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395" r:id="rId3"/>
    <p:sldId id="455" r:id="rId4"/>
    <p:sldId id="474" r:id="rId5"/>
    <p:sldId id="500" r:id="rId6"/>
    <p:sldId id="456" r:id="rId7"/>
    <p:sldId id="478" r:id="rId8"/>
    <p:sldId id="480" r:id="rId9"/>
    <p:sldId id="483" r:id="rId10"/>
    <p:sldId id="501" r:id="rId11"/>
    <p:sldId id="458" r:id="rId12"/>
    <p:sldId id="459" r:id="rId13"/>
    <p:sldId id="463" r:id="rId14"/>
    <p:sldId id="488" r:id="rId15"/>
    <p:sldId id="495" r:id="rId16"/>
    <p:sldId id="464" r:id="rId17"/>
    <p:sldId id="465" r:id="rId18"/>
    <p:sldId id="466" r:id="rId19"/>
    <p:sldId id="497" r:id="rId20"/>
    <p:sldId id="400" r:id="rId21"/>
    <p:sldId id="498" r:id="rId22"/>
    <p:sldId id="461" r:id="rId23"/>
    <p:sldId id="444" r:id="rId24"/>
    <p:sldId id="447" r:id="rId25"/>
    <p:sldId id="448" r:id="rId26"/>
    <p:sldId id="449" r:id="rId27"/>
    <p:sldId id="326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36" autoAdjust="0"/>
  </p:normalViewPr>
  <p:slideViewPr>
    <p:cSldViewPr>
      <p:cViewPr>
        <p:scale>
          <a:sx n="100" d="100"/>
          <a:sy n="100" d="100"/>
        </p:scale>
        <p:origin x="-2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발표를 </a:t>
            </a:r>
            <a:r>
              <a:rPr lang="ko-KR" altLang="en-US" dirty="0" err="1" smtClean="0"/>
              <a:t>맡게된</a:t>
            </a:r>
            <a:r>
              <a:rPr lang="ko-KR" altLang="en-US" dirty="0" smtClean="0"/>
              <a:t> 강사 김치영 입니다</a:t>
            </a:r>
            <a:r>
              <a:rPr lang="en-US" altLang="ko-KR" dirty="0" smtClean="0"/>
              <a:t>. BOOP</a:t>
            </a:r>
            <a:r>
              <a:rPr lang="ko-KR" altLang="en-US" dirty="0" smtClean="0"/>
              <a:t>에 대해 간단히 </a:t>
            </a:r>
            <a:r>
              <a:rPr lang="en-US" altLang="ko-KR" dirty="0" smtClean="0"/>
              <a:t>topic</a:t>
            </a:r>
            <a:r>
              <a:rPr lang="en-US" altLang="ko-KR" baseline="0" dirty="0" smtClean="0"/>
              <a:t> review</a:t>
            </a:r>
            <a:r>
              <a:rPr lang="ko-KR" altLang="en-US" baseline="0" dirty="0" smtClean="0"/>
              <a:t>를 하도록 하겠습니다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Type 3 collagen</a:t>
            </a:r>
            <a:r>
              <a:rPr lang="ko-KR" altLang="en-US" dirty="0" smtClean="0"/>
              <a:t>으로 이루어진 </a:t>
            </a:r>
            <a:r>
              <a:rPr lang="en-US" altLang="ko-KR" dirty="0" smtClean="0"/>
              <a:t>matrix</a:t>
            </a:r>
            <a:r>
              <a:rPr lang="ko-KR" altLang="en-US" dirty="0" smtClean="0"/>
              <a:t>는 더 쉽게 분해되며 더 쉽게 </a:t>
            </a:r>
            <a:r>
              <a:rPr lang="en-US" altLang="ko-KR" dirty="0" smtClean="0"/>
              <a:t>fibrosis</a:t>
            </a:r>
            <a:r>
              <a:rPr lang="ko-KR" altLang="en-US" dirty="0" smtClean="0"/>
              <a:t>가 분해되게 되며</a:t>
            </a:r>
            <a:r>
              <a:rPr lang="en-US" altLang="ko-KR" dirty="0" smtClean="0"/>
              <a:t>,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Angiogenesis</a:t>
            </a:r>
            <a:r>
              <a:rPr lang="ko-KR" altLang="en-US" dirty="0" smtClean="0"/>
              <a:t>로 인한 </a:t>
            </a:r>
            <a:r>
              <a:rPr lang="en-US" altLang="ko-KR" dirty="0" err="1" smtClean="0"/>
              <a:t>capillarization</a:t>
            </a:r>
            <a:r>
              <a:rPr lang="en-US" altLang="ko-KR" dirty="0" smtClean="0"/>
              <a:t>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VEGF </a:t>
            </a:r>
            <a:r>
              <a:rPr lang="ko-KR" altLang="en-US" dirty="0" smtClean="0"/>
              <a:t>등도 역시 </a:t>
            </a:r>
            <a:r>
              <a:rPr lang="en-US" altLang="ko-KR" dirty="0" smtClean="0"/>
              <a:t>OP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buds reversal</a:t>
            </a:r>
            <a:r>
              <a:rPr lang="ko-KR" altLang="en-US" dirty="0" smtClean="0"/>
              <a:t>에 영향을 끼치게 됩니다</a:t>
            </a:r>
            <a:r>
              <a:rPr lang="en-US" altLang="ko-KR" dirty="0" smtClean="0"/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많은 설이 제시되고 있지만 왜 </a:t>
            </a:r>
            <a:r>
              <a:rPr lang="en-US" altLang="ko-KR" dirty="0" smtClean="0"/>
              <a:t>UIP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ongoing fibrosis</a:t>
            </a:r>
            <a:r>
              <a:rPr lang="ko-KR" altLang="en-US" dirty="0" smtClean="0"/>
              <a:t>를 일으키고 </a:t>
            </a:r>
            <a:r>
              <a:rPr lang="en-US" altLang="ko-KR" dirty="0" smtClean="0"/>
              <a:t>COP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reveribility</a:t>
            </a:r>
            <a:r>
              <a:rPr lang="ko-KR" altLang="en-US" dirty="0" smtClean="0"/>
              <a:t>를 갖게 되는지는 아직 밝혀지지 않았습니다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46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질병은 </a:t>
            </a:r>
            <a:r>
              <a:rPr lang="ko-KR" altLang="en-US" dirty="0" err="1" smtClean="0"/>
              <a:t>대새</a:t>
            </a:r>
            <a:r>
              <a:rPr lang="ko-KR" altLang="en-US" dirty="0" smtClean="0"/>
              <a:t> </a:t>
            </a:r>
            <a:r>
              <a:rPr lang="en-US" altLang="ko-KR" dirty="0" smtClean="0"/>
              <a:t>50~60</a:t>
            </a:r>
            <a:r>
              <a:rPr lang="ko-KR" altLang="en-US" dirty="0" smtClean="0"/>
              <a:t>대에 특징적으로 많으며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458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표로 대체할까 </a:t>
            </a:r>
            <a:r>
              <a:rPr lang="en-US" altLang="ko-KR" dirty="0" smtClean="0"/>
              <a:t>??????? 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509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50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x-ray</a:t>
            </a:r>
            <a:r>
              <a:rPr lang="ko-KR" altLang="en-US" dirty="0" smtClean="0"/>
              <a:t> 보다 심하다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Radiography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만으로는 </a:t>
            </a:r>
            <a:r>
              <a:rPr lang="en-US" altLang="ko-KR" baseline="0" dirty="0" smtClean="0"/>
              <a:t>chronic </a:t>
            </a:r>
            <a:r>
              <a:rPr lang="en-US" altLang="ko-KR" baseline="0" dirty="0" err="1" smtClean="0"/>
              <a:t>eosinophilic</a:t>
            </a:r>
            <a:r>
              <a:rPr lang="en-US" altLang="ko-KR" baseline="0" dirty="0" smtClean="0"/>
              <a:t> pneumonia</a:t>
            </a:r>
            <a:r>
              <a:rPr lang="ko-KR" altLang="en-US" baseline="0" dirty="0" smtClean="0"/>
              <a:t>와 구별이 불가능하다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2813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similar in proportion to hypersensitivity pneumonitis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5854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 histologic features of organizing pneumonia can be seen as a minor finding in other interstitial lung diseases, so reliance on small </a:t>
            </a:r>
            <a:r>
              <a:rPr lang="en-US" altLang="ko-KR" dirty="0" err="1" smtClean="0"/>
              <a:t>transbronchial</a:t>
            </a:r>
            <a:r>
              <a:rPr lang="en-US" altLang="ko-KR" dirty="0" smtClean="0"/>
              <a:t> biopsies increases the likelihood of missing the central diagnosis.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6152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93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저배율에서</a:t>
            </a:r>
            <a:r>
              <a:rPr lang="ko-KR" altLang="en-US" dirty="0" smtClean="0"/>
              <a:t> 특징적인 </a:t>
            </a:r>
            <a:r>
              <a:rPr lang="en-US" altLang="ko-KR" dirty="0" smtClean="0"/>
              <a:t>granulation</a:t>
            </a:r>
            <a:r>
              <a:rPr lang="en-US" altLang="ko-KR" baseline="0" dirty="0" smtClean="0"/>
              <a:t> tissue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diffuse </a:t>
            </a:r>
            <a:r>
              <a:rPr lang="ko-KR" altLang="en-US" baseline="0" dirty="0" smtClean="0"/>
              <a:t>하고 </a:t>
            </a:r>
            <a:r>
              <a:rPr lang="en-US" altLang="ko-KR" baseline="0" dirty="0" smtClean="0"/>
              <a:t>prominent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buds. </a:t>
            </a:r>
          </a:p>
          <a:p>
            <a:r>
              <a:rPr lang="en-US" altLang="ko-KR" baseline="0" dirty="0" smtClean="0"/>
              <a:t>Typical </a:t>
            </a:r>
            <a:r>
              <a:rPr lang="en-US" altLang="ko-KR" baseline="0" dirty="0" err="1" smtClean="0"/>
              <a:t>albeolar</a:t>
            </a:r>
            <a:r>
              <a:rPr lang="en-US" altLang="ko-KR" baseline="0" dirty="0" smtClean="0"/>
              <a:t> buds</a:t>
            </a:r>
          </a:p>
          <a:p>
            <a:r>
              <a:rPr lang="en-US" altLang="ko-KR" baseline="0" dirty="0" smtClean="0"/>
              <a:t>Typical butterfly </a:t>
            </a:r>
            <a:r>
              <a:rPr lang="en-US" altLang="ko-KR" baseline="0" dirty="0" err="1" smtClean="0"/>
              <a:t>intraalveolar</a:t>
            </a:r>
            <a:r>
              <a:rPr lang="en-US" altLang="ko-KR" baseline="0" dirty="0" smtClean="0"/>
              <a:t> bud </a:t>
            </a:r>
          </a:p>
          <a:p>
            <a:r>
              <a:rPr lang="en-US" altLang="ko-KR" baseline="0" dirty="0" smtClean="0"/>
              <a:t> </a:t>
            </a:r>
          </a:p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9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82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BOOP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diffuse</a:t>
            </a:r>
            <a:r>
              <a:rPr lang="en-US" altLang="ko-KR" baseline="0" dirty="0" smtClean="0"/>
              <a:t> ILD</a:t>
            </a:r>
            <a:r>
              <a:rPr lang="ko-KR" altLang="en-US" baseline="0" dirty="0" smtClean="0"/>
              <a:t>로서 </a:t>
            </a:r>
            <a:r>
              <a:rPr lang="en-US" altLang="ko-KR" sz="1200" dirty="0" smtClean="0"/>
              <a:t>distal bronchioles, respiratory bronchioles, alveolar ducts, and alveolar walls </a:t>
            </a:r>
            <a:r>
              <a:rPr lang="ko-KR" altLang="en-US" sz="1200" dirty="0" smtClean="0"/>
              <a:t>을 침범하는 질환이며 </a:t>
            </a:r>
            <a:r>
              <a:rPr lang="en-US" altLang="ko-KR" sz="1200" dirty="0" smtClean="0"/>
              <a:t>primary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침범하는 </a:t>
            </a:r>
            <a:r>
              <a:rPr lang="en-US" altLang="ko-KR" sz="1200" baseline="0" dirty="0" smtClean="0"/>
              <a:t>site</a:t>
            </a:r>
            <a:r>
              <a:rPr lang="ko-KR" altLang="en-US" sz="1200" baseline="0" dirty="0" smtClean="0"/>
              <a:t>는 </a:t>
            </a:r>
            <a:r>
              <a:rPr lang="en-US" altLang="ko-KR" sz="1200" baseline="0" dirty="0" smtClean="0"/>
              <a:t>alveolar wall</a:t>
            </a:r>
            <a:r>
              <a:rPr lang="ko-KR" altLang="en-US" sz="1200" baseline="0" dirty="0" smtClean="0"/>
              <a:t>입니다</a:t>
            </a:r>
            <a:r>
              <a:rPr lang="en-US" altLang="ko-KR" sz="1200" baseline="0" dirty="0" smtClean="0"/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smtClean="0"/>
              <a:t>COP</a:t>
            </a:r>
            <a:r>
              <a:rPr lang="ko-KR" altLang="en-US" sz="1200" baseline="0" dirty="0" smtClean="0"/>
              <a:t>는 </a:t>
            </a:r>
            <a:r>
              <a:rPr lang="en-US" altLang="ko-KR" sz="1200" baseline="0" dirty="0" smtClean="0"/>
              <a:t>BOOP</a:t>
            </a:r>
            <a:r>
              <a:rPr lang="ko-KR" altLang="en-US" sz="1200" baseline="0" dirty="0" smtClean="0"/>
              <a:t>의 </a:t>
            </a:r>
            <a:r>
              <a:rPr lang="en-US" altLang="ko-KR" sz="1200" baseline="0" dirty="0" smtClean="0"/>
              <a:t>idiopathic form</a:t>
            </a:r>
            <a:r>
              <a:rPr lang="ko-KR" altLang="en-US" sz="1200" baseline="0" dirty="0" smtClean="0"/>
              <a:t>이며 </a:t>
            </a:r>
            <a:r>
              <a:rPr lang="en-US" altLang="ko-KR" sz="1200" baseline="0" dirty="0" smtClean="0"/>
              <a:t>, 2ndary organizing pneumonia</a:t>
            </a:r>
            <a:r>
              <a:rPr lang="ko-KR" altLang="en-US" sz="1200" baseline="0" dirty="0" smtClean="0"/>
              <a:t>의 원인으로는 </a:t>
            </a:r>
            <a:r>
              <a:rPr lang="ko-KR" altLang="en-US" sz="1200" baseline="0" dirty="0" err="1" smtClean="0"/>
              <a:t>여러가지</a:t>
            </a:r>
            <a:r>
              <a:rPr lang="ko-KR" altLang="en-US" sz="1200" baseline="0" dirty="0" smtClean="0"/>
              <a:t> 원인들이 관련되어 있습니다</a:t>
            </a:r>
            <a:r>
              <a:rPr lang="en-US" altLang="ko-KR" sz="1200" baseline="0" dirty="0" smtClean="0"/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최근에는 </a:t>
            </a:r>
            <a:r>
              <a:rPr lang="en-US" altLang="ko-KR" sz="1200" baseline="0" dirty="0" smtClean="0"/>
              <a:t>BOOP</a:t>
            </a:r>
            <a:r>
              <a:rPr lang="ko-KR" altLang="en-US" sz="1200" baseline="0" dirty="0" smtClean="0"/>
              <a:t>이라는 </a:t>
            </a:r>
            <a:r>
              <a:rPr lang="ko-KR" altLang="en-US" sz="1200" baseline="0" dirty="0" err="1" smtClean="0"/>
              <a:t>말대신</a:t>
            </a:r>
            <a:r>
              <a:rPr lang="ko-KR" altLang="en-US" sz="1200" baseline="0" dirty="0" smtClean="0"/>
              <a:t> </a:t>
            </a:r>
            <a:r>
              <a:rPr lang="en-US" altLang="ko-KR" sz="1200" baseline="0" dirty="0" smtClean="0"/>
              <a:t>COP</a:t>
            </a:r>
            <a:r>
              <a:rPr lang="ko-KR" altLang="en-US" sz="1200" baseline="0" dirty="0" smtClean="0"/>
              <a:t>라는 단어를 많이 사용한다</a:t>
            </a:r>
            <a:r>
              <a:rPr lang="en-US" altLang="ko-KR" sz="1200" baseline="0" dirty="0" smtClean="0"/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87220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/>
              <a:t>Gary </a:t>
            </a:r>
            <a:r>
              <a:rPr lang="en-US" altLang="ko-KR" sz="1200" dirty="0" err="1" smtClean="0"/>
              <a:t>Epler</a:t>
            </a:r>
            <a:r>
              <a:rPr lang="en-US" altLang="ko-KR" sz="1200" dirty="0" smtClean="0"/>
              <a:t>. Bronchiolitis </a:t>
            </a:r>
            <a:r>
              <a:rPr lang="en-US" altLang="ko-KR" sz="1200" dirty="0" err="1" smtClean="0"/>
              <a:t>Obliterans</a:t>
            </a:r>
            <a:r>
              <a:rPr lang="en-US" altLang="ko-KR" sz="1200" dirty="0" smtClean="0"/>
              <a:t> Organizing Pneumonia. NEJM; 1985:152-8</a:t>
            </a:r>
          </a:p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904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45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603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63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역학을 보시게 되면 정확히 알려져 있지는 않습니다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논문에서는 </a:t>
            </a:r>
            <a:r>
              <a:rPr lang="en-US" altLang="ko-KR" dirty="0" err="1" smtClean="0"/>
              <a:t>canada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만명중의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6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아이슬랜드의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십만명중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명 꼴로 확인된다고 하며</a:t>
            </a:r>
            <a:endParaRPr lang="en-US" altLang="ko-KR" dirty="0" smtClean="0"/>
          </a:p>
          <a:p>
            <a:r>
              <a:rPr lang="ko-KR" altLang="en-US" dirty="0" smtClean="0"/>
              <a:t>이들의 원인으로는 </a:t>
            </a:r>
            <a:r>
              <a:rPr lang="en-US" altLang="ko-KR" dirty="0" smtClean="0"/>
              <a:t>secondary cause </a:t>
            </a:r>
            <a:r>
              <a:rPr lang="ko-KR" altLang="en-US" dirty="0" smtClean="0"/>
              <a:t>보다는 </a:t>
            </a:r>
            <a:r>
              <a:rPr lang="en-US" altLang="ko-KR" dirty="0" smtClean="0"/>
              <a:t>cryptogenic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한 것이 더 많은 것으로 되어 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3970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  <a:r>
              <a:rPr lang="ko-KR" altLang="en-US" dirty="0" smtClean="0"/>
              <a:t>를 보시면 </a:t>
            </a:r>
            <a:r>
              <a:rPr lang="en-US" altLang="ko-KR" dirty="0" smtClean="0"/>
              <a:t>COP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excessive granulation tissue proliferation</a:t>
            </a:r>
            <a:r>
              <a:rPr lang="ko-KR" altLang="en-US" dirty="0" smtClean="0"/>
              <a:t>과 </a:t>
            </a:r>
            <a:r>
              <a:rPr lang="en-US" altLang="ko-KR" dirty="0" err="1" smtClean="0"/>
              <a:t>myofibroblsts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alveolar ducts and alveoli </a:t>
            </a:r>
            <a:r>
              <a:rPr lang="ko-KR" altLang="en-US" dirty="0" smtClean="0"/>
              <a:t>침범을 특징으로 하며</a:t>
            </a:r>
            <a:r>
              <a:rPr lang="en-US" altLang="ko-KR" dirty="0" smtClean="0"/>
              <a:t>,  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이들 </a:t>
            </a:r>
            <a:r>
              <a:rPr lang="en-US" altLang="ko-KR" dirty="0" smtClean="0"/>
              <a:t>granulation tissue 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pores of Kohn</a:t>
            </a:r>
            <a:r>
              <a:rPr lang="ko-KR" altLang="en-US" dirty="0" smtClean="0"/>
              <a:t>을 통해 다른 </a:t>
            </a:r>
            <a:r>
              <a:rPr lang="en-US" altLang="ko-KR" dirty="0" smtClean="0"/>
              <a:t>alveolus</a:t>
            </a:r>
            <a:r>
              <a:rPr lang="ko-KR" altLang="en-US" dirty="0" smtClean="0"/>
              <a:t>로 </a:t>
            </a:r>
            <a:r>
              <a:rPr lang="ko-KR" altLang="en-US" dirty="0" err="1" smtClean="0"/>
              <a:t>이동하게되며</a:t>
            </a:r>
            <a:r>
              <a:rPr lang="ko-KR" altLang="en-US" dirty="0" smtClean="0"/>
              <a:t> 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이들이 모여서 </a:t>
            </a:r>
            <a:r>
              <a:rPr lang="en-US" altLang="ko-KR" dirty="0" smtClean="0"/>
              <a:t>characteristic butterfly pattern</a:t>
            </a:r>
            <a:r>
              <a:rPr lang="ko-KR" altLang="en-US" dirty="0" smtClean="0"/>
              <a:t>을 나타내게 됩니다</a:t>
            </a:r>
            <a:r>
              <a:rPr lang="en-US" altLang="ko-KR" dirty="0" smtClean="0"/>
              <a:t>.  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또한 이는 </a:t>
            </a:r>
            <a:r>
              <a:rPr lang="en-US" altLang="ko-KR" dirty="0" smtClean="0"/>
              <a:t>Lung</a:t>
            </a:r>
            <a:r>
              <a:rPr lang="ko-KR" altLang="en-US" dirty="0" smtClean="0"/>
              <a:t>의 심한 구조적 파괴가 없는 동일한 </a:t>
            </a:r>
            <a:r>
              <a:rPr lang="en-US" altLang="ko-KR" dirty="0" smtClean="0"/>
              <a:t>form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pachy</a:t>
            </a:r>
            <a:r>
              <a:rPr lang="en-US" altLang="ko-KR" dirty="0" smtClean="0"/>
              <a:t> distribution</a:t>
            </a:r>
            <a:r>
              <a:rPr lang="ko-KR" altLang="en-US" dirty="0" smtClean="0"/>
              <a:t>을 나타내게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Pathologic lesion is predominantly within the airspace</a:t>
            </a:r>
            <a:endParaRPr lang="ko-KR" altLang="en-US" dirty="0" smtClean="0"/>
          </a:p>
          <a:p>
            <a:endParaRPr lang="en-US" altLang="ko-KR" baseline="0" dirty="0" smtClean="0"/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373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병리 사진상에서 </a:t>
            </a:r>
            <a:r>
              <a:rPr lang="en-US" altLang="ko-KR" baseline="0" dirty="0" smtClean="0"/>
              <a:t>pale staining fibroblastic tissue</a:t>
            </a:r>
            <a:r>
              <a:rPr lang="ko-KR" altLang="en-US" baseline="0" dirty="0" smtClean="0"/>
              <a:t>로 이루어진 </a:t>
            </a:r>
            <a:r>
              <a:rPr lang="en-US" altLang="ko-KR" baseline="0" dirty="0" smtClean="0"/>
              <a:t>intramural plug</a:t>
            </a:r>
            <a:r>
              <a:rPr lang="ko-KR" altLang="en-US" baseline="0" dirty="0" smtClean="0"/>
              <a:t>를 </a:t>
            </a:r>
            <a:r>
              <a:rPr lang="ko-KR" altLang="en-US" baseline="0" dirty="0" err="1" smtClean="0"/>
              <a:t>확인할수</a:t>
            </a:r>
            <a:r>
              <a:rPr lang="ko-KR" altLang="en-US" baseline="0" dirty="0" smtClean="0"/>
              <a:t> 있으며 </a:t>
            </a:r>
            <a:endParaRPr lang="en-US" altLang="ko-KR" baseline="0" dirty="0" smtClean="0"/>
          </a:p>
          <a:p>
            <a:r>
              <a:rPr lang="en-US" altLang="ko-KR" dirty="0" smtClean="0">
                <a:effectLst/>
              </a:rPr>
              <a:t>Respiratory bronchiole and alveolar ducts</a:t>
            </a:r>
            <a:r>
              <a:rPr lang="ko-KR" altLang="en-US" dirty="0" smtClean="0">
                <a:effectLst/>
              </a:rPr>
              <a:t>의 </a:t>
            </a:r>
            <a:r>
              <a:rPr lang="en-US" altLang="ko-KR" dirty="0" smtClean="0">
                <a:effectLst/>
              </a:rPr>
              <a:t>lumen</a:t>
            </a:r>
            <a:r>
              <a:rPr lang="ko-KR" altLang="en-US" dirty="0" smtClean="0">
                <a:effectLst/>
              </a:rPr>
              <a:t>을 </a:t>
            </a:r>
            <a:r>
              <a:rPr lang="en-US" altLang="ko-KR" dirty="0" smtClean="0">
                <a:effectLst/>
              </a:rPr>
              <a:t>granulation tissue </a:t>
            </a:r>
            <a:r>
              <a:rPr lang="ko-KR" altLang="en-US" dirty="0" smtClean="0">
                <a:effectLst/>
              </a:rPr>
              <a:t>로 채우는  </a:t>
            </a:r>
            <a:r>
              <a:rPr lang="en-US" altLang="ko-KR" dirty="0" smtClean="0">
                <a:effectLst/>
              </a:rPr>
              <a:t>fibroblast</a:t>
            </a:r>
            <a:r>
              <a:rPr lang="ko-KR" altLang="en-US" dirty="0" smtClean="0">
                <a:effectLst/>
              </a:rPr>
              <a:t>로 이루어진 </a:t>
            </a:r>
            <a:r>
              <a:rPr lang="en-US" altLang="ko-KR" dirty="0" err="1" smtClean="0">
                <a:effectLst/>
              </a:rPr>
              <a:t>Polypoid</a:t>
            </a:r>
            <a:r>
              <a:rPr lang="en-US" altLang="ko-KR" dirty="0" smtClean="0">
                <a:effectLst/>
              </a:rPr>
              <a:t> masses </a:t>
            </a:r>
            <a:r>
              <a:rPr lang="ko-KR" altLang="en-US" dirty="0" err="1" smtClean="0">
                <a:effectLst/>
              </a:rPr>
              <a:t>확인할수</a:t>
            </a:r>
            <a:r>
              <a:rPr lang="ko-KR" altLang="en-US" dirty="0" smtClean="0">
                <a:effectLst/>
              </a:rPr>
              <a:t> 있는데 이를  </a:t>
            </a:r>
            <a:r>
              <a:rPr lang="en-US" altLang="ko-KR" dirty="0" err="1" smtClean="0">
                <a:effectLst/>
              </a:rPr>
              <a:t>masson</a:t>
            </a:r>
            <a:r>
              <a:rPr lang="en-US" altLang="ko-KR" baseline="0" dirty="0" smtClean="0">
                <a:effectLst/>
              </a:rPr>
              <a:t> body</a:t>
            </a:r>
            <a:r>
              <a:rPr lang="ko-KR" altLang="en-US" baseline="0" dirty="0" smtClean="0">
                <a:effectLst/>
              </a:rPr>
              <a:t>라고 부릅니다</a:t>
            </a:r>
            <a:r>
              <a:rPr lang="en-US" altLang="ko-KR" baseline="0" dirty="0" smtClean="0">
                <a:effectLst/>
              </a:rPr>
              <a:t>. </a:t>
            </a:r>
          </a:p>
          <a:p>
            <a:r>
              <a:rPr lang="en-US" altLang="ko-KR" baseline="0" dirty="0" smtClean="0">
                <a:effectLst/>
              </a:rPr>
              <a:t>(</a:t>
            </a:r>
            <a:r>
              <a:rPr lang="en-US" altLang="ko-KR" dirty="0" smtClean="0"/>
              <a:t>macrophages and fibrin found in pulmonary alveoli in organizing pneumonia.)</a:t>
            </a:r>
            <a:r>
              <a:rPr lang="en-US" altLang="ko-KR" dirty="0" smtClean="0">
                <a:effectLst/>
              </a:rPr>
              <a:t> 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373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BOOP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key histologic finding </a:t>
            </a:r>
            <a:r>
              <a:rPr lang="ko-KR" altLang="en-US" dirty="0" smtClean="0"/>
              <a:t>으로는 다음과 같은 소견들이 있습니다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첫째로 </a:t>
            </a:r>
            <a:r>
              <a:rPr lang="en-US" altLang="ko-KR" dirty="0" err="1" smtClean="0"/>
              <a:t>intramuralorganizing</a:t>
            </a:r>
            <a:r>
              <a:rPr lang="en-US" altLang="ko-KR" dirty="0" smtClean="0"/>
              <a:t> fibrosis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pathy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peribronchiolar</a:t>
            </a:r>
            <a:r>
              <a:rPr lang="en-US" altLang="ko-KR" dirty="0" smtClean="0"/>
              <a:t> distribution, lung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architecture </a:t>
            </a:r>
            <a:r>
              <a:rPr lang="ko-KR" altLang="en-US" dirty="0" smtClean="0"/>
              <a:t>보존 </a:t>
            </a:r>
            <a:r>
              <a:rPr lang="en-US" altLang="ko-KR" dirty="0" smtClean="0"/>
              <a:t>, mild interstitial edema, foamy </a:t>
            </a:r>
            <a:r>
              <a:rPr lang="en-US" altLang="ko-KR" dirty="0" err="1" smtClean="0"/>
              <a:t>macropha</a:t>
            </a:r>
            <a:r>
              <a:rPr lang="ko-KR" altLang="en-US" dirty="0" smtClean="0"/>
              <a:t>를 특징으로 한다고 합니다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214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 대부분의 </a:t>
            </a:r>
            <a:r>
              <a:rPr lang="en-US" altLang="ko-KR" baseline="0" dirty="0" smtClean="0"/>
              <a:t>COP</a:t>
            </a:r>
            <a:r>
              <a:rPr lang="ko-KR" altLang="en-US" baseline="0" dirty="0" smtClean="0"/>
              <a:t>에서 발생하는 </a:t>
            </a:r>
            <a:r>
              <a:rPr lang="en-US" altLang="ko-KR" baseline="0" dirty="0" err="1" smtClean="0"/>
              <a:t>intraalveolar</a:t>
            </a:r>
            <a:r>
              <a:rPr lang="en-US" altLang="ko-KR" baseline="0" dirty="0" smtClean="0"/>
              <a:t> fibrosis</a:t>
            </a:r>
            <a:r>
              <a:rPr lang="ko-KR" altLang="en-US" baseline="0" dirty="0" smtClean="0"/>
              <a:t>는 대부분 </a:t>
            </a:r>
            <a:r>
              <a:rPr lang="en-US" altLang="ko-KR" baseline="0" dirty="0" smtClean="0"/>
              <a:t>steroid</a:t>
            </a:r>
            <a:r>
              <a:rPr lang="ko-KR" altLang="en-US" baseline="0" dirty="0" smtClean="0"/>
              <a:t>에 반응이 좋으며</a:t>
            </a:r>
            <a:r>
              <a:rPr lang="en-US" altLang="ko-KR" baseline="0" dirty="0" smtClean="0"/>
              <a:t>, dramatic </a:t>
            </a:r>
            <a:r>
              <a:rPr lang="ko-KR" altLang="en-US" baseline="0" dirty="0" smtClean="0"/>
              <a:t>하게 좋아지는 경우가 많은 것으로 알려져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왼쪽그림은 </a:t>
            </a:r>
            <a:r>
              <a:rPr lang="en-US" altLang="ko-KR" baseline="0" dirty="0" smtClean="0"/>
              <a:t>Normal alveolus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normal alveolus</a:t>
            </a:r>
            <a:r>
              <a:rPr lang="ko-KR" altLang="en-US" baseline="0" dirty="0" smtClean="0"/>
              <a:t>에 </a:t>
            </a:r>
            <a:r>
              <a:rPr lang="ko-KR" altLang="en-US" baseline="0" dirty="0" err="1" smtClean="0"/>
              <a:t>첫번째</a:t>
            </a:r>
            <a:r>
              <a:rPr lang="ko-KR" altLang="en-US" baseline="0" dirty="0" smtClean="0"/>
              <a:t> 순서로 </a:t>
            </a:r>
            <a:r>
              <a:rPr lang="en-US" altLang="ko-KR" baseline="0" dirty="0" smtClean="0"/>
              <a:t>alveolar epithelial injury</a:t>
            </a:r>
            <a:r>
              <a:rPr lang="ko-KR" altLang="en-US" baseline="0" dirty="0" smtClean="0"/>
              <a:t>가 발생하게 되며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Pneumocytes</a:t>
            </a:r>
            <a:r>
              <a:rPr lang="en-US" altLang="ko-KR" baseline="0" dirty="0" smtClean="0"/>
              <a:t>(</a:t>
            </a:r>
            <a:r>
              <a:rPr lang="en-US" altLang="ko-KR" baseline="0" dirty="0" err="1" smtClean="0"/>
              <a:t>esp</a:t>
            </a:r>
            <a:r>
              <a:rPr lang="en-US" altLang="ko-KR" baseline="0" dirty="0" smtClean="0"/>
              <a:t> type 1)</a:t>
            </a:r>
            <a:r>
              <a:rPr lang="ko-KR" altLang="en-US" baseline="0" dirty="0" smtClean="0"/>
              <a:t>의 손상 및 </a:t>
            </a:r>
            <a:r>
              <a:rPr lang="en-US" altLang="ko-KR" baseline="0" dirty="0" smtClean="0"/>
              <a:t>epithelial alveolar injury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basal lamina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gap</a:t>
            </a:r>
            <a:r>
              <a:rPr lang="ko-KR" altLang="en-US" baseline="0" dirty="0" smtClean="0"/>
              <a:t>을 만들게 됩니다 </a:t>
            </a:r>
          </a:p>
          <a:p>
            <a:r>
              <a:rPr lang="ko-KR" altLang="en-US" baseline="0" dirty="0" smtClean="0"/>
              <a:t>이는 </a:t>
            </a:r>
            <a:r>
              <a:rPr lang="en-US" altLang="ko-KR" baseline="0" dirty="0" smtClean="0"/>
              <a:t>coagulation plasma protein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intraalveolar</a:t>
            </a:r>
            <a:r>
              <a:rPr lang="en-US" altLang="ko-KR" baseline="0" dirty="0" smtClean="0"/>
              <a:t> leakage</a:t>
            </a:r>
            <a:r>
              <a:rPr lang="ko-KR" altLang="en-US" baseline="0" dirty="0" smtClean="0"/>
              <a:t>를 가져오게 되며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이는 </a:t>
            </a:r>
            <a:r>
              <a:rPr lang="en-US" altLang="ko-KR" baseline="0" dirty="0" smtClean="0"/>
              <a:t>coagulation and </a:t>
            </a:r>
            <a:r>
              <a:rPr lang="en-US" altLang="ko-KR" baseline="0" dirty="0" err="1" smtClean="0"/>
              <a:t>fibrinolytic</a:t>
            </a:r>
            <a:r>
              <a:rPr lang="en-US" altLang="ko-KR" baseline="0" dirty="0" smtClean="0"/>
              <a:t> cascades </a:t>
            </a:r>
            <a:r>
              <a:rPr lang="ko-KR" altLang="en-US" baseline="0" dirty="0" smtClean="0"/>
              <a:t>중에 </a:t>
            </a:r>
            <a:r>
              <a:rPr lang="en-US" altLang="ko-KR" baseline="0" dirty="0" smtClean="0"/>
              <a:t>coagulation cascade</a:t>
            </a:r>
            <a:r>
              <a:rPr lang="ko-KR" altLang="en-US" baseline="0" dirty="0" smtClean="0"/>
              <a:t>의 우세를 가져오게 되어</a:t>
            </a:r>
            <a:r>
              <a:rPr lang="en-US" altLang="ko-KR" baseline="0" dirty="0" smtClean="0"/>
              <a:t>, fibrin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intra-alveolar deposits </a:t>
            </a:r>
            <a:r>
              <a:rPr lang="ko-KR" altLang="en-US" baseline="0" dirty="0" smtClean="0"/>
              <a:t>을 가져오게 되고 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61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Basal</a:t>
            </a:r>
            <a:r>
              <a:rPr lang="en-US" altLang="ko-KR" baseline="0" dirty="0" smtClean="0"/>
              <a:t> lamina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gap</a:t>
            </a:r>
            <a:r>
              <a:rPr lang="ko-KR" altLang="en-US" baseline="0" dirty="0" smtClean="0"/>
              <a:t>을 통해서 </a:t>
            </a:r>
            <a:r>
              <a:rPr lang="en-US" altLang="ko-KR" baseline="0" dirty="0" smtClean="0"/>
              <a:t>fibroblasts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proliferation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activation </a:t>
            </a:r>
            <a:r>
              <a:rPr lang="ko-KR" altLang="en-US" baseline="0" dirty="0" smtClean="0"/>
              <a:t>이 활성화 되게 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이때 </a:t>
            </a:r>
            <a:r>
              <a:rPr lang="en-US" altLang="ko-KR" baseline="0" dirty="0" smtClean="0"/>
              <a:t>prominent bands of fibrin and inflammatory cells </a:t>
            </a:r>
            <a:r>
              <a:rPr lang="ko-KR" altLang="en-US" baseline="0" dirty="0" smtClean="0"/>
              <a:t>를 가진 </a:t>
            </a:r>
            <a:r>
              <a:rPr lang="en-US" altLang="ko-KR" baseline="0" dirty="0" err="1" smtClean="0"/>
              <a:t>fibrinoid</a:t>
            </a:r>
            <a:r>
              <a:rPr lang="en-US" altLang="ko-KR" baseline="0" dirty="0" smtClean="0"/>
              <a:t> inflammatory cell clusters</a:t>
            </a:r>
            <a:r>
              <a:rPr lang="ko-KR" altLang="en-US" baseline="0" dirty="0" smtClean="0"/>
              <a:t>를 형성하게 됩니다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, fibrin</a:t>
            </a:r>
            <a:r>
              <a:rPr lang="ko-KR" altLang="en-US" baseline="0" dirty="0" smtClean="0"/>
              <a:t>은 분해되고 </a:t>
            </a:r>
            <a:r>
              <a:rPr lang="en-US" altLang="ko-KR" baseline="0" dirty="0" smtClean="0"/>
              <a:t>inflammatory cell</a:t>
            </a:r>
            <a:r>
              <a:rPr lang="ko-KR" altLang="en-US" baseline="0" dirty="0" smtClean="0"/>
              <a:t>이 감소하게 되어 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fibroinflammatory</a:t>
            </a:r>
            <a:r>
              <a:rPr lang="en-US" altLang="ko-KR" baseline="0" dirty="0" smtClean="0"/>
              <a:t> buds</a:t>
            </a:r>
            <a:r>
              <a:rPr lang="ko-KR" altLang="en-US" baseline="0" dirty="0" smtClean="0"/>
              <a:t>를 형성하고 </a:t>
            </a:r>
            <a:r>
              <a:rPr lang="en-US" altLang="ko-KR" baseline="0" dirty="0" err="1" smtClean="0"/>
              <a:t>interstitium</a:t>
            </a:r>
            <a:r>
              <a:rPr lang="ko-KR" altLang="en-US" baseline="0" dirty="0" smtClean="0"/>
              <a:t>으로부터 </a:t>
            </a:r>
            <a:r>
              <a:rPr lang="en-US" altLang="ko-KR" baseline="0" dirty="0" smtClean="0"/>
              <a:t>fibroblast</a:t>
            </a:r>
            <a:r>
              <a:rPr lang="ko-KR" altLang="en-US" baseline="0" dirty="0" smtClean="0"/>
              <a:t>가 이동하여 증식을 하게 됩니다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Alveolar cell</a:t>
            </a:r>
            <a:r>
              <a:rPr lang="ko-KR" altLang="en-US" baseline="0" dirty="0" smtClean="0"/>
              <a:t>에서의 </a:t>
            </a:r>
            <a:r>
              <a:rPr lang="en-US" altLang="ko-KR" baseline="0" dirty="0" err="1" smtClean="0"/>
              <a:t>Myofibroblast</a:t>
            </a:r>
            <a:r>
              <a:rPr lang="ko-KR" altLang="en-US" baseline="0" dirty="0" smtClean="0"/>
              <a:t>의 이동은 </a:t>
            </a:r>
            <a:r>
              <a:rPr lang="en-US" altLang="ko-KR" baseline="0" dirty="0" smtClean="0"/>
              <a:t>basal lamina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reepithelization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</a:t>
            </a:r>
            <a:r>
              <a:rPr lang="ko-KR" altLang="en-US" baseline="0" dirty="0" err="1" smtClean="0"/>
              <a:t>시키게되며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, …………….</a:t>
            </a:r>
          </a:p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53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대부분의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fibroblasts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들이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myofibroblasts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(MF)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phemotype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갖게 되어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connective matrix proteins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들을 만들게 되고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fibroblasts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concentric ring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만들게 되며 </a:t>
            </a:r>
            <a:endParaRPr 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염증세포들은 사라지게 되고</a:t>
            </a:r>
            <a:r>
              <a:rPr lang="en-US" altLang="ko-KR" dirty="0" smtClean="0"/>
              <a:t>, </a:t>
            </a:r>
            <a:r>
              <a:rPr lang="en-US" altLang="ko-KR" sz="1200" dirty="0" smtClean="0"/>
              <a:t>Concentric rings of fibroblasts</a:t>
            </a:r>
            <a:r>
              <a:rPr lang="ko-KR" altLang="en-US" sz="1200" dirty="0" smtClean="0"/>
              <a:t>의 </a:t>
            </a:r>
            <a:r>
              <a:rPr lang="en-US" altLang="ko-KR" sz="1200" dirty="0" smtClean="0"/>
              <a:t>concentric ring</a:t>
            </a:r>
            <a:r>
              <a:rPr lang="ko-KR" altLang="en-US" sz="1200" dirty="0" smtClean="0"/>
              <a:t>이 </a:t>
            </a:r>
            <a:r>
              <a:rPr lang="en-US" altLang="ko-KR" sz="1200" baseline="0" dirty="0" smtClean="0"/>
              <a:t> </a:t>
            </a:r>
            <a:r>
              <a:rPr lang="ko-KR" altLang="ko-KR" dirty="0" smtClean="0">
                <a:effectLst/>
              </a:rPr>
              <a:t>결합 조직의 층으로 대체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되게 된다</a:t>
            </a:r>
            <a:r>
              <a:rPr lang="en-US" altLang="ko-KR" baseline="0" dirty="0" smtClean="0">
                <a:effectLst/>
              </a:rPr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4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2016-03-24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kr/url?sa=i&amp;rct=j&amp;q=&amp;esrc=s&amp;source=images&amp;cd=&amp;cad=rja&amp;uact=8&amp;ved=0ahUKEwjOp8D_0czLAhUD5aYKHSEfAUYQjRwIBw&amp;url=https://www.scienceopen.com/document/vid/beba0dc2-8e9e-4db1-8fb0-26040b9fb67d&amp;bvm=bv.117218890,d.dGY&amp;psig=AFQjCNGRyQWm3XhL6f9OgjUn9enMmelIKQ&amp;ust=145847232167206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 txBox="1">
            <a:spLocks noChangeArrowheads="1"/>
          </p:cNvSpPr>
          <p:nvPr/>
        </p:nvSpPr>
        <p:spPr bwMode="gray">
          <a:xfrm>
            <a:off x="0" y="4941168"/>
            <a:ext cx="5940152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en-US" altLang="ko-KR" sz="1600" dirty="0" smtClean="0">
                <a:latin typeface="+mj-lt"/>
              </a:rPr>
              <a:t>Chi Young Kim</a:t>
            </a:r>
          </a:p>
          <a:p>
            <a:pPr latinLnBrk="0">
              <a:lnSpc>
                <a:spcPct val="150000"/>
              </a:lnSpc>
            </a:pPr>
            <a:r>
              <a:rPr lang="en-US" altLang="ko-KR" sz="1600" dirty="0" smtClean="0">
                <a:latin typeface="+mj-lt"/>
                <a:ea typeface="HY그래픽" pitchFamily="18" charset="-127"/>
                <a:cs typeface="Times New Roman" pitchFamily="18" charset="0"/>
              </a:rPr>
              <a:t>Division </a:t>
            </a:r>
            <a:r>
              <a:rPr lang="en-US" altLang="ko-KR" sz="1600" dirty="0">
                <a:latin typeface="+mj-lt"/>
                <a:ea typeface="HY그래픽" pitchFamily="18" charset="-127"/>
                <a:cs typeface="Times New Roman" pitchFamily="18" charset="0"/>
              </a:rPr>
              <a:t>of Pulmonology</a:t>
            </a:r>
          </a:p>
          <a:p>
            <a:r>
              <a:rPr lang="en-US" altLang="ko-KR" sz="1600" dirty="0">
                <a:latin typeface="+mj-lt"/>
                <a:ea typeface="HY그래픽" pitchFamily="18" charset="-127"/>
                <a:cs typeface="Times New Roman" pitchFamily="18" charset="0"/>
              </a:rPr>
              <a:t>Department Of internal medicine</a:t>
            </a:r>
          </a:p>
          <a:p>
            <a:r>
              <a:rPr lang="en-US" altLang="ko-KR" sz="1600" dirty="0">
                <a:latin typeface="+mj-lt"/>
                <a:ea typeface="HY그래픽" pitchFamily="18" charset="-127"/>
                <a:cs typeface="Times New Roman" pitchFamily="18" charset="0"/>
              </a:rPr>
              <a:t>Yonsei University College of Medicine</a:t>
            </a:r>
          </a:p>
          <a:p>
            <a:pPr algn="ctr"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 latinLnBrk="0">
              <a:lnSpc>
                <a:spcPct val="150000"/>
              </a:lnSpc>
            </a:pPr>
            <a:endParaRPr lang="en-US" altLang="ko-KR" sz="1600" kern="0" noProof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317701" y="173189"/>
            <a:ext cx="8712968" cy="21602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dirty="0">
                <a:solidFill>
                  <a:srgbClr val="FFFF00"/>
                </a:solidFill>
                <a:latin typeface="+mj-lt"/>
              </a:rPr>
              <a:t>Bronchiolitis </a:t>
            </a:r>
            <a:r>
              <a:rPr lang="en-US" altLang="ko-KR" sz="4000" b="1" dirty="0" err="1">
                <a:solidFill>
                  <a:srgbClr val="FFFF00"/>
                </a:solidFill>
                <a:latin typeface="+mj-lt"/>
              </a:rPr>
              <a:t>obliterans</a:t>
            </a:r>
            <a:r>
              <a:rPr lang="en-US" altLang="ko-KR" sz="40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4000" b="1" dirty="0" smtClean="0">
                <a:solidFill>
                  <a:srgbClr val="FFFF00"/>
                </a:solidFill>
                <a:latin typeface="+mj-lt"/>
              </a:rPr>
              <a:t>organizing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4000" b="1" dirty="0" smtClean="0">
                <a:solidFill>
                  <a:srgbClr val="FFFF00"/>
                </a:solidFill>
                <a:latin typeface="+mj-lt"/>
              </a:rPr>
              <a:t>           pneumonia(BOOP)</a:t>
            </a:r>
            <a:endParaRPr lang="en-US" altLang="ko-KR" sz="4000" kern="0" noProof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HY헤드라인M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800" b="1" dirty="0"/>
              <a:t>Connective </a:t>
            </a:r>
            <a:r>
              <a:rPr lang="en-US" altLang="ko-KR" sz="2800" b="1" dirty="0" smtClean="0"/>
              <a:t>Matrix</a:t>
            </a:r>
          </a:p>
          <a:p>
            <a:pPr marL="0" indent="0"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 -Loose </a:t>
            </a:r>
            <a:r>
              <a:rPr lang="en-US" altLang="ko-KR" sz="2200" dirty="0"/>
              <a:t>connective matrix with high type III collagen content </a:t>
            </a:r>
            <a:endParaRPr lang="en-US" altLang="ko-KR" sz="2200" dirty="0" smtClean="0"/>
          </a:p>
          <a:p>
            <a:pPr marL="0" indent="0"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  which </a:t>
            </a:r>
            <a:r>
              <a:rPr lang="en-US" altLang="ko-KR" sz="2200" dirty="0"/>
              <a:t>is more susceptible to degradation and reversal of </a:t>
            </a:r>
            <a:endParaRPr lang="en-US" altLang="ko-KR" sz="2200" dirty="0" smtClean="0"/>
          </a:p>
          <a:p>
            <a:pPr marL="0" indent="0"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  fibrosis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800" b="1" dirty="0" smtClean="0"/>
              <a:t>Angiogenesis</a:t>
            </a:r>
            <a:endParaRPr lang="en-US" altLang="ko-KR" sz="2800" b="1" dirty="0"/>
          </a:p>
          <a:p>
            <a:pPr marL="0" indent="0">
              <a:buNone/>
            </a:pPr>
            <a:r>
              <a:rPr lang="en-US" altLang="ko-KR" sz="2200" dirty="0" smtClean="0"/>
              <a:t>  -Prominent </a:t>
            </a:r>
            <a:r>
              <a:rPr lang="en-US" altLang="ko-KR" sz="2200" dirty="0" err="1"/>
              <a:t>capillarization</a:t>
            </a:r>
            <a:r>
              <a:rPr lang="en-US" altLang="ko-KR" sz="2200" dirty="0"/>
              <a:t> of the </a:t>
            </a:r>
            <a:r>
              <a:rPr lang="en-US" altLang="ko-KR" sz="2200" dirty="0" err="1" smtClean="0"/>
              <a:t>intraalveolar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buds.</a:t>
            </a:r>
          </a:p>
          <a:p>
            <a:pPr marL="0" indent="0">
              <a:buNone/>
            </a:pPr>
            <a:r>
              <a:rPr lang="en-US" altLang="ko-KR" sz="2200" dirty="0" smtClean="0"/>
              <a:t>  -Vascular </a:t>
            </a:r>
            <a:r>
              <a:rPr lang="en-US" altLang="ko-KR" sz="2200" dirty="0"/>
              <a:t>endothelial growth factor and basic fibroblast </a:t>
            </a:r>
            <a:endParaRPr lang="en-US" altLang="ko-KR" sz="2200" dirty="0" smtClean="0"/>
          </a:p>
          <a:p>
            <a:pPr marL="0" indent="0"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   growth factor</a:t>
            </a:r>
            <a:endParaRPr lang="en-US" altLang="ko-KR" sz="2200" dirty="0"/>
          </a:p>
          <a:p>
            <a:pPr marL="0" indent="0">
              <a:buNone/>
            </a:pPr>
            <a:r>
              <a:rPr lang="en-US" altLang="ko-KR" sz="2200" dirty="0" smtClean="0"/>
              <a:t>  -Angiogenesis </a:t>
            </a:r>
            <a:r>
              <a:rPr lang="en-US" altLang="ko-KR" sz="2200" dirty="0"/>
              <a:t>could contribute to the reversal of buds in </a:t>
            </a:r>
            <a:r>
              <a:rPr lang="en-US" altLang="ko-KR" sz="2200" dirty="0" smtClean="0"/>
              <a:t>OP</a:t>
            </a:r>
            <a:endParaRPr lang="en-US" altLang="ko-KR" sz="2200" dirty="0"/>
          </a:p>
          <a:p>
            <a:pPr marL="0" indent="0">
              <a:buNone/>
            </a:pPr>
            <a:endParaRPr lang="en-US" altLang="ko-KR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2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features</a:t>
            </a:r>
            <a:r>
              <a:rPr lang="en-US" altLang="ko-KR" dirty="0"/>
              <a:t>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8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800" dirty="0" smtClean="0"/>
              <a:t>Disease onset : fifth </a:t>
            </a:r>
            <a:r>
              <a:rPr lang="en-US" altLang="ko-KR" sz="2800" dirty="0"/>
              <a:t>or sixth </a:t>
            </a:r>
            <a:r>
              <a:rPr lang="en-US" altLang="ko-KR" sz="2800" dirty="0" smtClean="0"/>
              <a:t>decades </a:t>
            </a:r>
          </a:p>
          <a:p>
            <a:pPr>
              <a:buFont typeface="Wingdings" pitchFamily="2" charset="2"/>
              <a:buChar char="ü"/>
            </a:pPr>
            <a:endParaRPr lang="en-US" altLang="ko-KR" sz="2800" dirty="0"/>
          </a:p>
          <a:p>
            <a:pPr>
              <a:buFont typeface="Wingdings" pitchFamily="2" charset="2"/>
              <a:buChar char="ü"/>
            </a:pPr>
            <a:r>
              <a:rPr lang="en-US" altLang="ko-KR" sz="2800" dirty="0" smtClean="0"/>
              <a:t>Men ≒ women</a:t>
            </a:r>
          </a:p>
          <a:p>
            <a:pPr>
              <a:buFont typeface="Wingdings" pitchFamily="2" charset="2"/>
              <a:buChar char="ü"/>
            </a:pPr>
            <a:endParaRPr lang="en-US" altLang="ko-KR" sz="28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800" dirty="0"/>
              <a:t>R</a:t>
            </a:r>
            <a:r>
              <a:rPr lang="en-US" altLang="ko-KR" sz="2800" dirty="0" smtClean="0"/>
              <a:t>arely </a:t>
            </a:r>
            <a:r>
              <a:rPr lang="en-US" altLang="ko-KR" sz="2800" dirty="0"/>
              <a:t>reported in </a:t>
            </a:r>
            <a:r>
              <a:rPr lang="en-US" altLang="ko-KR" sz="2800" dirty="0" smtClean="0"/>
              <a:t>children</a:t>
            </a:r>
            <a:endParaRPr lang="en-US" altLang="ko-KR" sz="2800" dirty="0"/>
          </a:p>
          <a:p>
            <a:pPr>
              <a:buFont typeface="Wingdings" pitchFamily="2" charset="2"/>
              <a:buChar char="ü"/>
            </a:pPr>
            <a:endParaRPr lang="en-US" altLang="ko-KR" sz="28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800" dirty="0" smtClean="0"/>
              <a:t>Smoking  </a:t>
            </a:r>
            <a:r>
              <a:rPr lang="en-US" altLang="ko-KR" sz="2800" dirty="0"/>
              <a:t>25 to 50 </a:t>
            </a:r>
            <a:r>
              <a:rPr lang="en-US" altLang="ko-KR" sz="2800" dirty="0" smtClean="0"/>
              <a:t>percent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643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features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T</a:t>
            </a:r>
            <a:r>
              <a:rPr lang="en-US" altLang="ko-KR" sz="2400" dirty="0" smtClean="0"/>
              <a:t>ypically </a:t>
            </a:r>
            <a:r>
              <a:rPr lang="en-US" altLang="ko-KR" sz="2400" dirty="0"/>
              <a:t>presents with cough, dyspnea, fever, and </a:t>
            </a:r>
            <a:r>
              <a:rPr lang="en-US" altLang="ko-KR" sz="2400" dirty="0" smtClean="0"/>
              <a:t>malaise - short </a:t>
            </a:r>
            <a:r>
              <a:rPr lang="en-US" altLang="ko-KR" sz="2400" dirty="0"/>
              <a:t>duration </a:t>
            </a:r>
            <a:r>
              <a:rPr lang="en-US" altLang="ko-KR" sz="2400" dirty="0" smtClean="0"/>
              <a:t>(less </a:t>
            </a:r>
            <a:r>
              <a:rPr lang="en-US" altLang="ko-KR" sz="2400" dirty="0"/>
              <a:t>than two </a:t>
            </a:r>
            <a:r>
              <a:rPr lang="en-US" altLang="ko-KR" sz="2400" dirty="0" smtClean="0"/>
              <a:t>months)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 smtClean="0"/>
              <a:t>acute </a:t>
            </a:r>
            <a:r>
              <a:rPr lang="en-US" altLang="ko-KR" sz="2400" dirty="0"/>
              <a:t>onset of a flu-like illness with fever, malaise, fatigue, and </a:t>
            </a:r>
            <a:r>
              <a:rPr lang="en-US" altLang="ko-KR" sz="2400" dirty="0" smtClean="0"/>
              <a:t>cough(50%)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O</a:t>
            </a:r>
            <a:r>
              <a:rPr lang="en-US" altLang="ko-KR" sz="2400" dirty="0" smtClean="0"/>
              <a:t>ther </a:t>
            </a:r>
            <a:r>
              <a:rPr lang="en-US" altLang="ko-KR" sz="2400" dirty="0"/>
              <a:t>patients the onset of symptoms is less acute. </a:t>
            </a:r>
            <a:r>
              <a:rPr lang="en-US" altLang="ko-KR" sz="2400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A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lack of response to empiric antibiotics for </a:t>
            </a:r>
            <a:r>
              <a:rPr lang="en-US" altLang="ko-KR" sz="2400" dirty="0" smtClean="0"/>
              <a:t>CAP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 smtClean="0"/>
              <a:t>    -initial </a:t>
            </a:r>
            <a:r>
              <a:rPr lang="en-US" altLang="ko-KR" sz="2400" dirty="0"/>
              <a:t>clue to the presence of </a:t>
            </a:r>
            <a:r>
              <a:rPr lang="en-US" altLang="ko-KR" sz="2400" dirty="0" smtClean="0"/>
              <a:t>a noninfectious</a:t>
            </a:r>
            <a:r>
              <a:rPr lang="en-US" altLang="ko-KR" sz="2400" dirty="0"/>
              <a:t>, </a:t>
            </a:r>
            <a:endParaRPr lang="en-US" altLang="ko-KR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inflammatory pneumonia</a:t>
            </a:r>
            <a:endParaRPr lang="en-US" altLang="ko-KR" sz="2400" dirty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5" t="10733" r="8701" b="38548"/>
          <a:stretch/>
        </p:blipFill>
        <p:spPr bwMode="auto">
          <a:xfrm>
            <a:off x="4572000" y="3717032"/>
            <a:ext cx="403663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47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Evaluation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5100" dirty="0" smtClean="0"/>
              <a:t>P/E : </a:t>
            </a:r>
            <a:r>
              <a:rPr lang="en-US" altLang="ko-KR" sz="5100" dirty="0"/>
              <a:t>inspiratory crackles (</a:t>
            </a:r>
            <a:r>
              <a:rPr lang="en-US" altLang="ko-KR" sz="5100" dirty="0" smtClean="0"/>
              <a:t>74%)</a:t>
            </a:r>
          </a:p>
          <a:p>
            <a:pPr marL="0" indent="0">
              <a:buNone/>
            </a:pPr>
            <a:r>
              <a:rPr lang="en-US" altLang="ko-KR" sz="5100" dirty="0" smtClean="0"/>
              <a:t>         normal (25%)</a:t>
            </a:r>
          </a:p>
          <a:p>
            <a:pPr marL="0" indent="0">
              <a:buNone/>
            </a:pPr>
            <a:r>
              <a:rPr lang="en-US" altLang="ko-KR" sz="5100" dirty="0" smtClean="0"/>
              <a:t>         Wheezing(rare) </a:t>
            </a:r>
          </a:p>
          <a:p>
            <a:pPr marL="0" indent="0">
              <a:buNone/>
            </a:pPr>
            <a:r>
              <a:rPr lang="en-US" altLang="ko-KR" sz="5100" dirty="0"/>
              <a:t>  </a:t>
            </a:r>
            <a:r>
              <a:rPr lang="en-US" altLang="ko-KR" sz="5100" dirty="0" smtClean="0"/>
              <a:t>       clubbing&lt;5%</a:t>
            </a:r>
          </a:p>
          <a:p>
            <a:pPr marL="0" indent="0">
              <a:buNone/>
            </a:pPr>
            <a:endParaRPr lang="en-US" altLang="ko-KR" sz="51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5100" dirty="0" smtClean="0"/>
              <a:t> Lab : </a:t>
            </a:r>
            <a:r>
              <a:rPr lang="en-US" altLang="ko-KR" sz="5100" dirty="0"/>
              <a:t>No </a:t>
            </a:r>
            <a:r>
              <a:rPr lang="en-US" altLang="ko-KR" sz="5100" dirty="0" smtClean="0"/>
              <a:t>specific studies </a:t>
            </a:r>
          </a:p>
          <a:p>
            <a:pPr>
              <a:buFont typeface="Wingdings" pitchFamily="2" charset="2"/>
              <a:buChar char="ü"/>
            </a:pPr>
            <a:endParaRPr lang="en-US" altLang="ko-KR" sz="5100" dirty="0" smtClean="0"/>
          </a:p>
          <a:p>
            <a:pPr marL="0" indent="0">
              <a:buNone/>
            </a:pPr>
            <a:r>
              <a:rPr lang="en-US" altLang="ko-KR" sz="5100" dirty="0"/>
              <a:t> </a:t>
            </a:r>
            <a:r>
              <a:rPr lang="en-US" altLang="ko-KR" sz="5100" dirty="0" smtClean="0"/>
              <a:t>   - Leukocytosis(50%), ESR &amp;CRP↑(70~80%)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157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Radiology-CXR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8800" dirty="0" smtClean="0"/>
              <a:t>Distinctive </a:t>
            </a:r>
            <a:r>
              <a:rPr lang="en-US" altLang="ko-KR" sz="8800" dirty="0"/>
              <a:t>with bilateral, patchy or </a:t>
            </a:r>
            <a:r>
              <a:rPr lang="en-US" altLang="ko-KR" sz="8800" dirty="0" smtClean="0"/>
              <a:t>diffuse, consolidative </a:t>
            </a:r>
          </a:p>
          <a:p>
            <a:pPr marL="0" indent="0">
              <a:buNone/>
            </a:pPr>
            <a:r>
              <a:rPr lang="en-US" altLang="ko-KR" sz="8800" dirty="0" smtClean="0"/>
              <a:t>    or </a:t>
            </a:r>
            <a:r>
              <a:rPr lang="en-US" altLang="ko-KR" sz="8800" dirty="0"/>
              <a:t>ground glass opacities in the presence of normal lung </a:t>
            </a:r>
          </a:p>
          <a:p>
            <a:pPr marL="0" indent="0">
              <a:buNone/>
            </a:pPr>
            <a:r>
              <a:rPr lang="en-US" altLang="ko-KR" sz="8800" dirty="0" smtClean="0"/>
              <a:t>    volumes </a:t>
            </a:r>
            <a:endParaRPr lang="en-US" altLang="ko-KR" sz="8800" dirty="0"/>
          </a:p>
          <a:p>
            <a:pPr>
              <a:buFont typeface="Wingdings" pitchFamily="2" charset="2"/>
              <a:buChar char="ü"/>
            </a:pPr>
            <a:r>
              <a:rPr lang="en-US" altLang="ko-KR" sz="8800" dirty="0" smtClean="0"/>
              <a:t>peripheral </a:t>
            </a:r>
            <a:r>
              <a:rPr lang="en-US" altLang="ko-KR" sz="8800" dirty="0"/>
              <a:t>distribution of the opacities, similar to </a:t>
            </a:r>
            <a:endParaRPr lang="en-US" altLang="ko-KR" sz="8800" dirty="0" smtClean="0"/>
          </a:p>
          <a:p>
            <a:pPr marL="0" indent="0">
              <a:buNone/>
            </a:pPr>
            <a:r>
              <a:rPr lang="en-US" altLang="ko-KR" sz="8800" dirty="0"/>
              <a:t> </a:t>
            </a:r>
            <a:r>
              <a:rPr lang="en-US" altLang="ko-KR" sz="8800" dirty="0" smtClean="0"/>
              <a:t>   chronic </a:t>
            </a:r>
            <a:r>
              <a:rPr lang="en-US" altLang="ko-KR" sz="8800" dirty="0" err="1" smtClean="0"/>
              <a:t>eosinophilic</a:t>
            </a:r>
            <a:r>
              <a:rPr lang="en-US" altLang="ko-KR" sz="8800" dirty="0" smtClean="0"/>
              <a:t> pneumonia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8800" dirty="0" smtClean="0"/>
              <a:t>Recurrent </a:t>
            </a:r>
            <a:r>
              <a:rPr lang="en-US" altLang="ko-KR" sz="8800" dirty="0"/>
              <a:t>or migratory pulmonary opacities are </a:t>
            </a:r>
            <a:endParaRPr lang="en-US" altLang="ko-KR" sz="8800" dirty="0" smtClean="0"/>
          </a:p>
          <a:p>
            <a:pPr marL="0" indent="0">
              <a:buNone/>
            </a:pPr>
            <a:r>
              <a:rPr lang="en-US" altLang="ko-KR" sz="8800" dirty="0"/>
              <a:t> </a:t>
            </a:r>
            <a:r>
              <a:rPr lang="en-US" altLang="ko-KR" sz="8800" dirty="0" smtClean="0"/>
              <a:t>   common(up to 50 </a:t>
            </a:r>
            <a:r>
              <a:rPr lang="en-US" altLang="ko-KR" sz="8800" dirty="0"/>
              <a:t>percent of subjects in some series</a:t>
            </a:r>
            <a:r>
              <a:rPr lang="en-US" altLang="ko-KR" sz="8800" dirty="0" smtClean="0"/>
              <a:t>)</a:t>
            </a:r>
          </a:p>
          <a:p>
            <a:pPr marL="0" indent="0">
              <a:buNone/>
            </a:pPr>
            <a:endParaRPr lang="en-US" altLang="ko-KR" sz="8800" dirty="0"/>
          </a:p>
          <a:p>
            <a:pPr>
              <a:buFont typeface="Wingdings" pitchFamily="2" charset="2"/>
              <a:buChar char="ü"/>
            </a:pPr>
            <a:r>
              <a:rPr lang="en-US" altLang="ko-KR" sz="8800" dirty="0" smtClean="0"/>
              <a:t>Rare :   unilateral </a:t>
            </a:r>
            <a:r>
              <a:rPr lang="en-US" altLang="ko-KR" sz="8800" dirty="0"/>
              <a:t>consolidative and </a:t>
            </a:r>
            <a:r>
              <a:rPr lang="en-US" altLang="ko-KR" sz="8800" dirty="0" smtClean="0"/>
              <a:t>GGO</a:t>
            </a:r>
            <a:endParaRPr lang="en-US" altLang="ko-KR" sz="8800" dirty="0"/>
          </a:p>
          <a:p>
            <a:pPr marL="0" indent="0">
              <a:buNone/>
            </a:pPr>
            <a:r>
              <a:rPr lang="en-US" altLang="ko-KR" sz="8800" dirty="0"/>
              <a:t> </a:t>
            </a:r>
            <a:r>
              <a:rPr lang="en-US" altLang="ko-KR" sz="8800" dirty="0" smtClean="0"/>
              <a:t>   </a:t>
            </a:r>
            <a:r>
              <a:rPr lang="en-US" altLang="ko-KR" sz="8800" dirty="0"/>
              <a:t> </a:t>
            </a:r>
            <a:r>
              <a:rPr lang="en-US" altLang="ko-KR" sz="8800" dirty="0" smtClean="0"/>
              <a:t>         irregular </a:t>
            </a:r>
            <a:r>
              <a:rPr lang="en-US" altLang="ko-KR" sz="8800" dirty="0"/>
              <a:t>linear or nodular </a:t>
            </a:r>
            <a:r>
              <a:rPr lang="en-US" altLang="ko-KR" sz="8800" dirty="0" smtClean="0"/>
              <a:t>opacities  </a:t>
            </a:r>
          </a:p>
          <a:p>
            <a:pPr marL="0" indent="0">
              <a:buNone/>
            </a:pPr>
            <a:r>
              <a:rPr lang="en-US" altLang="ko-KR" sz="8800" dirty="0"/>
              <a:t> </a:t>
            </a:r>
            <a:r>
              <a:rPr lang="en-US" altLang="ko-KR" sz="8800" dirty="0" smtClean="0"/>
              <a:t>             pleural effusion, pleural thickening  </a:t>
            </a:r>
          </a:p>
          <a:p>
            <a:pPr marL="0" indent="0">
              <a:buNone/>
            </a:pPr>
            <a:r>
              <a:rPr lang="en-US" altLang="ko-KR" sz="8800" dirty="0"/>
              <a:t> </a:t>
            </a:r>
            <a:r>
              <a:rPr lang="en-US" altLang="ko-KR" sz="8800" dirty="0" smtClean="0"/>
              <a:t>             hyperinflation, cavities</a:t>
            </a:r>
            <a:endParaRPr lang="en-US" altLang="ko-KR" sz="88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76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t="35246" r="48040" b="6250"/>
          <a:stretch/>
        </p:blipFill>
        <p:spPr bwMode="auto">
          <a:xfrm>
            <a:off x="1219200" y="533400"/>
            <a:ext cx="61722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://images.radiopaedia.org/images/2369961/f72b17e863d0f958b65379b36692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624263" cy="557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images.radiopaedia.org/images/2996131/a24181c437aca166f7aeccc62ba28a_jumb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12776"/>
            <a:ext cx="5624263" cy="562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4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Radiology-</a:t>
            </a:r>
            <a:r>
              <a:rPr lang="en-US" altLang="ko-KR" dirty="0"/>
              <a:t> Chest CT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Chest CT : </a:t>
            </a:r>
            <a:r>
              <a:rPr lang="en-US" altLang="ko-KR" sz="2400" dirty="0"/>
              <a:t>patchy air-space consolidation, ground-glass opacities, small nodular opacities, and bronchial wall thickening with dilation </a:t>
            </a: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400" dirty="0"/>
              <a:t>Patchy opacities occur more frequently in the periphery of the lung and are often in the lower lung </a:t>
            </a:r>
            <a:r>
              <a:rPr lang="en-US" altLang="ko-KR" sz="2400" dirty="0" smtClean="0"/>
              <a:t>zone</a:t>
            </a:r>
          </a:p>
          <a:p>
            <a:endParaRPr lang="ko-KR" altLang="en-US" dirty="0"/>
          </a:p>
        </p:txBody>
      </p:sp>
      <p:pic>
        <p:nvPicPr>
          <p:cNvPr id="4" name="Picture 6" descr="https://www.scienceopen.com/document_file/72f384b6-04d7-4c77-8ef2-74706e1ab8bf/PubMedCentral/image/ATM-03-67-g00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272808" cy="521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24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PFT : </a:t>
            </a:r>
            <a:r>
              <a:rPr lang="en-US" altLang="ko-KR" sz="2400" dirty="0"/>
              <a:t>mild to moderate </a:t>
            </a:r>
            <a:r>
              <a:rPr lang="en-US" altLang="ko-KR" sz="2400" dirty="0" smtClean="0"/>
              <a:t>restrictive defect &amp; DLCO↓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BAL : In radiographic </a:t>
            </a:r>
            <a:r>
              <a:rPr lang="en-US" altLang="ko-KR" sz="2400" dirty="0"/>
              <a:t>evidence of </a:t>
            </a:r>
            <a:r>
              <a:rPr lang="en-US" altLang="ko-KR" sz="2400" dirty="0" smtClean="0"/>
              <a:t>involvement area</a:t>
            </a:r>
          </a:p>
          <a:p>
            <a:pPr marL="0" indent="0">
              <a:buNone/>
            </a:pPr>
            <a:r>
              <a:rPr lang="en-US" altLang="ko-KR" sz="2400" dirty="0" smtClean="0"/>
              <a:t>           or RML, </a:t>
            </a:r>
            <a:r>
              <a:rPr lang="en-US" altLang="ko-KR" sz="2400" dirty="0" err="1" smtClean="0"/>
              <a:t>Lt.lingula</a:t>
            </a:r>
            <a:r>
              <a:rPr lang="en-US" altLang="ko-KR" sz="2400" dirty="0" smtClean="0"/>
              <a:t> </a:t>
            </a:r>
          </a:p>
          <a:p>
            <a:pPr marL="0" indent="0">
              <a:buNone/>
            </a:pPr>
            <a:r>
              <a:rPr lang="en-US" altLang="ko-KR" sz="2400" dirty="0" smtClean="0"/>
              <a:t>   -Typical finding : lymphocytes </a:t>
            </a:r>
            <a:r>
              <a:rPr lang="en-US" altLang="ko-KR" sz="2400" dirty="0"/>
              <a:t>(20 to 40 </a:t>
            </a:r>
            <a:r>
              <a:rPr lang="en-US" altLang="ko-KR" sz="2400" dirty="0" smtClean="0"/>
              <a:t>%)↑ </a:t>
            </a:r>
          </a:p>
          <a:p>
            <a:pPr marL="0" indent="0">
              <a:buNone/>
            </a:pPr>
            <a:r>
              <a:rPr lang="en-US" altLang="ko-KR" sz="2400" dirty="0" smtClean="0"/>
              <a:t>                         </a:t>
            </a:r>
            <a:r>
              <a:rPr lang="en-US" altLang="ko-KR" sz="2400" dirty="0" err="1"/>
              <a:t>eosinophils</a:t>
            </a:r>
            <a:r>
              <a:rPr lang="en-US" altLang="ko-KR" sz="2400" dirty="0"/>
              <a:t> (5 to 25 </a:t>
            </a:r>
            <a:r>
              <a:rPr lang="en-US" altLang="ko-KR" sz="2400"/>
              <a:t>%) </a:t>
            </a:r>
            <a:r>
              <a:rPr lang="en-US" altLang="ko-KR" sz="2400"/>
              <a:t>↑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                         neutrophils (5 to 10 %)</a:t>
            </a:r>
          </a:p>
          <a:p>
            <a:pPr marL="0" indent="0">
              <a:buNone/>
            </a:pPr>
            <a:r>
              <a:rPr lang="en-US" altLang="ko-KR" sz="2400" dirty="0" smtClean="0"/>
              <a:t>              </a:t>
            </a:r>
            <a:r>
              <a:rPr lang="en-US" altLang="ko-KR" sz="2400" dirty="0"/>
              <a:t>foamy macrophages, mast cells, plasma </a:t>
            </a:r>
            <a:r>
              <a:rPr lang="en-US" altLang="ko-KR" sz="2400" dirty="0" smtClean="0"/>
              <a:t>cells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CD4/CD8 </a:t>
            </a:r>
            <a:r>
              <a:rPr lang="en-US" altLang="ko-KR" sz="2400" dirty="0"/>
              <a:t>T cell </a:t>
            </a:r>
            <a:r>
              <a:rPr lang="en-US" altLang="ko-KR" sz="2400" dirty="0" smtClean="0"/>
              <a:t>ratio↓, </a:t>
            </a:r>
            <a:r>
              <a:rPr lang="en-US" altLang="ko-KR" sz="2400" dirty="0"/>
              <a:t>an increase in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activated </a:t>
            </a:r>
            <a:r>
              <a:rPr lang="en-US" altLang="ko-KR" sz="2400" dirty="0"/>
              <a:t>T </a:t>
            </a:r>
            <a:r>
              <a:rPr lang="en-US" altLang="ko-KR" sz="2400" dirty="0" smtClean="0"/>
              <a:t>lymphocytes↑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(HLA-DR or interleukin-2 </a:t>
            </a:r>
            <a:r>
              <a:rPr lang="en-US" altLang="ko-KR" sz="2400" dirty="0"/>
              <a:t>receptor </a:t>
            </a:r>
            <a:r>
              <a:rPr lang="en-US" altLang="ko-KR" sz="2400" dirty="0" smtClean="0"/>
              <a:t>expression)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37526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TBLB : to </a:t>
            </a:r>
            <a:r>
              <a:rPr lang="en-US" altLang="ko-KR" sz="2400" dirty="0"/>
              <a:t>identify other disease processes </a:t>
            </a:r>
            <a:r>
              <a:rPr lang="en-US" altLang="ko-KR" sz="2400" dirty="0" smtClean="0"/>
              <a:t> in </a:t>
            </a:r>
            <a:r>
              <a:rPr lang="en-US" altLang="ko-KR" sz="2400" dirty="0"/>
              <a:t>the differential </a:t>
            </a:r>
            <a:r>
              <a:rPr lang="en-US" altLang="ko-KR" sz="2400" dirty="0" smtClean="0"/>
              <a:t>diagnosis. on </a:t>
            </a:r>
            <a:r>
              <a:rPr lang="en-US" altLang="ko-KR" sz="2400" dirty="0"/>
              <a:t>the other hand, some guidelines suggest that a diagnosis can be made on the basis of a </a:t>
            </a:r>
            <a:r>
              <a:rPr lang="en-US" altLang="ko-KR" sz="2400" dirty="0" err="1"/>
              <a:t>transbronchial</a:t>
            </a:r>
            <a:r>
              <a:rPr lang="en-US" altLang="ko-KR" sz="2400" dirty="0"/>
              <a:t> biopsy in a patient with typical clinical and radiologic </a:t>
            </a:r>
            <a:r>
              <a:rPr lang="en-US" altLang="ko-KR" sz="2400" dirty="0" smtClean="0"/>
              <a:t>features. </a:t>
            </a:r>
          </a:p>
          <a:p>
            <a:pPr>
              <a:buFont typeface="Wingdings" pitchFamily="2" charset="2"/>
              <a:buChar char="ü"/>
            </a:pP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400" dirty="0"/>
              <a:t>Surgical Bx. : obtain an adequate sample of lung tissue (</a:t>
            </a:r>
            <a:r>
              <a:rPr lang="en-US" altLang="ko-KR" sz="2400" dirty="0" err="1"/>
              <a:t>eg</a:t>
            </a:r>
            <a:r>
              <a:rPr lang="en-US" altLang="ko-KR" sz="2400" dirty="0"/>
              <a:t>, &gt;4 cm diameter in the greatest dimension when inflated) for definitive </a:t>
            </a:r>
            <a:r>
              <a:rPr lang="en-US" altLang="ko-KR" sz="2400" dirty="0" smtClean="0"/>
              <a:t>diagnosis</a:t>
            </a:r>
            <a:endParaRPr lang="en-US" altLang="ko-KR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36313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altLang="ko-KR" dirty="0"/>
              <a:t>Clinical, radiological and pathological diagnosis. 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Exclusion </a:t>
            </a:r>
            <a:r>
              <a:rPr lang="en-US" dirty="0"/>
              <a:t>of any </a:t>
            </a:r>
            <a:r>
              <a:rPr lang="en-US" dirty="0" smtClean="0"/>
              <a:t>possible cause.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Histopathology: Buds </a:t>
            </a:r>
            <a:r>
              <a:rPr lang="en-US" dirty="0"/>
              <a:t>of granulation tissue consisting </a:t>
            </a:r>
            <a:r>
              <a:rPr lang="en-US" dirty="0" smtClean="0"/>
              <a:t>of fibroblasts, </a:t>
            </a:r>
            <a:r>
              <a:rPr lang="en-US" dirty="0" err="1" smtClean="0"/>
              <a:t>myofibroblasts</a:t>
            </a:r>
            <a:r>
              <a:rPr lang="en-US" dirty="0" smtClean="0"/>
              <a:t> </a:t>
            </a:r>
            <a:r>
              <a:rPr lang="en-US" dirty="0"/>
              <a:t>embedded in connective </a:t>
            </a:r>
            <a:r>
              <a:rPr lang="en-US" dirty="0" smtClean="0"/>
              <a:t>tissue.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8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1044624" y="404664"/>
            <a:ext cx="9865096" cy="1143000"/>
          </a:xfrm>
        </p:spPr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Bronchiolitis </a:t>
            </a:r>
            <a:r>
              <a:rPr lang="en-US" altLang="ko-KR" b="1" dirty="0" err="1"/>
              <a:t>obliterans</a:t>
            </a:r>
            <a:r>
              <a:rPr lang="en-US" altLang="ko-KR" b="1" dirty="0"/>
              <a:t>  </a:t>
            </a:r>
            <a:br>
              <a:rPr lang="en-US" altLang="ko-KR" b="1" dirty="0"/>
            </a:br>
            <a:r>
              <a:rPr lang="en-US" altLang="ko-KR" b="1" dirty="0"/>
              <a:t>          organizing pneumonia</a:t>
            </a:r>
            <a:endParaRPr lang="en-US" altLang="ko-KR" kern="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300" dirty="0" smtClean="0"/>
              <a:t>Type </a:t>
            </a:r>
            <a:r>
              <a:rPr lang="en-US" altLang="ko-KR" sz="2300" dirty="0"/>
              <a:t>of diffuse interstitial lung disease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- distal </a:t>
            </a:r>
            <a:r>
              <a:rPr lang="en-US" altLang="ko-KR" sz="2300" dirty="0"/>
              <a:t>bronchioles, respiratory </a:t>
            </a:r>
            <a:r>
              <a:rPr lang="en-US" altLang="ko-KR" sz="2300" dirty="0" smtClean="0"/>
              <a:t>bronchioles</a:t>
            </a:r>
            <a:r>
              <a:rPr lang="en-US" altLang="ko-KR" sz="2300" dirty="0"/>
              <a:t>, alveolar ducts, </a:t>
            </a:r>
            <a:endParaRPr lang="en-US" altLang="ko-KR" sz="23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  and </a:t>
            </a:r>
            <a:r>
              <a:rPr lang="en-US" altLang="ko-KR" sz="2300" dirty="0"/>
              <a:t>alveolar walls </a:t>
            </a:r>
            <a:endParaRPr lang="en-US" altLang="ko-KR" sz="23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300" dirty="0" smtClean="0"/>
              <a:t>Cryptogenic </a:t>
            </a:r>
            <a:r>
              <a:rPr lang="en-US" altLang="ko-KR" sz="2300" dirty="0"/>
              <a:t>organizing pneumonia (</a:t>
            </a:r>
            <a:r>
              <a:rPr lang="en-US" altLang="ko-KR" sz="2300" dirty="0" smtClean="0"/>
              <a:t>COP)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- the </a:t>
            </a:r>
            <a:r>
              <a:rPr lang="en-US" altLang="ko-KR" sz="2300" dirty="0"/>
              <a:t>idiopathic form </a:t>
            </a:r>
            <a:r>
              <a:rPr lang="en-US" altLang="ko-KR" sz="2300" dirty="0" smtClean="0"/>
              <a:t>of </a:t>
            </a:r>
            <a:r>
              <a:rPr lang="en-US" altLang="ko-KR" sz="2300" dirty="0"/>
              <a:t>organizing pneumonia (formerly </a:t>
            </a:r>
            <a:endParaRPr lang="en-US" altLang="ko-KR" sz="23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  called </a:t>
            </a:r>
            <a:r>
              <a:rPr lang="en-US" altLang="ko-KR" sz="2300" dirty="0"/>
              <a:t>bronchiolitis </a:t>
            </a:r>
            <a:r>
              <a:rPr lang="en-US" altLang="ko-KR" sz="2300" dirty="0" err="1"/>
              <a:t>obliterans</a:t>
            </a:r>
            <a:r>
              <a:rPr lang="en-US" altLang="ko-KR" sz="2300" dirty="0"/>
              <a:t> organizing pneumonia or BOOP</a:t>
            </a:r>
            <a:r>
              <a:rPr lang="en-US" altLang="ko-KR" sz="2300" dirty="0" smtClean="0"/>
              <a:t>)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300" dirty="0" smtClean="0"/>
              <a:t>Secondary </a:t>
            </a:r>
            <a:r>
              <a:rPr lang="en-US" altLang="ko-KR" sz="2300" dirty="0"/>
              <a:t>organizing pneumonia </a:t>
            </a:r>
            <a:r>
              <a:rPr lang="en-US" altLang="ko-KR" sz="2300" dirty="0" smtClean="0"/>
              <a:t>- connective </a:t>
            </a:r>
            <a:r>
              <a:rPr lang="en-US" altLang="ko-KR" sz="2300" dirty="0"/>
              <a:t>tissue diseases, a variety of </a:t>
            </a:r>
            <a:r>
              <a:rPr lang="en-US" altLang="ko-KR" sz="2300" dirty="0" smtClean="0"/>
              <a:t>drugs, malignancy</a:t>
            </a:r>
            <a:r>
              <a:rPr lang="en-US" altLang="ko-KR" sz="2300" dirty="0"/>
              <a:t>, and other interstitial pneumonias </a:t>
            </a:r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>
              <a:lnSpc>
                <a:spcPct val="150000"/>
              </a:lnSpc>
            </a:pP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7344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Differential diagnosis  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Community acquired pneumonia </a:t>
            </a:r>
            <a:endParaRPr lang="en-US" altLang="ko-KR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Idiopathic interstitial </a:t>
            </a:r>
            <a:r>
              <a:rPr lang="en-US" altLang="ko-KR" sz="2400" dirty="0" smtClean="0"/>
              <a:t>pneumonias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Hypersensitivity </a:t>
            </a:r>
            <a:r>
              <a:rPr lang="en-US" altLang="ko-KR" sz="2400" dirty="0" smtClean="0"/>
              <a:t>pneumonitis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Granulomatous organizing </a:t>
            </a:r>
            <a:r>
              <a:rPr lang="en-US" altLang="ko-KR" sz="2400" dirty="0" smtClean="0"/>
              <a:t>pneumonia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Chronic </a:t>
            </a:r>
            <a:r>
              <a:rPr lang="en-US" altLang="ko-KR" sz="2400" dirty="0" err="1"/>
              <a:t>eosinophilic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pneumonia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Pulmonary </a:t>
            </a:r>
            <a:r>
              <a:rPr lang="en-US" altLang="ko-KR" sz="2400" dirty="0" smtClean="0"/>
              <a:t>lymphoma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Pulmonary </a:t>
            </a:r>
            <a:r>
              <a:rPr lang="en-US" altLang="ko-KR" sz="2400" dirty="0" err="1"/>
              <a:t>lymphomatoid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granulomatosis</a:t>
            </a:r>
            <a:r>
              <a:rPr lang="en-US" altLang="ko-KR" sz="2400" dirty="0"/>
              <a:t> </a:t>
            </a:r>
            <a:endParaRPr lang="en-US" altLang="ko-KR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Diffuse alveolar </a:t>
            </a:r>
            <a:r>
              <a:rPr lang="en-US" altLang="ko-KR" sz="2400" dirty="0" smtClean="0"/>
              <a:t>damage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400" dirty="0"/>
              <a:t>Acute </a:t>
            </a:r>
            <a:r>
              <a:rPr lang="en-US" altLang="ko-KR" sz="2400" dirty="0" err="1"/>
              <a:t>fibrinous</a:t>
            </a:r>
            <a:r>
              <a:rPr lang="en-US" altLang="ko-KR" sz="2400" dirty="0"/>
              <a:t> and organizing pneumonia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83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9468" r="10712" b="37910"/>
          <a:stretch/>
        </p:blipFill>
        <p:spPr bwMode="auto">
          <a:xfrm>
            <a:off x="228601" y="692696"/>
            <a:ext cx="8610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60032" y="6282308"/>
            <a:ext cx="4104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J-F. </a:t>
            </a:r>
            <a:r>
              <a:rPr lang="en-US" altLang="ko-KR" sz="1200" dirty="0" err="1"/>
              <a:t>Cordier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et </a:t>
            </a:r>
            <a:r>
              <a:rPr lang="en-US" altLang="ko-KR" sz="1200" dirty="0" smtClean="0"/>
              <a:t>all. </a:t>
            </a:r>
            <a:r>
              <a:rPr lang="fr-FR" altLang="ko-KR" sz="1200" dirty="0"/>
              <a:t>Eur Respir J 2006; 28: 422–446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127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Conditions associated with </a:t>
            </a:r>
            <a:r>
              <a:rPr lang="en-US" altLang="ko-KR" dirty="0" smtClean="0"/>
              <a:t>organizing </a:t>
            </a:r>
            <a:r>
              <a:rPr lang="en-US" altLang="ko-KR" dirty="0"/>
              <a:t>pneumonia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7310"/>
            <a:ext cx="5810250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086475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7310"/>
            <a:ext cx="5495925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4446886" y="6282308"/>
            <a:ext cx="45176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/>
              <a:t>Sara et al…, Annals </a:t>
            </a:r>
            <a:r>
              <a:rPr lang="en-US" altLang="ko-KR" sz="1000" dirty="0"/>
              <a:t>of Thoracic Medicine - </a:t>
            </a:r>
            <a:r>
              <a:rPr lang="en-US" altLang="ko-KR" sz="1000" dirty="0" err="1"/>
              <a:t>Vol</a:t>
            </a:r>
            <a:r>
              <a:rPr lang="en-US" altLang="ko-KR" sz="1000" dirty="0"/>
              <a:t> 3, Issue 2, April-June 2008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403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/>
              <a:t>The precise </a:t>
            </a:r>
            <a:r>
              <a:rPr lang="en-US" sz="2400" dirty="0"/>
              <a:t>dose </a:t>
            </a:r>
            <a:r>
              <a:rPr lang="en-US" sz="2400" dirty="0" smtClean="0"/>
              <a:t>and duration </a:t>
            </a:r>
            <a:r>
              <a:rPr lang="en-US" sz="2400" dirty="0"/>
              <a:t>of treatment have not been </a:t>
            </a:r>
            <a:r>
              <a:rPr lang="en-US" sz="2400" dirty="0" smtClean="0"/>
              <a:t>established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Prednisone 0.75–1.5 mg/kg/day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0.75 mg/kg/day during </a:t>
            </a:r>
            <a:r>
              <a:rPr lang="en-US" sz="2400" dirty="0"/>
              <a:t>4 weeks, followed by 0.5 </a:t>
            </a:r>
            <a:r>
              <a:rPr lang="en-US" sz="2400" dirty="0" smtClean="0"/>
              <a:t>mg/kg </a:t>
            </a:r>
            <a:r>
              <a:rPr lang="en-US" sz="2400" dirty="0"/>
              <a:t>for </a:t>
            </a:r>
            <a:r>
              <a:rPr lang="en-US" sz="2400" dirty="0" smtClean="0"/>
              <a:t>4 weeks</a:t>
            </a:r>
            <a:r>
              <a:rPr lang="en-US" sz="2400" dirty="0"/>
              <a:t>, then 20 mg for 4 weeks, 10 mg for 6 weeks, and then </a:t>
            </a:r>
            <a:r>
              <a:rPr lang="en-US" sz="2400" dirty="0" smtClean="0"/>
              <a:t>5mg </a:t>
            </a:r>
            <a:r>
              <a:rPr lang="en-US" sz="2400" dirty="0"/>
              <a:t>for 6 </a:t>
            </a:r>
            <a:r>
              <a:rPr lang="en-US" sz="2400" dirty="0" smtClean="0"/>
              <a:t>weeks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400" dirty="0"/>
              <a:t>Complete clinical and physiologic recovery in 65 % of </a:t>
            </a:r>
            <a:r>
              <a:rPr lang="en-US" altLang="ko-KR" sz="2400" dirty="0" smtClean="0"/>
              <a:t>patients</a:t>
            </a:r>
            <a:endParaRPr lang="en-US" altLang="ko-KR" sz="2400" dirty="0"/>
          </a:p>
          <a:p>
            <a:pPr>
              <a:buFont typeface="Wingdings" pitchFamily="2" charset="2"/>
              <a:buChar char="ü"/>
            </a:pPr>
            <a:r>
              <a:rPr lang="en-US" altLang="ko-KR" sz="2400" dirty="0"/>
              <a:t>Predictors of relapse: delayed treatment and mildly increased </a:t>
            </a:r>
            <a:r>
              <a:rPr lang="en-US" altLang="ko-KR" sz="2400" dirty="0" err="1"/>
              <a:t>gammaglutamyltransferase</a:t>
            </a:r>
            <a:r>
              <a:rPr lang="en-US" altLang="ko-KR" sz="2400" dirty="0"/>
              <a:t> and alkaline phosphatase </a:t>
            </a:r>
            <a:r>
              <a:rPr lang="en-US" altLang="ko-KR" sz="2400" dirty="0" smtClean="0"/>
              <a:t>levels</a:t>
            </a:r>
            <a:endParaRPr lang="en-US" altLang="ko-KR" sz="2400" dirty="0"/>
          </a:p>
          <a:p>
            <a:endParaRPr lang="en-US" altLang="ko-KR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19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Severe cases: </a:t>
            </a:r>
            <a:r>
              <a:rPr lang="en-US" dirty="0"/>
              <a:t>prednisolone </a:t>
            </a:r>
            <a:r>
              <a:rPr lang="en-US" dirty="0" smtClean="0"/>
              <a:t>2mg/kg/day </a:t>
            </a:r>
            <a:r>
              <a:rPr lang="en-US" dirty="0"/>
              <a:t>for the first </a:t>
            </a:r>
            <a:r>
              <a:rPr lang="en-US" dirty="0" smtClean="0"/>
              <a:t>3-5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02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371601"/>
            <a:ext cx="8229600" cy="4495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Spontaneous improvement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Macrolides:</a:t>
            </a:r>
          </a:p>
          <a:p>
            <a:pPr marL="0" indent="0">
              <a:buNone/>
            </a:pPr>
            <a:r>
              <a:rPr lang="en-US" dirty="0" smtClean="0"/>
              <a:t>  -Patients </a:t>
            </a:r>
            <a:r>
              <a:rPr lang="en-US" dirty="0"/>
              <a:t>with minimal symptoms </a:t>
            </a:r>
            <a:r>
              <a:rPr lang="en-US" dirty="0" smtClean="0"/>
              <a:t>and/or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minimal physiologic impairment</a:t>
            </a:r>
          </a:p>
          <a:p>
            <a:pPr marL="0" indent="0">
              <a:buNone/>
            </a:pPr>
            <a:r>
              <a:rPr lang="en-US" dirty="0" smtClean="0"/>
              <a:t>  -Adjuvant </a:t>
            </a:r>
            <a:r>
              <a:rPr lang="en-US" dirty="0"/>
              <a:t>therapy </a:t>
            </a:r>
            <a:r>
              <a:rPr lang="en-US" dirty="0" smtClean="0"/>
              <a:t>in patients </a:t>
            </a:r>
            <a:r>
              <a:rPr lang="en-US" dirty="0"/>
              <a:t>receiving </a:t>
            </a:r>
            <a:r>
              <a:rPr lang="en-US" dirty="0" err="1" smtClean="0"/>
              <a:t>st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eroids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-Patients </a:t>
            </a:r>
            <a:r>
              <a:rPr lang="en-US" dirty="0"/>
              <a:t>who cannot tolerate steroids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 -3 </a:t>
            </a:r>
            <a:r>
              <a:rPr lang="en-US" dirty="0"/>
              <a:t>to 6 months or </a:t>
            </a:r>
            <a:r>
              <a:rPr lang="en-US" dirty="0" smtClean="0"/>
              <a:t>longer</a:t>
            </a:r>
            <a:endParaRPr 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563888" y="6003944"/>
            <a:ext cx="59766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Stover at el…   Chest 2005 </a:t>
            </a:r>
            <a:r>
              <a:rPr lang="en-US" altLang="ko-KR" sz="1200" dirty="0"/>
              <a:t>Nov;128(5):3611-7.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182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dirty="0"/>
              <a:t>American Thoracic Society/European </a:t>
            </a:r>
            <a:r>
              <a:rPr lang="en-US" sz="2000" dirty="0" smtClean="0"/>
              <a:t>Respiratory Society</a:t>
            </a:r>
            <a:r>
              <a:rPr lang="en-US" sz="2000" dirty="0"/>
              <a:t>. </a:t>
            </a:r>
            <a:r>
              <a:rPr lang="en-US" sz="2000" dirty="0" smtClean="0"/>
              <a:t> Classification </a:t>
            </a:r>
            <a:r>
              <a:rPr lang="en-US" sz="2000" dirty="0"/>
              <a:t>of the idiopathic </a:t>
            </a:r>
            <a:r>
              <a:rPr lang="en-US" sz="2000" dirty="0" smtClean="0"/>
              <a:t>interstitial pneumonias</a:t>
            </a:r>
            <a:r>
              <a:rPr lang="en-US" sz="2000" dirty="0"/>
              <a:t>: international multidisciplinary </a:t>
            </a:r>
            <a:r>
              <a:rPr lang="en-US" sz="2000" dirty="0" smtClean="0"/>
              <a:t>consensus.</a:t>
            </a:r>
            <a:r>
              <a:rPr lang="en-US" sz="2000" dirty="0"/>
              <a:t> American Thoracic Society/European </a:t>
            </a:r>
            <a:r>
              <a:rPr lang="en-US" sz="2000" dirty="0" smtClean="0"/>
              <a:t>Respiratory Society</a:t>
            </a:r>
            <a:r>
              <a:rPr lang="en-US" sz="2000" dirty="0"/>
              <a:t>. Am J </a:t>
            </a:r>
            <a:r>
              <a:rPr lang="en-US" sz="2000" dirty="0" err="1"/>
              <a:t>Respir</a:t>
            </a:r>
            <a:r>
              <a:rPr lang="en-US" sz="2000" dirty="0"/>
              <a:t> </a:t>
            </a:r>
            <a:r>
              <a:rPr lang="en-US" sz="2000" dirty="0" err="1"/>
              <a:t>Crit</a:t>
            </a:r>
            <a:r>
              <a:rPr lang="en-US" sz="2000" dirty="0"/>
              <a:t> Care Med </a:t>
            </a:r>
            <a:r>
              <a:rPr lang="en-US" sz="2000" dirty="0" smtClean="0"/>
              <a:t>2002;165: 277–304</a:t>
            </a:r>
            <a:r>
              <a:rPr lang="en-US" sz="2000" dirty="0"/>
              <a:t>.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/>
              <a:t>J.-F. </a:t>
            </a:r>
            <a:r>
              <a:rPr lang="en-US" sz="2000" dirty="0" err="1" smtClean="0"/>
              <a:t>Cordier</a:t>
            </a:r>
            <a:r>
              <a:rPr lang="en-US" sz="2000" dirty="0" smtClean="0"/>
              <a:t>. Cryptogenic organizing pneumonia. Clinics in Chest Medicine 2004;25 : </a:t>
            </a:r>
            <a:r>
              <a:rPr lang="en-US" sz="2000" dirty="0"/>
              <a:t>727– </a:t>
            </a:r>
            <a:r>
              <a:rPr lang="en-US" sz="2000" dirty="0" smtClean="0"/>
              <a:t>738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J.-F. </a:t>
            </a:r>
            <a:r>
              <a:rPr lang="en-US" sz="2000" dirty="0" err="1" smtClean="0"/>
              <a:t>Cordier</a:t>
            </a:r>
            <a:r>
              <a:rPr lang="en-US" sz="2000" dirty="0" smtClean="0"/>
              <a:t>. </a:t>
            </a:r>
            <a:r>
              <a:rPr lang="en-US" sz="2000" dirty="0" err="1" smtClean="0"/>
              <a:t>Organising</a:t>
            </a:r>
            <a:r>
              <a:rPr lang="en-US" sz="2000" dirty="0" smtClean="0"/>
              <a:t> pneumonia. </a:t>
            </a:r>
            <a:r>
              <a:rPr lang="en-US" sz="2000" dirty="0"/>
              <a:t>Thorax </a:t>
            </a:r>
            <a:r>
              <a:rPr lang="en-US" sz="2000" dirty="0" smtClean="0"/>
              <a:t>2000;55:318–328.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J.-F. </a:t>
            </a:r>
            <a:r>
              <a:rPr lang="en-US" sz="2000" dirty="0" err="1" smtClean="0"/>
              <a:t>Cordier</a:t>
            </a:r>
            <a:r>
              <a:rPr lang="en-US" sz="2000" dirty="0" smtClean="0"/>
              <a:t>. Cryptogenic organizing pneumonia. </a:t>
            </a:r>
            <a:r>
              <a:rPr lang="fr-FR" sz="2000" dirty="0"/>
              <a:t>Eur Respir J 2006; 28: </a:t>
            </a:r>
            <a:r>
              <a:rPr lang="fr-FR" sz="2000" dirty="0" smtClean="0"/>
              <a:t>422–446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/>
              <a:t>Al-</a:t>
            </a:r>
            <a:r>
              <a:rPr lang="en-US" altLang="ko-KR" sz="2000" dirty="0" err="1"/>
              <a:t>Ghanem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Sara. </a:t>
            </a:r>
            <a:r>
              <a:rPr lang="en-US" altLang="ko-KR" sz="2000" dirty="0"/>
              <a:t>Bronchiolitis </a:t>
            </a:r>
            <a:r>
              <a:rPr lang="en-US" altLang="ko-KR" sz="2000" dirty="0" err="1"/>
              <a:t>obliterans</a:t>
            </a:r>
            <a:r>
              <a:rPr lang="en-US" altLang="ko-KR" sz="2000" dirty="0"/>
              <a:t> organizing</a:t>
            </a:r>
          </a:p>
          <a:p>
            <a:pPr marL="0" indent="0">
              <a:buNone/>
            </a:pPr>
            <a:r>
              <a:rPr lang="en-US" altLang="ko-KR" sz="2000" dirty="0" smtClean="0"/>
              <a:t>    pneumonia</a:t>
            </a:r>
            <a:r>
              <a:rPr lang="en-US" altLang="ko-KR" sz="2000" dirty="0"/>
              <a:t>: Pathogenesis, </a:t>
            </a:r>
            <a:r>
              <a:rPr lang="en-US" altLang="ko-KR" sz="2000" dirty="0" smtClean="0"/>
              <a:t>clinical features</a:t>
            </a:r>
            <a:r>
              <a:rPr lang="en-US" altLang="ko-KR" sz="2000" dirty="0"/>
              <a:t>, imaging and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therapy review. </a:t>
            </a:r>
            <a:r>
              <a:rPr lang="en-US" altLang="ko-KR" sz="2000" dirty="0"/>
              <a:t>Annals of Thoracic </a:t>
            </a:r>
            <a:r>
              <a:rPr lang="en-US" altLang="ko-KR" sz="2000" dirty="0" smtClean="0"/>
              <a:t>Medicine </a:t>
            </a:r>
            <a:r>
              <a:rPr lang="en-US" altLang="ko-KR" sz="2000" dirty="0" err="1"/>
              <a:t>Vol</a:t>
            </a:r>
            <a:r>
              <a:rPr lang="en-US" altLang="ko-KR" sz="2000" dirty="0"/>
              <a:t> 3, Issue 2,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April-June </a:t>
            </a:r>
            <a:r>
              <a:rPr lang="en-US" altLang="ko-KR" sz="2000" dirty="0"/>
              <a:t>2008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35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0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Epidemiology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600" dirty="0" smtClean="0"/>
              <a:t>unknown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600" dirty="0" smtClean="0"/>
              <a:t>6~7 per </a:t>
            </a:r>
            <a:r>
              <a:rPr lang="en-US" altLang="ko-KR" sz="2600" dirty="0" smtClean="0"/>
              <a:t>100,000 </a:t>
            </a:r>
            <a:r>
              <a:rPr lang="en-US" altLang="ko-KR" sz="2600" dirty="0" smtClean="0"/>
              <a:t>in </a:t>
            </a:r>
            <a:r>
              <a:rPr lang="en-US" altLang="ko-KR" sz="2600" dirty="0"/>
              <a:t>Canada </a:t>
            </a:r>
            <a:endParaRPr lang="en-US" altLang="ko-KR" sz="26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600" dirty="0" smtClean="0"/>
              <a:t>1.1 </a:t>
            </a:r>
            <a:r>
              <a:rPr lang="en-US" altLang="ko-KR" sz="2600" dirty="0"/>
              <a:t>per 100,000 in Iceland </a:t>
            </a:r>
            <a:endParaRPr lang="en-US" altLang="ko-KR" sz="26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600" dirty="0" smtClean="0"/>
              <a:t>56 </a:t>
            </a:r>
            <a:r>
              <a:rPr lang="en-US" altLang="ko-KR" sz="2600" dirty="0"/>
              <a:t>to 68 %</a:t>
            </a:r>
            <a:r>
              <a:rPr lang="en-US" altLang="ko-KR" sz="2600" dirty="0" smtClean="0"/>
              <a:t> </a:t>
            </a:r>
            <a:r>
              <a:rPr lang="en-US" altLang="ko-KR" sz="2600" dirty="0"/>
              <a:t>of </a:t>
            </a:r>
            <a:r>
              <a:rPr lang="en-US" altLang="ko-KR" sz="2600" dirty="0" err="1" smtClean="0"/>
              <a:t>organizin</a:t>
            </a:r>
            <a:r>
              <a:rPr lang="en-US" altLang="ko-KR" sz="2600" dirty="0" smtClean="0"/>
              <a:t> pneumonia cases </a:t>
            </a:r>
            <a:r>
              <a:rPr lang="en-US" altLang="ko-KR" sz="2600" dirty="0"/>
              <a:t>have been </a:t>
            </a:r>
            <a:r>
              <a:rPr lang="en-US" altLang="ko-KR" sz="2600" dirty="0" smtClean="0"/>
              <a:t>deemed cryptogenic </a:t>
            </a:r>
            <a:r>
              <a:rPr lang="en-US" altLang="ko-KR" sz="2600" dirty="0"/>
              <a:t>rather than secondary 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8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Pathology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endParaRPr lang="en-US" altLang="ko-KR" sz="4000" dirty="0"/>
          </a:p>
          <a:p>
            <a:pPr>
              <a:buFont typeface="Wingdings" pitchFamily="2" charset="2"/>
              <a:buChar char="ü"/>
            </a:pPr>
            <a:r>
              <a:rPr lang="en-US" altLang="ko-KR" sz="4000" dirty="0" smtClean="0"/>
              <a:t>Excessive </a:t>
            </a:r>
            <a:r>
              <a:rPr lang="en-US" altLang="ko-KR" sz="4000" dirty="0"/>
              <a:t>proliferation of granulation </a:t>
            </a:r>
            <a:r>
              <a:rPr lang="en-US" altLang="ko-KR" sz="4000" dirty="0" smtClean="0"/>
              <a:t>tissue(loose </a:t>
            </a:r>
            <a:r>
              <a:rPr lang="en-US" altLang="ko-KR" sz="4000" dirty="0"/>
              <a:t>collagen-embedded </a:t>
            </a:r>
            <a:r>
              <a:rPr lang="en-US" altLang="ko-KR" sz="4000" dirty="0" smtClean="0"/>
              <a:t>fibroblasts) &amp; </a:t>
            </a:r>
            <a:r>
              <a:rPr lang="en-US" altLang="ko-KR" sz="4000" dirty="0" err="1" smtClean="0"/>
              <a:t>myofibroblasts</a:t>
            </a:r>
            <a:r>
              <a:rPr lang="en-US" altLang="ko-KR" sz="4000" dirty="0" smtClean="0"/>
              <a:t> </a:t>
            </a:r>
            <a:r>
              <a:rPr lang="en-US" altLang="ko-KR" sz="4000" dirty="0"/>
              <a:t>involving alveolar ducts and </a:t>
            </a:r>
            <a:r>
              <a:rPr lang="en-US" altLang="ko-KR" sz="4000" dirty="0" smtClean="0"/>
              <a:t>alveoli</a:t>
            </a:r>
          </a:p>
          <a:p>
            <a:pPr>
              <a:buFont typeface="Wingdings" pitchFamily="2" charset="2"/>
              <a:buChar char="ü"/>
            </a:pPr>
            <a:endParaRPr lang="en-US" altLang="ko-KR" sz="4000" dirty="0"/>
          </a:p>
          <a:p>
            <a:pPr>
              <a:buFont typeface="Wingdings" pitchFamily="2" charset="2"/>
              <a:buChar char="ü"/>
            </a:pPr>
            <a:r>
              <a:rPr lang="en-US" altLang="ko-KR" sz="4000" dirty="0" smtClean="0"/>
              <a:t>Intraluminal </a:t>
            </a:r>
            <a:r>
              <a:rPr lang="en-US" altLang="ko-KR" sz="4000" dirty="0"/>
              <a:t>plugs of granulation </a:t>
            </a:r>
            <a:r>
              <a:rPr lang="en-US" altLang="ko-KR" sz="4000" dirty="0" smtClean="0"/>
              <a:t>tissue extend </a:t>
            </a:r>
            <a:r>
              <a:rPr lang="en-US" altLang="ko-KR" sz="4000" dirty="0"/>
              <a:t>from one alveolus to the adjacent one through </a:t>
            </a:r>
            <a:r>
              <a:rPr lang="en-US" altLang="ko-KR" sz="4000" dirty="0" smtClean="0"/>
              <a:t>-&gt; characteristic </a:t>
            </a:r>
            <a:r>
              <a:rPr lang="en-US" altLang="ko-KR" sz="4000" dirty="0"/>
              <a:t>"butterfly" </a:t>
            </a:r>
            <a:r>
              <a:rPr lang="en-US" altLang="ko-KR" sz="4000" dirty="0" smtClean="0"/>
              <a:t>pattern</a:t>
            </a:r>
          </a:p>
          <a:p>
            <a:pPr>
              <a:buFont typeface="Wingdings" pitchFamily="2" charset="2"/>
              <a:buChar char="ü"/>
            </a:pPr>
            <a:endParaRPr lang="en-US" altLang="ko-KR" sz="4000" dirty="0"/>
          </a:p>
          <a:p>
            <a:pPr>
              <a:buFont typeface="Wingdings" pitchFamily="2" charset="2"/>
              <a:buChar char="ü"/>
            </a:pPr>
            <a:r>
              <a:rPr lang="en-US" altLang="ko-KR" sz="4000" dirty="0" smtClean="0"/>
              <a:t>Uniform </a:t>
            </a:r>
            <a:r>
              <a:rPr lang="en-US" altLang="ko-KR" sz="4000" dirty="0"/>
              <a:t>appearance within involved areas and a </a:t>
            </a:r>
            <a:r>
              <a:rPr lang="en-US" altLang="ko-KR" sz="4000" dirty="0" smtClean="0"/>
              <a:t>patchy  distribution </a:t>
            </a:r>
            <a:r>
              <a:rPr lang="en-US" altLang="ko-KR" sz="4000" dirty="0"/>
              <a:t>without severe disruption of the lung architecture. </a:t>
            </a:r>
            <a:endParaRPr lang="en-US" altLang="ko-KR" sz="4000" dirty="0" smtClean="0"/>
          </a:p>
          <a:p>
            <a:pPr>
              <a:buFont typeface="Wingdings" pitchFamily="2" charset="2"/>
              <a:buChar char="ü"/>
            </a:pPr>
            <a:endParaRPr lang="en-US" altLang="ko-KR" sz="3800" dirty="0"/>
          </a:p>
        </p:txBody>
      </p:sp>
    </p:spTree>
    <p:extLst>
      <p:ext uri="{BB962C8B-B14F-4D97-AF65-F5344CB8AC3E}">
        <p14:creationId xmlns:p14="http://schemas.microsoft.com/office/powerpoint/2010/main" val="36193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Pathology 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altLang="ko-KR" dirty="0"/>
          </a:p>
          <a:p>
            <a:pPr>
              <a:buFont typeface="Wingdings" pitchFamily="2" charset="2"/>
              <a:buChar char="ü"/>
            </a:pPr>
            <a:endParaRPr lang="en-US" altLang="ko-KR" sz="3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3" t="12793" r="22603" b="36527"/>
          <a:stretch/>
        </p:blipFill>
        <p:spPr bwMode="auto">
          <a:xfrm>
            <a:off x="683568" y="1052736"/>
            <a:ext cx="5616625" cy="373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imazin\Desktop\Masson_body_-_very_high_ma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594065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932040" y="6453336"/>
            <a:ext cx="4104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Sara et all. </a:t>
            </a:r>
            <a:r>
              <a:rPr lang="en-US" altLang="ko-KR" sz="1200" dirty="0"/>
              <a:t>Ann </a:t>
            </a:r>
            <a:r>
              <a:rPr lang="en-US" altLang="ko-KR" sz="1200" dirty="0" err="1"/>
              <a:t>Thorac</a:t>
            </a:r>
            <a:r>
              <a:rPr lang="en-US" altLang="ko-KR" sz="1200" dirty="0"/>
              <a:t> Med. 2008 Apr-Jun; 3(2): 67–75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9788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Histologic features of organizing pneumonia </a:t>
            </a:r>
            <a:endParaRPr lang="ko-KR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2" t="8671" r="2490" b="55700"/>
          <a:stretch/>
        </p:blipFill>
        <p:spPr bwMode="auto">
          <a:xfrm>
            <a:off x="899592" y="1988840"/>
            <a:ext cx="6922343" cy="33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716016" y="6268591"/>
            <a:ext cx="4104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J-F. </a:t>
            </a:r>
            <a:r>
              <a:rPr lang="en-US" altLang="ko-KR" sz="1200" dirty="0" err="1"/>
              <a:t>Cordier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et </a:t>
            </a:r>
            <a:r>
              <a:rPr lang="en-US" altLang="ko-KR" sz="1200" dirty="0" smtClean="0"/>
              <a:t>all. </a:t>
            </a:r>
            <a:r>
              <a:rPr lang="fr-FR" altLang="ko-KR" sz="1200" dirty="0"/>
              <a:t>Eur Respir J 2006; 28: 422–446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26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Pathogenesis/ First stage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46516" r="12210" b="5495"/>
          <a:stretch/>
        </p:blipFill>
        <p:spPr bwMode="auto">
          <a:xfrm>
            <a:off x="323528" y="1628800"/>
            <a:ext cx="8305800" cy="435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932040" y="6165304"/>
            <a:ext cx="4104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J-F. </a:t>
            </a:r>
            <a:r>
              <a:rPr lang="en-US" altLang="ko-KR" sz="1200" dirty="0" err="1"/>
              <a:t>Cordier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et </a:t>
            </a:r>
            <a:r>
              <a:rPr lang="en-US" altLang="ko-KR" sz="1200" dirty="0" smtClean="0"/>
              <a:t>all. </a:t>
            </a:r>
            <a:r>
              <a:rPr lang="fr-FR" altLang="ko-KR" sz="1200" dirty="0"/>
              <a:t>Eur Respir J 2006; 28: 422–446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834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Pathogenesis/ Second stage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9" t="25615" r="52764" b="27778"/>
          <a:stretch/>
        </p:blipFill>
        <p:spPr bwMode="auto">
          <a:xfrm>
            <a:off x="1835696" y="1412775"/>
            <a:ext cx="5688632" cy="4909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860032" y="6282308"/>
            <a:ext cx="4104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J-F. </a:t>
            </a:r>
            <a:r>
              <a:rPr lang="en-US" altLang="ko-KR" sz="1200" dirty="0" err="1"/>
              <a:t>Cordier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et </a:t>
            </a:r>
            <a:r>
              <a:rPr lang="en-US" altLang="ko-KR" sz="1200" dirty="0" smtClean="0"/>
              <a:t>all. </a:t>
            </a:r>
            <a:r>
              <a:rPr lang="fr-FR" altLang="ko-KR" sz="1200" dirty="0"/>
              <a:t>Eur Respir J 2006; 28: 422–446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9046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Pathogenesis/Third stage 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8" t="25000" r="12440" b="27254"/>
          <a:stretch/>
        </p:blipFill>
        <p:spPr bwMode="auto">
          <a:xfrm>
            <a:off x="1600200" y="1196752"/>
            <a:ext cx="538153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860032" y="6282308"/>
            <a:ext cx="4104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J-F. </a:t>
            </a:r>
            <a:r>
              <a:rPr lang="en-US" altLang="ko-KR" sz="1200" dirty="0" err="1"/>
              <a:t>Cordier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et </a:t>
            </a:r>
            <a:r>
              <a:rPr lang="en-US" altLang="ko-KR" sz="1200" dirty="0" smtClean="0"/>
              <a:t>all. </a:t>
            </a:r>
            <a:r>
              <a:rPr lang="fr-FR" altLang="ko-KR" sz="1200" dirty="0"/>
              <a:t>Eur Respir J 2006; 28: 422–446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89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8316</TotalTime>
  <Words>1694</Words>
  <Application>Microsoft Office PowerPoint</Application>
  <PresentationFormat>화면 슬라이드 쇼(4:3)</PresentationFormat>
  <Paragraphs>220</Paragraphs>
  <Slides>27</Slides>
  <Notes>24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PowerPoint 프레젠테이션</vt:lpstr>
      <vt:lpstr>Bronchiolitis obliterans             organizing pneumonia</vt:lpstr>
      <vt:lpstr>Epidemiology </vt:lpstr>
      <vt:lpstr>Pathology </vt:lpstr>
      <vt:lpstr>Pathology  </vt:lpstr>
      <vt:lpstr>Histologic features of organizing pneumonia </vt:lpstr>
      <vt:lpstr>Pathogenesis/ First stage</vt:lpstr>
      <vt:lpstr>Pathogenesis/ Second stage</vt:lpstr>
      <vt:lpstr>Pathogenesis/Third stage </vt:lpstr>
      <vt:lpstr>Pathogenesis</vt:lpstr>
      <vt:lpstr>Clinical features </vt:lpstr>
      <vt:lpstr>Clinical features </vt:lpstr>
      <vt:lpstr>Evaluation </vt:lpstr>
      <vt:lpstr>Radiology-CXR </vt:lpstr>
      <vt:lpstr>PowerPoint 프레젠테이션</vt:lpstr>
      <vt:lpstr>Radiology- Chest CT </vt:lpstr>
      <vt:lpstr>PowerPoint 프레젠테이션</vt:lpstr>
      <vt:lpstr>PowerPoint 프레젠테이션</vt:lpstr>
      <vt:lpstr>Diagnosis</vt:lpstr>
      <vt:lpstr>Differential diagnosis  </vt:lpstr>
      <vt:lpstr>PowerPoint 프레젠테이션</vt:lpstr>
      <vt:lpstr>Conditions associated with organizing pneumonia</vt:lpstr>
      <vt:lpstr>Treatment</vt:lpstr>
      <vt:lpstr>Treatment</vt:lpstr>
      <vt:lpstr>Treatment</vt:lpstr>
      <vt:lpstr>Reference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yued4001</cp:lastModifiedBy>
  <cp:revision>295</cp:revision>
  <dcterms:created xsi:type="dcterms:W3CDTF">2010-08-12T13:33:42Z</dcterms:created>
  <dcterms:modified xsi:type="dcterms:W3CDTF">2016-03-23T22:16:23Z</dcterms:modified>
</cp:coreProperties>
</file>