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349" r:id="rId3"/>
    <p:sldId id="351" r:id="rId4"/>
    <p:sldId id="375" r:id="rId5"/>
    <p:sldId id="376" r:id="rId6"/>
    <p:sldId id="372" r:id="rId7"/>
    <p:sldId id="374" r:id="rId8"/>
    <p:sldId id="352" r:id="rId9"/>
    <p:sldId id="378" r:id="rId10"/>
    <p:sldId id="379" r:id="rId11"/>
    <p:sldId id="380" r:id="rId12"/>
    <p:sldId id="377" r:id="rId13"/>
    <p:sldId id="381" r:id="rId14"/>
    <p:sldId id="382" r:id="rId15"/>
    <p:sldId id="353" r:id="rId16"/>
    <p:sldId id="370" r:id="rId17"/>
    <p:sldId id="263" r:id="rId1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7" autoAdjust="0"/>
    <p:restoredTop sz="84901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66" y="78"/>
      </p:cViewPr>
      <p:guideLst>
        <p:guide orient="horz" pos="2160"/>
        <p:guide pos="3840"/>
        <p:guide pos="5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1CB1D-3241-4B16-8AEE-F9D53719E46B}" type="datetimeFigureOut">
              <a:rPr lang="ko-KR" altLang="en-US" smtClean="0"/>
              <a:t>2021-10-25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8AFE7-797C-4B86-845B-7B5EF23600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38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안녕하십니까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금일 저널클럽에서 발표를 맡게 된 </a:t>
            </a:r>
            <a:r>
              <a:rPr kumimoji="1" lang="en-US" altLang="ko-KR" dirty="0" smtClean="0"/>
              <a:t>3</a:t>
            </a:r>
            <a:r>
              <a:rPr kumimoji="1" lang="ko-KR" altLang="en-US" dirty="0" err="1" smtClean="0"/>
              <a:t>년차</a:t>
            </a:r>
            <a:r>
              <a:rPr kumimoji="1" lang="ko-KR" altLang="en-US" dirty="0" smtClean="0"/>
              <a:t> </a:t>
            </a:r>
            <a:r>
              <a:rPr kumimoji="1" lang="ko-KR" altLang="en-US" dirty="0" err="1" smtClean="0"/>
              <a:t>이진혁이라</a:t>
            </a:r>
            <a:r>
              <a:rPr kumimoji="1" lang="ko-KR" altLang="en-US" dirty="0" smtClean="0"/>
              <a:t> 합니다</a:t>
            </a:r>
            <a:r>
              <a:rPr kumimoji="1" lang="en-US" altLang="ko-KR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금일 발표는 </a:t>
            </a:r>
            <a:r>
              <a:rPr kumimoji="1" lang="en-US" altLang="ko-KR" dirty="0" smtClean="0"/>
              <a:t>COVID-19</a:t>
            </a:r>
            <a:r>
              <a:rPr kumimoji="1" lang="ko-KR" altLang="en-US" dirty="0" smtClean="0"/>
              <a:t>환자에서 </a:t>
            </a:r>
            <a:r>
              <a:rPr kumimoji="1" lang="en-US" altLang="ko-KR" dirty="0" smtClean="0"/>
              <a:t>therapeutic dose</a:t>
            </a:r>
            <a:r>
              <a:rPr kumimoji="1" lang="en-US" altLang="ko-KR" baseline="0" dirty="0" smtClean="0"/>
              <a:t> anticoagulation</a:t>
            </a:r>
            <a:r>
              <a:rPr kumimoji="1" lang="ko-KR" altLang="en-US" baseline="0" dirty="0" smtClean="0"/>
              <a:t>이 환자의 예후의 증가와 연관되는지를 </a:t>
            </a:r>
            <a:r>
              <a:rPr kumimoji="1" lang="en-US" altLang="ko-KR" baseline="0" dirty="0" smtClean="0"/>
              <a:t>severity</a:t>
            </a:r>
            <a:r>
              <a:rPr kumimoji="1" lang="ko-KR" altLang="en-US" baseline="0" dirty="0" smtClean="0"/>
              <a:t>에 따라 나누어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비교하여 본 금년 </a:t>
            </a:r>
            <a:r>
              <a:rPr kumimoji="1" lang="en-US" altLang="ko-KR" baseline="0" dirty="0" smtClean="0"/>
              <a:t>8</a:t>
            </a:r>
            <a:r>
              <a:rPr kumimoji="1" lang="ko-KR" altLang="en-US" baseline="0" dirty="0" smtClean="0"/>
              <a:t>월 </a:t>
            </a:r>
            <a:r>
              <a:rPr kumimoji="1" lang="en-US" altLang="ko-KR" baseline="0" dirty="0" smtClean="0"/>
              <a:t>NEJM</a:t>
            </a:r>
            <a:r>
              <a:rPr kumimoji="1" lang="ko-KR" altLang="en-US" baseline="0" dirty="0" smtClean="0"/>
              <a:t>에 개재된 흥미로운 논문에 대하여 발표하겠습니다</a:t>
            </a:r>
            <a:r>
              <a:rPr kumimoji="1" lang="en-US" altLang="ko-KR" baseline="0" dirty="0" smtClean="0"/>
              <a:t>.</a:t>
            </a:r>
            <a:endParaRPr kumimoji="1"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266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퇴원시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까지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 support care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받지 않은 비율의 결과는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Therapeutic-dose anticoagulation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 군에서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 support–free days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80.2%,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thromboprophylaxis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 군의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76.4%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보다 유의하게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primary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outcom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좋았음을 확인할 수 있었습니다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Initial D-dimer level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따라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군으로 나누어 시행한 결과에서도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therapeutic dose anticoagulation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 군의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primary outcome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좋게 나타났습니다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양 군 모두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일까지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ICU level organ support care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받지 않은 일수의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중간값은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모두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좋은편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900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Secondary outcome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보면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thromboprophylaxis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major thrombotic 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Odds ratio 0.72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(95%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신뢰구간에서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1.0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포함하지 않아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유의하게 발생빈도가 높다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있고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대체로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양군간의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큰차이를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보이지 않았다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891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Critically</a:t>
            </a:r>
            <a:r>
              <a:rPr kumimoji="1" lang="en-US" altLang="ko-KR" baseline="0" dirty="0" smtClean="0"/>
              <a:t> ill patient</a:t>
            </a:r>
            <a:r>
              <a:rPr kumimoji="1" lang="ko-KR" altLang="en-US" baseline="0" dirty="0" smtClean="0"/>
              <a:t>군에서는 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Inclusion </a:t>
            </a:r>
            <a:r>
              <a:rPr kumimoji="1" lang="ko-KR" altLang="en-US" dirty="0" smtClean="0"/>
              <a:t>과 </a:t>
            </a:r>
            <a:r>
              <a:rPr kumimoji="1" lang="en-US" altLang="ko-KR" dirty="0" smtClean="0"/>
              <a:t>Exclusion</a:t>
            </a:r>
            <a:r>
              <a:rPr kumimoji="1" lang="en-US" altLang="ko-KR" baseline="0" dirty="0" smtClean="0"/>
              <a:t> criteria</a:t>
            </a:r>
            <a:r>
              <a:rPr kumimoji="1" lang="ko-KR" altLang="en-US" baseline="0" dirty="0" smtClean="0"/>
              <a:t>에 따라 </a:t>
            </a:r>
            <a:r>
              <a:rPr kumimoji="1" lang="ko-KR" altLang="en-US" dirty="0" smtClean="0"/>
              <a:t>총 </a:t>
            </a:r>
            <a:r>
              <a:rPr kumimoji="1" lang="en-US" altLang="ko-KR" dirty="0" smtClean="0"/>
              <a:t>1103</a:t>
            </a:r>
            <a:r>
              <a:rPr kumimoji="1" lang="ko-KR" altLang="en-US" dirty="0" smtClean="0"/>
              <a:t>명의 </a:t>
            </a:r>
            <a:r>
              <a:rPr kumimoji="1" lang="en-US" altLang="ko-KR" dirty="0" smtClean="0"/>
              <a:t>critically</a:t>
            </a:r>
            <a:r>
              <a:rPr kumimoji="1" lang="en-US" altLang="ko-KR" baseline="0" dirty="0" smtClean="0"/>
              <a:t> ill patients </a:t>
            </a:r>
            <a:r>
              <a:rPr kumimoji="1" lang="ko-KR" altLang="en-US" baseline="0" dirty="0" smtClean="0"/>
              <a:t>들을 각각 </a:t>
            </a:r>
            <a:r>
              <a:rPr kumimoji="1" lang="en-US" altLang="ko-KR" baseline="0" dirty="0" smtClean="0"/>
              <a:t>Therapeutic dose anticoagulation </a:t>
            </a:r>
            <a:r>
              <a:rPr kumimoji="1" lang="ko-KR" altLang="en-US" baseline="0" dirty="0" smtClean="0"/>
              <a:t>을 시행하는 </a:t>
            </a:r>
            <a:r>
              <a:rPr kumimoji="1" lang="en-US" altLang="ko-KR" baseline="0" dirty="0" smtClean="0"/>
              <a:t>536</a:t>
            </a:r>
            <a:r>
              <a:rPr kumimoji="1" lang="ko-KR" altLang="en-US" baseline="0" dirty="0" smtClean="0"/>
              <a:t>명 군과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통상적인 </a:t>
            </a:r>
            <a:r>
              <a:rPr kumimoji="1" lang="en-US" altLang="ko-KR" baseline="0" dirty="0" err="1" smtClean="0"/>
              <a:t>thromboprophylaxis</a:t>
            </a:r>
            <a:r>
              <a:rPr kumimoji="1" lang="ko-KR" altLang="en-US" baseline="0" dirty="0" smtClean="0"/>
              <a:t>를 시행하는 </a:t>
            </a:r>
            <a:r>
              <a:rPr kumimoji="1" lang="en-US" altLang="ko-KR" baseline="0" dirty="0" smtClean="0"/>
              <a:t>567</a:t>
            </a:r>
            <a:r>
              <a:rPr kumimoji="1" lang="ko-KR" altLang="en-US" baseline="0" dirty="0" smtClean="0"/>
              <a:t>명 군으로 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무작위 배정하였습니다</a:t>
            </a:r>
            <a:r>
              <a:rPr kumimoji="1" lang="en-US" altLang="ko-KR" baseline="0" dirty="0" smtClean="0"/>
              <a:t>.</a:t>
            </a:r>
            <a:endParaRPr kumimoji="1" lang="ko-KR" alt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1165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총 </a:t>
            </a:r>
            <a:r>
              <a:rPr kumimoji="1" lang="en-US" altLang="ko-KR" dirty="0" smtClean="0"/>
              <a:t>1103</a:t>
            </a:r>
            <a:r>
              <a:rPr kumimoji="1" lang="ko-KR" altLang="en-US" dirty="0" smtClean="0"/>
              <a:t>명의 </a:t>
            </a:r>
            <a:r>
              <a:rPr kumimoji="1" lang="en-US" altLang="ko-KR" dirty="0" smtClean="0"/>
              <a:t>critically</a:t>
            </a:r>
            <a:r>
              <a:rPr kumimoji="1" lang="en-US" altLang="ko-KR" baseline="0" dirty="0" smtClean="0"/>
              <a:t> ill patients </a:t>
            </a:r>
            <a:r>
              <a:rPr kumimoji="1" lang="ko-KR" altLang="en-US" baseline="0" dirty="0" smtClean="0"/>
              <a:t>들이 </a:t>
            </a:r>
            <a:r>
              <a:rPr kumimoji="1" lang="ko-KR" altLang="en-US" dirty="0" smtClean="0"/>
              <a:t>성별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나이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인종</a:t>
            </a:r>
            <a:r>
              <a:rPr kumimoji="1" lang="en-US" altLang="ko-KR" dirty="0" smtClean="0"/>
              <a:t>, BMI, </a:t>
            </a:r>
            <a:r>
              <a:rPr kumimoji="1" lang="ko-KR" altLang="en-US" dirty="0" err="1" smtClean="0"/>
              <a:t>기저질환</a:t>
            </a:r>
            <a:r>
              <a:rPr kumimoji="1" lang="en-US" altLang="ko-KR" dirty="0" smtClean="0"/>
              <a:t>, </a:t>
            </a:r>
            <a:r>
              <a:rPr kumimoji="1" lang="ko-KR" altLang="en-US" dirty="0" err="1" smtClean="0"/>
              <a:t>치료약물</a:t>
            </a:r>
            <a:r>
              <a:rPr kumimoji="1" lang="en-US" altLang="ko-KR" dirty="0" smtClean="0"/>
              <a:t>, basal</a:t>
            </a:r>
            <a:r>
              <a:rPr kumimoji="1" lang="en-US" altLang="ko-KR" baseline="0" dirty="0" smtClean="0"/>
              <a:t> Lab </a:t>
            </a:r>
            <a:r>
              <a:rPr kumimoji="1" lang="en-US" altLang="ko-KR" baseline="0" dirty="0" err="1" smtClean="0"/>
              <a:t>fingdings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국적 등은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err="1" smtClean="0"/>
              <a:t>임의배정되었고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이에 양 군간의 </a:t>
            </a:r>
            <a:r>
              <a:rPr kumimoji="1" lang="en-US" altLang="ko-KR" baseline="0" dirty="0" smtClean="0"/>
              <a:t>basal </a:t>
            </a:r>
            <a:r>
              <a:rPr kumimoji="1" lang="en-US" altLang="ko-KR" baseline="0" dirty="0" err="1" smtClean="0"/>
              <a:t>cahracteristics</a:t>
            </a:r>
            <a:r>
              <a:rPr kumimoji="1" lang="ko-KR" altLang="en-US" baseline="0" dirty="0" smtClean="0"/>
              <a:t>는 비슷하였다</a:t>
            </a:r>
            <a:r>
              <a:rPr kumimoji="1" lang="en-US" altLang="ko-KR" baseline="0" dirty="0" smtClean="0"/>
              <a:t>. </a:t>
            </a:r>
            <a:endParaRPr kumimoji="1" lang="ko-KR" alt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Primary , secondary</a:t>
            </a:r>
            <a:r>
              <a:rPr kumimoji="1" lang="en-US" altLang="ko-KR" baseline="0" dirty="0" smtClean="0"/>
              <a:t> outcome</a:t>
            </a:r>
            <a:r>
              <a:rPr kumimoji="1" lang="ko-KR" altLang="en-US" baseline="0" dirty="0" smtClean="0"/>
              <a:t>에 입니다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err="1" smtClean="0"/>
              <a:t>Noncritically</a:t>
            </a:r>
            <a:r>
              <a:rPr kumimoji="1" lang="en-US" altLang="ko-KR" baseline="0" dirty="0" smtClean="0"/>
              <a:t> ill patients </a:t>
            </a:r>
            <a:r>
              <a:rPr kumimoji="1" lang="ko-KR" altLang="en-US" baseline="0" dirty="0" smtClean="0"/>
              <a:t>와는 달리 </a:t>
            </a:r>
            <a:r>
              <a:rPr kumimoji="1" lang="en-US" altLang="ko-KR" baseline="0" dirty="0" smtClean="0"/>
              <a:t>critically ill patient</a:t>
            </a:r>
            <a:r>
              <a:rPr kumimoji="1" lang="ko-KR" altLang="en-US" baseline="0" dirty="0" smtClean="0"/>
              <a:t>군에서는 </a:t>
            </a:r>
            <a:r>
              <a:rPr kumimoji="1" lang="en-US" altLang="ko-KR" baseline="0" dirty="0" smtClean="0"/>
              <a:t>organ support free days</a:t>
            </a:r>
            <a:r>
              <a:rPr kumimoji="1" lang="ko-KR" altLang="en-US" baseline="0" dirty="0" smtClean="0"/>
              <a:t>의 </a:t>
            </a:r>
            <a:r>
              <a:rPr kumimoji="1" lang="ko-KR" altLang="en-US" baseline="0" dirty="0" err="1" smtClean="0"/>
              <a:t>중간값은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therapeutic dose anticoagulation group</a:t>
            </a:r>
            <a:r>
              <a:rPr kumimoji="1" lang="ko-KR" altLang="en-US" baseline="0" dirty="0" smtClean="0"/>
              <a:t>에서는 </a:t>
            </a:r>
            <a:r>
              <a:rPr kumimoji="1" lang="en-US" altLang="ko-KR" baseline="0" dirty="0" smtClean="0"/>
              <a:t>1</a:t>
            </a:r>
            <a:r>
              <a:rPr kumimoji="1" lang="ko-KR" altLang="en-US" baseline="0" dirty="0" smtClean="0"/>
              <a:t>일</a:t>
            </a:r>
            <a:r>
              <a:rPr kumimoji="1" lang="en-US" altLang="ko-KR" baseline="0" dirty="0" smtClean="0"/>
              <a:t>, </a:t>
            </a:r>
            <a:r>
              <a:rPr kumimoji="1" lang="en-US" altLang="ko-KR" baseline="0" dirty="0" err="1" smtClean="0"/>
              <a:t>thromboprophylaxis</a:t>
            </a:r>
            <a:r>
              <a:rPr kumimoji="1" lang="en-US" altLang="ko-KR" baseline="0" dirty="0" smtClean="0"/>
              <a:t> group</a:t>
            </a:r>
            <a:r>
              <a:rPr kumimoji="1" lang="ko-KR" altLang="en-US" baseline="0" dirty="0" smtClean="0"/>
              <a:t>에서는 </a:t>
            </a:r>
            <a:r>
              <a:rPr kumimoji="1" lang="en-US" altLang="ko-KR" baseline="0" dirty="0" smtClean="0"/>
              <a:t>4</a:t>
            </a:r>
            <a:r>
              <a:rPr kumimoji="1" lang="ko-KR" altLang="en-US" baseline="0" dirty="0" smtClean="0"/>
              <a:t>일로 </a:t>
            </a:r>
            <a:r>
              <a:rPr kumimoji="1" lang="en-US" altLang="ko-KR" baseline="0" dirty="0" smtClean="0"/>
              <a:t>, Odd ratio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0.83</a:t>
            </a:r>
            <a:r>
              <a:rPr kumimoji="1" lang="ko-KR" altLang="en-US" baseline="0" dirty="0" smtClean="0"/>
              <a:t>으로 </a:t>
            </a:r>
            <a:r>
              <a:rPr kumimoji="1" lang="en-US" altLang="ko-KR" baseline="0" dirty="0" smtClean="0"/>
              <a:t>therapeutic anticoagulation group</a:t>
            </a:r>
            <a:r>
              <a:rPr kumimoji="1" lang="ko-KR" altLang="en-US" baseline="0" dirty="0" smtClean="0"/>
              <a:t>이 더 우수하지 않다는 결과를 보였습니다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그 외 </a:t>
            </a:r>
            <a:r>
              <a:rPr kumimoji="1" lang="en-US" altLang="ko-KR" baseline="0" dirty="0" smtClean="0"/>
              <a:t>secondary outcome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major </a:t>
            </a:r>
            <a:r>
              <a:rPr kumimoji="1" lang="en-US" altLang="ko-KR" baseline="0" dirty="0" err="1" smtClean="0"/>
              <a:t>bleedin</a:t>
            </a:r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therapeutic anticoagulation </a:t>
            </a:r>
            <a:r>
              <a:rPr kumimoji="1" lang="ko-KR" altLang="en-US" baseline="0" dirty="0" smtClean="0"/>
              <a:t>한 군이 더 많았고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다른 </a:t>
            </a:r>
            <a:r>
              <a:rPr kumimoji="1" lang="en-US" altLang="ko-KR" baseline="0" dirty="0" smtClean="0"/>
              <a:t>secondary outcomes</a:t>
            </a:r>
            <a:r>
              <a:rPr kumimoji="1" lang="ko-KR" altLang="en-US" baseline="0" dirty="0" smtClean="0"/>
              <a:t>는 유의한 차이를 보이지 않았습니다</a:t>
            </a:r>
            <a:r>
              <a:rPr kumimoji="1" lang="en-US" altLang="ko-KR" baseline="0" dirty="0" smtClean="0"/>
              <a:t>.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0779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err="1" smtClean="0"/>
              <a:t>Noncritically</a:t>
            </a:r>
            <a:r>
              <a:rPr kumimoji="1" lang="en-US" altLang="ko-KR" baseline="0" dirty="0" smtClean="0"/>
              <a:t> ill patient</a:t>
            </a:r>
            <a:r>
              <a:rPr kumimoji="1" lang="ko-KR" altLang="en-US" baseline="0" dirty="0" smtClean="0"/>
              <a:t>에서는 </a:t>
            </a:r>
            <a:r>
              <a:rPr kumimoji="1" lang="en-US" altLang="ko-KR" baseline="0" dirty="0" smtClean="0"/>
              <a:t>therapeutic dose anticoagulation</a:t>
            </a:r>
            <a:r>
              <a:rPr kumimoji="1" lang="ko-KR" altLang="en-US" baseline="0" dirty="0" smtClean="0"/>
              <a:t>을 </a:t>
            </a:r>
            <a:r>
              <a:rPr kumimoji="1" lang="ko-KR" altLang="en-US" baseline="0" dirty="0" err="1" smtClean="0"/>
              <a:t>하는것이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err="1" smtClean="0"/>
              <a:t>thromboprophylaxis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보다 </a:t>
            </a:r>
            <a:r>
              <a:rPr kumimoji="1" lang="en-US" altLang="ko-KR" baseline="0" dirty="0" smtClean="0"/>
              <a:t>primary outcome </a:t>
            </a:r>
            <a:r>
              <a:rPr kumimoji="1" lang="ko-KR" altLang="en-US" baseline="0" dirty="0" smtClean="0"/>
              <a:t>성적이 좋았다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반면에</a:t>
            </a:r>
            <a:r>
              <a:rPr kumimoji="1" lang="en-US" altLang="ko-KR" baseline="0" dirty="0" smtClean="0"/>
              <a:t>, critically ill patients </a:t>
            </a:r>
            <a:r>
              <a:rPr kumimoji="1" lang="ko-KR" altLang="en-US" baseline="0" dirty="0" smtClean="0"/>
              <a:t>에서는 </a:t>
            </a:r>
            <a:r>
              <a:rPr kumimoji="1" lang="en-US" altLang="ko-KR" baseline="0" dirty="0" smtClean="0"/>
              <a:t>therapeutic dose anticoagulation</a:t>
            </a:r>
            <a:r>
              <a:rPr kumimoji="1" lang="ko-KR" altLang="en-US" baseline="0" dirty="0" smtClean="0"/>
              <a:t>을 시행 한 군이 </a:t>
            </a:r>
            <a:r>
              <a:rPr kumimoji="1" lang="en-US" altLang="ko-KR" baseline="0" dirty="0" smtClean="0"/>
              <a:t>primary </a:t>
            </a:r>
            <a:r>
              <a:rPr kumimoji="1" lang="en-US" altLang="ko-KR" baseline="0" dirty="0" err="1" smtClean="0"/>
              <a:t>outcom</a:t>
            </a:r>
            <a:r>
              <a:rPr kumimoji="1" lang="ko-KR" altLang="en-US" baseline="0" dirty="0" smtClean="0"/>
              <a:t>이 좋지 않았다</a:t>
            </a:r>
            <a:r>
              <a:rPr kumimoji="1" lang="en-US" altLang="ko-KR" baseline="0" dirty="0" smtClean="0"/>
              <a:t>.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이는 이미 진행된 상태의 </a:t>
            </a:r>
            <a:r>
              <a:rPr kumimoji="1" lang="en-US" altLang="ko-KR" dirty="0" smtClean="0"/>
              <a:t>COIVD</a:t>
            </a:r>
            <a:r>
              <a:rPr kumimoji="1" lang="ko-KR" altLang="en-US" dirty="0" smtClean="0"/>
              <a:t>환자군에서는 </a:t>
            </a:r>
            <a:r>
              <a:rPr kumimoji="1" lang="en-US" altLang="ko-KR" dirty="0" smtClean="0"/>
              <a:t>heparin</a:t>
            </a:r>
            <a:r>
              <a:rPr kumimoji="1" lang="ko-KR" altLang="en-US" dirty="0" smtClean="0"/>
              <a:t>을 </a:t>
            </a:r>
            <a:r>
              <a:rPr kumimoji="1" lang="ko-KR" altLang="en-US" dirty="0" err="1" smtClean="0"/>
              <a:t>사용하는것이</a:t>
            </a:r>
            <a:r>
              <a:rPr kumimoji="1" lang="ko-KR" altLang="en-US" dirty="0" smtClean="0"/>
              <a:t> 염증</a:t>
            </a:r>
            <a:r>
              <a:rPr kumimoji="1" lang="en-US" altLang="ko-KR" dirty="0" smtClean="0"/>
              <a:t>, </a:t>
            </a:r>
            <a:r>
              <a:rPr kumimoji="1" lang="ko-KR" altLang="en-US" dirty="0" err="1" smtClean="0"/>
              <a:t>혈전형성</a:t>
            </a:r>
            <a:r>
              <a:rPr kumimoji="1" lang="ko-KR" altLang="en-US" dirty="0" smtClean="0"/>
              <a:t> 및 </a:t>
            </a:r>
            <a:r>
              <a:rPr kumimoji="1" lang="ko-KR" altLang="en-US" dirty="0" err="1" smtClean="0"/>
              <a:t>장기손상의</a:t>
            </a:r>
            <a:r>
              <a:rPr kumimoji="1" lang="ko-KR" altLang="en-US" dirty="0" smtClean="0"/>
              <a:t> </a:t>
            </a:r>
            <a:r>
              <a:rPr kumimoji="1" lang="en-US" altLang="ko-KR" dirty="0" err="1" smtClean="0"/>
              <a:t>cascad</a:t>
            </a:r>
            <a:r>
              <a:rPr kumimoji="1" lang="ko-KR" altLang="en-US" dirty="0" smtClean="0"/>
              <a:t>를 막기에는 늦은 상태라는 가능성을 제시하였다</a:t>
            </a:r>
            <a:r>
              <a:rPr kumimoji="1" lang="en-US" altLang="ko-KR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고로 저자는 </a:t>
            </a:r>
            <a:r>
              <a:rPr kumimoji="1" lang="en-US" altLang="ko-KR" dirty="0" smtClean="0"/>
              <a:t>severe COVID-19 </a:t>
            </a:r>
            <a:r>
              <a:rPr kumimoji="1" lang="ko-KR" altLang="en-US" dirty="0" smtClean="0"/>
              <a:t>에서는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heparin </a:t>
            </a:r>
            <a:r>
              <a:rPr kumimoji="1" lang="ko-KR" altLang="en-US" baseline="0" dirty="0" smtClean="0"/>
              <a:t>사용이 </a:t>
            </a:r>
            <a:r>
              <a:rPr kumimoji="1" lang="en-US" altLang="ko-KR" baseline="0" dirty="0" smtClean="0"/>
              <a:t>disease progression</a:t>
            </a:r>
            <a:r>
              <a:rPr kumimoji="1" lang="ko-KR" altLang="en-US" baseline="0" dirty="0" smtClean="0"/>
              <a:t>을 막기에는 너무 </a:t>
            </a:r>
            <a:r>
              <a:rPr kumimoji="1" lang="ko-KR" altLang="en-US" baseline="0" dirty="0" err="1" smtClean="0"/>
              <a:t>늦을수</a:t>
            </a:r>
            <a:r>
              <a:rPr kumimoji="1" lang="ko-KR" altLang="en-US" baseline="0" dirty="0" smtClean="0"/>
              <a:t> 있기에 두 논문을 종합하면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가능한 조기에 </a:t>
            </a:r>
            <a:r>
              <a:rPr kumimoji="1" lang="en-US" altLang="ko-KR" baseline="0" dirty="0" smtClean="0"/>
              <a:t>therapeutic dose anticoagulation</a:t>
            </a:r>
            <a:r>
              <a:rPr kumimoji="1" lang="ko-KR" altLang="en-US" baseline="0" dirty="0" smtClean="0"/>
              <a:t>을 시작하라 </a:t>
            </a:r>
            <a:r>
              <a:rPr kumimoji="1" lang="ko-KR" altLang="en-US" baseline="0" dirty="0" err="1" smtClean="0"/>
              <a:t>궈고</a:t>
            </a:r>
            <a:r>
              <a:rPr kumimoji="1" lang="ko-KR" altLang="en-US" baseline="0" dirty="0" smtClean="0"/>
              <a:t> 하고 있습니다</a:t>
            </a:r>
            <a:r>
              <a:rPr kumimoji="1" lang="en-US" altLang="ko-KR" baseline="0" dirty="0" smtClean="0"/>
              <a:t>.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8723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/>
              <a:t>Limitation </a:t>
            </a:r>
            <a:r>
              <a:rPr kumimoji="1" lang="ko-KR" altLang="en-US" sz="1200" baseline="0" dirty="0"/>
              <a:t>입니다</a:t>
            </a:r>
            <a:r>
              <a:rPr kumimoji="1" lang="en-US" altLang="ko-KR" sz="1200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 smtClean="0"/>
              <a:t>저자는 본 연구는 </a:t>
            </a:r>
            <a:r>
              <a:rPr kumimoji="1" lang="en-US" altLang="ko-KR" sz="1200" baseline="0" dirty="0" smtClean="0"/>
              <a:t>open label design</a:t>
            </a:r>
            <a:r>
              <a:rPr kumimoji="1" lang="ko-KR" altLang="en-US" sz="1200" baseline="0" dirty="0" smtClean="0"/>
              <a:t>으로 </a:t>
            </a:r>
            <a:r>
              <a:rPr kumimoji="1" lang="en-US" altLang="ko-KR" sz="1200" baseline="0" dirty="0" smtClean="0"/>
              <a:t>anticoagulation</a:t>
            </a:r>
            <a:r>
              <a:rPr kumimoji="1" lang="ko-KR" altLang="en-US" sz="1200" baseline="0" dirty="0" smtClean="0"/>
              <a:t>연구를 함에 따라 </a:t>
            </a:r>
            <a:r>
              <a:rPr kumimoji="1" lang="en-US" altLang="ko-KR" sz="1200" baseline="0" dirty="0" smtClean="0"/>
              <a:t>thrombotic event</a:t>
            </a:r>
            <a:r>
              <a:rPr kumimoji="1" lang="ko-KR" altLang="en-US" sz="1200" baseline="0" dirty="0" smtClean="0"/>
              <a:t>에 대한 확증 편향 들이 </a:t>
            </a:r>
            <a:r>
              <a:rPr kumimoji="1" lang="ko-KR" altLang="en-US" sz="1200" baseline="0" dirty="0" err="1" smtClean="0"/>
              <a:t>생길수</a:t>
            </a:r>
            <a:r>
              <a:rPr kumimoji="1" lang="ko-KR" altLang="en-US" sz="1200" baseline="0" dirty="0" smtClean="0"/>
              <a:t> 있으며</a:t>
            </a:r>
            <a:endParaRPr kumimoji="1" lang="en-US" altLang="ko-KR" sz="1200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 smtClean="0"/>
              <a:t>꽤 많은 </a:t>
            </a:r>
            <a:r>
              <a:rPr kumimoji="1" lang="en-US" altLang="ko-KR" sz="1200" baseline="0" dirty="0" smtClean="0"/>
              <a:t>severe disease patients </a:t>
            </a:r>
            <a:r>
              <a:rPr kumimoji="1" lang="ko-KR" altLang="en-US" sz="1200" baseline="0" dirty="0" smtClean="0"/>
              <a:t>이 영국에서 </a:t>
            </a:r>
            <a:r>
              <a:rPr kumimoji="1" lang="en-US" altLang="ko-KR" sz="1200" baseline="0" dirty="0" smtClean="0"/>
              <a:t>enroll </a:t>
            </a:r>
            <a:r>
              <a:rPr kumimoji="1" lang="ko-KR" altLang="en-US" sz="1200" baseline="0" dirty="0" smtClean="0"/>
              <a:t>된 환자들인데</a:t>
            </a:r>
            <a:r>
              <a:rPr kumimoji="1" lang="en-US" altLang="ko-KR" sz="1200" baseline="0" dirty="0" smtClean="0"/>
              <a:t>, </a:t>
            </a:r>
            <a:r>
              <a:rPr kumimoji="1" lang="ko-KR" altLang="en-US" sz="1200" baseline="0" dirty="0" smtClean="0"/>
              <a:t>영국의 </a:t>
            </a:r>
            <a:r>
              <a:rPr kumimoji="1" lang="en-US" altLang="ko-KR" sz="1200" baseline="0" dirty="0" smtClean="0"/>
              <a:t>COVID-19 </a:t>
            </a:r>
            <a:r>
              <a:rPr kumimoji="1" lang="ko-KR" altLang="en-US" sz="1200" baseline="0" dirty="0" smtClean="0"/>
              <a:t>진료가이드라인이 </a:t>
            </a:r>
            <a:r>
              <a:rPr kumimoji="1" lang="en-US" altLang="ko-KR" sz="1200" baseline="0" dirty="0" smtClean="0"/>
              <a:t>trial </a:t>
            </a:r>
            <a:r>
              <a:rPr kumimoji="1" lang="ko-KR" altLang="en-US" sz="1200" baseline="0" dirty="0" smtClean="0"/>
              <a:t>중 변경이 되었으며 </a:t>
            </a:r>
            <a:r>
              <a:rPr kumimoji="1" lang="en-US" altLang="ko-KR" sz="1200" baseline="0" dirty="0" err="1" smtClean="0"/>
              <a:t>thromboprophylaxis</a:t>
            </a:r>
            <a:r>
              <a:rPr kumimoji="1" lang="ko-KR" altLang="en-US" sz="1200" baseline="0" dirty="0" smtClean="0"/>
              <a:t>로 </a:t>
            </a:r>
            <a:r>
              <a:rPr kumimoji="1" lang="en-US" altLang="ko-KR" sz="1200" baseline="0" dirty="0" smtClean="0"/>
              <a:t>intermediate-dose anticoagulation</a:t>
            </a:r>
            <a:r>
              <a:rPr kumimoji="1" lang="ko-KR" altLang="en-US" sz="1200" baseline="0" dirty="0" smtClean="0"/>
              <a:t>을 하는 것으로 변경되었던 점을 짚었습니다</a:t>
            </a:r>
            <a:r>
              <a:rPr kumimoji="1" lang="en-US" altLang="ko-KR" sz="1200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1100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570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Introduction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COVID-19</a:t>
            </a:r>
            <a:r>
              <a:rPr kumimoji="1" lang="ko-KR" altLang="en-US" dirty="0" smtClean="0"/>
              <a:t>은 이제는 많이 알려졌다시피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염증과 혈전과 연관 되어있습니다</a:t>
            </a:r>
            <a:r>
              <a:rPr kumimoji="1" lang="en-US" altLang="ko-KR" dirty="0" smtClean="0"/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이에 대한 </a:t>
            </a:r>
            <a:r>
              <a:rPr kumimoji="1" lang="en-US" altLang="ko-KR" dirty="0" smtClean="0"/>
              <a:t>biomarkers</a:t>
            </a:r>
            <a:r>
              <a:rPr kumimoji="1" lang="ko-KR" altLang="en-US" dirty="0" smtClean="0"/>
              <a:t>로써 </a:t>
            </a:r>
            <a:r>
              <a:rPr kumimoji="1" lang="en-US" altLang="ko-KR" dirty="0" smtClean="0"/>
              <a:t>CRP, D-dimer </a:t>
            </a:r>
            <a:r>
              <a:rPr kumimoji="1" lang="ko-KR" altLang="en-US" dirty="0" smtClean="0"/>
              <a:t>들이 있으며 이들은 각각 </a:t>
            </a:r>
            <a:r>
              <a:rPr kumimoji="1" lang="en-US" altLang="ko-KR" dirty="0" smtClean="0"/>
              <a:t>COVID-19 </a:t>
            </a:r>
            <a:r>
              <a:rPr kumimoji="1" lang="ko-KR" altLang="en-US" dirty="0" smtClean="0"/>
              <a:t>환자에서 </a:t>
            </a:r>
            <a:r>
              <a:rPr kumimoji="1" lang="en-US" altLang="ko-KR" dirty="0" smtClean="0"/>
              <a:t>respiratory</a:t>
            </a:r>
            <a:r>
              <a:rPr kumimoji="1" lang="en-US" altLang="ko-KR" baseline="0" dirty="0" smtClean="0"/>
              <a:t> failure, thrombosis, death</a:t>
            </a:r>
            <a:r>
              <a:rPr kumimoji="1" lang="ko-KR" altLang="en-US" baseline="0" dirty="0" smtClean="0"/>
              <a:t>와 큰 연관성이 있다 알려져 있습니다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ICU care</a:t>
            </a:r>
            <a:r>
              <a:rPr kumimoji="1" lang="ko-KR" altLang="en-US" baseline="0" dirty="0" smtClean="0"/>
              <a:t>가 필요할 정도의 심한 </a:t>
            </a:r>
            <a:r>
              <a:rPr kumimoji="1" lang="en-US" altLang="ko-KR" baseline="0" dirty="0" smtClean="0"/>
              <a:t>COVID-19 </a:t>
            </a:r>
            <a:r>
              <a:rPr kumimoji="1" lang="ko-KR" altLang="en-US" baseline="0" dirty="0" smtClean="0"/>
              <a:t>환자들에서는 통상적으로 시행하는 </a:t>
            </a:r>
            <a:r>
              <a:rPr kumimoji="1" lang="en-US" altLang="ko-KR" baseline="0" dirty="0" err="1" smtClean="0"/>
              <a:t>thromboprophylaxis</a:t>
            </a:r>
            <a:r>
              <a:rPr kumimoji="1" lang="ko-KR" altLang="en-US" baseline="0" dirty="0" smtClean="0"/>
              <a:t>를 시행함에도 불구하고 </a:t>
            </a:r>
            <a:r>
              <a:rPr kumimoji="1" lang="en-US" altLang="ko-KR" baseline="0" dirty="0" err="1" smtClean="0"/>
              <a:t>autops</a:t>
            </a:r>
            <a:r>
              <a:rPr kumimoji="1" lang="ko-KR" altLang="en-US" baseline="0" dirty="0" smtClean="0"/>
              <a:t>를 해보면 다양한 크기의 </a:t>
            </a:r>
            <a:r>
              <a:rPr kumimoji="1" lang="en-US" altLang="ko-KR" baseline="0" dirty="0" smtClean="0"/>
              <a:t>macro/microvascular thrombosis  </a:t>
            </a:r>
            <a:r>
              <a:rPr kumimoji="1" lang="ko-KR" altLang="en-US" baseline="0" dirty="0" smtClean="0"/>
              <a:t>와 </a:t>
            </a:r>
            <a:r>
              <a:rPr kumimoji="1" lang="ko-KR" altLang="en-US" baseline="0" dirty="0" err="1" smtClean="0"/>
              <a:t>염증소견을</a:t>
            </a:r>
            <a:r>
              <a:rPr kumimoji="1" lang="ko-KR" altLang="en-US" baseline="0" dirty="0" smtClean="0"/>
              <a:t> 보입니다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그리하여 저자들은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통상의 </a:t>
            </a:r>
            <a:r>
              <a:rPr kumimoji="1" lang="en-US" altLang="ko-KR" baseline="0" dirty="0" smtClean="0"/>
              <a:t>VTE prophylaxis </a:t>
            </a:r>
            <a:r>
              <a:rPr kumimoji="1" lang="ko-KR" altLang="en-US" baseline="0" dirty="0" smtClean="0"/>
              <a:t>보다 높은 용량의 </a:t>
            </a:r>
            <a:r>
              <a:rPr kumimoji="1" lang="en-US" altLang="ko-KR" baseline="0" dirty="0" smtClean="0"/>
              <a:t>anticoagulation</a:t>
            </a:r>
            <a:r>
              <a:rPr kumimoji="1" lang="ko-KR" altLang="en-US" baseline="0" dirty="0" smtClean="0"/>
              <a:t>을 시행하면 </a:t>
            </a:r>
            <a:r>
              <a:rPr kumimoji="1" lang="en-US" altLang="ko-KR" baseline="0" dirty="0" smtClean="0"/>
              <a:t>outcome</a:t>
            </a:r>
            <a:r>
              <a:rPr kumimoji="1" lang="ko-KR" altLang="en-US" baseline="0" dirty="0" smtClean="0"/>
              <a:t>을 </a:t>
            </a:r>
            <a:r>
              <a:rPr kumimoji="1" lang="ko-KR" altLang="en-US" baseline="0" dirty="0" err="1" smtClean="0"/>
              <a:t>개선할수</a:t>
            </a:r>
            <a:r>
              <a:rPr kumimoji="1" lang="ko-KR" altLang="en-US" baseline="0" dirty="0" smtClean="0"/>
              <a:t> 있다는 가설을 설정하였습니다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433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Method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Open label, adaptive,</a:t>
            </a:r>
            <a:r>
              <a:rPr kumimoji="1" lang="en-US" altLang="ko-KR" baseline="0" dirty="0" smtClean="0"/>
              <a:t> multiplatform, RCT</a:t>
            </a:r>
            <a:r>
              <a:rPr kumimoji="1" lang="ko-KR" altLang="en-US" baseline="0" dirty="0" smtClean="0"/>
              <a:t>로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9</a:t>
            </a:r>
            <a:r>
              <a:rPr kumimoji="1" lang="ko-KR" altLang="en-US" baseline="0" dirty="0" smtClean="0"/>
              <a:t>개 국의 </a:t>
            </a:r>
            <a:r>
              <a:rPr kumimoji="1" lang="en-US" altLang="ko-KR" baseline="0" dirty="0" smtClean="0"/>
              <a:t>121</a:t>
            </a:r>
            <a:r>
              <a:rPr kumimoji="1" lang="ko-KR" altLang="en-US" baseline="0" dirty="0" smtClean="0"/>
              <a:t>기관에서 참여를 하였고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대상자들을 </a:t>
            </a:r>
            <a:r>
              <a:rPr kumimoji="1" lang="en-US" altLang="ko-KR" dirty="0" smtClean="0"/>
              <a:t>ICU level care</a:t>
            </a:r>
            <a:r>
              <a:rPr kumimoji="1" lang="ko-KR" altLang="en-US" dirty="0" smtClean="0"/>
              <a:t>가 필요한 </a:t>
            </a:r>
            <a:r>
              <a:rPr kumimoji="1" lang="en-US" altLang="ko-KR" dirty="0" smtClean="0"/>
              <a:t>critically ill patients</a:t>
            </a:r>
            <a:r>
              <a:rPr kumimoji="1" lang="en-US" altLang="ko-KR" baseline="0" dirty="0" smtClean="0"/>
              <a:t> group</a:t>
            </a:r>
            <a:r>
              <a:rPr kumimoji="1" lang="ko-KR" altLang="en-US" baseline="0" dirty="0" smtClean="0"/>
              <a:t>과 그렇지 않은 </a:t>
            </a:r>
            <a:r>
              <a:rPr kumimoji="1" lang="en-US" altLang="ko-KR" baseline="0" dirty="0" smtClean="0"/>
              <a:t>non-critically ill patient group</a:t>
            </a:r>
            <a:r>
              <a:rPr kumimoji="1" lang="ko-KR" altLang="en-US" baseline="0" dirty="0" smtClean="0"/>
              <a:t>으로 나누고</a:t>
            </a:r>
            <a:r>
              <a:rPr kumimoji="1" lang="en-US" altLang="ko-KR" baseline="0" dirty="0" smtClean="0"/>
              <a:t>, therapeutic dose </a:t>
            </a:r>
            <a:r>
              <a:rPr kumimoji="1" lang="en-US" altLang="ko-KR" baseline="0" dirty="0" err="1" smtClean="0"/>
              <a:t>anticoatulation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과 통상의 </a:t>
            </a:r>
            <a:r>
              <a:rPr kumimoji="1" lang="en-US" altLang="ko-KR" baseline="0" dirty="0" smtClean="0"/>
              <a:t>DVT prophylaxis </a:t>
            </a:r>
            <a:r>
              <a:rPr kumimoji="1" lang="ko-KR" altLang="en-US" baseline="0" dirty="0" smtClean="0"/>
              <a:t>치료를 하는 군으로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무작위 배정을 하였습니다</a:t>
            </a:r>
            <a:r>
              <a:rPr kumimoji="1" lang="en-US" altLang="ko-KR" baseline="0" dirty="0" smtClean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8681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Therapeutic</a:t>
            </a:r>
            <a:r>
              <a:rPr kumimoji="1" lang="en-US" altLang="ko-KR" baseline="0" dirty="0" smtClean="0"/>
              <a:t> dose anticoagulation</a:t>
            </a:r>
            <a:r>
              <a:rPr kumimoji="1" lang="ko-KR" altLang="en-US" baseline="0" dirty="0" smtClean="0"/>
              <a:t>은 각 기관의 </a:t>
            </a:r>
            <a:r>
              <a:rPr kumimoji="1" lang="en-US" altLang="ko-KR" baseline="0" dirty="0" smtClean="0"/>
              <a:t>acute </a:t>
            </a:r>
            <a:r>
              <a:rPr kumimoji="1" lang="en-US" altLang="ko-KR" baseline="0" dirty="0" err="1" smtClean="0"/>
              <a:t>venout</a:t>
            </a:r>
            <a:r>
              <a:rPr kumimoji="1" lang="en-US" altLang="ko-KR" baseline="0" dirty="0" smtClean="0"/>
              <a:t> thromboembolism </a:t>
            </a:r>
            <a:r>
              <a:rPr kumimoji="1" lang="ko-KR" altLang="en-US" baseline="0" dirty="0" smtClean="0"/>
              <a:t>치료하는 </a:t>
            </a:r>
            <a:r>
              <a:rPr kumimoji="1" lang="en-US" altLang="ko-KR" baseline="0" dirty="0" smtClean="0"/>
              <a:t>protocol</a:t>
            </a:r>
            <a:r>
              <a:rPr kumimoji="1" lang="ko-KR" altLang="en-US" baseline="0" dirty="0" smtClean="0"/>
              <a:t>에 따라 시행하였고 이는 </a:t>
            </a:r>
            <a:r>
              <a:rPr kumimoji="1" lang="en-US" altLang="ko-KR" baseline="0" dirty="0" smtClean="0"/>
              <a:t>UFH </a:t>
            </a:r>
            <a:r>
              <a:rPr kumimoji="1" lang="ko-KR" altLang="en-US" baseline="0" dirty="0" smtClean="0"/>
              <a:t>과 </a:t>
            </a:r>
            <a:r>
              <a:rPr kumimoji="1" lang="en-US" altLang="ko-KR" baseline="0" dirty="0" smtClean="0"/>
              <a:t>LMWH</a:t>
            </a:r>
            <a:r>
              <a:rPr kumimoji="1" lang="ko-KR" altLang="en-US" baseline="0" dirty="0" smtClean="0"/>
              <a:t>이였습니다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통상의 </a:t>
            </a:r>
            <a:r>
              <a:rPr kumimoji="1" lang="en-US" altLang="ko-KR" baseline="0" dirty="0" err="1" smtClean="0"/>
              <a:t>thromboprophlyxis</a:t>
            </a:r>
            <a:r>
              <a:rPr kumimoji="1" lang="ko-KR" altLang="en-US" baseline="0" dirty="0" smtClean="0"/>
              <a:t>도 역시 마찬가지로 각 기관의 </a:t>
            </a:r>
            <a:r>
              <a:rPr kumimoji="1" lang="en-US" altLang="ko-KR" baseline="0" dirty="0" smtClean="0"/>
              <a:t>DVT prophylaxis protocol</a:t>
            </a:r>
            <a:r>
              <a:rPr kumimoji="1" lang="ko-KR" altLang="en-US" baseline="0" dirty="0" smtClean="0"/>
              <a:t>에 따라 </a:t>
            </a:r>
            <a:r>
              <a:rPr kumimoji="1" lang="en-US" altLang="ko-KR" baseline="0" dirty="0" smtClean="0"/>
              <a:t>low dose </a:t>
            </a:r>
            <a:r>
              <a:rPr kumimoji="1" lang="ko-KR" altLang="en-US" baseline="0" dirty="0" smtClean="0"/>
              <a:t>혹은 </a:t>
            </a:r>
            <a:r>
              <a:rPr kumimoji="1" lang="en-US" altLang="ko-KR" baseline="0" dirty="0" smtClean="0"/>
              <a:t>intermediate dose</a:t>
            </a:r>
            <a:r>
              <a:rPr kumimoji="1" lang="ko-KR" altLang="en-US" baseline="0" dirty="0" smtClean="0"/>
              <a:t>로 시행하였습니다</a:t>
            </a:r>
            <a:r>
              <a:rPr kumimoji="1" lang="en-US" altLang="ko-KR" baseline="0" dirty="0" smtClean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5894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Primary outcome</a:t>
            </a:r>
            <a:r>
              <a:rPr kumimoji="1" lang="ko-KR" altLang="en-US" dirty="0" smtClean="0"/>
              <a:t>으로는 </a:t>
            </a:r>
            <a:r>
              <a:rPr kumimoji="1" lang="en-US" altLang="ko-KR" dirty="0" smtClean="0"/>
              <a:t>HFNC, MV </a:t>
            </a:r>
            <a:r>
              <a:rPr kumimoji="1" lang="ko-KR" altLang="en-US" dirty="0" smtClean="0"/>
              <a:t>등을 시행하지 않는 일수 인 </a:t>
            </a:r>
            <a:r>
              <a:rPr kumimoji="1" lang="en-US" altLang="ko-KR" dirty="0" smtClean="0"/>
              <a:t>Organ support free days</a:t>
            </a:r>
            <a:r>
              <a:rPr kumimoji="1" lang="ko-KR" altLang="en-US" dirty="0" smtClean="0"/>
              <a:t>를 설정하였고</a:t>
            </a:r>
            <a:r>
              <a:rPr kumimoji="1" lang="ko-KR" altLang="en-US" baseline="0" dirty="0"/>
              <a:t> </a:t>
            </a:r>
            <a:r>
              <a:rPr kumimoji="1" lang="ko-KR" altLang="en-US" baseline="0" dirty="0" smtClean="0"/>
              <a:t>점수화 하였습니다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원내 사망같은 경우에는 가장 안좋은 결과로 </a:t>
            </a:r>
            <a:r>
              <a:rPr kumimoji="1" lang="en-US" altLang="ko-KR" baseline="0" dirty="0" smtClean="0"/>
              <a:t>-1, 21</a:t>
            </a:r>
            <a:r>
              <a:rPr kumimoji="1" lang="ko-KR" altLang="en-US" baseline="0" dirty="0" smtClean="0"/>
              <a:t>일 이전에 </a:t>
            </a:r>
            <a:r>
              <a:rPr kumimoji="1" lang="ko-KR" altLang="en-US" baseline="0" dirty="0" err="1" smtClean="0"/>
              <a:t>퇴원시</a:t>
            </a:r>
            <a:r>
              <a:rPr kumimoji="1" lang="ko-KR" altLang="en-US" baseline="0" dirty="0" smtClean="0"/>
              <a:t> 가장 좋은 결과로 </a:t>
            </a:r>
            <a:r>
              <a:rPr kumimoji="1" lang="en-US" altLang="ko-KR" baseline="0" dirty="0" smtClean="0"/>
              <a:t>+22 </a:t>
            </a:r>
            <a:r>
              <a:rPr kumimoji="1" lang="ko-KR" altLang="en-US" baseline="0" dirty="0" smtClean="0"/>
              <a:t>점수를 부여하였습니다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Secondary outcome</a:t>
            </a:r>
            <a:r>
              <a:rPr kumimoji="1" lang="ko-KR" altLang="en-US" baseline="0" dirty="0" smtClean="0"/>
              <a:t>으로는 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 hospital discharge, organ support </a:t>
            </a:r>
            <a:r>
              <a:rPr kumimoji="1" lang="ko-KR" altLang="en-US" baseline="0" dirty="0" smtClean="0"/>
              <a:t>받지 않은 </a:t>
            </a:r>
            <a:r>
              <a:rPr kumimoji="1" lang="ko-KR" altLang="en-US" baseline="0" dirty="0" err="1" smtClean="0"/>
              <a:t>생존률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입원기간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주요 혈전 혹은 사망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주요 출혈</a:t>
            </a:r>
            <a:r>
              <a:rPr kumimoji="1" lang="en-US" altLang="ko-KR" baseline="0" dirty="0" smtClean="0"/>
              <a:t>, HIT </a:t>
            </a:r>
            <a:r>
              <a:rPr kumimoji="1" lang="ko-KR" altLang="en-US" baseline="0" dirty="0" smtClean="0"/>
              <a:t>등으로 설정하였습니다</a:t>
            </a:r>
            <a:r>
              <a:rPr kumimoji="1" lang="en-US" altLang="ko-KR" baseline="0" dirty="0" smtClean="0"/>
              <a:t>.</a:t>
            </a: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2483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Inclusion criteria 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COVID-19</a:t>
            </a:r>
            <a:r>
              <a:rPr kumimoji="1" lang="ko-KR" altLang="en-US" dirty="0" smtClean="0"/>
              <a:t>으로 병원에 입원해 있는 환자를 대상으로 하였으며</a:t>
            </a:r>
            <a:r>
              <a:rPr kumimoji="1" lang="en-US" altLang="ko-KR" dirty="0" smtClean="0"/>
              <a:t>,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Critically ill patient</a:t>
            </a:r>
            <a:r>
              <a:rPr kumimoji="1" lang="ko-KR" altLang="en-US" dirty="0" smtClean="0"/>
              <a:t>는 </a:t>
            </a:r>
            <a:r>
              <a:rPr kumimoji="1" lang="en-US" altLang="ko-KR" dirty="0" smtClean="0"/>
              <a:t>ICU level</a:t>
            </a:r>
            <a:r>
              <a:rPr kumimoji="1" lang="ko-KR" altLang="en-US" dirty="0" smtClean="0"/>
              <a:t>의 </a:t>
            </a:r>
            <a:r>
              <a:rPr kumimoji="1" lang="en-US" altLang="ko-KR" dirty="0" smtClean="0"/>
              <a:t>organ support (</a:t>
            </a:r>
            <a:r>
              <a:rPr kumimoji="1" lang="ko-KR" altLang="en-US" dirty="0" smtClean="0"/>
              <a:t>예를 들면 </a:t>
            </a:r>
            <a:r>
              <a:rPr kumimoji="1" lang="en-US" altLang="ko-KR" dirty="0" smtClean="0"/>
              <a:t>HFNC,</a:t>
            </a:r>
            <a:r>
              <a:rPr kumimoji="1" lang="en-US" altLang="ko-KR" baseline="0" dirty="0" smtClean="0"/>
              <a:t> NIV, MV </a:t>
            </a:r>
            <a:r>
              <a:rPr kumimoji="1" lang="ko-KR" altLang="en-US" baseline="0" dirty="0" smtClean="0"/>
              <a:t>이상의 </a:t>
            </a:r>
            <a:r>
              <a:rPr kumimoji="1" lang="en-US" altLang="ko-KR" baseline="0" dirty="0" smtClean="0"/>
              <a:t>o2 support, vasopressor, </a:t>
            </a:r>
            <a:r>
              <a:rPr kumimoji="1" lang="en-US" altLang="ko-KR" baseline="0" dirty="0" err="1" smtClean="0"/>
              <a:t>inotropics</a:t>
            </a:r>
            <a:r>
              <a:rPr kumimoji="1" lang="ko-KR" altLang="en-US" baseline="0" dirty="0" smtClean="0"/>
              <a:t>가 필요한 환자</a:t>
            </a:r>
            <a:r>
              <a:rPr kumimoji="1" lang="en-US" altLang="ko-KR" baseline="0" dirty="0" smtClean="0"/>
              <a:t>)</a:t>
            </a:r>
            <a:r>
              <a:rPr kumimoji="1" lang="ko-KR" altLang="en-US" baseline="0" dirty="0" smtClean="0"/>
              <a:t>가 필요한 환자를 </a:t>
            </a:r>
            <a:r>
              <a:rPr kumimoji="1" lang="en-US" altLang="ko-KR" baseline="0" dirty="0" err="1" smtClean="0"/>
              <a:t>enrol</a:t>
            </a:r>
            <a:r>
              <a:rPr kumimoji="1" lang="ko-KR" altLang="en-US" baseline="0" dirty="0" smtClean="0"/>
              <a:t>하였고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Non critically ill patient</a:t>
            </a:r>
            <a:r>
              <a:rPr kumimoji="1" lang="ko-KR" altLang="en-US" baseline="0" dirty="0" smtClean="0"/>
              <a:t>는 이런 </a:t>
            </a:r>
            <a:r>
              <a:rPr kumimoji="1" lang="en-US" altLang="ko-KR" baseline="0" dirty="0" smtClean="0"/>
              <a:t>ICU level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organ support</a:t>
            </a:r>
            <a:r>
              <a:rPr kumimoji="1" lang="ko-KR" altLang="en-US" baseline="0" dirty="0" smtClean="0"/>
              <a:t>가 필요하지 않은 환자를 </a:t>
            </a:r>
            <a:r>
              <a:rPr kumimoji="1" lang="en-US" altLang="ko-KR" baseline="0" dirty="0" err="1" smtClean="0"/>
              <a:t>enrol</a:t>
            </a:r>
            <a:r>
              <a:rPr kumimoji="1" lang="ko-KR" altLang="en-US" baseline="0" dirty="0" smtClean="0"/>
              <a:t>하였습니다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ICU</a:t>
            </a:r>
            <a:r>
              <a:rPr kumimoji="1" lang="ko-KR" altLang="en-US" baseline="0" dirty="0" smtClean="0"/>
              <a:t>병실에 입실여부와는 관계 없이</a:t>
            </a:r>
            <a:r>
              <a:rPr kumimoji="1" lang="en-US" altLang="ko-KR" baseline="0" dirty="0" smtClean="0"/>
              <a:t>, ICU level</a:t>
            </a:r>
            <a:r>
              <a:rPr kumimoji="1" lang="ko-KR" altLang="en-US" baseline="0" dirty="0" smtClean="0"/>
              <a:t>의 </a:t>
            </a:r>
            <a:r>
              <a:rPr kumimoji="1" lang="en-US" altLang="ko-KR" baseline="0" dirty="0" smtClean="0"/>
              <a:t>organ support</a:t>
            </a:r>
            <a:r>
              <a:rPr kumimoji="1" lang="ko-KR" altLang="en-US" baseline="0" dirty="0" smtClean="0"/>
              <a:t>를 받았는지 여부에 따라 나누었습니다</a:t>
            </a:r>
            <a:r>
              <a:rPr kumimoji="1" lang="en-US" altLang="ko-KR" baseline="0" dirty="0" smtClean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782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다음의 환자는 </a:t>
            </a:r>
            <a:r>
              <a:rPr kumimoji="1" lang="en-US" altLang="ko-KR" dirty="0" smtClean="0"/>
              <a:t>enrollment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하지 않았습니다</a:t>
            </a:r>
            <a:r>
              <a:rPr kumimoji="1"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입원한지 </a:t>
            </a:r>
            <a:r>
              <a:rPr kumimoji="1" lang="en-US" altLang="ko-KR" baseline="0" dirty="0" smtClean="0"/>
              <a:t>48</a:t>
            </a:r>
            <a:r>
              <a:rPr kumimoji="1" lang="ko-KR" altLang="en-US" baseline="0" dirty="0" smtClean="0"/>
              <a:t>시간 이상 된 환자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다른 동반질환 등으로 인하여 사망 혹은 </a:t>
            </a:r>
            <a:r>
              <a:rPr kumimoji="1" lang="en-US" altLang="ko-KR" baseline="0" dirty="0" smtClean="0"/>
              <a:t>organ support</a:t>
            </a:r>
            <a:r>
              <a:rPr kumimoji="1" lang="ko-KR" altLang="en-US" baseline="0" dirty="0" smtClean="0"/>
              <a:t>가 필요한 환자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Anticoagulation</a:t>
            </a:r>
            <a:r>
              <a:rPr kumimoji="1" lang="ko-KR" altLang="en-US" baseline="0" dirty="0" smtClean="0"/>
              <a:t>을 하기에</a:t>
            </a:r>
            <a:r>
              <a:rPr kumimoji="1" lang="en-US" altLang="ko-KR" baseline="0" dirty="0" smtClean="0"/>
              <a:t>, Bleeding risk</a:t>
            </a:r>
            <a:r>
              <a:rPr kumimoji="1" lang="ko-KR" altLang="en-US" baseline="0" dirty="0" smtClean="0"/>
              <a:t>가 높은 환자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baseline="0" dirty="0" smtClean="0"/>
              <a:t>Dual antiplatelet therapy</a:t>
            </a:r>
            <a:r>
              <a:rPr kumimoji="1" lang="ko-KR" altLang="en-US" baseline="0" dirty="0" smtClean="0"/>
              <a:t>를 하는 환자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다른 이유로 </a:t>
            </a:r>
            <a:r>
              <a:rPr kumimoji="1" lang="en-US" altLang="ko-KR" baseline="0" dirty="0" smtClean="0"/>
              <a:t>therapeutic dose anticoagulation</a:t>
            </a:r>
            <a:r>
              <a:rPr kumimoji="1" lang="ko-KR" altLang="en-US" baseline="0" dirty="0" smtClean="0"/>
              <a:t>을 시행하는 환자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Heparin sensitivity </a:t>
            </a:r>
            <a:r>
              <a:rPr kumimoji="1" lang="ko-KR" altLang="en-US" dirty="0" err="1" smtClean="0"/>
              <a:t>과거력</a:t>
            </a:r>
            <a:r>
              <a:rPr kumimoji="1" lang="ko-KR" altLang="en-US" dirty="0" smtClean="0"/>
              <a:t> 및 </a:t>
            </a:r>
            <a:r>
              <a:rPr kumimoji="1" lang="en-US" altLang="ko-KR" dirty="0" smtClean="0"/>
              <a:t>HIT </a:t>
            </a:r>
            <a:r>
              <a:rPr kumimoji="1" lang="ko-KR" altLang="en-US" dirty="0" err="1" smtClean="0"/>
              <a:t>과거력이</a:t>
            </a:r>
            <a:r>
              <a:rPr kumimoji="1" lang="ko-KR" altLang="en-US" dirty="0" smtClean="0"/>
              <a:t> 있는 환자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738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Non-critically</a:t>
            </a:r>
            <a:r>
              <a:rPr kumimoji="1" lang="en-US" altLang="ko-KR" baseline="0" dirty="0" smtClean="0"/>
              <a:t> ill patient</a:t>
            </a:r>
            <a:r>
              <a:rPr kumimoji="1" lang="ko-KR" altLang="en-US" baseline="0" dirty="0" smtClean="0"/>
              <a:t>군에서는 </a:t>
            </a:r>
            <a:endParaRPr kumimoji="1"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 smtClean="0"/>
              <a:t>Inclusion </a:t>
            </a:r>
            <a:r>
              <a:rPr kumimoji="1" lang="ko-KR" altLang="en-US" dirty="0" smtClean="0"/>
              <a:t>과 </a:t>
            </a:r>
            <a:r>
              <a:rPr kumimoji="1" lang="en-US" altLang="ko-KR" dirty="0" smtClean="0"/>
              <a:t>Exclusion</a:t>
            </a:r>
            <a:r>
              <a:rPr kumimoji="1" lang="en-US" altLang="ko-KR" baseline="0" dirty="0" smtClean="0"/>
              <a:t> criteria</a:t>
            </a:r>
            <a:r>
              <a:rPr kumimoji="1" lang="ko-KR" altLang="en-US" baseline="0" dirty="0" smtClean="0"/>
              <a:t>에 따라 </a:t>
            </a:r>
            <a:r>
              <a:rPr kumimoji="1" lang="ko-KR" altLang="en-US" dirty="0" smtClean="0"/>
              <a:t>총 </a:t>
            </a:r>
            <a:r>
              <a:rPr kumimoji="1" lang="en-US" altLang="ko-KR" dirty="0" smtClean="0"/>
              <a:t>2244</a:t>
            </a:r>
            <a:r>
              <a:rPr kumimoji="1" lang="ko-KR" altLang="en-US" dirty="0" smtClean="0"/>
              <a:t>명의 </a:t>
            </a:r>
            <a:r>
              <a:rPr kumimoji="1" lang="en-US" altLang="ko-KR" dirty="0" err="1" smtClean="0"/>
              <a:t>noncritically</a:t>
            </a:r>
            <a:r>
              <a:rPr kumimoji="1" lang="en-US" altLang="ko-KR" baseline="0" dirty="0" smtClean="0"/>
              <a:t> ill patients </a:t>
            </a:r>
            <a:r>
              <a:rPr kumimoji="1" lang="ko-KR" altLang="en-US" baseline="0" dirty="0" smtClean="0"/>
              <a:t>들을 각각 </a:t>
            </a:r>
            <a:r>
              <a:rPr kumimoji="1" lang="en-US" altLang="ko-KR" baseline="0" dirty="0" smtClean="0"/>
              <a:t>Therapeutic dose anticoagulation </a:t>
            </a:r>
            <a:r>
              <a:rPr kumimoji="1" lang="ko-KR" altLang="en-US" baseline="0" dirty="0" smtClean="0"/>
              <a:t>을 시행하는 </a:t>
            </a:r>
            <a:r>
              <a:rPr kumimoji="1" lang="en-US" altLang="ko-KR" baseline="0" dirty="0" smtClean="0"/>
              <a:t>1190</a:t>
            </a:r>
            <a:r>
              <a:rPr kumimoji="1" lang="ko-KR" altLang="en-US" baseline="0" dirty="0" smtClean="0"/>
              <a:t>명 군과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통상적인 </a:t>
            </a:r>
            <a:r>
              <a:rPr kumimoji="1" lang="en-US" altLang="ko-KR" baseline="0" dirty="0" err="1" smtClean="0"/>
              <a:t>thromboprophylaxis</a:t>
            </a:r>
            <a:r>
              <a:rPr kumimoji="1" lang="ko-KR" altLang="en-US" baseline="0" dirty="0" smtClean="0"/>
              <a:t>를 시행하는 </a:t>
            </a:r>
            <a:r>
              <a:rPr kumimoji="1" lang="en-US" altLang="ko-KR" baseline="0" dirty="0" smtClean="0"/>
              <a:t>1054</a:t>
            </a:r>
            <a:r>
              <a:rPr kumimoji="1" lang="ko-KR" altLang="en-US" baseline="0" dirty="0" smtClean="0"/>
              <a:t>군으로 </a:t>
            </a:r>
            <a:endParaRPr kumimoji="1"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baseline="0" dirty="0" smtClean="0"/>
              <a:t>무작위 배정하였습니다</a:t>
            </a:r>
            <a:r>
              <a:rPr kumimoji="1" lang="en-US" altLang="ko-KR" baseline="0" dirty="0" smtClean="0"/>
              <a:t>.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283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dirty="0" smtClean="0"/>
              <a:t>총 </a:t>
            </a:r>
            <a:r>
              <a:rPr kumimoji="1" lang="en-US" altLang="ko-KR" dirty="0" smtClean="0"/>
              <a:t>2244</a:t>
            </a:r>
            <a:r>
              <a:rPr kumimoji="1" lang="ko-KR" altLang="en-US" dirty="0" smtClean="0"/>
              <a:t>명의 </a:t>
            </a:r>
            <a:r>
              <a:rPr kumimoji="1" lang="en-US" altLang="ko-KR" dirty="0" err="1" smtClean="0"/>
              <a:t>noncritically</a:t>
            </a:r>
            <a:r>
              <a:rPr kumimoji="1" lang="en-US" altLang="ko-KR" baseline="0" dirty="0" smtClean="0"/>
              <a:t> ill patients </a:t>
            </a:r>
            <a:r>
              <a:rPr kumimoji="1" lang="ko-KR" altLang="en-US" baseline="0" dirty="0" smtClean="0"/>
              <a:t>들이 </a:t>
            </a:r>
            <a:r>
              <a:rPr kumimoji="1" lang="ko-KR" altLang="en-US" dirty="0" smtClean="0"/>
              <a:t>성별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나이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인종</a:t>
            </a:r>
            <a:r>
              <a:rPr kumimoji="1" lang="en-US" altLang="ko-KR" dirty="0" smtClean="0"/>
              <a:t>, BMI, </a:t>
            </a:r>
            <a:r>
              <a:rPr kumimoji="1" lang="ko-KR" altLang="en-US" dirty="0" err="1" smtClean="0"/>
              <a:t>기저질환</a:t>
            </a:r>
            <a:r>
              <a:rPr kumimoji="1" lang="en-US" altLang="ko-KR" dirty="0" smtClean="0"/>
              <a:t>, </a:t>
            </a:r>
            <a:r>
              <a:rPr kumimoji="1" lang="ko-KR" altLang="en-US" dirty="0" err="1" smtClean="0"/>
              <a:t>치료약물</a:t>
            </a:r>
            <a:r>
              <a:rPr kumimoji="1" lang="en-US" altLang="ko-KR" dirty="0" smtClean="0"/>
              <a:t>, basal</a:t>
            </a:r>
            <a:r>
              <a:rPr kumimoji="1" lang="en-US" altLang="ko-KR" baseline="0" dirty="0" smtClean="0"/>
              <a:t> Lab </a:t>
            </a:r>
            <a:r>
              <a:rPr kumimoji="1" lang="en-US" altLang="ko-KR" baseline="0" dirty="0" err="1" smtClean="0"/>
              <a:t>fingdings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국적 등은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err="1" smtClean="0"/>
              <a:t>임의배정되었고</a:t>
            </a:r>
            <a:r>
              <a:rPr kumimoji="1" lang="en-US" altLang="ko-KR" baseline="0" dirty="0" smtClean="0"/>
              <a:t>, </a:t>
            </a:r>
            <a:r>
              <a:rPr kumimoji="1" lang="ko-KR" altLang="en-US" baseline="0" dirty="0" smtClean="0"/>
              <a:t>이에 양 군간의 </a:t>
            </a:r>
            <a:r>
              <a:rPr kumimoji="1" lang="en-US" altLang="ko-KR" baseline="0" dirty="0" smtClean="0"/>
              <a:t>basal </a:t>
            </a:r>
            <a:r>
              <a:rPr kumimoji="1" lang="en-US" altLang="ko-KR" baseline="0" dirty="0" err="1" smtClean="0"/>
              <a:t>cahracteristics</a:t>
            </a:r>
            <a:r>
              <a:rPr kumimoji="1" lang="ko-KR" altLang="en-US" baseline="0" dirty="0" smtClean="0"/>
              <a:t>는 비슷하였다</a:t>
            </a:r>
            <a:r>
              <a:rPr kumimoji="1" lang="en-US" altLang="ko-KR" baseline="0" dirty="0" smtClean="0"/>
              <a:t>.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8AFE7-797C-4B86-845B-7B5EF236000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088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5440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497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0260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468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842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071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2802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55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3786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3193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92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A6DB-3D5B-6C4F-AB69-F4CB5F804EE4}" type="datetimeFigureOut">
              <a:rPr kumimoji="1" lang="ko-KR" altLang="en-US" smtClean="0"/>
              <a:t>2021-10-25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0901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부제목 2">
            <a:extLst>
              <a:ext uri="{FF2B5EF4-FFF2-40B4-BE49-F238E27FC236}">
                <a16:creationId xmlns:a16="http://schemas.microsoft.com/office/drawing/2014/main" id="{3A2BAB2D-F0FD-6841-816A-154991DE5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3006" y="5446644"/>
            <a:ext cx="4432637" cy="111824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2021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년 </a:t>
            </a:r>
            <a:r>
              <a:rPr kumimoji="1" lang="en-US" altLang="ko-KR" sz="220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10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월 </a:t>
            </a: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26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일 </a:t>
            </a:r>
            <a:endParaRPr kumimoji="1" lang="en-US" altLang="ko-KR" sz="2200" dirty="0" smtClean="0">
              <a:latin typeface="Arial" pitchFamily="34" charset="0"/>
              <a:ea typeface="HY헤드라인M" panose="02030600000101010101" pitchFamily="18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화요 저널 클럽</a:t>
            </a:r>
            <a:endParaRPr kumimoji="1" lang="en-US" altLang="ko-KR" sz="2200" dirty="0" smtClean="0">
              <a:latin typeface="Arial" pitchFamily="34" charset="0"/>
              <a:ea typeface="HY헤드라인M" panose="02030600000101010101" pitchFamily="18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호흡기내과 </a:t>
            </a:r>
            <a:r>
              <a:rPr kumimoji="1" lang="en-US" altLang="ko-KR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R3 </a:t>
            </a:r>
            <a:r>
              <a:rPr kumimoji="1" lang="ko-KR" altLang="en-US" sz="2200" dirty="0" smtClean="0">
                <a:latin typeface="Arial" pitchFamily="34" charset="0"/>
                <a:ea typeface="HY헤드라인M" panose="02030600000101010101" pitchFamily="18" charset="-127"/>
                <a:cs typeface="Arial" pitchFamily="34" charset="0"/>
              </a:rPr>
              <a:t>이진혁 </a:t>
            </a:r>
            <a:endParaRPr kumimoji="1" lang="en" altLang="ko-KR" sz="2200" dirty="0">
              <a:latin typeface="Arial" pitchFamily="34" charset="0"/>
              <a:ea typeface="HY헤드라인M" panose="02030600000101010101" pitchFamily="18" charset="-127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019" y="2059473"/>
            <a:ext cx="11537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Therapeutic Anticoagulation with Heparin in Critically Ill</a:t>
            </a:r>
          </a:p>
          <a:p>
            <a:r>
              <a:rPr lang="en-US" altLang="ko-KR" sz="2400" b="1" dirty="0">
                <a:solidFill>
                  <a:schemeClr val="bg1"/>
                </a:solidFill>
              </a:rPr>
              <a:t>Patients with 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Covid-19</a:t>
            </a:r>
          </a:p>
          <a:p>
            <a:endParaRPr lang="en-US" altLang="ko-KR" sz="2400" b="1" spc="-6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b="1" dirty="0">
                <a:solidFill>
                  <a:schemeClr val="bg1"/>
                </a:solidFill>
              </a:rPr>
              <a:t>Therapeutic Anticoagulation with Heparin</a:t>
            </a:r>
          </a:p>
          <a:p>
            <a:r>
              <a:rPr lang="en-US" altLang="ko-KR" sz="2400" b="1" dirty="0">
                <a:solidFill>
                  <a:schemeClr val="bg1"/>
                </a:solidFill>
              </a:rPr>
              <a:t>in </a:t>
            </a:r>
            <a:r>
              <a:rPr lang="en-US" altLang="ko-KR" sz="2400" b="1" dirty="0" err="1">
                <a:solidFill>
                  <a:schemeClr val="bg1"/>
                </a:solidFill>
              </a:rPr>
              <a:t>Noncritically</a:t>
            </a:r>
            <a:r>
              <a:rPr lang="en-US" altLang="ko-KR" sz="2400" b="1" dirty="0">
                <a:solidFill>
                  <a:schemeClr val="bg1"/>
                </a:solidFill>
              </a:rPr>
              <a:t> Ill Patients with Covid-19</a:t>
            </a:r>
            <a:endParaRPr lang="ko-KR" altLang="en-US" sz="2400" b="1" spc="-6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018" y="4241711"/>
            <a:ext cx="3853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N </a:t>
            </a:r>
            <a:r>
              <a:rPr lang="en-US" altLang="ko-KR" b="1" dirty="0" err="1">
                <a:solidFill>
                  <a:schemeClr val="bg1"/>
                </a:solidFill>
              </a:rPr>
              <a:t>Engl</a:t>
            </a:r>
            <a:r>
              <a:rPr lang="en-US" altLang="ko-KR" b="1" dirty="0">
                <a:solidFill>
                  <a:schemeClr val="bg1"/>
                </a:solidFill>
              </a:rPr>
              <a:t> J Med 2021;385:790-802</a:t>
            </a:r>
            <a:r>
              <a:rPr lang="en-US" altLang="ko-KR" b="1" dirty="0" smtClean="0">
                <a:solidFill>
                  <a:schemeClr val="bg1"/>
                </a:solidFill>
              </a:rPr>
              <a:t>. </a:t>
            </a:r>
            <a:endParaRPr lang="ko-KR" altLang="en-US" sz="2200" i="1" spc="-6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6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</a:t>
            </a:r>
            <a:r>
              <a:rPr lang="en-US" altLang="ko-KR" sz="3200" b="1" spc="-15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noncritically</a:t>
            </a:r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ill patients, primary outcome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548" y="1640522"/>
            <a:ext cx="7058039" cy="239761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233" y="4013850"/>
            <a:ext cx="6430707" cy="28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2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</a:t>
            </a:r>
            <a:r>
              <a:rPr lang="en-US" altLang="ko-KR" sz="3200" b="1" spc="-15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noncritically</a:t>
            </a:r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ill patients, secondary outcome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236" y="1838324"/>
            <a:ext cx="8603860" cy="392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12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critically ill patients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805" y="1489735"/>
            <a:ext cx="6520633" cy="44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105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critically ill patients : demographics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296" y="1489735"/>
            <a:ext cx="5042272" cy="528507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568" y="2061453"/>
            <a:ext cx="5745606" cy="271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58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critically ill patients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600057" y="-1230855"/>
            <a:ext cx="2969023" cy="814087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6449" y="4284362"/>
            <a:ext cx="6408096" cy="263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19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In</a:t>
            </a:r>
            <a:r>
              <a:rPr lang="ko-KR" altLang="en-US" sz="2000" dirty="0" smtClean="0"/>
              <a:t> </a:t>
            </a:r>
            <a:r>
              <a:rPr lang="en-US" altLang="ko-KR" sz="2000" dirty="0" err="1" smtClean="0"/>
              <a:t>noncritically</a:t>
            </a:r>
            <a:r>
              <a:rPr lang="en-US" altLang="ko-KR" sz="2000" dirty="0" smtClean="0"/>
              <a:t> ill patients, therapeutic dose anticoagulation with heparin increased the probability of survival until hospital discharge with a reduced need for ICU-level organ support.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Therapeutic dose anticoagulation was beneficial regardless of the patient’s baseline D-dimer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In contrast to the benefit in </a:t>
            </a:r>
            <a:r>
              <a:rPr lang="en-US" altLang="ko-KR" sz="2000" dirty="0" err="1" smtClean="0"/>
              <a:t>noncritically</a:t>
            </a:r>
            <a:r>
              <a:rPr lang="en-US" altLang="ko-KR" sz="2000" dirty="0" smtClean="0"/>
              <a:t> ill patients, therapeutic-dose anticoagulation did not increase the probability of survival to hospital discharge or the number of days free of cardiovascular or </a:t>
            </a:r>
            <a:r>
              <a:rPr lang="en-US" altLang="ko-KR" sz="2000" dirty="0" err="1" smtClean="0"/>
              <a:t>repiratory</a:t>
            </a:r>
            <a:r>
              <a:rPr lang="en-US" altLang="ko-KR" sz="2000" dirty="0" smtClean="0"/>
              <a:t> organ support.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Therapeutic-dose heparin cannot influence the cascade of inflammation, thrombosis, and organ injury in patients with advanced disease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Initiation of therapeutic-dose anticoagulation after severe COVID-19 may be too late to alter the consequences of disease progresses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817717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>
                <a:latin typeface="Times New Roman" panose="02020603050405020304" pitchFamily="18" charset="0"/>
                <a:ea typeface="Noto Sans CJK KR Bold" pitchFamily="34" charset="-127"/>
                <a:cs typeface="Times New Roman" panose="02020603050405020304" pitchFamily="18" charset="0"/>
              </a:rPr>
              <a:t>Limitation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5211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Open label design of the trial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Potentially uncertain bias cannot be excluded for the secondary outcomes of major bleeding or thrombosis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UK recommended intermediate dose</a:t>
            </a: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 smtClean="0"/>
          </a:p>
          <a:p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621392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624" y="1646898"/>
            <a:ext cx="112702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COVID-19 is associated with inflammation and thrombosis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Biomarkers such as CRP and D-dimer are independently associated with a greater risk of </a:t>
            </a:r>
            <a:r>
              <a:rPr lang="en-US" altLang="ko-KR" sz="2000" dirty="0" err="1" smtClean="0"/>
              <a:t>repiratory</a:t>
            </a:r>
            <a:r>
              <a:rPr lang="en-US" altLang="ko-KR" sz="2000" dirty="0" smtClean="0"/>
              <a:t> failure, thrombosis, and death in </a:t>
            </a:r>
            <a:r>
              <a:rPr lang="en-US" altLang="ko-KR" sz="2000" dirty="0" err="1" smtClean="0"/>
              <a:t>paitents</a:t>
            </a:r>
            <a:r>
              <a:rPr lang="en-US" altLang="ko-KR" sz="2000" dirty="0" smtClean="0"/>
              <a:t> with COVID-19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Patients who are hospitalized with COVID-19 have </a:t>
            </a:r>
            <a:r>
              <a:rPr lang="en-US" altLang="ko-KR" sz="2000" dirty="0" err="1" smtClean="0"/>
              <a:t>macrovascular</a:t>
            </a:r>
            <a:r>
              <a:rPr lang="en-US" altLang="ko-KR" sz="2000" dirty="0" smtClean="0"/>
              <a:t> and microvascular thrombosis and inflammation, especially in critically ill patients with COVID-19, at high risk for thrombosis despite receiving pharmacological </a:t>
            </a:r>
            <a:r>
              <a:rPr lang="en-US" altLang="ko-KR" sz="2000" dirty="0" err="1" smtClean="0"/>
              <a:t>thromboprophylaxis</a:t>
            </a:r>
            <a:r>
              <a:rPr lang="en-US" altLang="ko-KR" sz="20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It has been hypothesized that anticoagulation with heparin administered at doses higher than conventionally used for VTE prophylaxis may improve outcomes.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To determine whether an initial strategy of therapeutic dose anticoagulation with UFH or LMWH improves </a:t>
            </a:r>
            <a:r>
              <a:rPr lang="en-US" altLang="ko-KR" sz="2000" dirty="0" err="1" smtClean="0"/>
              <a:t>inhospital</a:t>
            </a:r>
            <a:r>
              <a:rPr lang="en-US" altLang="ko-KR" sz="2000" dirty="0" smtClean="0"/>
              <a:t> survival and reduces the duration of ICU-level cardiovascular or </a:t>
            </a:r>
            <a:r>
              <a:rPr lang="en-US" altLang="ko-KR" sz="2000" dirty="0" err="1" smtClean="0"/>
              <a:t>repiratory</a:t>
            </a:r>
            <a:r>
              <a:rPr lang="en-US" altLang="ko-KR" sz="2000" dirty="0" smtClean="0"/>
              <a:t> organ support among hospitalized patients with COVID-19.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7262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An Open-label, adaptive, multiplatform, randomized clinical trial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Enrolled at 121sites in 9 countries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Harmonized methodology and statistical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The REMAP-CAP, ACTIV-4a, and ATTACC </a:t>
            </a: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Randomly assigned to a regimen either therapeutic-dose anticoagulation with heparin or pharmacologic </a:t>
            </a:r>
            <a:r>
              <a:rPr lang="en-US" altLang="ko-KR" sz="2000" dirty="0" err="1" smtClean="0"/>
              <a:t>thromboprophylaxis</a:t>
            </a:r>
            <a:r>
              <a:rPr lang="en-US" altLang="ko-KR" sz="2000" dirty="0" smtClean="0"/>
              <a:t> in </a:t>
            </a:r>
            <a:r>
              <a:rPr lang="en-US" altLang="ko-KR" sz="2000" dirty="0" err="1" smtClean="0"/>
              <a:t>Critiacally</a:t>
            </a:r>
            <a:r>
              <a:rPr lang="en-US" altLang="ko-KR" sz="2000" dirty="0" smtClean="0"/>
              <a:t> ill / Non-critically ill COVID 19 patients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545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Therapeutic-dose anticoagulation was administered according to local site protocols for the treatment of acute venous thromboembolism for </a:t>
            </a:r>
            <a:r>
              <a:rPr lang="en-US" altLang="ko-KR" sz="2000" dirty="0" err="1" smtClean="0"/>
              <a:t>upto</a:t>
            </a:r>
            <a:r>
              <a:rPr lang="en-US" altLang="ko-KR" sz="2000" dirty="0" smtClean="0"/>
              <a:t> 14days or until recovery ( either hospital discharge or discontinuation of supplemental oxygen for at least 24 hours.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Usual-care </a:t>
            </a:r>
            <a:r>
              <a:rPr lang="en-US" altLang="ko-KR" sz="2000" dirty="0" err="1" smtClean="0"/>
              <a:t>thromboprophylaxis</a:t>
            </a:r>
            <a:r>
              <a:rPr lang="en-US" altLang="ko-KR" sz="2000" dirty="0" smtClean="0"/>
              <a:t> was administered at a dose and duration determined by the treating clinician according to local practice, which included either standard low-dose </a:t>
            </a:r>
            <a:r>
              <a:rPr lang="en-US" altLang="ko-KR" sz="2000" dirty="0" err="1" smtClean="0"/>
              <a:t>thromboprophylaxis</a:t>
            </a:r>
            <a:r>
              <a:rPr lang="en-US" altLang="ko-KR" sz="2000" dirty="0" smtClean="0"/>
              <a:t> or enhanced intermediate-dose </a:t>
            </a:r>
            <a:r>
              <a:rPr lang="en-US" altLang="ko-KR" sz="2000" dirty="0" err="1" smtClean="0"/>
              <a:t>thromboprophylaxis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45937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 : outcome measures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Primary outcome 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Organ support-free days, evaluated on an ordinal scale that combined in-hospital death and the number of days free of cardiovascular or respiratory organ support up to day 21 among patients who survived to </a:t>
            </a:r>
            <a:r>
              <a:rPr lang="en-US" altLang="ko-KR" dirty="0" err="1" smtClean="0"/>
              <a:t>hospirtal</a:t>
            </a:r>
            <a:r>
              <a:rPr lang="en-US" altLang="ko-KR" dirty="0" smtClean="0"/>
              <a:t> discharge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In-hospital death was assigned the worst score on outcome scale (-1)</a:t>
            </a:r>
          </a:p>
          <a:p>
            <a:pPr marL="342900" indent="-342900">
              <a:buFontTx/>
              <a:buChar char="-"/>
            </a:pPr>
            <a:r>
              <a:rPr lang="en-US" altLang="ko-KR" dirty="0" err="1" smtClean="0"/>
              <a:t>Dishcarge</a:t>
            </a:r>
            <a:r>
              <a:rPr lang="en-US" altLang="ko-KR" dirty="0" smtClean="0"/>
              <a:t> before day 21 was assigned the best score on outcome scale (+22, no organ support)</a:t>
            </a:r>
          </a:p>
          <a:p>
            <a:endParaRPr lang="en-US" altLang="ko-KR" dirty="0" smtClean="0"/>
          </a:p>
          <a:p>
            <a:r>
              <a:rPr lang="en-US" altLang="ko-KR" sz="2000" dirty="0" smtClean="0"/>
              <a:t>Secondary efficacy outcome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Survival until hospital discharge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Survival without receipt of organ support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Survival without receipt of invasive mechanical ventilation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Length of hospital stay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A major thrombotic event or death</a:t>
            </a:r>
            <a:r>
              <a:rPr lang="en-US" altLang="ko-KR" sz="2000" dirty="0" smtClean="0"/>
              <a:t> </a:t>
            </a:r>
            <a:endParaRPr lang="en-US" altLang="ko-KR" sz="2000" dirty="0"/>
          </a:p>
          <a:p>
            <a:pPr marL="342900" indent="-342900">
              <a:buFontTx/>
              <a:buChar char="-"/>
            </a:pPr>
            <a:endParaRPr lang="en-US" altLang="ko-KR" dirty="0" smtClean="0"/>
          </a:p>
          <a:p>
            <a:r>
              <a:rPr lang="en-US" altLang="ko-KR" sz="2000" dirty="0" smtClean="0"/>
              <a:t>Secondary safety outcomes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Major bleeding</a:t>
            </a:r>
          </a:p>
          <a:p>
            <a:pPr marL="342900" indent="-342900">
              <a:buFontTx/>
              <a:buChar char="-"/>
            </a:pPr>
            <a:r>
              <a:rPr lang="en-US" altLang="ko-KR" dirty="0" smtClean="0"/>
              <a:t>Laboratory confirmed HIT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03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Inclusion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All three </a:t>
            </a:r>
            <a:r>
              <a:rPr lang="en-US" altLang="ko-KR" sz="2000" dirty="0" err="1" smtClean="0"/>
              <a:t>patforms</a:t>
            </a:r>
            <a:r>
              <a:rPr lang="en-US" altLang="ko-KR" sz="2000" dirty="0" smtClean="0"/>
              <a:t> enrolled patients who were hospitalized for COVID-19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Critically ill </a:t>
            </a:r>
            <a:r>
              <a:rPr lang="en-US" altLang="ko-KR" sz="2000" dirty="0" err="1" smtClean="0"/>
              <a:t>patiets</a:t>
            </a:r>
            <a:r>
              <a:rPr lang="en-US" altLang="ko-KR" sz="2000" dirty="0" smtClean="0"/>
              <a:t> (severe COVID-19) defined as COVID-19 that led to receipt ICU-level </a:t>
            </a:r>
            <a:r>
              <a:rPr lang="en-US" altLang="ko-KR" sz="2000" dirty="0" err="1" smtClean="0"/>
              <a:t>repiratory</a:t>
            </a:r>
            <a:r>
              <a:rPr lang="en-US" altLang="ko-KR" sz="2000" dirty="0" smtClean="0"/>
              <a:t> or cardiovascular organ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(HFNC, NIV, invasive mechanical ventilator, ECMO, </a:t>
            </a:r>
            <a:r>
              <a:rPr lang="en-US" altLang="ko-KR" sz="2000" dirty="0" err="1" smtClean="0"/>
              <a:t>iasopressors</a:t>
            </a:r>
            <a:r>
              <a:rPr lang="en-US" altLang="ko-KR" sz="2000" dirty="0" smtClean="0"/>
              <a:t>, or </a:t>
            </a:r>
            <a:r>
              <a:rPr lang="en-US" altLang="ko-KR" sz="2000" dirty="0" err="1" smtClean="0"/>
              <a:t>inotropics</a:t>
            </a:r>
            <a:r>
              <a:rPr lang="en-US" altLang="ko-KR" sz="2000" dirty="0" smtClean="0"/>
              <a:t>)</a:t>
            </a: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err="1" smtClean="0"/>
              <a:t>Noncritically</a:t>
            </a:r>
            <a:r>
              <a:rPr lang="en-US" altLang="ko-KR" sz="2000" dirty="0" smtClean="0"/>
              <a:t> ill patients defined as hospitalization for COVID-19 without the need for ICU-level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Regardless of admission to an ICU care units, patients without receiving organ support were considered to be moderately ill</a:t>
            </a:r>
          </a:p>
        </p:txBody>
      </p:sp>
    </p:spTree>
    <p:extLst>
      <p:ext uri="{BB962C8B-B14F-4D97-AF65-F5344CB8AC3E}">
        <p14:creationId xmlns:p14="http://schemas.microsoft.com/office/powerpoint/2010/main" val="3286917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Exclusion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624" y="1646898"/>
            <a:ext cx="11270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Admission more than 48-72 hours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Imminent risk for death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No ongoing commitment to full organ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High risk for bleeding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DAPT therapy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A separate clinical indication for therapeutic-dose anticoagulation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dirty="0" smtClean="0"/>
              <a:t>History of heparin sensitivity, including HIT</a:t>
            </a:r>
          </a:p>
        </p:txBody>
      </p:sp>
    </p:spTree>
    <p:extLst>
      <p:ext uri="{BB962C8B-B14F-4D97-AF65-F5344CB8AC3E}">
        <p14:creationId xmlns:p14="http://schemas.microsoft.com/office/powerpoint/2010/main" val="1448857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</a:t>
            </a:r>
            <a:r>
              <a:rPr lang="en-US" altLang="ko-KR" sz="3200" b="1" spc="-15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noncritically</a:t>
            </a:r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ill patients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910" y="1489735"/>
            <a:ext cx="5868242" cy="418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11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9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6" y="107041"/>
            <a:ext cx="1044135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310511" y="796268"/>
            <a:ext cx="11548115" cy="693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: </a:t>
            </a:r>
            <a:r>
              <a:rPr lang="en-US" altLang="ko-KR" sz="3200" b="1" spc="-15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noncritically</a:t>
            </a:r>
            <a:r>
              <a:rPr lang="en-US" altLang="ko-KR" sz="3200" b="1" spc="-15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ill patients, demographics</a:t>
            </a:r>
            <a:endParaRPr lang="ko-KR" altLang="en-US" sz="3200" b="1" spc="-151" dirty="0">
              <a:latin typeface="Times New Roman" panose="02020603050405020304" pitchFamily="18" charset="0"/>
              <a:ea typeface="Noto Sans CJK KR Bold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310511" y="1646898"/>
            <a:ext cx="11548115" cy="4782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algn="just">
              <a:buFont typeface="Wingdings" pitchFamily="2" charset="2"/>
              <a:buChar char="l"/>
            </a:pP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6728" y="1363694"/>
            <a:ext cx="5348591" cy="549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65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5974</TotalTime>
  <Words>1594</Words>
  <Application>Microsoft Office PowerPoint</Application>
  <PresentationFormat>와이드스크린</PresentationFormat>
  <Paragraphs>170</Paragraphs>
  <Slides>17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4" baseType="lpstr">
      <vt:lpstr>HY헤드라인M</vt:lpstr>
      <vt:lpstr>Noto Sans CJK KR Bold</vt:lpstr>
      <vt:lpstr>맑은 고딕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SV603O4WDS050</cp:lastModifiedBy>
  <cp:revision>398</cp:revision>
  <dcterms:created xsi:type="dcterms:W3CDTF">2018-06-01T02:36:15Z</dcterms:created>
  <dcterms:modified xsi:type="dcterms:W3CDTF">2021-10-25T08:03:02Z</dcterms:modified>
</cp:coreProperties>
</file>