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</p:sldMasterIdLst>
  <p:notesMasterIdLst>
    <p:notesMasterId r:id="rId38"/>
  </p:notesMasterIdLst>
  <p:sldIdLst>
    <p:sldId id="268" r:id="rId4"/>
    <p:sldId id="272" r:id="rId5"/>
    <p:sldId id="269" r:id="rId6"/>
    <p:sldId id="265" r:id="rId7"/>
    <p:sldId id="299" r:id="rId8"/>
    <p:sldId id="298" r:id="rId9"/>
    <p:sldId id="264" r:id="rId10"/>
    <p:sldId id="273" r:id="rId11"/>
    <p:sldId id="285" r:id="rId12"/>
    <p:sldId id="257" r:id="rId13"/>
    <p:sldId id="281" r:id="rId14"/>
    <p:sldId id="283" r:id="rId15"/>
    <p:sldId id="286" r:id="rId16"/>
    <p:sldId id="287" r:id="rId17"/>
    <p:sldId id="288" r:id="rId18"/>
    <p:sldId id="259" r:id="rId19"/>
    <p:sldId id="258" r:id="rId20"/>
    <p:sldId id="260" r:id="rId21"/>
    <p:sldId id="295" r:id="rId22"/>
    <p:sldId id="289" r:id="rId23"/>
    <p:sldId id="290" r:id="rId24"/>
    <p:sldId id="300" r:id="rId25"/>
    <p:sldId id="291" r:id="rId26"/>
    <p:sldId id="284" r:id="rId27"/>
    <p:sldId id="294" r:id="rId28"/>
    <p:sldId id="293" r:id="rId29"/>
    <p:sldId id="280" r:id="rId30"/>
    <p:sldId id="274" r:id="rId31"/>
    <p:sldId id="275" r:id="rId32"/>
    <p:sldId id="301" r:id="rId33"/>
    <p:sldId id="297" r:id="rId34"/>
    <p:sldId id="278" r:id="rId35"/>
    <p:sldId id="279" r:id="rId36"/>
    <p:sldId id="267" r:id="rId3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7402" autoAdjust="0"/>
  </p:normalViewPr>
  <p:slideViewPr>
    <p:cSldViewPr snapToGrid="0">
      <p:cViewPr varScale="1">
        <p:scale>
          <a:sx n="101" d="100"/>
          <a:sy n="101" d="100"/>
        </p:scale>
        <p:origin x="9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862FF8-99A8-46BF-AC34-1F6EB6B37B0F}" type="datetimeFigureOut">
              <a:rPr lang="ko-KR" altLang="en-US" smtClean="0"/>
              <a:t>2021-10-28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5BB862-349A-4248-82B8-21BF743EF4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26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200" baseline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A8AFE7-797C-4B86-845B-7B5EF236000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82742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all predictors were present, the probability of HP would be 98%,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only four or fewer of these six predictors  present, the probability of HP would be &lt;50%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71578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Algorithm for the diagnostic evaluation of possible hypersensitivity pneumonitis (HP). Specific features are described for all steps of the algorithm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corresponding sections of the manuscript. A provisional diagnosis may be adequate in patients for whom the differential diagnosis has been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sufficiently narrowed such that further investigations are unlikely to alter management, when invasive testing has unacceptable risks, or when such tests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declined by the patient. *Exposure assessment includes a thorough clinical history and/or serum IgG testing against potential antigens associated with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HP and/or, in centers with the appropriate expertise and experience, specific inhalational challenge testing as described in References 9, 323, 324, and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325. **High-resolution computed tomography should be performed using the technique described in Table 3 and then reviewed with a thoracic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radiologist. ***Transbronchial lung biopsy is suggested for patients with potential nonfibrotic HP (see question 4, recommendation 1). #TBLC is suggested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patients with potential nonfibrotic HP, depending on local expertise (see question 5, recommendation 2). ##SLB is infrequently considered in patients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nonfibrotic HP. HRCT= high-resolution computed tomography; SLB = surgical lung biopsy; TBLB = transbronchial lung biopsy; TBLC = transbronchial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lung cryobiopsy.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90293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recent guideline emphasized the necessity of a multidisciplinary discussion and defined the diagnosis with different confidence levels according to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combination of imaging, exposure assessment, BAL lymphocytosis and histopathological findings</a:t>
            </a:r>
          </a:p>
          <a:p>
            <a:endParaRPr lang="en-US" altLang="ko-KR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6. Hypersensitivity pneumonitis diagnosis based on incorporation of imaging, exposure assessment, BAL lymphocytosis, and histopathological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findings. All confidence levels are subject to multidisciplinary discussion. *Confidence may increase to “definite” if the pathologist’s conclusion persists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after reevaluation in the context of additional clinical information or an expert second opinion on histopathology. HP= hypersensitivity pneumonitis;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HRCT= high-resolution computed tomography.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75656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UIP pattern on HRCT can be seen in one- third of these patients, with an NSIP pattern being observed less frequently (in ~15% of patients)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27966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양측성으로 나타나는 </a:t>
            </a:r>
            <a:r>
              <a:rPr lang="en-US" altLang="ko-KR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diffuse GGO centrilobular noudles </a:t>
            </a:r>
          </a:p>
          <a:p>
            <a:r>
              <a:rPr lang="en-US" altLang="ko-KR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Both lower head-cheese sign </a:t>
            </a:r>
            <a:r>
              <a:rPr lang="ko-KR" altLang="en-US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이라고 불리는 </a:t>
            </a:r>
            <a:r>
              <a:rPr lang="en-US" altLang="ko-KR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GGO + normal lung</a:t>
            </a:r>
            <a:r>
              <a:rPr lang="ko-KR" altLang="en-US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 </a:t>
            </a:r>
            <a:r>
              <a:rPr lang="en-US" altLang="ko-KR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mosaic pattern </a:t>
            </a:r>
            <a:r>
              <a:rPr lang="ko-KR" altLang="en-US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나타나며</a:t>
            </a:r>
            <a:endParaRPr lang="en-US" altLang="ko-KR"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| The upper lungs can show diffuse centrilobular nodules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ground- glass attenuation (arrows) bilaterally. </a:t>
            </a:r>
            <a:r>
              <a:rPr lang="en-US" altLang="ko-KR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| The lower lungs can show bilateral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combination of ground- glass opacities (yellow arrow), mosaic pattern (white arrow)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normal lung tissue (asterisk) — the so- called head- cheese sign. In chronic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non- fibrotic hypersensitivity pneumonitis (HP), similar findings would be observed.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HRCT, high- resolution CT.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68264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 fibrotic HP :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GGO+mosaic pattern, with reticulartion 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있는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fibrotic lesion, traction bronchiectasis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lower lungs of a patient with chronic fibrotic hypersensitivity pneumonitis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(HP) showing a combination of ground- glass opacities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(white arrows), mosaic pattern (asterisks), and fibrotic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lung disease with reticulation (black arrow) and traction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bronchiectasis (yellow arrow). HRCT, high- resolution CT.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38737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chronic fibrotic HP showing a UIP pattern 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와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IPF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를 감별하는데는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BAL lymphocytosis of &gt;30% 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도움이 된다고 알려저있는데</a:t>
            </a:r>
            <a:endParaRPr lang="en-US" altLang="ko-KR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ko-KR">
                <a:latin typeface="Arial" panose="020B0604020202020204" pitchFamily="34" charset="0"/>
                <a:cs typeface="msgothic" charset="0"/>
              </a:rPr>
              <a:t>2020</a:t>
            </a:r>
            <a:r>
              <a:rPr lang="ko-KR" altLang="en-US">
                <a:latin typeface="Arial" panose="020B0604020202020204" pitchFamily="34" charset="0"/>
                <a:cs typeface="msgothic" charset="0"/>
              </a:rPr>
              <a:t>년 </a:t>
            </a:r>
            <a:r>
              <a:rPr lang="en-US" altLang="ko-KR">
                <a:latin typeface="Arial" panose="020B0604020202020204" pitchFamily="34" charset="0"/>
                <a:cs typeface="msgothic" charset="0"/>
              </a:rPr>
              <a:t>ERJ</a:t>
            </a:r>
            <a:r>
              <a:rPr lang="ko-KR" altLang="en-US">
                <a:latin typeface="Arial" panose="020B0604020202020204" pitchFamily="34" charset="0"/>
                <a:cs typeface="msgothic" charset="0"/>
              </a:rPr>
              <a:t>의 </a:t>
            </a:r>
            <a:r>
              <a:rPr lang="en-US" altLang="ko-KR">
                <a:latin typeface="Arial" panose="020B0604020202020204" pitchFamily="34" charset="0"/>
                <a:cs typeface="msgothic" charset="0"/>
              </a:rPr>
              <a:t>metaanalysis</a:t>
            </a:r>
            <a:r>
              <a:rPr lang="en-US" altLang="ko-KR" baseline="0">
                <a:latin typeface="Arial" panose="020B0604020202020204" pitchFamily="34" charset="0"/>
                <a:cs typeface="msgothic" charset="0"/>
              </a:rPr>
              <a:t> 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42 studies // than in IPF and other ILDs, the pooled estimate for the BAL lymphocyte proportion was 43%, significantly higher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ko-KR">
              <a:latin typeface="Arial" panose="020B0604020202020204" pitchFamily="34" charset="0"/>
              <a:cs typeface="msgothic" charset="0"/>
            </a:endParaRPr>
          </a:p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altLang="ko-KR">
                <a:latin typeface="Arial" panose="020B0604020202020204" pitchFamily="34" charset="0"/>
                <a:cs typeface="msgothic" charset="0"/>
              </a:rPr>
              <a:t>Pooled estimate for bronchoalveolar lavage (BAL) lymphocyte percentage in chronic hypersensitivity pneumonitis (CHP). CI: confidence interval; UIP: usual interstitial pneumonia; BFL: bird fancier's lung; NSIP: nonspecific interstitial pneumonia; OP: organising pneumonia. For details of the studies, see supplementary material.</a:t>
            </a:r>
          </a:p>
        </p:txBody>
      </p:sp>
    </p:spTree>
    <p:extLst>
      <p:ext uri="{BB962C8B-B14F-4D97-AF65-F5344CB8AC3E}">
        <p14:creationId xmlns:p14="http://schemas.microsoft.com/office/powerpoint/2010/main" val="36032730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altLang="ko-KR">
                <a:latin typeface="Arial" panose="020B0604020202020204" pitchFamily="34" charset="0"/>
                <a:cs typeface="msgothic" charset="0"/>
              </a:rPr>
              <a:t>Pooled estimates for bronchoalveolar lavage (BAL) lymphocyte percentage in (a) idiopathic pulmonary fibrosis (IPF), (b) non-IPF idiopathic interstitial pneumonia (IIP), (c) connective-tissue disease associated ILD (CTD-ILD) and (d) sarcoidosis. CI: confidence interval. For details of the studies, see supplementary material.</a:t>
            </a:r>
          </a:p>
        </p:txBody>
      </p:sp>
    </p:spTree>
    <p:extLst>
      <p:ext uri="{BB962C8B-B14F-4D97-AF65-F5344CB8AC3E}">
        <p14:creationId xmlns:p14="http://schemas.microsoft.com/office/powerpoint/2010/main" val="9795634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lymphocytosis of &gt;20% in BAL 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이면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chronic HP and other ILDs 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구분하는데 있어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sensitivity of 68% and a specificity of 65%. 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보여주는 것을 볼수 있다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71950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최근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BAL 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과 관련된 논문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2113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03813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Cellular interstitial infiltrate (arrow) with loosely formed granuloma (arrowheads) and multinucleated giant cells (asterisk). In chronic non- fibrotic hypersensitivity pneumonitis (HP)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71539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Bronchiolocentric fibrosis with dense fibrosis (arrow)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adjacent to a bronchiole (asterisk) and features of fibrotic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non- specific interstitial pneumonia with alveolar septal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thickening by fibrosis (arrowheads).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6411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61302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13995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/>
              <a:t>HP</a:t>
            </a:r>
            <a:r>
              <a:rPr lang="ko-KR" altLang="en-US"/>
              <a:t>의 예후는 </a:t>
            </a:r>
            <a:r>
              <a:rPr lang="en-US" altLang="ko-KR"/>
              <a:t>Ag</a:t>
            </a:r>
            <a:r>
              <a:rPr lang="ko-KR" altLang="en-US"/>
              <a:t>의 종류와 노출 정도</a:t>
            </a:r>
            <a:r>
              <a:rPr lang="en-US" altLang="ko-KR"/>
              <a:t>,</a:t>
            </a:r>
            <a:r>
              <a:rPr lang="en-US" altLang="ko-KR" baseline="0"/>
              <a:t> </a:t>
            </a:r>
            <a:r>
              <a:rPr lang="ko-KR" altLang="en-US" baseline="0"/>
              <a:t>임상양상에 따라 괭장히 다름</a:t>
            </a:r>
            <a:r>
              <a:rPr lang="en-US" altLang="ko-KR" baseline="0"/>
              <a:t>. </a:t>
            </a:r>
            <a:r>
              <a:rPr lang="ko-KR" altLang="en-US" baseline="0"/>
              <a:t>보통 </a:t>
            </a:r>
            <a:r>
              <a:rPr lang="en-US" altLang="ko-KR" baseline="0"/>
              <a:t>Acute</a:t>
            </a:r>
            <a:r>
              <a:rPr lang="ko-KR" altLang="en-US" baseline="0"/>
              <a:t>는 </a:t>
            </a:r>
            <a:r>
              <a:rPr lang="en-US" altLang="ko-KR" baseline="0"/>
              <a:t>complete remission /  Chr. Non-fibrotic HP</a:t>
            </a:r>
            <a:r>
              <a:rPr lang="ko-KR" altLang="en-US" baseline="0"/>
              <a:t>에서는 </a:t>
            </a:r>
            <a:r>
              <a:rPr lang="en-US" altLang="ko-KR" baseline="0"/>
              <a:t>Ag </a:t>
            </a:r>
            <a:r>
              <a:rPr lang="ko-KR" altLang="en-US" baseline="0"/>
              <a:t>노출을 최소화 하는 것이 재발과 진행으로 가는것을 막는 방법</a:t>
            </a:r>
            <a:endParaRPr lang="en-US" altLang="ko-KR" baseline="0"/>
          </a:p>
          <a:p>
            <a:r>
              <a:rPr lang="ko-KR" altLang="en-US" baseline="0"/>
              <a:t>일반적으로는 </a:t>
            </a:r>
            <a:r>
              <a:rPr lang="en-US" altLang="ko-KR" baseline="0"/>
              <a:t>IPF </a:t>
            </a:r>
            <a:r>
              <a:rPr lang="ko-KR" altLang="en-US" baseline="0"/>
              <a:t>보다 좋다</a:t>
            </a:r>
            <a:r>
              <a:rPr lang="en-US" altLang="ko-KR" baseline="0"/>
              <a:t>. </a:t>
            </a:r>
            <a:r>
              <a:rPr lang="ko-KR" altLang="en-US" baseline="0"/>
              <a:t>다음은 예후</a:t>
            </a:r>
            <a:r>
              <a:rPr lang="en-US" altLang="ko-KR" baseline="0"/>
              <a:t>, survival</a:t>
            </a:r>
            <a:r>
              <a:rPr lang="ko-KR" altLang="en-US" baseline="0"/>
              <a:t>과 관련된 </a:t>
            </a:r>
            <a:r>
              <a:rPr lang="en-US" altLang="ko-KR" baseline="0"/>
              <a:t>factor</a:t>
            </a:r>
            <a:r>
              <a:rPr lang="ko-KR" altLang="en-US" baseline="0"/>
              <a:t>들 </a:t>
            </a:r>
            <a:endParaRPr lang="en-US" altLang="ko-KR" baseline="0"/>
          </a:p>
          <a:p>
            <a:r>
              <a:rPr lang="en-US" altLang="ko-KR"/>
              <a:t>Ag </a:t>
            </a:r>
            <a:r>
              <a:rPr lang="ko-KR" altLang="en-US"/>
              <a:t>찾는것이 젤 중요하지만 항상 찾을수 있는 것은 아니고  </a:t>
            </a:r>
            <a:r>
              <a:rPr lang="en-US" altLang="ko-KR"/>
              <a:t>Biomaker</a:t>
            </a:r>
            <a:r>
              <a:rPr lang="ko-KR" altLang="en-US"/>
              <a:t>는 임상적 사용에 대한 </a:t>
            </a:r>
            <a:r>
              <a:rPr lang="en-US" altLang="ko-KR"/>
              <a:t>validation</a:t>
            </a:r>
            <a:r>
              <a:rPr lang="ko-KR" altLang="en-US"/>
              <a:t>은 안되어 있다</a:t>
            </a:r>
            <a:r>
              <a:rPr lang="en-US" altLang="ko-KR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6988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cellular NSIP pattern or peribronchiolar inflammation with poorly formed granulomas is associated with a better transplant- free survival than fibrotic pattern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72929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HRCT study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에서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Chr. Nonfibronic HP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는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median transplant free survival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14.7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년 이상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 chronic fibrotic HP without honeycombing 8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년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 with honeycombing 2.8 years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HRCT study showed that patients with chronic nonfibrotic HP had a median lung transplant- free survival of &gt;14.7 years, compared with &gt;8.0 years for those with chronic fibrotic HP without honeycombing and 2.8 years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those with honeycombing</a:t>
            </a:r>
            <a:endParaRPr lang="ko-KR" altLang="en-US"/>
          </a:p>
          <a:p>
            <a:r>
              <a:rPr lang="nb-NO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nb-NO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nb-NO" altLang="ko-KR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nb-NO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Salisbury, M. L. et al. Hypersensitivity pneumonitis: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radiologic phenotypes are associated with distinct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survival time and pulmonary function trajectory.</a:t>
            </a:r>
          </a:p>
          <a:p>
            <a:r>
              <a:rPr lang="en-US" altLang="ko-KR" sz="1200" b="0" i="1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Chest </a:t>
            </a:r>
            <a:r>
              <a:rPr lang="en-US" altLang="ko-KR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155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699–711 (2019).</a:t>
            </a:r>
          </a:p>
          <a:p>
            <a:r>
              <a:rPr lang="en-US" altLang="ko-KR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study demonstrates that fibrotic features</a:t>
            </a:r>
          </a:p>
          <a:p>
            <a:r>
              <a:rPr lang="en-US" altLang="ko-KR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HRCT are associated with worse outcomes</a:t>
            </a:r>
          </a:p>
          <a:p>
            <a:r>
              <a:rPr lang="en-US" altLang="ko-KR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HP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en-US" altLang="ko-KR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 2 </a:t>
            </a:r>
            <a:r>
              <a:rPr lang="en-US" altLang="ko-KR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Cox model-based survival estimates by clinical diagnosis and radiologic phenotype group. The plot shows that patients with HP without radiologic fibrosis have significantly longer lung transplant-free survival (median, &gt; 14.73 y) than patients with HP (median, 7.95 y) and IPF (median, 5.20 y) with non-honeycomb fibrosis, and patients with HP (median, 2.76 y) and IPF (median, 2.81 y) with radiologic honeycombing. The group of subjects with IPF without fibrosis was small (n = 1), and median survival could not be estimated. Non-honeycomb fibrosis is defined by absence of honeycombing but presence of both traction bronchiectasis and reticulation. The honeycomb groups are defined by presence of honeycombing on high-resolution CT scan. The plot is adjusted for a typical age (61.9 y), sex (51% women), and FVC % predicted (65.6%) profile. See Figure 1 legend for expansion of abbreviations.</a:t>
            </a:r>
          </a:p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08143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자가 지속성하는 경향있어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83670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사용하면 초기</a:t>
            </a:r>
            <a:r>
              <a:rPr lang="en-US" altLang="ko-KR"/>
              <a:t> </a:t>
            </a:r>
            <a:r>
              <a:rPr lang="ko-KR" altLang="en-US"/>
              <a:t>증상 완화</a:t>
            </a:r>
            <a:r>
              <a:rPr lang="en-US" altLang="ko-KR"/>
              <a:t>,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60708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스테로이드에 잘 듣지 않고 진행하면 면역억제제 사용</a:t>
            </a:r>
            <a:endParaRPr lang="en-US" altLang="ko-KR"/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retrospective longitudinal analysis of patients  with chronic fibrotic HP</a:t>
            </a:r>
          </a:p>
          <a:p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필요해지는 것은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mortality 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증가와연관 있다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0169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nicotine dampens  macrophage activation, decreases lymphocyte proliferation and impairs T cell function, all of which are necessary components of the immune processes implicated in HP pathogenesis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34496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스테로이드에 잘 듣지 않고 진행하면 면역억제제 사용</a:t>
            </a:r>
            <a:endParaRPr lang="en-US" altLang="ko-KR"/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retrospective longitudinal analysis of patients  with chronic fibrotic HP</a:t>
            </a:r>
          </a:p>
          <a:p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필요해지는 것은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mortality 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증가와연관 있다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27055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스테로이드에 잘 듣지 않고 진행하면 면역억제제 사용</a:t>
            </a:r>
            <a:endParaRPr lang="en-US" altLang="ko-KR"/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retrospective longitudinal analysis of patients  with chronic fibrotic HP</a:t>
            </a:r>
          </a:p>
          <a:p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필요해지는 것은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mortality 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증가와연관 있다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endParaRPr lang="en-US" altLang="ko-KR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Pirfenidone : reduce the rate of FVC decline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066228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183 patients undergoing lung transplantation for ILD (including 31 with HP and 91 with IPF), 1- year, 3- year and 5- year survival was 96%, 89% and 86% for those with HP and 86%, 67% and 49% for those with IPF, respectively.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91551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/>
              <a:t>Thank</a:t>
            </a:r>
            <a:r>
              <a:rPr lang="en-US" altLang="ko-KR" baseline="0"/>
              <a:t> you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A8AFE7-797C-4B86-845B-7B5EF2360000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4403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최근 대두되는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sourse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83102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Sources of Antigens Known to Cause HP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4911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현재까지 이해된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HP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 병리는 우선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환경요인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host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요인 유전적 감수성등 여러 요인이 작용한 상태에서 항원 노출이 되면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면역반응이 증대될수 있고 이것이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acute HP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에서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T,B cell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과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neutrophil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recru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하여 폐의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inflamation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유발합니다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만성으로 이어지면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myofibroblasts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activatio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되고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ECM deposition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일어납니다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일부 환자에서는 어떤 진행 요인에 의해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fibroblast 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와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myofibroblast cell populations 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급격하게 팽장차고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ECM deposition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되면서 폐의 구조를 망가지게 하여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Fibrotic HP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로 진행하는 것으로 이해되고 있습니다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en-US" altLang="ko-KR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ko-KR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Exposure to antigens in an individual with genetic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predisposition and certain environmental exposures (such as to viruses, pesticides or air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pollution, mainly exposure to particulate matter &lt;2.5 μm in diameter (PM2.5)) may lead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the development of an exaggerated immune reaction that may result in acute lung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inflammation, characterized by the recruitment of neutrophils as well as T cells and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cells (panel </a:t>
            </a:r>
            <a:r>
              <a:rPr lang="en-US" altLang="ko-KR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This immune reaction can become chronic (panel </a:t>
            </a:r>
            <a:r>
              <a:rPr lang="en-US" altLang="ko-KR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), leading to the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activation of myofibroblasts and the deposition of extracellular matrix (ECM). In some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individuals, in the presence of progressing factors (such as ageing, further exposure or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genetic predisposition), critical pathogenetic changes occur that result in the expansion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activation of fibroblast and myofibroblast cell populations as well as in the exaggerated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accumulation of ECM and destruction of the lung architecture (panel </a:t>
            </a:r>
            <a:r>
              <a:rPr lang="en-US" altLang="ko-KR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APC, antigenpresenting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cell; ATI, alveolar epithelial type I cell; ATII, alveolar epithelial type II cell;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BASC, bronchioalveolar stem cell; HP, hypersensitivity pneumonitis; RBC, red blood cell.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54870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 cell 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역할도 있지만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main immune reactio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은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 celld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의해 매게되는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cytokine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의한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cell proliferation 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이고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interferon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감마와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TNF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macrophage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 작용하여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Granoulmatous inflammation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일으킵니다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Regulatory Tcell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의 저하가 이것뿐만아니라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FOXP3 transcriptional Facter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 감소로 이이어저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profibrotic response </a:t>
            </a:r>
            <a:r>
              <a:rPr lang="ko-KR" alt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 유발하게 됩니다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en-US" altLang="ko-KR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Following inhalation, the antigen is phagocytosed and degraded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 antigen- presenting cells (APCs), such as macrophages and dendritic cells, and coupled to major histocompatibility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complex (MHC) class II (MHC II) molecules. The antigen is then recognized by CD4+ T cells through the T cell receptor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(TCR). A T helper 1 (TH1)- type differentiation of CD4+ T cells is initiated through expression of the transcription factor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T- bet, and cytokines such as TNF, IFNγ and IL-2 drive the proliferation and differentiation of these cells. Progression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 sensitization to HP initially requires the accumulation of CD4+ TH1 cells in the lung, creating a pro- inflammatory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microenvironment.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IFNγ and TNF promote the accumulation, activation and aggregation of macrophages, resulting in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development of granulomatous inflammation. On the other hand, the suppressive activity of regulatory T (Treg) cells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impaired, which facilitates the amplification of the inflammatory response. Treg cells express the transcription factor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FOXP3 as well as CD25 and CTLA4 on the cell surface. The decrease of FOXP3 expression reduces the suppressive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function of Treg cells (indicated by dashed lines) and some evidence indicates that Treg cells expressing decreased FOXP3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preferentially become TH2- type effectors (which express GATA3 and STAT6), even in an environment that favours TH1 cells.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During chronic HP, a switch from a TH1 to TH2 environment could contribute to the profibrotic response. A B cell response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against the antigens also occurs, leading to the production of specific antibodies and the formation of immune complexes.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IL-17 is likely to be produced by some subpopulations of CD4+ T cells and IL-8 is mainly secreted by alveolar macrophages;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both cytokines are potent chemoattractants for neutrophil recruitment and activation. Neutrophils express receptors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the constant region of IgG immunoglobulins (FcγRs), favouring the recruitment of these cells to the site of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inflammation and the interaction with antigen–antibody immune complexes, a process involved mainly during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acute HP. BCR, B cell receptor.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28492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이전에 분류에서 </a:t>
            </a:r>
            <a:r>
              <a:rPr lang="en-US" altLang="ko-KR"/>
              <a:t>acute</a:t>
            </a:r>
            <a:r>
              <a:rPr lang="ko-KR" altLang="en-US"/>
              <a:t>와 구분 힘든 </a:t>
            </a:r>
            <a:r>
              <a:rPr lang="en-US" altLang="ko-KR"/>
              <a:t>subacute</a:t>
            </a:r>
            <a:r>
              <a:rPr lang="ko-KR" altLang="en-US"/>
              <a:t>는 제거되었고 환자의</a:t>
            </a:r>
            <a:r>
              <a:rPr lang="en-US" altLang="ko-KR" baseline="0"/>
              <a:t> </a:t>
            </a:r>
            <a:r>
              <a:rPr lang="ko-KR" altLang="en-US" baseline="0"/>
              <a:t>예후와 </a:t>
            </a:r>
            <a:r>
              <a:rPr lang="en-US" altLang="ko-KR" baseline="0"/>
              <a:t>management </a:t>
            </a:r>
            <a:r>
              <a:rPr lang="ko-KR" altLang="en-US" baseline="0"/>
              <a:t>에 중요성을 두고 </a:t>
            </a:r>
            <a:r>
              <a:rPr lang="en-US" altLang="ko-KR" baseline="0"/>
              <a:t>non fibrotic / fibrotic </a:t>
            </a:r>
            <a:r>
              <a:rPr lang="ko-KR" altLang="en-US" baseline="0"/>
              <a:t>으로 분류 하는 것을 제시하였습니다</a:t>
            </a:r>
            <a:r>
              <a:rPr lang="en-US" altLang="ko-KR" baseline="0"/>
              <a:t>.</a:t>
            </a:r>
            <a:endParaRPr lang="ko-KR" altLang="en-US"/>
          </a:p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79243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u="sng"/>
              <a:t>antigen inhalation challenge test : 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identify the causative antigen</a:t>
            </a:r>
            <a:endParaRPr lang="en-US" altLang="ko-KR" sz="1600" u="sng" kern="1200">
              <a:solidFill>
                <a:schemeClr val="tx1"/>
              </a:solidFill>
              <a:latin typeface="+mj-ea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neither standardized nor validated but can, when the result is positive,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confirm the diagnosis of hypersensitivity pneumonitis (HP), whereas a negative test does not rule it out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risk of severe reactions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BB862-349A-4248-82B8-21BF743EF44C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1263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6FC20-A187-48DB-ABA7-408B5E5E1C8E}" type="datetimeFigureOut">
              <a:rPr lang="ko-KR" altLang="en-US" smtClean="0"/>
              <a:t>2021-10-28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921A2-BC73-44EC-9EA4-0AAD5A70D5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4803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6FC20-A187-48DB-ABA7-408B5E5E1C8E}" type="datetimeFigureOut">
              <a:rPr lang="ko-KR" altLang="en-US" smtClean="0"/>
              <a:t>2021-10-28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921A2-BC73-44EC-9EA4-0AAD5A70D5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6091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6FC20-A187-48DB-ABA7-408B5E5E1C8E}" type="datetimeFigureOut">
              <a:rPr lang="ko-KR" altLang="en-US" smtClean="0"/>
              <a:t>2021-10-28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921A2-BC73-44EC-9EA4-0AAD5A70D5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3595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B37CCF-636E-4E45-90E9-8EC184B597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D03708A-F7D1-8944-8689-F9F4C9DEC5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E8EDDD5-E8F8-994D-80DB-F2F488287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1A6DB-3D5B-6C4F-AB69-F4CB5F804EE4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2021-10-28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72E3056-233B-CB4C-8D4E-DB743F56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6F0922E-938E-9940-BF75-1BA9ADD67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44325-C4E7-494B-A730-101B3619CD6A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14875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87BA1F0-1A8E-544F-82C4-EB0A1F969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8CF8325-EEAF-6947-8BFB-4CF757703A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ADC9664-008C-C246-BABC-5016720BE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1A6DB-3D5B-6C4F-AB69-F4CB5F804EE4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2021-10-28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5F4CF33-F7FA-A54E-AF4A-A782DE015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AF88B0B-C3B0-E64B-92F5-8B07439CF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44325-C4E7-494B-A730-101B3619CD6A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2065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3820AC-51DD-DB47-AD8E-ED8D28409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8C7A311-2A6B-AC41-9EB3-99F4510A5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F2F9199-65C6-F746-86A1-492F7DA86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1A6DB-3D5B-6C4F-AB69-F4CB5F804EE4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2021-10-28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BB9B12D-5FEA-0248-992A-F3A4140F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3007EC0-8EB8-784E-BD30-281873CFE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44325-C4E7-494B-A730-101B3619CD6A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82901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9D0F58-FF4C-2A47-8674-E5893F3AE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AAD0BE-E4F2-1D4D-AF6E-8B3AE5B4C7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334F0EE-E353-9C4B-9781-E8F09BA946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E7F4CCE-44DC-1D4B-99C5-F9B041E50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1A6DB-3D5B-6C4F-AB69-F4CB5F804EE4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2021-10-28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92CBEDA-584E-2040-84C0-3B21938CB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83774DB-4023-6F4B-86B9-712362233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44325-C4E7-494B-A730-101B3619CD6A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3779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BCEEE5-4307-F14F-8B4C-4DBDCAD09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4EA1CAE-CA88-C748-9F51-F710CBB88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026F5AC-D50B-2243-84D8-62B85171EF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66E04543-10DE-4845-91FD-D0B24F1031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2930C33-C04E-A044-85E0-3B6FC8AFDF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92DB50B-6036-1D49-922C-016BD5CF5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1A6DB-3D5B-6C4F-AB69-F4CB5F804EE4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2021-10-28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199D245-55DD-4646-9893-78C9434A9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7EC97AA-BC8E-C041-91FF-5660312F5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44325-C4E7-494B-A730-101B3619CD6A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41468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49B22C0-8B1C-194E-A0EF-754FE6419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6F9A118-0C4D-5345-BA23-A3D39F910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1A6DB-3D5B-6C4F-AB69-F4CB5F804EE4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2021-10-28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FE0367C-1ABE-D64A-AFD4-1534D585D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9DE1DFD-C2F6-9B41-A91E-0BE14194E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44325-C4E7-494B-A730-101B3619CD6A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14398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FBA1A8F2-BFBB-FA4D-BDDF-031FD6A1A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1A6DB-3D5B-6C4F-AB69-F4CB5F804EE4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2021-10-28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08CC93F7-E252-4347-84C0-A4203F3CD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EF999FD-EF32-FF4D-BB70-0ACB2000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44325-C4E7-494B-A730-101B3619CD6A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62846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4EEE3C4-90BB-2143-93F7-AB587B03F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B4264E4-DE20-334E-9036-5E348B083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A4476C3-2B70-724B-96E0-B6978B360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00D39B0-A2A8-3348-AB8A-B7B0C91E4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1A6DB-3D5B-6C4F-AB69-F4CB5F804EE4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2021-10-28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428E22B-C39E-6441-BF8C-9D0D4362F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950FFFC-5861-1A4D-947B-495FE68B9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44325-C4E7-494B-A730-101B3619CD6A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2961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6FC20-A187-48DB-ABA7-408B5E5E1C8E}" type="datetimeFigureOut">
              <a:rPr lang="ko-KR" altLang="en-US" smtClean="0"/>
              <a:t>2021-10-28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921A2-BC73-44EC-9EA4-0AAD5A70D5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52424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D86F707-C106-C749-BC37-FA59F30D0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4C515B6-9C88-654E-B8E0-F3AC06441B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B717FF4-5387-8447-AAC8-3F71CE808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7BE1FC3-D0DE-E74F-8A66-DFD32A022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1A6DB-3D5B-6C4F-AB69-F4CB5F804EE4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2021-10-28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CC5E787-5DB4-4749-99D2-65EB6FBDC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F4C5E32-026C-DC41-86CE-33FD28595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44325-C4E7-494B-A730-101B3619CD6A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35288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38ED39E-FE05-BB4D-958D-C482760D5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60C43BD-17B8-674C-8260-DB02599F53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A672B2B-0F15-4D4C-BA46-480EA50B3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1A6DB-3D5B-6C4F-AB69-F4CB5F804EE4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2021-10-28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C8D813A-9A6A-0F47-A443-BE46DDD31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0D3E6BC-FCE1-0944-9A82-AA08D331C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44325-C4E7-494B-A730-101B3619CD6A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7213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50B5C05-0A0D-1B4E-ABEC-A0D8D3FDAB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833F4D8-DFAB-AC4D-B7CA-2F8CC3C233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C9CF687-47D2-AF42-AD6E-86943355A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1A6DB-3D5B-6C4F-AB69-F4CB5F804EE4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2021-10-28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17AD2A8-F8B4-7D43-93F6-B7D7D1200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7F70721-44FE-7C41-B461-908C1C4D3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44325-C4E7-494B-A730-101B3619CD6A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691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B37CCF-636E-4E45-90E9-8EC184B597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D03708A-F7D1-8944-8689-F9F4C9DEC5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E8EDDD5-E8F8-994D-80DB-F2F488287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1A6DB-3D5B-6C4F-AB69-F4CB5F804EE4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2021-10-28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72E3056-233B-CB4C-8D4E-DB743F56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6F0922E-938E-9940-BF75-1BA9ADD67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44325-C4E7-494B-A730-101B3619CD6A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44849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87BA1F0-1A8E-544F-82C4-EB0A1F969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8CF8325-EEAF-6947-8BFB-4CF757703A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ADC9664-008C-C246-BABC-5016720BE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1A6DB-3D5B-6C4F-AB69-F4CB5F804EE4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2021-10-28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5F4CF33-F7FA-A54E-AF4A-A782DE015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AF88B0B-C3B0-E64B-92F5-8B07439CF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44325-C4E7-494B-A730-101B3619CD6A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899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3820AC-51DD-DB47-AD8E-ED8D28409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8C7A311-2A6B-AC41-9EB3-99F4510A5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F2F9199-65C6-F746-86A1-492F7DA86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1A6DB-3D5B-6C4F-AB69-F4CB5F804EE4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2021-10-28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BB9B12D-5FEA-0248-992A-F3A4140F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3007EC0-8EB8-784E-BD30-281873CFE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44325-C4E7-494B-A730-101B3619CD6A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27289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9D0F58-FF4C-2A47-8674-E5893F3AE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AAD0BE-E4F2-1D4D-AF6E-8B3AE5B4C7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334F0EE-E353-9C4B-9781-E8F09BA946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E7F4CCE-44DC-1D4B-99C5-F9B041E50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1A6DB-3D5B-6C4F-AB69-F4CB5F804EE4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2021-10-28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92CBEDA-584E-2040-84C0-3B21938CB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83774DB-4023-6F4B-86B9-712362233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44325-C4E7-494B-A730-101B3619CD6A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056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BCEEE5-4307-F14F-8B4C-4DBDCAD09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4EA1CAE-CA88-C748-9F51-F710CBB88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026F5AC-D50B-2243-84D8-62B85171EF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66E04543-10DE-4845-91FD-D0B24F1031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2930C33-C04E-A044-85E0-3B6FC8AFDF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92DB50B-6036-1D49-922C-016BD5CF5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1A6DB-3D5B-6C4F-AB69-F4CB5F804EE4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2021-10-28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199D245-55DD-4646-9893-78C9434A9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7EC97AA-BC8E-C041-91FF-5660312F5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44325-C4E7-494B-A730-101B3619CD6A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56272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49B22C0-8B1C-194E-A0EF-754FE6419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6F9A118-0C4D-5345-BA23-A3D39F910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1A6DB-3D5B-6C4F-AB69-F4CB5F804EE4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2021-10-28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FE0367C-1ABE-D64A-AFD4-1534D585D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9DE1DFD-C2F6-9B41-A91E-0BE14194E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44325-C4E7-494B-A730-101B3619CD6A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5397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FBA1A8F2-BFBB-FA4D-BDDF-031FD6A1A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1A6DB-3D5B-6C4F-AB69-F4CB5F804EE4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2021-10-28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08CC93F7-E252-4347-84C0-A4203F3CD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EF999FD-EF32-FF4D-BB70-0ACB2000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44325-C4E7-494B-A730-101B3619CD6A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6580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6FC20-A187-48DB-ABA7-408B5E5E1C8E}" type="datetimeFigureOut">
              <a:rPr lang="ko-KR" altLang="en-US" smtClean="0"/>
              <a:t>2021-10-28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921A2-BC73-44EC-9EA4-0AAD5A70D5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34378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4EEE3C4-90BB-2143-93F7-AB587B03F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B4264E4-DE20-334E-9036-5E348B083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A4476C3-2B70-724B-96E0-B6978B360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00D39B0-A2A8-3348-AB8A-B7B0C91E4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1A6DB-3D5B-6C4F-AB69-F4CB5F804EE4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2021-10-28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428E22B-C39E-6441-BF8C-9D0D4362F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950FFFC-5861-1A4D-947B-495FE68B9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44325-C4E7-494B-A730-101B3619CD6A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97141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D86F707-C106-C749-BC37-FA59F30D0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4C515B6-9C88-654E-B8E0-F3AC06441B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B717FF4-5387-8447-AAC8-3F71CE808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7BE1FC3-D0DE-E74F-8A66-DFD32A022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1A6DB-3D5B-6C4F-AB69-F4CB5F804EE4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2021-10-28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CC5E787-5DB4-4749-99D2-65EB6FBDC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F4C5E32-026C-DC41-86CE-33FD28595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44325-C4E7-494B-A730-101B3619CD6A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31886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38ED39E-FE05-BB4D-958D-C482760D5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60C43BD-17B8-674C-8260-DB02599F53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A672B2B-0F15-4D4C-BA46-480EA50B3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1A6DB-3D5B-6C4F-AB69-F4CB5F804EE4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2021-10-28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C8D813A-9A6A-0F47-A443-BE46DDD31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0D3E6BC-FCE1-0944-9A82-AA08D331C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44325-C4E7-494B-A730-101B3619CD6A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32525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50B5C05-0A0D-1B4E-ABEC-A0D8D3FDAB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833F4D8-DFAB-AC4D-B7CA-2F8CC3C233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C9CF687-47D2-AF42-AD6E-86943355A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1A6DB-3D5B-6C4F-AB69-F4CB5F804EE4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2021-10-28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17AD2A8-F8B4-7D43-93F6-B7D7D1200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7F70721-44FE-7C41-B461-908C1C4D3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44325-C4E7-494B-A730-101B3619CD6A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3742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6FC20-A187-48DB-ABA7-408B5E5E1C8E}" type="datetimeFigureOut">
              <a:rPr lang="ko-KR" altLang="en-US" smtClean="0"/>
              <a:t>2021-10-28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921A2-BC73-44EC-9EA4-0AAD5A70D5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0869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6FC20-A187-48DB-ABA7-408B5E5E1C8E}" type="datetimeFigureOut">
              <a:rPr lang="ko-KR" altLang="en-US" smtClean="0"/>
              <a:t>2021-10-28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921A2-BC73-44EC-9EA4-0AAD5A70D5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9935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6FC20-A187-48DB-ABA7-408B5E5E1C8E}" type="datetimeFigureOut">
              <a:rPr lang="ko-KR" altLang="en-US" smtClean="0"/>
              <a:t>2021-10-28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921A2-BC73-44EC-9EA4-0AAD5A70D5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6684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6FC20-A187-48DB-ABA7-408B5E5E1C8E}" type="datetimeFigureOut">
              <a:rPr lang="ko-KR" altLang="en-US" smtClean="0"/>
              <a:t>2021-10-28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921A2-BC73-44EC-9EA4-0AAD5A70D5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4780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6FC20-A187-48DB-ABA7-408B5E5E1C8E}" type="datetimeFigureOut">
              <a:rPr lang="ko-KR" altLang="en-US" smtClean="0"/>
              <a:t>2021-10-28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921A2-BC73-44EC-9EA4-0AAD5A70D5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8379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6FC20-A187-48DB-ABA7-408B5E5E1C8E}" type="datetimeFigureOut">
              <a:rPr lang="ko-KR" altLang="en-US" smtClean="0"/>
              <a:t>2021-10-28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921A2-BC73-44EC-9EA4-0AAD5A70D5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6837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6FC20-A187-48DB-ABA7-408B5E5E1C8E}" type="datetimeFigureOut">
              <a:rPr lang="ko-KR" altLang="en-US" smtClean="0"/>
              <a:t>2021-10-28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3921A2-BC73-44EC-9EA4-0AAD5A70D5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7145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D0547A82-6FB6-0748-81DE-846A65A85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BCAE4D2-C164-D341-BBAD-02C2C8523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F3EE0A3-3994-EC48-AE7A-DDC0B5266C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1A6DB-3D5B-6C4F-AB69-F4CB5F804EE4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2021-10-28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4C4F0DE-26C1-3A49-8376-C9D04EF02A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D317F29-AC18-1741-9F0E-7F32B68E66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44325-C4E7-494B-A730-101B3619CD6A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5248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D0547A82-6FB6-0748-81DE-846A65A85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BCAE4D2-C164-D341-BBAD-02C2C8523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F3EE0A3-3994-EC48-AE7A-DDC0B5266C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1A6DB-3D5B-6C4F-AB69-F4CB5F804EE4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2021-10-28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4C4F0DE-26C1-3A49-8376-C9D04EF02A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D317F29-AC18-1741-9F0E-7F32B68E66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44325-C4E7-494B-A730-101B3619CD6A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2901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부제목 2">
            <a:extLst>
              <a:ext uri="{FF2B5EF4-FFF2-40B4-BE49-F238E27FC236}">
                <a16:creationId xmlns:a16="http://schemas.microsoft.com/office/drawing/2014/main" id="{3A2BAB2D-F0FD-6841-816A-154991DE54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98728" y="4393870"/>
            <a:ext cx="5430233" cy="509581"/>
          </a:xfrm>
        </p:spPr>
        <p:txBody>
          <a:bodyPr>
            <a:normAutofit/>
          </a:bodyPr>
          <a:lstStyle/>
          <a:p>
            <a:pPr algn="l"/>
            <a:r>
              <a:rPr lang="ko-KR" altLang="en-US" sz="2000" b="1">
                <a:solidFill>
                  <a:schemeClr val="bg1"/>
                </a:solidFill>
                <a:latin typeface="+mn-ea"/>
              </a:rPr>
              <a:t>강사 김솔</a:t>
            </a:r>
            <a:endParaRPr kumimoji="1" lang="ko-KR" altLang="en-US" sz="1600" b="1">
              <a:solidFill>
                <a:schemeClr val="bg1"/>
              </a:solidFill>
              <a:latin typeface="+mn-ea"/>
            </a:endParaRPr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B97220F7-354E-9440-827A-C7B622AD4E1F}"/>
              </a:ext>
            </a:extLst>
          </p:cNvPr>
          <p:cNvSpPr txBox="1">
            <a:spLocks/>
          </p:cNvSpPr>
          <p:nvPr/>
        </p:nvSpPr>
        <p:spPr>
          <a:xfrm>
            <a:off x="772349" y="2174750"/>
            <a:ext cx="10669223" cy="17292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altLang="ko-KR" sz="5400">
                <a:solidFill>
                  <a:prstClr val="white"/>
                </a:solidFill>
                <a:latin typeface="Franklin Gothic Medium Cond" panose="020B0606030402020204" pitchFamily="34" charset="0"/>
              </a:rPr>
              <a:t>Hypersensitivity Pneumonitis</a:t>
            </a:r>
          </a:p>
          <a:p>
            <a:pPr lvl="0"/>
            <a:endParaRPr lang="en-US" altLang="ko-KR" sz="5400">
              <a:solidFill>
                <a:prstClr val="white"/>
              </a:solidFill>
              <a:latin typeface="Franklin Gothic Medium Cond" panose="020B0606030402020204" pitchFamily="34" charset="0"/>
            </a:endParaRPr>
          </a:p>
          <a:p>
            <a:pPr lvl="0"/>
            <a:r>
              <a:rPr lang="en-US" altLang="ko-KR" sz="2400">
                <a:solidFill>
                  <a:prstClr val="white"/>
                </a:solidFill>
                <a:latin typeface="Franklin Gothic Medium Cond" panose="020B0606030402020204" pitchFamily="34" charset="0"/>
              </a:rPr>
              <a:t>In-depth Review</a:t>
            </a:r>
          </a:p>
          <a:p>
            <a:pPr lvl="0"/>
            <a:r>
              <a:rPr lang="en-US" altLang="ko-KR" sz="2400">
                <a:solidFill>
                  <a:prstClr val="white"/>
                </a:solidFill>
                <a:latin typeface="Franklin Gothic Medium Cond" panose="020B0606030402020204" pitchFamily="34" charset="0"/>
              </a:rPr>
              <a:t>2021.10.28</a:t>
            </a:r>
          </a:p>
        </p:txBody>
      </p:sp>
    </p:spTree>
    <p:extLst>
      <p:ext uri="{BB962C8B-B14F-4D97-AF65-F5344CB8AC3E}">
        <p14:creationId xmlns:p14="http://schemas.microsoft.com/office/powerpoint/2010/main" val="2329328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1049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ko-KR" sz="2800" b="1">
                <a:latin typeface="ITCSymbolStd-Bold"/>
              </a:rPr>
              <a:t>6 predictors of a diagnosis of HP</a:t>
            </a:r>
            <a:endParaRPr lang="ko-KR" altLang="en-US" sz="2800" b="1">
              <a:latin typeface="ITCSymbolStd-Bold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5840071"/>
              </p:ext>
            </p:extLst>
          </p:nvPr>
        </p:nvGraphicFramePr>
        <p:xfrm>
          <a:off x="1995055" y="2040773"/>
          <a:ext cx="8146471" cy="3185541"/>
        </p:xfrm>
        <a:graphic>
          <a:graphicData uri="http://schemas.openxmlformats.org/drawingml/2006/table">
            <a:tbl>
              <a:tblPr/>
              <a:tblGrid>
                <a:gridCol w="3210100">
                  <a:extLst>
                    <a:ext uri="{9D8B030D-6E8A-4147-A177-3AD203B41FA5}">
                      <a16:colId xmlns:a16="http://schemas.microsoft.com/office/drawing/2014/main" val="3637252697"/>
                    </a:ext>
                  </a:extLst>
                </a:gridCol>
                <a:gridCol w="1647805">
                  <a:extLst>
                    <a:ext uri="{9D8B030D-6E8A-4147-A177-3AD203B41FA5}">
                      <a16:colId xmlns:a16="http://schemas.microsoft.com/office/drawing/2014/main" val="3359538933"/>
                    </a:ext>
                  </a:extLst>
                </a:gridCol>
                <a:gridCol w="1595791">
                  <a:extLst>
                    <a:ext uri="{9D8B030D-6E8A-4147-A177-3AD203B41FA5}">
                      <a16:colId xmlns:a16="http://schemas.microsoft.com/office/drawing/2014/main" val="899633021"/>
                    </a:ext>
                  </a:extLst>
                </a:gridCol>
                <a:gridCol w="1692775">
                  <a:extLst>
                    <a:ext uri="{9D8B030D-6E8A-4147-A177-3AD203B41FA5}">
                      <a16:colId xmlns:a16="http://schemas.microsoft.com/office/drawing/2014/main" val="3486281514"/>
                    </a:ext>
                  </a:extLst>
                </a:gridCol>
              </a:tblGrid>
              <a:tr h="353949">
                <a:tc gridSpan="4">
                  <a:txBody>
                    <a:bodyPr/>
                    <a:lstStyle/>
                    <a:p>
                      <a:r>
                        <a:rPr lang="en-US" sz="1400"/>
                        <a:t>TABLE 3. Significant predictors of hypersensitivity pneumonitis</a:t>
                      </a:r>
                    </a:p>
                  </a:txBody>
                  <a:tcPr marL="45750" marR="45750" marT="22875" marB="22875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218198"/>
                  </a:ext>
                </a:extLst>
              </a:tr>
              <a:tr h="35394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333333"/>
                          </a:solidFill>
                          <a:effectLst/>
                        </a:rPr>
                        <a:t>Variables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333333"/>
                          </a:solidFill>
                          <a:effectLst/>
                        </a:rPr>
                        <a:t>Coefficient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333333"/>
                          </a:solidFill>
                          <a:effectLst/>
                        </a:rPr>
                        <a:t>Odds Ratio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333333"/>
                          </a:solidFill>
                          <a:effectLst/>
                        </a:rPr>
                        <a:t>Confidence Interval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5204525"/>
                  </a:ext>
                </a:extLst>
              </a:tr>
              <a:tr h="35394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Intercept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>
                          <a:effectLst/>
                        </a:rPr>
                        <a:t>−</a:t>
                      </a:r>
                      <a:r>
                        <a:rPr lang="en-US" altLang="ko-KR" sz="1400">
                          <a:effectLst/>
                        </a:rPr>
                        <a:t>6.57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>
                          <a:effectLst/>
                        </a:rPr>
                        <a:t>–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>
                          <a:effectLst/>
                        </a:rPr>
                        <a:t>–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5354934"/>
                  </a:ext>
                </a:extLst>
              </a:tr>
              <a:tr h="35394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Exposure to a known offending antigen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>
                          <a:effectLst/>
                        </a:rPr>
                        <a:t>3.66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>
                          <a:effectLst/>
                        </a:rPr>
                        <a:t>38.8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>
                          <a:effectLst/>
                        </a:rPr>
                        <a:t>11.6–129.6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769028"/>
                  </a:ext>
                </a:extLst>
              </a:tr>
              <a:tr h="35394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Positive precipitating antibodies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>
                          <a:effectLst/>
                        </a:rPr>
                        <a:t>1.68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>
                          <a:effectLst/>
                        </a:rPr>
                        <a:t>5.3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>
                          <a:effectLst/>
                        </a:rPr>
                        <a:t>2.7–10.4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8969018"/>
                  </a:ext>
                </a:extLst>
              </a:tr>
              <a:tr h="35394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Recurrent episodes of symptoms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>
                          <a:effectLst/>
                        </a:rPr>
                        <a:t>1.20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>
                          <a:effectLst/>
                        </a:rPr>
                        <a:t>3.3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>
                          <a:effectLst/>
                        </a:rPr>
                        <a:t>1.5–7.5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3589965"/>
                  </a:ext>
                </a:extLst>
              </a:tr>
              <a:tr h="35394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Inspiratory crackles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>
                          <a:effectLst/>
                        </a:rPr>
                        <a:t>1.51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>
                          <a:effectLst/>
                        </a:rPr>
                        <a:t>4.5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>
                          <a:effectLst/>
                        </a:rPr>
                        <a:t>1.8–11.7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706971"/>
                  </a:ext>
                </a:extLst>
              </a:tr>
              <a:tr h="35394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Symptoms 4–8 h after exposure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>
                          <a:effectLst/>
                        </a:rPr>
                        <a:t>1.97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>
                          <a:effectLst/>
                        </a:rPr>
                        <a:t>7.2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>
                          <a:effectLst/>
                        </a:rPr>
                        <a:t>1.8–28.6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5889780"/>
                  </a:ext>
                </a:extLst>
              </a:tr>
              <a:tr h="353949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Weight loss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>
                          <a:effectLst/>
                        </a:rPr>
                        <a:t>0.70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>
                          <a:effectLst/>
                        </a:rPr>
                        <a:t>2.0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>
                          <a:effectLst/>
                        </a:rPr>
                        <a:t>1.0–3.9</a:t>
                      </a:r>
                    </a:p>
                  </a:txBody>
                  <a:tcPr marL="57188" marR="57188" marT="38125" marB="38125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4762581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8146473" y="6385352"/>
            <a:ext cx="44136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i="1"/>
              <a:t>Am. J. Respir. Crit. Care Med. </a:t>
            </a:r>
            <a:r>
              <a:rPr lang="en-US" altLang="ko-KR" sz="1400" b="1"/>
              <a:t>168</a:t>
            </a:r>
            <a:r>
              <a:rPr lang="en-US" altLang="ko-KR" sz="1400"/>
              <a:t>, 952–958 (2003).</a:t>
            </a:r>
            <a:endParaRPr lang="ko-KR" altLang="en-US" sz="1400"/>
          </a:p>
        </p:txBody>
      </p:sp>
    </p:spTree>
    <p:extLst>
      <p:ext uri="{BB962C8B-B14F-4D97-AF65-F5344CB8AC3E}">
        <p14:creationId xmlns:p14="http://schemas.microsoft.com/office/powerpoint/2010/main" val="1838397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7520" y="-103250"/>
            <a:ext cx="8522209" cy="6961250"/>
          </a:xfrm>
          <a:prstGeom prst="rect">
            <a:avLst/>
          </a:prstGeom>
        </p:spPr>
      </p:pic>
      <p:sp>
        <p:nvSpPr>
          <p:cNvPr id="7" name="내용 개체 틀 6"/>
          <p:cNvSpPr>
            <a:spLocks noGrp="1"/>
          </p:cNvSpPr>
          <p:nvPr>
            <p:ph idx="1"/>
          </p:nvPr>
        </p:nvSpPr>
        <p:spPr>
          <a:xfrm>
            <a:off x="527304" y="380873"/>
            <a:ext cx="3925824" cy="7072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b="1">
                <a:latin typeface="ITCSymbolStd-Bold"/>
              </a:rPr>
              <a:t>Algorithm of Diagnosis of HP</a:t>
            </a:r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1912414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94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ko-KR" sz="4000" b="1">
                <a:latin typeface="ITCSymbolStd-Bold"/>
              </a:rPr>
              <a:t>Diagnosis of HP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319510"/>
            <a:ext cx="10515600" cy="473012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2400" b="1">
                <a:latin typeface="ITCSymbolStd-Bold"/>
              </a:rPr>
              <a:t>B.  Chronic HP</a:t>
            </a:r>
            <a:endParaRPr lang="en-US" altLang="ko-KR" sz="2000">
              <a:latin typeface="ITCSymbolStd-Bold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623" y="526194"/>
            <a:ext cx="10905359" cy="5839013"/>
          </a:xfrm>
          <a:prstGeom prst="rect">
            <a:avLst/>
          </a:prstGeom>
        </p:spPr>
      </p:pic>
      <p:cxnSp>
        <p:nvCxnSpPr>
          <p:cNvPr id="6" name="직선 연결선 5"/>
          <p:cNvCxnSpPr/>
          <p:nvPr/>
        </p:nvCxnSpPr>
        <p:spPr>
          <a:xfrm>
            <a:off x="872338" y="4837176"/>
            <a:ext cx="2132381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916383" y="5327904"/>
            <a:ext cx="904338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908722" y="5974080"/>
            <a:ext cx="822125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내용 개체 틀 6"/>
          <p:cNvSpPr txBox="1">
            <a:spLocks/>
          </p:cNvSpPr>
          <p:nvPr/>
        </p:nvSpPr>
        <p:spPr>
          <a:xfrm>
            <a:off x="527304" y="385171"/>
            <a:ext cx="3925824" cy="707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ko-KR" sz="2000" b="1">
                <a:latin typeface="ITCSymbolStd-Bold"/>
              </a:rPr>
              <a:t>Algorithm of Diagnosis of HP</a:t>
            </a:r>
            <a:endParaRPr lang="ko-KR" altLang="en-US" sz="2000"/>
          </a:p>
        </p:txBody>
      </p:sp>
      <p:cxnSp>
        <p:nvCxnSpPr>
          <p:cNvPr id="10" name="직선 연결선 9"/>
          <p:cNvCxnSpPr/>
          <p:nvPr/>
        </p:nvCxnSpPr>
        <p:spPr>
          <a:xfrm>
            <a:off x="910883" y="4614672"/>
            <a:ext cx="1762298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916383" y="2535936"/>
            <a:ext cx="1442769" cy="6096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8124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307" y="1042335"/>
            <a:ext cx="10074949" cy="4811561"/>
          </a:xfrm>
          <a:prstGeom prst="rect">
            <a:avLst/>
          </a:prstGeom>
        </p:spPr>
      </p:pic>
      <p:cxnSp>
        <p:nvCxnSpPr>
          <p:cNvPr id="9" name="직선 연결선 8"/>
          <p:cNvCxnSpPr/>
          <p:nvPr/>
        </p:nvCxnSpPr>
        <p:spPr>
          <a:xfrm>
            <a:off x="1232425" y="2624328"/>
            <a:ext cx="4155407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5867979" y="2301240"/>
            <a:ext cx="5028043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6485358" y="5050536"/>
            <a:ext cx="2580181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9330508" y="5486400"/>
            <a:ext cx="1602089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5839691" y="5733288"/>
            <a:ext cx="1762298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1208675" y="5050536"/>
            <a:ext cx="1203674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4768727" y="3402395"/>
            <a:ext cx="679442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2989526" y="3646235"/>
            <a:ext cx="994772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내용 개체 틀 2"/>
          <p:cNvSpPr txBox="1">
            <a:spLocks/>
          </p:cNvSpPr>
          <p:nvPr/>
        </p:nvSpPr>
        <p:spPr>
          <a:xfrm>
            <a:off x="6176035" y="557703"/>
            <a:ext cx="1687805" cy="6584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altLang="ko-KR" sz="1400" u="sng">
                <a:latin typeface="ITCSymbolStd-Bold"/>
              </a:rPr>
              <a:t>UIP pattern 1/3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altLang="ko-KR" sz="1400" u="sng">
                <a:latin typeface="ITCSymbolStd-Bold"/>
              </a:rPr>
              <a:t>NSIP &lt; 15%</a:t>
            </a:r>
            <a:endParaRPr lang="ko-KR" altLang="en-US" sz="1400">
              <a:latin typeface="ITCSymbolStd-Bold"/>
            </a:endParaRPr>
          </a:p>
        </p:txBody>
      </p:sp>
    </p:spTree>
    <p:extLst>
      <p:ext uri="{BB962C8B-B14F-4D97-AF65-F5344CB8AC3E}">
        <p14:creationId xmlns:p14="http://schemas.microsoft.com/office/powerpoint/2010/main" val="3569839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61623"/>
            <a:ext cx="12192000" cy="5501757"/>
          </a:xfrm>
          <a:prstGeom prst="rect">
            <a:avLst/>
          </a:prstGeom>
        </p:spPr>
      </p:pic>
      <p:sp>
        <p:nvSpPr>
          <p:cNvPr id="3" name="내용 개체 틀 2"/>
          <p:cNvSpPr txBox="1">
            <a:spLocks/>
          </p:cNvSpPr>
          <p:nvPr/>
        </p:nvSpPr>
        <p:spPr>
          <a:xfrm>
            <a:off x="481584" y="405110"/>
            <a:ext cx="10515600" cy="473012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b="1"/>
              <a:t>HRCT of acute HP, chronic non-fibrotic HP</a:t>
            </a:r>
            <a:endParaRPr lang="en-US" altLang="ko-KR" sz="1800">
              <a:latin typeface="+mj-ea"/>
              <a:ea typeface="+mj-ea"/>
            </a:endParaRPr>
          </a:p>
        </p:txBody>
      </p:sp>
      <p:pic>
        <p:nvPicPr>
          <p:cNvPr id="1026" name="Picture 2" descr="Head cheese - Wikipedia">
            <a:extLst>
              <a:ext uri="{FF2B5EF4-FFF2-40B4-BE49-F238E27FC236}">
                <a16:creationId xmlns:a16="http://schemas.microsoft.com/office/drawing/2014/main" id="{BB35BB72-2388-455C-98C9-B239295A2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2257" y="0"/>
            <a:ext cx="2529743" cy="19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3EF4E1-58F8-48C2-93BA-A56DBE7E8120}"/>
              </a:ext>
            </a:extLst>
          </p:cNvPr>
          <p:cNvSpPr txBox="1"/>
          <p:nvPr/>
        </p:nvSpPr>
        <p:spPr>
          <a:xfrm>
            <a:off x="7894197" y="786568"/>
            <a:ext cx="1915108" cy="375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head-cheese sign </a:t>
            </a:r>
            <a:endParaRPr lang="ko-KR" altLang="en-US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350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 txBox="1">
            <a:spLocks/>
          </p:cNvSpPr>
          <p:nvPr/>
        </p:nvSpPr>
        <p:spPr>
          <a:xfrm>
            <a:off x="481584" y="405110"/>
            <a:ext cx="10515600" cy="123166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b="1"/>
              <a:t>HRCT in chronic fibrotic HP</a:t>
            </a:r>
            <a:endParaRPr lang="en-US" altLang="ko-KR" sz="1800">
              <a:latin typeface="+mj-ea"/>
              <a:ea typeface="+mj-ea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968" y="1020943"/>
            <a:ext cx="7879088" cy="5594733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8537440" y="2243465"/>
            <a:ext cx="3803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>
                <a:solidFill>
                  <a:srgbClr val="000000"/>
                </a:solidFill>
                <a:latin typeface="ITCSymbolStd-Bold"/>
              </a:rPr>
              <a:t>HRCT diagnosis in the differentiation against IPF or NSIP</a:t>
            </a:r>
            <a:endParaRPr lang="ko-KR" altLang="en-US">
              <a:latin typeface="ITCSymbolStd-Bold"/>
            </a:endParaRPr>
          </a:p>
          <a:p>
            <a:endParaRPr lang="en-US" altLang="ko-KR">
              <a:solidFill>
                <a:srgbClr val="000000"/>
              </a:solidFill>
              <a:latin typeface="ITCSymbolStd-Bold"/>
            </a:endParaRPr>
          </a:p>
          <a:p>
            <a:r>
              <a:rPr lang="en-US" altLang="ko-KR">
                <a:solidFill>
                  <a:srgbClr val="000000"/>
                </a:solidFill>
                <a:latin typeface="ITCSymbolStd-Bold"/>
              </a:rPr>
              <a:t>	accuracy of 88–92%</a:t>
            </a:r>
          </a:p>
          <a:p>
            <a:r>
              <a:rPr lang="en-US" altLang="ko-KR">
                <a:solidFill>
                  <a:srgbClr val="000000"/>
                </a:solidFill>
                <a:latin typeface="ITCSymbolStd-Bold"/>
              </a:rPr>
              <a:t>	sensitivity of 44–61%</a:t>
            </a:r>
            <a:endParaRPr lang="ko-KR" altLang="en-US">
              <a:latin typeface="ITCSymbolStd-Bold"/>
            </a:endParaRPr>
          </a:p>
        </p:txBody>
      </p:sp>
    </p:spTree>
    <p:extLst>
      <p:ext uri="{BB962C8B-B14F-4D97-AF65-F5344CB8AC3E}">
        <p14:creationId xmlns:p14="http://schemas.microsoft.com/office/powerpoint/2010/main" val="1309515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735125" y="1140912"/>
            <a:ext cx="3850632" cy="2032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r>
              <a:rPr lang="en-GB" altLang="ko-KR" sz="1400">
                <a:latin typeface="Arial" panose="020B0604020202020204" pitchFamily="34" charset="0"/>
              </a:rPr>
              <a:t>Pooled estimate for BAL lymphocyte percentage in </a:t>
            </a:r>
            <a:r>
              <a:rPr lang="en-GB" altLang="ko-KR" sz="1400" u="sng">
                <a:latin typeface="Arial" panose="020B0604020202020204" pitchFamily="34" charset="0"/>
              </a:rPr>
              <a:t>chronic hypersensitivity pneumonitis (CHP).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154" y="127509"/>
            <a:ext cx="4297922" cy="6650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8872033" y="6617347"/>
            <a:ext cx="3918240" cy="231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r>
              <a:rPr lang="en-GB" altLang="ko-KR" sz="1089">
                <a:latin typeface="Arial" panose="020B0604020202020204" pitchFamily="34" charset="0"/>
              </a:rPr>
              <a:t>Nicola Adderley et al.</a:t>
            </a:r>
            <a:r>
              <a:rPr lang="en-GB" altLang="ko-KR" sz="1089" i="1">
                <a:latin typeface="Arial" panose="020B0604020202020204" pitchFamily="34" charset="0"/>
              </a:rPr>
              <a:t> Eur Respir J </a:t>
            </a:r>
            <a:r>
              <a:rPr lang="en-GB" altLang="ko-KR" sz="1089">
                <a:latin typeface="Arial" panose="020B0604020202020204" pitchFamily="34" charset="0"/>
              </a:rPr>
              <a:t>2020;56:2000206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287069" y="127509"/>
            <a:ext cx="10515600" cy="123166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b="1"/>
              <a:t>BAL lymphocytosis</a:t>
            </a:r>
            <a:endParaRPr lang="en-US" altLang="ko-KR" sz="180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7397845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320" y="137315"/>
            <a:ext cx="4013784" cy="6604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505274" y="1131768"/>
            <a:ext cx="4213030" cy="2032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r>
              <a:rPr lang="en-GB" altLang="ko-KR" sz="1400">
                <a:latin typeface="Arial" panose="020B0604020202020204" pitchFamily="34" charset="0"/>
              </a:rPr>
              <a:t>Pooled estimates for BAL lymphocyte percentage in</a:t>
            </a:r>
          </a:p>
          <a:p>
            <a:r>
              <a:rPr lang="en-GB" altLang="ko-KR" sz="1400">
                <a:latin typeface="Arial" panose="020B0604020202020204" pitchFamily="34" charset="0"/>
              </a:rPr>
              <a:t> (a) idiopathic pulmonary fibrosis (IPF), </a:t>
            </a:r>
          </a:p>
          <a:p>
            <a:r>
              <a:rPr lang="en-GB" altLang="ko-KR" sz="1400">
                <a:latin typeface="Arial" panose="020B0604020202020204" pitchFamily="34" charset="0"/>
              </a:rPr>
              <a:t> (b) non-IPF idiopathic interstitial pneumonia (IIP)</a:t>
            </a:r>
          </a:p>
          <a:p>
            <a:r>
              <a:rPr lang="en-GB" altLang="ko-KR" sz="1400">
                <a:latin typeface="Arial" panose="020B0604020202020204" pitchFamily="34" charset="0"/>
              </a:rPr>
              <a:t> (c) CTD-ILD </a:t>
            </a:r>
          </a:p>
          <a:p>
            <a:r>
              <a:rPr lang="en-GB" altLang="ko-KR" sz="1400">
                <a:latin typeface="Arial" panose="020B0604020202020204" pitchFamily="34" charset="0"/>
              </a:rPr>
              <a:t> (d) sarcoidosis. 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8885316" y="6626160"/>
            <a:ext cx="3918240" cy="231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r>
              <a:rPr lang="en-GB" altLang="ko-KR" sz="1089">
                <a:latin typeface="Arial" panose="020B0604020202020204" pitchFamily="34" charset="0"/>
              </a:rPr>
              <a:t>Nicola Adderley et al.</a:t>
            </a:r>
            <a:r>
              <a:rPr lang="en-GB" altLang="ko-KR" sz="1089" i="1">
                <a:latin typeface="Arial" panose="020B0604020202020204" pitchFamily="34" charset="0"/>
              </a:rPr>
              <a:t> Eur Respir J </a:t>
            </a:r>
            <a:r>
              <a:rPr lang="en-GB" altLang="ko-KR" sz="1089">
                <a:latin typeface="Arial" panose="020B0604020202020204" pitchFamily="34" charset="0"/>
              </a:rPr>
              <a:t>2020;56:2000206</a:t>
            </a:r>
          </a:p>
        </p:txBody>
      </p:sp>
      <p:sp>
        <p:nvSpPr>
          <p:cNvPr id="7" name="내용 개체 틀 2"/>
          <p:cNvSpPr txBox="1">
            <a:spLocks/>
          </p:cNvSpPr>
          <p:nvPr/>
        </p:nvSpPr>
        <p:spPr>
          <a:xfrm>
            <a:off x="287069" y="127509"/>
            <a:ext cx="10515600" cy="123166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b="1"/>
              <a:t>BAL lymphocytosis</a:t>
            </a:r>
            <a:endParaRPr lang="en-US" altLang="ko-KR" sz="180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645511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2752" y="719487"/>
            <a:ext cx="8790464" cy="2975974"/>
          </a:xfrm>
          <a:prstGeom prst="rect">
            <a:avLst/>
          </a:prstGeom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8691937" y="3702351"/>
            <a:ext cx="4011035" cy="273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r>
              <a:rPr lang="en-GB" altLang="ko-KR" sz="1089">
                <a:latin typeface="Arial" panose="020B0604020202020204" pitchFamily="34" charset="0"/>
              </a:rPr>
              <a:t>Nicola Adderley et al.</a:t>
            </a:r>
            <a:r>
              <a:rPr lang="en-GB" altLang="ko-KR" sz="1089" i="1">
                <a:latin typeface="Arial" panose="020B0604020202020204" pitchFamily="34" charset="0"/>
              </a:rPr>
              <a:t> Eur Respir J </a:t>
            </a:r>
            <a:r>
              <a:rPr lang="en-GB" altLang="ko-KR" sz="1089">
                <a:latin typeface="Arial" panose="020B0604020202020204" pitchFamily="34" charset="0"/>
              </a:rPr>
              <a:t>2020;56:2000206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2045734" y="2209800"/>
            <a:ext cx="4570948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직선 연결선 5"/>
          <p:cNvCxnSpPr/>
          <p:nvPr/>
        </p:nvCxnSpPr>
        <p:spPr>
          <a:xfrm>
            <a:off x="2015254" y="2426208"/>
            <a:ext cx="4570948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내용 개체 틀 2"/>
          <p:cNvSpPr txBox="1">
            <a:spLocks/>
          </p:cNvSpPr>
          <p:nvPr/>
        </p:nvSpPr>
        <p:spPr>
          <a:xfrm>
            <a:off x="134112" y="4440124"/>
            <a:ext cx="10515600" cy="196612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ko-KR" sz="2400" b="1">
                <a:latin typeface="ITCSymbolStd-Bold"/>
              </a:rPr>
              <a:t>   CD4/CD8</a:t>
            </a:r>
          </a:p>
          <a:p>
            <a:pPr lvl="1">
              <a:lnSpc>
                <a:spcPct val="100000"/>
              </a:lnSpc>
            </a:pPr>
            <a:r>
              <a:rPr lang="en-US" altLang="ko-KR" sz="1800">
                <a:latin typeface="+mj-ea"/>
              </a:rPr>
              <a:t>HP results in a low CD4+ to CD8+ ratio</a:t>
            </a:r>
            <a:endParaRPr lang="en-US" altLang="ko-KR" sz="1800">
              <a:latin typeface="+mj-ea"/>
              <a:ea typeface="+mj-ea"/>
            </a:endParaRPr>
          </a:p>
          <a:p>
            <a:pPr lvl="1">
              <a:lnSpc>
                <a:spcPct val="100000"/>
              </a:lnSpc>
            </a:pPr>
            <a:r>
              <a:rPr lang="en-US" altLang="ko-KR" sz="1800">
                <a:latin typeface="+mj-ea"/>
                <a:ea typeface="+mj-ea"/>
              </a:rPr>
              <a:t>helpful for the differentiation from pulmonary sarcoidosis, another granulomatous disorder </a:t>
            </a:r>
          </a:p>
          <a:p>
            <a:pPr lvl="1">
              <a:lnSpc>
                <a:spcPct val="100000"/>
              </a:lnSpc>
            </a:pPr>
            <a:r>
              <a:rPr lang="en-US" altLang="ko-KR" sz="1800">
                <a:latin typeface="+mj-ea"/>
                <a:ea typeface="+mj-ea"/>
              </a:rPr>
              <a:t>limited by its high variability and frequent elevation in chronic HP</a:t>
            </a:r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287069" y="127509"/>
            <a:ext cx="10515600" cy="123166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b="1"/>
              <a:t>BAL lymphocytosis</a:t>
            </a:r>
            <a:endParaRPr lang="en-US" altLang="ko-KR" sz="180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259283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3"/>
          <a:srcRect r="275" b="67423"/>
          <a:stretch/>
        </p:blipFill>
        <p:spPr>
          <a:xfrm>
            <a:off x="429768" y="1468588"/>
            <a:ext cx="3931110" cy="2522703"/>
          </a:xfrm>
          <a:prstGeom prst="rect">
            <a:avLst/>
          </a:prstGeom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8869680" y="6353147"/>
            <a:ext cx="3322320" cy="284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msgothic" charset="0"/>
              </a:defRPr>
            </a:lvl9pPr>
          </a:lstStyle>
          <a:p>
            <a:r>
              <a:rPr lang="en-GB" altLang="ko-KR" sz="1200">
                <a:latin typeface="Arial" panose="020B0604020202020204" pitchFamily="34" charset="0"/>
              </a:rPr>
              <a:t>Invernizzi, Wu, Barnett, et al.: </a:t>
            </a:r>
            <a:r>
              <a:rPr lang="en-US" altLang="ko-KR" sz="1200">
                <a:latin typeface="Arial" panose="020B0604020202020204" pitchFamily="34" charset="0"/>
              </a:rPr>
              <a:t>AJRCCM (2021)</a:t>
            </a:r>
            <a:endParaRPr lang="en-GB" altLang="ko-KR" sz="1200">
              <a:latin typeface="Arial" panose="020B0604020202020204" pitchFamily="34" charset="0"/>
            </a:endParaRPr>
          </a:p>
        </p:txBody>
      </p:sp>
      <p:sp>
        <p:nvSpPr>
          <p:cNvPr id="7" name="내용 개체 틀 2"/>
          <p:cNvSpPr txBox="1">
            <a:spLocks/>
          </p:cNvSpPr>
          <p:nvPr/>
        </p:nvSpPr>
        <p:spPr>
          <a:xfrm>
            <a:off x="718860" y="4789963"/>
            <a:ext cx="10515600" cy="119040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</a:pPr>
            <a:r>
              <a:rPr lang="en-US" altLang="ko-KR" sz="1800">
                <a:solidFill>
                  <a:srgbClr val="0070C0"/>
                </a:solidFill>
                <a:latin typeface="+mj-ea"/>
              </a:rPr>
              <a:t>Distinct differences in the microbial profiles </a:t>
            </a:r>
            <a:r>
              <a:rPr lang="en-US" altLang="ko-KR" sz="1800">
                <a:latin typeface="+mj-ea"/>
              </a:rPr>
              <a:t>were evident in the lower airways of subjects with CHP and IPF.</a:t>
            </a:r>
          </a:p>
          <a:p>
            <a:pPr lvl="1">
              <a:lnSpc>
                <a:spcPct val="100000"/>
              </a:lnSpc>
            </a:pPr>
            <a:r>
              <a:rPr lang="en-US" altLang="ko-KR" sz="1800">
                <a:latin typeface="+mj-ea"/>
                <a:ea typeface="+mj-ea"/>
              </a:rPr>
              <a:t>In contrast to IPF, there was </a:t>
            </a:r>
            <a:r>
              <a:rPr lang="en-US" altLang="ko-KR" sz="1800">
                <a:solidFill>
                  <a:srgbClr val="0070C0"/>
                </a:solidFill>
                <a:latin typeface="+mj-ea"/>
                <a:ea typeface="+mj-ea"/>
              </a:rPr>
              <a:t>no association between bacterial burden and survival </a:t>
            </a:r>
            <a:r>
              <a:rPr lang="en-US" altLang="ko-KR" sz="1800">
                <a:latin typeface="+mj-ea"/>
                <a:ea typeface="+mj-ea"/>
              </a:rPr>
              <a:t>in CHP.</a:t>
            </a:r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287069" y="127509"/>
            <a:ext cx="10515600" cy="123166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b="1"/>
              <a:t>BAL Microbiome</a:t>
            </a:r>
            <a:endParaRPr lang="en-US" altLang="ko-KR" sz="1800">
              <a:latin typeface="+mj-ea"/>
              <a:ea typeface="+mj-ea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/>
          <a:srcRect t="33043" b="36380"/>
          <a:stretch/>
        </p:blipFill>
        <p:spPr>
          <a:xfrm>
            <a:off x="4005673" y="1623472"/>
            <a:ext cx="3941974" cy="2367819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3"/>
          <a:srcRect t="64305" b="-164"/>
          <a:stretch/>
        </p:blipFill>
        <p:spPr>
          <a:xfrm>
            <a:off x="7947647" y="1640330"/>
            <a:ext cx="3941974" cy="277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921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32367" y="1615191"/>
            <a:ext cx="10759633" cy="473012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ko-KR" sz="2400"/>
              <a:t>immune-mediated interstitial lung disease (ILD) </a:t>
            </a:r>
          </a:p>
          <a:p>
            <a:pPr>
              <a:lnSpc>
                <a:spcPct val="100000"/>
              </a:lnSpc>
            </a:pPr>
            <a:r>
              <a:rPr lang="en-US" altLang="ko-KR" sz="2400"/>
              <a:t>caused by </a:t>
            </a:r>
            <a:r>
              <a:rPr lang="en-US" altLang="ko-KR" sz="2400" b="1"/>
              <a:t>inhaled antigens </a:t>
            </a:r>
            <a:r>
              <a:rPr lang="en-US" altLang="ko-KR" sz="2400"/>
              <a:t>found in the environment</a:t>
            </a:r>
          </a:p>
          <a:p>
            <a:pPr>
              <a:lnSpc>
                <a:spcPct val="100000"/>
              </a:lnSpc>
            </a:pPr>
            <a:r>
              <a:rPr lang="en-US" altLang="ko-KR" sz="2400"/>
              <a:t>in susceptible and sensitized individuals</a:t>
            </a:r>
          </a:p>
          <a:p>
            <a:pPr marL="0" indent="0">
              <a:lnSpc>
                <a:spcPct val="100000"/>
              </a:lnSpc>
              <a:buNone/>
            </a:pPr>
            <a:endParaRPr lang="ko-KR" altLang="en-US" sz="2400"/>
          </a:p>
        </p:txBody>
      </p:sp>
      <p:sp>
        <p:nvSpPr>
          <p:cNvPr id="10" name="직사각형 9"/>
          <p:cNvSpPr/>
          <p:nvPr/>
        </p:nvSpPr>
        <p:spPr>
          <a:xfrm>
            <a:off x="0" y="0"/>
            <a:ext cx="12192000" cy="134266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838200" y="365125"/>
            <a:ext cx="10515600" cy="8849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000" b="1">
                <a:solidFill>
                  <a:schemeClr val="bg1"/>
                </a:solidFill>
                <a:latin typeface="ITCSymbolStd-Bold"/>
              </a:rPr>
              <a:t>Hypersensitivity Pneumonitis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838200" y="3611525"/>
            <a:ext cx="73670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ko-KR" sz="2400" b="1">
                <a:solidFill>
                  <a:schemeClr val="accent1">
                    <a:lumMod val="50000"/>
                  </a:schemeClr>
                </a:solidFill>
                <a:latin typeface="ITCSymbolStd-Bold"/>
              </a:rPr>
              <a:t> Epidemiology &amp; Immunopathogenesis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ko-KR" sz="2400" b="1">
                <a:solidFill>
                  <a:schemeClr val="accent1">
                    <a:lumMod val="50000"/>
                  </a:schemeClr>
                </a:solidFill>
                <a:latin typeface="ITCSymbolStd-Bold"/>
              </a:rPr>
              <a:t> Diagnosis &amp; Prognostication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ko-KR" sz="2400" b="1">
                <a:solidFill>
                  <a:schemeClr val="accent1">
                    <a:lumMod val="50000"/>
                  </a:schemeClr>
                </a:solidFill>
                <a:latin typeface="ITCSymbolStd-Bold"/>
              </a:rPr>
              <a:t> Management</a:t>
            </a:r>
            <a:endParaRPr lang="ko-KR" altLang="en-US" sz="2400" b="1">
              <a:solidFill>
                <a:schemeClr val="accent1">
                  <a:lumMod val="50000"/>
                </a:schemeClr>
              </a:solidFill>
              <a:latin typeface="ITCSymbolStd-Bold"/>
            </a:endParaRPr>
          </a:p>
        </p:txBody>
      </p:sp>
    </p:spTree>
    <p:extLst>
      <p:ext uri="{BB962C8B-B14F-4D97-AF65-F5344CB8AC3E}">
        <p14:creationId xmlns:p14="http://schemas.microsoft.com/office/powerpoint/2010/main" val="2096595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94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ko-KR" sz="4000" b="1">
                <a:latin typeface="ITCSymbolStd-Bold"/>
              </a:rPr>
              <a:t>Diagnosis of HP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319510"/>
            <a:ext cx="10515600" cy="473012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sz="2400" b="1">
                <a:latin typeface="ITCSymbolStd-Bold"/>
              </a:rPr>
              <a:t>   Histopathology</a:t>
            </a:r>
            <a:endParaRPr lang="en-US" altLang="ko-KR" sz="2400">
              <a:latin typeface="+mj-ea"/>
              <a:ea typeface="+mj-ea"/>
            </a:endParaRPr>
          </a:p>
          <a:p>
            <a:pPr lvl="1">
              <a:lnSpc>
                <a:spcPct val="100000"/>
              </a:lnSpc>
            </a:pPr>
            <a:r>
              <a:rPr lang="en-US" altLang="ko-KR" sz="2000"/>
              <a:t>Acute HP : usually unnecessary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altLang="ko-KR" sz="2000"/>
              <a:t>        </a:t>
            </a: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∼ </a:t>
            </a:r>
            <a:r>
              <a:rPr lang="en-US" altLang="ko-KR" sz="2000"/>
              <a:t>chronic non-fibrotic HP</a:t>
            </a:r>
          </a:p>
          <a:p>
            <a:pPr lvl="1">
              <a:lnSpc>
                <a:spcPct val="100000"/>
              </a:lnSpc>
            </a:pPr>
            <a:endParaRPr lang="en-US" altLang="ko-KR" sz="1600">
              <a:latin typeface="+mj-ea"/>
              <a:ea typeface="+mj-ea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7389" y="1063936"/>
            <a:ext cx="5978884" cy="4730128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1555679" y="2796176"/>
            <a:ext cx="36841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/>
              <a:t>Cellular interstitial infiltrate (arrow) </a:t>
            </a:r>
          </a:p>
          <a:p>
            <a:r>
              <a:rPr lang="en-US" altLang="ko-KR" sz="1600"/>
              <a:t>loosely formed granuloma (arrowheads) </a:t>
            </a:r>
          </a:p>
          <a:p>
            <a:r>
              <a:rPr lang="en-US" altLang="ko-KR" sz="1600"/>
              <a:t>multinucleated giant cells (asterisk)</a:t>
            </a:r>
          </a:p>
          <a:p>
            <a:r>
              <a:rPr lang="en-US" altLang="ko-KR" sz="1600"/>
              <a:t>   -  similar In chronic non-fibrotic HP</a:t>
            </a:r>
            <a:endParaRPr lang="ko-KR" altLang="en-US" sz="1600"/>
          </a:p>
        </p:txBody>
      </p:sp>
    </p:spTree>
    <p:extLst>
      <p:ext uri="{BB962C8B-B14F-4D97-AF65-F5344CB8AC3E}">
        <p14:creationId xmlns:p14="http://schemas.microsoft.com/office/powerpoint/2010/main" val="36240525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94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ko-KR" sz="4000" b="1">
                <a:latin typeface="ITCSymbolStd-Bold"/>
              </a:rPr>
              <a:t>Diagnosis of HP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319510"/>
            <a:ext cx="10515600" cy="473012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sz="2400" b="1">
                <a:latin typeface="ITCSymbolStd-Bold"/>
              </a:rPr>
              <a:t>   Histopathology</a:t>
            </a:r>
            <a:endParaRPr lang="en-US" altLang="ko-KR" sz="2400">
              <a:latin typeface="+mj-ea"/>
              <a:ea typeface="+mj-ea"/>
            </a:endParaRPr>
          </a:p>
          <a:p>
            <a:pPr lvl="1">
              <a:lnSpc>
                <a:spcPct val="100000"/>
              </a:lnSpc>
            </a:pPr>
            <a:r>
              <a:rPr lang="en-US" altLang="ko-KR" sz="2000"/>
              <a:t>chronic fibrotic HP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altLang="ko-KR" sz="2000"/>
              <a:t>      </a:t>
            </a:r>
            <a:r>
              <a:rPr lang="en-US" altLang="ko-KR" sz="2000">
                <a:latin typeface="맑은 고딕" panose="020B0503020000020004" pitchFamily="50" charset="-127"/>
              </a:rPr>
              <a:t>∼ </a:t>
            </a:r>
            <a:r>
              <a:rPr lang="en-US" altLang="ko-KR" sz="2000"/>
              <a:t>other fibrotic ILDs 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altLang="ko-KR" sz="1800"/>
              <a:t> </a:t>
            </a:r>
            <a:r>
              <a:rPr lang="en-US" altLang="ko-KR" sz="1600"/>
              <a:t>- bronchiolocentric inflammation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altLang="ko-KR" sz="1600"/>
              <a:t> - peribronchiolar fibrosis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altLang="ko-KR" sz="1600"/>
              <a:t> - bronchiolar epithelial hyperplasia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altLang="ko-KR" sz="1600"/>
              <a:t> - granulomas or multinucleated giant cells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altLang="ko-KR" sz="2000"/>
          </a:p>
          <a:p>
            <a:pPr marL="457200" lvl="1" indent="0">
              <a:lnSpc>
                <a:spcPct val="100000"/>
              </a:lnSpc>
              <a:buNone/>
            </a:pPr>
            <a:endParaRPr lang="en-US" altLang="ko-KR" sz="2000"/>
          </a:p>
          <a:p>
            <a:pPr marL="457200" lvl="1" indent="0">
              <a:lnSpc>
                <a:spcPct val="100000"/>
              </a:lnSpc>
              <a:buNone/>
            </a:pPr>
            <a:r>
              <a:rPr lang="en-US" altLang="ko-KR" sz="2000"/>
              <a:t>Fibrotic patterns </a:t>
            </a: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→</a:t>
            </a:r>
            <a:r>
              <a:rPr lang="en-US" altLang="ko-KR" sz="2000"/>
              <a:t> Poor prognosis</a:t>
            </a:r>
          </a:p>
          <a:p>
            <a:pPr lvl="1">
              <a:lnSpc>
                <a:spcPct val="100000"/>
              </a:lnSpc>
            </a:pPr>
            <a:endParaRPr lang="en-US" altLang="ko-KR" sz="1600">
              <a:latin typeface="+mj-ea"/>
              <a:ea typeface="+mj-ea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4247" y="1250066"/>
            <a:ext cx="5660137" cy="42003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4CDA47-C0A0-425F-8075-6CA105E4F452}"/>
              </a:ext>
            </a:extLst>
          </p:cNvPr>
          <p:cNvSpPr txBox="1"/>
          <p:nvPr/>
        </p:nvSpPr>
        <p:spPr>
          <a:xfrm>
            <a:off x="5794247" y="5519855"/>
            <a:ext cx="60977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Bronchiolocentric fibrosis with dense fibrosis (arrow)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adjacent to a bronchiole (asterisk) </a:t>
            </a:r>
            <a:endParaRPr lang="en-US" altLang="ko-KR" sz="1200"/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features of fibrotic </a:t>
            </a:r>
            <a:r>
              <a:rPr lang="en-US" altLang="ko-KR" sz="1200"/>
              <a:t>NSIP</a:t>
            </a:r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 alveolar septal thickening by fibrosis (arrowheads)</a:t>
            </a:r>
            <a:endParaRPr lang="ko-KR" altLang="en-US" sz="1200"/>
          </a:p>
        </p:txBody>
      </p:sp>
    </p:spTree>
    <p:extLst>
      <p:ext uri="{BB962C8B-B14F-4D97-AF65-F5344CB8AC3E}">
        <p14:creationId xmlns:p14="http://schemas.microsoft.com/office/powerpoint/2010/main" val="21394434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94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ko-KR" sz="4000" b="1">
                <a:latin typeface="ITCSymbolStd-Bold"/>
              </a:rPr>
              <a:t>Diagnosis of HP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319510"/>
            <a:ext cx="10515600" cy="473012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sz="2400" b="1">
                <a:latin typeface="ITCSymbolStd-Bold"/>
              </a:rPr>
              <a:t>   ATS guideline recommends or suggests</a:t>
            </a:r>
            <a:endParaRPr lang="en-US" altLang="ko-KR" sz="2400">
              <a:latin typeface="+mj-ea"/>
              <a:ea typeface="+mj-ea"/>
            </a:endParaRPr>
          </a:p>
          <a:p>
            <a:pPr lvl="1">
              <a:lnSpc>
                <a:spcPct val="100000"/>
              </a:lnSpc>
            </a:pPr>
            <a:r>
              <a:rPr lang="en-US" altLang="ko-KR" sz="2000"/>
              <a:t>newly identified ILD</a:t>
            </a:r>
          </a:p>
          <a:p>
            <a:pPr lvl="2">
              <a:lnSpc>
                <a:spcPct val="100000"/>
              </a:lnSpc>
            </a:pPr>
            <a:r>
              <a:rPr lang="en-US" altLang="ko-KR"/>
              <a:t>recommends the development and validation of a questionnaire</a:t>
            </a:r>
          </a:p>
          <a:p>
            <a:pPr lvl="2">
              <a:lnSpc>
                <a:spcPct val="100000"/>
              </a:lnSpc>
            </a:pPr>
            <a:r>
              <a:rPr lang="en-US" altLang="ko-KR"/>
              <a:t>performing serum IgG testing that targets potential antigens associated with HP</a:t>
            </a:r>
          </a:p>
          <a:p>
            <a:pPr lvl="2">
              <a:lnSpc>
                <a:spcPct val="100000"/>
              </a:lnSpc>
            </a:pPr>
            <a:r>
              <a:rPr lang="en-US" altLang="ko-KR"/>
              <a:t>BAL with lymphocyte cellular analysis</a:t>
            </a:r>
          </a:p>
          <a:p>
            <a:pPr lvl="2">
              <a:lnSpc>
                <a:spcPct val="100000"/>
              </a:lnSpc>
            </a:pPr>
            <a:r>
              <a:rPr lang="en-US" altLang="ko-KR"/>
              <a:t>suggests surgical biopsy</a:t>
            </a:r>
          </a:p>
          <a:p>
            <a:pPr lvl="2">
              <a:lnSpc>
                <a:spcPct val="100000"/>
              </a:lnSpc>
            </a:pPr>
            <a:r>
              <a:rPr lang="en-US" altLang="ko-KR"/>
              <a:t>r/o nonfibrotic HP → TBBx;  r/o  fibrotic HP → suggests TBLC</a:t>
            </a:r>
          </a:p>
          <a:p>
            <a:pPr lvl="1">
              <a:lnSpc>
                <a:spcPct val="100000"/>
              </a:lnSpc>
            </a:pPr>
            <a:endParaRPr lang="en-US" altLang="ko-KR" sz="200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860252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94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ko-KR" sz="4000" b="1">
                <a:latin typeface="ITCSymbolStd-Bold"/>
              </a:rPr>
              <a:t>Diagnosis of HP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319510"/>
            <a:ext cx="10515600" cy="473012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b="1">
                <a:latin typeface="ITCSymbolStd-Bold"/>
              </a:rPr>
              <a:t>  DDx</a:t>
            </a:r>
          </a:p>
          <a:p>
            <a:pPr lvl="1">
              <a:lnSpc>
                <a:spcPct val="100000"/>
              </a:lnSpc>
            </a:pPr>
            <a:r>
              <a:rPr lang="en-US" altLang="ko-KR">
                <a:latin typeface="ITCSymbolStd-Bold"/>
                <a:ea typeface="+mj-ea"/>
              </a:rPr>
              <a:t>Acute HP : Viral, bacterial infections, Organic dust toxic syndrome </a:t>
            </a:r>
          </a:p>
          <a:p>
            <a:pPr lvl="1">
              <a:lnSpc>
                <a:spcPct val="100000"/>
              </a:lnSpc>
            </a:pPr>
            <a:r>
              <a:rPr lang="en-US" altLang="ko-KR">
                <a:latin typeface="ITCSymbolStd-Bold"/>
                <a:ea typeface="+mj-ea"/>
              </a:rPr>
              <a:t>Chronic non-fibrotic HP : granulomatous diseases (sarcoidosis or tuberculosis)</a:t>
            </a:r>
          </a:p>
          <a:p>
            <a:pPr lvl="1">
              <a:lnSpc>
                <a:spcPct val="100000"/>
              </a:lnSpc>
            </a:pPr>
            <a:r>
              <a:rPr lang="en-US" altLang="ko-KR">
                <a:latin typeface="ITCSymbolStd-Bold"/>
                <a:ea typeface="+mj-ea"/>
              </a:rPr>
              <a:t>Chronic fibrotic HP : all other chronic fibrosing ILDs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altLang="ko-KR">
                <a:latin typeface="ITCSymbolStd-Bold"/>
                <a:ea typeface="+mj-ea"/>
              </a:rPr>
              <a:t>           → multidisciplinary decision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009746" y="1180523"/>
            <a:ext cx="2210108" cy="8268854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244730" y="3371558"/>
            <a:ext cx="2200582" cy="4191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30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55320" y="346837"/>
            <a:ext cx="4876800" cy="83273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2400" b="1">
                <a:latin typeface="ITCSymbolStd-Bold"/>
              </a:rPr>
              <a:t>Factors associated with prognosis and/or survival in HP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83336" y="1545336"/>
            <a:ext cx="4904232" cy="4730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b="1">
                <a:latin typeface="ITCSymbolStd-Bold"/>
              </a:rPr>
              <a:t>Better </a:t>
            </a:r>
          </a:p>
          <a:p>
            <a:pPr marL="0" indent="0">
              <a:buNone/>
            </a:pPr>
            <a:r>
              <a:rPr lang="en-US" altLang="ko-KR" sz="1800">
                <a:latin typeface="ITCSymbolStd-Bold"/>
                <a:ea typeface="+mj-ea"/>
              </a:rPr>
              <a:t>   Mosaic attenuation and/or air-trapping</a:t>
            </a:r>
          </a:p>
          <a:p>
            <a:pPr marL="0" indent="0">
              <a:buNone/>
            </a:pPr>
            <a:r>
              <a:rPr lang="en-US" altLang="ko-KR" sz="1800">
                <a:latin typeface="ITCSymbolStd-Bold"/>
                <a:ea typeface="+mj-ea"/>
              </a:rPr>
              <a:t>   Pure peribronchiolar fibrosis </a:t>
            </a:r>
          </a:p>
          <a:p>
            <a:pPr marL="0" indent="0">
              <a:buNone/>
            </a:pPr>
            <a:endParaRPr lang="en-US" altLang="ko-KR" sz="1800">
              <a:latin typeface="ITCSymbolStd-Bold"/>
              <a:ea typeface="+mj-ea"/>
            </a:endParaRPr>
          </a:p>
          <a:p>
            <a:pPr marL="0" indent="0">
              <a:buNone/>
            </a:pPr>
            <a:r>
              <a:rPr lang="en-US" altLang="ko-KR" sz="1800" b="1">
                <a:latin typeface="ITCSymbolStd-Bold"/>
                <a:ea typeface="+mj-ea"/>
              </a:rPr>
              <a:t>Worse</a:t>
            </a:r>
          </a:p>
          <a:p>
            <a:pPr marL="0" indent="0">
              <a:buNone/>
            </a:pPr>
            <a:r>
              <a:rPr lang="en-US" altLang="ko-KR" sz="1800">
                <a:latin typeface="ITCSymbolStd-Bold"/>
                <a:ea typeface="+mj-ea"/>
              </a:rPr>
              <a:t>  Honeycombing and/or fibrotic NSIP</a:t>
            </a:r>
          </a:p>
          <a:p>
            <a:pPr marL="0" indent="0">
              <a:buNone/>
            </a:pPr>
            <a:r>
              <a:rPr lang="en-US" altLang="ko-KR" sz="1800">
                <a:latin typeface="ITCSymbolStd-Bold"/>
                <a:ea typeface="+mj-ea"/>
              </a:rPr>
              <a:t>  Pulmonary hypertension</a:t>
            </a:r>
          </a:p>
          <a:p>
            <a:pPr marL="0" indent="0">
              <a:buNone/>
            </a:pPr>
            <a:r>
              <a:rPr lang="en-US" altLang="ko-KR" sz="1800">
                <a:latin typeface="ITCSymbolStd-Bold"/>
                <a:ea typeface="+mj-ea"/>
              </a:rPr>
              <a:t>  lower FVC at baseline </a:t>
            </a:r>
          </a:p>
          <a:p>
            <a:pPr marL="0" indent="0">
              <a:buNone/>
            </a:pPr>
            <a:r>
              <a:rPr lang="en-US" altLang="ko-KR" sz="1800">
                <a:latin typeface="ITCSymbolStd-Bold"/>
                <a:ea typeface="+mj-ea"/>
              </a:rPr>
              <a:t>  a ≥10% decline in FVC after 6–12 months</a:t>
            </a:r>
          </a:p>
          <a:p>
            <a:pPr marL="0" indent="0">
              <a:buNone/>
            </a:pPr>
            <a:r>
              <a:rPr lang="en-US" altLang="ko-KR" sz="1800">
                <a:latin typeface="ITCSymbolStd-Bold"/>
                <a:ea typeface="+mj-ea"/>
              </a:rPr>
              <a:t>  ANA +</a:t>
            </a:r>
          </a:p>
          <a:p>
            <a:pPr marL="0" indent="0">
              <a:buNone/>
            </a:pPr>
            <a:endParaRPr lang="en-US" altLang="ko-KR" sz="1800">
              <a:latin typeface="ITCSymbolStd-Bold"/>
              <a:ea typeface="+mj-ea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5854229" y="576072"/>
            <a:ext cx="5883620" cy="5634680"/>
            <a:chOff x="4244884" y="226624"/>
            <a:chExt cx="6597833" cy="6477904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 rotWithShape="1">
            <a:blip r:embed="rId3"/>
            <a:srcRect l="72224" r="13424"/>
            <a:stretch/>
          </p:blipFill>
          <p:spPr>
            <a:xfrm>
              <a:off x="9553413" y="226624"/>
              <a:ext cx="1289304" cy="6477904"/>
            </a:xfrm>
            <a:prstGeom prst="rect">
              <a:avLst/>
            </a:prstGeom>
          </p:spPr>
        </p:pic>
        <p:pic>
          <p:nvPicPr>
            <p:cNvPr id="9" name="그림 8"/>
            <p:cNvPicPr>
              <a:picLocks noChangeAspect="1"/>
            </p:cNvPicPr>
            <p:nvPr/>
          </p:nvPicPr>
          <p:blipFill rotWithShape="1">
            <a:blip r:embed="rId3"/>
            <a:srcRect r="40907"/>
            <a:stretch/>
          </p:blipFill>
          <p:spPr>
            <a:xfrm>
              <a:off x="4244884" y="226624"/>
              <a:ext cx="5308529" cy="6477904"/>
            </a:xfrm>
            <a:prstGeom prst="rect">
              <a:avLst/>
            </a:prstGeom>
          </p:spPr>
        </p:pic>
      </p:grpSp>
      <p:cxnSp>
        <p:nvCxnSpPr>
          <p:cNvPr id="11" name="직선 연결선 10"/>
          <p:cNvCxnSpPr/>
          <p:nvPr/>
        </p:nvCxnSpPr>
        <p:spPr>
          <a:xfrm flipV="1">
            <a:off x="5854229" y="1545336"/>
            <a:ext cx="2210779" cy="3048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 flipV="1">
            <a:off x="5956561" y="3191256"/>
            <a:ext cx="1188721" cy="18288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왼쪽 중괄호 14"/>
          <p:cNvSpPr/>
          <p:nvPr/>
        </p:nvSpPr>
        <p:spPr>
          <a:xfrm>
            <a:off x="5810257" y="4033492"/>
            <a:ext cx="146304" cy="1335024"/>
          </a:xfrm>
          <a:prstGeom prst="lef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956561" y="5753058"/>
            <a:ext cx="726669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 flipV="1">
            <a:off x="5956561" y="6117336"/>
            <a:ext cx="1532375" cy="7578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2357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399" y="348019"/>
            <a:ext cx="8620126" cy="1381028"/>
          </a:xfrm>
        </p:spPr>
        <p:txBody>
          <a:bodyPr>
            <a:noAutofit/>
          </a:bodyPr>
          <a:lstStyle/>
          <a:p>
            <a:r>
              <a:rPr lang="en-US" altLang="ko-KR" sz="2000" b="1">
                <a:latin typeface="ITCSymbolStd-Bold"/>
              </a:rPr>
              <a:t>Association of fibrotic patterns with poor prognosis in chronic HP</a:t>
            </a:r>
            <a:r>
              <a:rPr lang="ko-KR" altLang="en-US" sz="2000"/>
              <a:t/>
            </a:r>
            <a:br>
              <a:rPr lang="ko-KR" altLang="en-US" sz="2000"/>
            </a:br>
            <a:endParaRPr lang="ko-KR" altLang="en-US" sz="200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615"/>
          <a:stretch/>
        </p:blipFill>
        <p:spPr>
          <a:xfrm>
            <a:off x="3848350" y="1568235"/>
            <a:ext cx="4495299" cy="4797486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0282503" y="6440537"/>
            <a:ext cx="190949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i="1">
                <a:latin typeface="ITCSymbolStd-MediumItalic"/>
              </a:rPr>
              <a:t>Chest </a:t>
            </a:r>
            <a:r>
              <a:rPr lang="en-US" altLang="ko-KR" sz="1100">
                <a:latin typeface="ITCSymbolStd-Bold"/>
              </a:rPr>
              <a:t>152</a:t>
            </a:r>
            <a:r>
              <a:rPr lang="en-US" altLang="ko-KR" sz="1100">
                <a:latin typeface="ITCSymbolStd-Medium"/>
              </a:rPr>
              <a:t>, 502–509 (2017).</a:t>
            </a:r>
            <a:endParaRPr lang="ko-KR" altLang="en-US" sz="3200"/>
          </a:p>
        </p:txBody>
      </p:sp>
    </p:spTree>
    <p:extLst>
      <p:ext uri="{BB962C8B-B14F-4D97-AF65-F5344CB8AC3E}">
        <p14:creationId xmlns:p14="http://schemas.microsoft.com/office/powerpoint/2010/main" val="40949994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52677" y="194064"/>
            <a:ext cx="11115304" cy="1325563"/>
          </a:xfrm>
        </p:spPr>
        <p:txBody>
          <a:bodyPr>
            <a:normAutofit/>
          </a:bodyPr>
          <a:lstStyle/>
          <a:p>
            <a:r>
              <a:rPr lang="en-US" altLang="ko-KR" sz="2400" b="1">
                <a:latin typeface="ITCSymbolStd-Bold"/>
              </a:rPr>
              <a:t>fibrotic features on HRCT are associated with worse outcomes in HP</a:t>
            </a:r>
            <a:endParaRPr lang="ko-KR" altLang="en-US" sz="2400">
              <a:latin typeface="ITCSymbolStd-Bold"/>
            </a:endParaRPr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>
          <a:xfrm>
            <a:off x="9952853" y="6488005"/>
            <a:ext cx="2495167" cy="3699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400"/>
              <a:t>Chest 155, 699–711 (2019)</a:t>
            </a:r>
          </a:p>
          <a:p>
            <a:endParaRPr lang="ko-KR" altLang="en-US" sz="140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0050" y="1372343"/>
            <a:ext cx="7031433" cy="4669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5289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435260"/>
            <a:ext cx="10515600" cy="473012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b="1">
                <a:latin typeface="ITCSymbolStd-Bold"/>
              </a:rPr>
              <a:t>4</a:t>
            </a:r>
            <a:r>
              <a:rPr lang="en-US" altLang="ko-KR" sz="3200" b="1">
                <a:latin typeface="ITCSymbolStd-Bold"/>
              </a:rPr>
              <a:t>. </a:t>
            </a:r>
            <a:r>
              <a:rPr lang="en-US" altLang="ko-KR" b="1">
                <a:latin typeface="ITCSymbolStd-Bold"/>
              </a:rPr>
              <a:t>Management of HP</a:t>
            </a:r>
            <a:endParaRPr lang="en-US" altLang="ko-KR" sz="2400" b="1">
              <a:latin typeface="ITCSymbolStd-Bold"/>
            </a:endParaRPr>
          </a:p>
          <a:p>
            <a:pPr lvl="1">
              <a:lnSpc>
                <a:spcPct val="200000"/>
              </a:lnSpc>
            </a:pPr>
            <a:r>
              <a:rPr lang="en-US" altLang="ko-KR" u="sng">
                <a:latin typeface="ITCSymbolStd-Bold"/>
              </a:rPr>
              <a:t>Complete antigen avoidance </a:t>
            </a:r>
          </a:p>
          <a:p>
            <a:pPr lvl="1">
              <a:lnSpc>
                <a:spcPct val="200000"/>
              </a:lnSpc>
            </a:pPr>
            <a:r>
              <a:rPr lang="en-US" altLang="ko-KR" sz="2000">
                <a:latin typeface="ITCSymbolStd-Bold"/>
              </a:rPr>
              <a:t>do not gurantee disease regression &amp; stability – ‘Self-perpetuating aspect’</a:t>
            </a:r>
          </a:p>
          <a:p>
            <a:pPr marL="457200" lvl="1" indent="0">
              <a:lnSpc>
                <a:spcPct val="200000"/>
              </a:lnSpc>
              <a:buNone/>
            </a:pPr>
            <a:endParaRPr lang="ko-KR" altLang="en-US">
              <a:latin typeface="ITCSymbolStd-Bold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0" y="0"/>
            <a:ext cx="12192000" cy="134266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838200" y="365125"/>
            <a:ext cx="10515600" cy="8849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000" b="1">
                <a:solidFill>
                  <a:schemeClr val="bg1"/>
                </a:solidFill>
                <a:latin typeface="ITCSymbolStd-Bold"/>
              </a:rPr>
              <a:t>Hypersensitivity Pneumonitis</a:t>
            </a:r>
          </a:p>
        </p:txBody>
      </p:sp>
    </p:spTree>
    <p:extLst>
      <p:ext uri="{BB962C8B-B14F-4D97-AF65-F5344CB8AC3E}">
        <p14:creationId xmlns:p14="http://schemas.microsoft.com/office/powerpoint/2010/main" val="37284185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94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ko-KR" sz="4000" b="1">
                <a:latin typeface="ITCSymbolStd-Bold"/>
              </a:rPr>
              <a:t>Management of HP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319510"/>
            <a:ext cx="10515600" cy="4730128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AutoNum type="alphaUcPeriod"/>
            </a:pPr>
            <a:r>
              <a:rPr lang="en-US" altLang="ko-KR" sz="2400" b="1">
                <a:latin typeface="ITCSymbolStd-Bold"/>
              </a:rPr>
              <a:t>Acute HP</a:t>
            </a:r>
            <a:r>
              <a:rPr lang="en-US" altLang="ko-KR" sz="2000">
                <a:latin typeface="ITCSymbolStd-Bold"/>
              </a:rPr>
              <a:t> </a:t>
            </a:r>
          </a:p>
          <a:p>
            <a:pPr lvl="1">
              <a:lnSpc>
                <a:spcPct val="150000"/>
              </a:lnSpc>
            </a:pPr>
            <a:r>
              <a:rPr lang="en-US" altLang="ko-KR" sz="1600" u="sng">
                <a:latin typeface="ITCSymbolStd-Bold"/>
              </a:rPr>
              <a:t>Corticosteroids 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ko-KR" sz="1600">
                <a:latin typeface="ITCSymbolStd-Bold"/>
              </a:rPr>
              <a:t>     	: suppress immune responses, but evidence? – no difference in 5yr FVC, FEV1, DCLO 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ko-KR" sz="1600">
                <a:latin typeface="ITCSymbolStd-Bold"/>
              </a:rPr>
              <a:t>	: faster symptom resolution, but long-term advantage?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ko-KR" sz="1600">
                <a:latin typeface="ITCSymbolStd-Bold"/>
              </a:rPr>
              <a:t>	: more fibrotic changes on chest radiographs in not treated Pts 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ko-KR" sz="1600">
                <a:latin typeface="ITCSymbolStd-Bold"/>
              </a:rPr>
              <a:t>	: various S/E</a:t>
            </a:r>
            <a:endParaRPr lang="ko-KR" altLang="en-US" sz="1600">
              <a:latin typeface="ITCSymbolStd-Bold"/>
            </a:endParaRPr>
          </a:p>
        </p:txBody>
      </p:sp>
    </p:spTree>
    <p:extLst>
      <p:ext uri="{BB962C8B-B14F-4D97-AF65-F5344CB8AC3E}">
        <p14:creationId xmlns:p14="http://schemas.microsoft.com/office/powerpoint/2010/main" val="14339942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94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ko-KR" sz="4000" b="1">
                <a:latin typeface="ITCSymbolStd-Bold"/>
              </a:rPr>
              <a:t>Management of HP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26625" y="1296363"/>
            <a:ext cx="10515600" cy="523175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2400" b="1">
                <a:latin typeface="ITCSymbolStd-Bold"/>
              </a:rPr>
              <a:t>B.  Chronic HP</a:t>
            </a:r>
            <a:r>
              <a:rPr lang="en-US" altLang="ko-KR" sz="2000">
                <a:latin typeface="ITCSymbolStd-Bold"/>
              </a:rPr>
              <a:t> </a:t>
            </a:r>
          </a:p>
          <a:p>
            <a:pPr lvl="1">
              <a:lnSpc>
                <a:spcPct val="150000"/>
              </a:lnSpc>
            </a:pPr>
            <a:r>
              <a:rPr lang="en-US" altLang="ko-KR" sz="1600">
                <a:latin typeface="ITCSymbolStd-Bold"/>
              </a:rPr>
              <a:t>High amount and longer Hx of exposure – less complete remission</a:t>
            </a:r>
          </a:p>
          <a:p>
            <a:pPr lvl="1">
              <a:lnSpc>
                <a:spcPct val="150000"/>
              </a:lnSpc>
            </a:pPr>
            <a:endParaRPr lang="en-US" altLang="ko-KR" sz="1600">
              <a:latin typeface="ITCSymbolStd-Bold"/>
            </a:endParaRPr>
          </a:p>
          <a:p>
            <a:pPr lvl="1">
              <a:lnSpc>
                <a:spcPct val="150000"/>
              </a:lnSpc>
            </a:pPr>
            <a:r>
              <a:rPr lang="en-US" altLang="ko-KR" sz="1600" u="sng">
                <a:latin typeface="ITCSymbolStd-Bold"/>
              </a:rPr>
              <a:t>Corticosteroids 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ko-KR" sz="1600">
                <a:latin typeface="ITCSymbolStd-Bold"/>
              </a:rPr>
              <a:t>     	: </a:t>
            </a:r>
            <a:r>
              <a:rPr lang="en-US" altLang="ko-KR" sz="1600">
                <a:solidFill>
                  <a:srgbClr val="0070C0"/>
                </a:solidFill>
                <a:latin typeface="ITCSymbolStd-Bold"/>
              </a:rPr>
              <a:t>nonfibrotic &amp; persistant active inflammation </a:t>
            </a:r>
            <a:r>
              <a:rPr lang="en-US" altLang="ko-KR" sz="1600">
                <a:latin typeface="ITCSymbolStd-Bold"/>
              </a:rPr>
              <a:t>– good response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ko-KR" sz="1600">
                <a:latin typeface="ITCSymbolStd-Bold"/>
              </a:rPr>
              <a:t>	: treatment dose and duration?</a:t>
            </a:r>
          </a:p>
        </p:txBody>
      </p:sp>
    </p:spTree>
    <p:extLst>
      <p:ext uri="{BB962C8B-B14F-4D97-AF65-F5344CB8AC3E}">
        <p14:creationId xmlns:p14="http://schemas.microsoft.com/office/powerpoint/2010/main" val="3997958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941"/>
          </a:xfrm>
        </p:spPr>
        <p:txBody>
          <a:bodyPr>
            <a:normAutofit/>
          </a:bodyPr>
          <a:lstStyle/>
          <a:p>
            <a:r>
              <a:rPr lang="en-US" altLang="ko-KR" sz="3200" b="1">
                <a:latin typeface="ITCSymbolStd-Bold"/>
              </a:rPr>
              <a:t>Epidemiology of HP</a:t>
            </a:r>
            <a:endParaRPr lang="ko-KR" altLang="en-US" sz="3200" b="1">
              <a:latin typeface="ITCSymbolStd-Bold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446835"/>
            <a:ext cx="10515600" cy="4730128"/>
          </a:xfrm>
        </p:spPr>
        <p:txBody>
          <a:bodyPr>
            <a:normAutofit/>
          </a:bodyPr>
          <a:lstStyle/>
          <a:p>
            <a:r>
              <a:rPr lang="en-US" altLang="ko-KR" sz="1800">
                <a:latin typeface="ITCSymbolStd-Bold"/>
              </a:rPr>
              <a:t>rare disease that can develop in people of </a:t>
            </a:r>
            <a:r>
              <a:rPr lang="en-US" altLang="ko-KR" sz="1800">
                <a:solidFill>
                  <a:srgbClr val="0070C0"/>
                </a:solidFill>
                <a:latin typeface="ITCSymbolStd-Bold"/>
              </a:rPr>
              <a:t>all ages</a:t>
            </a:r>
            <a:r>
              <a:rPr lang="en-US" altLang="ko-KR" sz="1800">
                <a:latin typeface="ITCSymbolStd-Bold"/>
              </a:rPr>
              <a:t>, including children</a:t>
            </a:r>
          </a:p>
          <a:p>
            <a:r>
              <a:rPr lang="en-US" altLang="ko-KR" sz="1800">
                <a:latin typeface="ITCSymbolStd-Bold"/>
              </a:rPr>
              <a:t>a mean age at diagnosis of </a:t>
            </a:r>
            <a:r>
              <a:rPr lang="en-US" altLang="ko-KR" sz="1800">
                <a:solidFill>
                  <a:srgbClr val="0070C0"/>
                </a:solidFill>
                <a:latin typeface="ITCSymbolStd-Bold"/>
              </a:rPr>
              <a:t>50–60</a:t>
            </a:r>
            <a:r>
              <a:rPr lang="en-US" altLang="ko-KR" sz="1800">
                <a:latin typeface="ITCSymbolStd-Bold"/>
              </a:rPr>
              <a:t> years</a:t>
            </a:r>
          </a:p>
          <a:p>
            <a:r>
              <a:rPr lang="en-US" altLang="ko-KR" sz="1800">
                <a:solidFill>
                  <a:srgbClr val="0070C0"/>
                </a:solidFill>
                <a:latin typeface="ITCSymbolStd-Bold"/>
              </a:rPr>
              <a:t>less frequent </a:t>
            </a:r>
            <a:r>
              <a:rPr lang="en-US" altLang="ko-KR" sz="1800">
                <a:latin typeface="ITCSymbolStd-Bold"/>
              </a:rPr>
              <a:t>in smokers or ex- smokers</a:t>
            </a:r>
          </a:p>
          <a:p>
            <a:endParaRPr lang="en-US" altLang="ko-KR" sz="1800">
              <a:latin typeface="ITCSymbolStd-Bold"/>
            </a:endParaRPr>
          </a:p>
          <a:p>
            <a:r>
              <a:rPr lang="en-US" altLang="ko-KR" sz="1800" b="1">
                <a:latin typeface="ITCSymbolStd-Bold"/>
              </a:rPr>
              <a:t>Varied prevalence</a:t>
            </a:r>
          </a:p>
          <a:p>
            <a:pPr lvl="1"/>
            <a:r>
              <a:rPr lang="en-US" altLang="ko-KR" sz="1800">
                <a:latin typeface="ITCSymbolStd-Bold"/>
              </a:rPr>
              <a:t>India : HP was the most common cause of ILD (47.3%)</a:t>
            </a:r>
          </a:p>
          <a:p>
            <a:pPr lvl="1"/>
            <a:r>
              <a:rPr lang="en-US" altLang="ko-KR" sz="1800">
                <a:latin typeface="ITCSymbolStd-Bold"/>
              </a:rPr>
              <a:t>UK : 1991 – 2003, 0.9 per 100,000 population</a:t>
            </a:r>
          </a:p>
          <a:p>
            <a:pPr lvl="1"/>
            <a:r>
              <a:rPr lang="en-US" altLang="ko-KR" sz="1800">
                <a:latin typeface="ITCSymbolStd-Bold"/>
              </a:rPr>
              <a:t>US  : 2004 – 2013, 1.28–1.94 per100,000 population</a:t>
            </a:r>
          </a:p>
          <a:p>
            <a:pPr lvl="1"/>
            <a:endParaRPr lang="en-US" altLang="ko-KR" sz="1800">
              <a:latin typeface="ITCSymbolStd-Bold"/>
            </a:endParaRPr>
          </a:p>
          <a:p>
            <a:r>
              <a:rPr lang="en-US" altLang="ko-KR" sz="1800" b="1">
                <a:latin typeface="ITCSymbolStd-Bold"/>
              </a:rPr>
              <a:t>Mortality </a:t>
            </a:r>
          </a:p>
          <a:p>
            <a:pPr lvl="1"/>
            <a:r>
              <a:rPr lang="en-US" altLang="ko-KR" sz="1800"/>
              <a:t>Fibrotic HP has a higher mortality than non- fibrotic HP</a:t>
            </a:r>
          </a:p>
          <a:p>
            <a:pPr marL="457200" lvl="1" indent="0">
              <a:buNone/>
            </a:pPr>
            <a:r>
              <a:rPr lang="en-US" altLang="ko-KR" sz="1800"/>
              <a:t>	: 67.5 versus 45.2 per 1,000 person- years (US study)</a:t>
            </a:r>
          </a:p>
          <a:p>
            <a:pPr lvl="1"/>
            <a:r>
              <a:rPr lang="en-US" altLang="ko-KR" sz="1800">
                <a:latin typeface="ITCSymbolStd-Bold"/>
              </a:rPr>
              <a:t>In cHP : </a:t>
            </a:r>
            <a:r>
              <a:rPr lang="en-US" altLang="ko-KR" sz="1800"/>
              <a:t>respiratory failure (42–62%), infection (0–32%) CVD (0–6%)</a:t>
            </a:r>
            <a:endParaRPr lang="en-US" altLang="ko-KR" sz="1800">
              <a:latin typeface="ITCSymbolStd-Bold"/>
            </a:endParaRPr>
          </a:p>
          <a:p>
            <a:pPr marL="457200" lvl="1" indent="0">
              <a:buNone/>
            </a:pPr>
            <a:endParaRPr lang="en-US" altLang="ko-KR" sz="2000">
              <a:latin typeface="ITCSymbolStd-Bold"/>
            </a:endParaRPr>
          </a:p>
        </p:txBody>
      </p:sp>
    </p:spTree>
    <p:extLst>
      <p:ext uri="{BB962C8B-B14F-4D97-AF65-F5344CB8AC3E}">
        <p14:creationId xmlns:p14="http://schemas.microsoft.com/office/powerpoint/2010/main" val="31138465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94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ko-KR" sz="4000" b="1">
                <a:latin typeface="ITCSymbolStd-Bold"/>
              </a:rPr>
              <a:t>Management of HP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26625" y="1296363"/>
            <a:ext cx="10515600" cy="5231758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2400" b="1">
                <a:latin typeface="ITCSymbolStd-Bold"/>
              </a:rPr>
              <a:t>B.  Chronic HP</a:t>
            </a:r>
            <a:r>
              <a:rPr lang="en-US" altLang="ko-KR" sz="2000">
                <a:latin typeface="ITCSymbolStd-Bold"/>
              </a:rPr>
              <a:t> </a:t>
            </a:r>
          </a:p>
          <a:p>
            <a:pPr lvl="1">
              <a:lnSpc>
                <a:spcPct val="150000"/>
              </a:lnSpc>
            </a:pPr>
            <a:r>
              <a:rPr lang="en-US" altLang="ko-KR" sz="1600" u="sng">
                <a:latin typeface="ITCSymbolStd-Bold"/>
              </a:rPr>
              <a:t>Immunosuppressive therapy</a:t>
            </a:r>
            <a:endParaRPr lang="en-US" altLang="ko-KR" sz="1600">
              <a:latin typeface="ITCSymbolStd-Bold"/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ko-KR" sz="1600">
                <a:latin typeface="ITCSymbolStd-Bold"/>
              </a:rPr>
              <a:t>	:  Immunosuppressive therapy requirement → increased mortality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en-US" altLang="ko-KR" sz="1600">
              <a:latin typeface="ITCSymbolStd-Bold"/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ko-KR" sz="1600">
                <a:latin typeface="ITCSymbolStd-Bold"/>
              </a:rPr>
              <a:t>      	:  </a:t>
            </a:r>
            <a:r>
              <a:rPr lang="en-US" altLang="ko-KR" sz="1600" b="1">
                <a:latin typeface="ITCSymbolStd-Bold"/>
              </a:rPr>
              <a:t>Azathioprine or mycophenolate mofetil(MMF)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ko-KR" sz="1600">
                <a:latin typeface="ITCSymbolStd-Bold"/>
              </a:rPr>
              <a:t>	  - similar incidence of death, lung transplant and respiratory hospitalization compared to prednisolone Tx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ko-KR" sz="1600">
                <a:latin typeface="ITCSymbolStd-Bold"/>
              </a:rPr>
              <a:t>	  - </a:t>
            </a:r>
            <a:r>
              <a:rPr lang="en-US" altLang="ko-KR" sz="1600">
                <a:solidFill>
                  <a:srgbClr val="0070C0"/>
                </a:solidFill>
                <a:latin typeface="ITCSymbolStd-Bold"/>
              </a:rPr>
              <a:t>improved DLCO and a reduced prednisone dose </a:t>
            </a:r>
            <a:r>
              <a:rPr lang="en-US" altLang="ko-KR" sz="1600">
                <a:latin typeface="ITCSymbolStd-Bold"/>
              </a:rPr>
              <a:t>after 1 year of therapy	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ko-KR" sz="1600">
                <a:latin typeface="ITCSymbolStd-Bold"/>
              </a:rPr>
              <a:t>	  - uncertain long-term role 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en-US" altLang="ko-KR" sz="1600">
              <a:latin typeface="ITCSymbolStd-Bold"/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ko-KR" sz="1600">
                <a:latin typeface="ITCSymbolStd-Bold"/>
              </a:rPr>
              <a:t>	:  </a:t>
            </a:r>
            <a:r>
              <a:rPr lang="en-US" altLang="ko-KR" sz="1600" b="1">
                <a:latin typeface="ITCSymbolStd-Bold"/>
              </a:rPr>
              <a:t>Rituximab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ko-KR" sz="1600">
                <a:latin typeface="ITCSymbolStd-Bold"/>
              </a:rPr>
              <a:t>	- disease improvement or stabilization (3 ouf 6 pts)	  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ko-KR" sz="1600">
                <a:latin typeface="ITCSymbolStd-Bold"/>
              </a:rPr>
              <a:t>	- </a:t>
            </a:r>
            <a:r>
              <a:rPr lang="en-US" altLang="ko-KR" sz="1600">
                <a:solidFill>
                  <a:srgbClr val="0070C0"/>
                </a:solidFill>
                <a:latin typeface="ITCSymbolStd-Bold"/>
              </a:rPr>
              <a:t>B cell depletion </a:t>
            </a:r>
            <a:r>
              <a:rPr lang="en-US" altLang="ko-KR" sz="1600">
                <a:latin typeface="ITCSymbolStd-Bold"/>
              </a:rPr>
              <a:t>may represent an effective therapeutic strategy in at least some patients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en-US" altLang="ko-KR" sz="1600">
              <a:latin typeface="ITCSymbolStd-Bold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290057" y="4429478"/>
            <a:ext cx="27655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nl-NL" altLang="ko-KR" sz="1200" i="1"/>
              <a:t>ERJ Open Res. </a:t>
            </a:r>
            <a:r>
              <a:rPr lang="nl-NL" altLang="ko-KR" sz="1200" b="1"/>
              <a:t>3</a:t>
            </a:r>
            <a:r>
              <a:rPr lang="nl-NL" altLang="ko-KR" sz="1200"/>
              <a:t>, 00016-2017 (2017).</a:t>
            </a:r>
          </a:p>
          <a:p>
            <a:pPr algn="r"/>
            <a:r>
              <a:rPr lang="en-US" altLang="ko-KR" sz="1200"/>
              <a:t>Chest 151, 619–625 (2017).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D1BE442-CBE8-4B4A-8938-0998E0CF3BF5}"/>
              </a:ext>
            </a:extLst>
          </p:cNvPr>
          <p:cNvSpPr/>
          <p:nvPr/>
        </p:nvSpPr>
        <p:spPr>
          <a:xfrm>
            <a:off x="8952375" y="6251122"/>
            <a:ext cx="28975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l-NL" altLang="ko-KR" sz="1200" i="1"/>
              <a:t>Respirology 19, 353–359 (2014).</a:t>
            </a:r>
            <a:endParaRPr lang="en-US" altLang="ko-KR" sz="1200"/>
          </a:p>
        </p:txBody>
      </p:sp>
    </p:spTree>
    <p:extLst>
      <p:ext uri="{BB962C8B-B14F-4D97-AF65-F5344CB8AC3E}">
        <p14:creationId xmlns:p14="http://schemas.microsoft.com/office/powerpoint/2010/main" val="41724871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94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ko-KR" sz="4000" b="1">
                <a:latin typeface="ITCSymbolStd-Bold"/>
              </a:rPr>
              <a:t>Management of HP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26625" y="1296363"/>
            <a:ext cx="10515600" cy="523175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2400" b="1">
                <a:latin typeface="ITCSymbolStd-Bold"/>
              </a:rPr>
              <a:t>B.  Chronic HP</a:t>
            </a:r>
            <a:r>
              <a:rPr lang="en-US" altLang="ko-KR" sz="2000">
                <a:latin typeface="ITCSymbolStd-Bold"/>
              </a:rPr>
              <a:t> </a:t>
            </a:r>
            <a:endParaRPr lang="en-US" altLang="ko-KR" sz="1600">
              <a:latin typeface="ITCSymbolStd-Bold"/>
            </a:endParaRPr>
          </a:p>
          <a:p>
            <a:pPr lvl="1">
              <a:lnSpc>
                <a:spcPct val="150000"/>
              </a:lnSpc>
            </a:pPr>
            <a:r>
              <a:rPr lang="en-US" altLang="ko-KR" sz="1600" u="sng">
                <a:latin typeface="ITCSymbolStd-Bold"/>
              </a:rPr>
              <a:t>Antifibrotic Drugs</a:t>
            </a:r>
            <a:r>
              <a:rPr lang="en-US" altLang="ko-KR" sz="1600">
                <a:latin typeface="ITCSymbolStd-Bold"/>
              </a:rPr>
              <a:t> 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ko-KR" sz="1600">
                <a:latin typeface="ITCSymbolStd-Bold"/>
              </a:rPr>
              <a:t>	:  </a:t>
            </a:r>
            <a:r>
              <a:rPr lang="en-US" altLang="ko-KR" sz="1600" b="1">
                <a:latin typeface="ITCSymbolStd-Bold"/>
              </a:rPr>
              <a:t>Nintedanib, Pirfenidone </a:t>
            </a:r>
            <a:r>
              <a:rPr lang="en-US" altLang="ko-KR" sz="1600">
                <a:latin typeface="ITCSymbolStd-Bold"/>
              </a:rPr>
              <a:t>	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ko-KR" sz="1600">
                <a:latin typeface="ITCSymbolStd-Bold"/>
              </a:rPr>
              <a:t>       - may also be beneficial to progressive non-IPF fibrotic ILD, including chronic fibrotic HP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9257410" y="2268049"/>
            <a:ext cx="27973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i="1">
                <a:latin typeface="ITCSymbolStd-MediumItalic"/>
              </a:rPr>
              <a:t>N. Engl. J. Med. </a:t>
            </a:r>
            <a:r>
              <a:rPr lang="en-US" altLang="ko-KR" sz="1200">
                <a:latin typeface="ITCSymbolStd-Bold"/>
              </a:rPr>
              <a:t>381</a:t>
            </a:r>
            <a:r>
              <a:rPr lang="en-US" altLang="ko-KR" sz="1200">
                <a:latin typeface="ITCSymbolStd-Medium"/>
              </a:rPr>
              <a:t>, 1718–1727 (2019).</a:t>
            </a:r>
            <a:endParaRPr lang="ko-KR" altLang="en-US" sz="1200"/>
          </a:p>
        </p:txBody>
      </p:sp>
      <p:sp>
        <p:nvSpPr>
          <p:cNvPr id="6" name="직사각형 5"/>
          <p:cNvSpPr/>
          <p:nvPr/>
        </p:nvSpPr>
        <p:spPr>
          <a:xfrm>
            <a:off x="9257409" y="2502499"/>
            <a:ext cx="266673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i="1"/>
              <a:t>Lancet Respir. Med. </a:t>
            </a:r>
            <a:r>
              <a:rPr lang="en-US" altLang="ko-KR" sz="1100" b="1"/>
              <a:t>8</a:t>
            </a:r>
            <a:r>
              <a:rPr lang="en-US" altLang="ko-KR" sz="1100"/>
              <a:t>, 147–157 (2020).</a:t>
            </a:r>
            <a:endParaRPr lang="ko-KR" altLang="en-US" sz="110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562" y="3306112"/>
            <a:ext cx="9311021" cy="333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9278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94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ko-KR" sz="4000" b="1">
                <a:latin typeface="ITCSymbolStd-Bold"/>
              </a:rPr>
              <a:t>Management of HP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26625" y="1296363"/>
            <a:ext cx="10515600" cy="523175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2400" b="1">
                <a:latin typeface="ITCSymbolStd-Bold"/>
              </a:rPr>
              <a:t>B.  Chronic HP</a:t>
            </a:r>
            <a:r>
              <a:rPr lang="en-US" altLang="ko-KR" sz="2000">
                <a:latin typeface="ITCSymbolStd-Bold"/>
              </a:rPr>
              <a:t> </a:t>
            </a:r>
            <a:endParaRPr lang="en-US" altLang="ko-KR" sz="1600">
              <a:latin typeface="ITCSymbolStd-Bold"/>
            </a:endParaRPr>
          </a:p>
          <a:p>
            <a:pPr lvl="1">
              <a:lnSpc>
                <a:spcPct val="150000"/>
              </a:lnSpc>
            </a:pPr>
            <a:r>
              <a:rPr lang="en-US" altLang="ko-KR" sz="1600" u="sng">
                <a:latin typeface="ITCSymbolStd-Bold"/>
              </a:rPr>
              <a:t>Lung tranplantation</a:t>
            </a:r>
            <a:endParaRPr lang="en-US" altLang="ko-KR" sz="1600">
              <a:latin typeface="ITCSymbolStd-Bold"/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ko-KR" sz="1600">
                <a:latin typeface="ITCSymbolStd-Bold"/>
              </a:rPr>
              <a:t>: greater post-transplant survival in HP than in IPF 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ko-KR" sz="1600">
                <a:latin typeface="ITCSymbolStd-Bold"/>
              </a:rPr>
              <a:t>: lower risk of death than IPF (HR 0.25; P = 0.013)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ko-KR" sz="1600">
                <a:latin typeface="ITCSymbolStd-Bold"/>
              </a:rPr>
              <a:t>       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en-US" altLang="ko-KR" sz="1600">
              <a:latin typeface="ITCSymbolStd-Bold"/>
            </a:endParaRPr>
          </a:p>
          <a:p>
            <a:pPr marL="457200" lvl="1" indent="0">
              <a:lnSpc>
                <a:spcPct val="150000"/>
              </a:lnSpc>
              <a:buNone/>
            </a:pPr>
            <a:endParaRPr lang="en-US" altLang="ko-KR" sz="1600">
              <a:latin typeface="ITCSymbolStd-Bold"/>
            </a:endParaRPr>
          </a:p>
          <a:p>
            <a:pPr marL="457200" lvl="1" indent="0">
              <a:lnSpc>
                <a:spcPct val="150000"/>
              </a:lnSpc>
              <a:buNone/>
            </a:pPr>
            <a:endParaRPr lang="en-US" altLang="ko-KR" sz="1600">
              <a:latin typeface="ITCSymbolStd-Bold"/>
            </a:endParaRPr>
          </a:p>
          <a:p>
            <a:pPr marL="457200" lvl="1" indent="0">
              <a:lnSpc>
                <a:spcPct val="150000"/>
              </a:lnSpc>
              <a:buNone/>
            </a:pPr>
            <a:endParaRPr lang="en-US" altLang="ko-KR" sz="1600">
              <a:latin typeface="ITCSymbolStd-Bold"/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ko-KR" sz="1600">
                <a:latin typeface="ITCSymbolStd-Bold"/>
              </a:rPr>
              <a:t>    - </a:t>
            </a:r>
            <a:r>
              <a:rPr lang="en-US" altLang="ko-KR" sz="1600" b="1">
                <a:solidFill>
                  <a:schemeClr val="accent1">
                    <a:lumMod val="75000"/>
                  </a:schemeClr>
                </a:solidFill>
                <a:latin typeface="ITCSymbolStd-Bold"/>
              </a:rPr>
              <a:t>Two of 31 HP pts </a:t>
            </a:r>
            <a:r>
              <a:rPr lang="en-US" altLang="ko-KR" sz="1600">
                <a:latin typeface="ITCSymbolStd-Bold"/>
              </a:rPr>
              <a:t>developed </a:t>
            </a:r>
            <a:r>
              <a:rPr lang="en-US" altLang="ko-KR" sz="1600">
                <a:solidFill>
                  <a:srgbClr val="0070C0"/>
                </a:solidFill>
                <a:latin typeface="ITCSymbolStd-Bold"/>
              </a:rPr>
              <a:t>recurrent disease in their allografts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ko-KR" sz="1600">
                <a:latin typeface="ITCSymbolStd-Bold"/>
              </a:rPr>
              <a:t>                 </a:t>
            </a:r>
            <a:r>
              <a:rPr lang="en-US" altLang="ko-KR" sz="1600">
                <a:latin typeface="맑은 고딕" panose="020B0503020000020004" pitchFamily="50" charset="-127"/>
                <a:ea typeface="맑은 고딕" panose="020B0503020000020004" pitchFamily="50" charset="-127"/>
              </a:rPr>
              <a:t>⇒  </a:t>
            </a:r>
            <a:r>
              <a:rPr lang="en-US" altLang="ko-KR" sz="1600">
                <a:latin typeface="ITCSymbolStd-Bold"/>
              </a:rPr>
              <a:t>Importance of antigen avoidance after lung transplant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9691385" y="6389621"/>
            <a:ext cx="39739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i="1"/>
              <a:t>Chest </a:t>
            </a:r>
            <a:r>
              <a:rPr lang="en-US" altLang="ko-KR" sz="1200"/>
              <a:t>147, 1558–1565 (2015).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146" y="1250066"/>
            <a:ext cx="5349207" cy="384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5486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435260"/>
            <a:ext cx="10515600" cy="473012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b="1">
                <a:latin typeface="ITCSymbolStd-Bold"/>
              </a:rPr>
              <a:t>Summary</a:t>
            </a:r>
          </a:p>
          <a:p>
            <a:pPr marL="0" indent="0">
              <a:lnSpc>
                <a:spcPct val="100000"/>
              </a:lnSpc>
              <a:buNone/>
            </a:pPr>
            <a:endParaRPr lang="en-US" altLang="ko-KR" sz="2000">
              <a:latin typeface="ITCSymbolStd-Bold"/>
            </a:endParaRPr>
          </a:p>
          <a:p>
            <a:pPr>
              <a:lnSpc>
                <a:spcPct val="100000"/>
              </a:lnSpc>
            </a:pPr>
            <a:r>
              <a:rPr lang="en-US" altLang="ko-KR" sz="2000">
                <a:latin typeface="ITCSymbolStd-Bold"/>
              </a:rPr>
              <a:t>Incompletely understood mechanism</a:t>
            </a:r>
          </a:p>
          <a:p>
            <a:pPr>
              <a:lnSpc>
                <a:spcPct val="100000"/>
              </a:lnSpc>
            </a:pPr>
            <a:r>
              <a:rPr lang="en-US" altLang="ko-KR" sz="2000">
                <a:latin typeface="ITCSymbolStd-Bold"/>
              </a:rPr>
              <a:t>Lack of international diagnostic guidelines</a:t>
            </a:r>
          </a:p>
          <a:p>
            <a:pPr>
              <a:lnSpc>
                <a:spcPct val="100000"/>
              </a:lnSpc>
            </a:pPr>
            <a:r>
              <a:rPr lang="en-US" altLang="ko-KR" sz="2000">
                <a:latin typeface="ITCSymbolStd-Bold"/>
              </a:rPr>
              <a:t>Multidiciplinary decision</a:t>
            </a:r>
          </a:p>
          <a:p>
            <a:pPr>
              <a:lnSpc>
                <a:spcPct val="100000"/>
              </a:lnSpc>
            </a:pPr>
            <a:r>
              <a:rPr lang="en-US" altLang="ko-KR" sz="2000">
                <a:latin typeface="ITCSymbolStd-Bold"/>
              </a:rPr>
              <a:t>needed to clarify the role of immunosuppressive therapy</a:t>
            </a:r>
          </a:p>
          <a:p>
            <a:pPr>
              <a:lnSpc>
                <a:spcPct val="100000"/>
              </a:lnSpc>
            </a:pPr>
            <a:endParaRPr lang="en-US" altLang="ko-KR" sz="2000">
              <a:latin typeface="ITCSymbolStd-Bold"/>
            </a:endParaRPr>
          </a:p>
          <a:p>
            <a:pPr>
              <a:lnSpc>
                <a:spcPct val="100000"/>
              </a:lnSpc>
            </a:pPr>
            <a:r>
              <a:rPr lang="en-US" altLang="ko-KR" sz="2000" u="sng">
                <a:latin typeface="ITCSymbolStd-Bold"/>
              </a:rPr>
              <a:t>Clinicians suspicion</a:t>
            </a:r>
            <a:endParaRPr lang="ko-KR" altLang="en-US" sz="1800" u="sng">
              <a:latin typeface="ITCSymbolStd-Bold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0" y="0"/>
            <a:ext cx="12192000" cy="134266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838200" y="365125"/>
            <a:ext cx="10515600" cy="8849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000" b="1">
                <a:solidFill>
                  <a:schemeClr val="bg1"/>
                </a:solidFill>
                <a:latin typeface="ITCSymbolStd-Bold"/>
              </a:rPr>
              <a:t>Hypersensitivity Pneumonitis</a:t>
            </a:r>
          </a:p>
        </p:txBody>
      </p:sp>
    </p:spTree>
    <p:extLst>
      <p:ext uri="{BB962C8B-B14F-4D97-AF65-F5344CB8AC3E}">
        <p14:creationId xmlns:p14="http://schemas.microsoft.com/office/powerpoint/2010/main" val="5739516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23396" y="1145894"/>
            <a:ext cx="10515600" cy="1998501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altLang="ko-KR" sz="1800" b="1"/>
              <a:t>Hypersensitivity pneumonitis: Current concepts in pathogenesis, diagnosis, and treatment, </a:t>
            </a:r>
            <a:r>
              <a:rPr lang="en-US" altLang="ko-KR" sz="1800" i="1"/>
              <a:t>Allergy</a:t>
            </a:r>
            <a:r>
              <a:rPr lang="en-US" altLang="ko-KR" sz="1800"/>
              <a:t>. 2021;00:1–12. </a:t>
            </a:r>
          </a:p>
          <a:p>
            <a:r>
              <a:rPr lang="en-US" altLang="ko-KR" sz="1800" b="1"/>
              <a:t>Hypersensitivity pneumonitis, </a:t>
            </a:r>
            <a:r>
              <a:rPr lang="en-US" altLang="ko-KR" sz="1800" i="1"/>
              <a:t>Nature reviews </a:t>
            </a:r>
            <a:r>
              <a:rPr lang="en-US" altLang="ko-KR" sz="1800"/>
              <a:t>(2020) 6:65.</a:t>
            </a:r>
          </a:p>
          <a:p>
            <a:r>
              <a:rPr lang="en-US" altLang="ko-KR" sz="1800" b="1"/>
              <a:t>Diagnosis of hypersensitivity pneumonitis in adults: an official ATS/JRS/ALAT clinical practice guideline</a:t>
            </a:r>
            <a:r>
              <a:rPr lang="en-US" altLang="ko-KR" sz="1800"/>
              <a:t>. </a:t>
            </a:r>
            <a:r>
              <a:rPr lang="en-US" altLang="ko-KR" sz="1800" i="1"/>
              <a:t>Am. J. Respir. Crit. Care. Med.</a:t>
            </a:r>
            <a:r>
              <a:rPr lang="en-US" altLang="ko-KR" sz="1800"/>
              <a:t> 202, e36–e69 (2020).</a:t>
            </a:r>
          </a:p>
        </p:txBody>
      </p:sp>
    </p:spTree>
    <p:extLst>
      <p:ext uri="{BB962C8B-B14F-4D97-AF65-F5344CB8AC3E}">
        <p14:creationId xmlns:p14="http://schemas.microsoft.com/office/powerpoint/2010/main" val="520608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521955" y="538103"/>
            <a:ext cx="39138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>
                <a:latin typeface="Franklin Gothic Medium Cond" panose="020B0606030402020204" pitchFamily="34" charset="0"/>
              </a:rPr>
              <a:t>Sources of Antigens Known to Cause HP</a:t>
            </a:r>
            <a:endParaRPr lang="ko-KR" altLang="en-US" sz="2000">
              <a:latin typeface="Franklin Gothic Medium Cond" panose="020B0606030402020204" pitchFamily="34" charset="0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118" y="1976693"/>
            <a:ext cx="2147160" cy="3178222"/>
          </a:xfrm>
          <a:prstGeom prst="rect">
            <a:avLst/>
          </a:prstGeom>
        </p:spPr>
      </p:pic>
      <p:pic>
        <p:nvPicPr>
          <p:cNvPr id="2050" name="Picture 2" descr="Yamaha Saxophone YAS-62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3169" y="1769983"/>
            <a:ext cx="1457021" cy="3318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lassical Kids Music Lessons: Bassoon Basic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130" y="1748172"/>
            <a:ext cx="1755648" cy="3511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8" descr="Best Mini Humidifiers 2020 For Desk, Office &amp; Home"/>
          <p:cNvSpPr>
            <a:spLocks noChangeAspect="1" noChangeArrowheads="1"/>
          </p:cNvSpPr>
          <p:nvPr/>
        </p:nvSpPr>
        <p:spPr bwMode="auto">
          <a:xfrm>
            <a:off x="155575" y="-852488"/>
            <a:ext cx="1485900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2058" name="Picture 10" descr="Best Mini Humidifiers 2020 For Desk, Office &amp;amp; Hom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50" y="1872141"/>
            <a:ext cx="2822772" cy="3387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509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389" y="201916"/>
            <a:ext cx="5993478" cy="653296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9265" y="201916"/>
            <a:ext cx="5842794" cy="656234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6067" y="1649237"/>
            <a:ext cx="6603302" cy="226705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5" name="직사각형 4"/>
          <p:cNvSpPr/>
          <p:nvPr/>
        </p:nvSpPr>
        <p:spPr>
          <a:xfrm>
            <a:off x="9966589" y="602025"/>
            <a:ext cx="215929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>
                <a:latin typeface="+mj-lt"/>
              </a:rPr>
              <a:t>ATS/JRS/ALAT Guideline (2020)</a:t>
            </a:r>
            <a:endParaRPr lang="ko-KR" altLang="en-US" sz="1200">
              <a:latin typeface="+mj-lt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8212059" y="201915"/>
            <a:ext cx="39138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>
                <a:latin typeface="Franklin Gothic Medium Cond" panose="020B0606030402020204" pitchFamily="34" charset="0"/>
              </a:rPr>
              <a:t>Sources of Antigens Known to Cause HP</a:t>
            </a:r>
            <a:endParaRPr lang="ko-KR" altLang="en-US" sz="2000">
              <a:latin typeface="Franklin Gothic Medium Cond" panose="020B0606030402020204" pitchFamily="34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8597718" y="952574"/>
            <a:ext cx="43321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>
                <a:solidFill>
                  <a:srgbClr val="0070C0"/>
                </a:solidFill>
                <a:latin typeface="ITCSymbolStd-Bold"/>
              </a:rPr>
              <a:t>acute HP : most cases caused by fungi</a:t>
            </a:r>
          </a:p>
          <a:p>
            <a:r>
              <a:rPr lang="en-US" altLang="ko-KR" sz="1400">
                <a:solidFill>
                  <a:srgbClr val="0070C0"/>
                </a:solidFill>
                <a:latin typeface="ITCSymbolStd-Bold"/>
              </a:rPr>
              <a:t>chronic HP : about half - avian antigens</a:t>
            </a:r>
            <a:endParaRPr lang="ko-KR" altLang="en-US" sz="14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622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3576" y="171639"/>
            <a:ext cx="7208520" cy="9770397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941"/>
          </a:xfrm>
        </p:spPr>
        <p:txBody>
          <a:bodyPr>
            <a:normAutofit/>
          </a:bodyPr>
          <a:lstStyle/>
          <a:p>
            <a:r>
              <a:rPr lang="en-US" altLang="ko-KR" sz="3200" b="1">
                <a:latin typeface="ITCSymbolStd-Bold"/>
              </a:rPr>
              <a:t>Pathogenesis of HP</a:t>
            </a:r>
            <a:endParaRPr lang="ko-KR" altLang="en-US" sz="3200" b="1">
              <a:latin typeface="ITCSymbolStd-Bold"/>
            </a:endParaRPr>
          </a:p>
        </p:txBody>
      </p:sp>
    </p:spTree>
    <p:extLst>
      <p:ext uri="{BB962C8B-B14F-4D97-AF65-F5344CB8AC3E}">
        <p14:creationId xmlns:p14="http://schemas.microsoft.com/office/powerpoint/2010/main" val="6546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48148E-6 L -0.00287 -0.4719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2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838200" y="365125"/>
            <a:ext cx="10515600" cy="8849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200" b="1">
                <a:latin typeface="ITCSymbolStd-Bold"/>
              </a:rPr>
              <a:t>Immunopathology in HP</a:t>
            </a:r>
            <a:endParaRPr lang="ko-KR" altLang="en-US" sz="3200" b="1">
              <a:latin typeface="ITCSymbolStd-Bold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3224" y="1250066"/>
            <a:ext cx="8772144" cy="485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238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554132"/>
            <a:ext cx="10515600" cy="473012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sz="2400" b="1">
                <a:latin typeface="ITCSymbolStd-Bold"/>
              </a:rPr>
              <a:t>3. Diagnosis</a:t>
            </a:r>
          </a:p>
          <a:p>
            <a:pPr lvl="1">
              <a:lnSpc>
                <a:spcPct val="100000"/>
              </a:lnSpc>
            </a:pPr>
            <a:r>
              <a:rPr lang="en-US" altLang="ko-KR" sz="2000">
                <a:latin typeface="ITCSymbolStd-Bold"/>
              </a:rPr>
              <a:t>Heterogeneous manifestations</a:t>
            </a:r>
          </a:p>
          <a:p>
            <a:pPr lvl="1">
              <a:lnSpc>
                <a:spcPct val="100000"/>
              </a:lnSpc>
            </a:pPr>
            <a:r>
              <a:rPr lang="en-US" altLang="ko-KR" sz="2000">
                <a:latin typeface="ITCSymbolStd-Bold"/>
              </a:rPr>
              <a:t>Variable symptoms</a:t>
            </a:r>
          </a:p>
          <a:p>
            <a:pPr lvl="1">
              <a:lnSpc>
                <a:spcPct val="100000"/>
              </a:lnSpc>
            </a:pPr>
            <a:endParaRPr lang="en-US" altLang="ko-KR" sz="2000">
              <a:latin typeface="ITCSymbolStd-Bold"/>
            </a:endParaRPr>
          </a:p>
          <a:p>
            <a:pPr lvl="1">
              <a:lnSpc>
                <a:spcPct val="100000"/>
              </a:lnSpc>
            </a:pPr>
            <a:r>
              <a:rPr lang="en-US" altLang="ko-KR" sz="2000">
                <a:latin typeface="ITCSymbolStd-Bold"/>
              </a:rPr>
              <a:t>2020 ATS/ACCP guideline 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altLang="ko-KR" sz="2000">
                <a:latin typeface="ITCSymbolStd-Bold"/>
              </a:rPr>
              <a:t>  -  </a:t>
            </a:r>
            <a:r>
              <a:rPr lang="en-US" altLang="ko-KR" sz="2000">
                <a:solidFill>
                  <a:schemeClr val="accent1">
                    <a:lumMod val="75000"/>
                  </a:schemeClr>
                </a:solidFill>
                <a:latin typeface="ITCSymbolStd-Bold"/>
              </a:rPr>
              <a:t>Fibrotic (cellular HP) </a:t>
            </a:r>
            <a:r>
              <a:rPr lang="en-US" altLang="ko-KR" sz="2000">
                <a:latin typeface="ITCSymbolStd-Bold"/>
              </a:rPr>
              <a:t>vs</a:t>
            </a:r>
            <a:r>
              <a:rPr lang="en-US" altLang="ko-KR" sz="2000">
                <a:solidFill>
                  <a:schemeClr val="accent1">
                    <a:lumMod val="75000"/>
                  </a:schemeClr>
                </a:solidFill>
                <a:latin typeface="ITCSymbolStd-Bold"/>
              </a:rPr>
              <a:t> Non-fibrotic </a:t>
            </a:r>
            <a:endParaRPr lang="en-US" altLang="ko-KR" sz="2000" smtClean="0">
              <a:solidFill>
                <a:schemeClr val="accent1">
                  <a:lumMod val="75000"/>
                </a:schemeClr>
              </a:solidFill>
              <a:latin typeface="ITCSymbolStd-Bold"/>
            </a:endParaRPr>
          </a:p>
          <a:p>
            <a:pPr marL="457200" lvl="1" indent="0">
              <a:lnSpc>
                <a:spcPct val="100000"/>
              </a:lnSpc>
              <a:buNone/>
            </a:pPr>
            <a:r>
              <a:rPr lang="en-US" altLang="ko-KR" sz="2000" smtClean="0">
                <a:solidFill>
                  <a:schemeClr val="accent1">
                    <a:lumMod val="75000"/>
                  </a:schemeClr>
                </a:solidFill>
                <a:latin typeface="ITCSymbolStd-Bold"/>
              </a:rPr>
              <a:t>  </a:t>
            </a:r>
            <a:r>
              <a:rPr lang="en-US" altLang="ko-KR" sz="2000">
                <a:latin typeface="ITCSymbolStd-Bold"/>
              </a:rPr>
              <a:t>-  </a:t>
            </a:r>
            <a:r>
              <a:rPr lang="en-US" altLang="ko-KR" sz="2000">
                <a:latin typeface="ITCSymbolStd-Bold"/>
              </a:rPr>
              <a:t>multidisciplinary </a:t>
            </a:r>
            <a:r>
              <a:rPr lang="en-US" altLang="ko-KR" sz="2000">
                <a:latin typeface="ITCSymbolStd-Bold"/>
              </a:rPr>
              <a:t>discussion, different confidence </a:t>
            </a:r>
            <a:r>
              <a:rPr lang="en-US" altLang="ko-KR" sz="2000">
                <a:latin typeface="ITCSymbolStd-Bold"/>
              </a:rPr>
              <a:t>levels</a:t>
            </a:r>
            <a:r>
              <a:rPr lang="en-US" altLang="ko-KR" sz="2000" smtClean="0">
                <a:latin typeface="ITCSymbolStd-Bold"/>
              </a:rPr>
              <a:t>   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altLang="ko-KR" sz="2000" smtClean="0">
                <a:latin typeface="ITCSymbolStd-Bold"/>
              </a:rPr>
              <a:t>  </a:t>
            </a:r>
            <a:r>
              <a:rPr lang="en-US" altLang="ko-KR" sz="2000" smtClean="0">
                <a:latin typeface="ITCSymbolStd-Bold"/>
              </a:rPr>
              <a:t>-  </a:t>
            </a:r>
            <a:r>
              <a:rPr lang="en-US" altLang="ko-KR" sz="2000" smtClean="0"/>
              <a:t>combination </a:t>
            </a:r>
            <a:r>
              <a:rPr lang="en-US" altLang="ko-KR" sz="2000"/>
              <a:t>of imaging, </a:t>
            </a:r>
            <a:r>
              <a:rPr lang="en-US" altLang="ko-KR" sz="2000"/>
              <a:t>exposure </a:t>
            </a:r>
            <a:r>
              <a:rPr lang="en-US" altLang="ko-KR" sz="2000" smtClean="0"/>
              <a:t>assess, BAL lymphocytosis &amp; histopathology.</a:t>
            </a:r>
            <a:endParaRPr lang="ko-KR" altLang="en-US">
              <a:latin typeface="ITCSymbolStd-Bold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0" y="0"/>
            <a:ext cx="12192000" cy="134266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838200" y="365125"/>
            <a:ext cx="10515600" cy="8849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000" b="1">
                <a:solidFill>
                  <a:schemeClr val="bg1"/>
                </a:solidFill>
                <a:latin typeface="ITCSymbolStd-Bold"/>
              </a:rPr>
              <a:t>Hypersensitivity Pneumonitis</a:t>
            </a: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098" y="4714305"/>
            <a:ext cx="7335274" cy="1781424"/>
          </a:xfrm>
          <a:prstGeom prst="rect">
            <a:avLst/>
          </a:prstGeom>
        </p:spPr>
      </p:pic>
      <p:cxnSp>
        <p:nvCxnSpPr>
          <p:cNvPr id="10" name="직선 연결선 9"/>
          <p:cNvCxnSpPr/>
          <p:nvPr/>
        </p:nvCxnSpPr>
        <p:spPr>
          <a:xfrm>
            <a:off x="2763398" y="5651317"/>
            <a:ext cx="122923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직사각형 10"/>
          <p:cNvSpPr/>
          <p:nvPr/>
        </p:nvSpPr>
        <p:spPr>
          <a:xfrm>
            <a:off x="6831711" y="5497428"/>
            <a:ext cx="32669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>
                <a:solidFill>
                  <a:srgbClr val="0070C0"/>
                </a:solidFill>
                <a:latin typeface="ITCSymbolStd-Bold"/>
              </a:rPr>
              <a:t>Approximately 40–50% of chronic HP</a:t>
            </a:r>
            <a:endParaRPr lang="ko-KR" altLang="en-US" sz="1400">
              <a:solidFill>
                <a:srgbClr val="0070C0"/>
              </a:solidFill>
              <a:latin typeface="ITCSymbolStd-Bold"/>
            </a:endParaRPr>
          </a:p>
        </p:txBody>
      </p:sp>
    </p:spTree>
    <p:extLst>
      <p:ext uri="{BB962C8B-B14F-4D97-AF65-F5344CB8AC3E}">
        <p14:creationId xmlns:p14="http://schemas.microsoft.com/office/powerpoint/2010/main" val="333581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94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ko-KR" sz="3600" b="1">
                <a:latin typeface="ITCSymbolStd-Bold"/>
              </a:rPr>
              <a:t>Diagnosis of HP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319510"/>
            <a:ext cx="10515600" cy="4730128"/>
          </a:xfrm>
        </p:spPr>
        <p:txBody>
          <a:bodyPr>
            <a:normAutofit/>
          </a:bodyPr>
          <a:lstStyle/>
          <a:p>
            <a:pPr lvl="1">
              <a:lnSpc>
                <a:spcPct val="100000"/>
              </a:lnSpc>
            </a:pPr>
            <a:r>
              <a:rPr lang="en-US" altLang="ko-KR" sz="1800">
                <a:latin typeface="+mj-ea"/>
              </a:rPr>
              <a:t>Exposure history</a:t>
            </a:r>
          </a:p>
          <a:p>
            <a:pPr lvl="1">
              <a:lnSpc>
                <a:spcPct val="100000"/>
              </a:lnSpc>
            </a:pPr>
            <a:endParaRPr lang="en-US" altLang="ko-KR" sz="1800">
              <a:latin typeface="+mj-ea"/>
              <a:ea typeface="+mj-ea"/>
            </a:endParaRPr>
          </a:p>
          <a:p>
            <a:pPr lvl="1">
              <a:lnSpc>
                <a:spcPct val="100000"/>
              </a:lnSpc>
            </a:pPr>
            <a:r>
              <a:rPr lang="en-US" altLang="ko-KR" sz="1800">
                <a:latin typeface="+mj-ea"/>
                <a:ea typeface="+mj-ea"/>
              </a:rPr>
              <a:t>Clinical features</a:t>
            </a:r>
          </a:p>
          <a:p>
            <a:pPr lvl="1">
              <a:lnSpc>
                <a:spcPct val="100000"/>
              </a:lnSpc>
            </a:pPr>
            <a:r>
              <a:rPr lang="en-US" altLang="ko-KR" sz="1800">
                <a:latin typeface="+mj-ea"/>
                <a:ea typeface="+mj-ea"/>
              </a:rPr>
              <a:t>HRCT </a:t>
            </a:r>
          </a:p>
          <a:p>
            <a:pPr lvl="1">
              <a:lnSpc>
                <a:spcPct val="100000"/>
              </a:lnSpc>
            </a:pPr>
            <a:r>
              <a:rPr lang="en-US" altLang="ko-KR" sz="1800">
                <a:latin typeface="+mj-ea"/>
                <a:ea typeface="+mj-ea"/>
              </a:rPr>
              <a:t>lung function : Restrictive, DLCO</a:t>
            </a:r>
            <a:r>
              <a:rPr lang="en-US" altLang="ko-KR" sz="1800">
                <a:latin typeface="맑은 고딕" panose="020B0503020000020004" pitchFamily="50" charset="-127"/>
                <a:ea typeface="맑은 고딕" panose="020B0503020000020004" pitchFamily="50" charset="-127"/>
              </a:rPr>
              <a:t>↓ / </a:t>
            </a:r>
            <a:r>
              <a:rPr lang="en-US" altLang="ko-KR" sz="1800">
                <a:latin typeface="+mj-ea"/>
                <a:ea typeface="+mj-ea"/>
              </a:rPr>
              <a:t>Clinical course monitoring / not helpful for DDx</a:t>
            </a:r>
          </a:p>
          <a:p>
            <a:pPr lvl="1">
              <a:lnSpc>
                <a:spcPct val="100000"/>
              </a:lnSpc>
            </a:pPr>
            <a:r>
              <a:rPr lang="en-US" altLang="ko-KR" sz="1800">
                <a:latin typeface="+mj-ea"/>
                <a:ea typeface="+mj-ea"/>
              </a:rPr>
              <a:t>laboratory tests : specific IgG Antibodies / limited antigens  </a:t>
            </a:r>
          </a:p>
          <a:p>
            <a:pPr lvl="1">
              <a:lnSpc>
                <a:spcPct val="100000"/>
              </a:lnSpc>
            </a:pPr>
            <a:r>
              <a:rPr lang="en-US" altLang="ko-KR" sz="1800">
                <a:latin typeface="+mj-ea"/>
                <a:ea typeface="+mj-ea"/>
              </a:rPr>
              <a:t>BAL cell differentials </a:t>
            </a:r>
          </a:p>
          <a:p>
            <a:pPr lvl="1">
              <a:lnSpc>
                <a:spcPct val="100000"/>
              </a:lnSpc>
            </a:pPr>
            <a:r>
              <a:rPr lang="en-US" altLang="ko-KR" sz="1800">
                <a:latin typeface="+mj-ea"/>
                <a:ea typeface="+mj-ea"/>
              </a:rPr>
              <a:t>multidisciplinary case review</a:t>
            </a:r>
          </a:p>
          <a:p>
            <a:pPr lvl="1">
              <a:lnSpc>
                <a:spcPct val="100000"/>
              </a:lnSpc>
            </a:pPr>
            <a:r>
              <a:rPr lang="en-US" altLang="ko-KR" sz="1800">
                <a:latin typeface="+mj-ea"/>
                <a:ea typeface="+mj-ea"/>
              </a:rPr>
              <a:t>Histopathology</a:t>
            </a:r>
          </a:p>
          <a:p>
            <a:pPr lvl="1">
              <a:lnSpc>
                <a:spcPct val="100000"/>
              </a:lnSpc>
            </a:pPr>
            <a:endParaRPr lang="en-US" altLang="ko-KR" sz="1800">
              <a:latin typeface="+mj-ea"/>
              <a:ea typeface="+mj-ea"/>
            </a:endParaRPr>
          </a:p>
          <a:p>
            <a:pPr lvl="1">
              <a:lnSpc>
                <a:spcPct val="100000"/>
              </a:lnSpc>
            </a:pPr>
            <a:r>
              <a:rPr lang="en-US" altLang="ko-KR" sz="2000" u="sng"/>
              <a:t>antigen inhalation challenge test</a:t>
            </a:r>
            <a:endParaRPr lang="en-US" altLang="ko-KR" sz="1600" u="sng">
              <a:latin typeface="+mj-ea"/>
              <a:ea typeface="+mj-ea"/>
            </a:endParaRPr>
          </a:p>
        </p:txBody>
      </p:sp>
      <p:sp>
        <p:nvSpPr>
          <p:cNvPr id="4" name="달 3"/>
          <p:cNvSpPr/>
          <p:nvPr/>
        </p:nvSpPr>
        <p:spPr>
          <a:xfrm>
            <a:off x="1029569" y="2061108"/>
            <a:ext cx="300940" cy="2280213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6260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960</TotalTime>
  <Words>3022</Words>
  <Application>Microsoft Office PowerPoint</Application>
  <PresentationFormat>와이드스크린</PresentationFormat>
  <Paragraphs>399</Paragraphs>
  <Slides>34</Slides>
  <Notes>33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34</vt:i4>
      </vt:variant>
    </vt:vector>
  </HeadingPairs>
  <TitlesOfParts>
    <vt:vector size="47" baseType="lpstr">
      <vt:lpstr>ITCSymbolStd-Bold</vt:lpstr>
      <vt:lpstr>ITCSymbolStd-Medium</vt:lpstr>
      <vt:lpstr>ITCSymbolStd-MediumItalic</vt:lpstr>
      <vt:lpstr>msgothic</vt:lpstr>
      <vt:lpstr>맑은 고딕</vt:lpstr>
      <vt:lpstr>Arial</vt:lpstr>
      <vt:lpstr>Calibri</vt:lpstr>
      <vt:lpstr>Calibri Light</vt:lpstr>
      <vt:lpstr>Franklin Gothic Medium Cond</vt:lpstr>
      <vt:lpstr>Wingdings</vt:lpstr>
      <vt:lpstr>Office 테마</vt:lpstr>
      <vt:lpstr>1_Office 테마</vt:lpstr>
      <vt:lpstr>2_Office 테마</vt:lpstr>
      <vt:lpstr>PowerPoint 프레젠테이션</vt:lpstr>
      <vt:lpstr>PowerPoint 프레젠테이션</vt:lpstr>
      <vt:lpstr>Epidemiology of HP</vt:lpstr>
      <vt:lpstr>PowerPoint 프레젠테이션</vt:lpstr>
      <vt:lpstr>PowerPoint 프레젠테이션</vt:lpstr>
      <vt:lpstr>Pathogenesis of HP</vt:lpstr>
      <vt:lpstr>PowerPoint 프레젠테이션</vt:lpstr>
      <vt:lpstr>PowerPoint 프레젠테이션</vt:lpstr>
      <vt:lpstr>Diagnosis of HP</vt:lpstr>
      <vt:lpstr>6 predictors of a diagnosis of HP</vt:lpstr>
      <vt:lpstr>PowerPoint 프레젠테이션</vt:lpstr>
      <vt:lpstr>Diagnosis of HP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Diagnosis of HP</vt:lpstr>
      <vt:lpstr>Diagnosis of HP</vt:lpstr>
      <vt:lpstr>Diagnosis of HP</vt:lpstr>
      <vt:lpstr>Diagnosis of HP</vt:lpstr>
      <vt:lpstr>Factors associated with prognosis and/or survival in HP</vt:lpstr>
      <vt:lpstr>Association of fibrotic patterns with poor prognosis in chronic HP </vt:lpstr>
      <vt:lpstr>fibrotic features on HRCT are associated with worse outcomes in HP</vt:lpstr>
      <vt:lpstr>PowerPoint 프레젠테이션</vt:lpstr>
      <vt:lpstr>Management of HP</vt:lpstr>
      <vt:lpstr>Management of HP</vt:lpstr>
      <vt:lpstr>Management of HP</vt:lpstr>
      <vt:lpstr>Management of HP</vt:lpstr>
      <vt:lpstr>Management of HP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김솔(내과학교실)</dc:creator>
  <cp:lastModifiedBy>김솔(내과학교실)</cp:lastModifiedBy>
  <cp:revision>54</cp:revision>
  <dcterms:created xsi:type="dcterms:W3CDTF">2021-10-26T06:13:06Z</dcterms:created>
  <dcterms:modified xsi:type="dcterms:W3CDTF">2021-10-27T22:04:11Z</dcterms:modified>
</cp:coreProperties>
</file>