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92" r:id="rId2"/>
    <p:sldId id="291" r:id="rId3"/>
    <p:sldId id="257" r:id="rId4"/>
    <p:sldId id="259" r:id="rId5"/>
    <p:sldId id="258" r:id="rId6"/>
    <p:sldId id="261" r:id="rId7"/>
    <p:sldId id="264" r:id="rId8"/>
    <p:sldId id="262" r:id="rId9"/>
    <p:sldId id="263" r:id="rId10"/>
    <p:sldId id="260" r:id="rId11"/>
    <p:sldId id="265" r:id="rId12"/>
    <p:sldId id="268" r:id="rId13"/>
    <p:sldId id="269" r:id="rId14"/>
    <p:sldId id="270" r:id="rId15"/>
    <p:sldId id="271" r:id="rId16"/>
    <p:sldId id="266" r:id="rId17"/>
    <p:sldId id="272" r:id="rId18"/>
    <p:sldId id="273" r:id="rId19"/>
    <p:sldId id="267" r:id="rId20"/>
    <p:sldId id="276" r:id="rId21"/>
    <p:sldId id="278" r:id="rId22"/>
    <p:sldId id="279" r:id="rId23"/>
    <p:sldId id="277" r:id="rId24"/>
    <p:sldId id="281" r:id="rId25"/>
    <p:sldId id="284" r:id="rId26"/>
    <p:sldId id="283" r:id="rId27"/>
    <p:sldId id="285" r:id="rId28"/>
    <p:sldId id="287" r:id="rId29"/>
    <p:sldId id="286" r:id="rId30"/>
    <p:sldId id="293" r:id="rId31"/>
    <p:sldId id="299" r:id="rId32"/>
    <p:sldId id="300" r:id="rId33"/>
    <p:sldId id="301" r:id="rId34"/>
    <p:sldId id="302" r:id="rId35"/>
    <p:sldId id="303" r:id="rId36"/>
    <p:sldId id="304" r:id="rId37"/>
    <p:sldId id="290" r:id="rId38"/>
    <p:sldId id="294" r:id="rId39"/>
    <p:sldId id="295" r:id="rId40"/>
    <p:sldId id="296" r:id="rId41"/>
    <p:sldId id="297" r:id="rId42"/>
    <p:sldId id="298" r:id="rId43"/>
    <p:sldId id="305" r:id="rId44"/>
    <p:sldId id="306" r:id="rId45"/>
    <p:sldId id="308" r:id="rId46"/>
    <p:sldId id="307" r:id="rId47"/>
    <p:sldId id="309" r:id="rId48"/>
    <p:sldId id="311" r:id="rId49"/>
    <p:sldId id="310" r:id="rId50"/>
    <p:sldId id="312" r:id="rId51"/>
    <p:sldId id="313" r:id="rId52"/>
    <p:sldId id="314" r:id="rId5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18DD-02DF-456A-A756-39BE778C5F90}" type="datetimeFigureOut">
              <a:rPr lang="ko-KR" altLang="en-US" smtClean="0"/>
              <a:pPr/>
              <a:t>2015-01-14</a:t>
            </a:fld>
            <a:endParaRPr lang="ko-KR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5DD811-7C16-4E3A-962B-F27D1A690BD4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18DD-02DF-456A-A756-39BE778C5F90}" type="datetimeFigureOut">
              <a:rPr lang="ko-KR" altLang="en-US" smtClean="0"/>
              <a:pPr/>
              <a:t>2015-01-14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DD811-7C16-4E3A-962B-F27D1A690B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18DD-02DF-456A-A756-39BE778C5F90}" type="datetimeFigureOut">
              <a:rPr lang="ko-KR" altLang="en-US" smtClean="0"/>
              <a:pPr/>
              <a:t>2015-01-14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DD811-7C16-4E3A-962B-F27D1A690B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18DD-02DF-456A-A756-39BE778C5F90}" type="datetimeFigureOut">
              <a:rPr lang="ko-KR" altLang="en-US" smtClean="0"/>
              <a:pPr/>
              <a:t>2015-01-14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DD811-7C16-4E3A-962B-F27D1A690B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18DD-02DF-456A-A756-39BE778C5F90}" type="datetimeFigureOut">
              <a:rPr lang="ko-KR" altLang="en-US" smtClean="0"/>
              <a:pPr/>
              <a:t>2015-01-14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DD811-7C16-4E3A-962B-F27D1A690B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18DD-02DF-456A-A756-39BE778C5F90}" type="datetimeFigureOut">
              <a:rPr lang="ko-KR" altLang="en-US" smtClean="0"/>
              <a:pPr/>
              <a:t>2015-01-14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DD811-7C16-4E3A-962B-F27D1A690BD4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18DD-02DF-456A-A756-39BE778C5F90}" type="datetimeFigureOut">
              <a:rPr lang="ko-KR" altLang="en-US" smtClean="0"/>
              <a:pPr/>
              <a:t>2015-01-14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DD811-7C16-4E3A-962B-F27D1A690BD4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18DD-02DF-456A-A756-39BE778C5F90}" type="datetimeFigureOut">
              <a:rPr lang="ko-KR" altLang="en-US" smtClean="0"/>
              <a:pPr/>
              <a:t>2015-01-14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DD811-7C16-4E3A-962B-F27D1A690B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18DD-02DF-456A-A756-39BE778C5F90}" type="datetimeFigureOut">
              <a:rPr lang="ko-KR" altLang="en-US" smtClean="0"/>
              <a:pPr/>
              <a:t>2015-01-14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DD811-7C16-4E3A-962B-F27D1A690B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18DD-02DF-456A-A756-39BE778C5F90}" type="datetimeFigureOut">
              <a:rPr lang="ko-KR" altLang="en-US" smtClean="0"/>
              <a:pPr/>
              <a:t>2015-01-14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DD811-7C16-4E3A-962B-F27D1A690B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18DD-02DF-456A-A756-39BE778C5F90}" type="datetimeFigureOut">
              <a:rPr lang="ko-KR" altLang="en-US" smtClean="0"/>
              <a:pPr/>
              <a:t>2015-01-14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DD811-7C16-4E3A-962B-F27D1A690B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53B518DD-02DF-456A-A756-39BE778C5F90}" type="datetimeFigureOut">
              <a:rPr lang="ko-KR" altLang="en-US" smtClean="0"/>
              <a:pPr/>
              <a:t>2015-01-14</a:t>
            </a:fld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745DD811-7C16-4E3A-962B-F27D1A690BD4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1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1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1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1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1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1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1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1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1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7704856" cy="2016224"/>
          </a:xfrm>
        </p:spPr>
        <p:txBody>
          <a:bodyPr>
            <a:normAutofit/>
          </a:bodyPr>
          <a:lstStyle/>
          <a:p>
            <a:pPr algn="ctr"/>
            <a:r>
              <a:rPr lang="en-US" altLang="ko-KR" sz="4400" b="1" dirty="0" smtClean="0"/>
              <a:t>Delta Neutrophil Index</a:t>
            </a:r>
            <a:endParaRPr lang="ko-KR" altLang="en-US" sz="4400" b="1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2015.1.13</a:t>
            </a:r>
          </a:p>
          <a:p>
            <a:pPr algn="ctr"/>
            <a:r>
              <a:rPr lang="en-US" altLang="ko-KR" dirty="0" smtClean="0"/>
              <a:t>R3 </a:t>
            </a:r>
            <a:r>
              <a:rPr lang="ko-KR" altLang="en-US" dirty="0" smtClean="0"/>
              <a:t>곽은경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791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328593"/>
          </a:xfrm>
        </p:spPr>
        <p:txBody>
          <a:bodyPr>
            <a:normAutofit/>
          </a:bodyPr>
          <a:lstStyle/>
          <a:p>
            <a:pPr lvl="1"/>
            <a:endParaRPr lang="en-US" altLang="ko-KR" dirty="0"/>
          </a:p>
          <a:p>
            <a:pPr lvl="1">
              <a:buFontTx/>
              <a:buChar char="-"/>
            </a:pPr>
            <a:endParaRPr lang="en-US" altLang="ko-K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638" y="776288"/>
            <a:ext cx="5038725" cy="530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38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4000" cy="3307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075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4000" cy="3307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4860032" y="3799294"/>
            <a:ext cx="1296144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837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4000" cy="3307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638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4000" cy="3307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6948264" y="3808786"/>
            <a:ext cx="1296144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3095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v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76067"/>
            <a:ext cx="9144000" cy="3148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내용 개체 틀 2"/>
          <p:cNvSpPr txBox="1">
            <a:spLocks/>
          </p:cNvSpPr>
          <p:nvPr/>
        </p:nvSpPr>
        <p:spPr>
          <a:xfrm>
            <a:off x="323528" y="5445224"/>
            <a:ext cx="8424936" cy="86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mtClean="0"/>
              <a:t>Mortality associated with disease</a:t>
            </a:r>
          </a:p>
          <a:p>
            <a:pPr lvl="1">
              <a:buFontTx/>
              <a:buChar char="-"/>
            </a:pPr>
            <a:r>
              <a:rPr lang="en-US" altLang="ko-KR" smtClean="0"/>
              <a:t>Assessed 28 days after the enrollment</a:t>
            </a:r>
          </a:p>
          <a:p>
            <a:pPr lvl="1">
              <a:buFontTx/>
              <a:buChar char="-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365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76067"/>
            <a:ext cx="9144000" cy="3148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6943758" y="4093768"/>
            <a:ext cx="1296144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914400" y="5877292"/>
            <a:ext cx="7315200" cy="432068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323528" y="5445224"/>
            <a:ext cx="8424936" cy="86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mtClean="0"/>
              <a:t>Mortality associated with disease</a:t>
            </a:r>
          </a:p>
          <a:p>
            <a:pPr lvl="1">
              <a:buFontTx/>
              <a:buChar char="-"/>
            </a:pPr>
            <a:r>
              <a:rPr lang="en-US" altLang="ko-KR" smtClean="0"/>
              <a:t>Assessed 28 days after the enrollment</a:t>
            </a:r>
          </a:p>
          <a:p>
            <a:pPr lvl="1">
              <a:buFontTx/>
              <a:buChar char="-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824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76067"/>
            <a:ext cx="9144000" cy="3148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내용 개체 틀 2"/>
          <p:cNvSpPr txBox="1">
            <a:spLocks/>
          </p:cNvSpPr>
          <p:nvPr/>
        </p:nvSpPr>
        <p:spPr>
          <a:xfrm>
            <a:off x="323528" y="5445224"/>
            <a:ext cx="8424936" cy="86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mtClean="0"/>
              <a:t>Mortality associated with disease</a:t>
            </a:r>
          </a:p>
          <a:p>
            <a:pPr lvl="1">
              <a:buFontTx/>
              <a:buChar char="-"/>
            </a:pPr>
            <a:r>
              <a:rPr lang="en-US" altLang="ko-KR" smtClean="0"/>
              <a:t>Assessed 28 days after the enrollment</a:t>
            </a:r>
          </a:p>
          <a:p>
            <a:pPr lvl="1">
              <a:buFontTx/>
              <a:buChar char="-"/>
            </a:pPr>
            <a:endParaRPr lang="ko-KR" altLang="en-US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2699792" y="4077072"/>
            <a:ext cx="3384376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963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76067"/>
            <a:ext cx="9144000" cy="3148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내용 개체 틀 2"/>
          <p:cNvSpPr txBox="1">
            <a:spLocks/>
          </p:cNvSpPr>
          <p:nvPr/>
        </p:nvSpPr>
        <p:spPr>
          <a:xfrm>
            <a:off x="323528" y="5445224"/>
            <a:ext cx="8424936" cy="86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mtClean="0"/>
              <a:t>Mortality associated with disease</a:t>
            </a:r>
          </a:p>
          <a:p>
            <a:pPr lvl="1">
              <a:buFontTx/>
              <a:buChar char="-"/>
            </a:pPr>
            <a:r>
              <a:rPr lang="en-US" altLang="ko-KR" smtClean="0"/>
              <a:t>Assessed 28 days after the enrollment</a:t>
            </a:r>
          </a:p>
          <a:p>
            <a:pPr lvl="1">
              <a:buFontTx/>
              <a:buChar char="-"/>
            </a:pPr>
            <a:endParaRPr lang="ko-KR" altLang="en-US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6948264" y="3861048"/>
            <a:ext cx="1296144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6948264" y="2962498"/>
            <a:ext cx="1296144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3755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5902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781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3660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562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5902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5868144" y="5229200"/>
            <a:ext cx="2952328" cy="79208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271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5902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5868144" y="2276872"/>
            <a:ext cx="2952328" cy="32403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5868144" y="3498986"/>
            <a:ext cx="2952328" cy="32403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342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7157"/>
            <a:ext cx="5334165" cy="6850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976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7157"/>
            <a:ext cx="5334165" cy="6850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4023080" y="3405860"/>
            <a:ext cx="720080" cy="32403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4023080" y="4437112"/>
            <a:ext cx="720080" cy="32403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모서리가 둥근 직사각형 8"/>
          <p:cNvSpPr/>
          <p:nvPr/>
        </p:nvSpPr>
        <p:spPr>
          <a:xfrm>
            <a:off x="4023080" y="2924944"/>
            <a:ext cx="720080" cy="32403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949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7157"/>
            <a:ext cx="5334165" cy="6850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5076056" y="3405860"/>
            <a:ext cx="720080" cy="32403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5076056" y="2924944"/>
            <a:ext cx="720080" cy="32403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224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7157"/>
            <a:ext cx="5334165" cy="6850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5076056" y="3405860"/>
            <a:ext cx="720080" cy="32403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5076056" y="2924944"/>
            <a:ext cx="720080" cy="32403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모서리가 둥근 직사각형 6"/>
          <p:cNvSpPr/>
          <p:nvPr/>
        </p:nvSpPr>
        <p:spPr>
          <a:xfrm>
            <a:off x="5076056" y="4149080"/>
            <a:ext cx="720080" cy="324036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5076056" y="5445224"/>
            <a:ext cx="720080" cy="324036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068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7157"/>
            <a:ext cx="5334165" cy="6850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5076056" y="4423410"/>
            <a:ext cx="720080" cy="32403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5076056" y="3645024"/>
            <a:ext cx="720080" cy="324036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모서리가 둥근 직사각형 6"/>
          <p:cNvSpPr/>
          <p:nvPr/>
        </p:nvSpPr>
        <p:spPr>
          <a:xfrm>
            <a:off x="5076056" y="4747446"/>
            <a:ext cx="720080" cy="324036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237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315200" cy="866065"/>
          </a:xfrm>
        </p:spPr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4968552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The </a:t>
            </a:r>
            <a:r>
              <a:rPr lang="en-US" altLang="ko-KR" b="1" dirty="0" smtClean="0"/>
              <a:t>DN</a:t>
            </a:r>
            <a:r>
              <a:rPr lang="en-US" altLang="ko-KR" dirty="0" smtClean="0"/>
              <a:t> </a:t>
            </a:r>
            <a:r>
              <a:rPr lang="en-US" altLang="ko-KR" dirty="0"/>
              <a:t>can be </a:t>
            </a:r>
            <a:r>
              <a:rPr lang="en-US" altLang="ko-KR" dirty="0" smtClean="0"/>
              <a:t>substituted for </a:t>
            </a:r>
            <a:r>
              <a:rPr lang="en-US" altLang="ko-KR" dirty="0"/>
              <a:t>the manual procedure, especially for assays </a:t>
            </a:r>
            <a:r>
              <a:rPr lang="en-US" altLang="ko-KR" dirty="0" smtClean="0"/>
              <a:t>of granulocyte </a:t>
            </a:r>
            <a:r>
              <a:rPr lang="en-US" altLang="ko-KR" dirty="0"/>
              <a:t>precursors in peripheral blood</a:t>
            </a:r>
            <a:r>
              <a:rPr lang="en-US" altLang="ko-KR" dirty="0" smtClean="0"/>
              <a:t>.</a:t>
            </a:r>
          </a:p>
          <a:p>
            <a:endParaRPr lang="en-US" altLang="ko-KR" b="1" dirty="0"/>
          </a:p>
          <a:p>
            <a:r>
              <a:rPr lang="en-US" altLang="ko-KR" dirty="0" smtClean="0"/>
              <a:t>The </a:t>
            </a:r>
            <a:r>
              <a:rPr lang="en-US" altLang="ko-KR" b="1" dirty="0" smtClean="0"/>
              <a:t>DN</a:t>
            </a:r>
            <a:r>
              <a:rPr lang="en-US" altLang="ko-KR" dirty="0" smtClean="0"/>
              <a:t> </a:t>
            </a:r>
            <a:r>
              <a:rPr lang="en-US" altLang="ko-KR" dirty="0"/>
              <a:t>correlated significantly </a:t>
            </a:r>
            <a:r>
              <a:rPr lang="en-US" altLang="ko-KR" b="1" dirty="0" smtClean="0"/>
              <a:t>with PT</a:t>
            </a:r>
            <a:r>
              <a:rPr lang="en-US" altLang="ko-KR" b="1" dirty="0"/>
              <a:t>, AT III, and platelets</a:t>
            </a:r>
            <a:r>
              <a:rPr lang="en-US" altLang="ko-KR" b="1" dirty="0" smtClean="0"/>
              <a:t>.</a:t>
            </a:r>
          </a:p>
          <a:p>
            <a:pPr marL="45720" indent="0">
              <a:buNone/>
            </a:pPr>
            <a:endParaRPr lang="en-US" altLang="ko-KR" dirty="0" smtClean="0"/>
          </a:p>
          <a:p>
            <a:r>
              <a:rPr lang="en-US" altLang="ko-KR" dirty="0" smtClean="0"/>
              <a:t>The </a:t>
            </a:r>
            <a:r>
              <a:rPr lang="en-US" altLang="ko-KR" b="1" dirty="0"/>
              <a:t>positive blood culture rate </a:t>
            </a:r>
            <a:r>
              <a:rPr lang="en-US" altLang="ko-KR" dirty="0"/>
              <a:t>was </a:t>
            </a:r>
            <a:r>
              <a:rPr lang="en-US" altLang="ko-KR" dirty="0" smtClean="0"/>
              <a:t>several-fold higher </a:t>
            </a:r>
            <a:r>
              <a:rPr lang="en-US" altLang="ko-KR" dirty="0"/>
              <a:t>in patients with high DN than </a:t>
            </a:r>
            <a:r>
              <a:rPr lang="en-US" altLang="ko-KR" dirty="0" smtClean="0"/>
              <a:t>those with </a:t>
            </a:r>
            <a:r>
              <a:rPr lang="en-US" altLang="ko-KR" dirty="0"/>
              <a:t>low DN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pPr marL="45720" indent="0">
              <a:buNone/>
            </a:pP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42954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315200" cy="866065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4006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The </a:t>
            </a:r>
            <a:r>
              <a:rPr lang="en-US" altLang="ko-KR" b="1" dirty="0"/>
              <a:t>DIC scores </a:t>
            </a:r>
            <a:endParaRPr lang="en-US" altLang="ko-KR" b="1" dirty="0" smtClean="0"/>
          </a:p>
          <a:p>
            <a:pPr lvl="1">
              <a:buFontTx/>
              <a:buChar char="-"/>
            </a:pPr>
            <a:r>
              <a:rPr lang="en-US" altLang="ko-KR" dirty="0" smtClean="0"/>
              <a:t>correlated strongly </a:t>
            </a:r>
            <a:r>
              <a:rPr lang="en-US" altLang="ko-KR" b="1" dirty="0" smtClean="0"/>
              <a:t>with </a:t>
            </a:r>
            <a:r>
              <a:rPr lang="en-US" altLang="ko-KR" b="1" dirty="0"/>
              <a:t>PT and platelet </a:t>
            </a:r>
            <a:r>
              <a:rPr lang="en-US" altLang="ko-KR" b="1" dirty="0" smtClean="0"/>
              <a:t>counts</a:t>
            </a:r>
            <a:r>
              <a:rPr lang="en-US" altLang="ko-KR" dirty="0" smtClean="0"/>
              <a:t>, </a:t>
            </a:r>
            <a:r>
              <a:rPr lang="en-US" altLang="ko-KR" dirty="0"/>
              <a:t>but not with </a:t>
            </a:r>
            <a:r>
              <a:rPr lang="en-US" altLang="ko-KR" b="1" dirty="0" smtClean="0"/>
              <a:t>fibrinogen and CRP</a:t>
            </a:r>
          </a:p>
          <a:p>
            <a:pPr lvl="1">
              <a:buFontTx/>
              <a:buChar char="-"/>
            </a:pPr>
            <a:r>
              <a:rPr lang="en-US" altLang="ko-KR" dirty="0" smtClean="0"/>
              <a:t>more closely associated </a:t>
            </a:r>
            <a:r>
              <a:rPr lang="en-US" altLang="ko-KR" b="1" dirty="0"/>
              <a:t>with AT III activity </a:t>
            </a:r>
            <a:r>
              <a:rPr lang="en-US" altLang="ko-KR" dirty="0"/>
              <a:t>than D-dimer </a:t>
            </a:r>
            <a:r>
              <a:rPr lang="en-US" altLang="ko-KR" dirty="0" smtClean="0"/>
              <a:t>and </a:t>
            </a:r>
            <a:r>
              <a:rPr lang="en-US" altLang="ko-KR" dirty="0" err="1" smtClean="0"/>
              <a:t>aPTT</a:t>
            </a:r>
            <a:r>
              <a:rPr lang="en-US" altLang="ko-KR" dirty="0" smtClean="0"/>
              <a:t> levels</a:t>
            </a:r>
          </a:p>
          <a:p>
            <a:pPr lvl="1">
              <a:buFontTx/>
              <a:buChar char="-"/>
            </a:pPr>
            <a:r>
              <a:rPr lang="en-US" altLang="ko-KR" dirty="0" smtClean="0"/>
              <a:t>Plasma </a:t>
            </a:r>
            <a:r>
              <a:rPr lang="en-US" altLang="ko-KR" dirty="0"/>
              <a:t>fibrinogen level is still used in the </a:t>
            </a:r>
            <a:r>
              <a:rPr lang="en-US" altLang="ko-KR" dirty="0" smtClean="0"/>
              <a:t>DIC scoring system, but </a:t>
            </a:r>
            <a:r>
              <a:rPr lang="en-US" altLang="ko-KR" dirty="0"/>
              <a:t>it has poor discriminative </a:t>
            </a:r>
            <a:r>
              <a:rPr lang="en-US" altLang="ko-KR" dirty="0" smtClean="0"/>
              <a:t>power.</a:t>
            </a:r>
          </a:p>
          <a:p>
            <a:pPr lvl="1">
              <a:buFontTx/>
              <a:buChar char="-"/>
            </a:pPr>
            <a:r>
              <a:rPr lang="en-US" altLang="ko-KR" b="1" dirty="0" smtClean="0"/>
              <a:t>AT </a:t>
            </a:r>
            <a:r>
              <a:rPr lang="en-US" altLang="ko-KR" b="1" dirty="0"/>
              <a:t>III and DN</a:t>
            </a:r>
            <a:r>
              <a:rPr lang="en-US" altLang="ko-KR" dirty="0"/>
              <a:t>, can be considered as </a:t>
            </a:r>
            <a:r>
              <a:rPr lang="en-US" altLang="ko-KR" dirty="0" smtClean="0"/>
              <a:t>alternative constituents </a:t>
            </a:r>
            <a:r>
              <a:rPr lang="en-US" altLang="ko-KR" dirty="0"/>
              <a:t>of the DIC score, rather than </a:t>
            </a:r>
            <a:r>
              <a:rPr lang="en-US" altLang="ko-KR" dirty="0" smtClean="0"/>
              <a:t>plasma fibrinogen </a:t>
            </a:r>
            <a:r>
              <a:rPr lang="en-US" altLang="ko-KR" dirty="0"/>
              <a:t>level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47305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315200" cy="866065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400600"/>
          </a:xfrm>
        </p:spPr>
        <p:txBody>
          <a:bodyPr>
            <a:normAutofit/>
          </a:bodyPr>
          <a:lstStyle/>
          <a:p>
            <a:r>
              <a:rPr lang="en-US" altLang="ko-KR" b="1" dirty="0"/>
              <a:t>PT and DN values </a:t>
            </a:r>
            <a:endParaRPr lang="en-US" altLang="ko-KR" b="1" dirty="0" smtClean="0"/>
          </a:p>
          <a:p>
            <a:pPr lvl="1">
              <a:buFontTx/>
              <a:buChar char="-"/>
            </a:pPr>
            <a:r>
              <a:rPr lang="en-US" altLang="ko-KR" dirty="0" smtClean="0"/>
              <a:t>in non-survivors </a:t>
            </a:r>
            <a:r>
              <a:rPr lang="en-US" altLang="ko-KR" dirty="0"/>
              <a:t>were significantly higher than </a:t>
            </a:r>
            <a:r>
              <a:rPr lang="en-US" altLang="ko-KR" dirty="0" smtClean="0"/>
              <a:t>those in </a:t>
            </a:r>
            <a:r>
              <a:rPr lang="en-US" altLang="ko-KR" dirty="0"/>
              <a:t>survivors. </a:t>
            </a:r>
            <a:endParaRPr lang="en-US" altLang="ko-KR" dirty="0" smtClean="0"/>
          </a:p>
          <a:p>
            <a:pPr lvl="1">
              <a:buFontTx/>
              <a:buChar char="-"/>
            </a:pPr>
            <a:r>
              <a:rPr lang="en-US" altLang="ko-KR" dirty="0" smtClean="0"/>
              <a:t>the </a:t>
            </a:r>
            <a:r>
              <a:rPr lang="en-US" altLang="ko-KR" dirty="0"/>
              <a:t>mortality rate of patients </a:t>
            </a:r>
            <a:r>
              <a:rPr lang="en-US" altLang="ko-KR" dirty="0" smtClean="0"/>
              <a:t>was more </a:t>
            </a:r>
            <a:r>
              <a:rPr lang="en-US" altLang="ko-KR" dirty="0"/>
              <a:t>closely associated with PT and DN </a:t>
            </a:r>
            <a:r>
              <a:rPr lang="en-US" altLang="ko-KR" dirty="0" smtClean="0"/>
              <a:t>than </a:t>
            </a:r>
            <a:r>
              <a:rPr lang="en-US" altLang="ko-KR" dirty="0" err="1" smtClean="0"/>
              <a:t>aPTT</a:t>
            </a:r>
            <a:r>
              <a:rPr lang="en-US" altLang="ko-KR" dirty="0"/>
              <a:t>, platelet count, AT III, and </a:t>
            </a:r>
            <a:r>
              <a:rPr lang="en-US" altLang="ko-KR" dirty="0" smtClean="0"/>
              <a:t>D-dimer</a:t>
            </a:r>
          </a:p>
          <a:p>
            <a:pPr lvl="1">
              <a:buFontTx/>
              <a:buChar char="-"/>
            </a:pPr>
            <a:endParaRPr lang="en-US" altLang="ko-KR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dirty="0" smtClean="0"/>
              <a:t> </a:t>
            </a:r>
            <a:r>
              <a:rPr lang="en-US" altLang="ko-KR" b="1" dirty="0" smtClean="0"/>
              <a:t>DN </a:t>
            </a:r>
            <a:r>
              <a:rPr lang="en-US" altLang="ko-KR" b="1" dirty="0"/>
              <a:t>in conjunction with </a:t>
            </a:r>
            <a:r>
              <a:rPr lang="en-US" altLang="ko-KR" b="1" dirty="0" smtClean="0"/>
              <a:t>PT </a:t>
            </a:r>
            <a:r>
              <a:rPr lang="en-US" altLang="ko-KR" dirty="0" smtClean="0"/>
              <a:t>may </a:t>
            </a:r>
            <a:r>
              <a:rPr lang="en-US" altLang="ko-KR" dirty="0"/>
              <a:t>be helpful for assessing the clinical severity </a:t>
            </a:r>
            <a:r>
              <a:rPr lang="en-US" altLang="ko-KR" dirty="0" smtClean="0"/>
              <a:t>of </a:t>
            </a:r>
            <a:r>
              <a:rPr lang="en-US" altLang="ko-KR" dirty="0"/>
              <a:t>patients with suspected </a:t>
            </a:r>
            <a:r>
              <a:rPr lang="en-US" altLang="ko-KR" dirty="0" smtClean="0"/>
              <a:t>sepsis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dirty="0"/>
          </a:p>
          <a:p>
            <a:r>
              <a:rPr lang="en-US" altLang="ko-KR" b="1" dirty="0" smtClean="0"/>
              <a:t>Limitation</a:t>
            </a:r>
            <a:r>
              <a:rPr lang="en-US" altLang="ko-KR" dirty="0" smtClean="0"/>
              <a:t> for the use of DN</a:t>
            </a:r>
          </a:p>
          <a:p>
            <a:pPr lvl="1">
              <a:buFontTx/>
              <a:buChar char="-"/>
            </a:pPr>
            <a:r>
              <a:rPr lang="en-US" altLang="ko-KR" dirty="0" smtClean="0"/>
              <a:t>this </a:t>
            </a:r>
            <a:r>
              <a:rPr lang="en-US" altLang="ko-KR" dirty="0"/>
              <a:t>index is only </a:t>
            </a:r>
            <a:r>
              <a:rPr lang="en-US" altLang="ko-KR" dirty="0" smtClean="0"/>
              <a:t>obtained with </a:t>
            </a:r>
            <a:r>
              <a:rPr lang="en-US" altLang="ko-KR" dirty="0"/>
              <a:t>the ADVIA-series cell </a:t>
            </a:r>
            <a:r>
              <a:rPr lang="en-US" altLang="ko-KR" dirty="0" smtClean="0"/>
              <a:t>analyzer</a:t>
            </a:r>
          </a:p>
          <a:p>
            <a:pPr lvl="1">
              <a:buFontTx/>
              <a:buChar char="-"/>
            </a:pPr>
            <a:endParaRPr lang="en-US" altLang="ko-KR" dirty="0"/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dirty="0" smtClean="0"/>
          </a:p>
          <a:p>
            <a:endParaRPr lang="en-US" altLang="ko-KR" dirty="0"/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dirty="0" smtClean="0"/>
          </a:p>
          <a:p>
            <a:pPr lvl="1">
              <a:buFontTx/>
              <a:buChar char="-"/>
            </a:pPr>
            <a:endParaRPr lang="en-US" altLang="ko-KR" b="1" dirty="0"/>
          </a:p>
          <a:p>
            <a:pPr lvl="1">
              <a:buFontTx/>
              <a:buChar char="-"/>
            </a:pP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36247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315200" cy="866065"/>
          </a:xfrm>
        </p:spPr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400600"/>
          </a:xfrm>
        </p:spPr>
        <p:txBody>
          <a:bodyPr>
            <a:normAutofit fontScale="85000" lnSpcReduction="10000"/>
          </a:bodyPr>
          <a:lstStyle/>
          <a:p>
            <a:r>
              <a:rPr lang="en-US" altLang="ko-KR" b="1" dirty="0" smtClean="0"/>
              <a:t>Sepsis</a:t>
            </a:r>
          </a:p>
          <a:p>
            <a:pPr lvl="1">
              <a:buFontTx/>
              <a:buChar char="-"/>
            </a:pPr>
            <a:r>
              <a:rPr lang="en-US" altLang="ko-KR" dirty="0"/>
              <a:t>t</a:t>
            </a:r>
            <a:r>
              <a:rPr lang="en-US" altLang="ko-KR" dirty="0" smtClean="0"/>
              <a:t>he presence of bacteria or their toxic products in the blood and the appearance of resultant clinical manifestations.</a:t>
            </a:r>
          </a:p>
          <a:p>
            <a:endParaRPr lang="en-US" altLang="ko-KR" dirty="0" smtClean="0"/>
          </a:p>
          <a:p>
            <a:r>
              <a:rPr lang="en-US" altLang="ko-KR" b="1" dirty="0"/>
              <a:t>B</a:t>
            </a:r>
            <a:r>
              <a:rPr lang="en-US" altLang="ko-KR" b="1" dirty="0" smtClean="0"/>
              <a:t>lood </a:t>
            </a:r>
            <a:r>
              <a:rPr lang="en-US" altLang="ko-KR" b="1" dirty="0"/>
              <a:t>culture </a:t>
            </a:r>
            <a:r>
              <a:rPr lang="en-US" altLang="ko-KR" dirty="0"/>
              <a:t>is essential for the diagnosis </a:t>
            </a:r>
            <a:r>
              <a:rPr lang="en-US" altLang="ko-KR" dirty="0" smtClean="0"/>
              <a:t>of sepsis</a:t>
            </a:r>
            <a:r>
              <a:rPr lang="en-US" altLang="ko-KR" dirty="0"/>
              <a:t>, but additional tests are needed for a </a:t>
            </a:r>
            <a:r>
              <a:rPr lang="en-US" altLang="ko-KR" dirty="0" smtClean="0"/>
              <a:t>rapid presumptive </a:t>
            </a:r>
            <a:r>
              <a:rPr lang="en-US" altLang="ko-KR" dirty="0"/>
              <a:t>diagnosis until the culture results </a:t>
            </a:r>
            <a:r>
              <a:rPr lang="en-US" altLang="ko-KR" dirty="0" smtClean="0"/>
              <a:t>are Verified.</a:t>
            </a:r>
          </a:p>
          <a:p>
            <a:endParaRPr lang="en-US" altLang="ko-KR" dirty="0" smtClean="0"/>
          </a:p>
          <a:p>
            <a:r>
              <a:rPr lang="en-US" altLang="ko-KR" b="1" dirty="0"/>
              <a:t>Coagulation </a:t>
            </a:r>
            <a:r>
              <a:rPr lang="en-US" altLang="ko-KR" b="1" dirty="0" smtClean="0"/>
              <a:t>parameters</a:t>
            </a:r>
          </a:p>
          <a:p>
            <a:pPr lvl="1">
              <a:buFontTx/>
              <a:buChar char="-"/>
            </a:pPr>
            <a:r>
              <a:rPr lang="en-US" altLang="ko-KR" dirty="0" smtClean="0"/>
              <a:t>important in </a:t>
            </a:r>
            <a:r>
              <a:rPr lang="en-US" altLang="ko-KR" dirty="0"/>
              <a:t>the diagnosis of sepsis </a:t>
            </a:r>
            <a:endParaRPr lang="en-US" altLang="ko-KR" dirty="0" smtClean="0"/>
          </a:p>
          <a:p>
            <a:pPr lvl="1">
              <a:buFontTx/>
              <a:buChar char="-"/>
            </a:pPr>
            <a:r>
              <a:rPr lang="en-US" altLang="ko-KR" dirty="0" err="1"/>
              <a:t>h</a:t>
            </a:r>
            <a:r>
              <a:rPr lang="en-US" altLang="ko-KR" dirty="0" err="1" smtClean="0"/>
              <a:t>ypercoagulable</a:t>
            </a:r>
            <a:r>
              <a:rPr lang="en-US" altLang="ko-KR" dirty="0" smtClean="0"/>
              <a:t> state </a:t>
            </a:r>
            <a:r>
              <a:rPr lang="en-US" altLang="ko-KR" dirty="0"/>
              <a:t>is often present before the onset of </a:t>
            </a:r>
            <a:r>
              <a:rPr lang="en-US" altLang="ko-KR" dirty="0" smtClean="0"/>
              <a:t>clinical signs</a:t>
            </a:r>
            <a:r>
              <a:rPr lang="en-US" altLang="ko-KR" dirty="0"/>
              <a:t>. </a:t>
            </a:r>
          </a:p>
          <a:p>
            <a:pPr lvl="1">
              <a:buFontTx/>
              <a:buChar char="-"/>
            </a:pPr>
            <a:r>
              <a:rPr lang="en-US" altLang="ko-KR" dirty="0"/>
              <a:t>s</a:t>
            </a:r>
            <a:r>
              <a:rPr lang="en-US" altLang="ko-KR" dirty="0" smtClean="0"/>
              <a:t>evere </a:t>
            </a:r>
            <a:r>
              <a:rPr lang="en-US" altLang="ko-KR" dirty="0"/>
              <a:t>cases of sepsis are associated </a:t>
            </a:r>
            <a:r>
              <a:rPr lang="en-US" altLang="ko-KR" dirty="0" smtClean="0"/>
              <a:t>with disseminated </a:t>
            </a:r>
            <a:r>
              <a:rPr lang="en-US" altLang="ko-KR" dirty="0"/>
              <a:t>intravascular coagulation (DIC) 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b="1" dirty="0" smtClean="0"/>
              <a:t>Delta </a:t>
            </a:r>
            <a:r>
              <a:rPr lang="en-US" altLang="ko-KR" b="1" dirty="0"/>
              <a:t>neutrophil index (DN</a:t>
            </a:r>
            <a:r>
              <a:rPr lang="en-US" altLang="ko-KR" b="1" dirty="0" smtClean="0"/>
              <a:t>)</a:t>
            </a:r>
          </a:p>
          <a:p>
            <a:pPr lvl="1">
              <a:buFontTx/>
              <a:buChar char="-"/>
            </a:pPr>
            <a:r>
              <a:rPr lang="en-US" altLang="ko-KR" dirty="0"/>
              <a:t>c</a:t>
            </a:r>
            <a:r>
              <a:rPr lang="en-US" altLang="ko-KR" dirty="0" smtClean="0"/>
              <a:t>orresponds to the fraction of immature granulocytes(IG) in circulating blood</a:t>
            </a:r>
          </a:p>
          <a:p>
            <a:pPr lvl="1">
              <a:buFontTx/>
              <a:buChar char="-"/>
            </a:pPr>
            <a:r>
              <a:rPr lang="en-US" altLang="ko-KR" dirty="0"/>
              <a:t>the difference between the leukocyte differentials assayed in the MPO channel and those measured in the nuclear </a:t>
            </a:r>
            <a:r>
              <a:rPr lang="en-US" altLang="ko-KR" dirty="0" err="1"/>
              <a:t>lobularity</a:t>
            </a:r>
            <a:r>
              <a:rPr lang="en-US" altLang="ko-KR" dirty="0"/>
              <a:t> </a:t>
            </a:r>
            <a:r>
              <a:rPr lang="en-US" altLang="ko-KR" dirty="0" smtClean="0"/>
              <a:t>channel (</a:t>
            </a:r>
            <a:r>
              <a:rPr lang="en-US" altLang="ko-KR" dirty="0"/>
              <a:t>ADVIA 120, Siemens, Inc.)</a:t>
            </a:r>
          </a:p>
          <a:p>
            <a:endParaRPr lang="en-US" altLang="ko-K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b="1" dirty="0" smtClean="0"/>
              <a:t> We </a:t>
            </a:r>
            <a:r>
              <a:rPr lang="en-US" altLang="ko-KR" b="1" dirty="0"/>
              <a:t>investigated the </a:t>
            </a:r>
            <a:r>
              <a:rPr lang="en-US" altLang="ko-KR" b="1" dirty="0" smtClean="0"/>
              <a:t>relationship between </a:t>
            </a:r>
            <a:r>
              <a:rPr lang="en-US" altLang="ko-KR" b="1" dirty="0"/>
              <a:t>DN and the disease severity of sepsis</a:t>
            </a:r>
            <a:r>
              <a:rPr lang="en-US" altLang="ko-KR" b="1" dirty="0" smtClean="0"/>
              <a:t>, especially </a:t>
            </a:r>
            <a:r>
              <a:rPr lang="en-US" altLang="ko-KR" b="1" dirty="0"/>
              <a:t>on the basis of the DIC score, </a:t>
            </a:r>
            <a:r>
              <a:rPr lang="en-US" altLang="ko-KR" b="1" dirty="0" smtClean="0"/>
              <a:t>positive blood </a:t>
            </a:r>
            <a:r>
              <a:rPr lang="en-US" altLang="ko-KR" b="1" dirty="0"/>
              <a:t>culture rate, and mortality in patients </a:t>
            </a:r>
            <a:r>
              <a:rPr lang="en-US" altLang="ko-KR" b="1" dirty="0" smtClean="0"/>
              <a:t>with suspected </a:t>
            </a:r>
            <a:r>
              <a:rPr lang="en-US" altLang="ko-KR" b="1" dirty="0"/>
              <a:t>sepsis.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74059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315200" cy="866065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400600"/>
          </a:xfrm>
        </p:spPr>
        <p:txBody>
          <a:bodyPr>
            <a:normAutofit/>
          </a:bodyPr>
          <a:lstStyle/>
          <a:p>
            <a:r>
              <a:rPr lang="en-US" altLang="ko-KR" sz="2800" b="1" dirty="0">
                <a:solidFill>
                  <a:srgbClr val="FFC000"/>
                </a:solidFill>
              </a:rPr>
              <a:t>In conclusion, </a:t>
            </a:r>
            <a:r>
              <a:rPr lang="en-US" altLang="ko-KR" b="1" dirty="0"/>
              <a:t/>
            </a:r>
            <a:br>
              <a:rPr lang="en-US" altLang="ko-KR" b="1" dirty="0"/>
            </a:br>
            <a:endParaRPr lang="en-US" altLang="ko-KR" b="1" dirty="0"/>
          </a:p>
          <a:p>
            <a:pPr marL="45720" indent="0">
              <a:buNone/>
            </a:pPr>
            <a:r>
              <a:rPr lang="en-US" altLang="ko-KR" dirty="0"/>
              <a:t>The DN is significantly associated with DIC scores, positive blood culture rate, and mortality in patients with suspected sepsis. </a:t>
            </a:r>
            <a:endParaRPr lang="en-US" altLang="ko-KR" dirty="0" smtClean="0"/>
          </a:p>
          <a:p>
            <a:pPr marL="45720" indent="0">
              <a:buNone/>
            </a:pPr>
            <a:endParaRPr lang="en-US" altLang="ko-KR" dirty="0"/>
          </a:p>
          <a:p>
            <a:pPr marL="45720" indent="0">
              <a:buNone/>
            </a:pPr>
            <a:r>
              <a:rPr lang="en-US" altLang="ko-KR" dirty="0"/>
              <a:t>Measurement of DN may offer valuable information for assessing the progression of disease in patients with sepsis, </a:t>
            </a:r>
            <a:endParaRPr lang="en-US" altLang="ko-KR" dirty="0" smtClean="0"/>
          </a:p>
          <a:p>
            <a:pPr marL="45720" indent="0">
              <a:buNone/>
            </a:pPr>
            <a:endParaRPr lang="en-US" altLang="ko-KR" dirty="0"/>
          </a:p>
          <a:p>
            <a:pPr marL="45720" indent="0">
              <a:buNone/>
            </a:pPr>
            <a:r>
              <a:rPr lang="en-US" altLang="ko-KR" dirty="0"/>
              <a:t>although the estimation of DN is limited to the users of one type of cell analyzer.</a:t>
            </a:r>
          </a:p>
          <a:p>
            <a:pPr lvl="1">
              <a:buFontTx/>
              <a:buChar char="-"/>
            </a:pPr>
            <a:endParaRPr lang="en-US" altLang="ko-KR" dirty="0"/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dirty="0" smtClean="0"/>
          </a:p>
          <a:p>
            <a:endParaRPr lang="en-US" altLang="ko-KR" dirty="0"/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dirty="0" smtClean="0"/>
          </a:p>
          <a:p>
            <a:pPr lvl="1">
              <a:buFontTx/>
              <a:buChar char="-"/>
            </a:pPr>
            <a:endParaRPr lang="en-US" altLang="ko-KR" b="1" dirty="0"/>
          </a:p>
          <a:p>
            <a:pPr lvl="1">
              <a:buFontTx/>
              <a:buChar char="-"/>
            </a:pP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33213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315200" cy="866065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400600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Ø"/>
            </a:pPr>
            <a:endParaRPr lang="en-US" altLang="ko-KR" dirty="0" smtClean="0"/>
          </a:p>
          <a:p>
            <a:pPr lvl="1">
              <a:buFontTx/>
              <a:buChar char="-"/>
            </a:pPr>
            <a:endParaRPr lang="en-US" altLang="ko-KR" b="1" dirty="0"/>
          </a:p>
          <a:p>
            <a:pPr lvl="1">
              <a:buFontTx/>
              <a:buChar char="-"/>
            </a:pPr>
            <a:endParaRPr lang="ko-KR" alt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1"/>
            <a:ext cx="9144000" cy="2142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99992" y="5552365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 smtClean="0"/>
              <a:t>BioMedCentral</a:t>
            </a:r>
            <a:r>
              <a:rPr lang="en-US" altLang="ko-KR" dirty="0" smtClean="0"/>
              <a:t> Infectious Diseases</a:t>
            </a:r>
          </a:p>
          <a:p>
            <a:r>
              <a:rPr lang="en-US" altLang="ko-KR" dirty="0" smtClean="0"/>
              <a:t>2011, 11:299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3914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315200" cy="866065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215516" y="1196752"/>
            <a:ext cx="8712968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/>
              <a:t>July 2010 ~ December 2010</a:t>
            </a:r>
          </a:p>
          <a:p>
            <a:r>
              <a:rPr lang="en-US" altLang="ko-KR" dirty="0"/>
              <a:t>A</a:t>
            </a:r>
            <a:r>
              <a:rPr lang="en-US" altLang="ko-KR" dirty="0" smtClean="0"/>
              <a:t>ll </a:t>
            </a:r>
            <a:r>
              <a:rPr lang="en-US" altLang="ko-KR" dirty="0"/>
              <a:t>consecutive patients with </a:t>
            </a:r>
            <a:r>
              <a:rPr lang="en-US" altLang="ko-KR" b="1" dirty="0"/>
              <a:t>clinically </a:t>
            </a:r>
            <a:r>
              <a:rPr lang="en-US" altLang="ko-KR" b="1" dirty="0" smtClean="0"/>
              <a:t>diagnosed sepsis </a:t>
            </a:r>
            <a:r>
              <a:rPr lang="en-US" altLang="ko-KR" dirty="0"/>
              <a:t>at the time of </a:t>
            </a:r>
            <a:r>
              <a:rPr lang="en-US" altLang="ko-KR" b="1" dirty="0"/>
              <a:t>ICU </a:t>
            </a:r>
            <a:r>
              <a:rPr lang="en-US" altLang="ko-KR" b="1" dirty="0" smtClean="0"/>
              <a:t>admission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en-US" altLang="ko-KR" b="1" dirty="0" smtClean="0"/>
              <a:t>Exclusion criteria</a:t>
            </a:r>
          </a:p>
          <a:p>
            <a:pPr lvl="1"/>
            <a:r>
              <a:rPr lang="en-US" altLang="ko-KR" dirty="0" smtClean="0"/>
              <a:t>Age &lt; 18 years</a:t>
            </a:r>
          </a:p>
          <a:p>
            <a:pPr lvl="1"/>
            <a:r>
              <a:rPr lang="en-US" altLang="ko-KR" dirty="0" smtClean="0"/>
              <a:t>Pregnancy</a:t>
            </a:r>
          </a:p>
          <a:p>
            <a:pPr lvl="1"/>
            <a:r>
              <a:rPr lang="en-US" altLang="ko-KR" dirty="0" smtClean="0"/>
              <a:t>Hematologic malignancy</a:t>
            </a:r>
          </a:p>
          <a:p>
            <a:pPr lvl="1"/>
            <a:r>
              <a:rPr lang="en-US" altLang="ko-KR" dirty="0" smtClean="0"/>
              <a:t>Received granulocyte colony stimulating factors</a:t>
            </a:r>
          </a:p>
          <a:p>
            <a:pPr lvl="1"/>
            <a:r>
              <a:rPr lang="en-US" altLang="ko-KR" dirty="0" smtClean="0"/>
              <a:t>Glucocorticoid</a:t>
            </a:r>
          </a:p>
          <a:p>
            <a:pPr lvl="1"/>
            <a:r>
              <a:rPr lang="en-US" altLang="ko-KR" dirty="0" smtClean="0"/>
              <a:t>Other </a:t>
            </a:r>
            <a:r>
              <a:rPr lang="en-US" altLang="ko-KR" dirty="0" err="1" smtClean="0"/>
              <a:t>immunosuppressants</a:t>
            </a:r>
            <a:r>
              <a:rPr lang="en-US" altLang="ko-KR" dirty="0" smtClean="0"/>
              <a:t> before study enrollment</a:t>
            </a:r>
          </a:p>
          <a:p>
            <a:pPr lvl="1"/>
            <a:endParaRPr lang="en-US" altLang="ko-K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dirty="0" smtClean="0"/>
              <a:t>Total </a:t>
            </a:r>
            <a:r>
              <a:rPr lang="en-US" altLang="ko-KR" b="1" dirty="0" smtClean="0"/>
              <a:t>103 patients </a:t>
            </a:r>
            <a:r>
              <a:rPr lang="en-US" altLang="ko-KR" dirty="0" smtClean="0"/>
              <a:t>are enrolled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pPr lvl="1">
              <a:buFontTx/>
              <a:buChar char="-"/>
            </a:pPr>
            <a:endParaRPr lang="en-US" altLang="ko-KR" b="1" dirty="0" smtClean="0"/>
          </a:p>
          <a:p>
            <a:pPr lvl="1">
              <a:buFontTx/>
              <a:buChar char="-"/>
            </a:pP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34153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5085184"/>
            <a:ext cx="8424936" cy="1512167"/>
          </a:xfrm>
        </p:spPr>
        <p:txBody>
          <a:bodyPr/>
          <a:lstStyle/>
          <a:p>
            <a:endParaRPr lang="ko-KR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3829050" cy="596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48680"/>
            <a:ext cx="3960440" cy="596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54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55976" y="1772816"/>
            <a:ext cx="42484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/>
              <a:t>DNI values had already increased before</a:t>
            </a:r>
          </a:p>
          <a:p>
            <a:r>
              <a:rPr lang="en-US" altLang="ko-KR" sz="1600" dirty="0"/>
              <a:t>the onset of organ/circulatory failure in 82% of </a:t>
            </a:r>
            <a:r>
              <a:rPr lang="en-US" altLang="ko-KR" sz="1600" dirty="0" smtClean="0"/>
              <a:t>the patients </a:t>
            </a:r>
            <a:r>
              <a:rPr lang="en-US" altLang="ko-KR" sz="1600" dirty="0"/>
              <a:t>with severe sepsis/septic </a:t>
            </a:r>
            <a:r>
              <a:rPr lang="en-US" altLang="ko-KR" sz="1600" dirty="0" smtClean="0"/>
              <a:t>shock.</a:t>
            </a:r>
          </a:p>
          <a:p>
            <a:endParaRPr lang="en-US" altLang="ko-KR" sz="1600" dirty="0" smtClean="0"/>
          </a:p>
          <a:p>
            <a:pPr marL="285750" indent="-285750">
              <a:buFont typeface="Wingdings"/>
              <a:buChar char="à"/>
            </a:pPr>
            <a:r>
              <a:rPr lang="en-US" altLang="ko-KR" sz="1600" dirty="0" smtClean="0"/>
              <a:t>DNI </a:t>
            </a:r>
            <a:r>
              <a:rPr lang="en-US" altLang="ko-KR" sz="1600" dirty="0"/>
              <a:t>may help to identify patients with an </a:t>
            </a:r>
            <a:r>
              <a:rPr lang="en-US" altLang="ko-KR" sz="1600" dirty="0" smtClean="0"/>
              <a:t>imminent risk </a:t>
            </a:r>
            <a:r>
              <a:rPr lang="en-US" altLang="ko-KR" sz="1600" dirty="0"/>
              <a:t>of developing severe sepsis/septic shock</a:t>
            </a:r>
            <a:r>
              <a:rPr lang="en-US" altLang="ko-KR" sz="1600" dirty="0" smtClean="0"/>
              <a:t>.</a:t>
            </a:r>
          </a:p>
          <a:p>
            <a:pPr marL="285750" indent="-285750">
              <a:buFont typeface="Wingdings"/>
              <a:buChar char="à"/>
            </a:pPr>
            <a:endParaRPr lang="en-US" altLang="ko-K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/>
              <a:t>Cut-off value of DNI : 6.5%</a:t>
            </a:r>
            <a:endParaRPr lang="ko-KR" altLang="en-US" sz="1600" dirty="0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"/>
            <a:ext cx="301834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169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55976" y="1772816"/>
            <a:ext cx="42484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/>
              <a:t>DNI values had already increased before</a:t>
            </a:r>
          </a:p>
          <a:p>
            <a:r>
              <a:rPr lang="en-US" altLang="ko-KR" sz="1600" dirty="0"/>
              <a:t>the onset of organ/circulatory failure in 82% of </a:t>
            </a:r>
            <a:r>
              <a:rPr lang="en-US" altLang="ko-KR" sz="1600" dirty="0" smtClean="0"/>
              <a:t>the patients </a:t>
            </a:r>
            <a:r>
              <a:rPr lang="en-US" altLang="ko-KR" sz="1600" dirty="0"/>
              <a:t>with severe sepsis/septic </a:t>
            </a:r>
            <a:r>
              <a:rPr lang="en-US" altLang="ko-KR" sz="1600" dirty="0" smtClean="0"/>
              <a:t>shock.</a:t>
            </a:r>
          </a:p>
          <a:p>
            <a:endParaRPr lang="en-US" altLang="ko-KR" sz="1600" dirty="0" smtClean="0"/>
          </a:p>
          <a:p>
            <a:pPr marL="285750" indent="-285750">
              <a:buFont typeface="Wingdings"/>
              <a:buChar char="à"/>
            </a:pPr>
            <a:r>
              <a:rPr lang="en-US" altLang="ko-KR" sz="1600" dirty="0" smtClean="0"/>
              <a:t>DNI </a:t>
            </a:r>
            <a:r>
              <a:rPr lang="en-US" altLang="ko-KR" sz="1600" dirty="0"/>
              <a:t>may help to identify patients with an </a:t>
            </a:r>
            <a:r>
              <a:rPr lang="en-US" altLang="ko-KR" sz="1600" dirty="0" smtClean="0"/>
              <a:t>imminent risk </a:t>
            </a:r>
            <a:r>
              <a:rPr lang="en-US" altLang="ko-KR" sz="1600" dirty="0"/>
              <a:t>of developing severe sepsis/septic shock</a:t>
            </a:r>
            <a:r>
              <a:rPr lang="en-US" altLang="ko-KR" sz="1600" dirty="0" smtClean="0"/>
              <a:t>.</a:t>
            </a:r>
          </a:p>
          <a:p>
            <a:pPr marL="285750" indent="-285750">
              <a:buFont typeface="Wingdings"/>
              <a:buChar char="à"/>
            </a:pPr>
            <a:endParaRPr lang="en-US" altLang="ko-K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/>
              <a:t>Cut-off value of DNI : 6.5%</a:t>
            </a:r>
            <a:endParaRPr lang="ko-KR" altLang="en-US" sz="1600" dirty="0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"/>
            <a:ext cx="301834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모서리가 둥근 직사각형 16"/>
          <p:cNvSpPr/>
          <p:nvPr/>
        </p:nvSpPr>
        <p:spPr>
          <a:xfrm flipV="1">
            <a:off x="667311" y="404661"/>
            <a:ext cx="160274" cy="11521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62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315200" cy="866065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400600"/>
          </a:xfrm>
        </p:spPr>
        <p:txBody>
          <a:bodyPr>
            <a:normAutofit/>
          </a:bodyPr>
          <a:lstStyle/>
          <a:p>
            <a:pPr lvl="1">
              <a:buFontTx/>
              <a:buChar char="-"/>
            </a:pPr>
            <a:endParaRPr lang="en-US" altLang="ko-KR" dirty="0"/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dirty="0" smtClean="0"/>
          </a:p>
          <a:p>
            <a:r>
              <a:rPr lang="en-US" altLang="ko-KR" sz="2800" b="1" dirty="0">
                <a:solidFill>
                  <a:srgbClr val="FFC000"/>
                </a:solidFill>
              </a:rPr>
              <a:t>In conclusion, </a:t>
            </a:r>
            <a:endParaRPr lang="en-US" altLang="ko-KR" sz="2800" b="1" dirty="0" smtClean="0">
              <a:solidFill>
                <a:srgbClr val="FFC000"/>
              </a:solidFill>
            </a:endParaRPr>
          </a:p>
          <a:p>
            <a:endParaRPr lang="en-US" altLang="ko-KR" sz="2800" b="1" dirty="0">
              <a:solidFill>
                <a:srgbClr val="FFC000"/>
              </a:solidFill>
            </a:endParaRPr>
          </a:p>
          <a:p>
            <a:pPr marL="45720" indent="0">
              <a:buNone/>
            </a:pPr>
            <a:r>
              <a:rPr lang="en-US" altLang="ko-KR" dirty="0" smtClean="0"/>
              <a:t>DNI </a:t>
            </a:r>
            <a:r>
              <a:rPr lang="en-US" altLang="ko-KR" dirty="0"/>
              <a:t>correlates with disease severity of </a:t>
            </a:r>
            <a:r>
              <a:rPr lang="en-US" altLang="ko-KR" dirty="0" smtClean="0"/>
              <a:t>sepsis in </a:t>
            </a:r>
            <a:r>
              <a:rPr lang="en-US" altLang="ko-KR" dirty="0"/>
              <a:t>critically ill patients admitted to the medical </a:t>
            </a:r>
            <a:r>
              <a:rPr lang="en-US" altLang="ko-KR" dirty="0" smtClean="0"/>
              <a:t>ICU.</a:t>
            </a:r>
          </a:p>
          <a:p>
            <a:pPr marL="45720" indent="0">
              <a:buNone/>
            </a:pPr>
            <a:endParaRPr lang="en-US" altLang="ko-KR" dirty="0"/>
          </a:p>
          <a:p>
            <a:pPr marL="45720" indent="0">
              <a:buNone/>
            </a:pPr>
            <a:r>
              <a:rPr lang="en-US" altLang="ko-KR" dirty="0" smtClean="0"/>
              <a:t>For assessing </a:t>
            </a:r>
            <a:r>
              <a:rPr lang="en-US" altLang="ko-KR" dirty="0"/>
              <a:t>the risk of severe sepsis/septic shock, DNI </a:t>
            </a:r>
            <a:r>
              <a:rPr lang="en-US" altLang="ko-KR" dirty="0" smtClean="0"/>
              <a:t>may be </a:t>
            </a:r>
            <a:r>
              <a:rPr lang="en-US" altLang="ko-KR" dirty="0"/>
              <a:t>a better predictive marker than other </a:t>
            </a:r>
            <a:r>
              <a:rPr lang="en-US" altLang="ko-KR" dirty="0" err="1" smtClean="0"/>
              <a:t>leukocytederived</a:t>
            </a:r>
            <a:r>
              <a:rPr lang="en-US" altLang="ko-KR" dirty="0" smtClean="0"/>
              <a:t> parameters</a:t>
            </a:r>
            <a:r>
              <a:rPr lang="en-US" altLang="ko-KR" dirty="0"/>
              <a:t>.</a:t>
            </a:r>
            <a:endParaRPr lang="en-US" altLang="ko-KR" dirty="0" smtClean="0"/>
          </a:p>
          <a:p>
            <a:pPr lvl="1">
              <a:buFontTx/>
              <a:buChar char="-"/>
            </a:pPr>
            <a:endParaRPr lang="en-US" altLang="ko-KR" b="1" dirty="0"/>
          </a:p>
          <a:p>
            <a:pPr lvl="1">
              <a:buFontTx/>
              <a:buChar char="-"/>
            </a:pP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31905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268761"/>
            <a:ext cx="8568952" cy="5328592"/>
          </a:xfrm>
        </p:spPr>
        <p:txBody>
          <a:bodyPr/>
          <a:lstStyle/>
          <a:p>
            <a:pPr marL="320040" lvl="1" indent="0">
              <a:buNone/>
            </a:pPr>
            <a:r>
              <a:rPr lang="en-US" altLang="ko-KR" dirty="0"/>
              <a:t> </a:t>
            </a:r>
          </a:p>
          <a:p>
            <a:pPr lvl="1">
              <a:buFontTx/>
              <a:buChar char="-"/>
            </a:pPr>
            <a:endParaRPr lang="en-US" altLang="ko-KR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48680"/>
            <a:ext cx="9144000" cy="2389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60032" y="5661248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Infection and Chemotherapy</a:t>
            </a:r>
          </a:p>
          <a:p>
            <a:r>
              <a:rPr lang="en-US" altLang="ko-KR" dirty="0" smtClean="0"/>
              <a:t>2014;46(2):94-102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409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400600"/>
          </a:xfrm>
        </p:spPr>
        <p:txBody>
          <a:bodyPr>
            <a:normAutofit/>
          </a:bodyPr>
          <a:lstStyle/>
          <a:p>
            <a:endParaRPr lang="en-US" altLang="ko-KR" dirty="0"/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dirty="0" smtClean="0"/>
          </a:p>
          <a:p>
            <a:pPr lvl="1">
              <a:buFontTx/>
              <a:buChar char="-"/>
            </a:pPr>
            <a:endParaRPr lang="en-US" altLang="ko-KR" b="1" dirty="0"/>
          </a:p>
          <a:p>
            <a:pPr lvl="1">
              <a:buFontTx/>
              <a:buChar char="-"/>
            </a:pPr>
            <a:endParaRPr lang="ko-KR" alt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530" y="1597442"/>
            <a:ext cx="4772117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1" y="743350"/>
            <a:ext cx="4412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November 2010~March 2011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Adult patients(≥18 years of age)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698383" y="1412776"/>
            <a:ext cx="4412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528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315200" cy="866065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400600"/>
          </a:xfrm>
        </p:spPr>
        <p:txBody>
          <a:bodyPr>
            <a:normAutofit/>
          </a:bodyPr>
          <a:lstStyle/>
          <a:p>
            <a:endParaRPr lang="en-US" altLang="ko-KR" dirty="0"/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dirty="0" smtClean="0"/>
          </a:p>
          <a:p>
            <a:pPr lvl="1">
              <a:buFontTx/>
              <a:buChar char="-"/>
            </a:pPr>
            <a:endParaRPr lang="en-US" altLang="ko-KR" b="1" dirty="0"/>
          </a:p>
          <a:p>
            <a:pPr lvl="1">
              <a:buFontTx/>
              <a:buChar char="-"/>
            </a:pPr>
            <a:endParaRPr lang="ko-KR" altLang="en-US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972" y="620688"/>
            <a:ext cx="7410450" cy="581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968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315200" cy="866065"/>
          </a:xfrm>
        </p:spPr>
        <p:txBody>
          <a:bodyPr/>
          <a:lstStyle/>
          <a:p>
            <a:r>
              <a:rPr lang="en-US" altLang="ko-KR" dirty="0" smtClean="0"/>
              <a:t>Materials and 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5445224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b="1" dirty="0" smtClean="0"/>
              <a:t>Total 237 patients under clinical investigation of sepsis</a:t>
            </a:r>
          </a:p>
          <a:p>
            <a:pPr lvl="1">
              <a:buFontTx/>
              <a:buChar char="-"/>
            </a:pPr>
            <a:r>
              <a:rPr lang="en-US" altLang="ko-KR" dirty="0" smtClean="0"/>
              <a:t>125 males, 112 females</a:t>
            </a:r>
          </a:p>
          <a:p>
            <a:pPr lvl="1">
              <a:buFontTx/>
              <a:buChar char="-"/>
            </a:pPr>
            <a:r>
              <a:rPr lang="en-US" altLang="ko-KR" dirty="0" smtClean="0"/>
              <a:t>mean age : 59 years</a:t>
            </a:r>
          </a:p>
          <a:p>
            <a:pPr lvl="1">
              <a:buFontTx/>
              <a:buChar char="-"/>
            </a:pPr>
            <a:endParaRPr lang="en-US" altLang="ko-KR" dirty="0" smtClean="0"/>
          </a:p>
          <a:p>
            <a:r>
              <a:rPr lang="en-US" altLang="ko-KR" b="1" dirty="0" smtClean="0"/>
              <a:t>Control group</a:t>
            </a:r>
          </a:p>
          <a:p>
            <a:pPr lvl="1">
              <a:buFontTx/>
              <a:buChar char="-"/>
            </a:pPr>
            <a:r>
              <a:rPr lang="en-US" altLang="ko-KR" dirty="0" smtClean="0"/>
              <a:t>age matched healthy individuals, n=28</a:t>
            </a:r>
          </a:p>
          <a:p>
            <a:pPr lvl="1">
              <a:buFontTx/>
              <a:buChar char="-"/>
            </a:pPr>
            <a:r>
              <a:rPr lang="en-US" altLang="ko-KR" dirty="0" smtClean="0"/>
              <a:t>no recent infection or disease </a:t>
            </a:r>
          </a:p>
          <a:p>
            <a:pPr lvl="1">
              <a:buFontTx/>
              <a:buChar char="-"/>
            </a:pPr>
            <a:endParaRPr lang="en-US" altLang="ko-KR" dirty="0"/>
          </a:p>
          <a:p>
            <a:r>
              <a:rPr lang="en-US" altLang="ko-KR" b="1" dirty="0" smtClean="0"/>
              <a:t>Exclusions</a:t>
            </a:r>
          </a:p>
          <a:p>
            <a:pPr lvl="1">
              <a:buFontTx/>
              <a:buChar char="-"/>
            </a:pPr>
            <a:r>
              <a:rPr lang="en-US" altLang="ko-KR" dirty="0" smtClean="0"/>
              <a:t>Hematologic malignancy (n=3)</a:t>
            </a:r>
          </a:p>
          <a:p>
            <a:pPr lvl="1">
              <a:buFontTx/>
              <a:buChar char="-"/>
            </a:pPr>
            <a:r>
              <a:rPr lang="en-US" altLang="ko-KR" dirty="0" smtClean="0"/>
              <a:t>Pregnant women (n=1)</a:t>
            </a:r>
          </a:p>
          <a:p>
            <a:pPr lvl="1">
              <a:buFontTx/>
              <a:buChar char="-"/>
            </a:pPr>
            <a:r>
              <a:rPr lang="en-US" altLang="ko-KR" dirty="0" smtClean="0"/>
              <a:t>Missing values, </a:t>
            </a:r>
            <a:r>
              <a:rPr lang="en-US" altLang="ko-KR" dirty="0" err="1" smtClean="0"/>
              <a:t>fibrinolytic</a:t>
            </a:r>
            <a:r>
              <a:rPr lang="en-US" altLang="ko-KR" dirty="0" smtClean="0"/>
              <a:t> therapy, unknown survival status (n=4)</a:t>
            </a:r>
          </a:p>
          <a:p>
            <a:pPr lvl="1">
              <a:buFontTx/>
              <a:buChar char="-"/>
            </a:pPr>
            <a:endParaRPr lang="en-US" altLang="ko-KR" dirty="0" smtClean="0"/>
          </a:p>
          <a:p>
            <a:r>
              <a:rPr lang="en-US" altLang="ko-KR" b="1" dirty="0" smtClean="0"/>
              <a:t>Assays </a:t>
            </a:r>
          </a:p>
          <a:p>
            <a:pPr lvl="1">
              <a:buFontTx/>
              <a:buChar char="-"/>
            </a:pPr>
            <a:r>
              <a:rPr lang="en-US" altLang="ko-KR" dirty="0" smtClean="0"/>
              <a:t>Coagulation indices (PT, </a:t>
            </a:r>
            <a:r>
              <a:rPr lang="en-US" altLang="ko-KR" dirty="0" err="1" smtClean="0"/>
              <a:t>aPTT</a:t>
            </a:r>
            <a:r>
              <a:rPr lang="en-US" altLang="ko-KR" dirty="0" smtClean="0"/>
              <a:t>)</a:t>
            </a:r>
          </a:p>
          <a:p>
            <a:pPr lvl="1">
              <a:buFontTx/>
              <a:buChar char="-"/>
            </a:pPr>
            <a:r>
              <a:rPr lang="en-US" altLang="ko-KR" dirty="0" err="1" smtClean="0"/>
              <a:t>Fibrinolytic</a:t>
            </a:r>
            <a:r>
              <a:rPr lang="en-US" altLang="ko-KR" dirty="0" smtClean="0"/>
              <a:t> activity (fibrinogen, AT III, D-dimer)</a:t>
            </a:r>
          </a:p>
          <a:p>
            <a:pPr lvl="1">
              <a:buFontTx/>
              <a:buChar char="-"/>
            </a:pPr>
            <a:r>
              <a:rPr lang="en-US" altLang="ko-KR" dirty="0" smtClean="0"/>
              <a:t>Inflammation parameters (ESR, CRP)</a:t>
            </a:r>
          </a:p>
          <a:p>
            <a:pPr lvl="1">
              <a:buFontTx/>
              <a:buChar char="-"/>
            </a:pPr>
            <a:endParaRPr lang="en-US" altLang="ko-KR" b="1" dirty="0" smtClean="0"/>
          </a:p>
        </p:txBody>
      </p:sp>
    </p:spTree>
    <p:extLst>
      <p:ext uri="{BB962C8B-B14F-4D97-AF65-F5344CB8AC3E}">
        <p14:creationId xmlns:p14="http://schemas.microsoft.com/office/powerpoint/2010/main" val="163223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315200" cy="866065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400600"/>
          </a:xfrm>
        </p:spPr>
        <p:txBody>
          <a:bodyPr>
            <a:normAutofit/>
          </a:bodyPr>
          <a:lstStyle/>
          <a:p>
            <a:endParaRPr lang="en-US" altLang="ko-KR" dirty="0"/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dirty="0" smtClean="0"/>
          </a:p>
          <a:p>
            <a:pPr lvl="1">
              <a:buFontTx/>
              <a:buChar char="-"/>
            </a:pPr>
            <a:endParaRPr lang="en-US" altLang="ko-KR" b="1" dirty="0"/>
          </a:p>
          <a:p>
            <a:pPr lvl="1">
              <a:buFontTx/>
              <a:buChar char="-"/>
            </a:pPr>
            <a:endParaRPr lang="ko-KR" altLang="en-US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972" y="620688"/>
            <a:ext cx="7410450" cy="581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모서리가 둥근 직사각형 4"/>
          <p:cNvSpPr/>
          <p:nvPr/>
        </p:nvSpPr>
        <p:spPr>
          <a:xfrm flipV="1">
            <a:off x="877483" y="4509118"/>
            <a:ext cx="7333428" cy="2452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모서리가 둥근 직사각형 5"/>
          <p:cNvSpPr/>
          <p:nvPr/>
        </p:nvSpPr>
        <p:spPr>
          <a:xfrm flipV="1">
            <a:off x="877483" y="6021288"/>
            <a:ext cx="7333428" cy="2452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모서리가 둥근 직사각형 6"/>
          <p:cNvSpPr/>
          <p:nvPr/>
        </p:nvSpPr>
        <p:spPr>
          <a:xfrm flipV="1">
            <a:off x="877483" y="5373216"/>
            <a:ext cx="7333428" cy="2452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072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16016" y="1772816"/>
            <a:ext cx="3888432" cy="4896544"/>
          </a:xfrm>
        </p:spPr>
        <p:txBody>
          <a:bodyPr/>
          <a:lstStyle/>
          <a:p>
            <a:r>
              <a:rPr lang="en-US" altLang="ko-KR" dirty="0"/>
              <a:t>Divided all patient into 4 groups according to initial DN and DN </a:t>
            </a:r>
            <a:r>
              <a:rPr lang="en-US" altLang="ko-KR" dirty="0" smtClean="0"/>
              <a:t>trend.</a:t>
            </a:r>
          </a:p>
          <a:p>
            <a:endParaRPr lang="en-US" altLang="ko-KR" dirty="0" smtClean="0"/>
          </a:p>
          <a:p>
            <a:r>
              <a:rPr lang="en-US" altLang="ko-KR" dirty="0"/>
              <a:t>The best cut-off value of initial DN for predicting early mortality in GNB was 7.6%, which corresponded to a sensitivity and specificity of 76.5% and 74.2%, respectively. </a:t>
            </a:r>
          </a:p>
          <a:p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9417"/>
            <a:ext cx="4431560" cy="4677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86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315200" cy="866065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400600"/>
          </a:xfrm>
        </p:spPr>
        <p:txBody>
          <a:bodyPr>
            <a:normAutofit/>
          </a:bodyPr>
          <a:lstStyle/>
          <a:p>
            <a:pPr lvl="1">
              <a:buFontTx/>
              <a:buChar char="-"/>
            </a:pPr>
            <a:endParaRPr lang="en-US" altLang="ko-KR" dirty="0"/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dirty="0" smtClean="0"/>
          </a:p>
          <a:p>
            <a:r>
              <a:rPr lang="en-US" altLang="ko-KR" sz="2800" b="1" dirty="0">
                <a:solidFill>
                  <a:srgbClr val="FFC000"/>
                </a:solidFill>
              </a:rPr>
              <a:t>In conclusion, </a:t>
            </a:r>
            <a:endParaRPr lang="en-US" altLang="ko-KR" sz="2800" b="1" dirty="0" smtClean="0">
              <a:solidFill>
                <a:srgbClr val="FFC000"/>
              </a:solidFill>
            </a:endParaRPr>
          </a:p>
          <a:p>
            <a:endParaRPr lang="en-US" altLang="ko-KR" dirty="0"/>
          </a:p>
          <a:p>
            <a:pPr marL="45720" indent="0">
              <a:buNone/>
            </a:pPr>
            <a:r>
              <a:rPr lang="en-US" altLang="ko-KR" dirty="0" smtClean="0"/>
              <a:t>DN </a:t>
            </a:r>
            <a:r>
              <a:rPr lang="en-US" altLang="ko-KR" dirty="0"/>
              <a:t>to be a potentially useful marker of early mortality in patients with GNB. Mortality rates were significantly higher when initial DN was greater than 7.6% and did not decreased until the third day after onset of bacteremia. 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dirty="0" smtClean="0"/>
          </a:p>
          <a:p>
            <a:pPr lvl="1">
              <a:buFontTx/>
              <a:buChar char="-"/>
            </a:pPr>
            <a:endParaRPr lang="en-US" altLang="ko-KR" b="1" dirty="0"/>
          </a:p>
          <a:p>
            <a:pPr lvl="1">
              <a:buFontTx/>
              <a:buChar char="-"/>
            </a:pP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17481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2447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36096" y="5212632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PLOS ONE</a:t>
            </a:r>
          </a:p>
          <a:p>
            <a:r>
              <a:rPr lang="en-US" altLang="ko-KR" dirty="0" smtClean="0"/>
              <a:t>January 2014;9(1)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529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340768"/>
            <a:ext cx="8208912" cy="5328592"/>
          </a:xfrm>
        </p:spPr>
        <p:txBody>
          <a:bodyPr>
            <a:normAutofit fontScale="85000" lnSpcReduction="20000"/>
          </a:bodyPr>
          <a:lstStyle/>
          <a:p>
            <a:r>
              <a:rPr lang="en-US" altLang="ko-KR" dirty="0"/>
              <a:t>The major goal of this study was </a:t>
            </a:r>
            <a:r>
              <a:rPr lang="en-US" altLang="ko-KR" b="1" dirty="0"/>
              <a:t>to predict 30-day mortality rates based on DNI.</a:t>
            </a:r>
          </a:p>
          <a:p>
            <a:endParaRPr lang="en-US" altLang="ko-KR" dirty="0"/>
          </a:p>
          <a:p>
            <a:r>
              <a:rPr lang="en-US" altLang="ko-KR" dirty="0" smtClean="0"/>
              <a:t>April </a:t>
            </a:r>
            <a:r>
              <a:rPr lang="en-US" altLang="ko-KR" dirty="0"/>
              <a:t>2010 </a:t>
            </a:r>
            <a:r>
              <a:rPr lang="en-US" altLang="ko-KR" dirty="0" smtClean="0"/>
              <a:t>~ </a:t>
            </a:r>
            <a:r>
              <a:rPr lang="en-US" altLang="ko-KR" dirty="0"/>
              <a:t>May 2012</a:t>
            </a:r>
            <a:endParaRPr lang="en-US" altLang="ko-KR" dirty="0" smtClean="0"/>
          </a:p>
          <a:p>
            <a:r>
              <a:rPr lang="en-US" altLang="ko-KR" b="1" dirty="0"/>
              <a:t>143</a:t>
            </a:r>
            <a:r>
              <a:rPr lang="en-US" altLang="ko-KR" dirty="0"/>
              <a:t> consecutive patients diagnosed with SBP and admitted </a:t>
            </a:r>
            <a:r>
              <a:rPr lang="en-US" altLang="ko-KR" dirty="0" smtClean="0"/>
              <a:t>to Severance Hospital</a:t>
            </a:r>
          </a:p>
          <a:p>
            <a:endParaRPr lang="en-US" altLang="ko-KR" dirty="0"/>
          </a:p>
          <a:p>
            <a:r>
              <a:rPr lang="en-US" altLang="ko-KR" b="1" dirty="0" smtClean="0"/>
              <a:t>Exclusions</a:t>
            </a:r>
          </a:p>
          <a:p>
            <a:pPr lvl="1"/>
            <a:r>
              <a:rPr lang="en-US" altLang="ko-KR" dirty="0" smtClean="0"/>
              <a:t>HCC (n=40)</a:t>
            </a:r>
          </a:p>
          <a:p>
            <a:pPr lvl="1"/>
            <a:r>
              <a:rPr lang="en-US" altLang="ko-KR" dirty="0" smtClean="0"/>
              <a:t>With other cancers (n=6)</a:t>
            </a:r>
          </a:p>
          <a:p>
            <a:pPr lvl="1"/>
            <a:r>
              <a:rPr lang="en-US" altLang="ko-KR" dirty="0" smtClean="0"/>
              <a:t>Ascites caused by either pancreatitis or tuberculosis, </a:t>
            </a:r>
          </a:p>
          <a:p>
            <a:pPr marL="320040" lvl="1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Culture results were suggestive of </a:t>
            </a:r>
            <a:r>
              <a:rPr lang="en-US" altLang="ko-KR" dirty="0" err="1" smtClean="0"/>
              <a:t>polymicrobial</a:t>
            </a:r>
            <a:r>
              <a:rPr lang="en-US" altLang="ko-KR" dirty="0" smtClean="0"/>
              <a:t> secondary bacterial  </a:t>
            </a:r>
          </a:p>
          <a:p>
            <a:pPr marL="320040" lvl="1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peritonitis </a:t>
            </a:r>
            <a:r>
              <a:rPr lang="en-US" altLang="ko-KR" dirty="0"/>
              <a:t>(</a:t>
            </a:r>
            <a:r>
              <a:rPr lang="en-US" altLang="ko-KR" dirty="0" smtClean="0"/>
              <a:t>n=22)</a:t>
            </a:r>
          </a:p>
          <a:p>
            <a:pPr marL="320040" lvl="1" indent="0">
              <a:buNone/>
            </a:pPr>
            <a:endParaRPr lang="en-US" altLang="ko-KR" dirty="0">
              <a:sym typeface="Wingdings" panose="05000000000000000000" pitchFamily="2" charset="2"/>
            </a:endParaRPr>
          </a:p>
          <a:p>
            <a:pPr marL="320040" lvl="1" indent="0">
              <a:buNone/>
            </a:pPr>
            <a:r>
              <a:rPr lang="en-US" altLang="ko-KR" dirty="0" smtClean="0">
                <a:sym typeface="Wingdings" panose="05000000000000000000" pitchFamily="2" charset="2"/>
              </a:rPr>
              <a:t> </a:t>
            </a:r>
            <a:r>
              <a:rPr lang="en-US" altLang="ko-KR" dirty="0"/>
              <a:t>After these exclusions, </a:t>
            </a:r>
            <a:r>
              <a:rPr lang="en-US" altLang="ko-KR" b="1" dirty="0"/>
              <a:t>75 cirrhotic patients with </a:t>
            </a:r>
            <a:r>
              <a:rPr lang="en-US" altLang="ko-KR" b="1" dirty="0" smtClean="0"/>
              <a:t>SBP </a:t>
            </a:r>
            <a:r>
              <a:rPr lang="en-US" altLang="ko-KR" dirty="0" smtClean="0"/>
              <a:t>were </a:t>
            </a:r>
            <a:r>
              <a:rPr lang="en-US" altLang="ko-KR" dirty="0"/>
              <a:t>enrolled in the study.</a:t>
            </a:r>
            <a:endParaRPr lang="en-US" altLang="ko-KR" dirty="0" smtClean="0"/>
          </a:p>
          <a:p>
            <a:pPr marL="45720" indent="0">
              <a:buNone/>
            </a:pPr>
            <a:endParaRPr lang="en-US" altLang="ko-KR" b="1" dirty="0"/>
          </a:p>
          <a:p>
            <a:r>
              <a:rPr lang="en-US" altLang="ko-KR" dirty="0" smtClean="0"/>
              <a:t>Median age : 59.0 </a:t>
            </a:r>
            <a:r>
              <a:rPr lang="en-US" altLang="ko-KR" dirty="0" err="1" smtClean="0"/>
              <a:t>yrs</a:t>
            </a:r>
            <a:endParaRPr lang="en-US" altLang="ko-KR" dirty="0" smtClean="0"/>
          </a:p>
          <a:p>
            <a:r>
              <a:rPr lang="en-US" altLang="ko-KR" dirty="0" smtClean="0"/>
              <a:t>87.7% were male</a:t>
            </a:r>
          </a:p>
          <a:p>
            <a:r>
              <a:rPr lang="en-US" altLang="ko-KR" dirty="0" smtClean="0"/>
              <a:t>m/c etiology of cirrhosis : chronic hepatitis B viral infection (n=43, 57.3%)</a:t>
            </a:r>
          </a:p>
          <a:p>
            <a:r>
              <a:rPr lang="en-US" altLang="ko-KR" dirty="0" smtClean="0"/>
              <a:t>Thirty-day mortality : 25.3% (n=19)</a:t>
            </a:r>
          </a:p>
          <a:p>
            <a:endParaRPr lang="en-US" altLang="ko-KR" b="1" dirty="0"/>
          </a:p>
          <a:p>
            <a:pPr marL="320040" lvl="1" indent="0">
              <a:buNone/>
            </a:pPr>
            <a:endParaRPr lang="en-US" altLang="ko-KR" dirty="0"/>
          </a:p>
          <a:p>
            <a:pPr marL="320040" lvl="1" indent="0">
              <a:buNone/>
            </a:pPr>
            <a:endParaRPr lang="en-US" altLang="ko-KR" dirty="0"/>
          </a:p>
          <a:p>
            <a:pPr marL="320040" lvl="1" indent="0">
              <a:buNone/>
            </a:pPr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9519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340768"/>
            <a:ext cx="8208912" cy="4968593"/>
          </a:xfrm>
        </p:spPr>
        <p:txBody>
          <a:bodyPr>
            <a:normAutofit/>
          </a:bodyPr>
          <a:lstStyle/>
          <a:p>
            <a:pPr marL="320040" lvl="1" indent="0">
              <a:buNone/>
            </a:pPr>
            <a:endParaRPr lang="en-US" altLang="ko-KR" dirty="0"/>
          </a:p>
          <a:p>
            <a:pPr marL="320040" lvl="1" indent="0">
              <a:buNone/>
            </a:pPr>
            <a:endParaRPr lang="en-US" altLang="ko-KR" dirty="0"/>
          </a:p>
          <a:p>
            <a:pPr marL="320040" lvl="1" indent="0">
              <a:buNone/>
            </a:pP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879804"/>
            <a:ext cx="4839838" cy="5811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9860" y="404664"/>
            <a:ext cx="4695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/>
              <a:t>Usefulness and Accuracy of DNI</a:t>
            </a:r>
            <a:endParaRPr lang="ko-KR" altLang="en-US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270870" y="3501008"/>
            <a:ext cx="38731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The optimal cutoff value of DNI</a:t>
            </a:r>
            <a:r>
              <a:rPr lang="en-US" altLang="ko-KR" dirty="0" smtClean="0"/>
              <a:t>, obtained </a:t>
            </a:r>
            <a:r>
              <a:rPr lang="en-US" altLang="ko-KR" dirty="0"/>
              <a:t>from the </a:t>
            </a:r>
            <a:r>
              <a:rPr lang="en-US" altLang="ko-KR" dirty="0" err="1"/>
              <a:t>Youden</a:t>
            </a:r>
            <a:r>
              <a:rPr lang="en-US" altLang="ko-KR" dirty="0"/>
              <a:t> index, was </a:t>
            </a:r>
            <a:r>
              <a:rPr lang="en-US" altLang="ko-KR" b="1" dirty="0"/>
              <a:t>5.7</a:t>
            </a:r>
            <a:r>
              <a:rPr lang="en-US" altLang="ko-KR" b="1" dirty="0" smtClean="0"/>
              <a:t>%.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05274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7032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648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7032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모서리가 둥근 직사각형 4"/>
          <p:cNvSpPr/>
          <p:nvPr/>
        </p:nvSpPr>
        <p:spPr>
          <a:xfrm flipV="1">
            <a:off x="179512" y="5733254"/>
            <a:ext cx="6624736" cy="4320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9626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7777978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20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7777978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모서리가 둥근 직사각형 5"/>
          <p:cNvSpPr/>
          <p:nvPr/>
        </p:nvSpPr>
        <p:spPr>
          <a:xfrm flipV="1">
            <a:off x="467544" y="3140968"/>
            <a:ext cx="3528392" cy="2160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모서리가 둥근 직사각형 6"/>
          <p:cNvSpPr/>
          <p:nvPr/>
        </p:nvSpPr>
        <p:spPr>
          <a:xfrm flipV="1">
            <a:off x="467544" y="4509120"/>
            <a:ext cx="3528392" cy="2160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252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328593"/>
          </a:xfrm>
        </p:spPr>
        <p:txBody>
          <a:bodyPr>
            <a:normAutofit fontScale="85000" lnSpcReduction="20000"/>
          </a:bodyPr>
          <a:lstStyle/>
          <a:p>
            <a:r>
              <a:rPr lang="en-US" altLang="ko-KR" b="1" dirty="0"/>
              <a:t>DN </a:t>
            </a:r>
            <a:r>
              <a:rPr lang="en-US" altLang="ko-KR" dirty="0"/>
              <a:t>in leukocyte differentials was calculated using </a:t>
            </a:r>
            <a:r>
              <a:rPr lang="en-US" altLang="ko-KR" dirty="0" smtClean="0"/>
              <a:t>the following formula.</a:t>
            </a:r>
          </a:p>
          <a:p>
            <a:endParaRPr lang="en-US" altLang="ko-KR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ko-KR" sz="1600" b="1" dirty="0" smtClean="0"/>
              <a:t>DN </a:t>
            </a:r>
          </a:p>
          <a:p>
            <a:pPr marL="45720" indent="0"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= (</a:t>
            </a:r>
            <a:r>
              <a:rPr lang="en-US" altLang="ko-KR" sz="1600" dirty="0"/>
              <a:t>the leukocyte </a:t>
            </a:r>
            <a:r>
              <a:rPr lang="en-US" altLang="ko-KR" sz="1600" dirty="0" err="1"/>
              <a:t>subfraction</a:t>
            </a:r>
            <a:r>
              <a:rPr lang="en-US" altLang="ko-KR" sz="1600" dirty="0"/>
              <a:t> </a:t>
            </a:r>
            <a:r>
              <a:rPr lang="en-US" altLang="ko-KR" sz="1600" dirty="0" smtClean="0"/>
              <a:t>assayed in </a:t>
            </a:r>
            <a:r>
              <a:rPr lang="en-US" altLang="ko-KR" sz="1600" dirty="0"/>
              <a:t>the MPO channel by </a:t>
            </a:r>
            <a:r>
              <a:rPr lang="en-US" altLang="ko-KR" sz="1600" dirty="0" err="1" smtClean="0"/>
              <a:t>cytochemical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reaction) </a:t>
            </a:r>
            <a:endParaRPr lang="en-US" altLang="ko-KR" sz="1600" dirty="0" smtClean="0"/>
          </a:p>
          <a:p>
            <a:pPr marL="45720" indent="0"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– </a:t>
            </a:r>
            <a:r>
              <a:rPr lang="en-US" altLang="ko-KR" sz="1600" dirty="0"/>
              <a:t>(</a:t>
            </a:r>
            <a:r>
              <a:rPr lang="en-US" altLang="ko-KR" sz="1600" dirty="0" smtClean="0"/>
              <a:t>the leukocyte </a:t>
            </a:r>
            <a:r>
              <a:rPr lang="en-US" altLang="ko-KR" sz="1600" dirty="0" err="1"/>
              <a:t>subfraction</a:t>
            </a:r>
            <a:r>
              <a:rPr lang="en-US" altLang="ko-KR" sz="1600" dirty="0"/>
              <a:t> counted in the nuclear </a:t>
            </a:r>
            <a:r>
              <a:rPr lang="en-US" altLang="ko-KR" sz="1600" dirty="0" err="1" smtClean="0"/>
              <a:t>lobularity</a:t>
            </a:r>
            <a:r>
              <a:rPr lang="en-US" altLang="ko-KR" sz="1600" dirty="0"/>
              <a:t> </a:t>
            </a:r>
            <a:r>
              <a:rPr lang="en-US" altLang="ko-KR" sz="1600" dirty="0" smtClean="0"/>
              <a:t>channel </a:t>
            </a:r>
            <a:r>
              <a:rPr lang="en-US" altLang="ko-KR" sz="1600" dirty="0"/>
              <a:t>by the reflected </a:t>
            </a:r>
            <a:endParaRPr lang="en-US" altLang="ko-KR" sz="1600" dirty="0" smtClean="0"/>
          </a:p>
          <a:p>
            <a:pPr marL="45720" indent="0"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light </a:t>
            </a:r>
            <a:r>
              <a:rPr lang="en-US" altLang="ko-KR" sz="1600" dirty="0"/>
              <a:t>beam</a:t>
            </a:r>
            <a:r>
              <a:rPr lang="en-US" altLang="ko-KR" sz="1600" dirty="0" smtClean="0"/>
              <a:t>)</a:t>
            </a:r>
          </a:p>
          <a:p>
            <a:pPr marL="45720" indent="0">
              <a:buNone/>
            </a:pPr>
            <a:endParaRPr lang="en-US" altLang="ko-KR" sz="1400" dirty="0"/>
          </a:p>
          <a:p>
            <a:r>
              <a:rPr lang="en-US" altLang="ko-KR" dirty="0"/>
              <a:t>A 200-cell </a:t>
            </a:r>
            <a:r>
              <a:rPr lang="en-US" altLang="ko-KR" b="1" dirty="0" smtClean="0"/>
              <a:t>manual differential </a:t>
            </a:r>
            <a:r>
              <a:rPr lang="en-US" altLang="ko-KR" b="1" dirty="0"/>
              <a:t>count </a:t>
            </a:r>
            <a:r>
              <a:rPr lang="en-US" altLang="ko-KR" dirty="0"/>
              <a:t>was done on blood </a:t>
            </a:r>
            <a:r>
              <a:rPr lang="en-US" altLang="ko-KR" dirty="0" smtClean="0"/>
              <a:t>smears</a:t>
            </a:r>
          </a:p>
          <a:p>
            <a:pPr lvl="1">
              <a:buFontTx/>
              <a:buChar char="-"/>
            </a:pPr>
            <a:r>
              <a:rPr lang="en-US" altLang="ko-KR" sz="1600" dirty="0" smtClean="0"/>
              <a:t>123 patients by </a:t>
            </a:r>
            <a:r>
              <a:rPr lang="en-US" altLang="ko-KR" sz="1600" dirty="0"/>
              <a:t>a </a:t>
            </a:r>
            <a:r>
              <a:rPr lang="en-US" altLang="ko-KR" sz="1600" dirty="0" smtClean="0"/>
              <a:t>hematologist</a:t>
            </a:r>
          </a:p>
          <a:p>
            <a:pPr lvl="1">
              <a:buFontTx/>
              <a:buChar char="-"/>
            </a:pPr>
            <a:r>
              <a:rPr lang="en-US" altLang="ko-KR" sz="1600" dirty="0" smtClean="0"/>
              <a:t>IG : </a:t>
            </a:r>
            <a:r>
              <a:rPr lang="en-US" altLang="ko-KR" sz="1600" dirty="0" err="1" smtClean="0"/>
              <a:t>promyelocytes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myelocytes</a:t>
            </a:r>
            <a:r>
              <a:rPr lang="en-US" altLang="ko-KR" sz="1600" dirty="0" smtClean="0"/>
              <a:t>, and </a:t>
            </a:r>
            <a:r>
              <a:rPr lang="en-US" altLang="ko-KR" sz="1600" dirty="0" err="1"/>
              <a:t>metamyelocytes</a:t>
            </a:r>
            <a:r>
              <a:rPr lang="en-US" altLang="ko-KR" sz="1600" dirty="0"/>
              <a:t>, but not </a:t>
            </a:r>
            <a:r>
              <a:rPr lang="en-US" altLang="ko-KR" sz="1600" dirty="0" smtClean="0"/>
              <a:t>blasts.</a:t>
            </a:r>
          </a:p>
          <a:p>
            <a:pPr lvl="1">
              <a:buFontTx/>
              <a:buChar char="-"/>
            </a:pPr>
            <a:endParaRPr lang="en-US" altLang="ko-KR" dirty="0"/>
          </a:p>
          <a:p>
            <a:r>
              <a:rPr lang="en-US" altLang="ko-KR" dirty="0"/>
              <a:t>Subjects were categorized into 3 groups based on </a:t>
            </a:r>
            <a:r>
              <a:rPr lang="en-US" altLang="ko-KR" dirty="0" smtClean="0"/>
              <a:t>DN.</a:t>
            </a:r>
          </a:p>
          <a:p>
            <a:pPr lvl="1">
              <a:buFontTx/>
              <a:buChar char="-"/>
            </a:pPr>
            <a:r>
              <a:rPr lang="en-US" altLang="ko-KR" sz="1600" dirty="0" smtClean="0"/>
              <a:t>low </a:t>
            </a:r>
            <a:r>
              <a:rPr lang="en-US" altLang="ko-KR" sz="1600" dirty="0"/>
              <a:t>DN group (5-20%, n = </a:t>
            </a:r>
            <a:r>
              <a:rPr lang="en-US" altLang="ko-KR" sz="1600" dirty="0" smtClean="0"/>
              <a:t>147)</a:t>
            </a:r>
          </a:p>
          <a:p>
            <a:pPr lvl="1">
              <a:buFontTx/>
              <a:buChar char="-"/>
            </a:pPr>
            <a:r>
              <a:rPr lang="en-US" altLang="ko-KR" sz="1600" dirty="0" smtClean="0"/>
              <a:t>intermediate </a:t>
            </a:r>
            <a:r>
              <a:rPr lang="en-US" altLang="ko-KR" sz="1600" dirty="0"/>
              <a:t>DN group (</a:t>
            </a:r>
            <a:r>
              <a:rPr lang="en-US" altLang="ko-KR" sz="1600" dirty="0" smtClean="0"/>
              <a:t>21-40</a:t>
            </a:r>
            <a:r>
              <a:rPr lang="en-US" altLang="ko-KR" sz="1600" dirty="0"/>
              <a:t>%, n = </a:t>
            </a:r>
            <a:r>
              <a:rPr lang="en-US" altLang="ko-KR" sz="1600" dirty="0" smtClean="0"/>
              <a:t>52)</a:t>
            </a:r>
          </a:p>
          <a:p>
            <a:pPr lvl="1">
              <a:buFontTx/>
              <a:buChar char="-"/>
            </a:pPr>
            <a:r>
              <a:rPr lang="en-US" altLang="ko-KR" sz="1600" dirty="0" smtClean="0"/>
              <a:t>high </a:t>
            </a:r>
            <a:r>
              <a:rPr lang="en-US" altLang="ko-KR" sz="1600" dirty="0"/>
              <a:t>DN group (&gt;40%, n = 38</a:t>
            </a:r>
            <a:r>
              <a:rPr lang="en-US" altLang="ko-KR" sz="1600" dirty="0" smtClean="0"/>
              <a:t>)</a:t>
            </a:r>
          </a:p>
          <a:p>
            <a:pPr lvl="1">
              <a:buFontTx/>
              <a:buChar char="-"/>
            </a:pPr>
            <a:endParaRPr lang="en-US" altLang="ko-KR" dirty="0"/>
          </a:p>
          <a:p>
            <a:r>
              <a:rPr lang="en-US" altLang="ko-KR" dirty="0" smtClean="0"/>
              <a:t>Further </a:t>
            </a:r>
            <a:r>
              <a:rPr lang="en-US" altLang="ko-KR" dirty="0"/>
              <a:t>stratified into </a:t>
            </a:r>
            <a:r>
              <a:rPr lang="en-US" altLang="ko-KR" dirty="0" smtClean="0"/>
              <a:t>5 subgroups</a:t>
            </a:r>
          </a:p>
          <a:p>
            <a:pPr lvl="1">
              <a:buFontTx/>
              <a:buChar char="-"/>
            </a:pPr>
            <a:r>
              <a:rPr lang="en-US" altLang="ko-KR" sz="1600" dirty="0" smtClean="0"/>
              <a:t>group </a:t>
            </a:r>
            <a:r>
              <a:rPr lang="en-US" altLang="ko-KR" sz="1600" dirty="0"/>
              <a:t>I (DN; 5-10%, n = </a:t>
            </a:r>
            <a:r>
              <a:rPr lang="en-US" altLang="ko-KR" sz="1600" dirty="0" smtClean="0"/>
              <a:t>61)</a:t>
            </a:r>
          </a:p>
          <a:p>
            <a:pPr lvl="1">
              <a:buFontTx/>
              <a:buChar char="-"/>
            </a:pPr>
            <a:r>
              <a:rPr lang="en-US" altLang="ko-KR" sz="1600" dirty="0" smtClean="0"/>
              <a:t>group </a:t>
            </a:r>
            <a:r>
              <a:rPr lang="en-US" altLang="ko-KR" sz="1600" dirty="0"/>
              <a:t>II (DN; </a:t>
            </a:r>
            <a:r>
              <a:rPr lang="en-US" altLang="ko-KR" sz="1600" dirty="0" smtClean="0"/>
              <a:t>11-20</a:t>
            </a:r>
            <a:r>
              <a:rPr lang="en-US" altLang="ko-KR" sz="1600" dirty="0"/>
              <a:t>%, n = </a:t>
            </a:r>
            <a:r>
              <a:rPr lang="en-US" altLang="ko-KR" sz="1600" dirty="0" smtClean="0"/>
              <a:t>86)</a:t>
            </a:r>
          </a:p>
          <a:p>
            <a:pPr lvl="1">
              <a:buFontTx/>
              <a:buChar char="-"/>
            </a:pPr>
            <a:r>
              <a:rPr lang="en-US" altLang="ko-KR" sz="1600" dirty="0" smtClean="0"/>
              <a:t>group </a:t>
            </a:r>
            <a:r>
              <a:rPr lang="en-US" altLang="ko-KR" sz="1600" dirty="0"/>
              <a:t>III (DN; 21-30%, n = </a:t>
            </a:r>
            <a:r>
              <a:rPr lang="en-US" altLang="ko-KR" sz="1600" dirty="0" smtClean="0"/>
              <a:t>34)</a:t>
            </a:r>
          </a:p>
          <a:p>
            <a:pPr lvl="1">
              <a:buFontTx/>
              <a:buChar char="-"/>
            </a:pPr>
            <a:r>
              <a:rPr lang="en-US" altLang="ko-KR" sz="1600" dirty="0" smtClean="0"/>
              <a:t>group IV (</a:t>
            </a:r>
            <a:r>
              <a:rPr lang="en-US" altLang="ko-KR" sz="1600" dirty="0"/>
              <a:t>DN; 31-40%, n = </a:t>
            </a:r>
            <a:r>
              <a:rPr lang="en-US" altLang="ko-KR" sz="1600" dirty="0" smtClean="0"/>
              <a:t>18)</a:t>
            </a:r>
          </a:p>
          <a:p>
            <a:pPr lvl="1">
              <a:buFontTx/>
              <a:buChar char="-"/>
            </a:pPr>
            <a:r>
              <a:rPr lang="en-US" altLang="ko-KR" sz="1600" dirty="0" smtClean="0"/>
              <a:t>group </a:t>
            </a:r>
            <a:r>
              <a:rPr lang="en-US" altLang="ko-KR" sz="1600" dirty="0"/>
              <a:t>V (DN &gt;40%, n = 38</a:t>
            </a:r>
            <a:r>
              <a:rPr lang="en-US" altLang="ko-KR" sz="1600" dirty="0" smtClean="0"/>
              <a:t>)</a:t>
            </a:r>
          </a:p>
          <a:p>
            <a:pPr lvl="1">
              <a:buFontTx/>
              <a:buChar char="-"/>
            </a:pPr>
            <a:endParaRPr lang="en-US" altLang="ko-KR" dirty="0"/>
          </a:p>
          <a:p>
            <a:pPr lvl="1">
              <a:buFontTx/>
              <a:buChar char="-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78927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7777978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모서리가 둥근 직사각형 4"/>
          <p:cNvSpPr/>
          <p:nvPr/>
        </p:nvSpPr>
        <p:spPr>
          <a:xfrm flipV="1">
            <a:off x="467544" y="3140966"/>
            <a:ext cx="7128792" cy="2160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664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315200" cy="866065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400600"/>
          </a:xfrm>
        </p:spPr>
        <p:txBody>
          <a:bodyPr>
            <a:normAutofit/>
          </a:bodyPr>
          <a:lstStyle/>
          <a:p>
            <a:pPr lvl="1">
              <a:buFontTx/>
              <a:buChar char="-"/>
            </a:pPr>
            <a:endParaRPr lang="en-US" altLang="ko-KR" dirty="0"/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dirty="0" smtClean="0"/>
          </a:p>
          <a:p>
            <a:r>
              <a:rPr lang="en-US" altLang="ko-KR" sz="2800" b="1" dirty="0">
                <a:solidFill>
                  <a:srgbClr val="FFC000"/>
                </a:solidFill>
              </a:rPr>
              <a:t>In conclusion, </a:t>
            </a:r>
            <a:endParaRPr lang="en-US" altLang="ko-KR" sz="2800" b="1" dirty="0" smtClean="0">
              <a:solidFill>
                <a:srgbClr val="FFC000"/>
              </a:solidFill>
            </a:endParaRPr>
          </a:p>
          <a:p>
            <a:endParaRPr lang="en-US" altLang="ko-KR" dirty="0"/>
          </a:p>
          <a:p>
            <a:pPr marL="45720" indent="0">
              <a:buNone/>
            </a:pPr>
            <a:r>
              <a:rPr lang="en-US" altLang="ko-KR" dirty="0" smtClean="0"/>
              <a:t>In </a:t>
            </a:r>
            <a:r>
              <a:rPr lang="en-US" altLang="ko-KR" dirty="0"/>
              <a:t>conclusion, DNI at diagnosis of SBP is a useful </a:t>
            </a:r>
            <a:r>
              <a:rPr lang="en-US" altLang="ko-KR" dirty="0" smtClean="0"/>
              <a:t>prognostic factor </a:t>
            </a:r>
            <a:r>
              <a:rPr lang="en-US" altLang="ko-KR" dirty="0"/>
              <a:t>for the determination of 30-day mortality. Patients with </a:t>
            </a:r>
            <a:r>
              <a:rPr lang="en-US" altLang="ko-KR" dirty="0" smtClean="0"/>
              <a:t>high DNI </a:t>
            </a:r>
            <a:r>
              <a:rPr lang="en-US" altLang="ko-KR" dirty="0"/>
              <a:t>level should be cautiously monitored, and </a:t>
            </a:r>
            <a:r>
              <a:rPr lang="en-US" altLang="ko-KR" dirty="0" smtClean="0"/>
              <a:t>treatment strategies </a:t>
            </a:r>
            <a:r>
              <a:rPr lang="en-US" altLang="ko-KR" dirty="0"/>
              <a:t>should be appropriately adapted for their future needs.</a:t>
            </a:r>
            <a:endParaRPr lang="en-US" altLang="ko-KR" dirty="0" smtClean="0"/>
          </a:p>
          <a:p>
            <a:pPr lvl="1">
              <a:buFontTx/>
              <a:buChar char="-"/>
            </a:pPr>
            <a:endParaRPr lang="en-US" altLang="ko-KR" b="1" dirty="0"/>
          </a:p>
          <a:p>
            <a:pPr lvl="1">
              <a:buFontTx/>
              <a:buChar char="-"/>
            </a:pP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82621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Thank you for your attention !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315200" cy="866065"/>
          </a:xfrm>
        </p:spPr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400600"/>
          </a:xfrm>
        </p:spPr>
        <p:txBody>
          <a:bodyPr>
            <a:normAutofit/>
          </a:bodyPr>
          <a:lstStyle/>
          <a:p>
            <a:endParaRPr lang="ko-KR" alt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89" y="1196752"/>
            <a:ext cx="9152489" cy="5541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903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315200" cy="866065"/>
          </a:xfrm>
        </p:spPr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400600"/>
          </a:xfrm>
        </p:spPr>
        <p:txBody>
          <a:bodyPr>
            <a:normAutofit/>
          </a:bodyPr>
          <a:lstStyle/>
          <a:p>
            <a:endParaRPr lang="ko-KR" alt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89" y="1196752"/>
            <a:ext cx="9152489" cy="5541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3995936" y="3861048"/>
            <a:ext cx="1584176" cy="237626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615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315200" cy="866065"/>
          </a:xfrm>
        </p:spPr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400600"/>
          </a:xfrm>
        </p:spPr>
        <p:txBody>
          <a:bodyPr>
            <a:normAutofit/>
          </a:bodyPr>
          <a:lstStyle/>
          <a:p>
            <a:endParaRPr lang="ko-KR" alt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89" y="1196752"/>
            <a:ext cx="9152489" cy="5541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7500495" y="4725144"/>
            <a:ext cx="1584176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3923928" y="4725144"/>
            <a:ext cx="1584176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065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315200" cy="866065"/>
          </a:xfrm>
        </p:spPr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400600"/>
          </a:xfrm>
        </p:spPr>
        <p:txBody>
          <a:bodyPr>
            <a:normAutofit/>
          </a:bodyPr>
          <a:lstStyle/>
          <a:p>
            <a:endParaRPr lang="ko-KR" alt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89" y="1196752"/>
            <a:ext cx="9152489" cy="5541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모서리가 둥근 직사각형 6"/>
          <p:cNvSpPr/>
          <p:nvPr/>
        </p:nvSpPr>
        <p:spPr>
          <a:xfrm>
            <a:off x="7500495" y="4273279"/>
            <a:ext cx="1584176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3923928" y="4287778"/>
            <a:ext cx="1584176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00495" y="5733256"/>
            <a:ext cx="1584176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3923928" y="5733757"/>
            <a:ext cx="1584176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742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원근감">
  <a:themeElements>
    <a:clrScheme name="원근감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클래식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원근감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597</TotalTime>
  <Words>1146</Words>
  <Application>Microsoft Office PowerPoint</Application>
  <PresentationFormat>화면 슬라이드 쇼(4:3)</PresentationFormat>
  <Paragraphs>194</Paragraphs>
  <Slides>52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52</vt:i4>
      </vt:variant>
    </vt:vector>
  </HeadingPairs>
  <TitlesOfParts>
    <vt:vector size="53" baseType="lpstr">
      <vt:lpstr>원근감</vt:lpstr>
      <vt:lpstr>Delta Neutrophil Index</vt:lpstr>
      <vt:lpstr>PowerPoint 프레젠테이션</vt:lpstr>
      <vt:lpstr>Introduction</vt:lpstr>
      <vt:lpstr>Materials and Methods</vt:lpstr>
      <vt:lpstr>PowerPoint 프레젠테이션</vt:lpstr>
      <vt:lpstr>Results</vt:lpstr>
      <vt:lpstr>Results</vt:lpstr>
      <vt:lpstr>Results</vt:lpstr>
      <vt:lpstr>Results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v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Discussion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2015.1.13 R3 곽은경</dc:title>
  <dc:creator>DDung</dc:creator>
  <cp:lastModifiedBy>sv34c003</cp:lastModifiedBy>
  <cp:revision>99</cp:revision>
  <dcterms:created xsi:type="dcterms:W3CDTF">2015-01-10T13:37:32Z</dcterms:created>
  <dcterms:modified xsi:type="dcterms:W3CDTF">2015-01-14T11:08:25Z</dcterms:modified>
</cp:coreProperties>
</file>