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5"/>
  </p:handout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74" r:id="rId9"/>
    <p:sldId id="275" r:id="rId10"/>
    <p:sldId id="258" r:id="rId11"/>
    <p:sldId id="265" r:id="rId12"/>
    <p:sldId id="266" r:id="rId13"/>
    <p:sldId id="267" r:id="rId14"/>
    <p:sldId id="268" r:id="rId15"/>
    <p:sldId id="269" r:id="rId16"/>
    <p:sldId id="276" r:id="rId17"/>
    <p:sldId id="259" r:id="rId18"/>
    <p:sldId id="270" r:id="rId19"/>
    <p:sldId id="271" r:id="rId20"/>
    <p:sldId id="272" r:id="rId21"/>
    <p:sldId id="273" r:id="rId22"/>
    <p:sldId id="277" r:id="rId23"/>
    <p:sldId id="278" r:id="rId24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14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AF90B-5C53-4161-AB05-52214F002BB4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BEDF8-D3AA-46A2-A7A5-7644F2F273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1240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754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320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39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837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713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37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61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28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063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655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470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7F86A-9916-4050-8624-5B69ABB39303}" type="datetimeFigureOut">
              <a:rPr lang="ko-KR" altLang="en-US" smtClean="0"/>
              <a:t>2015-01-29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BE459-3F26-4868-A0C9-1D4D80B28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103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VATS conference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2015. 01. 29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1879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7965447 </a:t>
            </a:r>
            <a:r>
              <a:rPr lang="ko-KR" altLang="ko-KR" dirty="0" smtClean="0"/>
              <a:t>김</a:t>
            </a:r>
            <a:r>
              <a:rPr lang="en-US" altLang="ko-KR" dirty="0"/>
              <a:t> OO</a:t>
            </a:r>
            <a:r>
              <a:rPr lang="en-US" altLang="ko-KR" dirty="0" smtClean="0"/>
              <a:t> </a:t>
            </a:r>
            <a:r>
              <a:rPr lang="en-US" altLang="ko-KR" dirty="0"/>
              <a:t>F/61 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457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965447, F 61, SS14-66458 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0054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965447, F 61, SS14-66458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0946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965447, F 61, SS14-66458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863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965447, F 61, SS14-66458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1191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965447, F 61, SS14-66458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5052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745067"/>
            <a:ext cx="7886700" cy="543189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A. Lung, right middle lobe and B. Lung, right upper lobe: 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 err="1">
                <a:latin typeface="+mn-ea"/>
              </a:rPr>
              <a:t>Fibrosing</a:t>
            </a:r>
            <a:r>
              <a:rPr lang="en-US" altLang="ko-KR" dirty="0">
                <a:latin typeface="+mn-ea"/>
              </a:rPr>
              <a:t> interstitial pneumonia with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1) fibrosis and honeycombing change: mild honeycombing change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2) </a:t>
            </a:r>
            <a:r>
              <a:rPr lang="en-US" altLang="ko-KR" dirty="0" err="1">
                <a:latin typeface="+mn-ea"/>
              </a:rPr>
              <a:t>subpleural</a:t>
            </a:r>
            <a:r>
              <a:rPr lang="en-US" altLang="ko-KR" dirty="0">
                <a:latin typeface="+mn-ea"/>
              </a:rPr>
              <a:t> and </a:t>
            </a:r>
            <a:r>
              <a:rPr lang="en-US" altLang="ko-KR" dirty="0" err="1">
                <a:latin typeface="+mn-ea"/>
              </a:rPr>
              <a:t>paraseptal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 err="1">
                <a:latin typeface="+mn-ea"/>
              </a:rPr>
              <a:t>predominancy</a:t>
            </a:r>
            <a:r>
              <a:rPr lang="en-US" altLang="ko-KR" dirty="0">
                <a:latin typeface="+mn-ea"/>
              </a:rPr>
              <a:t>: not prominent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3) patchy involvement of lung parenchyma by fibrosis: not prominent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4) fibroblastic foci: present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5) airspace enlargement: present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6) mild to moderate inflammation: present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7) type II </a:t>
            </a:r>
            <a:r>
              <a:rPr lang="en-US" altLang="ko-KR" dirty="0" err="1">
                <a:latin typeface="+mn-ea"/>
              </a:rPr>
              <a:t>pneumocyte</a:t>
            </a:r>
            <a:r>
              <a:rPr lang="en-US" altLang="ko-KR" dirty="0">
                <a:latin typeface="+mn-ea"/>
              </a:rPr>
              <a:t> hyperplasia: present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Note) </a:t>
            </a:r>
            <a:r>
              <a:rPr lang="ko-KR" altLang="en-US" dirty="0" err="1">
                <a:latin typeface="+mn-ea"/>
              </a:rPr>
              <a:t>생검된</a:t>
            </a:r>
            <a:r>
              <a:rPr lang="ko-KR" altLang="en-US" dirty="0">
                <a:latin typeface="+mn-ea"/>
              </a:rPr>
              <a:t> 조직의 현미경 소견으로는 </a:t>
            </a:r>
            <a:r>
              <a:rPr lang="en-US" altLang="ko-KR" dirty="0">
                <a:latin typeface="+mn-ea"/>
              </a:rPr>
              <a:t>nonspecific interstitial pneumonia, </a:t>
            </a:r>
            <a:r>
              <a:rPr lang="en-US" altLang="ko-KR" dirty="0" err="1">
                <a:latin typeface="+mn-ea"/>
              </a:rPr>
              <a:t>fibrosing</a:t>
            </a:r>
            <a:r>
              <a:rPr lang="en-US" altLang="ko-KR" dirty="0">
                <a:latin typeface="+mn-ea"/>
              </a:rPr>
              <a:t> variant</a:t>
            </a:r>
            <a:r>
              <a:rPr lang="ko-KR" altLang="en-US" dirty="0">
                <a:latin typeface="+mn-ea"/>
              </a:rPr>
              <a:t>의 가능성이 있습니다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그러나 일부 </a:t>
            </a:r>
            <a:r>
              <a:rPr lang="en-US" altLang="ko-KR" dirty="0">
                <a:latin typeface="+mn-ea"/>
              </a:rPr>
              <a:t>fibroblastic foci</a:t>
            </a:r>
            <a:r>
              <a:rPr lang="ko-KR" altLang="en-US" dirty="0">
                <a:latin typeface="+mn-ea"/>
              </a:rPr>
              <a:t>와 </a:t>
            </a:r>
            <a:r>
              <a:rPr lang="en-US" altLang="ko-KR" dirty="0">
                <a:latin typeface="+mn-ea"/>
              </a:rPr>
              <a:t>airspace enlargement </a:t>
            </a:r>
            <a:r>
              <a:rPr lang="ko-KR" altLang="en-US" dirty="0">
                <a:latin typeface="+mn-ea"/>
              </a:rPr>
              <a:t>소견이 관찰되므로 </a:t>
            </a:r>
            <a:r>
              <a:rPr lang="en-US" altLang="ko-KR" dirty="0">
                <a:latin typeface="+mn-ea"/>
              </a:rPr>
              <a:t>early phase </a:t>
            </a:r>
            <a:r>
              <a:rPr lang="ko-KR" altLang="en-US" dirty="0">
                <a:latin typeface="+mn-ea"/>
              </a:rPr>
              <a:t>의 </a:t>
            </a:r>
            <a:r>
              <a:rPr lang="en-US" altLang="ko-KR" dirty="0">
                <a:latin typeface="+mn-ea"/>
              </a:rPr>
              <a:t>usual interstitial pneumonia</a:t>
            </a:r>
            <a:r>
              <a:rPr lang="ko-KR" altLang="en-US" dirty="0">
                <a:latin typeface="+mn-ea"/>
              </a:rPr>
              <a:t>의 가능성에 대하여 </a:t>
            </a:r>
            <a:r>
              <a:rPr lang="en-US" altLang="ko-KR" dirty="0">
                <a:latin typeface="+mn-ea"/>
              </a:rPr>
              <a:t>clinical follow-up </a:t>
            </a:r>
            <a:r>
              <a:rPr lang="ko-KR" altLang="en-US" dirty="0">
                <a:latin typeface="+mn-ea"/>
              </a:rPr>
              <a:t>이 필요할 것으로 사료됩니다</a:t>
            </a:r>
            <a:r>
              <a:rPr lang="en-US" altLang="ko-KR" dirty="0">
                <a:latin typeface="+mn-ea"/>
              </a:rPr>
              <a:t>.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52483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7920849 </a:t>
            </a:r>
            <a:r>
              <a:rPr lang="ko-KR" altLang="ko-KR" dirty="0" smtClean="0"/>
              <a:t>남</a:t>
            </a:r>
            <a:r>
              <a:rPr lang="en-US" altLang="ko-KR" dirty="0"/>
              <a:t> OO</a:t>
            </a:r>
            <a:r>
              <a:rPr lang="en-US" altLang="ko-KR" dirty="0" smtClean="0"/>
              <a:t> </a:t>
            </a:r>
            <a:r>
              <a:rPr lang="en-US" altLang="ko-KR" dirty="0"/>
              <a:t>F/48 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994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1046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8023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1046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114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7261070 </a:t>
            </a:r>
            <a:r>
              <a:rPr lang="ko-KR" altLang="ko-KR" dirty="0" smtClean="0"/>
              <a:t>정</a:t>
            </a:r>
            <a:r>
              <a:rPr lang="en-US" altLang="ko-KR" dirty="0" smtClean="0"/>
              <a:t>OO </a:t>
            </a:r>
            <a:r>
              <a:rPr lang="en-US" altLang="ko-KR" dirty="0"/>
              <a:t>F/53 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7968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1046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968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age_1046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1906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745067"/>
            <a:ext cx="7886700" cy="543189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A. Lung, left upper lobe and B. Lung, left lower lobe: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 err="1">
                <a:latin typeface="+mn-ea"/>
              </a:rPr>
              <a:t>Fibrosing</a:t>
            </a:r>
            <a:r>
              <a:rPr lang="en-US" altLang="ko-KR" dirty="0">
                <a:latin typeface="+mn-ea"/>
              </a:rPr>
              <a:t> interstitial pneumonia, see note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1) mild fibrosis and honeycombing change: Present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2) </a:t>
            </a:r>
            <a:r>
              <a:rPr lang="en-US" altLang="ko-KR" dirty="0" err="1">
                <a:latin typeface="+mn-ea"/>
              </a:rPr>
              <a:t>subpleural</a:t>
            </a:r>
            <a:r>
              <a:rPr lang="en-US" altLang="ko-KR" dirty="0">
                <a:latin typeface="+mn-ea"/>
              </a:rPr>
              <a:t> and </a:t>
            </a:r>
            <a:r>
              <a:rPr lang="en-US" altLang="ko-KR" dirty="0" err="1">
                <a:latin typeface="+mn-ea"/>
              </a:rPr>
              <a:t>paraseptal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 err="1">
                <a:latin typeface="+mn-ea"/>
              </a:rPr>
              <a:t>predominancy</a:t>
            </a:r>
            <a:r>
              <a:rPr lang="en-US" altLang="ko-KR" dirty="0">
                <a:latin typeface="+mn-ea"/>
              </a:rPr>
              <a:t>: Not </a:t>
            </a:r>
            <a:r>
              <a:rPr lang="en-US" altLang="ko-KR" dirty="0" err="1">
                <a:latin typeface="+mn-ea"/>
              </a:rPr>
              <a:t>predominent</a:t>
            </a:r>
            <a:endParaRPr lang="en-US" altLang="ko-KR" dirty="0"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3) patchy involvement of lung parenchyma by fibrosis: Not </a:t>
            </a:r>
            <a:r>
              <a:rPr lang="en-US" altLang="ko-KR" dirty="0" err="1">
                <a:latin typeface="+mn-ea"/>
              </a:rPr>
              <a:t>predominent</a:t>
            </a:r>
            <a:endParaRPr lang="en-US" altLang="ko-KR" dirty="0"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4) fibroblastic foci: Absent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5) airspace enlargement: Present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6) mild to moderate inflammation: Present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C. Chest wall mass: Consistent with lipoma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Note) Non-specific interstitial pneumonia pattern</a:t>
            </a:r>
            <a:r>
              <a:rPr lang="ko-KR" altLang="en-US" dirty="0">
                <a:latin typeface="+mn-ea"/>
              </a:rPr>
              <a:t>의 가능성이 있습니다</a:t>
            </a:r>
            <a:r>
              <a:rPr lang="en-US" altLang="ko-KR" dirty="0">
                <a:latin typeface="+mn-ea"/>
              </a:rPr>
              <a:t>. </a:t>
            </a:r>
            <a:r>
              <a:rPr lang="ko-KR" altLang="en-US" dirty="0">
                <a:latin typeface="+mn-ea"/>
              </a:rPr>
              <a:t>임상적인 고려가 필요합니다</a:t>
            </a:r>
            <a:r>
              <a:rPr lang="en-US" altLang="ko-KR" dirty="0">
                <a:latin typeface="+mn-ea"/>
              </a:rPr>
              <a:t>.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89234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86" y="1825625"/>
            <a:ext cx="7883275" cy="343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76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261070 F 53, SS14-64928 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462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261070 F 53, SS14-64928 (2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448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261070 F 53, SS14-64928 (3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930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261070 F 53, SS14-64928 (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204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7261070 F 53, SS14-64928 (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4" y="0"/>
            <a:ext cx="91090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6742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745067"/>
            <a:ext cx="7886700" cy="5431896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A. Lung, left upper lobe </a:t>
            </a:r>
            <a:r>
              <a:rPr lang="en-US" altLang="ko-KR" dirty="0" err="1">
                <a:latin typeface="+mn-ea"/>
              </a:rPr>
              <a:t>lingular</a:t>
            </a:r>
            <a:r>
              <a:rPr lang="en-US" altLang="ko-KR" dirty="0">
                <a:latin typeface="+mn-ea"/>
              </a:rPr>
              <a:t> and B. Lung, left lower lobe basal: 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Lung, right and left lobe (recipient): </a:t>
            </a:r>
            <a:r>
              <a:rPr lang="en-US" altLang="ko-KR" dirty="0" err="1">
                <a:latin typeface="+mn-ea"/>
              </a:rPr>
              <a:t>Fibrosing</a:t>
            </a:r>
            <a:r>
              <a:rPr lang="en-US" altLang="ko-KR" dirty="0">
                <a:latin typeface="+mn-ea"/>
              </a:rPr>
              <a:t> interstitial pneumonia, probable UIP pattern, see note.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1) marked fibrosis and honeycombing change: not prominent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2) </a:t>
            </a:r>
            <a:r>
              <a:rPr lang="en-US" altLang="ko-KR" dirty="0" err="1">
                <a:latin typeface="+mn-ea"/>
              </a:rPr>
              <a:t>subpleural</a:t>
            </a:r>
            <a:r>
              <a:rPr lang="en-US" altLang="ko-KR" dirty="0">
                <a:latin typeface="+mn-ea"/>
              </a:rPr>
              <a:t> and </a:t>
            </a:r>
            <a:r>
              <a:rPr lang="en-US" altLang="ko-KR" dirty="0" err="1">
                <a:latin typeface="+mn-ea"/>
              </a:rPr>
              <a:t>paraseptal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 err="1">
                <a:latin typeface="+mn-ea"/>
              </a:rPr>
              <a:t>predominancy</a:t>
            </a:r>
            <a:r>
              <a:rPr lang="en-US" altLang="ko-KR" dirty="0">
                <a:latin typeface="+mn-ea"/>
              </a:rPr>
              <a:t>: absent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3) patchy involvement of lung parenchyma by fibrosis: not prominent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4) fibroblastic foci: present, focal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5) airspace enlargement: present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6) mild to moderate inflammation: present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7) type II </a:t>
            </a:r>
            <a:r>
              <a:rPr lang="en-US" altLang="ko-KR" dirty="0" err="1">
                <a:latin typeface="+mn-ea"/>
              </a:rPr>
              <a:t>pneumocyte</a:t>
            </a:r>
            <a:r>
              <a:rPr lang="en-US" altLang="ko-KR" dirty="0">
                <a:latin typeface="+mn-ea"/>
              </a:rPr>
              <a:t> hyperplasia: present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dirty="0"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>
                <a:latin typeface="+mn-ea"/>
              </a:rPr>
              <a:t>Note) </a:t>
            </a:r>
            <a:r>
              <a:rPr lang="ko-KR" altLang="en-US" dirty="0" err="1">
                <a:latin typeface="+mn-ea"/>
              </a:rPr>
              <a:t>생검된</a:t>
            </a:r>
            <a:r>
              <a:rPr lang="ko-KR" altLang="en-US" dirty="0">
                <a:latin typeface="+mn-ea"/>
              </a:rPr>
              <a:t> 조직의 현미경 소견으로는 </a:t>
            </a:r>
            <a:r>
              <a:rPr lang="en-US" altLang="ko-KR" dirty="0">
                <a:latin typeface="+mn-ea"/>
              </a:rPr>
              <a:t>usual interstitial pneumonia</a:t>
            </a:r>
            <a:r>
              <a:rPr lang="ko-KR" altLang="en-US" dirty="0">
                <a:latin typeface="+mn-ea"/>
              </a:rPr>
              <a:t>와 </a:t>
            </a:r>
            <a:r>
              <a:rPr lang="en-US" altLang="ko-KR" dirty="0">
                <a:latin typeface="+mn-ea"/>
              </a:rPr>
              <a:t>nonspecific interstitial pneumonia, </a:t>
            </a:r>
            <a:r>
              <a:rPr lang="en-US" altLang="ko-KR" dirty="0" err="1">
                <a:latin typeface="+mn-ea"/>
              </a:rPr>
              <a:t>fibrosing</a:t>
            </a:r>
            <a:r>
              <a:rPr lang="en-US" altLang="ko-KR" dirty="0">
                <a:latin typeface="+mn-ea"/>
              </a:rPr>
              <a:t> variant</a:t>
            </a:r>
            <a:r>
              <a:rPr lang="ko-KR" altLang="en-US" dirty="0">
                <a:latin typeface="+mn-ea"/>
              </a:rPr>
              <a:t>의 감별이 필요합니다</a:t>
            </a:r>
            <a:r>
              <a:rPr lang="en-US" altLang="ko-KR" dirty="0">
                <a:latin typeface="+mn-ea"/>
              </a:rPr>
              <a:t>.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239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07" y="1801279"/>
            <a:ext cx="7910843" cy="34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08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346</Words>
  <Application>Microsoft Office PowerPoint</Application>
  <PresentationFormat>화면 슬라이드 쇼(4:3)</PresentationFormat>
  <Paragraphs>42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Calibri</vt:lpstr>
      <vt:lpstr>Calibri Light</vt:lpstr>
      <vt:lpstr>Office 테마</vt:lpstr>
      <vt:lpstr>VATS conference</vt:lpstr>
      <vt:lpstr>7261070 정OO F/53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7965447 김 OO F/61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7920849 남 OO F/48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VATS conference</dc:title>
  <dc:creator>SV53BOXWDS001</dc:creator>
  <cp:lastModifiedBy>SV53BOXWDS001</cp:lastModifiedBy>
  <cp:revision>4</cp:revision>
  <dcterms:created xsi:type="dcterms:W3CDTF">2015-01-28T22:00:54Z</dcterms:created>
  <dcterms:modified xsi:type="dcterms:W3CDTF">2015-01-28T22:17:23Z</dcterms:modified>
</cp:coreProperties>
</file>