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9" r:id="rId1"/>
  </p:sldMasterIdLst>
  <p:notesMasterIdLst>
    <p:notesMasterId r:id="rId17"/>
  </p:notesMasterIdLst>
  <p:sldIdLst>
    <p:sldId id="256" r:id="rId2"/>
    <p:sldId id="257" r:id="rId3"/>
    <p:sldId id="278" r:id="rId4"/>
    <p:sldId id="258" r:id="rId5"/>
    <p:sldId id="279" r:id="rId6"/>
    <p:sldId id="280" r:id="rId7"/>
    <p:sldId id="283" r:id="rId8"/>
    <p:sldId id="285" r:id="rId9"/>
    <p:sldId id="288" r:id="rId10"/>
    <p:sldId id="287" r:id="rId11"/>
    <p:sldId id="289" r:id="rId12"/>
    <p:sldId id="291" r:id="rId13"/>
    <p:sldId id="290" r:id="rId14"/>
    <p:sldId id="292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2902" autoAdjust="0"/>
  </p:normalViewPr>
  <p:slideViewPr>
    <p:cSldViewPr snapToGrid="0">
      <p:cViewPr>
        <p:scale>
          <a:sx n="79" d="100"/>
          <a:sy n="79" d="100"/>
        </p:scale>
        <p:origin x="-1284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3FE10F46-A5F1-4130-A1EE-0CA183507649}" type="datetime1">
              <a:rPr lang="en-US"/>
              <a:pPr lvl="0">
                <a:defRPr/>
              </a:pPr>
              <a:t>3/10/2019</a:t>
            </a:fld>
            <a:endParaRPr 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 편집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270A8258-EE84-4ED1-A92E-5BBCC6B96FCE}" type="slidenum">
              <a:rPr lang="en-US"/>
              <a:pPr lvl="0"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50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67" y="307766"/>
            <a:ext cx="659241" cy="666420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xmlns="" id="{FA39788A-9788-44A1-8E65-A6A0BF136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4906" y="2476558"/>
            <a:ext cx="7886700" cy="1325563"/>
          </a:xfrm>
          <a:prstGeom prst="rect">
            <a:avLst/>
          </a:prstGeom>
        </p:spPr>
        <p:txBody>
          <a:bodyPr anchor="ctr"/>
          <a:lstStyle>
            <a:lvl1pPr algn="r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Sample Title Text</a:t>
            </a:r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xmlns="" id="{D38569B7-0C8C-4719-8AF8-E462422772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4907" y="307766"/>
            <a:ext cx="7210250" cy="666420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of __________</a:t>
            </a:r>
            <a:br>
              <a:rPr lang="en-US" dirty="0"/>
            </a:br>
            <a:r>
              <a:rPr lang="en-US" dirty="0"/>
              <a:t>Division of __________</a:t>
            </a:r>
          </a:p>
        </p:txBody>
      </p:sp>
      <p:sp>
        <p:nvSpPr>
          <p:cNvPr id="15" name="텍스트 개체 틀 12">
            <a:extLst>
              <a:ext uri="{FF2B5EF4-FFF2-40B4-BE49-F238E27FC236}">
                <a16:creationId xmlns:a16="http://schemas.microsoft.com/office/drawing/2014/main" xmlns="" id="{F3A84302-7127-40CF-980B-B37F19302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1383" y="1665511"/>
            <a:ext cx="3860224" cy="666420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Student Dongook Lee</a:t>
            </a:r>
            <a:br>
              <a:rPr lang="en-US" dirty="0"/>
            </a:br>
            <a:r>
              <a:rPr lang="en-US" dirty="0"/>
              <a:t>Yonsei University, College of Medicine</a:t>
            </a:r>
          </a:p>
        </p:txBody>
      </p:sp>
    </p:spTree>
    <p:extLst>
      <p:ext uri="{BB962C8B-B14F-4D97-AF65-F5344CB8AC3E}">
        <p14:creationId xmlns:p14="http://schemas.microsoft.com/office/powerpoint/2010/main" val="192971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se_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67" y="307766"/>
            <a:ext cx="659241" cy="666420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xmlns="" id="{FA39788A-9788-44A1-8E65-A6A0BF136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20" y="1169675"/>
            <a:ext cx="7886700" cy="1497377"/>
          </a:xfrm>
          <a:prstGeom prst="rect">
            <a:avLst/>
          </a:prstGeo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Case</a:t>
            </a:r>
            <a:r>
              <a:rPr lang="ko-KR" altLang="en-US" dirty="0"/>
              <a:t> </a:t>
            </a:r>
            <a:r>
              <a:rPr lang="en-US" altLang="ko-KR" dirty="0"/>
              <a:t>Presentation</a:t>
            </a:r>
            <a:br>
              <a:rPr lang="en-US" altLang="ko-KR" dirty="0"/>
            </a:br>
            <a:r>
              <a:rPr lang="en-US" altLang="ko-KR" dirty="0"/>
              <a:t>M/23, #3816840</a:t>
            </a:r>
            <a:endParaRPr lang="en-US" dirty="0"/>
          </a:p>
        </p:txBody>
      </p:sp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xmlns="" id="{D38569B7-0C8C-4719-8AF8-E462422772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4908" y="307766"/>
            <a:ext cx="7210250" cy="666420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of __________</a:t>
            </a:r>
            <a:br>
              <a:rPr lang="en-US" dirty="0"/>
            </a:br>
            <a:r>
              <a:rPr lang="en-US" dirty="0"/>
              <a:t>Division of __________</a:t>
            </a:r>
          </a:p>
        </p:txBody>
      </p:sp>
      <p:sp>
        <p:nvSpPr>
          <p:cNvPr id="15" name="텍스트 개체 틀 12">
            <a:extLst>
              <a:ext uri="{FF2B5EF4-FFF2-40B4-BE49-F238E27FC236}">
                <a16:creationId xmlns:a16="http://schemas.microsoft.com/office/drawing/2014/main" xmlns="" id="{F3A84302-7127-40CF-980B-B37F19302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08144" y="2667050"/>
            <a:ext cx="3860224" cy="66642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Student Dongook Lee</a:t>
            </a:r>
            <a:br>
              <a:rPr lang="en-US" dirty="0"/>
            </a:br>
            <a:r>
              <a:rPr lang="en-US" dirty="0"/>
              <a:t>Yonsei University, College of Medicine</a:t>
            </a:r>
          </a:p>
        </p:txBody>
      </p:sp>
    </p:spTree>
    <p:extLst>
      <p:ext uri="{BB962C8B-B14F-4D97-AF65-F5344CB8AC3E}">
        <p14:creationId xmlns:p14="http://schemas.microsoft.com/office/powerpoint/2010/main" val="145891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ournal_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67" y="307766"/>
            <a:ext cx="659241" cy="666420"/>
          </a:xfrm>
          <a:prstGeom prst="rect">
            <a:avLst/>
          </a:prstGeom>
        </p:spPr>
      </p:pic>
      <p:sp>
        <p:nvSpPr>
          <p:cNvPr id="4" name="제목 3">
            <a:extLst>
              <a:ext uri="{FF2B5EF4-FFF2-40B4-BE49-F238E27FC236}">
                <a16:creationId xmlns:a16="http://schemas.microsoft.com/office/drawing/2014/main" xmlns="" id="{FA39788A-9788-44A1-8E65-A6A0BF136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3220" y="1169675"/>
            <a:ext cx="7886700" cy="666421"/>
          </a:xfrm>
          <a:prstGeom prst="rect">
            <a:avLst/>
          </a:prstGeom>
        </p:spPr>
        <p:txBody>
          <a:bodyPr anchor="ctr"/>
          <a:lstStyle>
            <a:lvl1pPr algn="ctr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Journal Presentation</a:t>
            </a:r>
          </a:p>
        </p:txBody>
      </p:sp>
      <p:sp>
        <p:nvSpPr>
          <p:cNvPr id="15" name="텍스트 개체 틀 12">
            <a:extLst>
              <a:ext uri="{FF2B5EF4-FFF2-40B4-BE49-F238E27FC236}">
                <a16:creationId xmlns:a16="http://schemas.microsoft.com/office/drawing/2014/main" xmlns="" id="{F3A84302-7127-40CF-980B-B37F193026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08144" y="1835778"/>
            <a:ext cx="3860224" cy="66642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Student Dongook Lee</a:t>
            </a:r>
            <a:br>
              <a:rPr lang="en-US" dirty="0"/>
            </a:br>
            <a:r>
              <a:rPr lang="en-US" dirty="0"/>
              <a:t>Yonsei University, College of Medicine</a:t>
            </a:r>
          </a:p>
        </p:txBody>
      </p:sp>
      <p:sp>
        <p:nvSpPr>
          <p:cNvPr id="8" name="텍스트 개체 틀 12">
            <a:extLst>
              <a:ext uri="{FF2B5EF4-FFF2-40B4-BE49-F238E27FC236}">
                <a16:creationId xmlns:a16="http://schemas.microsoft.com/office/drawing/2014/main" xmlns="" id="{9DAD4F07-A1FC-4B01-A6F7-B95BE6973A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4908" y="307766"/>
            <a:ext cx="7210250" cy="666420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of __________</a:t>
            </a:r>
            <a:br>
              <a:rPr lang="en-US" dirty="0"/>
            </a:br>
            <a:r>
              <a:rPr lang="en-US" dirty="0"/>
              <a:t>Division of __________</a:t>
            </a:r>
          </a:p>
        </p:txBody>
      </p:sp>
    </p:spTree>
    <p:extLst>
      <p:ext uri="{BB962C8B-B14F-4D97-AF65-F5344CB8AC3E}">
        <p14:creationId xmlns:p14="http://schemas.microsoft.com/office/powerpoint/2010/main" val="341753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목차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049FCBA9-EBD8-4FF5-9C1F-BEED0C925E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247573" y="1288475"/>
            <a:ext cx="4098405" cy="5104012"/>
          </a:xfrm>
          <a:prstGeom prst="rect">
            <a:avLst/>
          </a:prstGeom>
        </p:spPr>
        <p:txBody>
          <a:bodyPr/>
          <a:lstStyle>
            <a:lvl1pPr marL="342900" indent="-342900">
              <a:buAutoNum type="arabicPeriod"/>
              <a:defRPr sz="180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Title 1</a:t>
            </a:r>
          </a:p>
          <a:p>
            <a:pPr lvl="0"/>
            <a:r>
              <a:rPr lang="en-US" dirty="0"/>
              <a:t>Title 2</a:t>
            </a:r>
          </a:p>
          <a:p>
            <a:pPr lvl="0"/>
            <a:r>
              <a:rPr lang="en-US" dirty="0"/>
              <a:t>Title 3</a:t>
            </a:r>
          </a:p>
          <a:p>
            <a:pPr lvl="0"/>
            <a:r>
              <a:rPr lang="en-US" dirty="0"/>
              <a:t>Title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D71BE06-9D3D-4480-B8EA-701EA18140ED}"/>
              </a:ext>
            </a:extLst>
          </p:cNvPr>
          <p:cNvSpPr txBox="1"/>
          <p:nvPr/>
        </p:nvSpPr>
        <p:spPr>
          <a:xfrm>
            <a:off x="4247573" y="490455"/>
            <a:ext cx="409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bg1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2330551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 - 제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9"/>
          <p:cNvSpPr>
            <a:spLocks noGrp="1"/>
          </p:cNvSpPr>
          <p:nvPr>
            <p:ph type="body" sz="quarter" idx="12" hasCustomPrompt="1"/>
          </p:nvPr>
        </p:nvSpPr>
        <p:spPr>
          <a:xfrm>
            <a:off x="122701" y="153596"/>
            <a:ext cx="505267" cy="480131"/>
          </a:xfrm>
          <a:prstGeom prst="rect">
            <a:avLst/>
          </a:prstGeom>
          <a:solidFill>
            <a:schemeClr val="bg1">
              <a:alpha val="1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2800" b="0" spc="-150" baseline="0">
                <a:gradFill>
                  <a:gsLst>
                    <a:gs pos="100000">
                      <a:srgbClr val="D9E4F7">
                        <a:alpha val="63000"/>
                      </a:srgbClr>
                    </a:gs>
                    <a:gs pos="100000">
                      <a:srgbClr val="0070C0"/>
                    </a:gs>
                  </a:gsLst>
                  <a:path path="circle">
                    <a:fillToRect l="50000" t="50000" r="50000" b="50000"/>
                  </a:path>
                </a:gradFill>
                <a:latin typeface="+mn-lt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138" y="120344"/>
            <a:ext cx="599310" cy="605836"/>
          </a:xfrm>
          <a:prstGeom prst="rect">
            <a:avLst/>
          </a:prstGeom>
        </p:spPr>
      </p:pic>
      <p:sp>
        <p:nvSpPr>
          <p:cNvPr id="6" name="텍스트 개체 틀 9">
            <a:extLst>
              <a:ext uri="{FF2B5EF4-FFF2-40B4-BE49-F238E27FC236}">
                <a16:creationId xmlns:a16="http://schemas.microsoft.com/office/drawing/2014/main" xmlns="" id="{79A5CE1C-BC76-4274-BC62-756AEF62D1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968" y="153596"/>
            <a:ext cx="7576694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800" b="1">
                <a:gradFill>
                  <a:gsLst>
                    <a:gs pos="100000">
                      <a:schemeClr val="bg1"/>
                    </a:gs>
                    <a:gs pos="100000">
                      <a:srgbClr val="0070C0"/>
                    </a:gs>
                  </a:gsLst>
                  <a:path path="circle">
                    <a:fillToRect l="50000" t="50000" r="50000" b="50000"/>
                  </a:path>
                </a:gradFill>
                <a:latin typeface="+mn-lt"/>
              </a:defRPr>
            </a:lvl1pPr>
          </a:lstStyle>
          <a:p>
            <a:pPr lvl="0"/>
            <a:r>
              <a:rPr lang="en-US" altLang="ko-KR" dirty="0"/>
              <a:t>Title text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7937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 슬라이드 - 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138" y="120344"/>
            <a:ext cx="599310" cy="605836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0AAC1DC7-1977-4757-8BE4-51D08D2F81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130533"/>
            <a:ext cx="8412783" cy="5465033"/>
          </a:xfrm>
          <a:prstGeom prst="rect">
            <a:avLst/>
          </a:prstGeom>
        </p:spPr>
        <p:txBody>
          <a:bodyPr/>
          <a:lstStyle>
            <a:lvl1pPr>
              <a:lnSpc>
                <a:spcPct val="114000"/>
              </a:lnSpc>
              <a:defRPr sz="2400"/>
            </a:lvl1pPr>
            <a:lvl2pPr>
              <a:lnSpc>
                <a:spcPct val="114000"/>
              </a:lnSpc>
              <a:defRPr sz="2000"/>
            </a:lvl2pPr>
            <a:lvl3pPr>
              <a:lnSpc>
                <a:spcPct val="114000"/>
              </a:lnSpc>
              <a:defRPr sz="1600"/>
            </a:lvl3pPr>
            <a:lvl4pPr>
              <a:lnSpc>
                <a:spcPct val="114000"/>
              </a:lnSpc>
              <a:defRPr sz="1400"/>
            </a:lvl4pPr>
            <a:lvl5pPr>
              <a:lnSpc>
                <a:spcPct val="114000"/>
              </a:lnSpc>
              <a:defRPr sz="1400"/>
            </a:lvl5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텍스트 개체 틀 9">
            <a:extLst>
              <a:ext uri="{FF2B5EF4-FFF2-40B4-BE49-F238E27FC236}">
                <a16:creationId xmlns:a16="http://schemas.microsoft.com/office/drawing/2014/main" xmlns="" id="{A865E84C-9913-4389-990B-0E2A4A4731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968" y="153596"/>
            <a:ext cx="7576694" cy="4801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800" b="1">
                <a:gradFill>
                  <a:gsLst>
                    <a:gs pos="100000">
                      <a:schemeClr val="bg1"/>
                    </a:gs>
                    <a:gs pos="100000">
                      <a:srgbClr val="0070C0"/>
                    </a:gs>
                  </a:gsLst>
                  <a:path path="circle">
                    <a:fillToRect l="50000" t="50000" r="50000" b="50000"/>
                  </a:path>
                </a:gradFill>
                <a:latin typeface="+mn-lt"/>
              </a:defRPr>
            </a:lvl1pPr>
          </a:lstStyle>
          <a:p>
            <a:pPr lvl="0"/>
            <a:r>
              <a:rPr lang="en-US" altLang="ko-KR" dirty="0"/>
              <a:t>Title text</a:t>
            </a:r>
            <a:endParaRPr lang="ko-KR" altLang="en-US" dirty="0"/>
          </a:p>
        </p:txBody>
      </p:sp>
      <p:sp>
        <p:nvSpPr>
          <p:cNvPr id="11" name="텍스트 개체 틀 9">
            <a:extLst>
              <a:ext uri="{FF2B5EF4-FFF2-40B4-BE49-F238E27FC236}">
                <a16:creationId xmlns:a16="http://schemas.microsoft.com/office/drawing/2014/main" xmlns="" id="{A6965B93-A8DB-495E-A5EB-D268DC19C7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2701" y="153596"/>
            <a:ext cx="505267" cy="480131"/>
          </a:xfrm>
          <a:prstGeom prst="rect">
            <a:avLst/>
          </a:prstGeom>
          <a:solidFill>
            <a:schemeClr val="bg1">
              <a:alpha val="1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2800" b="0" spc="-150" baseline="0">
                <a:gradFill>
                  <a:gsLst>
                    <a:gs pos="100000">
                      <a:srgbClr val="D9E4F7">
                        <a:alpha val="63000"/>
                      </a:srgbClr>
                    </a:gs>
                    <a:gs pos="100000">
                      <a:srgbClr val="0070C0"/>
                    </a:gs>
                  </a:gsLst>
                  <a:path path="circle">
                    <a:fillToRect l="50000" t="50000" r="50000" b="50000"/>
                  </a:path>
                </a:gradFill>
                <a:latin typeface="+mn-lt"/>
              </a:defRPr>
            </a:lvl1pPr>
          </a:lstStyle>
          <a:p>
            <a:pPr lvl="0"/>
            <a:r>
              <a:rPr lang="en-US" altLang="ko-KR" dirty="0"/>
              <a:t>01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17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685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xmlns="" id="{9DD813BD-EC99-4FDB-B357-9A70F5BAD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6A53B-1D22-4CE1-ACC4-7A9075D2189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9D1162A0-CF71-4125-8AB1-2232A75CFE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제목 4">
            <a:extLst>
              <a:ext uri="{FF2B5EF4-FFF2-40B4-BE49-F238E27FC236}">
                <a16:creationId xmlns:a16="http://schemas.microsoft.com/office/drawing/2014/main" xmlns="" id="{813CD4F3-32DA-452E-BA59-C6E22C651964}"/>
              </a:ext>
            </a:extLst>
          </p:cNvPr>
          <p:cNvSpPr txBox="1">
            <a:spLocks/>
          </p:cNvSpPr>
          <p:nvPr/>
        </p:nvSpPr>
        <p:spPr>
          <a:xfrm>
            <a:off x="562681" y="1271165"/>
            <a:ext cx="8018639" cy="2298644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800" dirty="0">
                <a:solidFill>
                  <a:schemeClr val="bg1"/>
                </a:solidFill>
              </a:rPr>
              <a:t>Thank you!</a:t>
            </a:r>
            <a:br>
              <a:rPr lang="en-US" sz="8800" dirty="0">
                <a:solidFill>
                  <a:schemeClr val="bg1"/>
                </a:solidFill>
              </a:rPr>
            </a:br>
            <a:r>
              <a:rPr lang="en-US" sz="8800" dirty="0">
                <a:solidFill>
                  <a:schemeClr val="bg1"/>
                </a:solidFill>
              </a:rPr>
              <a:t>Any Questions?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xmlns="" id="{17F7E693-6DE1-4985-9CC8-320588C127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167" y="307766"/>
            <a:ext cx="659241" cy="666420"/>
          </a:xfrm>
          <a:prstGeom prst="rect">
            <a:avLst/>
          </a:prstGeom>
        </p:spPr>
      </p:pic>
      <p:sp>
        <p:nvSpPr>
          <p:cNvPr id="10" name="텍스트 개체 틀 12">
            <a:extLst>
              <a:ext uri="{FF2B5EF4-FFF2-40B4-BE49-F238E27FC236}">
                <a16:creationId xmlns:a16="http://schemas.microsoft.com/office/drawing/2014/main" xmlns="" id="{E9416276-F9AF-4B26-8B88-4DBA306854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4907" y="307766"/>
            <a:ext cx="7210250" cy="666420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Department of __________</a:t>
            </a:r>
            <a:br>
              <a:rPr lang="en-US" dirty="0"/>
            </a:br>
            <a:r>
              <a:rPr lang="en-US" dirty="0"/>
              <a:t>Division of __________</a:t>
            </a:r>
          </a:p>
        </p:txBody>
      </p:sp>
    </p:spTree>
    <p:extLst>
      <p:ext uri="{BB962C8B-B14F-4D97-AF65-F5344CB8AC3E}">
        <p14:creationId xmlns:p14="http://schemas.microsoft.com/office/powerpoint/2010/main" val="2141119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6A53B-1D22-4CE1-ACC4-7A9075D21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Journal Presentation</a:t>
            </a: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11"/>
          </p:nvPr>
        </p:nvSpPr>
        <p:spPr>
          <a:xfrm>
            <a:off x="2808144" y="1835778"/>
            <a:ext cx="3860224" cy="666420"/>
          </a:xfrm>
        </p:spPr>
        <p:txBody>
          <a:bodyPr/>
          <a:lstStyle/>
          <a:p>
            <a:pPr lvl="0">
              <a:defRPr/>
            </a:pPr>
            <a:r>
              <a:rPr lang="en-US" altLang="ko-KR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R2</a:t>
            </a:r>
            <a:r>
              <a:rPr lang="ko-KR" alt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</a:t>
            </a:r>
            <a:r>
              <a:rPr lang="ko-KR" alt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이영채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0">
              <a:defRPr/>
            </a:pPr>
            <a:r>
              <a:rPr lang="en-US" altLang="ko-KR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Severance Hospital</a:t>
            </a:r>
            <a: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/>
            </a:r>
            <a:b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</a:br>
            <a:r>
              <a:rPr lang="en-US" dirty="0" err="1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Yonsei</a:t>
            </a:r>
            <a: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University, College of Medicine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73" y="2986839"/>
            <a:ext cx="74485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72" y="5401597"/>
            <a:ext cx="3018352" cy="81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Primary outcome : after correction of other variables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0267"/>
            <a:ext cx="86772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C8D2BA2B-2A06-4F5E-8A03-E8C6A2F92BA0}"/>
              </a:ext>
            </a:extLst>
          </p:cNvPr>
          <p:cNvSpPr/>
          <p:nvPr/>
        </p:nvSpPr>
        <p:spPr>
          <a:xfrm>
            <a:off x="265203" y="2572007"/>
            <a:ext cx="8604068" cy="2915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xmlns="" id="{C8D2BA2B-2A06-4F5E-8A03-E8C6A2F92BA0}"/>
              </a:ext>
            </a:extLst>
          </p:cNvPr>
          <p:cNvSpPr/>
          <p:nvPr/>
        </p:nvSpPr>
        <p:spPr>
          <a:xfrm>
            <a:off x="265203" y="3622644"/>
            <a:ext cx="8604068" cy="2915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87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Primary, 2ndary outcomes : for each patient sex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35" y="2943745"/>
            <a:ext cx="86487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2911641" y="3489157"/>
            <a:ext cx="5957629" cy="996637"/>
            <a:chOff x="2911641" y="3489157"/>
            <a:chExt cx="5957629" cy="996637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C8D2BA2B-2A06-4F5E-8A03-E8C6A2F92BA0}"/>
                </a:ext>
              </a:extLst>
            </p:cNvPr>
            <p:cNvSpPr/>
            <p:nvPr/>
          </p:nvSpPr>
          <p:spPr>
            <a:xfrm>
              <a:off x="2911641" y="3489157"/>
              <a:ext cx="5957629" cy="42110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xmlns="" id="{C8D2BA2B-2A06-4F5E-8A03-E8C6A2F92BA0}"/>
                </a:ext>
              </a:extLst>
            </p:cNvPr>
            <p:cNvSpPr/>
            <p:nvPr/>
          </p:nvSpPr>
          <p:spPr>
            <a:xfrm>
              <a:off x="4872789" y="3910262"/>
              <a:ext cx="1985212" cy="5755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240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Primary, 2ndary outcomes : for each patient sex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70" y="1829792"/>
            <a:ext cx="86487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2878876" y="2375204"/>
            <a:ext cx="5957629" cy="996637"/>
            <a:chOff x="2911641" y="3489157"/>
            <a:chExt cx="5957629" cy="996637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xmlns="" id="{C8D2BA2B-2A06-4F5E-8A03-E8C6A2F92BA0}"/>
                </a:ext>
              </a:extLst>
            </p:cNvPr>
            <p:cNvSpPr/>
            <p:nvPr/>
          </p:nvSpPr>
          <p:spPr>
            <a:xfrm>
              <a:off x="2911641" y="3489157"/>
              <a:ext cx="5957629" cy="42110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xmlns="" id="{C8D2BA2B-2A06-4F5E-8A03-E8C6A2F92BA0}"/>
                </a:ext>
              </a:extLst>
            </p:cNvPr>
            <p:cNvSpPr/>
            <p:nvPr/>
          </p:nvSpPr>
          <p:spPr>
            <a:xfrm>
              <a:off x="4872789" y="3910262"/>
              <a:ext cx="1985212" cy="5755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540"/>
          <a:stretch/>
        </p:blipFill>
        <p:spPr bwMode="auto">
          <a:xfrm>
            <a:off x="220568" y="3690011"/>
            <a:ext cx="8615935" cy="2506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210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Discussion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04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046312"/>
            <a:ext cx="8412783" cy="54650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association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Higher 6-mon hospital </a:t>
            </a:r>
            <a:r>
              <a:rPr lang="en-US" dirty="0" err="1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suvival</a:t>
            </a: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, more ICU-free days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Influential even after adjusting other variables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Marker for prehospitalization frailty</a:t>
            </a:r>
          </a:p>
          <a:p>
            <a:pPr marL="342900" lvl="1" indent="0">
              <a:lnSpc>
                <a:spcPct val="150000"/>
              </a:lnSpc>
              <a:buNone/>
            </a:pPr>
            <a:endParaRPr lang="en-US" sz="1100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Other results..</a:t>
            </a:r>
            <a:endParaRPr lang="en-US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Different results between different sexes : no obvious cause found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No mechanisms of muscle wasting presented in this study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Other studies : Female &gt; Male concerning muscle stem cell activity</a:t>
            </a:r>
          </a:p>
        </p:txBody>
      </p:sp>
    </p:spTree>
    <p:extLst>
      <p:ext uri="{BB962C8B-B14F-4D97-AF65-F5344CB8AC3E}">
        <p14:creationId xmlns:p14="http://schemas.microsoft.com/office/powerpoint/2010/main" val="345319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Discussion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04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046312"/>
            <a:ext cx="8412783" cy="54650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Acknowledgements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1</a:t>
            </a:r>
            <a:r>
              <a:rPr lang="en-US" baseline="30000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st</a:t>
            </a: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large prospective study : skeletal muscle mass vs survival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Previous retrospective study : Lumbar muscle mass in elderly patients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1</a:t>
            </a:r>
            <a:r>
              <a:rPr lang="en-US" baseline="30000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st</a:t>
            </a: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to explore fat mass : no correlation found</a:t>
            </a:r>
          </a:p>
          <a:p>
            <a:pPr lvl="1">
              <a:lnSpc>
                <a:spcPct val="150000"/>
              </a:lnSpc>
            </a:pPr>
            <a:endParaRPr lang="en-US" sz="1100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Limitations</a:t>
            </a:r>
            <a:endParaRPr lang="en-US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Single center study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Distribution of diseases : not </a:t>
            </a:r>
            <a:r>
              <a:rPr lang="en-US" dirty="0" err="1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generalied</a:t>
            </a: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&amp; even compared to other ICUs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Chest CT : selection bias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SAT measurement : Validation problems</a:t>
            </a:r>
          </a:p>
        </p:txBody>
      </p:sp>
    </p:spTree>
    <p:extLst>
      <p:ext uri="{BB962C8B-B14F-4D97-AF65-F5344CB8AC3E}">
        <p14:creationId xmlns:p14="http://schemas.microsoft.com/office/powerpoint/2010/main" val="206360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022249"/>
            <a:ext cx="8412783" cy="54650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Skeletal muscle dysfunction after ICU stay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Mortality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Ventilator weaning failure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ICU Readmission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Weight gain after discharge?</a:t>
            </a:r>
            <a:endParaRPr lang="en-US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Primarily d/t fat gain, not lean body mass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Baseline skeletal muscle = influenced by nutritional status</a:t>
            </a:r>
            <a:endParaRPr lang="en-US" sz="600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Muscle, Fat mass &amp; outcomes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Muscle – Pectoralis muscle area (PMA) according to Chest CT scan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Fat mass – subcutaneous adipose tissue (SAT) area at T7-T8 body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Background</a:t>
            </a:r>
            <a:r>
              <a:rPr lang="en-US" dirty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and Aims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82246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Patients &amp; Methods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02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046312"/>
            <a:ext cx="8412783" cy="54650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Prospective, single-center, observational study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MICU of Albany Medical Center (New York)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Enrollment between 2015.11-2017.2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Requirements</a:t>
            </a:r>
            <a:endParaRPr lang="en-US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Age &gt; 18yrs, MICU admission, Chest CT within 24hrs of admission</a:t>
            </a:r>
            <a:endParaRPr lang="en-US" sz="600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Exclusion Criteria</a:t>
            </a:r>
            <a:endParaRPr lang="en-US" altLang="ko-KR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Primary NM pathology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Acute Illness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Chronic Illness : life expectancy &lt; 6 months</a:t>
            </a:r>
            <a:endParaRPr lang="en-US" altLang="ko-KR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0140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Patients &amp; Methods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02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7676" y="1046312"/>
            <a:ext cx="8412783" cy="54650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Endpoints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Primary – 6 month survival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Secondary – hospital survival, </a:t>
            </a:r>
            <a:r>
              <a:rPr lang="en-US" dirty="0" err="1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disabilaty</a:t>
            </a: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 at discharge, ICU-free days (D28)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Disability at discharge</a:t>
            </a:r>
            <a:endParaRPr lang="en-US" b="1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In hospital death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Discharged to facility, home with assistance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Discharged </a:t>
            </a:r>
            <a:r>
              <a:rPr lang="en-US" dirty="0" err="1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independantly</a:t>
            </a:r>
            <a:endParaRPr lang="en-US" dirty="0" smtClean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Odd ratios used, analyzed by logistic regression</a:t>
            </a:r>
          </a:p>
          <a:p>
            <a:pPr lvl="1">
              <a:lnSpc>
                <a:spcPct val="150000"/>
              </a:lnSpc>
            </a:pPr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SAT compared among three groups : ANOVA &amp; Tukey test</a:t>
            </a:r>
          </a:p>
        </p:txBody>
      </p:sp>
    </p:spTree>
    <p:extLst>
      <p:ext uri="{BB962C8B-B14F-4D97-AF65-F5344CB8AC3E}">
        <p14:creationId xmlns:p14="http://schemas.microsoft.com/office/powerpoint/2010/main" val="38441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Patients &amp; Methods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02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040" y="1271942"/>
            <a:ext cx="3826564" cy="512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64" y="1340768"/>
            <a:ext cx="5003676" cy="498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102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548" y="892931"/>
            <a:ext cx="3368715" cy="5868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23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survival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Using Kaplan-Meier plotting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Significantly associated with odds of survival</a:t>
            </a:r>
          </a:p>
          <a:p>
            <a:pPr lvl="1">
              <a:lnSpc>
                <a:spcPct val="150000"/>
              </a:lnSpc>
            </a:pP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346" y="2967541"/>
            <a:ext cx="4546433" cy="349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5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PMA, SMT &amp; 2ndary outcomes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" y="2610853"/>
            <a:ext cx="9143509" cy="200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98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AF72D45F-55E1-4A50-8C02-19FC7ACB89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Results</a:t>
            </a:r>
            <a:endParaRPr lang="en-US" dirty="0">
              <a:ln>
                <a:solidFill>
                  <a:schemeClr val="bg1">
                    <a:alpha val="10000"/>
                  </a:schemeClr>
                </a:solidFill>
              </a:ln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xmlns="" id="{ECD93878-8CFD-41EE-8A13-03EC626203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701" y="153596"/>
            <a:ext cx="505267" cy="480131"/>
          </a:xfrm>
        </p:spPr>
        <p:txBody>
          <a:bodyPr/>
          <a:lstStyle/>
          <a:p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xmlns="" id="{843626A0-D8A6-429F-96E7-5165B418BA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2716" y="970298"/>
            <a:ext cx="8515692" cy="2206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 smtClean="0">
                <a:ln>
                  <a:solidFill>
                    <a:schemeClr val="bg1">
                      <a:alpha val="10000"/>
                    </a:schemeClr>
                  </a:solidFill>
                </a:ln>
              </a:rPr>
              <a:t>PMA &amp; 2ndary outcomes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8840"/>
            <a:ext cx="42005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41240"/>
            <a:ext cx="41433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82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세브란스학생발표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6">
      <a:majorFont>
        <a:latin typeface="Times New Roman"/>
        <a:ea typeface="맑은 고딕"/>
        <a:cs typeface=""/>
      </a:majorFont>
      <a:minorFont>
        <a:latin typeface="Times New Roman"/>
        <a:ea typeface="맑은 고딕"/>
        <a:cs typeface="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373</Words>
  <Application>Microsoft Office PowerPoint</Application>
  <PresentationFormat>화면 슬라이드 쇼(4:3)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6" baseType="lpstr">
      <vt:lpstr>세브란스학생발표</vt:lpstr>
      <vt:lpstr>Journal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Presentation</dc:title>
  <dc:creator>이동욱</dc:creator>
  <cp:lastModifiedBy>SamSung</cp:lastModifiedBy>
  <cp:revision>419</cp:revision>
  <dcterms:created xsi:type="dcterms:W3CDTF">2018-09-29T12:41:50Z</dcterms:created>
  <dcterms:modified xsi:type="dcterms:W3CDTF">2019-03-10T13:19:15Z</dcterms:modified>
  <cp:version>1000.0000.01</cp:version>
</cp:coreProperties>
</file>