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6" r:id="rId9"/>
    <p:sldId id="278" r:id="rId10"/>
    <p:sldId id="263" r:id="rId11"/>
    <p:sldId id="264" r:id="rId12"/>
    <p:sldId id="279" r:id="rId13"/>
    <p:sldId id="280" r:id="rId14"/>
    <p:sldId id="269" r:id="rId15"/>
    <p:sldId id="270" r:id="rId16"/>
    <p:sldId id="271" r:id="rId17"/>
    <p:sldId id="272" r:id="rId18"/>
    <p:sldId id="276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2253" autoAdjust="0"/>
  </p:normalViewPr>
  <p:slideViewPr>
    <p:cSldViewPr>
      <p:cViewPr>
        <p:scale>
          <a:sx n="73" d="100"/>
          <a:sy n="73" d="100"/>
        </p:scale>
        <p:origin x="-2724" y="-11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229509-DAB4-4C4F-89A5-84E43B5C3AF6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00BF8-6076-481C-BD4F-8A8D419FB8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6752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안녕하세요 저는 오늘 저널 발표를 맡게 된 내과전공의 </a:t>
            </a:r>
            <a:r>
              <a:rPr lang="en-US" altLang="ko-KR" dirty="0" smtClean="0"/>
              <a:t>3</a:t>
            </a:r>
            <a:r>
              <a:rPr lang="ko-KR" altLang="en-US" dirty="0" err="1" smtClean="0"/>
              <a:t>년차</a:t>
            </a:r>
            <a:r>
              <a:rPr lang="ko-KR" altLang="en-US" dirty="0" smtClean="0"/>
              <a:t> 배진경입니다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제가 발표할 논문은 </a:t>
            </a:r>
            <a:r>
              <a:rPr lang="en-US" altLang="ko-KR" dirty="0" smtClean="0"/>
              <a:t>Chest Infection </a:t>
            </a:r>
            <a:r>
              <a:rPr lang="ko-KR" altLang="en-US" dirty="0" smtClean="0"/>
              <a:t>에 실린 저널이고</a:t>
            </a:r>
            <a:endParaRPr lang="en-US" altLang="ko-KR" dirty="0" smtClean="0"/>
          </a:p>
          <a:p>
            <a:r>
              <a:rPr lang="en-US" altLang="ko-KR" dirty="0" smtClean="0"/>
              <a:t> NTM </a:t>
            </a:r>
            <a:r>
              <a:rPr lang="ko-KR" altLang="en-US" dirty="0" smtClean="0"/>
              <a:t>질환에서 </a:t>
            </a:r>
            <a:r>
              <a:rPr lang="en-US" altLang="ko-KR" dirty="0" smtClean="0"/>
              <a:t>CXR</a:t>
            </a:r>
            <a:r>
              <a:rPr lang="ko-KR" altLang="en-US" dirty="0" smtClean="0"/>
              <a:t>를 이용한 </a:t>
            </a:r>
            <a:r>
              <a:rPr lang="en-US" altLang="ko-KR" dirty="0" smtClean="0"/>
              <a:t>deep</a:t>
            </a:r>
            <a:r>
              <a:rPr lang="en-US" altLang="ko-KR" baseline="0" dirty="0" smtClean="0"/>
              <a:t> learning model</a:t>
            </a:r>
            <a:r>
              <a:rPr lang="ko-KR" altLang="en-US" baseline="0" dirty="0" smtClean="0"/>
              <a:t>이 환자의 </a:t>
            </a:r>
            <a:r>
              <a:rPr lang="en-US" altLang="ko-KR" baseline="0" dirty="0" smtClean="0"/>
              <a:t>long-term </a:t>
            </a:r>
            <a:r>
              <a:rPr lang="ko-KR" altLang="en-US" baseline="0" dirty="0" smtClean="0"/>
              <a:t>생존율 예측에 사용될 수 있는 </a:t>
            </a:r>
            <a:r>
              <a:rPr lang="en-US" altLang="ko-KR" baseline="0" dirty="0" smtClean="0"/>
              <a:t>potential,</a:t>
            </a:r>
            <a:r>
              <a:rPr lang="ko-KR" altLang="en-US" baseline="0" dirty="0" smtClean="0"/>
              <a:t>가능성에 대한 논문</a:t>
            </a:r>
            <a:endParaRPr lang="en-US" altLang="ko-KR" baseline="0" dirty="0" smtClean="0"/>
          </a:p>
          <a:p>
            <a:r>
              <a:rPr lang="ko-KR" altLang="en-US" dirty="0" smtClean="0"/>
              <a:t>발표 </a:t>
            </a:r>
            <a:r>
              <a:rPr lang="ko-KR" altLang="en-US" dirty="0" err="1" smtClean="0"/>
              <a:t>시작하겠습ㄴ디ㅏ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6743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최종적으로 서울대병원에서 </a:t>
            </a:r>
            <a:r>
              <a:rPr lang="en-US" altLang="ko-KR" dirty="0" smtClean="0"/>
              <a:t>1,034</a:t>
            </a:r>
            <a:r>
              <a:rPr lang="ko-KR" altLang="en-US" dirty="0" smtClean="0"/>
              <a:t>명의 환자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보라매병원에서 </a:t>
            </a:r>
            <a:r>
              <a:rPr lang="en-US" altLang="ko-KR" dirty="0" smtClean="0"/>
              <a:t>200</a:t>
            </a:r>
            <a:r>
              <a:rPr lang="ko-KR" altLang="en-US" dirty="0" smtClean="0"/>
              <a:t>명의 환자가 연구에 참여했다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피실험자들은 평균 </a:t>
            </a:r>
            <a:r>
              <a:rPr lang="en-US" altLang="ko-KR" dirty="0" smtClean="0"/>
              <a:t>73</a:t>
            </a:r>
            <a:r>
              <a:rPr lang="ko-KR" altLang="en-US" dirty="0" smtClean="0"/>
              <a:t>개월의 </a:t>
            </a:r>
            <a:r>
              <a:rPr lang="ko-KR" altLang="en-US" dirty="0" err="1" smtClean="0"/>
              <a:t>기간동안</a:t>
            </a:r>
            <a:r>
              <a:rPr lang="ko-KR" altLang="en-US" dirty="0" smtClean="0"/>
              <a:t> </a:t>
            </a:r>
            <a:r>
              <a:rPr lang="en-US" altLang="ko-KR" dirty="0" smtClean="0"/>
              <a:t>f/u </a:t>
            </a:r>
            <a:r>
              <a:rPr lang="ko-KR" altLang="en-US" dirty="0" smtClean="0"/>
              <a:t>하였고</a:t>
            </a:r>
            <a:r>
              <a:rPr lang="en-US" altLang="ko-KR" dirty="0" smtClean="0"/>
              <a:t>,</a:t>
            </a:r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이들 중 </a:t>
            </a:r>
            <a:r>
              <a:rPr lang="en-US" altLang="ko-KR" dirty="0" smtClean="0"/>
              <a:t>57%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Bronchiectasis,</a:t>
            </a:r>
            <a:r>
              <a:rPr lang="en-US" altLang="ko-KR" baseline="0" dirty="0" smtClean="0"/>
              <a:t> 11%</a:t>
            </a:r>
            <a:r>
              <a:rPr lang="ko-KR" altLang="en-US" baseline="0" dirty="0" smtClean="0"/>
              <a:t>는</a:t>
            </a:r>
            <a:r>
              <a:rPr lang="en-US" altLang="ko-KR" baseline="0" dirty="0" smtClean="0"/>
              <a:t> TB destroyed lung, 10% COPD, 6.3% asthma </a:t>
            </a:r>
            <a:r>
              <a:rPr lang="ko-KR" altLang="en-US" baseline="0" dirty="0" smtClean="0"/>
              <a:t>갖고 있었음</a:t>
            </a:r>
            <a:endParaRPr lang="en-US" altLang="ko-KR" baseline="0" dirty="0" smtClean="0"/>
          </a:p>
          <a:p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피실험자에서 가장 흔한 </a:t>
            </a:r>
            <a:r>
              <a:rPr lang="en-US" altLang="ko-KR" baseline="0" dirty="0" smtClean="0"/>
              <a:t>NTM</a:t>
            </a:r>
            <a:r>
              <a:rPr lang="ko-KR" altLang="en-US" baseline="0" dirty="0" smtClean="0"/>
              <a:t>균은 </a:t>
            </a:r>
            <a:r>
              <a:rPr lang="en-US" altLang="ko-KR" baseline="0" dirty="0" err="1" smtClean="0"/>
              <a:t>M.avium</a:t>
            </a:r>
            <a:r>
              <a:rPr lang="en-US" altLang="ko-KR" baseline="0" dirty="0" smtClean="0"/>
              <a:t> 42%</a:t>
            </a:r>
            <a:r>
              <a:rPr lang="ko-KR" altLang="en-US" baseline="0" dirty="0" smtClean="0"/>
              <a:t>로 가장 높았고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그 다음 </a:t>
            </a:r>
            <a:r>
              <a:rPr lang="en-US" altLang="ko-KR" baseline="0" dirty="0" smtClean="0"/>
              <a:t>M. </a:t>
            </a:r>
            <a:r>
              <a:rPr lang="en-US" altLang="ko-KR" baseline="0" dirty="0" err="1" smtClean="0"/>
              <a:t>intracellulare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M.abscessus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순서로 높았음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연구기간동안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80%</a:t>
            </a:r>
            <a:r>
              <a:rPr lang="ko-KR" altLang="en-US" baseline="0" dirty="0" smtClean="0"/>
              <a:t>인 </a:t>
            </a:r>
            <a:r>
              <a:rPr lang="en-US" altLang="ko-KR" baseline="0" dirty="0" smtClean="0"/>
              <a:t>996</a:t>
            </a:r>
            <a:r>
              <a:rPr lang="ko-KR" altLang="en-US" baseline="0" dirty="0" smtClean="0"/>
              <a:t>명의 환자가 항생제 치료를 받았고</a:t>
            </a:r>
            <a:r>
              <a:rPr lang="en-US" altLang="ko-KR" baseline="0" dirty="0" smtClean="0"/>
              <a:t>, 1.5%(18</a:t>
            </a:r>
            <a:r>
              <a:rPr lang="ko-KR" altLang="en-US" baseline="0" dirty="0" smtClean="0"/>
              <a:t>명</a:t>
            </a:r>
            <a:r>
              <a:rPr lang="en-US" altLang="ko-KR" baseline="0" dirty="0" smtClean="0"/>
              <a:t>)</a:t>
            </a:r>
            <a:r>
              <a:rPr lang="ko-KR" altLang="en-US" baseline="0" dirty="0" smtClean="0"/>
              <a:t>의 환자는 </a:t>
            </a:r>
            <a:r>
              <a:rPr lang="en-US" altLang="ko-KR" baseline="0" dirty="0" smtClean="0"/>
              <a:t>surgical resection </a:t>
            </a:r>
            <a:r>
              <a:rPr lang="en-US" altLang="ko-KR" baseline="0" dirty="0" err="1" smtClean="0"/>
              <a:t>clfymf</a:t>
            </a:r>
            <a:r>
              <a:rPr lang="ko-KR" altLang="en-US" baseline="0" dirty="0" smtClean="0"/>
              <a:t> </a:t>
            </a:r>
            <a:r>
              <a:rPr lang="en-US" altLang="ko-KR" baseline="0" dirty="0" err="1" smtClean="0"/>
              <a:t>qkedkTDma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환자들에서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년</a:t>
            </a:r>
            <a:r>
              <a:rPr lang="en-US" altLang="ko-KR" baseline="0" dirty="0" smtClean="0"/>
              <a:t>, 5</a:t>
            </a:r>
            <a:r>
              <a:rPr lang="ko-KR" altLang="en-US" baseline="0" dirty="0" smtClean="0"/>
              <a:t>년</a:t>
            </a:r>
            <a:r>
              <a:rPr lang="en-US" altLang="ko-KR" baseline="0" dirty="0" smtClean="0"/>
              <a:t>, 10</a:t>
            </a:r>
            <a:r>
              <a:rPr lang="ko-KR" altLang="en-US" baseline="0" dirty="0" smtClean="0"/>
              <a:t>년 </a:t>
            </a:r>
            <a:r>
              <a:rPr lang="en-US" altLang="ko-KR" baseline="0" dirty="0" smtClean="0"/>
              <a:t>mortality rate</a:t>
            </a:r>
            <a:r>
              <a:rPr lang="ko-KR" altLang="en-US" baseline="0" dirty="0" smtClean="0"/>
              <a:t>는 각각 </a:t>
            </a:r>
            <a:r>
              <a:rPr lang="en-US" altLang="ko-KR" baseline="0" dirty="0" smtClean="0"/>
              <a:t>7!, 10%, 14% </a:t>
            </a:r>
            <a:r>
              <a:rPr lang="ko-KR" altLang="en-US" baseline="0" dirty="0" smtClean="0"/>
              <a:t>였음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0967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 연구를 통해서 </a:t>
            </a:r>
            <a:r>
              <a:rPr lang="en-US" altLang="ko-KR" dirty="0" smtClean="0"/>
              <a:t>Deep learning model</a:t>
            </a:r>
            <a:r>
              <a:rPr lang="ko-KR" altLang="en-US" dirty="0" smtClean="0"/>
              <a:t>으로 단순 </a:t>
            </a:r>
            <a:r>
              <a:rPr lang="en-US" altLang="ko-KR" dirty="0" smtClean="0"/>
              <a:t>CXR</a:t>
            </a:r>
            <a:r>
              <a:rPr lang="ko-KR" altLang="en-US" dirty="0" smtClean="0"/>
              <a:t>만으로도 </a:t>
            </a:r>
            <a:r>
              <a:rPr lang="en-US" altLang="ko-KR" dirty="0" smtClean="0"/>
              <a:t>NTM </a:t>
            </a:r>
            <a:r>
              <a:rPr lang="ko-KR" altLang="en-US" dirty="0" smtClean="0"/>
              <a:t>환자의 예후를 높은 정확도로 예측할 수 있다는 것을 밝힐 수 있었다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- </a:t>
            </a:r>
            <a:r>
              <a:rPr lang="ko-KR" altLang="en-US" dirty="0" smtClean="0"/>
              <a:t>그리고 더 많은 임상정보를 포함시킬 수록 예측도는 더 높아지는 것을 볼 수 있었음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</a:p>
          <a:p>
            <a:r>
              <a:rPr lang="ko-KR" altLang="en-US" dirty="0" err="1" smtClean="0"/>
              <a:t>딥러닝</a:t>
            </a:r>
            <a:r>
              <a:rPr lang="ko-KR" altLang="en-US" dirty="0" smtClean="0"/>
              <a:t> 모델을 통한 </a:t>
            </a:r>
            <a:r>
              <a:rPr lang="en-US" altLang="ko-KR" dirty="0" smtClean="0"/>
              <a:t>CXR score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3</a:t>
            </a:r>
            <a:r>
              <a:rPr lang="ko-KR" altLang="en-US" dirty="0" smtClean="0"/>
              <a:t>년</a:t>
            </a:r>
            <a:r>
              <a:rPr lang="en-US" altLang="ko-KR" dirty="0" smtClean="0"/>
              <a:t>, 5</a:t>
            </a:r>
            <a:r>
              <a:rPr lang="ko-KR" altLang="en-US" dirty="0" smtClean="0"/>
              <a:t>년</a:t>
            </a:r>
            <a:r>
              <a:rPr lang="en-US" altLang="ko-KR" dirty="0" smtClean="0"/>
              <a:t>, 10</a:t>
            </a:r>
            <a:r>
              <a:rPr lang="ko-KR" altLang="en-US" dirty="0" smtClean="0"/>
              <a:t>년 생존율 예측하는 데에 높은 정확도를 보였고</a:t>
            </a:r>
            <a:r>
              <a:rPr lang="en-US" altLang="ko-KR" dirty="0" smtClean="0"/>
              <a:t>, CXR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clinical information</a:t>
            </a:r>
            <a:r>
              <a:rPr lang="ko-KR" altLang="en-US" dirty="0" smtClean="0"/>
              <a:t>을 포함한 </a:t>
            </a:r>
            <a:r>
              <a:rPr lang="en-US" altLang="ko-KR" dirty="0" smtClean="0"/>
              <a:t>logistic</a:t>
            </a:r>
            <a:r>
              <a:rPr lang="en-US" altLang="ko-KR" baseline="0" dirty="0" smtClean="0"/>
              <a:t> regression model</a:t>
            </a:r>
            <a:r>
              <a:rPr lang="ko-KR" altLang="en-US" baseline="0" dirty="0" smtClean="0"/>
              <a:t>은 단순 </a:t>
            </a:r>
            <a:r>
              <a:rPr lang="en-US" altLang="ko-KR" baseline="0" dirty="0" smtClean="0"/>
              <a:t>CXR</a:t>
            </a:r>
            <a:r>
              <a:rPr lang="ko-KR" altLang="en-US" baseline="0" dirty="0" smtClean="0"/>
              <a:t>를 이용한 </a:t>
            </a:r>
            <a:r>
              <a:rPr lang="ko-KR" altLang="en-US" baseline="0" dirty="0" err="1" smtClean="0"/>
              <a:t>딥러닝</a:t>
            </a:r>
            <a:r>
              <a:rPr lang="ko-KR" altLang="en-US" baseline="0" dirty="0" smtClean="0"/>
              <a:t> 모델보다</a:t>
            </a:r>
            <a:endParaRPr lang="en-US" altLang="ko-KR" baseline="0" dirty="0" smtClean="0"/>
          </a:p>
          <a:p>
            <a:r>
              <a:rPr lang="ko-KR" altLang="en-US" baseline="0" dirty="0" smtClean="0"/>
              <a:t>더 높은 </a:t>
            </a:r>
            <a:r>
              <a:rPr lang="en-US" altLang="ko-KR" baseline="0" dirty="0" smtClean="0"/>
              <a:t>AUC </a:t>
            </a:r>
            <a:r>
              <a:rPr lang="ko-KR" altLang="en-US" baseline="0" dirty="0" smtClean="0"/>
              <a:t>와 정확도를 보였다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3253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앞전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말씀드렸다시피</a:t>
            </a:r>
            <a:r>
              <a:rPr lang="ko-KR" altLang="en-US" dirty="0" smtClean="0"/>
              <a:t> </a:t>
            </a:r>
            <a:r>
              <a:rPr lang="en-US" altLang="ko-KR" dirty="0" smtClean="0"/>
              <a:t>NTM PD</a:t>
            </a:r>
            <a:r>
              <a:rPr lang="ko-KR" altLang="en-US" dirty="0" smtClean="0"/>
              <a:t>의 임상경과는 매우 </a:t>
            </a:r>
            <a:r>
              <a:rPr lang="ko-KR" altLang="en-US" dirty="0" err="1" smtClean="0"/>
              <a:t>다양하아</a:t>
            </a:r>
            <a:endParaRPr lang="en-US" altLang="ko-KR" dirty="0" smtClean="0"/>
          </a:p>
          <a:p>
            <a:r>
              <a:rPr lang="en-US" altLang="ko-KR" dirty="0" smtClean="0"/>
              <a:t> - </a:t>
            </a:r>
            <a:r>
              <a:rPr lang="ko-KR" altLang="en-US" dirty="0" smtClean="0"/>
              <a:t>어떤 환자는 수년간 안정적인 경과를 보이는 반면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어떤 환자는 </a:t>
            </a:r>
            <a:r>
              <a:rPr lang="en-US" altLang="ko-KR" dirty="0" smtClean="0"/>
              <a:t>disease progression</a:t>
            </a:r>
            <a:r>
              <a:rPr lang="ko-KR" altLang="en-US" dirty="0" smtClean="0"/>
              <a:t>으로 인해 조기 항생제 치료가 필요하기도 한다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- </a:t>
            </a:r>
            <a:r>
              <a:rPr lang="ko-KR" altLang="en-US" dirty="0" smtClean="0"/>
              <a:t>치료를 받은 환자군 중 </a:t>
            </a:r>
            <a:r>
              <a:rPr lang="en-US" altLang="ko-KR" dirty="0" err="1" smtClean="0"/>
              <a:t>M.avium</a:t>
            </a:r>
            <a:r>
              <a:rPr lang="en-US" altLang="ko-KR" dirty="0" smtClean="0"/>
              <a:t> </a:t>
            </a:r>
            <a:r>
              <a:rPr lang="ko-KR" altLang="en-US" dirty="0" smtClean="0"/>
              <a:t>환자의 </a:t>
            </a:r>
            <a:r>
              <a:rPr lang="en-US" altLang="ko-KR" dirty="0" smtClean="0"/>
              <a:t>60%, </a:t>
            </a:r>
            <a:r>
              <a:rPr lang="ko-KR" altLang="en-US" dirty="0" smtClean="0"/>
              <a:t>그리고  </a:t>
            </a:r>
            <a:r>
              <a:rPr lang="en-US" altLang="ko-KR" dirty="0" err="1" smtClean="0"/>
              <a:t>M.abscesses</a:t>
            </a:r>
            <a:r>
              <a:rPr lang="ko-KR" altLang="en-US" dirty="0" err="1" smtClean="0"/>
              <a:t>환자군의</a:t>
            </a:r>
            <a:r>
              <a:rPr lang="ko-KR" altLang="en-US" dirty="0" smtClean="0"/>
              <a:t> </a:t>
            </a:r>
            <a:r>
              <a:rPr lang="en-US" altLang="ko-KR" dirty="0" smtClean="0"/>
              <a:t>45% </a:t>
            </a:r>
            <a:r>
              <a:rPr lang="ko-KR" altLang="en-US" dirty="0" smtClean="0"/>
              <a:t>만 미생물학적으로 완치 판정을 받았고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치료 종결 후에도 약 </a:t>
            </a:r>
            <a:r>
              <a:rPr lang="en-US" altLang="ko-KR" dirty="0" smtClean="0"/>
              <a:t>50% </a:t>
            </a:r>
            <a:r>
              <a:rPr lang="ko-KR" altLang="en-US" dirty="0" smtClean="0"/>
              <a:t>에서 미생물학적 재발 소견이 확인되었다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- </a:t>
            </a:r>
            <a:r>
              <a:rPr lang="ko-KR" altLang="en-US" dirty="0" smtClean="0"/>
              <a:t>이런 복잡하고 다양한 임상경과를 고려하였을 때 </a:t>
            </a:r>
            <a:r>
              <a:rPr lang="en-US" altLang="ko-KR" dirty="0" smtClean="0"/>
              <a:t>NTM PD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long-term</a:t>
            </a:r>
            <a:r>
              <a:rPr lang="ko-KR" altLang="en-US" baseline="0" dirty="0" smtClean="0"/>
              <a:t>임상경과를 예측할 수 있는 것은 향후 치료계획 및 환자 예후에 매우 중요한 역할을 할 것이다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이 연구에서는 단순 </a:t>
            </a:r>
            <a:r>
              <a:rPr lang="en-US" altLang="ko-KR" baseline="0" dirty="0" smtClean="0"/>
              <a:t>CXR </a:t>
            </a:r>
            <a:r>
              <a:rPr lang="ko-KR" altLang="en-US" baseline="0" dirty="0" smtClean="0"/>
              <a:t>와 연령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성별</a:t>
            </a:r>
            <a:r>
              <a:rPr lang="en-US" altLang="ko-KR" baseline="0" dirty="0" smtClean="0"/>
              <a:t>, BMI</a:t>
            </a:r>
            <a:r>
              <a:rPr lang="ko-KR" altLang="en-US" baseline="0" dirty="0" smtClean="0"/>
              <a:t>등 여러 기본 임상정보를 이용해 </a:t>
            </a:r>
            <a:r>
              <a:rPr lang="en-US" altLang="ko-KR" baseline="0" dirty="0" smtClean="0"/>
              <a:t>NTM </a:t>
            </a:r>
            <a:r>
              <a:rPr lang="ko-KR" altLang="en-US" baseline="0" dirty="0" smtClean="0"/>
              <a:t>환자의 장기 생존율을 예측할 수 있는 </a:t>
            </a:r>
            <a:r>
              <a:rPr lang="en-US" altLang="ko-KR" baseline="0" dirty="0" smtClean="0"/>
              <a:t>DL algorithm</a:t>
            </a:r>
            <a:r>
              <a:rPr lang="ko-KR" altLang="en-US" baseline="0" dirty="0" smtClean="0"/>
              <a:t>을 만들었고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장기 생존율 예측에 높은 정확도를 보였다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</a:t>
            </a:r>
          </a:p>
          <a:p>
            <a:r>
              <a:rPr lang="ko-KR" altLang="en-US" baseline="0" dirty="0" smtClean="0"/>
              <a:t>이번 연구에서는 </a:t>
            </a:r>
            <a:r>
              <a:rPr lang="en-US" altLang="ko-KR" baseline="0" dirty="0" smtClean="0"/>
              <a:t>model</a:t>
            </a:r>
            <a:r>
              <a:rPr lang="ko-KR" altLang="en-US" baseline="0" dirty="0" smtClean="0"/>
              <a:t>을 만들기엔 </a:t>
            </a:r>
            <a:r>
              <a:rPr lang="en-US" altLang="ko-KR" baseline="0" dirty="0" smtClean="0"/>
              <a:t>sample size</a:t>
            </a:r>
            <a:r>
              <a:rPr lang="ko-KR" altLang="en-US" baseline="0" dirty="0" smtClean="0"/>
              <a:t>가 작았고 이런 </a:t>
            </a:r>
            <a:r>
              <a:rPr lang="ko-KR" altLang="en-US" baseline="0" dirty="0" err="1" smtClean="0"/>
              <a:t>제한점에</a:t>
            </a:r>
            <a:r>
              <a:rPr lang="ko-KR" altLang="en-US" baseline="0" dirty="0" smtClean="0"/>
              <a:t> 대하여 </a:t>
            </a:r>
            <a:r>
              <a:rPr lang="en-US" altLang="ko-KR" baseline="0" dirty="0" smtClean="0"/>
              <a:t>transfer learning technique</a:t>
            </a:r>
            <a:r>
              <a:rPr lang="ko-KR" altLang="en-US" baseline="0" dirty="0" smtClean="0"/>
              <a:t>을 이용했음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- </a:t>
            </a:r>
            <a:r>
              <a:rPr lang="ko-KR" altLang="en-US" baseline="0" dirty="0" smtClean="0"/>
              <a:t>이전 연구에서 </a:t>
            </a:r>
            <a:r>
              <a:rPr lang="en-US" altLang="ko-KR" baseline="0" dirty="0" smtClean="0"/>
              <a:t>CXR</a:t>
            </a:r>
            <a:r>
              <a:rPr lang="ko-KR" altLang="en-US" baseline="0" dirty="0" smtClean="0"/>
              <a:t> 소견을 통해 </a:t>
            </a:r>
            <a:r>
              <a:rPr lang="en-US" altLang="ko-KR" baseline="0" dirty="0" smtClean="0"/>
              <a:t>TB </a:t>
            </a:r>
            <a:r>
              <a:rPr lang="ko-KR" altLang="en-US" baseline="0" dirty="0" err="1" smtClean="0"/>
              <a:t>활성도를</a:t>
            </a:r>
            <a:r>
              <a:rPr lang="ko-KR" altLang="en-US" baseline="0" dirty="0" smtClean="0"/>
              <a:t> 평가하는 </a:t>
            </a:r>
            <a:r>
              <a:rPr lang="en-US" altLang="ko-KR" baseline="0" dirty="0" smtClean="0"/>
              <a:t>TB network </a:t>
            </a:r>
            <a:r>
              <a:rPr lang="ko-KR" altLang="en-US" baseline="0" dirty="0" smtClean="0"/>
              <a:t>가 있는데 이 연구에서의 </a:t>
            </a:r>
            <a:r>
              <a:rPr lang="en-US" altLang="ko-KR" baseline="0" dirty="0" smtClean="0"/>
              <a:t>sample</a:t>
            </a:r>
            <a:r>
              <a:rPr lang="ko-KR" altLang="en-US" baseline="0" dirty="0" smtClean="0"/>
              <a:t>을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이용했다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TB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NTM</a:t>
            </a:r>
            <a:r>
              <a:rPr lang="ko-KR" altLang="en-US" baseline="0" dirty="0" smtClean="0"/>
              <a:t>이 매우 유사한 영상소견을 보이기 때문에 이런 </a:t>
            </a:r>
            <a:r>
              <a:rPr lang="en-US" altLang="ko-KR" baseline="0" dirty="0" smtClean="0"/>
              <a:t>TB network</a:t>
            </a:r>
            <a:r>
              <a:rPr lang="ko-KR" altLang="en-US" baseline="0" dirty="0" smtClean="0"/>
              <a:t>를 이용한 </a:t>
            </a:r>
            <a:r>
              <a:rPr lang="en-US" altLang="ko-KR" baseline="0" dirty="0" smtClean="0"/>
              <a:t>transfer learning technique</a:t>
            </a:r>
            <a:r>
              <a:rPr lang="ko-KR" altLang="en-US" baseline="0" dirty="0" smtClean="0"/>
              <a:t>이 가능했고 최종적으로 이런 테크닉을 통해 </a:t>
            </a:r>
            <a:r>
              <a:rPr lang="en-US" altLang="ko-KR" baseline="0" dirty="0" smtClean="0"/>
              <a:t>DL model </a:t>
            </a:r>
            <a:r>
              <a:rPr lang="ko-KR" altLang="en-US" baseline="0" dirty="0" smtClean="0"/>
              <a:t>정확도를 유의미하게 향상시켰다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7977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최근</a:t>
            </a:r>
            <a:r>
              <a:rPr lang="en-US" altLang="ko-KR" dirty="0" smtClean="0"/>
              <a:t> Deep learning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모델은 </a:t>
            </a:r>
            <a:r>
              <a:rPr lang="en-US" altLang="ko-KR" baseline="0" dirty="0" smtClean="0"/>
              <a:t>pulmonary TB, bacterial/viral pneumonia, Covid-19 </a:t>
            </a:r>
            <a:r>
              <a:rPr lang="ko-KR" altLang="en-US" baseline="0" dirty="0" smtClean="0"/>
              <a:t>등 호흡기 감염에서 널리 사용되어 왔고</a:t>
            </a:r>
            <a:r>
              <a:rPr lang="en-US" altLang="ko-KR" baseline="0" dirty="0" smtClean="0"/>
              <a:t>, NTM infection</a:t>
            </a:r>
            <a:r>
              <a:rPr lang="ko-KR" altLang="en-US" baseline="0" dirty="0" smtClean="0"/>
              <a:t>에서는 주로 질병의 진단 목적으로 사용되어 왔다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 </a:t>
            </a:r>
            <a:r>
              <a:rPr lang="ko-KR" altLang="en-US" baseline="0" dirty="0" smtClean="0"/>
              <a:t>이번 연구에서는 </a:t>
            </a:r>
            <a:r>
              <a:rPr lang="en-US" altLang="ko-KR" baseline="0" dirty="0" smtClean="0"/>
              <a:t>NTM</a:t>
            </a:r>
            <a:r>
              <a:rPr lang="ko-KR" altLang="en-US" baseline="0" dirty="0" smtClean="0"/>
              <a:t>진단 당시 촬영한 </a:t>
            </a:r>
            <a:r>
              <a:rPr lang="en-US" altLang="ko-KR" baseline="0" dirty="0" smtClean="0"/>
              <a:t>CXR</a:t>
            </a:r>
            <a:r>
              <a:rPr lang="ko-KR" altLang="en-US" baseline="0" dirty="0" smtClean="0"/>
              <a:t>를 이용해 </a:t>
            </a:r>
            <a:r>
              <a:rPr lang="en-US" altLang="ko-KR" baseline="0" dirty="0" smtClean="0"/>
              <a:t>NTM</a:t>
            </a:r>
            <a:r>
              <a:rPr lang="ko-KR" altLang="en-US" baseline="0" dirty="0" smtClean="0"/>
              <a:t>환자의 </a:t>
            </a:r>
            <a:r>
              <a:rPr lang="en-US" altLang="ko-KR" baseline="0" dirty="0" smtClean="0"/>
              <a:t>long-term </a:t>
            </a:r>
            <a:r>
              <a:rPr lang="ko-KR" altLang="en-US" baseline="0" dirty="0" smtClean="0"/>
              <a:t>생존율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사망률을 예측하는 </a:t>
            </a:r>
            <a:r>
              <a:rPr lang="en-US" altLang="ko-KR" baseline="0" dirty="0" smtClean="0"/>
              <a:t>DL model </a:t>
            </a:r>
            <a:r>
              <a:rPr lang="ko-KR" altLang="en-US" baseline="0" dirty="0" smtClean="0"/>
              <a:t>설계가 가능하다는 것을 보여주었다</a:t>
            </a:r>
            <a:r>
              <a:rPr lang="en-US" altLang="ko-KR" baseline="0" dirty="0" smtClean="0"/>
              <a:t>.</a:t>
            </a:r>
            <a:r>
              <a:rPr lang="ko-KR" altLang="en-US" baseline="0" dirty="0" smtClean="0"/>
              <a:t> </a:t>
            </a:r>
            <a:endParaRPr lang="en-US" altLang="ko-KR" baseline="0" dirty="0" smtClean="0"/>
          </a:p>
          <a:p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그리고 </a:t>
            </a:r>
            <a:r>
              <a:rPr lang="en-US" altLang="ko-KR" baseline="0" dirty="0" smtClean="0"/>
              <a:t>CXR</a:t>
            </a:r>
            <a:r>
              <a:rPr lang="ko-KR" altLang="en-US" baseline="0" dirty="0" smtClean="0"/>
              <a:t>와 더불어 적용 가능한 임상 </a:t>
            </a:r>
            <a:r>
              <a:rPr lang="en-US" altLang="ko-KR" baseline="0" dirty="0" smtClean="0"/>
              <a:t>parameter</a:t>
            </a:r>
            <a:r>
              <a:rPr lang="ko-KR" altLang="en-US" baseline="0" dirty="0" smtClean="0"/>
              <a:t>를 통해 생존율 예측의 정확도 또한 유의미하게 향상시킬 수 있다는 것 또한 밝혔다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 - </a:t>
            </a:r>
            <a:r>
              <a:rPr lang="ko-KR" altLang="en-US" baseline="0" dirty="0" smtClean="0"/>
              <a:t>이 모델을 통해 </a:t>
            </a:r>
            <a:r>
              <a:rPr lang="en-US" altLang="ko-KR" baseline="0" dirty="0" smtClean="0"/>
              <a:t>close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monitoring</a:t>
            </a:r>
            <a:r>
              <a:rPr lang="ko-KR" altLang="en-US" baseline="0" dirty="0" smtClean="0"/>
              <a:t>이 필요한 환자</a:t>
            </a:r>
            <a:r>
              <a:rPr lang="en-US" altLang="ko-KR" baseline="0" dirty="0" smtClean="0"/>
              <a:t>, antibiotics </a:t>
            </a:r>
            <a:r>
              <a:rPr lang="ko-KR" altLang="en-US" baseline="0" dirty="0" smtClean="0"/>
              <a:t>치료가 필요한 환자들을 구분해내는 것이 더 용이해질 것이고</a:t>
            </a:r>
            <a:endParaRPr lang="en-US" altLang="ko-KR" baseline="0" dirty="0" smtClean="0"/>
          </a:p>
          <a:p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예측 사망률이 낮은 환자는 </a:t>
            </a:r>
            <a:r>
              <a:rPr lang="ko-KR" altLang="en-US" baseline="0" dirty="0" err="1" smtClean="0"/>
              <a:t>치료없이</a:t>
            </a:r>
            <a:r>
              <a:rPr lang="ko-KR" altLang="en-US" baseline="0" dirty="0" smtClean="0"/>
              <a:t> 경과관찰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사망률이 높은 환자는 좀더 조기의 항생제 치료를 계획할 수 있겠다</a:t>
            </a:r>
            <a:endParaRPr lang="en-US" altLang="ko-KR" baseline="0" dirty="0" smtClean="0"/>
          </a:p>
          <a:p>
            <a:r>
              <a:rPr lang="en-US" altLang="ko-KR" baseline="0" dirty="0" smtClean="0"/>
              <a:t> </a:t>
            </a:r>
          </a:p>
          <a:p>
            <a:r>
              <a:rPr lang="ko-KR" altLang="en-US" baseline="0" dirty="0" smtClean="0"/>
              <a:t>또 치료를 하면서 </a:t>
            </a:r>
            <a:r>
              <a:rPr lang="en-US" altLang="ko-KR" baseline="0" dirty="0" smtClean="0"/>
              <a:t>CXR f/u </a:t>
            </a:r>
            <a:r>
              <a:rPr lang="ko-KR" altLang="en-US" baseline="0" dirty="0" smtClean="0"/>
              <a:t>을 하고 </a:t>
            </a:r>
            <a:r>
              <a:rPr lang="en-US" altLang="ko-KR" baseline="0" dirty="0" smtClean="0"/>
              <a:t>model</a:t>
            </a:r>
            <a:r>
              <a:rPr lang="ko-KR" altLang="en-US" baseline="0" dirty="0" smtClean="0"/>
              <a:t>에 </a:t>
            </a:r>
            <a:r>
              <a:rPr lang="ko-KR" altLang="en-US" baseline="0" dirty="0" err="1" smtClean="0"/>
              <a:t>적용함으로서</a:t>
            </a:r>
            <a:r>
              <a:rPr lang="ko-KR" altLang="en-US" baseline="0" dirty="0" smtClean="0"/>
              <a:t> 치료반응평가 또한 가능할 것으로 보임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222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NTM</a:t>
            </a:r>
            <a:r>
              <a:rPr lang="ko-KR" altLang="en-US" dirty="0" smtClean="0"/>
              <a:t>은 주로 토양이나 수계 등 자연환경에 정상적으로 존재하는 균이나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사람에게는 기회감염의 중요한 </a:t>
            </a:r>
            <a:r>
              <a:rPr lang="ko-KR" altLang="en-US" dirty="0" err="1" smtClean="0"/>
              <a:t>원인균이</a:t>
            </a:r>
            <a:r>
              <a:rPr lang="ko-KR" altLang="en-US" dirty="0" smtClean="0"/>
              <a:t> 되기도 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보통 폐결핵과 유사하게 </a:t>
            </a:r>
            <a:r>
              <a:rPr lang="en-US" altLang="ko-KR" dirty="0" smtClean="0"/>
              <a:t>cavity</a:t>
            </a:r>
            <a:r>
              <a:rPr lang="ko-KR" altLang="en-US" dirty="0" smtClean="0"/>
              <a:t>를 동반한 </a:t>
            </a:r>
            <a:r>
              <a:rPr lang="ko-KR" altLang="en-US" dirty="0" err="1" smtClean="0"/>
              <a:t>폐병변</a:t>
            </a:r>
            <a:r>
              <a:rPr lang="ko-KR" altLang="en-US" dirty="0" smtClean="0"/>
              <a:t> 등 다양한 진행성의 폐질환을 일으킨다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최근 </a:t>
            </a:r>
            <a:r>
              <a:rPr lang="en-US" altLang="ko-KR" dirty="0" smtClean="0"/>
              <a:t>NTM</a:t>
            </a:r>
            <a:r>
              <a:rPr lang="en-US" altLang="ko-KR" baseline="0" dirty="0" smtClean="0"/>
              <a:t> PD(pulmonary disease) </a:t>
            </a:r>
            <a:r>
              <a:rPr lang="ko-KR" altLang="en-US" baseline="0" dirty="0" smtClean="0"/>
              <a:t>발병률이 전세계적으로 높아지고 있는 추세이며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특히 한국에서는 </a:t>
            </a:r>
            <a:r>
              <a:rPr lang="en-US" altLang="ko-KR" baseline="0" dirty="0" smtClean="0"/>
              <a:t>2008</a:t>
            </a:r>
            <a:r>
              <a:rPr lang="ko-KR" altLang="en-US" baseline="0" dirty="0" smtClean="0"/>
              <a:t>년과 </a:t>
            </a:r>
            <a:r>
              <a:rPr lang="en-US" altLang="ko-KR" baseline="0" dirty="0" smtClean="0"/>
              <a:t>2016</a:t>
            </a:r>
            <a:r>
              <a:rPr lang="ko-KR" altLang="en-US" baseline="0" dirty="0" smtClean="0"/>
              <a:t>년 사이 </a:t>
            </a:r>
            <a:r>
              <a:rPr lang="en-US" altLang="ko-KR" baseline="0" dirty="0" smtClean="0"/>
              <a:t>NTM </a:t>
            </a:r>
            <a:r>
              <a:rPr lang="ko-KR" altLang="en-US" baseline="0" dirty="0" smtClean="0"/>
              <a:t>발병률이 이전과 비교하여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배 이상 증가하였다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(NTM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200</a:t>
            </a:r>
            <a:r>
              <a:rPr lang="ko-KR" altLang="en-US" baseline="0" dirty="0" smtClean="0"/>
              <a:t>종 이상이 알려져 있는데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대표적인 </a:t>
            </a:r>
            <a:r>
              <a:rPr lang="ko-KR" altLang="en-US" baseline="0" dirty="0" err="1" smtClean="0"/>
              <a:t>항산균은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M. </a:t>
            </a:r>
            <a:r>
              <a:rPr lang="en-US" altLang="ko-KR" baseline="0" dirty="0" err="1" smtClean="0"/>
              <a:t>Avium</a:t>
            </a:r>
            <a:r>
              <a:rPr lang="en-US" altLang="ko-KR" baseline="0" dirty="0" smtClean="0"/>
              <a:t> complex, M. </a:t>
            </a:r>
            <a:r>
              <a:rPr lang="en-US" altLang="ko-KR" baseline="0" dirty="0" err="1" smtClean="0"/>
              <a:t>abscessus</a:t>
            </a:r>
            <a:r>
              <a:rPr lang="en-US" altLang="ko-KR" baseline="0" dirty="0" smtClean="0"/>
              <a:t> complex </a:t>
            </a:r>
            <a:r>
              <a:rPr lang="ko-KR" altLang="en-US" baseline="0" dirty="0" smtClean="0"/>
              <a:t>가 있다</a:t>
            </a:r>
            <a:r>
              <a:rPr lang="en-US" altLang="ko-KR" baseline="0" dirty="0" smtClean="0"/>
              <a:t>.)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NTM PD</a:t>
            </a:r>
            <a:r>
              <a:rPr lang="ko-KR" altLang="en-US" baseline="0" dirty="0" smtClean="0"/>
              <a:t>의 임상경과는 매우 다양하다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 - </a:t>
            </a:r>
            <a:r>
              <a:rPr lang="ko-KR" altLang="en-US" baseline="0" dirty="0" err="1" smtClean="0"/>
              <a:t>공동성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병변이</a:t>
            </a:r>
            <a:r>
              <a:rPr lang="ko-KR" altLang="en-US" baseline="0" dirty="0" smtClean="0"/>
              <a:t> 없는 </a:t>
            </a:r>
            <a:r>
              <a:rPr lang="en-US" altLang="ko-KR" baseline="0" dirty="0" smtClean="0"/>
              <a:t>nodular bronchiectasis </a:t>
            </a:r>
            <a:r>
              <a:rPr lang="ko-KR" altLang="en-US" baseline="0" dirty="0" smtClean="0"/>
              <a:t>환자의 경우에는 </a:t>
            </a:r>
            <a:r>
              <a:rPr lang="en-US" altLang="ko-KR" baseline="0" dirty="0" smtClean="0"/>
              <a:t>1/3</a:t>
            </a:r>
            <a:r>
              <a:rPr lang="ko-KR" altLang="en-US" baseline="0" dirty="0" smtClean="0"/>
              <a:t>이 항생제 치료 없이도 배양 검사 음전화가 된 반면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절반의 환자들은 </a:t>
            </a:r>
            <a:r>
              <a:rPr lang="en-US" altLang="ko-KR" baseline="0" dirty="0" smtClean="0"/>
              <a:t>disease progression</a:t>
            </a:r>
            <a:r>
              <a:rPr lang="ko-KR" altLang="en-US" baseline="0" dirty="0" smtClean="0"/>
              <a:t>으로 인해 결국에는 항생제 치료가 필요한 경과를 보다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- </a:t>
            </a:r>
            <a:r>
              <a:rPr lang="ko-KR" altLang="en-US" baseline="0" dirty="0" smtClean="0"/>
              <a:t>일반적으로 </a:t>
            </a:r>
            <a:r>
              <a:rPr lang="en-US" altLang="ko-KR" baseline="0" dirty="0" smtClean="0"/>
              <a:t>cavity lesion</a:t>
            </a:r>
            <a:r>
              <a:rPr lang="ko-KR" altLang="en-US" baseline="0" dirty="0" smtClean="0"/>
              <a:t>이 있을수록 더 </a:t>
            </a:r>
            <a:r>
              <a:rPr lang="en-US" altLang="ko-KR" baseline="0" dirty="0" smtClean="0"/>
              <a:t>disease progression</a:t>
            </a:r>
            <a:r>
              <a:rPr lang="ko-KR" altLang="en-US" baseline="0" dirty="0" smtClean="0"/>
              <a:t>이 된 경우가 많고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cavitary</a:t>
            </a:r>
            <a:r>
              <a:rPr lang="en-US" altLang="ko-KR" baseline="0" dirty="0" smtClean="0"/>
              <a:t> nodular bronchiectasis </a:t>
            </a:r>
            <a:r>
              <a:rPr lang="ko-KR" altLang="en-US" baseline="0" dirty="0" smtClean="0"/>
              <a:t>의 예후는 </a:t>
            </a:r>
            <a:r>
              <a:rPr lang="en-US" altLang="ko-KR" baseline="0" dirty="0" smtClean="0"/>
              <a:t>cavity</a:t>
            </a:r>
            <a:r>
              <a:rPr lang="ko-KR" altLang="en-US" baseline="0" dirty="0" smtClean="0"/>
              <a:t>가 없는 </a:t>
            </a:r>
            <a:r>
              <a:rPr lang="en-US" altLang="ko-KR" baseline="0" dirty="0" smtClean="0"/>
              <a:t>nodular BE </a:t>
            </a:r>
            <a:r>
              <a:rPr lang="ko-KR" altLang="en-US" baseline="0" dirty="0" smtClean="0"/>
              <a:t>환자보다 더 </a:t>
            </a:r>
            <a:r>
              <a:rPr lang="ko-KR" altLang="en-US" baseline="0" dirty="0" err="1" smtClean="0"/>
              <a:t>안좋은</a:t>
            </a:r>
            <a:r>
              <a:rPr lang="ko-KR" altLang="en-US" baseline="0" dirty="0" smtClean="0"/>
              <a:t> 예후를 보였다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- </a:t>
            </a:r>
            <a:r>
              <a:rPr lang="ko-KR" altLang="en-US" baseline="0" dirty="0" smtClean="0"/>
              <a:t>또 </a:t>
            </a:r>
            <a:r>
              <a:rPr lang="en-US" altLang="ko-KR" baseline="0" dirty="0" smtClean="0"/>
              <a:t>cavity size </a:t>
            </a:r>
            <a:r>
              <a:rPr lang="ko-KR" altLang="en-US" baseline="0" dirty="0" smtClean="0"/>
              <a:t>에 따라서도 매우 다른 임상경과를 보였다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 - </a:t>
            </a:r>
            <a:r>
              <a:rPr lang="ko-KR" altLang="en-US" baseline="0" dirty="0" smtClean="0"/>
              <a:t>이렇게 </a:t>
            </a:r>
            <a:r>
              <a:rPr lang="en-US" altLang="ko-KR" baseline="0" dirty="0" smtClean="0"/>
              <a:t>NTM PD </a:t>
            </a:r>
            <a:r>
              <a:rPr lang="ko-KR" altLang="en-US" baseline="0" dirty="0" smtClean="0"/>
              <a:t>환자가 다양한 임상경과를 보이는 만큼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현재까지 예후 예측은 어렵습니다</a:t>
            </a:r>
            <a:r>
              <a:rPr lang="en-US" altLang="ko-KR" baseline="0" dirty="0" smtClean="0"/>
              <a:t> </a:t>
            </a:r>
          </a:p>
          <a:p>
            <a:r>
              <a:rPr lang="en-US" altLang="ko-KR" baseline="0" dirty="0" smtClean="0"/>
              <a:t> - </a:t>
            </a:r>
            <a:r>
              <a:rPr lang="ko-KR" altLang="en-US" baseline="0" dirty="0" smtClean="0"/>
              <a:t>질병 </a:t>
            </a:r>
            <a:r>
              <a:rPr lang="ko-KR" altLang="en-US" baseline="0" dirty="0" err="1" smtClean="0"/>
              <a:t>중증도에</a:t>
            </a:r>
            <a:r>
              <a:rPr lang="ko-KR" altLang="en-US" baseline="0" dirty="0" smtClean="0"/>
              <a:t> 따라 향후 사망률을 예측할 수 있다면 어떤 </a:t>
            </a:r>
            <a:r>
              <a:rPr lang="ko-KR" altLang="en-US" baseline="0" dirty="0" err="1" smtClean="0"/>
              <a:t>환자군이</a:t>
            </a:r>
            <a:r>
              <a:rPr lang="ko-KR" altLang="en-US" baseline="0" dirty="0" smtClean="0"/>
              <a:t> 조기 치료가 필요한지 좀더 정확한 평가 및 치료를 할 수 있을 것이다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- </a:t>
            </a:r>
            <a:r>
              <a:rPr lang="ko-KR" altLang="en-US" baseline="0" dirty="0" smtClean="0"/>
              <a:t>현재까진 성별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연령</a:t>
            </a:r>
            <a:r>
              <a:rPr lang="en-US" altLang="ko-KR" baseline="0" dirty="0" smtClean="0"/>
              <a:t>, BMI </a:t>
            </a:r>
            <a:r>
              <a:rPr lang="ko-KR" altLang="en-US" baseline="0" dirty="0" smtClean="0"/>
              <a:t>등 </a:t>
            </a:r>
            <a:r>
              <a:rPr lang="en-US" altLang="ko-KR" baseline="0" dirty="0" smtClean="0"/>
              <a:t>clinical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parameter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NTM PD</a:t>
            </a:r>
            <a:r>
              <a:rPr lang="ko-KR" altLang="en-US" baseline="0" dirty="0" smtClean="0"/>
              <a:t>의 </a:t>
            </a:r>
            <a:r>
              <a:rPr lang="ko-KR" altLang="en-US" baseline="0" dirty="0" err="1" smtClean="0"/>
              <a:t>중증도를</a:t>
            </a:r>
            <a:r>
              <a:rPr lang="ko-KR" altLang="en-US" baseline="0" dirty="0" smtClean="0"/>
              <a:t> 예측하는데 사용되었다</a:t>
            </a:r>
            <a:r>
              <a:rPr lang="en-US" altLang="ko-KR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867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Deep</a:t>
            </a:r>
            <a:r>
              <a:rPr lang="ko-KR" altLang="en-US" dirty="0" smtClean="0"/>
              <a:t> </a:t>
            </a:r>
            <a:r>
              <a:rPr lang="en-US" altLang="ko-KR" dirty="0" smtClean="0"/>
              <a:t>learning</a:t>
            </a:r>
            <a:r>
              <a:rPr lang="ko-KR" altLang="en-US" dirty="0" smtClean="0"/>
              <a:t> 컴퓨터가 스스로 수많은 외부 </a:t>
            </a:r>
            <a:r>
              <a:rPr lang="en-US" altLang="ko-KR" dirty="0" smtClean="0"/>
              <a:t>data</a:t>
            </a:r>
            <a:r>
              <a:rPr lang="ko-KR" altLang="en-US" dirty="0" smtClean="0"/>
              <a:t>를 조합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분석하여 스스로 학습하는 네트워크 기술을 뜻한다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- </a:t>
            </a:r>
            <a:r>
              <a:rPr lang="ko-KR" altLang="en-US" dirty="0" smtClean="0"/>
              <a:t>많은 </a:t>
            </a:r>
            <a:r>
              <a:rPr lang="ko-KR" altLang="en-US" dirty="0" err="1" smtClean="0"/>
              <a:t>빅데이터들을</a:t>
            </a:r>
            <a:r>
              <a:rPr lang="ko-KR" altLang="en-US" dirty="0" smtClean="0"/>
              <a:t> 분석하고 인간의 뇌를 모방한 신경망 네트워크를 더해서 데이터 속 패턴을 발견한 뒤 사물을 구분하는 정보처리 방식을 모방한 네트워크 체계입니다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- </a:t>
            </a:r>
            <a:r>
              <a:rPr lang="ko-KR" altLang="en-US" dirty="0" smtClean="0"/>
              <a:t>이 </a:t>
            </a:r>
            <a:r>
              <a:rPr lang="en-US" altLang="ko-KR" dirty="0" smtClean="0"/>
              <a:t>Deep</a:t>
            </a:r>
            <a:r>
              <a:rPr lang="en-US" altLang="ko-KR" baseline="0" dirty="0" smtClean="0"/>
              <a:t> learning model</a:t>
            </a:r>
            <a:r>
              <a:rPr lang="ko-KR" altLang="en-US" baseline="0" dirty="0" smtClean="0"/>
              <a:t>에서는 컴퓨터가 사람의 개입 없이도 이미지에서 특정 </a:t>
            </a:r>
            <a:r>
              <a:rPr lang="en-US" altLang="ko-KR" baseline="0" dirty="0" smtClean="0"/>
              <a:t>pattern</a:t>
            </a:r>
            <a:r>
              <a:rPr lang="ko-KR" altLang="en-US" baseline="0" dirty="0" smtClean="0"/>
              <a:t>을 인식할 수 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최근 다른 연구에서는 </a:t>
            </a:r>
            <a:r>
              <a:rPr lang="ko-KR" altLang="en-US" baseline="0" dirty="0" err="1" smtClean="0"/>
              <a:t>딥러닝을</a:t>
            </a:r>
            <a:r>
              <a:rPr lang="ko-KR" altLang="en-US" baseline="0" dirty="0" smtClean="0"/>
              <a:t> 통한 </a:t>
            </a:r>
            <a:r>
              <a:rPr lang="en-US" altLang="ko-KR" baseline="0" dirty="0" smtClean="0"/>
              <a:t>CXR</a:t>
            </a:r>
            <a:r>
              <a:rPr lang="ko-KR" altLang="en-US" baseline="0" dirty="0" smtClean="0"/>
              <a:t>분석으로 폐결핵의 </a:t>
            </a:r>
            <a:r>
              <a:rPr lang="ko-KR" altLang="en-US" baseline="0" dirty="0" err="1" smtClean="0"/>
              <a:t>활성도를</a:t>
            </a:r>
            <a:r>
              <a:rPr lang="ko-KR" altLang="en-US" baseline="0" dirty="0" smtClean="0"/>
              <a:t> 예측하는 </a:t>
            </a:r>
            <a:r>
              <a:rPr lang="en-US" altLang="ko-KR" baseline="0" dirty="0" smtClean="0"/>
              <a:t>model</a:t>
            </a:r>
            <a:r>
              <a:rPr lang="ko-KR" altLang="en-US" baseline="0" dirty="0" smtClean="0"/>
              <a:t>도 개발했다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 - NTM PD</a:t>
            </a:r>
            <a:r>
              <a:rPr lang="ko-KR" altLang="en-US" baseline="0" dirty="0" smtClean="0"/>
              <a:t>도 </a:t>
            </a:r>
            <a:r>
              <a:rPr lang="en-US" altLang="ko-KR" baseline="0" dirty="0" smtClean="0"/>
              <a:t>disease progression</a:t>
            </a:r>
            <a:r>
              <a:rPr lang="ko-KR" altLang="en-US" baseline="0" dirty="0" smtClean="0"/>
              <a:t>과 진단 목적으로 </a:t>
            </a:r>
            <a:r>
              <a:rPr lang="en-US" altLang="ko-KR" baseline="0" dirty="0" smtClean="0"/>
              <a:t>CXR</a:t>
            </a:r>
            <a:r>
              <a:rPr lang="ko-KR" altLang="en-US" baseline="0" dirty="0" smtClean="0"/>
              <a:t>를 주 영상 검사로 사용하는데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 연구에서는 </a:t>
            </a:r>
            <a:r>
              <a:rPr lang="en-US" altLang="ko-KR" baseline="0" dirty="0" smtClean="0"/>
              <a:t>NTM PD</a:t>
            </a:r>
            <a:r>
              <a:rPr lang="ko-KR" altLang="en-US" baseline="0" dirty="0" smtClean="0"/>
              <a:t>환자에서 </a:t>
            </a:r>
            <a:r>
              <a:rPr lang="en-US" altLang="ko-KR" baseline="0" dirty="0" smtClean="0"/>
              <a:t>CXR</a:t>
            </a:r>
            <a:r>
              <a:rPr lang="ko-KR" altLang="en-US" baseline="0" dirty="0" smtClean="0"/>
              <a:t>를 통해 예후 예측이 가능한 </a:t>
            </a:r>
            <a:r>
              <a:rPr lang="en-US" altLang="ko-KR" baseline="0" dirty="0" smtClean="0"/>
              <a:t>DL technique </a:t>
            </a:r>
            <a:r>
              <a:rPr lang="ko-KR" altLang="en-US" baseline="0" dirty="0" smtClean="0"/>
              <a:t>을 개발하는 연구를 </a:t>
            </a:r>
            <a:r>
              <a:rPr lang="ko-KR" altLang="en-US" baseline="0" dirty="0" err="1" smtClean="0"/>
              <a:t>진행햇다</a:t>
            </a:r>
            <a:r>
              <a:rPr lang="en-US" altLang="ko-KR" baseline="0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baseline="0" dirty="0" smtClean="0"/>
              <a:t>  (</a:t>
            </a:r>
            <a:r>
              <a:rPr lang="ko-KR" altLang="en-US" baseline="0" dirty="0" smtClean="0"/>
              <a:t>머신 러닝 </a:t>
            </a:r>
            <a:r>
              <a:rPr lang="en-US" altLang="ko-KR" baseline="0" dirty="0" smtClean="0"/>
              <a:t>: </a:t>
            </a:r>
            <a:r>
              <a:rPr lang="ko-KR" altLang="en-US" baseline="0" dirty="0" smtClean="0"/>
              <a:t>수많은 </a:t>
            </a:r>
            <a:r>
              <a:rPr lang="ko-KR" altLang="en-US" baseline="0" dirty="0" err="1" smtClean="0"/>
              <a:t>빅데이터를</a:t>
            </a:r>
            <a:r>
              <a:rPr lang="ko-KR" altLang="en-US" baseline="0" dirty="0" smtClean="0"/>
              <a:t> 분석해 인공지능 시스템 스스로 학습하는 것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</a:t>
            </a:r>
            <a:r>
              <a:rPr lang="ko-KR" altLang="en-US" baseline="0" dirty="0" err="1" smtClean="0"/>
              <a:t>딥러닝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: </a:t>
            </a:r>
            <a:r>
              <a:rPr lang="ko-KR" altLang="en-US" baseline="0" dirty="0" err="1" smtClean="0"/>
              <a:t>머신러닝은</a:t>
            </a:r>
            <a:r>
              <a:rPr lang="ko-KR" altLang="en-US" baseline="0" dirty="0" smtClean="0"/>
              <a:t> 데이터가 포함한 내용의 특징을 파악하는 데는 한계를 보임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            </a:t>
            </a:r>
            <a:r>
              <a:rPr lang="ko-KR" altLang="en-US" baseline="0" dirty="0" err="1" smtClean="0"/>
              <a:t>머신러닝에</a:t>
            </a:r>
            <a:r>
              <a:rPr lang="ko-KR" altLang="en-US" baseline="0" dirty="0" smtClean="0"/>
              <a:t> 인간의 뇌를 모방한 신경망 네트워크를 더한 </a:t>
            </a:r>
            <a:r>
              <a:rPr lang="ko-KR" altLang="en-US" baseline="0" dirty="0" err="1" smtClean="0"/>
              <a:t>딥러닝</a:t>
            </a:r>
            <a:r>
              <a:rPr lang="ko-KR" altLang="en-US" baseline="0" dirty="0" smtClean="0"/>
              <a:t> 알고리즘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인간의 두뇌가 수많은 데이터에서 패턴을 발견한 뒤 사물을 구분하는 정보처리 방식을 모방함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            </a:t>
            </a:r>
            <a:r>
              <a:rPr lang="ko-KR" altLang="en-US" baseline="0" dirty="0" err="1" smtClean="0"/>
              <a:t>머신러닝이</a:t>
            </a:r>
            <a:r>
              <a:rPr lang="ko-KR" altLang="en-US" baseline="0" dirty="0" smtClean="0"/>
              <a:t> 축적된 데이터를 토대로 </a:t>
            </a:r>
            <a:r>
              <a:rPr lang="ko-KR" altLang="en-US" baseline="0" dirty="0" err="1" smtClean="0"/>
              <a:t>상고나관계와</a:t>
            </a:r>
            <a:r>
              <a:rPr lang="ko-KR" altLang="en-US" baseline="0" dirty="0" smtClean="0"/>
              <a:t> 특성을 찾아내고 여기에 나타난 패턴을 통해 결론을 내리는 기술인 데 반해 </a:t>
            </a:r>
            <a:r>
              <a:rPr lang="ko-KR" altLang="en-US" baseline="0" dirty="0" err="1" smtClean="0"/>
              <a:t>딥러닝은</a:t>
            </a:r>
            <a:r>
              <a:rPr lang="ko-KR" altLang="en-US" baseline="0" dirty="0" smtClean="0"/>
              <a:t> 축적된 데이터를 분석만 하지 않고 이 데이터를 통해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            </a:t>
            </a:r>
            <a:r>
              <a:rPr lang="ko-KR" altLang="en-US" baseline="0" dirty="0" smtClean="0"/>
              <a:t>학습까지 하는 기계학습 능력을 활용해 </a:t>
            </a:r>
            <a:r>
              <a:rPr lang="ko-KR" altLang="en-US" baseline="0" dirty="0" err="1" smtClean="0"/>
              <a:t>최적긔</a:t>
            </a:r>
            <a:r>
              <a:rPr lang="ko-KR" altLang="en-US" baseline="0" dirty="0" smtClean="0"/>
              <a:t> 결론을 내린다</a:t>
            </a:r>
            <a:r>
              <a:rPr lang="en-US" altLang="ko-KR" baseline="0" dirty="0" smtClean="0"/>
              <a:t>)</a:t>
            </a:r>
          </a:p>
          <a:p>
            <a:r>
              <a:rPr lang="en-US" altLang="ko-KR" baseline="0" dirty="0" smtClean="0"/>
              <a:t> 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6157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피실험자는 서울대병원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보라매병원에서 </a:t>
            </a:r>
            <a:r>
              <a:rPr lang="en-US" altLang="ko-KR" dirty="0" smtClean="0"/>
              <a:t>2000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</a:t>
            </a:r>
            <a:r>
              <a:rPr lang="ko-KR" altLang="en-US" dirty="0" smtClean="0"/>
              <a:t>월</a:t>
            </a:r>
            <a:r>
              <a:rPr lang="en-US" altLang="ko-KR" dirty="0" smtClean="0"/>
              <a:t>1</a:t>
            </a:r>
            <a:r>
              <a:rPr lang="ko-KR" altLang="en-US" dirty="0" smtClean="0"/>
              <a:t>일</a:t>
            </a:r>
            <a:r>
              <a:rPr lang="en-US" altLang="ko-KR" dirty="0" smtClean="0"/>
              <a:t>~2015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12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31</a:t>
            </a:r>
            <a:r>
              <a:rPr lang="ko-KR" altLang="en-US" dirty="0" smtClean="0"/>
              <a:t>일의 </a:t>
            </a:r>
            <a:r>
              <a:rPr lang="ko-KR" altLang="en-US" dirty="0" err="1" smtClean="0"/>
              <a:t>기간동안</a:t>
            </a:r>
            <a:r>
              <a:rPr lang="ko-KR" altLang="en-US" dirty="0" smtClean="0"/>
              <a:t> </a:t>
            </a:r>
            <a:r>
              <a:rPr lang="en-US" altLang="ko-KR" dirty="0" smtClean="0"/>
              <a:t>NTM PD </a:t>
            </a:r>
            <a:r>
              <a:rPr lang="ko-KR" altLang="en-US" dirty="0" smtClean="0"/>
              <a:t>진단받은 환자들을 대상으로 이루어짐</a:t>
            </a:r>
            <a:endParaRPr lang="en-US" altLang="ko-KR" dirty="0" smtClean="0"/>
          </a:p>
          <a:p>
            <a:r>
              <a:rPr lang="en-US" altLang="ko-KR" dirty="0" smtClean="0"/>
              <a:t> - </a:t>
            </a:r>
            <a:r>
              <a:rPr lang="ko-KR" altLang="en-US" dirty="0" smtClean="0"/>
              <a:t>환자 중 </a:t>
            </a:r>
            <a:r>
              <a:rPr lang="en-US" altLang="ko-KR" dirty="0" smtClean="0"/>
              <a:t>end-stage</a:t>
            </a:r>
            <a:r>
              <a:rPr lang="en-US" altLang="ko-KR" baseline="0" dirty="0" smtClean="0"/>
              <a:t> organ disease</a:t>
            </a:r>
            <a:r>
              <a:rPr lang="ko-KR" altLang="en-US" baseline="0" dirty="0" smtClean="0"/>
              <a:t>를 갖고 있거나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완치 불가능한 악성 질환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혹은 질병의 진행으로 </a:t>
            </a:r>
            <a:r>
              <a:rPr lang="en-US" altLang="ko-KR" baseline="0" dirty="0" err="1" smtClean="0"/>
              <a:t>pallitaive</a:t>
            </a:r>
            <a:r>
              <a:rPr lang="en-US" altLang="ko-KR" baseline="0" dirty="0" smtClean="0"/>
              <a:t> care </a:t>
            </a:r>
            <a:r>
              <a:rPr lang="ko-KR" altLang="en-US" baseline="0" dirty="0" smtClean="0"/>
              <a:t>받고 있거나 임종단계에 있는 환자들은 실험에서 제외되었다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4543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피실험군의</a:t>
            </a:r>
            <a:r>
              <a:rPr lang="ko-KR" altLang="en-US" dirty="0" smtClean="0"/>
              <a:t> 연령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성별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BMI, </a:t>
            </a:r>
            <a:r>
              <a:rPr lang="ko-KR" altLang="en-US" baseline="0" dirty="0" smtClean="0"/>
              <a:t>동반 중증 질환 등의 정보를 수집했고</a:t>
            </a:r>
            <a:endParaRPr lang="en-US" altLang="ko-KR" baseline="0" dirty="0" smtClean="0"/>
          </a:p>
          <a:p>
            <a:r>
              <a:rPr lang="en-US" altLang="ko-KR" baseline="0" dirty="0" smtClean="0"/>
              <a:t>AFB smear, culture, </a:t>
            </a:r>
            <a:r>
              <a:rPr lang="ko-KR" altLang="en-US" baseline="0" dirty="0" smtClean="0"/>
              <a:t>감염된 </a:t>
            </a:r>
            <a:r>
              <a:rPr lang="en-US" altLang="ko-KR" baseline="0" dirty="0" smtClean="0"/>
              <a:t>NTM </a:t>
            </a:r>
            <a:r>
              <a:rPr lang="ko-KR" altLang="en-US" baseline="0" dirty="0" err="1" smtClean="0"/>
              <a:t>세부균</a:t>
            </a:r>
            <a:r>
              <a:rPr lang="ko-KR" altLang="en-US" baseline="0" dirty="0" smtClean="0"/>
              <a:t> 또한 수집하였다</a:t>
            </a:r>
            <a:r>
              <a:rPr lang="en-US" altLang="ko-KR" baseline="0" dirty="0" smtClean="0"/>
              <a:t>. (multiple NTM species</a:t>
            </a:r>
            <a:r>
              <a:rPr lang="ko-KR" altLang="en-US" baseline="0" dirty="0" smtClean="0"/>
              <a:t>가 동정된 환자의 경우 가장 빈번하게 확인된 </a:t>
            </a:r>
            <a:r>
              <a:rPr lang="en-US" altLang="ko-KR" baseline="0" dirty="0" smtClean="0"/>
              <a:t>NTM species</a:t>
            </a:r>
            <a:r>
              <a:rPr lang="ko-KR" altLang="en-US" baseline="0" dirty="0" smtClean="0"/>
              <a:t>를 주종으로 간주했다</a:t>
            </a:r>
            <a:r>
              <a:rPr lang="en-US" altLang="ko-KR" baseline="0" dirty="0" smtClean="0"/>
              <a:t>)</a:t>
            </a:r>
          </a:p>
          <a:p>
            <a:r>
              <a:rPr lang="ko-KR" altLang="en-US" dirty="0" smtClean="0"/>
              <a:t>각 환자의 </a:t>
            </a:r>
            <a:r>
              <a:rPr lang="en-US" altLang="ko-KR" dirty="0" smtClean="0"/>
              <a:t>3</a:t>
            </a:r>
            <a:r>
              <a:rPr lang="ko-KR" altLang="en-US" dirty="0" smtClean="0"/>
              <a:t>년</a:t>
            </a:r>
            <a:r>
              <a:rPr lang="en-US" altLang="ko-KR" dirty="0" smtClean="0"/>
              <a:t>, 5</a:t>
            </a:r>
            <a:r>
              <a:rPr lang="ko-KR" altLang="en-US" dirty="0" smtClean="0"/>
              <a:t>년</a:t>
            </a:r>
            <a:r>
              <a:rPr lang="en-US" altLang="ko-KR" dirty="0" smtClean="0"/>
              <a:t>, 10</a:t>
            </a:r>
            <a:r>
              <a:rPr lang="ko-KR" altLang="en-US" dirty="0" smtClean="0"/>
              <a:t>년 사망률 및 사망 일시를 평가했고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진단일 기준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 이내에 시행한 흉부 </a:t>
            </a:r>
            <a:r>
              <a:rPr lang="en-US" altLang="ko-KR" dirty="0" smtClean="0"/>
              <a:t>X-ray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baseline X-ray</a:t>
            </a:r>
            <a:r>
              <a:rPr lang="ko-KR" altLang="en-US" dirty="0" smtClean="0"/>
              <a:t>로 여겼다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9110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CXR</a:t>
            </a:r>
            <a:r>
              <a:rPr lang="ko-KR" altLang="en-US" baseline="0" dirty="0" smtClean="0"/>
              <a:t>라는 </a:t>
            </a:r>
            <a:r>
              <a:rPr lang="en-US" altLang="ko-KR" baseline="0" dirty="0" smtClean="0"/>
              <a:t>input</a:t>
            </a:r>
            <a:r>
              <a:rPr lang="ko-KR" altLang="en-US" baseline="0" dirty="0" smtClean="0"/>
              <a:t>을 넣고 </a:t>
            </a:r>
            <a:endParaRPr lang="en-US" altLang="ko-KR" baseline="0" dirty="0" smtClean="0"/>
          </a:p>
          <a:p>
            <a:r>
              <a:rPr lang="en-US" altLang="ko-KR" baseline="0" dirty="0" smtClean="0"/>
              <a:t> Feature extractor</a:t>
            </a:r>
            <a:r>
              <a:rPr lang="ko-KR" altLang="en-US" baseline="0" dirty="0" smtClean="0"/>
              <a:t>에는 그 외 </a:t>
            </a:r>
            <a:r>
              <a:rPr lang="en-US" altLang="ko-KR" baseline="0" dirty="0" smtClean="0"/>
              <a:t>NTM species, </a:t>
            </a:r>
            <a:r>
              <a:rPr lang="ko-KR" altLang="en-US" baseline="0" dirty="0" smtClean="0"/>
              <a:t>성별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연령</a:t>
            </a:r>
            <a:r>
              <a:rPr lang="en-US" altLang="ko-KR" baseline="0" dirty="0" smtClean="0"/>
              <a:t>, BMI, </a:t>
            </a:r>
            <a:r>
              <a:rPr lang="ko-KR" altLang="en-US" baseline="0" dirty="0" smtClean="0"/>
              <a:t>동반 질환 및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년</a:t>
            </a:r>
            <a:r>
              <a:rPr lang="en-US" altLang="ko-KR" baseline="0" dirty="0" smtClean="0"/>
              <a:t>, 5</a:t>
            </a:r>
            <a:r>
              <a:rPr lang="ko-KR" altLang="en-US" baseline="0" dirty="0" smtClean="0"/>
              <a:t>년</a:t>
            </a:r>
            <a:r>
              <a:rPr lang="en-US" altLang="ko-KR" baseline="0" dirty="0" smtClean="0"/>
              <a:t>, 10</a:t>
            </a:r>
            <a:r>
              <a:rPr lang="ko-KR" altLang="en-US" baseline="0" dirty="0" smtClean="0"/>
              <a:t>년 </a:t>
            </a:r>
            <a:r>
              <a:rPr lang="en-US" altLang="ko-KR" baseline="0" dirty="0" smtClean="0"/>
              <a:t>survival</a:t>
            </a:r>
            <a:r>
              <a:rPr lang="ko-KR" altLang="en-US" baseline="0" dirty="0" smtClean="0"/>
              <a:t> 등 추가 정보를 </a:t>
            </a:r>
            <a:r>
              <a:rPr lang="ko-KR" altLang="en-US" baseline="0" dirty="0" err="1" smtClean="0"/>
              <a:t>또다른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input</a:t>
            </a:r>
            <a:r>
              <a:rPr lang="ko-KR" altLang="en-US" baseline="0" dirty="0" smtClean="0"/>
              <a:t>으로 넣어줌</a:t>
            </a:r>
            <a:endParaRPr lang="en-US" altLang="ko-KR" baseline="0" dirty="0" smtClean="0"/>
          </a:p>
          <a:p>
            <a:r>
              <a:rPr lang="ko-KR" altLang="en-US" baseline="0" dirty="0" smtClean="0"/>
              <a:t>컴퓨터에서 </a:t>
            </a:r>
            <a:r>
              <a:rPr lang="en-US" altLang="ko-KR" baseline="0" dirty="0" smtClean="0"/>
              <a:t>classifier</a:t>
            </a:r>
            <a:r>
              <a:rPr lang="ko-KR" altLang="en-US" baseline="0" dirty="0" smtClean="0"/>
              <a:t>라는 과정 통해 환자의 </a:t>
            </a:r>
            <a:r>
              <a:rPr lang="en-US" altLang="ko-KR" baseline="0" dirty="0" smtClean="0"/>
              <a:t>CXR </a:t>
            </a:r>
            <a:r>
              <a:rPr lang="ko-KR" altLang="en-US" baseline="0" dirty="0" smtClean="0"/>
              <a:t>와 그 외 임상정보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해당 환자의 생존율을 통해 패턴을 발견하고 학습하게 된다</a:t>
            </a:r>
            <a:endParaRPr lang="en-US" altLang="ko-KR" baseline="0" dirty="0" smtClean="0"/>
          </a:p>
          <a:p>
            <a:r>
              <a:rPr lang="en-US" altLang="ko-KR" baseline="0" dirty="0" smtClean="0"/>
              <a:t> </a:t>
            </a:r>
            <a:r>
              <a:rPr lang="ko-KR" altLang="en-US" baseline="0" dirty="0" smtClean="0"/>
              <a:t> 최종적으로 </a:t>
            </a:r>
            <a:r>
              <a:rPr lang="en-US" altLang="ko-KR" baseline="0" dirty="0" smtClean="0"/>
              <a:t>DL model</a:t>
            </a:r>
            <a:r>
              <a:rPr lang="ko-KR" altLang="en-US" baseline="0" dirty="0" smtClean="0"/>
              <a:t>에서 각각의 </a:t>
            </a:r>
            <a:r>
              <a:rPr lang="en-US" altLang="ko-KR" baseline="0" dirty="0" smtClean="0"/>
              <a:t>input CXR</a:t>
            </a:r>
            <a:r>
              <a:rPr lang="ko-KR" altLang="en-US" baseline="0" dirty="0" smtClean="0"/>
              <a:t>에 대하여 </a:t>
            </a:r>
            <a:r>
              <a:rPr lang="en-US" altLang="ko-KR" baseline="0" dirty="0" smtClean="0"/>
              <a:t>3-, 5-, 10</a:t>
            </a:r>
            <a:r>
              <a:rPr lang="ko-KR" altLang="en-US" baseline="0" dirty="0" smtClean="0"/>
              <a:t>년 생존율을 </a:t>
            </a:r>
            <a:r>
              <a:rPr lang="en-US" altLang="ko-KR" baseline="0" dirty="0" smtClean="0"/>
              <a:t>0~1 </a:t>
            </a:r>
            <a:r>
              <a:rPr lang="ko-KR" altLang="en-US" baseline="0" dirty="0" smtClean="0"/>
              <a:t>사이의 값으로 </a:t>
            </a:r>
            <a:r>
              <a:rPr lang="en-US" altLang="ko-KR" baseline="0" dirty="0" smtClean="0"/>
              <a:t>output</a:t>
            </a:r>
            <a:r>
              <a:rPr lang="ko-KR" altLang="en-US" baseline="0" dirty="0" smtClean="0"/>
              <a:t>으로 내놓았고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 논문에서는 값을 </a:t>
            </a:r>
            <a:r>
              <a:rPr lang="en-US" altLang="ko-KR" baseline="0" dirty="0" smtClean="0"/>
              <a:t>CXR score</a:t>
            </a:r>
            <a:r>
              <a:rPr lang="ko-KR" altLang="en-US" baseline="0" dirty="0" smtClean="0"/>
              <a:t>로 부름</a:t>
            </a:r>
            <a:endParaRPr lang="en-US" altLang="ko-KR" baseline="0" dirty="0" smtClean="0"/>
          </a:p>
          <a:p>
            <a:r>
              <a:rPr lang="ko-KR" altLang="en-US" baseline="0" dirty="0" smtClean="0"/>
              <a:t> </a:t>
            </a:r>
            <a:r>
              <a:rPr lang="en-US" altLang="ko-KR" baseline="0" dirty="0" smtClean="0"/>
              <a:t> DL model</a:t>
            </a:r>
            <a:r>
              <a:rPr lang="ko-KR" altLang="en-US" baseline="0" dirty="0" smtClean="0"/>
              <a:t>과 별개로 동일한 임상정보</a:t>
            </a:r>
            <a:r>
              <a:rPr lang="en-US" altLang="ko-KR" baseline="0" dirty="0" smtClean="0"/>
              <a:t>, CXR</a:t>
            </a:r>
            <a:r>
              <a:rPr lang="ko-KR" altLang="en-US" baseline="0" dirty="0" smtClean="0"/>
              <a:t>를 가지고 </a:t>
            </a:r>
            <a:r>
              <a:rPr lang="en-US" altLang="ko-KR" baseline="0" dirty="0" smtClean="0"/>
              <a:t>logistic regression </a:t>
            </a:r>
            <a:r>
              <a:rPr lang="ko-KR" altLang="en-US" baseline="0" dirty="0" smtClean="0"/>
              <a:t>통해 각 환자의 생존율을 예측하는 모델을 만들었다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 (</a:t>
            </a:r>
            <a:r>
              <a:rPr lang="ko-KR" altLang="en-US" baseline="0" dirty="0" smtClean="0"/>
              <a:t>머신 러닝 </a:t>
            </a:r>
            <a:r>
              <a:rPr lang="en-US" altLang="ko-KR" baseline="0" dirty="0" smtClean="0"/>
              <a:t>: </a:t>
            </a:r>
            <a:r>
              <a:rPr lang="ko-KR" altLang="en-US" baseline="0" dirty="0" smtClean="0"/>
              <a:t>수많은 </a:t>
            </a:r>
            <a:r>
              <a:rPr lang="ko-KR" altLang="en-US" baseline="0" dirty="0" err="1" smtClean="0"/>
              <a:t>빅데이터를</a:t>
            </a:r>
            <a:r>
              <a:rPr lang="ko-KR" altLang="en-US" baseline="0" dirty="0" smtClean="0"/>
              <a:t> 분석해 인공지능 시스템 스스로 학습하는 것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</a:t>
            </a:r>
            <a:r>
              <a:rPr lang="ko-KR" altLang="en-US" baseline="0" dirty="0" err="1" smtClean="0"/>
              <a:t>딥러닝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: </a:t>
            </a:r>
            <a:r>
              <a:rPr lang="ko-KR" altLang="en-US" baseline="0" dirty="0" err="1" smtClean="0"/>
              <a:t>머신러닝은</a:t>
            </a:r>
            <a:r>
              <a:rPr lang="ko-KR" altLang="en-US" baseline="0" dirty="0" smtClean="0"/>
              <a:t> 데이터가 포함한 내용의 특징을 파악하는 데는 한계를 보임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            </a:t>
            </a:r>
            <a:r>
              <a:rPr lang="ko-KR" altLang="en-US" baseline="0" dirty="0" err="1" smtClean="0"/>
              <a:t>머신러닝에</a:t>
            </a:r>
            <a:r>
              <a:rPr lang="ko-KR" altLang="en-US" baseline="0" dirty="0" smtClean="0"/>
              <a:t> 인간의 뇌를 모방한 신경망 네트워크를 더한 </a:t>
            </a:r>
            <a:r>
              <a:rPr lang="ko-KR" altLang="en-US" baseline="0" dirty="0" err="1" smtClean="0"/>
              <a:t>딥러닝</a:t>
            </a:r>
            <a:r>
              <a:rPr lang="ko-KR" altLang="en-US" baseline="0" dirty="0" smtClean="0"/>
              <a:t> 알고리즘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인간의 두뇌가 수많은 데이터에서 패턴을 발견한 뒤 사물을 구분하는 정보처리 방식을 모방함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            </a:t>
            </a:r>
            <a:r>
              <a:rPr lang="ko-KR" altLang="en-US" baseline="0" dirty="0" err="1" smtClean="0"/>
              <a:t>머신러닝이</a:t>
            </a:r>
            <a:r>
              <a:rPr lang="ko-KR" altLang="en-US" baseline="0" dirty="0" smtClean="0"/>
              <a:t> 축적된 데이터를 토대로 </a:t>
            </a:r>
            <a:r>
              <a:rPr lang="ko-KR" altLang="en-US" baseline="0" dirty="0" err="1" smtClean="0"/>
              <a:t>상고나관계와</a:t>
            </a:r>
            <a:r>
              <a:rPr lang="ko-KR" altLang="en-US" baseline="0" dirty="0" smtClean="0"/>
              <a:t> 특성을 찾아내고 여기에 나타난 패턴을 통해 결론을 내리는 기술인 데 반해 </a:t>
            </a:r>
            <a:r>
              <a:rPr lang="ko-KR" altLang="en-US" baseline="0" dirty="0" err="1" smtClean="0"/>
              <a:t>딥러닝은</a:t>
            </a:r>
            <a:r>
              <a:rPr lang="ko-KR" altLang="en-US" baseline="0" dirty="0" smtClean="0"/>
              <a:t> 축적된 데이터를 분석만 하지 않고 이 데이터를 통해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            </a:t>
            </a:r>
            <a:r>
              <a:rPr lang="ko-KR" altLang="en-US" baseline="0" dirty="0" smtClean="0"/>
              <a:t>학습까지 하는 기계학습 능력을 활용해 </a:t>
            </a:r>
            <a:r>
              <a:rPr lang="ko-KR" altLang="en-US" baseline="0" dirty="0" err="1" smtClean="0"/>
              <a:t>최적긔</a:t>
            </a:r>
            <a:r>
              <a:rPr lang="ko-KR" altLang="en-US" baseline="0" dirty="0" smtClean="0"/>
              <a:t> 결론을 내린다</a:t>
            </a:r>
            <a:r>
              <a:rPr lang="en-US" altLang="ko-KR" baseline="0" dirty="0" smtClean="0"/>
              <a:t>)</a:t>
            </a:r>
          </a:p>
          <a:p>
            <a:r>
              <a:rPr lang="en-US" altLang="ko-KR" baseline="0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8620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 </a:t>
            </a:r>
            <a:r>
              <a:rPr lang="ko-KR" altLang="en-US" dirty="0" smtClean="0"/>
              <a:t>사진은 실제 연구에 참여한 </a:t>
            </a:r>
            <a:r>
              <a:rPr lang="en-US" altLang="ko-KR" dirty="0" smtClean="0"/>
              <a:t>47</a:t>
            </a:r>
            <a:r>
              <a:rPr lang="ko-KR" altLang="en-US" dirty="0" smtClean="0"/>
              <a:t>세 여성의 </a:t>
            </a:r>
            <a:r>
              <a:rPr lang="en-US" altLang="ko-KR" dirty="0" smtClean="0"/>
              <a:t>CXR</a:t>
            </a:r>
            <a:r>
              <a:rPr lang="ko-KR" altLang="en-US" dirty="0" smtClean="0"/>
              <a:t>사진</a:t>
            </a:r>
            <a:r>
              <a:rPr lang="en-US" altLang="ko-KR" dirty="0" smtClean="0"/>
              <a:t>, RLL nodular opacity</a:t>
            </a:r>
            <a:r>
              <a:rPr lang="ko-KR" altLang="en-US" dirty="0" smtClean="0"/>
              <a:t>가 보이나 </a:t>
            </a:r>
            <a:r>
              <a:rPr lang="ko-KR" altLang="en-US" dirty="0" err="1" smtClean="0"/>
              <a:t>딥러닝</a:t>
            </a:r>
            <a:r>
              <a:rPr lang="ko-KR" altLang="en-US" dirty="0" smtClean="0"/>
              <a:t> 모델에서는 인식하지 못함</a:t>
            </a:r>
            <a:endParaRPr lang="en-US" altLang="ko-KR" dirty="0" smtClean="0"/>
          </a:p>
          <a:p>
            <a:r>
              <a:rPr lang="ko-KR" altLang="en-US" dirty="0" smtClean="0"/>
              <a:t>반면 </a:t>
            </a:r>
            <a:r>
              <a:rPr lang="en-US" altLang="ko-KR" dirty="0" smtClean="0"/>
              <a:t>B</a:t>
            </a:r>
            <a:r>
              <a:rPr lang="ko-KR" altLang="en-US" dirty="0" smtClean="0"/>
              <a:t>사진은 </a:t>
            </a:r>
            <a:r>
              <a:rPr lang="en-US" altLang="ko-KR" dirty="0" smtClean="0"/>
              <a:t>72</a:t>
            </a:r>
            <a:r>
              <a:rPr lang="ko-KR" altLang="en-US" dirty="0" smtClean="0"/>
              <a:t>세 남성</a:t>
            </a:r>
            <a:r>
              <a:rPr lang="en-US" altLang="ko-KR" dirty="0" smtClean="0"/>
              <a:t>, NTM</a:t>
            </a:r>
            <a:r>
              <a:rPr lang="ko-KR" altLang="en-US" dirty="0" smtClean="0"/>
              <a:t>진단 </a:t>
            </a:r>
            <a:r>
              <a:rPr lang="en-US" altLang="ko-KR" dirty="0" smtClean="0"/>
              <a:t>7</a:t>
            </a:r>
            <a:r>
              <a:rPr lang="ko-KR" altLang="en-US" dirty="0" smtClean="0"/>
              <a:t>년 후 사망한 환자분의 사진이고 </a:t>
            </a:r>
            <a:r>
              <a:rPr lang="en-US" altLang="ko-KR" dirty="0" smtClean="0"/>
              <a:t>Both lower lung</a:t>
            </a:r>
            <a:r>
              <a:rPr lang="en-US" altLang="ko-KR" baseline="0" dirty="0" smtClean="0"/>
              <a:t> zone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reticular opacity, nodular opacities </a:t>
            </a:r>
            <a:r>
              <a:rPr lang="ko-KR" altLang="en-US" baseline="0" dirty="0" smtClean="0"/>
              <a:t>가 확인되며</a:t>
            </a:r>
            <a:endParaRPr lang="en-US" altLang="ko-KR" baseline="0" dirty="0" smtClean="0"/>
          </a:p>
          <a:p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heatmap</a:t>
            </a:r>
            <a:r>
              <a:rPr lang="ko-KR" altLang="en-US" baseline="0" dirty="0" smtClean="0"/>
              <a:t>에서 보시다시피 해당 </a:t>
            </a:r>
            <a:r>
              <a:rPr lang="ko-KR" altLang="en-US" baseline="0" dirty="0" err="1" smtClean="0"/>
              <a:t>병변을</a:t>
            </a:r>
            <a:r>
              <a:rPr lang="ko-KR" altLang="en-US" baseline="0" dirty="0" smtClean="0"/>
              <a:t> 인식한 것을 볼 수 있다</a:t>
            </a:r>
            <a:r>
              <a:rPr lang="en-US" altLang="ko-KR" baseline="0" dirty="0" smtClean="0"/>
              <a:t>.</a:t>
            </a:r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9635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CXR</a:t>
            </a:r>
            <a:r>
              <a:rPr lang="ko-KR" altLang="en-US" baseline="0" dirty="0" smtClean="0"/>
              <a:t>라는 </a:t>
            </a:r>
            <a:r>
              <a:rPr lang="en-US" altLang="ko-KR" baseline="0" dirty="0" smtClean="0"/>
              <a:t>input</a:t>
            </a:r>
            <a:r>
              <a:rPr lang="ko-KR" altLang="en-US" baseline="0" dirty="0" smtClean="0"/>
              <a:t>을 넣고 </a:t>
            </a:r>
            <a:endParaRPr lang="en-US" altLang="ko-KR" baseline="0" dirty="0" smtClean="0"/>
          </a:p>
          <a:p>
            <a:r>
              <a:rPr lang="en-US" altLang="ko-KR" baseline="0" dirty="0" smtClean="0"/>
              <a:t> Feature extractor</a:t>
            </a:r>
            <a:r>
              <a:rPr lang="ko-KR" altLang="en-US" baseline="0" dirty="0" smtClean="0"/>
              <a:t>에는 그 외 </a:t>
            </a:r>
            <a:r>
              <a:rPr lang="en-US" altLang="ko-KR" baseline="0" dirty="0" smtClean="0"/>
              <a:t>NTM species, </a:t>
            </a:r>
            <a:r>
              <a:rPr lang="ko-KR" altLang="en-US" baseline="0" dirty="0" smtClean="0"/>
              <a:t>성별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연령</a:t>
            </a:r>
            <a:r>
              <a:rPr lang="en-US" altLang="ko-KR" baseline="0" dirty="0" smtClean="0"/>
              <a:t>, BMI, </a:t>
            </a:r>
            <a:r>
              <a:rPr lang="ko-KR" altLang="en-US" baseline="0" dirty="0" smtClean="0"/>
              <a:t>동반 질환 및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년</a:t>
            </a:r>
            <a:r>
              <a:rPr lang="en-US" altLang="ko-KR" baseline="0" dirty="0" smtClean="0"/>
              <a:t>, 5</a:t>
            </a:r>
            <a:r>
              <a:rPr lang="ko-KR" altLang="en-US" baseline="0" dirty="0" smtClean="0"/>
              <a:t>년</a:t>
            </a:r>
            <a:r>
              <a:rPr lang="en-US" altLang="ko-KR" baseline="0" dirty="0" smtClean="0"/>
              <a:t>, 10</a:t>
            </a:r>
            <a:r>
              <a:rPr lang="ko-KR" altLang="en-US" baseline="0" dirty="0" smtClean="0"/>
              <a:t>년 </a:t>
            </a:r>
            <a:r>
              <a:rPr lang="en-US" altLang="ko-KR" baseline="0" dirty="0" smtClean="0"/>
              <a:t>survival</a:t>
            </a:r>
            <a:r>
              <a:rPr lang="ko-KR" altLang="en-US" baseline="0" dirty="0" smtClean="0"/>
              <a:t> 등 추가 정보를 </a:t>
            </a:r>
            <a:r>
              <a:rPr lang="ko-KR" altLang="en-US" baseline="0" dirty="0" err="1" smtClean="0"/>
              <a:t>또다른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input</a:t>
            </a:r>
            <a:r>
              <a:rPr lang="ko-KR" altLang="en-US" baseline="0" dirty="0" smtClean="0"/>
              <a:t>으로 넣어줌</a:t>
            </a:r>
            <a:endParaRPr lang="en-US" altLang="ko-KR" baseline="0" dirty="0" smtClean="0"/>
          </a:p>
          <a:p>
            <a:r>
              <a:rPr lang="ko-KR" altLang="en-US" baseline="0" dirty="0" smtClean="0"/>
              <a:t>컴퓨터에서 </a:t>
            </a:r>
            <a:r>
              <a:rPr lang="en-US" altLang="ko-KR" baseline="0" dirty="0" smtClean="0"/>
              <a:t>classifier</a:t>
            </a:r>
            <a:r>
              <a:rPr lang="ko-KR" altLang="en-US" baseline="0" dirty="0" smtClean="0"/>
              <a:t>라는 과정 통해 환자의 </a:t>
            </a:r>
            <a:r>
              <a:rPr lang="en-US" altLang="ko-KR" baseline="0" dirty="0" smtClean="0"/>
              <a:t>CXR </a:t>
            </a:r>
            <a:r>
              <a:rPr lang="ko-KR" altLang="en-US" baseline="0" dirty="0" smtClean="0"/>
              <a:t>와 그 외 임상정보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해당 환자의 생존율을 통해 패턴을 발견하고 학습하게 된다</a:t>
            </a:r>
            <a:endParaRPr lang="en-US" altLang="ko-KR" baseline="0" dirty="0" smtClean="0"/>
          </a:p>
          <a:p>
            <a:r>
              <a:rPr lang="en-US" altLang="ko-KR" baseline="0" dirty="0" smtClean="0"/>
              <a:t> </a:t>
            </a:r>
            <a:r>
              <a:rPr lang="ko-KR" altLang="en-US" baseline="0" dirty="0" smtClean="0"/>
              <a:t> 최종적으로 </a:t>
            </a:r>
            <a:r>
              <a:rPr lang="en-US" altLang="ko-KR" baseline="0" dirty="0" smtClean="0"/>
              <a:t>DL model</a:t>
            </a:r>
            <a:r>
              <a:rPr lang="ko-KR" altLang="en-US" baseline="0" dirty="0" smtClean="0"/>
              <a:t>에서 각각의 </a:t>
            </a:r>
            <a:r>
              <a:rPr lang="en-US" altLang="ko-KR" baseline="0" dirty="0" smtClean="0"/>
              <a:t>input CXR</a:t>
            </a:r>
            <a:r>
              <a:rPr lang="ko-KR" altLang="en-US" baseline="0" dirty="0" smtClean="0"/>
              <a:t>에 대하여 </a:t>
            </a:r>
            <a:r>
              <a:rPr lang="en-US" altLang="ko-KR" baseline="0" dirty="0" smtClean="0"/>
              <a:t>3-, 5-, 10</a:t>
            </a:r>
            <a:r>
              <a:rPr lang="ko-KR" altLang="en-US" baseline="0" dirty="0" smtClean="0"/>
              <a:t>년 생존율을 </a:t>
            </a:r>
            <a:r>
              <a:rPr lang="en-US" altLang="ko-KR" baseline="0" dirty="0" smtClean="0"/>
              <a:t>0~1 </a:t>
            </a:r>
            <a:r>
              <a:rPr lang="ko-KR" altLang="en-US" baseline="0" dirty="0" smtClean="0"/>
              <a:t>사이의 값으로 </a:t>
            </a:r>
            <a:r>
              <a:rPr lang="en-US" altLang="ko-KR" baseline="0" dirty="0" smtClean="0"/>
              <a:t>output</a:t>
            </a:r>
            <a:r>
              <a:rPr lang="ko-KR" altLang="en-US" baseline="0" dirty="0" smtClean="0"/>
              <a:t>으로 내놓았고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 논문에서는 값을 </a:t>
            </a:r>
            <a:r>
              <a:rPr lang="en-US" altLang="ko-KR" baseline="0" dirty="0" smtClean="0"/>
              <a:t>CXR score</a:t>
            </a:r>
            <a:r>
              <a:rPr lang="ko-KR" altLang="en-US" baseline="0" dirty="0" smtClean="0"/>
              <a:t>로 부름</a:t>
            </a:r>
            <a:endParaRPr lang="en-US" altLang="ko-KR" baseline="0" dirty="0" smtClean="0"/>
          </a:p>
          <a:p>
            <a:r>
              <a:rPr lang="ko-KR" altLang="en-US" baseline="0" dirty="0" smtClean="0"/>
              <a:t> </a:t>
            </a:r>
            <a:r>
              <a:rPr lang="en-US" altLang="ko-KR" baseline="0" dirty="0" smtClean="0"/>
              <a:t> DL model</a:t>
            </a:r>
            <a:r>
              <a:rPr lang="ko-KR" altLang="en-US" baseline="0" dirty="0" smtClean="0"/>
              <a:t>과 별개로 동일한 임상정보</a:t>
            </a:r>
            <a:r>
              <a:rPr lang="en-US" altLang="ko-KR" baseline="0" dirty="0" smtClean="0"/>
              <a:t>, CXR</a:t>
            </a:r>
            <a:r>
              <a:rPr lang="ko-KR" altLang="en-US" baseline="0" dirty="0" smtClean="0"/>
              <a:t>를 가지고 </a:t>
            </a:r>
            <a:r>
              <a:rPr lang="en-US" altLang="ko-KR" baseline="0" dirty="0" smtClean="0"/>
              <a:t>logistic regression </a:t>
            </a:r>
            <a:r>
              <a:rPr lang="ko-KR" altLang="en-US" baseline="0" dirty="0" smtClean="0"/>
              <a:t>통해 각 환자의 생존율을 예측하는 모델을 만들었다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 (</a:t>
            </a:r>
            <a:r>
              <a:rPr lang="ko-KR" altLang="en-US" baseline="0" dirty="0" smtClean="0"/>
              <a:t>머신 러닝 </a:t>
            </a:r>
            <a:r>
              <a:rPr lang="en-US" altLang="ko-KR" baseline="0" dirty="0" smtClean="0"/>
              <a:t>: </a:t>
            </a:r>
            <a:r>
              <a:rPr lang="ko-KR" altLang="en-US" baseline="0" dirty="0" smtClean="0"/>
              <a:t>수많은 </a:t>
            </a:r>
            <a:r>
              <a:rPr lang="ko-KR" altLang="en-US" baseline="0" dirty="0" err="1" smtClean="0"/>
              <a:t>빅데이터를</a:t>
            </a:r>
            <a:r>
              <a:rPr lang="ko-KR" altLang="en-US" baseline="0" dirty="0" smtClean="0"/>
              <a:t> 분석해 인공지능 시스템 스스로 학습하는 것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</a:t>
            </a:r>
            <a:r>
              <a:rPr lang="ko-KR" altLang="en-US" baseline="0" dirty="0" err="1" smtClean="0"/>
              <a:t>딥러닝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: </a:t>
            </a:r>
            <a:r>
              <a:rPr lang="ko-KR" altLang="en-US" baseline="0" dirty="0" err="1" smtClean="0"/>
              <a:t>머신러닝은</a:t>
            </a:r>
            <a:r>
              <a:rPr lang="ko-KR" altLang="en-US" baseline="0" dirty="0" smtClean="0"/>
              <a:t> 데이터가 포함한 내용의 특징을 파악하는 데는 한계를 보임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            </a:t>
            </a:r>
            <a:r>
              <a:rPr lang="ko-KR" altLang="en-US" baseline="0" dirty="0" err="1" smtClean="0"/>
              <a:t>머신러닝에</a:t>
            </a:r>
            <a:r>
              <a:rPr lang="ko-KR" altLang="en-US" baseline="0" dirty="0" smtClean="0"/>
              <a:t> 인간의 뇌를 모방한 신경망 네트워크를 더한 </a:t>
            </a:r>
            <a:r>
              <a:rPr lang="ko-KR" altLang="en-US" baseline="0" dirty="0" err="1" smtClean="0"/>
              <a:t>딥러닝</a:t>
            </a:r>
            <a:r>
              <a:rPr lang="ko-KR" altLang="en-US" baseline="0" dirty="0" smtClean="0"/>
              <a:t> 알고리즘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인간의 두뇌가 수많은 데이터에서 패턴을 발견한 뒤 사물을 구분하는 정보처리 방식을 모방함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            </a:t>
            </a:r>
            <a:r>
              <a:rPr lang="ko-KR" altLang="en-US" baseline="0" dirty="0" err="1" smtClean="0"/>
              <a:t>머신러닝이</a:t>
            </a:r>
            <a:r>
              <a:rPr lang="ko-KR" altLang="en-US" baseline="0" dirty="0" smtClean="0"/>
              <a:t> 축적된 데이터를 토대로 </a:t>
            </a:r>
            <a:r>
              <a:rPr lang="ko-KR" altLang="en-US" baseline="0" dirty="0" err="1" smtClean="0"/>
              <a:t>상고나관계와</a:t>
            </a:r>
            <a:r>
              <a:rPr lang="ko-KR" altLang="en-US" baseline="0" dirty="0" smtClean="0"/>
              <a:t> 특성을 찾아내고 여기에 나타난 패턴을 통해 결론을 내리는 기술인 데 반해 </a:t>
            </a:r>
            <a:r>
              <a:rPr lang="ko-KR" altLang="en-US" baseline="0" dirty="0" err="1" smtClean="0"/>
              <a:t>딥러닝은</a:t>
            </a:r>
            <a:r>
              <a:rPr lang="ko-KR" altLang="en-US" baseline="0" dirty="0" smtClean="0"/>
              <a:t> 축적된 데이터를 분석만 하지 않고 이 데이터를 통해</a:t>
            </a:r>
            <a:endParaRPr lang="en-US" altLang="ko-KR" baseline="0" dirty="0" smtClean="0"/>
          </a:p>
          <a:p>
            <a:r>
              <a:rPr lang="en-US" altLang="ko-KR" baseline="0" dirty="0" smtClean="0"/>
              <a:t>               </a:t>
            </a:r>
            <a:r>
              <a:rPr lang="ko-KR" altLang="en-US" baseline="0" dirty="0" smtClean="0"/>
              <a:t>학습까지 하는 기계학습 능력을 활용해 </a:t>
            </a:r>
            <a:r>
              <a:rPr lang="ko-KR" altLang="en-US" baseline="0" dirty="0" err="1" smtClean="0"/>
              <a:t>최적긔</a:t>
            </a:r>
            <a:r>
              <a:rPr lang="ko-KR" altLang="en-US" baseline="0" dirty="0" smtClean="0"/>
              <a:t> 결론을 내린다</a:t>
            </a:r>
            <a:r>
              <a:rPr lang="en-US" altLang="ko-KR" baseline="0" dirty="0" smtClean="0"/>
              <a:t>)</a:t>
            </a:r>
          </a:p>
          <a:p>
            <a:r>
              <a:rPr lang="en-US" altLang="ko-KR" baseline="0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7459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00BF8-6076-481C-BD4F-8A8D419FB881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481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직사각형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직사각형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직사각형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직사각형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모서리가 둥근 직사각형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모서리가 둥근 직사각형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직사각형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6" name="날짜 개체 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직사각형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직사각형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직사각형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모서리가 둥근 직사각형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모서리가 둥근 직사각형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직사각형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직사각형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직사각형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직사각형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직사각형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직사각형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BCE1AEF-28B6-4E49-83CC-1176B04AE30C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507E99C-AFBD-49AD-BE1E-A732942A426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1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1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1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83568" y="4509120"/>
            <a:ext cx="4953000" cy="1320552"/>
          </a:xfrm>
        </p:spPr>
        <p:txBody>
          <a:bodyPr>
            <a:normAutofit/>
          </a:bodyPr>
          <a:lstStyle/>
          <a:p>
            <a:r>
              <a:rPr lang="ko-KR" altLang="en-US" sz="2600" dirty="0" smtClean="0">
                <a:latin typeface="+mn-ea"/>
              </a:rPr>
              <a:t>호흡기내과 </a:t>
            </a:r>
            <a:r>
              <a:rPr lang="en-US" altLang="ko-KR" sz="2600" dirty="0" smtClean="0">
                <a:latin typeface="+mn-ea"/>
              </a:rPr>
              <a:t>R3 </a:t>
            </a:r>
            <a:r>
              <a:rPr lang="ko-KR" altLang="en-US" sz="2600" dirty="0" smtClean="0">
                <a:latin typeface="+mn-ea"/>
              </a:rPr>
              <a:t>배진경</a:t>
            </a:r>
            <a:endParaRPr lang="en-US" altLang="ko-KR" sz="2600" dirty="0" smtClean="0">
              <a:latin typeface="+mn-ea"/>
            </a:endParaRPr>
          </a:p>
          <a:p>
            <a:r>
              <a:rPr lang="en-US" altLang="ko-KR" sz="2600" dirty="0" smtClean="0">
                <a:latin typeface="+mn-ea"/>
              </a:rPr>
              <a:t>PF. </a:t>
            </a:r>
            <a:r>
              <a:rPr lang="ko-KR" altLang="en-US" sz="2600" dirty="0" smtClean="0">
                <a:latin typeface="+mn-ea"/>
              </a:rPr>
              <a:t>강영애</a:t>
            </a:r>
            <a:endParaRPr lang="ko-KR" altLang="en-US" sz="2600" dirty="0">
              <a:latin typeface="+mn-ea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5" y="1052736"/>
            <a:ext cx="9156195" cy="3375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89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36512" y="489992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Study designs &amp; methods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943" y="1212213"/>
            <a:ext cx="6035987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73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844824"/>
            <a:ext cx="8640960" cy="482453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dirty="0" smtClean="0">
                <a:latin typeface="+mn-ea"/>
              </a:rPr>
              <a:t>1,034 patients  with NTM PD treated at SNUH and 200 patients with NTM PD treated at SMG-BMC.</a:t>
            </a:r>
          </a:p>
          <a:p>
            <a:pPr>
              <a:lnSpc>
                <a:spcPct val="120000"/>
              </a:lnSpc>
            </a:pPr>
            <a:endParaRPr lang="en-US" altLang="ko-KR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dirty="0" smtClean="0">
                <a:latin typeface="+mn-ea"/>
              </a:rPr>
              <a:t>Eligible patients were followed up for a median duration of 73 months</a:t>
            </a:r>
          </a:p>
          <a:p>
            <a:pPr>
              <a:lnSpc>
                <a:spcPct val="120000"/>
              </a:lnSpc>
            </a:pPr>
            <a:endParaRPr lang="en-US" altLang="ko-KR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dirty="0" smtClean="0">
                <a:latin typeface="+mn-ea"/>
              </a:rPr>
              <a:t>Among patients with underlying pulmonary diseases, 57% had BE, 11.2% had TB destroyed lung, 10% had COPD, and 6.3% had asthma</a:t>
            </a:r>
          </a:p>
          <a:p>
            <a:pPr>
              <a:lnSpc>
                <a:spcPct val="120000"/>
              </a:lnSpc>
            </a:pPr>
            <a:endParaRPr lang="en-US" altLang="ko-KR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dirty="0" smtClean="0">
                <a:latin typeface="+mn-ea"/>
              </a:rPr>
              <a:t>The most frequent NTM species : </a:t>
            </a:r>
            <a:r>
              <a:rPr lang="en-US" altLang="ko-KR" dirty="0" err="1" smtClean="0">
                <a:latin typeface="+mn-ea"/>
              </a:rPr>
              <a:t>M.avium</a:t>
            </a:r>
            <a:r>
              <a:rPr lang="en-US" altLang="ko-KR" dirty="0" smtClean="0">
                <a:latin typeface="+mn-ea"/>
              </a:rPr>
              <a:t> (42.5%), </a:t>
            </a:r>
            <a:r>
              <a:rPr lang="en-US" altLang="ko-KR" dirty="0" err="1" smtClean="0">
                <a:latin typeface="+mn-ea"/>
              </a:rPr>
              <a:t>M.intracellulare</a:t>
            </a:r>
            <a:r>
              <a:rPr lang="en-US" altLang="ko-KR" dirty="0" smtClean="0">
                <a:latin typeface="+mn-ea"/>
              </a:rPr>
              <a:t>(35.2%), </a:t>
            </a:r>
            <a:r>
              <a:rPr lang="en-US" altLang="ko-KR" dirty="0" err="1" smtClean="0">
                <a:latin typeface="+mn-ea"/>
              </a:rPr>
              <a:t>M.abscessus</a:t>
            </a:r>
            <a:r>
              <a:rPr lang="en-US" altLang="ko-KR" dirty="0" smtClean="0">
                <a:latin typeface="+mn-ea"/>
              </a:rPr>
              <a:t> complex(22.4%)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1956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60032" y="332656"/>
            <a:ext cx="3045024" cy="1066800"/>
          </a:xfrm>
        </p:spPr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27384"/>
            <a:ext cx="4369648" cy="472514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4509120"/>
            <a:ext cx="4262145" cy="2312852"/>
          </a:xfrm>
          <a:prstGeom prst="rect">
            <a:avLst/>
          </a:prstGeom>
        </p:spPr>
      </p:pic>
      <p:sp>
        <p:nvSpPr>
          <p:cNvPr id="7" name="내용 개체 틀 2"/>
          <p:cNvSpPr txBox="1">
            <a:spLocks/>
          </p:cNvSpPr>
          <p:nvPr/>
        </p:nvSpPr>
        <p:spPr>
          <a:xfrm>
            <a:off x="4860032" y="1340768"/>
            <a:ext cx="4267763" cy="540060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1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1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1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1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1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1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1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1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1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 smtClean="0">
                <a:latin typeface="+mn-ea"/>
              </a:rPr>
              <a:t>DL model for predicting mortality using only CXRs at diagnosis</a:t>
            </a:r>
          </a:p>
          <a:p>
            <a:pPr lvl="1"/>
            <a:r>
              <a:rPr lang="en-US" altLang="ko-KR" sz="1600" dirty="0" smtClean="0">
                <a:latin typeface="+mn-ea"/>
              </a:rPr>
              <a:t>3yr : AUC 0.792</a:t>
            </a:r>
          </a:p>
          <a:p>
            <a:pPr lvl="1"/>
            <a:r>
              <a:rPr lang="en-US" altLang="ko-KR" sz="1600" dirty="0" smtClean="0">
                <a:latin typeface="+mn-ea"/>
              </a:rPr>
              <a:t>5yr : AUC 0.781</a:t>
            </a:r>
          </a:p>
          <a:p>
            <a:pPr lvl="1"/>
            <a:r>
              <a:rPr lang="en-US" altLang="ko-KR" sz="1600" dirty="0" smtClean="0">
                <a:latin typeface="+mn-ea"/>
              </a:rPr>
              <a:t>10yr : AUC 0.844</a:t>
            </a:r>
          </a:p>
          <a:p>
            <a:endParaRPr lang="en-US" altLang="ko-KR" sz="1800" dirty="0" smtClean="0">
              <a:latin typeface="+mn-ea"/>
            </a:endParaRPr>
          </a:p>
          <a:p>
            <a:r>
              <a:rPr lang="en-US" altLang="ko-KR" sz="1800" dirty="0" smtClean="0">
                <a:latin typeface="+mn-ea"/>
              </a:rPr>
              <a:t>Logistic regression model for predicting mortality using clinically important variables</a:t>
            </a:r>
          </a:p>
          <a:p>
            <a:pPr lvl="1"/>
            <a:r>
              <a:rPr lang="en-US" altLang="ko-KR" sz="1600" dirty="0" smtClean="0">
                <a:latin typeface="+mn-ea"/>
              </a:rPr>
              <a:t>3yr : AUC 0.865</a:t>
            </a:r>
          </a:p>
          <a:p>
            <a:pPr lvl="1"/>
            <a:r>
              <a:rPr lang="en-US" altLang="ko-KR" sz="1600" dirty="0" smtClean="0">
                <a:latin typeface="+mn-ea"/>
              </a:rPr>
              <a:t>5yr : AUC 0.931</a:t>
            </a:r>
          </a:p>
          <a:p>
            <a:pPr lvl="1"/>
            <a:r>
              <a:rPr lang="en-US" altLang="ko-KR" sz="1600" dirty="0" smtClean="0">
                <a:latin typeface="+mn-ea"/>
              </a:rPr>
              <a:t>10yr : AUC 0.845</a:t>
            </a:r>
          </a:p>
          <a:p>
            <a:endParaRPr lang="en-US" altLang="ko-KR" sz="1800" dirty="0" smtClean="0">
              <a:latin typeface="+mn-ea"/>
            </a:endParaRPr>
          </a:p>
          <a:p>
            <a:r>
              <a:rPr lang="en-US" altLang="ko-KR" sz="1800" dirty="0" smtClean="0">
                <a:solidFill>
                  <a:srgbClr val="008000"/>
                </a:solidFill>
                <a:latin typeface="+mn-ea"/>
              </a:rPr>
              <a:t>DL model using CXRs + Logistic regression model using variables</a:t>
            </a:r>
          </a:p>
          <a:p>
            <a:pPr lvl="1"/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3yr : AUC 0.865</a:t>
            </a:r>
          </a:p>
          <a:p>
            <a:pPr lvl="1"/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5yr : AUC 0.942</a:t>
            </a:r>
          </a:p>
          <a:p>
            <a:pPr lvl="1"/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10yr : AUC 0.922</a:t>
            </a:r>
          </a:p>
        </p:txBody>
      </p:sp>
    </p:spTree>
    <p:extLst>
      <p:ext uri="{BB962C8B-B14F-4D97-AF65-F5344CB8AC3E}">
        <p14:creationId xmlns:p14="http://schemas.microsoft.com/office/powerpoint/2010/main" val="2291950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427984" y="1268760"/>
            <a:ext cx="4464496" cy="5400600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400" dirty="0" smtClean="0">
                <a:latin typeface="+mn-ea"/>
              </a:rPr>
              <a:t>Predicted performance of the DL model in the test set b/w patients with and without antibiotic treatment for NTM PD</a:t>
            </a:r>
          </a:p>
          <a:p>
            <a:r>
              <a:rPr lang="en-US" altLang="ko-KR" sz="2400" dirty="0" smtClean="0">
                <a:latin typeface="+mn-ea"/>
              </a:rPr>
              <a:t>10-year mortality</a:t>
            </a:r>
          </a:p>
          <a:p>
            <a:pPr lvl="1"/>
            <a:r>
              <a:rPr lang="en-US" altLang="ko-KR" sz="1900" dirty="0" err="1" smtClean="0">
                <a:latin typeface="+mn-ea"/>
              </a:rPr>
              <a:t>Tx</a:t>
            </a:r>
            <a:r>
              <a:rPr lang="en-US" altLang="ko-KR" sz="1900" dirty="0" smtClean="0">
                <a:latin typeface="+mn-ea"/>
              </a:rPr>
              <a:t> group : AUC 0.832</a:t>
            </a:r>
          </a:p>
          <a:p>
            <a:pPr lvl="1"/>
            <a:r>
              <a:rPr lang="en-US" altLang="ko-KR" sz="1900" dirty="0" smtClean="0">
                <a:latin typeface="+mn-ea"/>
              </a:rPr>
              <a:t>Non-</a:t>
            </a:r>
            <a:r>
              <a:rPr lang="en-US" altLang="ko-KR" sz="1900" dirty="0" err="1" smtClean="0">
                <a:latin typeface="+mn-ea"/>
              </a:rPr>
              <a:t>Tx</a:t>
            </a:r>
            <a:r>
              <a:rPr lang="en-US" altLang="ko-KR" sz="1900" dirty="0" smtClean="0">
                <a:latin typeface="+mn-ea"/>
              </a:rPr>
              <a:t> : AUC 0.732</a:t>
            </a:r>
            <a:endParaRPr lang="en-US" altLang="ko-KR" sz="1900" dirty="0">
              <a:latin typeface="+mn-ea"/>
            </a:endParaRPr>
          </a:p>
          <a:p>
            <a:r>
              <a:rPr lang="en-US" altLang="ko-KR" sz="2400" dirty="0" smtClean="0">
                <a:latin typeface="+mn-ea"/>
              </a:rPr>
              <a:t>5-year mortality</a:t>
            </a:r>
          </a:p>
          <a:p>
            <a:pPr lvl="1"/>
            <a:r>
              <a:rPr lang="en-US" altLang="ko-KR" sz="1900" dirty="0" err="1" smtClean="0">
                <a:latin typeface="+mn-ea"/>
              </a:rPr>
              <a:t>Tx</a:t>
            </a:r>
            <a:r>
              <a:rPr lang="en-US" altLang="ko-KR" sz="1900" dirty="0" smtClean="0">
                <a:latin typeface="+mn-ea"/>
              </a:rPr>
              <a:t> group : AUC 0.831</a:t>
            </a:r>
          </a:p>
          <a:p>
            <a:pPr lvl="1"/>
            <a:r>
              <a:rPr lang="en-US" altLang="ko-KR" sz="1900" dirty="0" smtClean="0">
                <a:latin typeface="+mn-ea"/>
              </a:rPr>
              <a:t>Non-</a:t>
            </a:r>
            <a:r>
              <a:rPr lang="en-US" altLang="ko-KR" sz="1900" dirty="0" err="1" smtClean="0">
                <a:latin typeface="+mn-ea"/>
              </a:rPr>
              <a:t>Tx</a:t>
            </a:r>
            <a:r>
              <a:rPr lang="en-US" altLang="ko-KR" sz="1900" dirty="0" smtClean="0">
                <a:latin typeface="+mn-ea"/>
              </a:rPr>
              <a:t> : AUC 0.749</a:t>
            </a:r>
            <a:endParaRPr lang="en-US" altLang="ko-KR" sz="1900" dirty="0">
              <a:latin typeface="+mn-ea"/>
            </a:endParaRPr>
          </a:p>
          <a:p>
            <a:r>
              <a:rPr lang="en-US" altLang="ko-KR" sz="2400" dirty="0" smtClean="0">
                <a:latin typeface="+mn-ea"/>
              </a:rPr>
              <a:t>3-year	</a:t>
            </a:r>
          </a:p>
          <a:p>
            <a:pPr lvl="1"/>
            <a:r>
              <a:rPr lang="en-US" altLang="ko-KR" sz="1900" dirty="0" err="1" smtClean="0">
                <a:latin typeface="+mn-ea"/>
              </a:rPr>
              <a:t>Tx</a:t>
            </a:r>
            <a:r>
              <a:rPr lang="en-US" altLang="ko-KR" sz="1900" dirty="0" smtClean="0">
                <a:latin typeface="+mn-ea"/>
              </a:rPr>
              <a:t> group : AUC 0.850</a:t>
            </a:r>
          </a:p>
          <a:p>
            <a:pPr lvl="1"/>
            <a:r>
              <a:rPr lang="en-US" altLang="ko-KR" sz="1900" dirty="0" smtClean="0">
                <a:latin typeface="+mn-ea"/>
              </a:rPr>
              <a:t>Non-</a:t>
            </a:r>
            <a:r>
              <a:rPr lang="en-US" altLang="ko-KR" sz="1900" dirty="0" err="1" smtClean="0">
                <a:latin typeface="+mn-ea"/>
              </a:rPr>
              <a:t>Tx</a:t>
            </a:r>
            <a:r>
              <a:rPr lang="en-US" altLang="ko-KR" sz="1900" dirty="0" smtClean="0">
                <a:latin typeface="+mn-ea"/>
              </a:rPr>
              <a:t> : AUC 0.776</a:t>
            </a:r>
          </a:p>
          <a:p>
            <a:pPr lvl="1"/>
            <a:endParaRPr lang="en-US" altLang="ko-KR" sz="19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2400" dirty="0" smtClean="0">
                <a:latin typeface="+mn-ea"/>
              </a:rPr>
              <a:t>Logistic regression model + CXR score : </a:t>
            </a:r>
            <a:r>
              <a:rPr lang="en-US" altLang="ko-KR" sz="2400" b="1" u="sng" dirty="0" smtClean="0">
                <a:solidFill>
                  <a:srgbClr val="FF0000"/>
                </a:solidFill>
                <a:latin typeface="+mn-ea"/>
              </a:rPr>
              <a:t>no</a:t>
            </a:r>
            <a:r>
              <a:rPr lang="en-US" altLang="ko-KR" sz="2400" dirty="0" smtClean="0">
                <a:latin typeface="+mn-ea"/>
              </a:rPr>
              <a:t> significant difference </a:t>
            </a:r>
            <a:endParaRPr lang="ko-KR" altLang="en-US" sz="2400" dirty="0">
              <a:latin typeface="+mn-ea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572000" y="332656"/>
            <a:ext cx="3045024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1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48" y="0"/>
            <a:ext cx="4324710" cy="472514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37113"/>
            <a:ext cx="4324710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4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8824" y="548680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556792"/>
            <a:ext cx="8784976" cy="511256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ko-KR" sz="2600" dirty="0" smtClean="0">
                <a:latin typeface="+mn-ea"/>
              </a:rPr>
              <a:t>A DL model can predict the prognosis of patients with NTM PD based on routinely available baseline CXR images </a:t>
            </a:r>
          </a:p>
          <a:p>
            <a:pPr lvl="1">
              <a:lnSpc>
                <a:spcPct val="110000"/>
              </a:lnSpc>
            </a:pPr>
            <a:r>
              <a:rPr lang="en-US" altLang="ko-KR" dirty="0" smtClean="0">
                <a:latin typeface="+mn-ea"/>
              </a:rPr>
              <a:t>Predictability improves w/ greater clinical info</a:t>
            </a:r>
          </a:p>
          <a:p>
            <a:pPr lvl="1">
              <a:lnSpc>
                <a:spcPct val="110000"/>
              </a:lnSpc>
            </a:pPr>
            <a:endParaRPr lang="en-US" altLang="ko-KR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2600" dirty="0" smtClean="0">
                <a:latin typeface="+mn-ea"/>
              </a:rPr>
              <a:t>The DL-driven CXR score showed good performance in predicting 3-, 5-, and 10-year mortality in the test set.</a:t>
            </a:r>
          </a:p>
          <a:p>
            <a:pPr lvl="1">
              <a:lnSpc>
                <a:spcPct val="110000"/>
              </a:lnSpc>
            </a:pPr>
            <a:r>
              <a:rPr lang="en-US" altLang="ko-KR" dirty="0" smtClean="0">
                <a:latin typeface="+mn-ea"/>
              </a:rPr>
              <a:t>Logistic regression model using CXR and clinical information – Higher AUC than the DL driven CXR alone </a:t>
            </a:r>
          </a:p>
        </p:txBody>
      </p:sp>
    </p:spTree>
    <p:extLst>
      <p:ext uri="{BB962C8B-B14F-4D97-AF65-F5344CB8AC3E}">
        <p14:creationId xmlns:p14="http://schemas.microsoft.com/office/powerpoint/2010/main" val="399398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916832"/>
            <a:ext cx="8496944" cy="4536504"/>
          </a:xfrm>
        </p:spPr>
        <p:txBody>
          <a:bodyPr>
            <a:normAutofit/>
          </a:bodyPr>
          <a:lstStyle/>
          <a:p>
            <a:r>
              <a:rPr lang="en-US" altLang="ko-KR" sz="2600" dirty="0" smtClean="0">
                <a:latin typeface="+mn-ea"/>
              </a:rPr>
              <a:t>The clinical courses of NTM PD are heterogeneous</a:t>
            </a:r>
          </a:p>
          <a:p>
            <a:endParaRPr lang="en-US" altLang="ko-KR" sz="2600" dirty="0">
              <a:latin typeface="+mn-ea"/>
            </a:endParaRPr>
          </a:p>
          <a:p>
            <a:r>
              <a:rPr lang="en-US" altLang="ko-KR" sz="2600" dirty="0" smtClean="0">
                <a:latin typeface="+mn-ea"/>
              </a:rPr>
              <a:t>Our DL algorithm was trained to predict the overall 10-year mortality through </a:t>
            </a:r>
            <a:r>
              <a:rPr lang="en-US" altLang="ko-KR" sz="2600" dirty="0" err="1" smtClean="0">
                <a:latin typeface="+mn-ea"/>
              </a:rPr>
              <a:t>semisupervised</a:t>
            </a:r>
            <a:r>
              <a:rPr lang="en-US" altLang="ko-KR" sz="2600" dirty="0" smtClean="0">
                <a:latin typeface="+mn-ea"/>
              </a:rPr>
              <a:t> learning and showed excellent performance</a:t>
            </a:r>
          </a:p>
          <a:p>
            <a:endParaRPr lang="en-US" altLang="ko-KR" sz="2600" dirty="0">
              <a:latin typeface="+mn-ea"/>
            </a:endParaRPr>
          </a:p>
          <a:p>
            <a:r>
              <a:rPr lang="en-US" altLang="ko-KR" sz="2600" dirty="0" smtClean="0">
                <a:solidFill>
                  <a:srgbClr val="008000"/>
                </a:solidFill>
                <a:latin typeface="+mn-ea"/>
              </a:rPr>
              <a:t>A transfer learning technique </a:t>
            </a:r>
            <a:r>
              <a:rPr lang="en-US" altLang="ko-KR" sz="2600" dirty="0" smtClean="0">
                <a:latin typeface="+mn-ea"/>
              </a:rPr>
              <a:t>was adopted to overcome the relatively small size of the training subset</a:t>
            </a:r>
            <a:endParaRPr lang="ko-KR" altLang="en-US" sz="2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0635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628800"/>
            <a:ext cx="8640960" cy="489654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ko-KR" sz="2600" dirty="0" smtClean="0">
                <a:latin typeface="+mn-ea"/>
              </a:rPr>
              <a:t>DL has been used widely in the field of</a:t>
            </a:r>
            <a:r>
              <a:rPr lang="ko-KR" altLang="en-US" sz="2600" dirty="0" smtClean="0">
                <a:latin typeface="+mn-ea"/>
              </a:rPr>
              <a:t> </a:t>
            </a:r>
            <a:r>
              <a:rPr lang="en-US" altLang="ko-KR" sz="2600" dirty="0" smtClean="0">
                <a:latin typeface="+mn-ea"/>
              </a:rPr>
              <a:t>respiratory infection, such as pulmonary TB and bacterial or viral pneumonia, including Covid-19</a:t>
            </a:r>
          </a:p>
          <a:p>
            <a:pPr>
              <a:lnSpc>
                <a:spcPct val="110000"/>
              </a:lnSpc>
            </a:pPr>
            <a:endParaRPr lang="en-US" altLang="ko-KR" sz="2600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2600" dirty="0" smtClean="0">
                <a:latin typeface="+mn-ea"/>
              </a:rPr>
              <a:t>With this intuitive tool, individuals who might benefit from active surveillance or antibiotic treatment could be stratified</a:t>
            </a:r>
          </a:p>
          <a:p>
            <a:pPr>
              <a:lnSpc>
                <a:spcPct val="110000"/>
              </a:lnSpc>
            </a:pPr>
            <a:endParaRPr lang="en-US" altLang="ko-KR" sz="2600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2600" dirty="0" smtClean="0">
                <a:latin typeface="+mn-ea"/>
              </a:rPr>
              <a:t>If the CXR score decreases with treatment, this DL model may quantify treatment response monitoring</a:t>
            </a:r>
            <a:endParaRPr lang="ko-KR" altLang="en-US" sz="2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006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Discussion - Limitations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916832"/>
            <a:ext cx="8496944" cy="4536504"/>
          </a:xfrm>
        </p:spPr>
        <p:txBody>
          <a:bodyPr/>
          <a:lstStyle/>
          <a:p>
            <a:r>
              <a:rPr lang="en-US" altLang="ko-KR" dirty="0" smtClean="0">
                <a:latin typeface="+mn-ea"/>
              </a:rPr>
              <a:t>To enrich the training dataset, we collected multiple CXRs between 1month before and 6months after the diagnosis</a:t>
            </a:r>
          </a:p>
          <a:p>
            <a:r>
              <a:rPr lang="en-US" altLang="ko-KR" dirty="0" smtClean="0">
                <a:latin typeface="+mn-ea"/>
              </a:rPr>
              <a:t>We could not adjust the effect of antibiotic treatment in our predictive model</a:t>
            </a:r>
          </a:p>
          <a:p>
            <a:r>
              <a:rPr lang="en-US" altLang="ko-KR" dirty="0" smtClean="0">
                <a:latin typeface="+mn-ea"/>
              </a:rPr>
              <a:t>The cause of death was not specified</a:t>
            </a:r>
          </a:p>
          <a:p>
            <a:r>
              <a:rPr lang="en-US" altLang="ko-KR" dirty="0" smtClean="0">
                <a:latin typeface="+mn-ea"/>
              </a:rPr>
              <a:t>We could not exclude the possibility of CXR scoring measured from the lesions that were not specific to NTM PD </a:t>
            </a:r>
          </a:p>
          <a:p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970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ko-KR" altLang="en-US" sz="4000" dirty="0" smtClean="0"/>
              <a:t>감사합니다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03472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916832"/>
            <a:ext cx="8496944" cy="4536504"/>
          </a:xfrm>
        </p:spPr>
        <p:txBody>
          <a:bodyPr/>
          <a:lstStyle/>
          <a:p>
            <a:r>
              <a:rPr lang="en-US" altLang="ko-KR" dirty="0" smtClean="0">
                <a:latin typeface="+mn-ea"/>
              </a:rPr>
              <a:t>NTM : ubiquitous environmental organisms isolated from water &amp; soil</a:t>
            </a:r>
          </a:p>
          <a:p>
            <a:endParaRPr lang="en-US" altLang="ko-KR" dirty="0">
              <a:latin typeface="+mn-ea"/>
            </a:endParaRPr>
          </a:p>
          <a:p>
            <a:r>
              <a:rPr lang="en-US" altLang="ko-KR" dirty="0" smtClean="0">
                <a:latin typeface="+mn-ea"/>
              </a:rPr>
              <a:t>Clinical course of NTM PD(Pulmonary disease) is highly </a:t>
            </a:r>
            <a:r>
              <a:rPr lang="en-US" altLang="ko-KR" dirty="0" err="1" smtClean="0">
                <a:latin typeface="+mn-ea"/>
              </a:rPr>
              <a:t>heterogenous</a:t>
            </a:r>
            <a:endParaRPr lang="en-US" altLang="ko-KR" dirty="0" smtClean="0">
              <a:latin typeface="+mn-ea"/>
            </a:endParaRPr>
          </a:p>
          <a:p>
            <a:endParaRPr lang="en-US" altLang="ko-KR" dirty="0">
              <a:latin typeface="+mn-ea"/>
            </a:endParaRPr>
          </a:p>
          <a:p>
            <a:r>
              <a:rPr lang="en-US" altLang="ko-KR" dirty="0" smtClean="0">
                <a:latin typeface="+mn-ea"/>
              </a:rPr>
              <a:t>With this heterogeneous clinical course, the prediction of prognosis of patients with NTM PD is </a:t>
            </a:r>
            <a:r>
              <a:rPr lang="en-US" altLang="ko-KR" dirty="0" err="1" smtClean="0">
                <a:latin typeface="+mn-ea"/>
              </a:rPr>
              <a:t>diffficult</a:t>
            </a:r>
            <a:r>
              <a:rPr lang="en-US" altLang="ko-KR" dirty="0" smtClean="0">
                <a:latin typeface="+mn-ea"/>
              </a:rPr>
              <a:t>.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798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916832"/>
            <a:ext cx="8496944" cy="4536504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solidFill>
                  <a:srgbClr val="008000"/>
                </a:solidFill>
                <a:latin typeface="+mn-ea"/>
              </a:rPr>
              <a:t>Deep learning(DL) </a:t>
            </a:r>
            <a:r>
              <a:rPr lang="en-US" altLang="ko-KR" dirty="0" smtClean="0">
                <a:latin typeface="+mn-ea"/>
              </a:rPr>
              <a:t>is a promising technique that can process image information iteratively through multilayered convolutional neural networks</a:t>
            </a:r>
          </a:p>
          <a:p>
            <a:endParaRPr lang="en-US" altLang="ko-KR" dirty="0">
              <a:latin typeface="+mn-ea"/>
            </a:endParaRPr>
          </a:p>
          <a:p>
            <a:endParaRPr lang="en-US" altLang="ko-KR" dirty="0" smtClean="0">
              <a:latin typeface="+mn-ea"/>
            </a:endParaRPr>
          </a:p>
          <a:p>
            <a:r>
              <a:rPr lang="en-US" altLang="ko-KR" dirty="0" smtClean="0">
                <a:latin typeface="+mn-ea"/>
              </a:rPr>
              <a:t>A DL model can recognize specific patterns from </a:t>
            </a:r>
            <a:r>
              <a:rPr lang="en-US" altLang="ko-KR" b="1" dirty="0" smtClean="0">
                <a:latin typeface="+mn-ea"/>
              </a:rPr>
              <a:t>raw image data </a:t>
            </a:r>
            <a:r>
              <a:rPr lang="en-US" altLang="ko-KR" dirty="0" smtClean="0">
                <a:latin typeface="+mn-ea"/>
              </a:rPr>
              <a:t>without direct human supervision on radiologic abnormality</a:t>
            </a:r>
          </a:p>
          <a:p>
            <a:endParaRPr lang="en-US" altLang="ko-KR" dirty="0">
              <a:latin typeface="+mn-ea"/>
            </a:endParaRPr>
          </a:p>
          <a:p>
            <a:pPr marL="109728" indent="0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7556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916832"/>
            <a:ext cx="8640960" cy="4752528"/>
          </a:xfrm>
        </p:spPr>
        <p:txBody>
          <a:bodyPr>
            <a:normAutofit lnSpcReduction="10000"/>
          </a:bodyPr>
          <a:lstStyle/>
          <a:p>
            <a:r>
              <a:rPr lang="en-US" altLang="ko-KR" dirty="0">
                <a:latin typeface="+mn-ea"/>
              </a:rPr>
              <a:t>We recently developed a DL model to predict the activity of pulmonary TB on CXR.</a:t>
            </a:r>
          </a:p>
          <a:p>
            <a:endParaRPr lang="en-US" altLang="ko-KR" dirty="0" smtClean="0">
              <a:latin typeface="+mn-ea"/>
            </a:endParaRPr>
          </a:p>
          <a:p>
            <a:r>
              <a:rPr lang="en-US" altLang="ko-KR" dirty="0" smtClean="0">
                <a:solidFill>
                  <a:srgbClr val="008000"/>
                </a:solidFill>
                <a:latin typeface="+mn-ea"/>
              </a:rPr>
              <a:t>Chest radiography(CXR) </a:t>
            </a:r>
            <a:r>
              <a:rPr lang="en-US" altLang="ko-KR" dirty="0" smtClean="0">
                <a:latin typeface="+mn-ea"/>
              </a:rPr>
              <a:t>has been implemented commonly as a primary imaging method for </a:t>
            </a:r>
            <a:r>
              <a:rPr lang="en-US" altLang="ko-KR" dirty="0" smtClean="0">
                <a:solidFill>
                  <a:srgbClr val="008000"/>
                </a:solidFill>
                <a:latin typeface="+mn-ea"/>
              </a:rPr>
              <a:t>evaluating diagnosis and disease progression</a:t>
            </a:r>
            <a:r>
              <a:rPr lang="en-US" altLang="ko-KR" dirty="0" smtClean="0">
                <a:latin typeface="+mn-ea"/>
              </a:rPr>
              <a:t> in NTM PD</a:t>
            </a:r>
          </a:p>
          <a:p>
            <a:endParaRPr lang="en-US" altLang="ko-KR" dirty="0">
              <a:latin typeface="+mn-ea"/>
            </a:endParaRPr>
          </a:p>
          <a:p>
            <a:r>
              <a:rPr lang="en-US" altLang="ko-KR" dirty="0" smtClean="0">
                <a:latin typeface="+mn-ea"/>
              </a:rPr>
              <a:t>We aimed to develop and present a prediction model for </a:t>
            </a:r>
            <a:r>
              <a:rPr lang="en-US" altLang="ko-KR" u="sng" dirty="0" smtClean="0">
                <a:latin typeface="+mn-ea"/>
              </a:rPr>
              <a:t>predicting the prognosis of patients with NTM PD using a DL technique </a:t>
            </a:r>
            <a:endParaRPr lang="ko-KR" altLang="en-US" u="sng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2580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Study designs &amp; 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916832"/>
            <a:ext cx="8496944" cy="4536504"/>
          </a:xfrm>
        </p:spPr>
        <p:txBody>
          <a:bodyPr>
            <a:normAutofit/>
          </a:bodyPr>
          <a:lstStyle/>
          <a:p>
            <a:r>
              <a:rPr lang="en-US" altLang="ko-KR" sz="26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Participants : </a:t>
            </a:r>
            <a:r>
              <a:rPr lang="en-US" altLang="ko-KR" sz="2600" dirty="0" smtClean="0">
                <a:latin typeface="+mn-ea"/>
              </a:rPr>
              <a:t>a diagnosis of NTM PD at SNUH (2000.01.01~2015.12.31) and at </a:t>
            </a:r>
            <a:r>
              <a:rPr lang="en-US" altLang="ko-KR" sz="2600" dirty="0" err="1" smtClean="0">
                <a:latin typeface="+mn-ea"/>
              </a:rPr>
              <a:t>Boramae</a:t>
            </a:r>
            <a:r>
              <a:rPr lang="en-US" altLang="ko-KR" sz="2600" dirty="0" smtClean="0">
                <a:latin typeface="+mn-ea"/>
              </a:rPr>
              <a:t> Medical Center (SMG-BMC) (2000.01.01~2015.12.31) </a:t>
            </a:r>
          </a:p>
          <a:p>
            <a:endParaRPr lang="en-US" altLang="ko-KR" sz="2600" dirty="0" smtClean="0">
              <a:latin typeface="+mn-ea"/>
            </a:endParaRPr>
          </a:p>
          <a:p>
            <a:endParaRPr lang="en-US" altLang="ko-KR" sz="2600" dirty="0">
              <a:latin typeface="+mn-ea"/>
            </a:endParaRPr>
          </a:p>
          <a:p>
            <a:r>
              <a:rPr lang="en-US" altLang="ko-KR" sz="26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Exclusion :</a:t>
            </a:r>
            <a:r>
              <a:rPr lang="en-US" altLang="ko-KR" sz="2600" dirty="0" smtClean="0">
                <a:latin typeface="+mn-ea"/>
              </a:rPr>
              <a:t> patients with end-stage organ disease, incurable malignancy, or who declined active</a:t>
            </a:r>
            <a:r>
              <a:rPr lang="en-US" altLang="ko-KR" sz="2600" dirty="0">
                <a:latin typeface="+mn-ea"/>
              </a:rPr>
              <a:t> </a:t>
            </a:r>
            <a:r>
              <a:rPr lang="en-US" altLang="ko-KR" sz="2600" dirty="0" smtClean="0">
                <a:latin typeface="+mn-ea"/>
              </a:rPr>
              <a:t>treatment, undergoing palliative </a:t>
            </a:r>
            <a:r>
              <a:rPr lang="en-US" altLang="ko-KR" sz="2600" dirty="0" err="1" smtClean="0">
                <a:latin typeface="+mn-ea"/>
              </a:rPr>
              <a:t>treamtent</a:t>
            </a:r>
            <a:r>
              <a:rPr lang="en-US" altLang="ko-KR" sz="2600" dirty="0" smtClean="0">
                <a:latin typeface="+mn-ea"/>
              </a:rPr>
              <a:t>/end-of-life care</a:t>
            </a:r>
          </a:p>
          <a:p>
            <a:endParaRPr lang="ko-KR" altLang="en-US" sz="2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1599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Study designs &amp; 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916832"/>
            <a:ext cx="8496944" cy="453650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ko-KR" sz="2600" dirty="0" smtClean="0">
                <a:latin typeface="+mn-ea"/>
              </a:rPr>
              <a:t>Clinical information : age, sex, BMI, </a:t>
            </a:r>
            <a:r>
              <a:rPr lang="en-US" altLang="ko-KR" sz="2600" dirty="0" err="1" smtClean="0">
                <a:latin typeface="+mn-ea"/>
              </a:rPr>
              <a:t>unerlying</a:t>
            </a:r>
            <a:r>
              <a:rPr lang="en-US" altLang="ko-KR" sz="2600" dirty="0" smtClean="0">
                <a:latin typeface="+mn-ea"/>
              </a:rPr>
              <a:t> comorbidities</a:t>
            </a:r>
          </a:p>
          <a:p>
            <a:pPr>
              <a:lnSpc>
                <a:spcPct val="120000"/>
              </a:lnSpc>
            </a:pPr>
            <a:r>
              <a:rPr lang="en-US" altLang="ko-KR" sz="2600" dirty="0" smtClean="0">
                <a:latin typeface="+mn-ea"/>
              </a:rPr>
              <a:t>AFB smear, culture, causative NTM species</a:t>
            </a:r>
          </a:p>
          <a:p>
            <a:pPr>
              <a:lnSpc>
                <a:spcPct val="120000"/>
              </a:lnSpc>
            </a:pPr>
            <a:r>
              <a:rPr lang="en-US" altLang="ko-KR" sz="2600" dirty="0" smtClean="0">
                <a:latin typeface="+mn-ea"/>
              </a:rPr>
              <a:t>The date of death, 3-, 5-, and 10-year mortality rates</a:t>
            </a:r>
          </a:p>
          <a:p>
            <a:pPr>
              <a:lnSpc>
                <a:spcPct val="120000"/>
              </a:lnSpc>
            </a:pPr>
            <a:r>
              <a:rPr lang="en-US" altLang="ko-KR" sz="2600" dirty="0" smtClean="0">
                <a:latin typeface="+mn-ea"/>
              </a:rPr>
              <a:t>Baseline CXR : Radiographs obtained between 1~6months after diagnosis </a:t>
            </a:r>
          </a:p>
        </p:txBody>
      </p:sp>
    </p:spTree>
    <p:extLst>
      <p:ext uri="{BB962C8B-B14F-4D97-AF65-F5344CB8AC3E}">
        <p14:creationId xmlns:p14="http://schemas.microsoft.com/office/powerpoint/2010/main" val="387668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Study designs &amp; 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5229200"/>
            <a:ext cx="8496944" cy="1224136"/>
          </a:xfrm>
        </p:spPr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2499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712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496" y="404664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Study designs &amp; methods 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26225"/>
            <a:ext cx="4968552" cy="56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097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8229600" cy="1066800"/>
          </a:xfrm>
        </p:spPr>
        <p:txBody>
          <a:bodyPr/>
          <a:lstStyle/>
          <a:p>
            <a:r>
              <a:rPr lang="en-US" altLang="ko-KR" dirty="0" smtClean="0"/>
              <a:t>Study designs &amp; 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752528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+mn-ea"/>
              </a:rPr>
              <a:t>Our </a:t>
            </a:r>
            <a:r>
              <a:rPr lang="en-US" altLang="ko-KR" dirty="0" smtClean="0">
                <a:solidFill>
                  <a:srgbClr val="008000"/>
                </a:solidFill>
                <a:latin typeface="+mn-ea"/>
              </a:rPr>
              <a:t>DL prediction models </a:t>
            </a:r>
            <a:r>
              <a:rPr lang="en-US" altLang="ko-KR" dirty="0" smtClean="0">
                <a:latin typeface="+mn-ea"/>
              </a:rPr>
              <a:t>output a value between 0 and 1 from each </a:t>
            </a:r>
            <a:r>
              <a:rPr lang="en-US" altLang="ko-KR" u="sng" dirty="0" smtClean="0">
                <a:latin typeface="+mn-ea"/>
              </a:rPr>
              <a:t>input CXR </a:t>
            </a:r>
            <a:r>
              <a:rPr lang="en-US" altLang="ko-KR" dirty="0" smtClean="0">
                <a:latin typeface="+mn-ea"/>
              </a:rPr>
              <a:t>as an estimated probability of the 3-, 5-, and 10-year overall mortality in patients with NTM PD, and it was called the </a:t>
            </a:r>
            <a:r>
              <a:rPr lang="en-US" altLang="ko-KR" dirty="0" smtClean="0">
                <a:solidFill>
                  <a:srgbClr val="008000"/>
                </a:solidFill>
                <a:latin typeface="+mn-ea"/>
              </a:rPr>
              <a:t>CXR score</a:t>
            </a:r>
            <a:r>
              <a:rPr lang="en-US" altLang="ko-KR" dirty="0" smtClean="0">
                <a:latin typeface="+mn-ea"/>
              </a:rPr>
              <a:t>.</a:t>
            </a:r>
          </a:p>
          <a:p>
            <a:endParaRPr lang="en-US" altLang="ko-KR" dirty="0">
              <a:latin typeface="+mn-ea"/>
            </a:endParaRPr>
          </a:p>
          <a:p>
            <a:r>
              <a:rPr lang="en-US" altLang="ko-KR" dirty="0" smtClean="0">
                <a:latin typeface="+mn-ea"/>
              </a:rPr>
              <a:t>We also established the </a:t>
            </a:r>
            <a:r>
              <a:rPr lang="en-US" altLang="ko-KR" u="sng" dirty="0" smtClean="0">
                <a:latin typeface="+mn-ea"/>
              </a:rPr>
              <a:t>prediction models for the 3-, 5-, and 10-yer overall mortality </a:t>
            </a:r>
            <a:r>
              <a:rPr lang="en-US" altLang="ko-KR" dirty="0" smtClean="0">
                <a:latin typeface="+mn-ea"/>
              </a:rPr>
              <a:t>using </a:t>
            </a:r>
            <a:r>
              <a:rPr lang="en-US" altLang="ko-KR" dirty="0" smtClean="0">
                <a:solidFill>
                  <a:srgbClr val="008000"/>
                </a:solidFill>
                <a:latin typeface="+mn-ea"/>
              </a:rPr>
              <a:t>logistic regression,</a:t>
            </a:r>
            <a:r>
              <a:rPr lang="en-US" altLang="ko-KR" dirty="0" smtClean="0">
                <a:latin typeface="+mn-ea"/>
              </a:rPr>
              <a:t> which included </a:t>
            </a:r>
            <a:r>
              <a:rPr lang="en-US" altLang="ko-KR" u="sng" dirty="0" smtClean="0">
                <a:latin typeface="+mn-ea"/>
              </a:rPr>
              <a:t>clinically important variable</a:t>
            </a:r>
            <a:r>
              <a:rPr lang="en-US" altLang="ko-KR" dirty="0" smtClean="0">
                <a:latin typeface="+mn-ea"/>
              </a:rPr>
              <a:t>s associated with mortality and CXR score.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9443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도시">
  <a:themeElements>
    <a:clrScheme name="도시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도시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493</TotalTime>
  <Words>2313</Words>
  <Application>Microsoft Office PowerPoint</Application>
  <PresentationFormat>화면 슬라이드 쇼(4:3)</PresentationFormat>
  <Paragraphs>200</Paragraphs>
  <Slides>18</Slides>
  <Notes>13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도시</vt:lpstr>
      <vt:lpstr>PowerPoint 프레젠테이션</vt:lpstr>
      <vt:lpstr>Introduction</vt:lpstr>
      <vt:lpstr>Introduction</vt:lpstr>
      <vt:lpstr>Introduction</vt:lpstr>
      <vt:lpstr>Study designs &amp; methods</vt:lpstr>
      <vt:lpstr>Study designs &amp; methods</vt:lpstr>
      <vt:lpstr>Study designs &amp; methods</vt:lpstr>
      <vt:lpstr>Study designs &amp; methods </vt:lpstr>
      <vt:lpstr>Study designs &amp; methods</vt:lpstr>
      <vt:lpstr>Study designs &amp; methods</vt:lpstr>
      <vt:lpstr>Results</vt:lpstr>
      <vt:lpstr>Results</vt:lpstr>
      <vt:lpstr>PowerPoint 프레젠테이션</vt:lpstr>
      <vt:lpstr>Discussion</vt:lpstr>
      <vt:lpstr>Discussion</vt:lpstr>
      <vt:lpstr>Discussion</vt:lpstr>
      <vt:lpstr>Discussion - Limitations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SV34BO4WDS025</dc:creator>
  <cp:lastModifiedBy>yued4001</cp:lastModifiedBy>
  <cp:revision>27</cp:revision>
  <dcterms:created xsi:type="dcterms:W3CDTF">2022-09-25T07:01:06Z</dcterms:created>
  <dcterms:modified xsi:type="dcterms:W3CDTF">2022-09-26T22:23:52Z</dcterms:modified>
</cp:coreProperties>
</file>