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60" r:id="rId4"/>
    <p:sldId id="257" r:id="rId5"/>
    <p:sldId id="262" r:id="rId6"/>
    <p:sldId id="263" r:id="rId7"/>
    <p:sldId id="269" r:id="rId8"/>
    <p:sldId id="261" r:id="rId9"/>
    <p:sldId id="268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104" autoAdjust="0"/>
  </p:normalViewPr>
  <p:slideViewPr>
    <p:cSldViewPr>
      <p:cViewPr>
        <p:scale>
          <a:sx n="70" d="100"/>
          <a:sy n="70" d="100"/>
        </p:scale>
        <p:origin x="-2814" y="-8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366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25D1E-F617-4FEC-8E5C-CB4DB59E44F2}" type="datetimeFigureOut">
              <a:rPr lang="ko-KR" altLang="en-US" smtClean="0"/>
              <a:t>2016-09-27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60DB78-85C3-4F3B-B56E-CCD8DB611B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4274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1. Schematic of reduced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nicotinamide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adenine dinucleotide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phosphate (NADPH) oxidase (NOX)–mediated free radical production,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domain structure, and putative molecular functions.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Akt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protein kinase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B; AP-1, activated protein-1; Et1, endothelin-1; HIF-1a, hypoxia-inducible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factor 1-a; MAPK, mitogen-activated protein kinase; PTK, protein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tyrosine kinase;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Rac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-related C3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botulinum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toxin substrate; ROS, reactive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oxygen species; RTK, receptor tyrosine kinase.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# p22phox: regulatory subunit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# p67,47, 40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phox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inactivation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시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cytolsol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 있다가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activaiton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membrane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으로 이동 </a:t>
            </a: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O2- : superoxide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H2O2: hydrogen peroxide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Rac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:”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Ras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-related C3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botulinum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toxin substrate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60DB78-85C3-4F3B-B56E-CCD8DB611B30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7066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FIG. 2. Cellular localization of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Nox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enzymes in the lung.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Nox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Duox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isoforms are expressed in specific lung cells, where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 mediate diverse functions in both normal physiologic and/or pathologic states. The catalytic subunits of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Nox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enzymes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schematically represented by an orange ‘‘duplex.’’ Refer to text for related references and details. ASL, airway surface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liquid;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Duox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dual oxidase. To see this illustration in color, the reader is referred to the web version of this article at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www.liebertpub.com/ars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60DB78-85C3-4F3B-B56E-CCD8DB611B30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4332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1 (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AeD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NOX1, 2, 4 and 5 mRNA expression in lung fibroblasts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 patients with idiopathic pulmonary fibrosis (IPF) compared with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controls expressed as the ratio to ubiquitin mRNA levels. Data are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presented as a box and whisker plot with median, IQR and minimum and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maximum values. (E) Typical western blot and quantification of NOX4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protein expression (67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kDa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in lung fibroblasts from patients with IPF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controls. NOX4 is expressed as the ratio to b-actin expression. Data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 presented as a box and whisker plot with median, IQR and minimum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maximum values. (F) Reactive oxygen species production by IPF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control fibroblasts assessed by measurement of H2-DCFH-DA (2,7-</a:t>
            </a:r>
          </a:p>
          <a:p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dichlorofluorescein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diacetate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oxidation. The values, expressed as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arbitrary fluorescence units, are presented as a box and whisker plot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median, IQR and minimum and maximum values.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60DB78-85C3-4F3B-B56E-CCD8DB611B30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5715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2 Detection of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immunoreactive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NOX4 in the lung. Immunohistochemistry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shows that bronchial and alveolar epithelial cells express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NOX4 in the normal lung. In idiopathic pulmonary fibrosis (IPF) lung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samples, hyperplastic alveolar cells and fibroblasts (arrows) are strongly</a:t>
            </a:r>
          </a:p>
          <a:p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labelled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The control antibody always gave a negative signal.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60DB78-85C3-4F3B-B56E-CCD8DB611B30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03676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 and B) Effect of transforming growth factor b1 (TGFb1) in the presence or in the absence of N-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acetylcysteine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(NAC, 1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mM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or</a:t>
            </a:r>
          </a:p>
          <a:p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diphenylene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iodonium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(DPI, 10 mm) on NOX4, a-smooth muscle actin (a-SMA) and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procollagen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 (a1) mRNA expression in lung fibroblasts from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controls and patients with idiopathic pulmonary fibrosis (IPF). Data are presented as a box and whisker plot with median, IQR and minimum and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maximum values. (C) Typical western blot and quantification of a-SMA protein expression in lung fibroblasts after TGFb1 incubation in the presence or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absence of NAC (1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mM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or DPI (10 mm). a-SMA is expressed as the ratio to b-actin expression. Data are presented as a box and whisker plot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median, IQR and minimum and maximum values. (D) TGFb1 stimulates reactive oxygen species (ROS) production in human lung fibroblasts.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Control and IPF fibroblasts were stimulated with TGFb1 for 1e24 h and ROS production was assessed by measurement of H2-DCFH-DA (2,7-</a:t>
            </a:r>
          </a:p>
          <a:p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dichlorofluorescein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diacetate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oxidation. The four figures show production by the two groups of cells at 1, 3, 12 and 24 h post-TGFb1, respectively.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Values are presented as a box and whisker plot with median, IQR and minimum and maximum values.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# DPI : TGF beta induced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alph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SMA ,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procollagen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 mRNA expression </a:t>
            </a:r>
            <a:r>
              <a:rPr lang="ko-KR" altLang="en-US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저해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60DB78-85C3-4F3B-B56E-CCD8DB611B30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61506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SP-C</a:t>
            </a:r>
            <a:r>
              <a:rPr lang="en-US" altLang="ko-KR" baseline="0" dirty="0" smtClean="0"/>
              <a:t> : surface protein C </a:t>
            </a:r>
          </a:p>
          <a:p>
            <a:r>
              <a:rPr lang="en-US" altLang="ko-KR" baseline="0" dirty="0" smtClean="0"/>
              <a:t>AECs: alveolar epithelial cells</a:t>
            </a:r>
          </a:p>
          <a:p>
            <a:r>
              <a:rPr lang="en-US" altLang="ko-KR" baseline="0" dirty="0" smtClean="0"/>
              <a:t>Sporadic IPF </a:t>
            </a:r>
            <a:r>
              <a:rPr lang="en-US" altLang="ko-KR" baseline="0" dirty="0" err="1" smtClean="0"/>
              <a:t>bx</a:t>
            </a:r>
            <a:r>
              <a:rPr lang="en-US" altLang="ko-KR" baseline="0" dirty="0" smtClean="0"/>
              <a:t> </a:t>
            </a:r>
            <a:r>
              <a:rPr lang="en-US" altLang="ko-KR" baseline="0" dirty="0" smtClean="0">
                <a:sym typeface="Wingdings" pitchFamily="2" charset="2"/>
              </a:rPr>
              <a:t> UPR (Unfolded protein response) activation in AECs lining areas of fibrotic remodeling</a:t>
            </a:r>
          </a:p>
          <a:p>
            <a:endParaRPr lang="en-US" altLang="ko-KR" baseline="0" dirty="0" smtClean="0">
              <a:sym typeface="Wingdings" pitchFamily="2" charset="2"/>
            </a:endParaRPr>
          </a:p>
          <a:p>
            <a:r>
              <a:rPr lang="ko-KR" altLang="en-US" baseline="0" dirty="0" smtClean="0">
                <a:sym typeface="Wingdings" pitchFamily="2" charset="2"/>
              </a:rPr>
              <a:t>현재까지 </a:t>
            </a:r>
            <a:r>
              <a:rPr lang="en-US" altLang="ko-KR" baseline="0" dirty="0" smtClean="0">
                <a:sym typeface="Wingdings" pitchFamily="2" charset="2"/>
              </a:rPr>
              <a:t>CLAD </a:t>
            </a:r>
            <a:r>
              <a:rPr lang="ko-KR" altLang="en-US" baseline="0" dirty="0" smtClean="0">
                <a:sym typeface="Wingdings" pitchFamily="2" charset="2"/>
              </a:rPr>
              <a:t>시작에 있어서 </a:t>
            </a:r>
            <a:r>
              <a:rPr lang="en-US" altLang="ko-KR" baseline="0" dirty="0" smtClean="0">
                <a:sym typeface="Wingdings" pitchFamily="2" charset="2"/>
              </a:rPr>
              <a:t>ER stress </a:t>
            </a:r>
            <a:r>
              <a:rPr lang="ko-KR" altLang="en-US" baseline="0" dirty="0" err="1" smtClean="0">
                <a:sym typeface="Wingdings" pitchFamily="2" charset="2"/>
              </a:rPr>
              <a:t>연관있다는</a:t>
            </a:r>
            <a:r>
              <a:rPr lang="ko-KR" altLang="en-US" baseline="0" dirty="0" smtClean="0">
                <a:sym typeface="Wingdings" pitchFamily="2" charset="2"/>
              </a:rPr>
              <a:t> 명확한 증거가 있지는 않지만 </a:t>
            </a:r>
            <a:endParaRPr lang="en-US" altLang="ko-KR" baseline="0" dirty="0" smtClean="0">
              <a:sym typeface="Wingdings" pitchFamily="2" charset="2"/>
            </a:endParaRPr>
          </a:p>
          <a:p>
            <a:r>
              <a:rPr lang="en-US" altLang="ko-KR" baseline="0" dirty="0" smtClean="0">
                <a:sym typeface="Wingdings" pitchFamily="2" charset="2"/>
              </a:rPr>
              <a:t>Ischemia-reperfusion injury , acute rejection episode </a:t>
            </a:r>
            <a:r>
              <a:rPr lang="ko-KR" altLang="en-US" baseline="0" dirty="0" smtClean="0">
                <a:sym typeface="Wingdings" pitchFamily="2" charset="2"/>
              </a:rPr>
              <a:t>는 </a:t>
            </a:r>
            <a:r>
              <a:rPr lang="ko-KR" altLang="en-US" baseline="0" dirty="0" err="1" smtClean="0">
                <a:sym typeface="Wingdings" pitchFamily="2" charset="2"/>
              </a:rPr>
              <a:t>이식받은</a:t>
            </a:r>
            <a:r>
              <a:rPr lang="ko-KR" altLang="en-US" baseline="0" dirty="0" smtClean="0">
                <a:sym typeface="Wingdings" pitchFamily="2" charset="2"/>
              </a:rPr>
              <a:t> 장기에 </a:t>
            </a:r>
            <a:r>
              <a:rPr lang="en-US" altLang="ko-KR" baseline="0" dirty="0" smtClean="0">
                <a:sym typeface="Wingdings" pitchFamily="2" charset="2"/>
              </a:rPr>
              <a:t>ER stress </a:t>
            </a:r>
            <a:r>
              <a:rPr lang="ko-KR" altLang="en-US" baseline="0" dirty="0" smtClean="0">
                <a:sym typeface="Wingdings" pitchFamily="2" charset="2"/>
              </a:rPr>
              <a:t>를 </a:t>
            </a:r>
            <a:r>
              <a:rPr lang="en-US" altLang="ko-KR" baseline="0" dirty="0" smtClean="0">
                <a:sym typeface="Wingdings" pitchFamily="2" charset="2"/>
              </a:rPr>
              <a:t>induce </a:t>
            </a:r>
            <a:r>
              <a:rPr lang="ko-KR" altLang="en-US" baseline="0" dirty="0" err="1" smtClean="0">
                <a:sym typeface="Wingdings" pitchFamily="2" charset="2"/>
              </a:rPr>
              <a:t>할수</a:t>
            </a:r>
            <a:r>
              <a:rPr lang="ko-KR" altLang="en-US" baseline="0" dirty="0" smtClean="0">
                <a:sym typeface="Wingdings" pitchFamily="2" charset="2"/>
              </a:rPr>
              <a:t> 있다고 알려져 있기는 하다</a:t>
            </a:r>
            <a:r>
              <a:rPr lang="en-US" altLang="ko-KR" baseline="0" dirty="0" smtClean="0">
                <a:sym typeface="Wingdings" pitchFamily="2" charset="2"/>
              </a:rPr>
              <a:t>. </a:t>
            </a:r>
          </a:p>
          <a:p>
            <a:endParaRPr lang="en-US" altLang="ko-KR" baseline="0" dirty="0" smtClean="0">
              <a:sym typeface="Wingdings" pitchFamily="2" charset="2"/>
            </a:endParaRPr>
          </a:p>
          <a:p>
            <a:r>
              <a:rPr lang="en-US" altLang="ko-KR" baseline="0" dirty="0" smtClean="0">
                <a:sym typeface="Wingdings" pitchFamily="2" charset="2"/>
              </a:rPr>
              <a:t>BOS </a:t>
            </a:r>
            <a:r>
              <a:rPr lang="ko-KR" altLang="en-US" baseline="0" dirty="0" smtClean="0">
                <a:sym typeface="Wingdings" pitchFamily="2" charset="2"/>
              </a:rPr>
              <a:t>환자의 </a:t>
            </a:r>
            <a:r>
              <a:rPr lang="en-US" altLang="ko-KR" baseline="0" dirty="0" err="1" smtClean="0">
                <a:sym typeface="Wingdings" pitchFamily="2" charset="2"/>
              </a:rPr>
              <a:t>bronchila</a:t>
            </a:r>
            <a:r>
              <a:rPr lang="en-US" altLang="ko-KR" baseline="0" dirty="0" smtClean="0">
                <a:sym typeface="Wingdings" pitchFamily="2" charset="2"/>
              </a:rPr>
              <a:t> epithelial </a:t>
            </a:r>
            <a:r>
              <a:rPr lang="ko-KR" altLang="en-US" baseline="0" dirty="0" smtClean="0">
                <a:sym typeface="Wingdings" pitchFamily="2" charset="2"/>
              </a:rPr>
              <a:t>중 </a:t>
            </a:r>
            <a:r>
              <a:rPr lang="en-US" altLang="ko-KR" baseline="0" dirty="0" smtClean="0">
                <a:sym typeface="Wingdings" pitchFamily="2" charset="2"/>
              </a:rPr>
              <a:t>40% </a:t>
            </a:r>
            <a:r>
              <a:rPr lang="ko-KR" altLang="en-US" baseline="0" dirty="0" smtClean="0">
                <a:sym typeface="Wingdings" pitchFamily="2" charset="2"/>
              </a:rPr>
              <a:t>에서 </a:t>
            </a:r>
            <a:r>
              <a:rPr lang="en-US" altLang="ko-KR" baseline="0" dirty="0" smtClean="0">
                <a:sym typeface="Wingdings" pitchFamily="2" charset="2"/>
              </a:rPr>
              <a:t>ER stress </a:t>
            </a:r>
            <a:r>
              <a:rPr lang="ko-KR" altLang="en-US" baseline="0" dirty="0" smtClean="0">
                <a:sym typeface="Wingdings" pitchFamily="2" charset="2"/>
              </a:rPr>
              <a:t>가 관찰되기는 한다</a:t>
            </a:r>
            <a:r>
              <a:rPr lang="en-US" altLang="ko-KR" baseline="0" dirty="0" smtClean="0">
                <a:sym typeface="Wingdings" pitchFamily="2" charset="2"/>
              </a:rPr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60DB78-85C3-4F3B-B56E-CCD8DB611B30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49823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 and B) Effect of transforming growth factor b1 (TGFb1) in the presence or in the absence of N-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acetylcysteine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(NAC, 1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mM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or</a:t>
            </a:r>
          </a:p>
          <a:p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diphenylene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iodonium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(DPI, 10 mm) on NOX4, a-smooth muscle actin (a-SMA) and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procollagen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 (a1) mRNA expression in lung fibroblasts from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controls and patients with idiopathic pulmonary fibrosis (IPF). Data are presented as a box and whisker plot with median, IQR and minimum and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maximum values. (C) Typical western blot and quantification of a-SMA protein expression in lung fibroblasts after TGFb1 incubation in the presence or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absence of NAC (1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mM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or DPI (10 mm). a-SMA is expressed as the ratio to b-actin expression. Data are presented as a box and whisker plot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median, IQR and minimum and maximum values. (D) TGFb1 stimulates reactive oxygen species (ROS) production in human lung fibroblasts.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Control and IPF fibroblasts were stimulated with TGFb1 for 1e24 h and ROS production was assessed by measurement of H2-DCFH-DA (2,7-</a:t>
            </a:r>
          </a:p>
          <a:p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dichlorofluorescein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diacetate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oxidation. The four figures show production by the two groups of cells at 1, 3, 12 and 24 h post-TGFb1, respectively.</a:t>
            </a:r>
          </a:p>
          <a:p>
            <a:r>
              <a:rPr lang="en-US" altLang="ko-KR" sz="1200" b="0" i="0" u="none" strike="noStrike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Values are presented as a box and whisker plot with median, IQR and minimum and maximum values.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60DB78-85C3-4F3B-B56E-CCD8DB611B30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9861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15018-4FFD-432D-8C8F-0FC56075A61F}" type="datetimeFigureOut">
              <a:rPr lang="ko-KR" altLang="en-US" smtClean="0"/>
              <a:t>2016-09-27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13725-B702-414B-9EEB-BC2CE9EF7F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8333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15018-4FFD-432D-8C8F-0FC56075A61F}" type="datetimeFigureOut">
              <a:rPr lang="ko-KR" altLang="en-US" smtClean="0"/>
              <a:t>2016-09-27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13725-B702-414B-9EEB-BC2CE9EF7F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2985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15018-4FFD-432D-8C8F-0FC56075A61F}" type="datetimeFigureOut">
              <a:rPr lang="ko-KR" altLang="en-US" smtClean="0"/>
              <a:t>2016-09-27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13725-B702-414B-9EEB-BC2CE9EF7F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583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15018-4FFD-432D-8C8F-0FC56075A61F}" type="datetimeFigureOut">
              <a:rPr lang="ko-KR" altLang="en-US" smtClean="0"/>
              <a:t>2016-09-27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13725-B702-414B-9EEB-BC2CE9EF7F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1235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15018-4FFD-432D-8C8F-0FC56075A61F}" type="datetimeFigureOut">
              <a:rPr lang="ko-KR" altLang="en-US" smtClean="0"/>
              <a:t>2016-09-27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13725-B702-414B-9EEB-BC2CE9EF7F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3709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15018-4FFD-432D-8C8F-0FC56075A61F}" type="datetimeFigureOut">
              <a:rPr lang="ko-KR" altLang="en-US" smtClean="0"/>
              <a:t>2016-09-27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13725-B702-414B-9EEB-BC2CE9EF7F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3417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15018-4FFD-432D-8C8F-0FC56075A61F}" type="datetimeFigureOut">
              <a:rPr lang="ko-KR" altLang="en-US" smtClean="0"/>
              <a:t>2016-09-27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13725-B702-414B-9EEB-BC2CE9EF7F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1785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15018-4FFD-432D-8C8F-0FC56075A61F}" type="datetimeFigureOut">
              <a:rPr lang="ko-KR" altLang="en-US" smtClean="0"/>
              <a:t>2016-09-27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13725-B702-414B-9EEB-BC2CE9EF7F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8814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15018-4FFD-432D-8C8F-0FC56075A61F}" type="datetimeFigureOut">
              <a:rPr lang="ko-KR" altLang="en-US" smtClean="0"/>
              <a:t>2016-09-27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13725-B702-414B-9EEB-BC2CE9EF7F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0365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15018-4FFD-432D-8C8F-0FC56075A61F}" type="datetimeFigureOut">
              <a:rPr lang="ko-KR" altLang="en-US" smtClean="0"/>
              <a:t>2016-09-27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13725-B702-414B-9EEB-BC2CE9EF7F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5998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15018-4FFD-432D-8C8F-0FC56075A61F}" type="datetimeFigureOut">
              <a:rPr lang="ko-KR" altLang="en-US" smtClean="0"/>
              <a:t>2016-09-27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13725-B702-414B-9EEB-BC2CE9EF7F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0194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15018-4FFD-432D-8C8F-0FC56075A61F}" type="datetimeFigureOut">
              <a:rPr lang="ko-KR" altLang="en-US" smtClean="0"/>
              <a:t>2016-09-27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13725-B702-414B-9EEB-BC2CE9EF7F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8244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278688" cy="1470025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NOX 4 in lung transplantation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호흡기내과</a:t>
            </a:r>
            <a:endParaRPr lang="en-US" altLang="ko-KR" dirty="0" smtClean="0"/>
          </a:p>
          <a:p>
            <a:r>
              <a:rPr lang="ko-KR" altLang="en-US" dirty="0" smtClean="0"/>
              <a:t>김송이 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188640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Lab meeting </a:t>
            </a:r>
          </a:p>
          <a:p>
            <a:r>
              <a:rPr lang="en-US" altLang="ko-KR" dirty="0" smtClean="0"/>
              <a:t>2016-9-27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1393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Hypothesis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NOX4 expression in donor -lung tissue before lung transplantation is associated with development of CLAD </a:t>
            </a:r>
          </a:p>
          <a:p>
            <a:r>
              <a:rPr lang="en-US" altLang="ko-KR" dirty="0" smtClean="0"/>
              <a:t>NOX4 expression in BAL sample is associated with development of CLAD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0052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현재 </a:t>
            </a:r>
            <a:r>
              <a:rPr lang="ko-KR" altLang="en-US" dirty="0" err="1" smtClean="0"/>
              <a:t>임상검체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Serial BAL sample </a:t>
            </a:r>
          </a:p>
          <a:p>
            <a:pPr lvl="1"/>
            <a:r>
              <a:rPr lang="ko-KR" altLang="en-US" dirty="0" smtClean="0"/>
              <a:t>모두</a:t>
            </a:r>
            <a:r>
              <a:rPr lang="en-US" altLang="ko-KR" dirty="0" smtClean="0"/>
              <a:t> </a:t>
            </a:r>
            <a:r>
              <a:rPr lang="ko-KR" altLang="en-US" dirty="0" smtClean="0"/>
              <a:t>일정치는 않음 </a:t>
            </a:r>
            <a:r>
              <a:rPr lang="en-US" altLang="ko-KR" dirty="0" smtClean="0"/>
              <a:t>(1-3, 3-6, 3-6-12, 6-12…)</a:t>
            </a:r>
          </a:p>
          <a:p>
            <a:pPr lvl="1"/>
            <a:r>
              <a:rPr lang="en-US" altLang="ko-KR" dirty="0" smtClean="0"/>
              <a:t>26</a:t>
            </a:r>
            <a:r>
              <a:rPr lang="ko-KR" altLang="en-US" dirty="0"/>
              <a:t> </a:t>
            </a:r>
            <a:r>
              <a:rPr lang="ko-KR" altLang="en-US" dirty="0" smtClean="0"/>
              <a:t>명</a:t>
            </a:r>
            <a:endParaRPr lang="en-US" altLang="ko-KR" dirty="0" smtClean="0"/>
          </a:p>
          <a:p>
            <a:r>
              <a:rPr lang="en-US" altLang="ko-KR" dirty="0" smtClean="0"/>
              <a:t>Donor lung tissue</a:t>
            </a:r>
          </a:p>
          <a:p>
            <a:pPr lvl="1"/>
            <a:r>
              <a:rPr lang="en-US" altLang="ko-KR" dirty="0" smtClean="0"/>
              <a:t>49 </a:t>
            </a:r>
            <a:r>
              <a:rPr lang="ko-KR" altLang="en-US" dirty="0" smtClean="0"/>
              <a:t>명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83184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NOX4 expression in donor -lung tissue before lung </a:t>
            </a:r>
            <a:r>
              <a:rPr lang="en-US" altLang="ko-KR" dirty="0" smtClean="0"/>
              <a:t>transplantation</a:t>
            </a:r>
          </a:p>
          <a:p>
            <a:pPr lvl="1"/>
            <a:r>
              <a:rPr lang="en-US" altLang="ko-KR" dirty="0" smtClean="0"/>
              <a:t>NOX4 staining (IHC)</a:t>
            </a:r>
          </a:p>
          <a:p>
            <a:pPr lvl="1"/>
            <a:r>
              <a:rPr lang="en-US" altLang="ko-KR" dirty="0" smtClean="0"/>
              <a:t>NOX4 WB</a:t>
            </a:r>
          </a:p>
          <a:p>
            <a:r>
              <a:rPr lang="en-US" altLang="ko-KR" dirty="0"/>
              <a:t>NOX4 expression in BAL </a:t>
            </a:r>
            <a:r>
              <a:rPr lang="en-US" altLang="ko-KR" dirty="0" smtClean="0"/>
              <a:t>sample</a:t>
            </a:r>
          </a:p>
          <a:p>
            <a:pPr lvl="1"/>
            <a:r>
              <a:rPr lang="en-US" altLang="ko-KR" dirty="0" smtClean="0"/>
              <a:t>NOX4 mRNA level : serial change</a:t>
            </a:r>
          </a:p>
          <a:p>
            <a:r>
              <a:rPr lang="en-US" altLang="ko-KR" dirty="0" smtClean="0"/>
              <a:t>Clinical manifestations: CLAD (BOS0p)</a:t>
            </a:r>
          </a:p>
          <a:p>
            <a:endParaRPr lang="en-US" altLang="ko-KR" dirty="0" smtClean="0"/>
          </a:p>
          <a:p>
            <a:pPr lvl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47453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 the future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Murine model ..? </a:t>
            </a:r>
          </a:p>
          <a:p>
            <a:pPr lvl="1"/>
            <a:r>
              <a:rPr lang="en-US" altLang="ko-KR" dirty="0" smtClean="0"/>
              <a:t>CLAD murine model </a:t>
            </a:r>
          </a:p>
          <a:p>
            <a:pPr lvl="1"/>
            <a:r>
              <a:rPr lang="en-US" altLang="ko-KR" dirty="0" smtClean="0"/>
              <a:t>KO mouse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2067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NOX, NADPH Oxidase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Evolutionarily conserved family</a:t>
            </a:r>
          </a:p>
          <a:p>
            <a:r>
              <a:rPr lang="en-US" altLang="ko-KR" dirty="0" smtClean="0"/>
              <a:t>NOX 1-5</a:t>
            </a:r>
          </a:p>
          <a:p>
            <a:r>
              <a:rPr lang="en-US" altLang="ko-KR" dirty="0" smtClean="0"/>
              <a:t>Catalyze the reduction of molecular oxygen (O2) to superoxide (O2</a:t>
            </a:r>
            <a:r>
              <a:rPr lang="en-US" altLang="ko-KR" baseline="30000" dirty="0" smtClean="0"/>
              <a:t>-</a:t>
            </a:r>
            <a:r>
              <a:rPr lang="en-US" altLang="ko-KR" dirty="0" smtClean="0"/>
              <a:t>) or </a:t>
            </a:r>
            <a:r>
              <a:rPr lang="en-US" altLang="ko-KR" dirty="0"/>
              <a:t>h</a:t>
            </a:r>
            <a:r>
              <a:rPr lang="en-US" altLang="ko-KR" dirty="0" smtClean="0"/>
              <a:t>ydrogen peroxide (H</a:t>
            </a:r>
            <a:r>
              <a:rPr lang="en-US" altLang="ko-KR" baseline="-25000" dirty="0" smtClean="0"/>
              <a:t>2</a:t>
            </a:r>
            <a:r>
              <a:rPr lang="en-US" altLang="ko-KR" dirty="0" smtClean="0"/>
              <a:t>O</a:t>
            </a:r>
            <a:r>
              <a:rPr lang="en-US" altLang="ko-KR" baseline="-25000" dirty="0" smtClean="0"/>
              <a:t>2</a:t>
            </a:r>
            <a:r>
              <a:rPr lang="en-US" altLang="ko-KR" dirty="0" smtClean="0"/>
              <a:t>)</a:t>
            </a:r>
            <a:r>
              <a:rPr lang="en-US" altLang="ko-KR" baseline="-25000" dirty="0" smtClean="0"/>
              <a:t> (NOX 4)</a:t>
            </a:r>
          </a:p>
          <a:p>
            <a:pPr lvl="1"/>
            <a:r>
              <a:rPr lang="en-US" altLang="ko-KR" dirty="0" smtClean="0"/>
              <a:t>Superoxide : primary product of the enzymatic reaction </a:t>
            </a:r>
            <a:r>
              <a:rPr lang="en-US" altLang="ko-KR" dirty="0" smtClean="0">
                <a:sym typeface="Wingdings" pitchFamily="2" charset="2"/>
              </a:rPr>
              <a:t> H</a:t>
            </a:r>
            <a:r>
              <a:rPr lang="en-US" altLang="ko-KR" baseline="-25000" dirty="0" smtClean="0">
                <a:sym typeface="Wingdings" pitchFamily="2" charset="2"/>
              </a:rPr>
              <a:t>2</a:t>
            </a:r>
            <a:r>
              <a:rPr lang="en-US" altLang="ko-KR" dirty="0" smtClean="0">
                <a:sym typeface="Wingdings" pitchFamily="2" charset="2"/>
              </a:rPr>
              <a:t>O</a:t>
            </a:r>
            <a:r>
              <a:rPr lang="en-US" altLang="ko-KR" baseline="-25000" dirty="0" smtClean="0">
                <a:sym typeface="Wingdings" pitchFamily="2" charset="2"/>
              </a:rPr>
              <a:t>2</a:t>
            </a:r>
            <a:r>
              <a:rPr lang="en-US" altLang="ko-KR" dirty="0" smtClean="0">
                <a:sym typeface="Wingdings" pitchFamily="2" charset="2"/>
              </a:rPr>
              <a:t> </a:t>
            </a:r>
          </a:p>
          <a:p>
            <a:pPr lvl="1"/>
            <a:endParaRPr lang="en-US" altLang="ko-KR" dirty="0" smtClean="0">
              <a:sym typeface="Wingdings" pitchFamily="2" charset="2"/>
            </a:endParaRP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915816" y="6370841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 smtClean="0"/>
              <a:t>Antioxid</a:t>
            </a:r>
            <a:r>
              <a:rPr lang="en-US" altLang="ko-KR" dirty="0" smtClean="0"/>
              <a:t> Redox Signal. 2014 Jun 10;20(17):2838-53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55112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2934"/>
            <a:ext cx="6956968" cy="6426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15816" y="6370841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Am J </a:t>
            </a:r>
            <a:r>
              <a:rPr lang="en-US" altLang="ko-KR" dirty="0" err="1" smtClean="0"/>
              <a:t>Respir</a:t>
            </a:r>
            <a:r>
              <a:rPr lang="en-US" altLang="ko-KR" dirty="0" smtClean="0"/>
              <a:t> Cell </a:t>
            </a:r>
            <a:r>
              <a:rPr lang="en-US" altLang="ko-KR" dirty="0" err="1" smtClean="0"/>
              <a:t>Mol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Biol</a:t>
            </a:r>
            <a:r>
              <a:rPr lang="en-US" altLang="ko-KR" dirty="0" smtClean="0"/>
              <a:t> 2012;47:129-139</a:t>
            </a:r>
            <a:endParaRPr lang="ko-KR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7236296" y="1789845"/>
            <a:ext cx="1728192" cy="6463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</a:rPr>
              <a:t>Activation: </a:t>
            </a:r>
          </a:p>
          <a:p>
            <a:r>
              <a:rPr lang="en-US" altLang="ko-KR" b="1" dirty="0" smtClean="0">
                <a:solidFill>
                  <a:schemeClr val="bg1"/>
                </a:solidFill>
              </a:rPr>
              <a:t>membrane 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64288" y="3356992"/>
            <a:ext cx="1728192" cy="6463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</a:rPr>
              <a:t>Inactivation: cytosol 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504" y="188639"/>
            <a:ext cx="1872208" cy="203132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bg1"/>
                </a:solidFill>
              </a:rPr>
              <a:t>NOX4 : constitutively active</a:t>
            </a:r>
          </a:p>
          <a:p>
            <a:r>
              <a:rPr lang="en-US" altLang="ko-KR" b="1" dirty="0" smtClean="0">
                <a:solidFill>
                  <a:schemeClr val="bg1"/>
                </a:solidFill>
              </a:rPr>
              <a:t>Regulated by expression/post translational modification 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079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8353425" cy="635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15816" y="6370841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 smtClean="0"/>
              <a:t>Antioxid</a:t>
            </a:r>
            <a:r>
              <a:rPr lang="en-US" altLang="ko-KR" dirty="0" smtClean="0"/>
              <a:t> Redox Signal. 2014 Jun 10;20(17):2838-53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8589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11209"/>
            <a:ext cx="4905375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79912" y="6234562"/>
            <a:ext cx="3775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Thorax 2010;65:733-738</a:t>
            </a:r>
            <a:endParaRPr lang="ko-KR" altLang="en-US" dirty="0"/>
          </a:p>
        </p:txBody>
      </p:sp>
      <p:sp>
        <p:nvSpPr>
          <p:cNvPr id="2" name="직사각형 1"/>
          <p:cNvSpPr/>
          <p:nvPr/>
        </p:nvSpPr>
        <p:spPr>
          <a:xfrm>
            <a:off x="107504" y="311209"/>
            <a:ext cx="2376264" cy="59751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/>
              <a:t>NOX</a:t>
            </a:r>
            <a:r>
              <a:rPr lang="ko-KR" altLang="en-US" sz="2800" b="1" dirty="0" smtClean="0"/>
              <a:t> </a:t>
            </a:r>
            <a:r>
              <a:rPr lang="en-US" altLang="ko-KR" sz="2800" b="1" dirty="0" smtClean="0"/>
              <a:t>in IPF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9512" y="3068960"/>
            <a:ext cx="1872208" cy="203132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IPF </a:t>
            </a:r>
            <a:r>
              <a:rPr lang="en-US" altLang="ko-KR" dirty="0" err="1" smtClean="0"/>
              <a:t>pt</a:t>
            </a:r>
            <a:r>
              <a:rPr lang="en-US" altLang="ko-KR" dirty="0" smtClean="0"/>
              <a:t> fibroblasts</a:t>
            </a:r>
          </a:p>
          <a:p>
            <a:pPr marL="285750" indent="-285750">
              <a:buFont typeface="Wingdings"/>
              <a:buChar char="à"/>
            </a:pPr>
            <a:r>
              <a:rPr lang="en-US" altLang="ko-KR" dirty="0" smtClean="0">
                <a:sym typeface="Wingdings" pitchFamily="2" charset="2"/>
              </a:rPr>
              <a:t>mRNA / WB/ ROS production</a:t>
            </a:r>
          </a:p>
          <a:p>
            <a:r>
              <a:rPr lang="en-US" altLang="ko-KR" dirty="0" smtClean="0">
                <a:sym typeface="Wingdings" pitchFamily="2" charset="2"/>
              </a:rPr>
              <a:t>(H2-DC</a:t>
            </a:r>
            <a:r>
              <a:rPr lang="ko-KR" altLang="en-US" dirty="0">
                <a:sym typeface="Wingdings" pitchFamily="2" charset="2"/>
              </a:rPr>
              <a:t> </a:t>
            </a:r>
            <a:r>
              <a:rPr lang="en-US" altLang="ko-KR" dirty="0" smtClean="0">
                <a:sym typeface="Wingdings" pitchFamily="2" charset="2"/>
              </a:rPr>
              <a:t>FH-DA oxidation)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1340768"/>
            <a:ext cx="1728192" cy="1200329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IPF N=8</a:t>
            </a:r>
          </a:p>
          <a:p>
            <a:r>
              <a:rPr lang="en-US" altLang="ko-KR" dirty="0" smtClean="0"/>
              <a:t>Control N=9</a:t>
            </a:r>
          </a:p>
          <a:p>
            <a:endParaRPr lang="en-US" altLang="ko-KR" dirty="0"/>
          </a:p>
          <a:p>
            <a:r>
              <a:rPr lang="en-US" altLang="ko-KR" dirty="0" smtClean="0"/>
              <a:t>Fibroblast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62305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6295447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11960" y="6309320"/>
            <a:ext cx="3775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Thorax 2010;65:733-738</a:t>
            </a:r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948264" y="1196752"/>
            <a:ext cx="19387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Bronchial , alveolar epithelial cells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34999" y="3573016"/>
            <a:ext cx="22014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Hyperplastic alveolar cells, fibroblasts </a:t>
            </a:r>
          </a:p>
        </p:txBody>
      </p:sp>
    </p:spTree>
    <p:extLst>
      <p:ext uri="{BB962C8B-B14F-4D97-AF65-F5344CB8AC3E}">
        <p14:creationId xmlns:p14="http://schemas.microsoft.com/office/powerpoint/2010/main" val="2790553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2450"/>
            <a:ext cx="9036496" cy="575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8441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CLAD </a:t>
            </a:r>
            <a:r>
              <a:rPr lang="en-US" altLang="ko-KR" sz="1700" dirty="0" err="1" smtClean="0"/>
              <a:t>Chrnic</a:t>
            </a:r>
            <a:r>
              <a:rPr lang="en-US" altLang="ko-KR" sz="1700" dirty="0" smtClean="0"/>
              <a:t> lung allograft dysfunction  </a:t>
            </a:r>
            <a:r>
              <a:rPr lang="en-US" altLang="ko-KR" sz="4000" b="1" i="1" dirty="0" smtClean="0"/>
              <a:t>vs</a:t>
            </a:r>
            <a:r>
              <a:rPr lang="en-US" altLang="ko-KR" sz="1700" dirty="0" smtClean="0"/>
              <a:t>.   </a:t>
            </a:r>
            <a:r>
              <a:rPr lang="en-US" altLang="ko-KR" dirty="0" smtClean="0"/>
              <a:t>IPF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44824"/>
            <a:ext cx="9144000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75856" y="5413866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Ann Am </a:t>
            </a:r>
            <a:r>
              <a:rPr lang="en-US" altLang="ko-KR" dirty="0" err="1" smtClean="0"/>
              <a:t>Thorac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Soc</a:t>
            </a:r>
            <a:r>
              <a:rPr lang="en-US" altLang="ko-KR" dirty="0" smtClean="0"/>
              <a:t> 2015;12: </a:t>
            </a:r>
            <a:r>
              <a:rPr lang="en-US" altLang="ko-KR" dirty="0" err="1" smtClean="0"/>
              <a:t>Suppl</a:t>
            </a:r>
            <a:r>
              <a:rPr lang="en-US" altLang="ko-KR" dirty="0" smtClean="0"/>
              <a:t> 1: S34-41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8846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36096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8933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1243</Words>
  <Application>Microsoft Office PowerPoint</Application>
  <PresentationFormat>화면 슬라이드 쇼(4:3)</PresentationFormat>
  <Paragraphs>126</Paragraphs>
  <Slides>13</Slides>
  <Notes>7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4" baseType="lpstr">
      <vt:lpstr>Office 테마</vt:lpstr>
      <vt:lpstr> NOX 4 in lung transplantation</vt:lpstr>
      <vt:lpstr>NOX, NADPH Oxidase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CLAD Chrnic lung allograft dysfunction  vs.   IPF</vt:lpstr>
      <vt:lpstr>PowerPoint 프레젠테이션</vt:lpstr>
      <vt:lpstr>Hypothesis</vt:lpstr>
      <vt:lpstr>현재 임상검체</vt:lpstr>
      <vt:lpstr>Methods</vt:lpstr>
      <vt:lpstr>In the future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김송이(내과학교실)</cp:lastModifiedBy>
  <cp:revision>18</cp:revision>
  <dcterms:created xsi:type="dcterms:W3CDTF">2016-09-23T19:13:09Z</dcterms:created>
  <dcterms:modified xsi:type="dcterms:W3CDTF">2016-09-26T22:12:57Z</dcterms:modified>
</cp:coreProperties>
</file>