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80" r:id="rId4"/>
    <p:sldId id="269" r:id="rId5"/>
    <p:sldId id="270" r:id="rId6"/>
    <p:sldId id="271" r:id="rId7"/>
    <p:sldId id="272" r:id="rId8"/>
    <p:sldId id="264" r:id="rId9"/>
    <p:sldId id="265" r:id="rId10"/>
    <p:sldId id="273" r:id="rId11"/>
    <p:sldId id="275" r:id="rId12"/>
    <p:sldId id="274" r:id="rId13"/>
    <p:sldId id="276" r:id="rId14"/>
    <p:sldId id="279" r:id="rId15"/>
    <p:sldId id="288" r:id="rId16"/>
    <p:sldId id="289" r:id="rId17"/>
    <p:sldId id="266" r:id="rId18"/>
    <p:sldId id="290" r:id="rId19"/>
    <p:sldId id="291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D6278-32A7-444E-B114-DEFC25F072D3}" type="datetimeFigureOut">
              <a:rPr lang="ko-KR" altLang="en-US" smtClean="0"/>
              <a:pPr/>
              <a:t>2014-07-17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CED11-3F7A-4909-A9AC-DCF6E75921C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2014. 7.17</a:t>
            </a:r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 descr="\\10.11.10.178\Data\의국 New\NT 이재석\VATS conf\0717\case2\Image_4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84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 descr="\\10.11.10.178\Data\의국 New\NT 이재석\VATS conf\0717\case2\Image_44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 descr="\\10.11.10.178\Data\의국 New\NT 이재석\VATS conf\0717\case2\Image_4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 descr="\\10.11.10.178\Data\의국 New\NT 이재석\VATS conf\0717\case2\Image_4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아래쪽 화살표 2"/>
          <p:cNvSpPr/>
          <p:nvPr/>
        </p:nvSpPr>
        <p:spPr>
          <a:xfrm>
            <a:off x="6300192" y="4365104"/>
            <a:ext cx="72008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아래쪽 화살표 3"/>
          <p:cNvSpPr/>
          <p:nvPr/>
        </p:nvSpPr>
        <p:spPr>
          <a:xfrm>
            <a:off x="3059832" y="3573016"/>
            <a:ext cx="7200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42" name="Picture 2" descr="\\10.11.10.178\Data\의국 New\NT 이재석\VATS conf\0717\case2\Image_4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28492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10.11.10.178\Data\의국 New\NT 이재석\VATS conf\0717\case2\Image_4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\\10.11.10.178\Data\의국 New\NT 이재석\VATS conf\0717\case2\Image_44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554140" cy="3429000"/>
          </a:xfrm>
          <a:prstGeom prst="rect">
            <a:avLst/>
          </a:prstGeom>
          <a:noFill/>
        </p:spPr>
      </p:pic>
      <p:pic>
        <p:nvPicPr>
          <p:cNvPr id="12291" name="Picture 3" descr="\\10.11.10.178\Data\의국 New\NT 이재석\VATS conf\0717\case2\Image_4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3442447"/>
          </a:xfrm>
          <a:prstGeom prst="rect">
            <a:avLst/>
          </a:prstGeom>
          <a:noFill/>
        </p:spPr>
      </p:pic>
      <p:pic>
        <p:nvPicPr>
          <p:cNvPr id="12292" name="Picture 4" descr="\\10.11.10.178\Data\의국 New\NT 이재석\VATS conf\0717\case2\Image_44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415553"/>
            <a:ext cx="4572000" cy="34424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CD1a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16016" y="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Langerin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11760" y="3429000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S-100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71514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r>
              <a:rPr lang="en-US" altLang="ko-KR" sz="2000" dirty="0" smtClean="0"/>
              <a:t>Lung, right upper lobe, wedge resection:</a:t>
            </a:r>
          </a:p>
          <a:p>
            <a:pPr marL="457200" indent="-457200">
              <a:buNone/>
            </a:pP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Lung, right upper lobe (lower): </a:t>
            </a:r>
            <a:r>
              <a:rPr lang="en-US" altLang="ko-KR" sz="2000" dirty="0" err="1" smtClean="0"/>
              <a:t>Langerhans</a:t>
            </a:r>
            <a:r>
              <a:rPr lang="en-US" altLang="ko-KR" sz="2000" dirty="0" smtClean="0"/>
              <a:t> cell </a:t>
            </a:r>
            <a:r>
              <a:rPr lang="en-US" altLang="ko-KR" sz="2000" dirty="0" err="1" smtClean="0"/>
              <a:t>histiocytosis</a:t>
            </a:r>
            <a:r>
              <a:rPr lang="en-US" altLang="ko-KR" sz="2000" dirty="0" smtClean="0"/>
              <a:t>, see note.</a:t>
            </a:r>
            <a:endParaRPr lang="ko-KR" altLang="en-US" sz="2000" dirty="0" smtClean="0"/>
          </a:p>
          <a:p>
            <a:endParaRPr lang="ko-KR" altLang="en-US" sz="2000" dirty="0" smtClean="0"/>
          </a:p>
          <a:p>
            <a:pPr>
              <a:buNone/>
            </a:pPr>
            <a:r>
              <a:rPr lang="en-US" altLang="ko-KR" sz="2000" dirty="0" smtClean="0"/>
              <a:t>Lung, right upper lobe 2 (upper): </a:t>
            </a:r>
            <a:r>
              <a:rPr lang="en-US" altLang="ko-KR" sz="2000" dirty="0" err="1" smtClean="0"/>
              <a:t>Langerhans</a:t>
            </a:r>
            <a:r>
              <a:rPr lang="en-US" altLang="ko-KR" sz="2000" dirty="0" smtClean="0"/>
              <a:t> cell </a:t>
            </a:r>
            <a:r>
              <a:rPr lang="en-US" altLang="ko-KR" sz="2000" dirty="0" err="1" smtClean="0"/>
              <a:t>histiocytosis</a:t>
            </a:r>
            <a:r>
              <a:rPr lang="en-US" altLang="ko-KR" sz="2000" dirty="0" smtClean="0"/>
              <a:t>, see note.</a:t>
            </a:r>
            <a:endParaRPr lang="ko-KR" altLang="en-US" sz="2000" dirty="0" smtClean="0"/>
          </a:p>
          <a:p>
            <a:endParaRPr lang="ko-KR" altLang="en-US" sz="2000" dirty="0" smtClean="0"/>
          </a:p>
          <a:p>
            <a:pPr>
              <a:buNone/>
            </a:pPr>
            <a:r>
              <a:rPr lang="en-US" altLang="ko-KR" sz="2000" dirty="0" smtClean="0"/>
              <a:t>Note) The </a:t>
            </a:r>
            <a:r>
              <a:rPr lang="en-US" altLang="ko-KR" sz="2000" dirty="0" err="1" smtClean="0"/>
              <a:t>immunohistochemical</a:t>
            </a:r>
            <a:r>
              <a:rPr lang="en-US" altLang="ko-KR" sz="2000" dirty="0" smtClean="0"/>
              <a:t> stain results:</a:t>
            </a:r>
            <a:endParaRPr lang="ko-KR" altLang="en-US" sz="2000" dirty="0" smtClean="0"/>
          </a:p>
          <a:p>
            <a:pPr>
              <a:buNone/>
            </a:pPr>
            <a:r>
              <a:rPr lang="en-US" altLang="ko-KR" sz="2000" dirty="0" smtClean="0"/>
              <a:t>CD1a, S-100 protein and </a:t>
            </a:r>
            <a:r>
              <a:rPr lang="en-US" altLang="ko-KR" sz="2000" dirty="0" err="1" smtClean="0"/>
              <a:t>langerin</a:t>
            </a:r>
            <a:r>
              <a:rPr lang="en-US" altLang="ko-KR" sz="2000" dirty="0" smtClean="0"/>
              <a:t>: Positive in </a:t>
            </a:r>
            <a:r>
              <a:rPr lang="en-US" altLang="ko-KR" sz="2000" dirty="0" err="1" smtClean="0"/>
              <a:t>Langerhans</a:t>
            </a:r>
            <a:r>
              <a:rPr lang="en-US" altLang="ko-KR" sz="2000" dirty="0" smtClean="0"/>
              <a:t> cells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en-US" altLang="ko-KR" dirty="0" err="1" smtClean="0"/>
              <a:t>Langerhans</a:t>
            </a:r>
            <a:r>
              <a:rPr lang="en-US" altLang="ko-KR" dirty="0" smtClean="0"/>
              <a:t> cell </a:t>
            </a:r>
            <a:r>
              <a:rPr lang="en-US" altLang="ko-KR" dirty="0" err="1" smtClean="0"/>
              <a:t>histiocytosis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616624"/>
          </a:xfrm>
        </p:spPr>
        <p:txBody>
          <a:bodyPr>
            <a:normAutofit fontScale="92500" lnSpcReduction="10000"/>
          </a:bodyPr>
          <a:lstStyle/>
          <a:p>
            <a:endParaRPr lang="en-US" altLang="ko-KR" sz="2000" dirty="0" smtClean="0"/>
          </a:p>
          <a:p>
            <a:r>
              <a:rPr lang="en-US" altLang="ko-KR" sz="2000" dirty="0" smtClean="0"/>
              <a:t>Neoplastic disorder of </a:t>
            </a:r>
            <a:r>
              <a:rPr lang="en-US" altLang="ko-KR" sz="2000" dirty="0" err="1" smtClean="0"/>
              <a:t>Langerhans</a:t>
            </a:r>
            <a:r>
              <a:rPr lang="en-US" altLang="ko-KR" sz="2000" dirty="0" smtClean="0"/>
              <a:t> cells</a:t>
            </a:r>
            <a:br>
              <a:rPr lang="en-US" altLang="ko-KR" sz="2000" dirty="0" smtClean="0"/>
            </a:br>
            <a:r>
              <a:rPr lang="en-US" altLang="ko-KR" sz="2000" dirty="0" smtClean="0"/>
              <a:t>● Also called </a:t>
            </a:r>
            <a:r>
              <a:rPr lang="en-US" altLang="ko-KR" sz="2000" dirty="0" err="1" smtClean="0"/>
              <a:t>eosinophilic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granuloma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Langerhans</a:t>
            </a:r>
            <a:r>
              <a:rPr lang="en-US" altLang="ko-KR" sz="2000" dirty="0" smtClean="0"/>
              <a:t> cell </a:t>
            </a:r>
            <a:r>
              <a:rPr lang="en-US" altLang="ko-KR" sz="2000" dirty="0" err="1" smtClean="0"/>
              <a:t>granulomatosis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histiocytosis</a:t>
            </a:r>
            <a:r>
              <a:rPr lang="en-US" altLang="ko-KR" sz="2000" dirty="0" smtClean="0"/>
              <a:t> X (“H-X</a:t>
            </a:r>
            <a:r>
              <a:rPr lang="en-US" altLang="ko-KR" sz="2000" dirty="0" smtClean="0"/>
              <a:t>”)</a:t>
            </a:r>
          </a:p>
          <a:p>
            <a:pPr>
              <a:buNone/>
            </a:pPr>
            <a:r>
              <a:rPr lang="en-US" altLang="ko-KR" sz="2000" dirty="0" smtClean="0"/>
              <a:t>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● Usually ages 20-39 </a:t>
            </a:r>
            <a:r>
              <a:rPr lang="en-US" altLang="ko-KR" sz="2000" dirty="0" smtClean="0"/>
              <a:t>years</a:t>
            </a:r>
          </a:p>
          <a:p>
            <a:pPr>
              <a:buNone/>
            </a:pP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● Strongly associated with </a:t>
            </a:r>
            <a:r>
              <a:rPr lang="en-US" altLang="ko-KR" sz="2000" dirty="0" smtClean="0"/>
              <a:t>smokers</a:t>
            </a:r>
          </a:p>
          <a:p>
            <a:pPr>
              <a:buNone/>
            </a:pP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● 50% of cases only involve lung; 20% with </a:t>
            </a:r>
            <a:r>
              <a:rPr lang="en-US" altLang="ko-KR" sz="2000" dirty="0" err="1" smtClean="0"/>
              <a:t>multicentric</a:t>
            </a:r>
            <a:r>
              <a:rPr lang="en-US" altLang="ko-KR" sz="2000" dirty="0" smtClean="0"/>
              <a:t> disease (bone, skin, lymph nodes, spleen, pituitary) have lung </a:t>
            </a:r>
            <a:r>
              <a:rPr lang="en-US" altLang="ko-KR" sz="2000" dirty="0" smtClean="0"/>
              <a:t>involvement</a:t>
            </a:r>
          </a:p>
          <a:p>
            <a:pPr>
              <a:buNone/>
            </a:pP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● Often associated with </a:t>
            </a:r>
            <a:r>
              <a:rPr lang="en-US" altLang="ko-KR" sz="2000" dirty="0" err="1" smtClean="0"/>
              <a:t>pneumothorax</a:t>
            </a:r>
            <a:r>
              <a:rPr lang="en-US" altLang="ko-KR" sz="2000" dirty="0" smtClean="0"/>
              <a:t>, </a:t>
            </a:r>
            <a:r>
              <a:rPr lang="en-US" altLang="ko-KR" sz="2000" i="1" dirty="0" err="1" smtClean="0"/>
              <a:t>Pneumocystis</a:t>
            </a:r>
            <a:r>
              <a:rPr lang="en-US" altLang="ko-KR" sz="2000" i="1" dirty="0" smtClean="0"/>
              <a:t> </a:t>
            </a:r>
            <a:r>
              <a:rPr lang="en-US" altLang="ko-KR" sz="2000" i="1" dirty="0" err="1" smtClean="0"/>
              <a:t>carinii</a:t>
            </a:r>
            <a:r>
              <a:rPr lang="en-US" altLang="ko-KR" sz="2000" dirty="0" smtClean="0"/>
              <a:t> </a:t>
            </a:r>
            <a:r>
              <a:rPr lang="en-US" altLang="ko-KR" sz="2000" dirty="0" smtClean="0"/>
              <a:t>pneumonia, Respiratory </a:t>
            </a:r>
            <a:r>
              <a:rPr lang="en-US" altLang="ko-KR" sz="2000" dirty="0" err="1" smtClean="0"/>
              <a:t>bronchiolitis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● Lung biopsy is necessary for a definitive diagnosis, although may not be required if imaging findings are highly characteristic </a:t>
            </a:r>
            <a:br>
              <a:rPr lang="en-US" altLang="ko-KR" sz="2000" dirty="0" smtClean="0"/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endParaRPr lang="ko-KR" alt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altLang="ko-KR" dirty="0" err="1" smtClean="0"/>
              <a:t>Langerhans</a:t>
            </a:r>
            <a:r>
              <a:rPr lang="en-US" altLang="ko-KR" dirty="0" smtClean="0"/>
              <a:t> cell </a:t>
            </a:r>
            <a:r>
              <a:rPr lang="en-US" altLang="ko-KR" dirty="0" err="1" smtClean="0"/>
              <a:t>histiocytosis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59040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* Gross finding</a:t>
            </a:r>
          </a:p>
          <a:p>
            <a:pPr>
              <a:buNone/>
            </a:pPr>
            <a:r>
              <a:rPr lang="en-US" altLang="ko-KR" sz="2400" dirty="0" smtClean="0"/>
              <a:t>-Lesion of upper lobes, local or diffuse, with nodules and </a:t>
            </a:r>
            <a:r>
              <a:rPr lang="en-US" altLang="ko-KR" sz="2400" dirty="0" err="1" smtClean="0"/>
              <a:t>cavitary</a:t>
            </a:r>
            <a:r>
              <a:rPr lang="en-US" altLang="ko-KR" sz="2400" dirty="0" smtClean="0"/>
              <a:t> lesions and late honeycombing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Font typeface="Arial" charset="0"/>
              <a:buChar char="•"/>
            </a:pPr>
            <a:r>
              <a:rPr lang="en-US" altLang="ko-KR" sz="2400" dirty="0" smtClean="0"/>
              <a:t>Microscopic finding</a:t>
            </a:r>
          </a:p>
          <a:p>
            <a:pPr>
              <a:buNone/>
            </a:pPr>
            <a:r>
              <a:rPr lang="en-US" altLang="ko-KR" sz="2400" dirty="0" smtClean="0"/>
              <a:t>● Interstitial scarring with nodular aggregates of </a:t>
            </a:r>
            <a:r>
              <a:rPr lang="en-US" altLang="ko-KR" sz="2400" dirty="0" err="1" smtClean="0"/>
              <a:t>Langerhans</a:t>
            </a:r>
            <a:r>
              <a:rPr lang="en-US" altLang="ko-KR" sz="2400" dirty="0" smtClean="0"/>
              <a:t> cells with </a:t>
            </a:r>
            <a:r>
              <a:rPr lang="en-US" altLang="ko-KR" sz="2400" b="1" u="sng" dirty="0" smtClean="0"/>
              <a:t>a </a:t>
            </a:r>
            <a:r>
              <a:rPr lang="en-US" altLang="ko-KR" sz="2400" b="1" u="sng" dirty="0" err="1" smtClean="0"/>
              <a:t>bronchiolocentric</a:t>
            </a:r>
            <a:r>
              <a:rPr lang="en-US" altLang="ko-KR" sz="2400" b="1" u="sng" dirty="0" smtClean="0"/>
              <a:t> </a:t>
            </a:r>
            <a:r>
              <a:rPr lang="en-US" altLang="ko-KR" sz="2400" b="1" u="sng" dirty="0" smtClean="0"/>
              <a:t>distribution; </a:t>
            </a:r>
            <a:r>
              <a:rPr lang="en-US" altLang="ko-KR" sz="2400" b="1" u="sng" dirty="0" err="1" smtClean="0"/>
              <a:t>stallate</a:t>
            </a:r>
            <a:r>
              <a:rPr lang="en-US" altLang="ko-KR" sz="2400" b="1" u="sng" dirty="0" smtClean="0"/>
              <a:t> shape or round nodule</a:t>
            </a:r>
            <a:endParaRPr lang="en-US" altLang="ko-KR" sz="2400" b="1" u="sng" dirty="0" smtClean="0"/>
          </a:p>
          <a:p>
            <a:pPr>
              <a:buNone/>
            </a:pPr>
            <a:r>
              <a:rPr lang="en-US" altLang="ko-KR" sz="2400" dirty="0" smtClean="0"/>
              <a:t>● </a:t>
            </a:r>
            <a:r>
              <a:rPr lang="en-US" altLang="ko-KR" sz="2400" dirty="0" err="1" smtClean="0"/>
              <a:t>Langerhans</a:t>
            </a:r>
            <a:r>
              <a:rPr lang="en-US" altLang="ko-KR" sz="2400" dirty="0" smtClean="0"/>
              <a:t> cells have abundant </a:t>
            </a:r>
            <a:r>
              <a:rPr lang="en-US" altLang="ko-KR" sz="2400" dirty="0" err="1" smtClean="0"/>
              <a:t>eosinophilic</a:t>
            </a:r>
            <a:r>
              <a:rPr lang="en-US" altLang="ko-KR" sz="2400" dirty="0" smtClean="0"/>
              <a:t> cytoplasm and grooved nuclei with indented nuclear membranes</a:t>
            </a:r>
          </a:p>
          <a:p>
            <a:pPr>
              <a:buNone/>
            </a:pPr>
            <a:r>
              <a:rPr lang="en-US" altLang="ko-KR" sz="2400" dirty="0" smtClean="0"/>
              <a:t>● Also </a:t>
            </a:r>
            <a:r>
              <a:rPr lang="en-US" altLang="ko-KR" sz="2400" b="1" u="sng" dirty="0" smtClean="0"/>
              <a:t>prominent </a:t>
            </a:r>
            <a:r>
              <a:rPr lang="en-US" altLang="ko-KR" sz="2400" b="1" u="sng" dirty="0" err="1" smtClean="0"/>
              <a:t>eosinophils</a:t>
            </a:r>
            <a:r>
              <a:rPr lang="en-US" altLang="ko-KR" sz="2400" b="1" u="sng" dirty="0" smtClean="0"/>
              <a:t> </a:t>
            </a:r>
            <a:r>
              <a:rPr lang="en-US" altLang="ko-KR" sz="2400" dirty="0" smtClean="0"/>
              <a:t>and </a:t>
            </a:r>
            <a:r>
              <a:rPr lang="en-US" altLang="ko-KR" sz="2400" dirty="0" err="1" smtClean="0"/>
              <a:t>mesothelial</a:t>
            </a:r>
            <a:r>
              <a:rPr lang="en-US" altLang="ko-KR" sz="2400" dirty="0" smtClean="0"/>
              <a:t> cells</a:t>
            </a:r>
          </a:p>
          <a:p>
            <a:pPr>
              <a:buNone/>
            </a:pPr>
            <a:r>
              <a:rPr lang="en-US" altLang="ko-KR" sz="2400" dirty="0" smtClean="0"/>
              <a:t>● </a:t>
            </a:r>
            <a:r>
              <a:rPr lang="en-US" altLang="ko-KR" sz="2400" dirty="0" smtClean="0"/>
              <a:t>Nodular lesions </a:t>
            </a:r>
            <a:r>
              <a:rPr lang="en-US" altLang="ko-KR" sz="2400" b="1" u="sng" dirty="0" smtClean="0">
                <a:sym typeface="Wingdings" pitchFamily="2" charset="2"/>
              </a:rPr>
              <a:t> cystic change, </a:t>
            </a:r>
            <a:r>
              <a:rPr lang="en-US" altLang="ko-KR" sz="2400" b="1" u="sng" dirty="0" err="1" smtClean="0">
                <a:sym typeface="Wingdings" pitchFamily="2" charset="2"/>
              </a:rPr>
              <a:t>cavitation</a:t>
            </a:r>
            <a:endParaRPr lang="en-US" altLang="ko-KR" sz="2400" b="1" u="sng" dirty="0" smtClean="0"/>
          </a:p>
          <a:p>
            <a:pPr>
              <a:buNone/>
            </a:pPr>
            <a:r>
              <a:rPr lang="en-US" altLang="ko-KR" sz="2400" dirty="0" smtClean="0"/>
              <a:t>● </a:t>
            </a:r>
            <a:r>
              <a:rPr lang="en-US" altLang="ko-KR" sz="2400" b="1" dirty="0" smtClean="0"/>
              <a:t>Older lesions have </a:t>
            </a:r>
            <a:r>
              <a:rPr lang="en-US" altLang="ko-KR" sz="2400" b="1" u="sng" dirty="0" smtClean="0"/>
              <a:t>fewer </a:t>
            </a:r>
            <a:r>
              <a:rPr lang="en-US" altLang="ko-KR" sz="2400" b="1" u="sng" dirty="0" err="1" smtClean="0"/>
              <a:t>eosinophils</a:t>
            </a:r>
            <a:r>
              <a:rPr lang="en-US" altLang="ko-KR" sz="2400" b="1" u="sng" dirty="0" smtClean="0"/>
              <a:t> and more interstitial fibrosis</a:t>
            </a:r>
          </a:p>
          <a:p>
            <a:pPr>
              <a:buNone/>
            </a:pPr>
            <a:r>
              <a:rPr lang="en-US" altLang="ko-KR" sz="2400" dirty="0" smtClean="0"/>
              <a:t>● </a:t>
            </a:r>
            <a:r>
              <a:rPr lang="en-US" altLang="ko-KR" sz="2400" dirty="0" err="1" smtClean="0"/>
              <a:t>Sarcomatous</a:t>
            </a:r>
            <a:r>
              <a:rPr lang="en-US" altLang="ko-KR" sz="2400" dirty="0" smtClean="0"/>
              <a:t> variant has significant </a:t>
            </a:r>
            <a:r>
              <a:rPr lang="en-US" altLang="ko-KR" sz="2400" dirty="0" err="1" smtClean="0"/>
              <a:t>atypia</a:t>
            </a:r>
            <a:r>
              <a:rPr lang="en-US" altLang="ko-KR" sz="2400" dirty="0" smtClean="0"/>
              <a:t> and mitotic figures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ko-KR" alt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1 </a:t>
            </a:r>
            <a:br>
              <a:rPr lang="en-US" altLang="ko-KR" dirty="0" smtClean="0"/>
            </a:br>
            <a:r>
              <a:rPr lang="en-US" altLang="ko-KR" dirty="0" smtClean="0"/>
              <a:t>M/22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SS12-56773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10.11.10.178\Data\의국 New\NT 이재석\VATS conf\0717\case1\Image_44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681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10.11.10.178\Data\의국 New\NT 이재석\VATS conf\0717\case1\Image_44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10.11.10.178\Data\의국 New\NT 이재석\VATS conf\0717\case1\Image_44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10.11.10.178\Data\의국 New\NT 이재석\VATS conf\0717\case1\Image_4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10.11.10.178\Data\의국 New\NT 이재석\VATS conf\0717\case1\Image_44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8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71514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/>
          </a:p>
          <a:p>
            <a:pPr marL="457200" indent="-457200">
              <a:buNone/>
            </a:pPr>
            <a:endParaRPr lang="en-US" altLang="ko-KR" sz="2000" dirty="0" smtClean="0"/>
          </a:p>
          <a:p>
            <a:pPr marL="457200" indent="-457200">
              <a:buNone/>
            </a:pPr>
            <a:endParaRPr lang="en-US" altLang="ko-KR" sz="2000" dirty="0"/>
          </a:p>
          <a:p>
            <a:pPr marL="457200" indent="-457200">
              <a:buNone/>
            </a:pPr>
            <a:endParaRPr lang="en-US" altLang="ko-KR" sz="2000" dirty="0"/>
          </a:p>
          <a:p>
            <a:pPr marL="457200" indent="-457200">
              <a:buNone/>
            </a:pPr>
            <a:r>
              <a:rPr lang="en-US" altLang="ko-KR" sz="2400" dirty="0" smtClean="0"/>
              <a:t>Lung, right upper lobe, </a:t>
            </a:r>
            <a:r>
              <a:rPr lang="en-US" altLang="ko-KR" sz="2400" dirty="0" err="1" smtClean="0"/>
              <a:t>transbronchial</a:t>
            </a:r>
            <a:r>
              <a:rPr lang="en-US" altLang="ko-KR" sz="2400" dirty="0" smtClean="0"/>
              <a:t> lung biopsy:</a:t>
            </a:r>
            <a:endParaRPr lang="en-US" altLang="ko-KR" sz="2400" dirty="0"/>
          </a:p>
          <a:p>
            <a:pPr marL="457200" indent="-457200">
              <a:buNone/>
            </a:pPr>
            <a:endParaRPr lang="en-US" altLang="ko-KR" sz="2000" dirty="0" smtClean="0"/>
          </a:p>
          <a:p>
            <a:pPr>
              <a:buNone/>
            </a:pPr>
            <a:r>
              <a:rPr lang="en-US" altLang="ko-KR" sz="2800" dirty="0" err="1" smtClean="0"/>
              <a:t>Langerhans</a:t>
            </a:r>
            <a:r>
              <a:rPr lang="en-US" altLang="ko-KR" sz="2800" dirty="0" smtClean="0"/>
              <a:t> cell </a:t>
            </a:r>
            <a:r>
              <a:rPr lang="en-US" altLang="ko-KR" sz="2800" dirty="0" err="1" smtClean="0"/>
              <a:t>histiocytosis</a:t>
            </a:r>
            <a:r>
              <a:rPr lang="en-US" altLang="ko-KR" sz="2800" dirty="0" smtClean="0"/>
              <a:t>, see note</a:t>
            </a:r>
            <a:endParaRPr lang="ko-KR" altLang="en-US" sz="2800" dirty="0" smtClean="0"/>
          </a:p>
          <a:p>
            <a:endParaRPr lang="ko-KR" altLang="en-US" sz="2800" dirty="0" smtClean="0"/>
          </a:p>
          <a:p>
            <a:pPr>
              <a:buNone/>
            </a:pPr>
            <a:r>
              <a:rPr lang="en-US" altLang="ko-KR" sz="2800" dirty="0" smtClean="0"/>
              <a:t>Note) </a:t>
            </a:r>
            <a:r>
              <a:rPr lang="en-US" altLang="ko-KR" sz="2800" dirty="0" err="1" smtClean="0"/>
              <a:t>Immunohistochemicall</a:t>
            </a:r>
            <a:r>
              <a:rPr lang="en-US" altLang="ko-KR" sz="2800" dirty="0" smtClean="0"/>
              <a:t> staining result</a:t>
            </a:r>
            <a:endParaRPr lang="ko-KR" altLang="en-US" sz="2800" dirty="0" smtClean="0"/>
          </a:p>
          <a:p>
            <a:pPr>
              <a:buNone/>
            </a:pPr>
            <a:r>
              <a:rPr lang="en-US" altLang="ko-KR" sz="2800" dirty="0" smtClean="0"/>
              <a:t>CD1a, S-100 protein: positive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CASE 2 </a:t>
            </a:r>
            <a:br>
              <a:rPr lang="en-US" altLang="ko-KR" dirty="0" smtClean="0"/>
            </a:br>
            <a:r>
              <a:rPr lang="en-US" altLang="ko-KR" dirty="0" smtClean="0"/>
              <a:t>M/34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SS14-34960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203</Words>
  <Application>Microsoft Office PowerPoint</Application>
  <PresentationFormat>화면 슬라이드 쇼(4:3)</PresentationFormat>
  <Paragraphs>55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VATS conference</vt:lpstr>
      <vt:lpstr>CASE 1  M/22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CASE 2  M/34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Langerhans cell histiocytosis</vt:lpstr>
      <vt:lpstr>Langerhans cell histiocytosis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jsl0522</dc:creator>
  <cp:lastModifiedBy>jsl0522</cp:lastModifiedBy>
  <cp:revision>24</cp:revision>
  <dcterms:created xsi:type="dcterms:W3CDTF">2014-05-28T04:32:17Z</dcterms:created>
  <dcterms:modified xsi:type="dcterms:W3CDTF">2014-07-16T22:19:02Z</dcterms:modified>
</cp:coreProperties>
</file>