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78" r:id="rId3"/>
    <p:sldId id="257" r:id="rId4"/>
    <p:sldId id="281" r:id="rId5"/>
    <p:sldId id="274" r:id="rId6"/>
    <p:sldId id="264" r:id="rId7"/>
    <p:sldId id="265" r:id="rId8"/>
    <p:sldId id="275" r:id="rId9"/>
    <p:sldId id="384" r:id="rId10"/>
    <p:sldId id="279" r:id="rId11"/>
    <p:sldId id="385" r:id="rId12"/>
    <p:sldId id="388" r:id="rId13"/>
    <p:sldId id="389" r:id="rId14"/>
    <p:sldId id="276" r:id="rId15"/>
    <p:sldId id="277" r:id="rId16"/>
    <p:sldId id="394" r:id="rId17"/>
    <p:sldId id="390" r:id="rId18"/>
    <p:sldId id="395" r:id="rId19"/>
    <p:sldId id="270" r:id="rId20"/>
    <p:sldId id="393" r:id="rId21"/>
    <p:sldId id="396" r:id="rId22"/>
    <p:sldId id="323" r:id="rId23"/>
    <p:sldId id="400" r:id="rId24"/>
    <p:sldId id="401" r:id="rId25"/>
    <p:sldId id="402" r:id="rId26"/>
    <p:sldId id="398" r:id="rId27"/>
    <p:sldId id="399" r:id="rId28"/>
    <p:sldId id="392" r:id="rId29"/>
    <p:sldId id="391" r:id="rId30"/>
    <p:sldId id="397" r:id="rId31"/>
    <p:sldId id="403" r:id="rId32"/>
    <p:sldId id="405" r:id="rId33"/>
    <p:sldId id="404" r:id="rId34"/>
    <p:sldId id="418" r:id="rId35"/>
    <p:sldId id="280" r:id="rId36"/>
    <p:sldId id="273" r:id="rId37"/>
    <p:sldId id="408" r:id="rId38"/>
    <p:sldId id="407" r:id="rId39"/>
    <p:sldId id="412" r:id="rId40"/>
    <p:sldId id="413" r:id="rId41"/>
    <p:sldId id="414" r:id="rId42"/>
    <p:sldId id="409" r:id="rId43"/>
    <p:sldId id="415" r:id="rId44"/>
    <p:sldId id="416" r:id="rId45"/>
    <p:sldId id="410" r:id="rId46"/>
    <p:sldId id="411" r:id="rId4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918" y="108"/>
      </p:cViewPr>
      <p:guideLst>
        <p:guide orient="horz" pos="22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9FECC-7F33-4553-B080-D88FD27704E8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256CF-AF65-4D06-8E10-3AB44B7B23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9347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256CF-AF65-4D06-8E10-3AB44B7B234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604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256CF-AF65-4D06-8E10-3AB44B7B2340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2732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256CF-AF65-4D06-8E10-3AB44B7B2340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8490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828540-D2A3-4324-850C-0CD7DF43F9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EBD8235-B252-4414-BCD9-4444923D3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100732-5276-4F7D-B253-C59D271BE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995E-9AED-45E6-858B-A3F1C61CAAD2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6E44C08-F29D-42DA-A703-2E4C8315E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CA8430-258D-4C1D-B75B-CCB1C1EE8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A7753-B8F0-48D7-9754-84A98F9818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724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7BB9128-154F-4A87-BA1D-CF8E596D8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9A61C32-6587-421A-8468-41D9971F1F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5A6C4FA-14F8-4874-8DCE-8B56B4161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995E-9AED-45E6-858B-A3F1C61CAAD2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E4DC85C-C0F9-4497-95AA-E3A3CEE12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319E8D-C7C4-4EA4-BD2C-6A12F6D2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A7753-B8F0-48D7-9754-84A98F9818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6454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C63BA11-4CA9-4C56-8E0A-565B886D02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31E9783-5829-439B-83B3-EC42AF1F0F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2B830A4-2B8D-4065-8234-5A31EFF50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995E-9AED-45E6-858B-A3F1C61CAAD2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3E07A2E-206E-4618-8BA4-E882FE827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B4B6D46-EA95-4464-AB2B-2B17800FF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A7753-B8F0-48D7-9754-84A98F9818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6679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37F4E3-71A9-43EC-90CD-0A22204B4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3FAD4D6-4BF5-41D9-AF76-969795E50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64A3970-A1E7-4163-8B7A-EB709011F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995E-9AED-45E6-858B-A3F1C61CAAD2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44E0ACC-17A8-4A0A-A617-D74175456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6D6509F-1C27-4BB7-8A21-A51FA6D43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A7753-B8F0-48D7-9754-84A98F9818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477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BC92F9-FF47-43C7-85D4-071A7B215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2D436EF-2FCE-4A22-9FE9-F65F45B1C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8C48963-C6A6-4826-9554-9FDE15AA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995E-9AED-45E6-858B-A3F1C61CAAD2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CC11AEA-A708-48FE-B173-D2042203D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45AF8A-A125-4C05-9959-AC053A374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A7753-B8F0-48D7-9754-84A98F9818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548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896BFC-18E0-4C00-8D57-D0ED46FB5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857875A-2396-4F6C-A161-F64DF2441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331E96A-E835-4F48-AE5E-636776DE64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DB24CB6-C31B-42A9-9169-FBB1A21F5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995E-9AED-45E6-858B-A3F1C61CAAD2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1E41E9B-4A60-4D28-8B97-9CA6576C8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E21D53D-010C-478B-890A-D5C322321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A7753-B8F0-48D7-9754-84A98F9818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9539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948A7C-BA20-4E96-AC0F-E87BEC0EB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990C4E1-A1DA-446B-9231-3CC85780E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6A4D108-9036-4994-A6B8-29CB11C07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E5C5169-354F-4DB4-8623-1E91BCB3F9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510217F-F133-4F5B-AC91-397ADEFC27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5C83825-C74A-4563-A64B-AC14F919F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995E-9AED-45E6-858B-A3F1C61CAAD2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3B96DB9-12E0-435C-BB99-CCAE90CAE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E284C49-03FD-47B2-8BB6-77AE8202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A7753-B8F0-48D7-9754-84A98F9818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6147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1E16695-0619-4225-B7C6-1CFE9509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2E3CCA2-E7D3-4884-B126-247E16406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995E-9AED-45E6-858B-A3F1C61CAAD2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17C46BE-1ED9-4A44-99F5-81EFEED11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74588C0-C27F-463A-907D-C17987EB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A7753-B8F0-48D7-9754-84A98F9818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6050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F23BAAA-CF84-42C5-AB35-11E699E1E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995E-9AED-45E6-858B-A3F1C61CAAD2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F8AE924-7714-433B-9A77-881C7D56C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45E69D1-E63A-4989-8ECC-C9C4B29EE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A7753-B8F0-48D7-9754-84A98F9818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529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5A8884-5945-4241-B082-309B088DD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C989B43-403F-4DF2-BBA9-A6D00FCF3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6989D4F-48FF-4A31-839E-11EBA94A5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5C81B8B-6CEA-4B10-8906-058D81B2A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995E-9AED-45E6-858B-A3F1C61CAAD2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7849617-CA90-45AF-9E54-C669EBDE4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A754056-8DE7-433F-8720-4773CFD3B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A7753-B8F0-48D7-9754-84A98F9818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235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356DD51-F1F9-490D-A0FE-484231FFD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91DBB9C-2D79-4307-BE7B-0EDD9FEBA1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035A4A2-1762-45EF-9613-522EB2199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5B25BFC-7FA3-4540-A197-BAF961260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995E-9AED-45E6-858B-A3F1C61CAAD2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FBC5A4B-F1AB-42AA-82CC-494E25FD5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5F7C3E6-84D5-441E-8BA7-953A524F5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A7753-B8F0-48D7-9754-84A98F9818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4373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EBA721B-B715-491F-8BC0-0C23E741D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54B41DE-CA9F-4FE4-B5AD-591BE9192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FAFA846-F510-4142-86EC-5C8580AF67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4995E-9AED-45E6-858B-A3F1C61CAAD2}" type="datetimeFigureOut">
              <a:rPr lang="ko-KR" altLang="en-US" smtClean="0"/>
              <a:t>2024-01-11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EAED950-4BAE-4E2E-A087-849974301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805D67F-24A7-499E-8DEC-928DDE33E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A7753-B8F0-48D7-9754-84A98F9818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7837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6.jp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8F1ACE8-77B3-4CD9-9B4F-55161E9C17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72319"/>
            <a:ext cx="9144000" cy="1655762"/>
          </a:xfrm>
        </p:spPr>
        <p:txBody>
          <a:bodyPr>
            <a:normAutofit/>
          </a:bodyPr>
          <a:lstStyle/>
          <a:p>
            <a:r>
              <a:rPr lang="en-US" altLang="ko-KR" sz="4800" dirty="0"/>
              <a:t>Bronchopleural Fistula &amp;</a:t>
            </a:r>
            <a:r>
              <a:rPr lang="ko-KR" altLang="en-US" sz="4800" dirty="0"/>
              <a:t> </a:t>
            </a:r>
            <a:r>
              <a:rPr lang="en-US" altLang="ko-KR" sz="4800" dirty="0" err="1"/>
              <a:t>Bronchoscopic</a:t>
            </a:r>
            <a:r>
              <a:rPr lang="en-US" altLang="ko-KR" sz="4800" dirty="0"/>
              <a:t> treatment</a:t>
            </a:r>
            <a:endParaRPr lang="ko-KR" altLang="en-US" sz="480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7EED427-1916-4DFF-9436-CEA3EAF6AB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호흡기내과</a:t>
            </a:r>
            <a:endParaRPr lang="en-US" altLang="ko-KR" dirty="0"/>
          </a:p>
          <a:p>
            <a:r>
              <a:rPr lang="ko-KR" altLang="en-US" dirty="0"/>
              <a:t>임상연구조교수</a:t>
            </a:r>
            <a:r>
              <a:rPr lang="en-US" altLang="ko-KR" dirty="0"/>
              <a:t>(F2)</a:t>
            </a:r>
          </a:p>
          <a:p>
            <a:r>
              <a:rPr lang="ko-KR" altLang="en-US" dirty="0"/>
              <a:t>윤성환</a:t>
            </a:r>
          </a:p>
        </p:txBody>
      </p:sp>
    </p:spTree>
    <p:extLst>
      <p:ext uri="{BB962C8B-B14F-4D97-AF65-F5344CB8AC3E}">
        <p14:creationId xmlns:p14="http://schemas.microsoft.com/office/powerpoint/2010/main" val="2430660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55A96CF1-84CA-4FEB-ABA8-1BC1172BF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4380" y="1136014"/>
            <a:ext cx="4800600" cy="4731385"/>
          </a:xfrm>
          <a:custGeom>
            <a:avLst/>
            <a:gdLst>
              <a:gd name="connsiteX0" fmla="*/ 0 w 4800600"/>
              <a:gd name="connsiteY0" fmla="*/ 0 h 4731385"/>
              <a:gd name="connsiteX1" fmla="*/ 4800600 w 4800600"/>
              <a:gd name="connsiteY1" fmla="*/ 0 h 4731385"/>
              <a:gd name="connsiteX2" fmla="*/ 4800600 w 4800600"/>
              <a:gd name="connsiteY2" fmla="*/ 4731385 h 4731385"/>
              <a:gd name="connsiteX3" fmla="*/ 0 w 4800600"/>
              <a:gd name="connsiteY3" fmla="*/ 4731385 h 4731385"/>
              <a:gd name="connsiteX4" fmla="*/ 0 w 4800600"/>
              <a:gd name="connsiteY4" fmla="*/ 0 h 4731385"/>
              <a:gd name="connsiteX5" fmla="*/ 1765935 w 4800600"/>
              <a:gd name="connsiteY5" fmla="*/ 2544446 h 4731385"/>
              <a:gd name="connsiteX6" fmla="*/ 1417320 w 4800600"/>
              <a:gd name="connsiteY6" fmla="*/ 2893061 h 4731385"/>
              <a:gd name="connsiteX7" fmla="*/ 1765935 w 4800600"/>
              <a:gd name="connsiteY7" fmla="*/ 3241676 h 4731385"/>
              <a:gd name="connsiteX8" fmla="*/ 2114550 w 4800600"/>
              <a:gd name="connsiteY8" fmla="*/ 2893061 h 4731385"/>
              <a:gd name="connsiteX9" fmla="*/ 1765935 w 4800600"/>
              <a:gd name="connsiteY9" fmla="*/ 2544446 h 4731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00600" h="4731385">
                <a:moveTo>
                  <a:pt x="0" y="0"/>
                </a:moveTo>
                <a:lnTo>
                  <a:pt x="4800600" y="0"/>
                </a:lnTo>
                <a:lnTo>
                  <a:pt x="4800600" y="4731385"/>
                </a:lnTo>
                <a:lnTo>
                  <a:pt x="0" y="4731385"/>
                </a:lnTo>
                <a:lnTo>
                  <a:pt x="0" y="0"/>
                </a:lnTo>
                <a:close/>
                <a:moveTo>
                  <a:pt x="1765935" y="2544446"/>
                </a:moveTo>
                <a:cubicBezTo>
                  <a:pt x="1573400" y="2544446"/>
                  <a:pt x="1417320" y="2700526"/>
                  <a:pt x="1417320" y="2893061"/>
                </a:cubicBezTo>
                <a:cubicBezTo>
                  <a:pt x="1417320" y="3085596"/>
                  <a:pt x="1573400" y="3241676"/>
                  <a:pt x="1765935" y="3241676"/>
                </a:cubicBezTo>
                <a:cubicBezTo>
                  <a:pt x="1958470" y="3241676"/>
                  <a:pt x="2114550" y="3085596"/>
                  <a:pt x="2114550" y="2893061"/>
                </a:cubicBezTo>
                <a:cubicBezTo>
                  <a:pt x="2114550" y="2700526"/>
                  <a:pt x="1958470" y="2544446"/>
                  <a:pt x="1765935" y="2544446"/>
                </a:cubicBezTo>
                <a:close/>
              </a:path>
            </a:pathLst>
          </a:custGeom>
        </p:spPr>
      </p:pic>
      <p:pic>
        <p:nvPicPr>
          <p:cNvPr id="5" name="내용 개체 틀 3">
            <a:extLst>
              <a:ext uri="{FF2B5EF4-FFF2-40B4-BE49-F238E27FC236}">
                <a16:creationId xmlns:a16="http://schemas.microsoft.com/office/drawing/2014/main" id="{0BB4C3FD-12C5-4DB9-AB2C-7CD0C8A857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36015"/>
            <a:ext cx="5791201" cy="47847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312A6D-C296-4560-A440-08210DB78FF0}"/>
              </a:ext>
            </a:extLst>
          </p:cNvPr>
          <p:cNvSpPr txBox="1"/>
          <p:nvPr/>
        </p:nvSpPr>
        <p:spPr>
          <a:xfrm>
            <a:off x="2343150" y="621269"/>
            <a:ext cx="2251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Chest CT</a:t>
            </a:r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D21AC-0030-473D-A249-C604E81C67A7}"/>
              </a:ext>
            </a:extLst>
          </p:cNvPr>
          <p:cNvSpPr txBox="1"/>
          <p:nvPr/>
        </p:nvSpPr>
        <p:spPr>
          <a:xfrm>
            <a:off x="8503920" y="579358"/>
            <a:ext cx="173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Bronchoscopy</a:t>
            </a:r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E98D33C-C033-4058-BF54-0AE48BF8012A}"/>
              </a:ext>
            </a:extLst>
          </p:cNvPr>
          <p:cNvSpPr/>
          <p:nvPr/>
        </p:nvSpPr>
        <p:spPr>
          <a:xfrm>
            <a:off x="754380" y="1189355"/>
            <a:ext cx="4800600" cy="4731385"/>
          </a:xfrm>
          <a:prstGeom prst="rect">
            <a:avLst/>
          </a:prstGeom>
          <a:solidFill>
            <a:schemeClr val="tx1">
              <a:alpha val="34000"/>
            </a:schemeClr>
          </a:solidFill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39AECA88-80A9-492E-937A-8FEFAFF89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4" t="53778" r="55952" b="31486"/>
          <a:stretch>
            <a:fillRect/>
          </a:stretch>
        </p:blipFill>
        <p:spPr>
          <a:xfrm>
            <a:off x="1920240" y="3314700"/>
            <a:ext cx="1440180" cy="1440180"/>
          </a:xfrm>
          <a:custGeom>
            <a:avLst/>
            <a:gdLst>
              <a:gd name="connsiteX0" fmla="*/ 348615 w 697230"/>
              <a:gd name="connsiteY0" fmla="*/ 0 h 697230"/>
              <a:gd name="connsiteX1" fmla="*/ 697230 w 697230"/>
              <a:gd name="connsiteY1" fmla="*/ 348615 h 697230"/>
              <a:gd name="connsiteX2" fmla="*/ 348615 w 697230"/>
              <a:gd name="connsiteY2" fmla="*/ 697230 h 697230"/>
              <a:gd name="connsiteX3" fmla="*/ 0 w 697230"/>
              <a:gd name="connsiteY3" fmla="*/ 348615 h 697230"/>
              <a:gd name="connsiteX4" fmla="*/ 348615 w 697230"/>
              <a:gd name="connsiteY4" fmla="*/ 0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7230" h="697230">
                <a:moveTo>
                  <a:pt x="348615" y="0"/>
                </a:moveTo>
                <a:cubicBezTo>
                  <a:pt x="541150" y="0"/>
                  <a:pt x="697230" y="156080"/>
                  <a:pt x="697230" y="348615"/>
                </a:cubicBezTo>
                <a:cubicBezTo>
                  <a:pt x="697230" y="541150"/>
                  <a:pt x="541150" y="697230"/>
                  <a:pt x="348615" y="697230"/>
                </a:cubicBezTo>
                <a:cubicBezTo>
                  <a:pt x="156080" y="697230"/>
                  <a:pt x="0" y="541150"/>
                  <a:pt x="0" y="348615"/>
                </a:cubicBezTo>
                <a:cubicBezTo>
                  <a:pt x="0" y="156080"/>
                  <a:pt x="156080" y="0"/>
                  <a:pt x="348615" y="0"/>
                </a:cubicBezTo>
                <a:close/>
              </a:path>
            </a:pathLst>
          </a:custGeom>
        </p:spPr>
      </p:pic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39228488-D326-47DD-AA64-B6EECBA29879}"/>
              </a:ext>
            </a:extLst>
          </p:cNvPr>
          <p:cNvCxnSpPr>
            <a:cxnSpLocks/>
            <a:stCxn id="15" idx="2"/>
          </p:cNvCxnSpPr>
          <p:nvPr/>
        </p:nvCxnSpPr>
        <p:spPr>
          <a:xfrm flipH="1" flipV="1">
            <a:off x="2657476" y="4114800"/>
            <a:ext cx="497204" cy="18059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5F21D0F-076E-4FCE-B466-DEC1EFE997B6}"/>
              </a:ext>
            </a:extLst>
          </p:cNvPr>
          <p:cNvSpPr txBox="1"/>
          <p:nvPr/>
        </p:nvSpPr>
        <p:spPr>
          <a:xfrm>
            <a:off x="2343150" y="6028728"/>
            <a:ext cx="301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Bronchopleural fistula</a:t>
            </a:r>
            <a:endParaRPr lang="ko-KR" altLang="en-US" dirty="0">
              <a:solidFill>
                <a:srgbClr val="FF0000"/>
              </a:solidFill>
            </a:endParaRP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AD385746-BCE0-438A-920B-5C2F23653E15}"/>
              </a:ext>
            </a:extLst>
          </p:cNvPr>
          <p:cNvCxnSpPr>
            <a:cxnSpLocks/>
          </p:cNvCxnSpPr>
          <p:nvPr/>
        </p:nvCxnSpPr>
        <p:spPr>
          <a:xfrm flipV="1">
            <a:off x="8595360" y="3843419"/>
            <a:ext cx="777240" cy="2077321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195F3FA-D7FB-4E1E-9D31-78CA9B799D0D}"/>
              </a:ext>
            </a:extLst>
          </p:cNvPr>
          <p:cNvSpPr txBox="1"/>
          <p:nvPr/>
        </p:nvSpPr>
        <p:spPr>
          <a:xfrm>
            <a:off x="7932420" y="6021347"/>
            <a:ext cx="162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Pleural space</a:t>
            </a:r>
            <a:endParaRPr lang="ko-KR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424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556953"/>
            <a:ext cx="10515600" cy="5620010"/>
          </a:xfrm>
        </p:spPr>
        <p:txBody>
          <a:bodyPr>
            <a:normAutofit/>
          </a:bodyPr>
          <a:lstStyle/>
          <a:p>
            <a:endParaRPr lang="en-US" altLang="ko-KR" sz="2000" b="1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644FB44F-38EA-4327-B4C3-625AACF5BC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6429" t="13316" r="100000" b="32519"/>
          <a:stretch>
            <a:fillRect/>
          </a:stretch>
        </p:blipFill>
        <p:spPr>
          <a:xfrm>
            <a:off x="6995160" y="1040130"/>
            <a:ext cx="239302" cy="3589020"/>
          </a:xfrm>
          <a:custGeom>
            <a:avLst/>
            <a:gdLst>
              <a:gd name="connsiteX0" fmla="*/ 0 w 239302"/>
              <a:gd name="connsiteY0" fmla="*/ 0 h 3589020"/>
              <a:gd name="connsiteX1" fmla="*/ 239302 w 239302"/>
              <a:gd name="connsiteY1" fmla="*/ 0 h 3589020"/>
              <a:gd name="connsiteX2" fmla="*/ 239302 w 239302"/>
              <a:gd name="connsiteY2" fmla="*/ 3589020 h 3589020"/>
              <a:gd name="connsiteX3" fmla="*/ 0 w 239302"/>
              <a:gd name="connsiteY3" fmla="*/ 3589020 h 3589020"/>
              <a:gd name="connsiteX4" fmla="*/ 0 w 239302"/>
              <a:gd name="connsiteY4" fmla="*/ 0 h 358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302" h="3589020">
                <a:moveTo>
                  <a:pt x="0" y="0"/>
                </a:moveTo>
                <a:lnTo>
                  <a:pt x="239302" y="0"/>
                </a:lnTo>
                <a:lnTo>
                  <a:pt x="239302" y="3589020"/>
                </a:lnTo>
                <a:lnTo>
                  <a:pt x="0" y="35890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4CC0D80-76D0-45F1-B8E0-2235CDEE6F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000" t="13316" r="-8412" b="32519"/>
          <a:stretch>
            <a:fillRect/>
          </a:stretch>
        </p:blipFill>
        <p:spPr>
          <a:xfrm>
            <a:off x="10956864" y="1040130"/>
            <a:ext cx="313116" cy="3589020"/>
          </a:xfrm>
          <a:custGeom>
            <a:avLst/>
            <a:gdLst>
              <a:gd name="connsiteX0" fmla="*/ 0 w 313116"/>
              <a:gd name="connsiteY0" fmla="*/ 0 h 3589020"/>
              <a:gd name="connsiteX1" fmla="*/ 313116 w 313116"/>
              <a:gd name="connsiteY1" fmla="*/ 0 h 3589020"/>
              <a:gd name="connsiteX2" fmla="*/ 313116 w 313116"/>
              <a:gd name="connsiteY2" fmla="*/ 3589020 h 3589020"/>
              <a:gd name="connsiteX3" fmla="*/ 0 w 313116"/>
              <a:gd name="connsiteY3" fmla="*/ 3589020 h 3589020"/>
              <a:gd name="connsiteX4" fmla="*/ 0 w 313116"/>
              <a:gd name="connsiteY4" fmla="*/ 0 h 358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116" h="3589020">
                <a:moveTo>
                  <a:pt x="0" y="0"/>
                </a:moveTo>
                <a:lnTo>
                  <a:pt x="313116" y="0"/>
                </a:lnTo>
                <a:lnTo>
                  <a:pt x="313116" y="3589020"/>
                </a:lnTo>
                <a:lnTo>
                  <a:pt x="0" y="35890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67D0F32-5975-4B34-AD53-5C1FCDE144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316" b="32519"/>
          <a:stretch>
            <a:fillRect/>
          </a:stretch>
        </p:blipFill>
        <p:spPr>
          <a:xfrm>
            <a:off x="5898739" y="963612"/>
            <a:ext cx="4964356" cy="4786472"/>
          </a:xfrm>
          <a:custGeom>
            <a:avLst/>
            <a:gdLst>
              <a:gd name="connsiteX0" fmla="*/ 0 w 3722402"/>
              <a:gd name="connsiteY0" fmla="*/ 0 h 3589020"/>
              <a:gd name="connsiteX1" fmla="*/ 3722402 w 3722402"/>
              <a:gd name="connsiteY1" fmla="*/ 0 h 3589020"/>
              <a:gd name="connsiteX2" fmla="*/ 3722402 w 3722402"/>
              <a:gd name="connsiteY2" fmla="*/ 3589020 h 3589020"/>
              <a:gd name="connsiteX3" fmla="*/ 0 w 3722402"/>
              <a:gd name="connsiteY3" fmla="*/ 3589020 h 3589020"/>
              <a:gd name="connsiteX4" fmla="*/ 0 w 3722402"/>
              <a:gd name="connsiteY4" fmla="*/ 0 h 358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2402" h="3589020">
                <a:moveTo>
                  <a:pt x="0" y="0"/>
                </a:moveTo>
                <a:lnTo>
                  <a:pt x="3722402" y="0"/>
                </a:lnTo>
                <a:lnTo>
                  <a:pt x="3722402" y="3589020"/>
                </a:lnTo>
                <a:lnTo>
                  <a:pt x="0" y="35890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3812978-06B8-4508-9ED3-52D5DE0A5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974" y="206563"/>
            <a:ext cx="3620624" cy="644487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E4F7F30-1A95-4501-8FDB-A713E50C408D}"/>
              </a:ext>
            </a:extLst>
          </p:cNvPr>
          <p:cNvSpPr txBox="1"/>
          <p:nvPr/>
        </p:nvSpPr>
        <p:spPr>
          <a:xfrm>
            <a:off x="3922242" y="499248"/>
            <a:ext cx="30516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Treatment  - No Consensus or Guideline</a:t>
            </a:r>
          </a:p>
          <a:p>
            <a:endParaRPr lang="en-US" altLang="ko-KR" sz="1600" b="1" dirty="0"/>
          </a:p>
          <a:p>
            <a:endParaRPr lang="en-US" altLang="ko-KR" sz="1600" b="1" dirty="0"/>
          </a:p>
          <a:p>
            <a:endParaRPr lang="en-US" altLang="ko-KR" sz="1600" b="1" dirty="0"/>
          </a:p>
          <a:p>
            <a:r>
              <a:rPr lang="en-US" altLang="ko-KR" sz="1600" b="1" dirty="0"/>
              <a:t>Conservative manage </a:t>
            </a:r>
            <a:r>
              <a:rPr lang="ko-KR" altLang="en-US" sz="1600" b="1" dirty="0"/>
              <a:t>이후</a:t>
            </a:r>
            <a:endParaRPr lang="en-US" altLang="ko-KR" sz="1600" b="1" dirty="0"/>
          </a:p>
          <a:p>
            <a:r>
              <a:rPr lang="en-US" altLang="ko-KR" sz="1600" b="1" dirty="0"/>
              <a:t>Operable status </a:t>
            </a:r>
            <a:r>
              <a:rPr lang="ko-KR" altLang="en-US" sz="1600" b="1" dirty="0"/>
              <a:t>여부에 따라</a:t>
            </a:r>
            <a:endParaRPr lang="en-US" altLang="ko-KR" sz="1600" b="1" dirty="0"/>
          </a:p>
          <a:p>
            <a:pPr marL="285750" indent="-285750">
              <a:buFontTx/>
              <a:buChar char="-"/>
            </a:pPr>
            <a:r>
              <a:rPr lang="en-US" altLang="ko-KR" sz="1600" b="1" dirty="0"/>
              <a:t>Surgical </a:t>
            </a:r>
            <a:r>
              <a:rPr lang="ko-KR" altLang="en-US" sz="1600" b="1" dirty="0"/>
              <a:t> </a:t>
            </a:r>
            <a:r>
              <a:rPr lang="en-US" altLang="ko-KR" sz="1600" b="1" dirty="0"/>
              <a:t>repair</a:t>
            </a:r>
          </a:p>
          <a:p>
            <a:pPr marL="285750" indent="-285750">
              <a:buFontTx/>
              <a:buChar char="-"/>
            </a:pPr>
            <a:r>
              <a:rPr lang="en-US" altLang="ko-KR" sz="1600" b="1" dirty="0" err="1"/>
              <a:t>Bronchoscopic</a:t>
            </a:r>
            <a:r>
              <a:rPr lang="en-US" altLang="ko-KR" sz="1600" b="1" dirty="0"/>
              <a:t> repair</a:t>
            </a:r>
          </a:p>
          <a:p>
            <a:endParaRPr lang="ko-KR" altLang="en-US" dirty="0"/>
          </a:p>
        </p:txBody>
      </p:sp>
      <p:sp>
        <p:nvSpPr>
          <p:cNvPr id="17" name="화살표: 오른쪽 16">
            <a:extLst>
              <a:ext uri="{FF2B5EF4-FFF2-40B4-BE49-F238E27FC236}">
                <a16:creationId xmlns:a16="http://schemas.microsoft.com/office/drawing/2014/main" id="{F8AEEC77-3202-40C2-A52B-3B4F81EF140A}"/>
              </a:ext>
            </a:extLst>
          </p:cNvPr>
          <p:cNvSpPr/>
          <p:nvPr/>
        </p:nvSpPr>
        <p:spPr>
          <a:xfrm>
            <a:off x="4668936" y="3140457"/>
            <a:ext cx="1558290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6451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590204"/>
            <a:ext cx="10515600" cy="575403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altLang="ko-KR" sz="2000" dirty="0"/>
              <a:t>Surgical repair(Curative)&gt; </a:t>
            </a:r>
          </a:p>
          <a:p>
            <a:pPr marL="0" indent="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altLang="ko-KR" sz="2000" dirty="0">
                <a:sym typeface="Wingdings" panose="05000000000000000000" pitchFamily="2" charset="2"/>
              </a:rPr>
              <a:t> Should be assessed </a:t>
            </a:r>
            <a:r>
              <a:rPr lang="en-US" altLang="ko-KR" sz="2000" b="1" dirty="0">
                <a:sym typeface="Wingdings" panose="05000000000000000000" pitchFamily="2" charset="2"/>
              </a:rPr>
              <a:t>medically for </a:t>
            </a:r>
            <a:r>
              <a:rPr lang="en-US" altLang="ko-KR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““Surgical fit or Stump site condition””</a:t>
            </a:r>
          </a:p>
          <a:p>
            <a:pPr marL="0" indent="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altLang="ko-KR" sz="2000" dirty="0"/>
              <a:t>(1) </a:t>
            </a:r>
            <a:r>
              <a:rPr lang="en-US" altLang="ko-KR" sz="2000" u="sng" dirty="0"/>
              <a:t>Early period BPF(Within 2wks) : </a:t>
            </a:r>
            <a:r>
              <a:rPr lang="en-US" altLang="ko-KR" sz="2000" u="sng" dirty="0">
                <a:sym typeface="Wingdings" panose="05000000000000000000" pitchFamily="2" charset="2"/>
              </a:rPr>
              <a:t>If patient fit for surgery  Surgical repair.</a:t>
            </a:r>
          </a:p>
          <a:p>
            <a:pPr marL="0" indent="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altLang="ko-KR" sz="2000" dirty="0">
                <a:sym typeface="Wingdings" panose="05000000000000000000" pitchFamily="2" charset="2"/>
              </a:rPr>
              <a:t>(Bronchial stump is not diseased &amp; Post-op chest tube is expected)</a:t>
            </a:r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en-US" altLang="ko-KR" sz="2000" dirty="0">
                <a:highlight>
                  <a:srgbClr val="FFFF00"/>
                </a:highlight>
                <a:sym typeface="Wingdings" panose="05000000000000000000" pitchFamily="2" charset="2"/>
              </a:rPr>
              <a:t>Dehiscence : Early vs Late [2wks cut off]</a:t>
            </a:r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à"/>
            </a:pPr>
            <a:r>
              <a:rPr lang="en-US" altLang="ko-KR" sz="2000" dirty="0">
                <a:sym typeface="Wingdings" panose="05000000000000000000" pitchFamily="2" charset="2"/>
              </a:rPr>
              <a:t> Early : Tend to be more amendable to immediate repair</a:t>
            </a:r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à"/>
            </a:pPr>
            <a:r>
              <a:rPr lang="en-US" altLang="ko-KR" sz="2000" dirty="0">
                <a:sym typeface="Wingdings" panose="05000000000000000000" pitchFamily="2" charset="2"/>
              </a:rPr>
              <a:t> Late : Technically challenging(Tissue quality, Matured fistula tract, pleural contamination, Scarring</a:t>
            </a:r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endParaRPr lang="en-US" altLang="ko-KR" sz="2000" dirty="0">
              <a:sym typeface="Wingdings" panose="05000000000000000000" pitchFamily="2" charset="2"/>
            </a:endParaRPr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endParaRPr lang="en-US" altLang="ko-KR" sz="2000" dirty="0">
              <a:sym typeface="Wingdings" panose="05000000000000000000" pitchFamily="2" charset="2"/>
            </a:endParaRPr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en-US" altLang="ko-KR" sz="2000" dirty="0">
                <a:sym typeface="Wingdings" panose="05000000000000000000" pitchFamily="2" charset="2"/>
              </a:rPr>
              <a:t>Surgical repair(VATS or Thoracotomy) : Revision stump, Debridement of necrotic </a:t>
            </a:r>
            <a:r>
              <a:rPr lang="en-US" altLang="ko-KR" sz="2000" dirty="0" err="1">
                <a:sym typeface="Wingdings" panose="05000000000000000000" pitchFamily="2" charset="2"/>
              </a:rPr>
              <a:t>tissure</a:t>
            </a:r>
            <a:r>
              <a:rPr lang="en-US" altLang="ko-KR" sz="2000" dirty="0">
                <a:sym typeface="Wingdings" panose="05000000000000000000" pitchFamily="2" charset="2"/>
              </a:rPr>
              <a:t> &amp; Suture reclosure of the bronchial stump with vascularized flap tissue(</a:t>
            </a:r>
            <a:r>
              <a:rPr lang="en-US" altLang="ko-KR" sz="2000" dirty="0" err="1">
                <a:sym typeface="Wingdings" panose="05000000000000000000" pitchFamily="2" charset="2"/>
              </a:rPr>
              <a:t>Omentum</a:t>
            </a:r>
            <a:r>
              <a:rPr lang="en-US" altLang="ko-KR" sz="2000" dirty="0">
                <a:sym typeface="Wingdings" panose="05000000000000000000" pitchFamily="2" charset="2"/>
              </a:rPr>
              <a:t>, Muscle)</a:t>
            </a:r>
          </a:p>
          <a:p>
            <a:pPr marL="0" indent="0">
              <a:buNone/>
            </a:pPr>
            <a:endParaRPr lang="en-US" altLang="ko-KR" sz="1800" dirty="0"/>
          </a:p>
          <a:p>
            <a:pPr marL="0" indent="0">
              <a:buNone/>
            </a:pPr>
            <a:endParaRPr lang="en-US" altLang="ko-KR" sz="18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97193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27C4436-E3B1-476C-92A4-423D1E2CB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1500"/>
            <a:ext cx="10515600" cy="56054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altLang="ko-KR" sz="2000" dirty="0">
                <a:sym typeface="Wingdings" panose="05000000000000000000" pitchFamily="2" charset="2"/>
              </a:rPr>
              <a:t>2) </a:t>
            </a:r>
            <a:r>
              <a:rPr lang="en-US" altLang="ko-KR" sz="2000" u="sng" dirty="0"/>
              <a:t>Later in the postoperative period(over 2wks)</a:t>
            </a:r>
            <a:r>
              <a:rPr lang="en-US" altLang="ko-KR" sz="2000" dirty="0"/>
              <a:t> : Generally indicated surgery, but need to be delayed (Treat complicating empyema or improved their physical strength, Nutritional status)</a:t>
            </a:r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en-US" altLang="ko-KR" sz="2000" dirty="0"/>
              <a:t>Some case, </a:t>
            </a:r>
            <a:r>
              <a:rPr lang="en-US" altLang="ko-KR" sz="2000" dirty="0" err="1">
                <a:solidFill>
                  <a:srgbClr val="FF0000"/>
                </a:solidFill>
              </a:rPr>
              <a:t>Bronchoscopic</a:t>
            </a:r>
            <a:r>
              <a:rPr lang="en-US" altLang="ko-KR" sz="2000" dirty="0">
                <a:solidFill>
                  <a:srgbClr val="FF0000"/>
                </a:solidFill>
              </a:rPr>
              <a:t> therapy is done </a:t>
            </a:r>
            <a:r>
              <a:rPr lang="en-US" altLang="ko-KR" sz="2000" u="sng" dirty="0">
                <a:solidFill>
                  <a:srgbClr val="FF0000"/>
                </a:solidFill>
              </a:rPr>
              <a:t>for </a:t>
            </a:r>
            <a:r>
              <a:rPr lang="en-US" altLang="ko-KR" sz="2000" u="sng" dirty="0" err="1">
                <a:solidFill>
                  <a:srgbClr val="FF0000"/>
                </a:solidFill>
              </a:rPr>
              <a:t>briding</a:t>
            </a:r>
            <a:r>
              <a:rPr lang="en-US" altLang="ko-KR" sz="2000" u="sng" dirty="0">
                <a:solidFill>
                  <a:srgbClr val="FF0000"/>
                </a:solidFill>
              </a:rPr>
              <a:t> for surgery</a:t>
            </a:r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en-US" altLang="ko-KR" sz="2000" dirty="0"/>
              <a:t>Thoracoscopic debridement and stump revision</a:t>
            </a:r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en-US" altLang="ko-KR" sz="2000" dirty="0"/>
              <a:t>Open window thoracotomy(OWT, The </a:t>
            </a:r>
            <a:r>
              <a:rPr lang="en-US" altLang="ko-KR" sz="2000" dirty="0" err="1"/>
              <a:t>Eloesser</a:t>
            </a:r>
            <a:r>
              <a:rPr lang="en-US" altLang="ko-KR" sz="2000" dirty="0"/>
              <a:t> flap or </a:t>
            </a:r>
            <a:r>
              <a:rPr lang="en-US" altLang="ko-KR" sz="2000" dirty="0" err="1"/>
              <a:t>Clagrett</a:t>
            </a:r>
            <a:r>
              <a:rPr lang="en-US" altLang="ko-KR" sz="2000" dirty="0"/>
              <a:t> procedure)</a:t>
            </a:r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à"/>
            </a:pPr>
            <a:r>
              <a:rPr lang="en-US" altLang="ko-KR" sz="2000" dirty="0">
                <a:sym typeface="Wingdings" panose="05000000000000000000" pitchFamily="2" charset="2"/>
              </a:rPr>
              <a:t> Adequate drainage, Antibiotics use, Obliteration of the empyema cavity, Nutrition status is related to duration of OWT</a:t>
            </a:r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à"/>
            </a:pPr>
            <a:r>
              <a:rPr lang="en-US" altLang="ko-KR" sz="2000" dirty="0"/>
              <a:t> OWT can be paired with V.A.C : Improved wound care &amp; healing</a:t>
            </a:r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à"/>
            </a:pPr>
            <a:endParaRPr lang="en-US" altLang="ko-KR" sz="2000" dirty="0"/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à"/>
            </a:pPr>
            <a:endParaRPr lang="en-US" altLang="ko-KR" sz="2000" dirty="0"/>
          </a:p>
          <a:p>
            <a:pPr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altLang="ko-KR" sz="2000" dirty="0" err="1"/>
              <a:t>Bronchoscopic</a:t>
            </a:r>
            <a:r>
              <a:rPr lang="en-US" altLang="ko-KR" sz="2000" dirty="0"/>
              <a:t> intervention : Non-operable condition, Non-lung resection patients</a:t>
            </a:r>
          </a:p>
          <a:p>
            <a:pPr marL="0" indent="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altLang="ko-KR" sz="2000" dirty="0">
                <a:sym typeface="Wingdings" panose="05000000000000000000" pitchFamily="2" charset="2"/>
              </a:rPr>
              <a:t> </a:t>
            </a:r>
            <a:r>
              <a:rPr lang="ko-KR" altLang="en-US" sz="2000" dirty="0">
                <a:sym typeface="Wingdings" panose="05000000000000000000" pitchFamily="2" charset="2"/>
              </a:rPr>
              <a:t>뒤에 </a:t>
            </a:r>
            <a:r>
              <a:rPr lang="en-US" altLang="ko-KR" sz="2000" dirty="0">
                <a:sym typeface="Wingdings" panose="05000000000000000000" pitchFamily="2" charset="2"/>
              </a:rPr>
              <a:t>Review</a:t>
            </a:r>
            <a:r>
              <a:rPr lang="ko-KR" altLang="en-US" sz="2000" dirty="0">
                <a:sym typeface="Wingdings" panose="05000000000000000000" pitchFamily="2" charset="2"/>
              </a:rPr>
              <a:t>에서 자세히 소개</a:t>
            </a:r>
            <a:endParaRPr lang="en-US" altLang="ko-KR" sz="2000" dirty="0"/>
          </a:p>
          <a:p>
            <a:pPr marL="0" indent="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en-US" altLang="ko-KR" sz="20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678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B3E918-4ED2-4108-9A31-7A0F3A6F0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285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Prognosis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4F428E1-9D91-45B6-9ACB-7D72E86F0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0150"/>
            <a:ext cx="10515600" cy="4976813"/>
          </a:xfrm>
        </p:spPr>
        <p:txBody>
          <a:bodyPr/>
          <a:lstStyle/>
          <a:p>
            <a:r>
              <a:rPr lang="en-US" altLang="ko-KR" sz="2200" dirty="0"/>
              <a:t>Prognosis may be determined by the underlying illness or morbid state that prevents surgery.</a:t>
            </a:r>
          </a:p>
          <a:p>
            <a:endParaRPr lang="en-US" altLang="ko-KR" sz="2200" dirty="0"/>
          </a:p>
          <a:p>
            <a:endParaRPr lang="en-US" altLang="ko-KR" sz="2200" dirty="0"/>
          </a:p>
          <a:p>
            <a:endParaRPr lang="en-US" altLang="ko-KR" sz="2200" dirty="0"/>
          </a:p>
          <a:p>
            <a:r>
              <a:rPr lang="en-US" altLang="ko-KR" sz="2200" dirty="0"/>
              <a:t>Reported mortality</a:t>
            </a:r>
          </a:p>
          <a:p>
            <a:pPr>
              <a:buFontTx/>
              <a:buChar char="-"/>
            </a:pPr>
            <a:r>
              <a:rPr lang="en-US" altLang="ko-KR" sz="2200" dirty="0"/>
              <a:t>Postpneumonectomy empyema : 60~80% </a:t>
            </a:r>
            <a:r>
              <a:rPr lang="ko-KR" altLang="en-US" sz="2200" dirty="0"/>
              <a:t>환자에서 </a:t>
            </a:r>
            <a:r>
              <a:rPr lang="en-US" altLang="ko-KR" sz="2200" dirty="0"/>
              <a:t>BPF(+), 21~71% Mortality, related Aspiration pneumonia, Acute respiratory distress syndrome.</a:t>
            </a:r>
          </a:p>
          <a:p>
            <a:pPr>
              <a:buFontTx/>
              <a:buChar char="-"/>
            </a:pPr>
            <a:endParaRPr lang="en-US" altLang="ko-KR" sz="2200" dirty="0"/>
          </a:p>
        </p:txBody>
      </p:sp>
    </p:spTree>
    <p:extLst>
      <p:ext uri="{BB962C8B-B14F-4D97-AF65-F5344CB8AC3E}">
        <p14:creationId xmlns:p14="http://schemas.microsoft.com/office/powerpoint/2010/main" val="3518994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9071AC88-35DB-44CC-9250-999950436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295" y="2285999"/>
            <a:ext cx="9757410" cy="1681163"/>
          </a:xfrm>
        </p:spPr>
        <p:txBody>
          <a:bodyPr>
            <a:normAutofit fontScale="90000"/>
          </a:bodyPr>
          <a:lstStyle/>
          <a:p>
            <a:r>
              <a:rPr lang="en-US" altLang="ko-KR" dirty="0" err="1"/>
              <a:t>Bronchoscopic</a:t>
            </a:r>
            <a:r>
              <a:rPr lang="en-US" altLang="ko-KR" dirty="0"/>
              <a:t> intervention </a:t>
            </a:r>
            <a:br>
              <a:rPr lang="en-US" altLang="ko-KR" dirty="0"/>
            </a:br>
            <a:r>
              <a:rPr lang="en-US" altLang="ko-KR" dirty="0"/>
              <a:t>to BPF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3132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92A2771-2EE6-427B-94B7-B1C290C5B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4718"/>
            <a:ext cx="10515600" cy="5432245"/>
          </a:xfrm>
        </p:spPr>
        <p:txBody>
          <a:bodyPr/>
          <a:lstStyle/>
          <a:p>
            <a:r>
              <a:rPr lang="en-US" altLang="ko-KR" dirty="0"/>
              <a:t>When we consider </a:t>
            </a:r>
            <a:r>
              <a:rPr lang="en-US" altLang="ko-KR" dirty="0" err="1"/>
              <a:t>bronchoscopic</a:t>
            </a:r>
            <a:r>
              <a:rPr lang="en-US" altLang="ko-KR" dirty="0"/>
              <a:t> intervention at BPF?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dirty="0">
                <a:sym typeface="Wingdings" panose="05000000000000000000" pitchFamily="2" charset="2"/>
              </a:rPr>
              <a:t> Surgical option is the first consideration but,</a:t>
            </a:r>
          </a:p>
          <a:p>
            <a:pPr marL="0" indent="0">
              <a:buNone/>
            </a:pPr>
            <a:endParaRPr lang="en-US" altLang="ko-KR" dirty="0"/>
          </a:p>
          <a:p>
            <a:pPr>
              <a:buFontTx/>
              <a:buChar char="-"/>
            </a:pPr>
            <a:r>
              <a:rPr lang="en-US" altLang="ko-KR" dirty="0"/>
              <a:t>Infection, Malignancy </a:t>
            </a:r>
            <a:r>
              <a:rPr lang="en-US" altLang="ko-KR" dirty="0">
                <a:sym typeface="Wingdings" panose="05000000000000000000" pitchFamily="2" charset="2"/>
              </a:rPr>
              <a:t> Difficult stump site healing</a:t>
            </a:r>
          </a:p>
          <a:p>
            <a:pPr>
              <a:buFontTx/>
              <a:buChar char="-"/>
            </a:pPr>
            <a:r>
              <a:rPr lang="en-US" altLang="ko-KR" dirty="0">
                <a:sym typeface="Wingdings" panose="05000000000000000000" pitchFamily="2" charset="2"/>
              </a:rPr>
              <a:t>Poor general condition  Non-operable status</a:t>
            </a:r>
          </a:p>
          <a:p>
            <a:pPr>
              <a:buFontTx/>
              <a:buChar char="-"/>
            </a:pPr>
            <a:r>
              <a:rPr lang="en-US" altLang="ko-KR" dirty="0"/>
              <a:t>Bridging therapy for curative surgery</a:t>
            </a:r>
          </a:p>
          <a:p>
            <a:pPr>
              <a:buFontTx/>
              <a:buChar char="-"/>
            </a:pPr>
            <a:r>
              <a:rPr lang="en-US" altLang="ko-KR" dirty="0"/>
              <a:t>Small size or Delayed onset</a:t>
            </a:r>
          </a:p>
        </p:txBody>
      </p:sp>
    </p:spTree>
    <p:extLst>
      <p:ext uri="{BB962C8B-B14F-4D97-AF65-F5344CB8AC3E}">
        <p14:creationId xmlns:p14="http://schemas.microsoft.com/office/powerpoint/2010/main" val="728242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CE8E784-5499-4198-81D4-044B41AE4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7062"/>
            <a:ext cx="10515600" cy="5603875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Size related Classification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ko-KR" altLang="en-US" sz="2000" dirty="0"/>
              <a:t> </a:t>
            </a:r>
            <a:r>
              <a:rPr lang="en-US" altLang="ko-KR" sz="2000" dirty="0" err="1"/>
              <a:t>Uptodate</a:t>
            </a:r>
            <a:r>
              <a:rPr lang="en-US" altLang="ko-KR" sz="2000" dirty="0"/>
              <a:t> [8mm cut off]</a:t>
            </a:r>
          </a:p>
          <a:p>
            <a:pPr marL="0" indent="0">
              <a:buNone/>
            </a:pPr>
            <a:r>
              <a:rPr lang="en-US" altLang="ko-KR" sz="2000" dirty="0"/>
              <a:t>1) Large(&gt;8mm) </a:t>
            </a:r>
          </a:p>
          <a:p>
            <a:pPr>
              <a:buFontTx/>
              <a:buChar char="-"/>
            </a:pPr>
            <a:r>
              <a:rPr lang="en-US" altLang="ko-KR" sz="2000" dirty="0"/>
              <a:t>Silicon and covered metallic stent</a:t>
            </a:r>
          </a:p>
          <a:p>
            <a:pPr>
              <a:buFontTx/>
              <a:buChar char="-"/>
            </a:pPr>
            <a:r>
              <a:rPr lang="en-US" altLang="ko-KR" sz="2000" dirty="0"/>
              <a:t>Angiographic coil with occlusive material</a:t>
            </a:r>
          </a:p>
          <a:p>
            <a:pPr>
              <a:buFontTx/>
              <a:buChar char="-"/>
            </a:pPr>
            <a:r>
              <a:rPr lang="en-US" altLang="ko-KR" sz="2000" dirty="0" err="1"/>
              <a:t>Amplatzer</a:t>
            </a:r>
            <a:r>
              <a:rPr lang="en-US" altLang="ko-KR" sz="2000" dirty="0"/>
              <a:t> device(ASD, PFO </a:t>
            </a:r>
            <a:r>
              <a:rPr lang="en-US" altLang="ko-KR" sz="2000" dirty="0" err="1"/>
              <a:t>Occluder</a:t>
            </a:r>
            <a:r>
              <a:rPr lang="en-US" altLang="ko-KR" sz="2000" dirty="0"/>
              <a:t>)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2) Small(&lt;8mm)</a:t>
            </a:r>
          </a:p>
          <a:p>
            <a:pPr>
              <a:buFontTx/>
              <a:buChar char="-"/>
            </a:pPr>
            <a:r>
              <a:rPr lang="en-US" altLang="ko-KR" sz="2000" dirty="0"/>
              <a:t>Occlusive material : Methyl-2-cyanoacrylate, N-butyl-cyanoacrylate, Albumin-glutaraldehyde tissue adhesive, Polyvinyl alcohol sponge, Fibrin </a:t>
            </a:r>
            <a:r>
              <a:rPr lang="en-US" altLang="ko-KR" sz="2000" dirty="0" err="1"/>
              <a:t>glu</a:t>
            </a:r>
            <a:endParaRPr lang="en-US" altLang="ko-KR" sz="2000" dirty="0"/>
          </a:p>
          <a:p>
            <a:pPr>
              <a:buFontTx/>
              <a:buChar char="-"/>
            </a:pPr>
            <a:r>
              <a:rPr lang="en-US" altLang="ko-KR" sz="2000" dirty="0"/>
              <a:t>Sclerosant : Ethanol, Polidocanol, Tetracycline(</a:t>
            </a:r>
            <a:r>
              <a:rPr lang="en-US" altLang="ko-KR" sz="2000" dirty="0" err="1"/>
              <a:t>Doxycyline</a:t>
            </a:r>
            <a:r>
              <a:rPr lang="en-US" altLang="ko-KR" sz="2000" dirty="0"/>
              <a:t>) followed autologous bleed</a:t>
            </a:r>
          </a:p>
          <a:p>
            <a:pPr>
              <a:buFontTx/>
              <a:buChar char="-"/>
            </a:pPr>
            <a:r>
              <a:rPr lang="en-US" altLang="ko-KR" sz="2000" dirty="0"/>
              <a:t>Ablative therapy : Argon plasma coagulation &amp; </a:t>
            </a:r>
            <a:r>
              <a:rPr lang="en-US" altLang="ko-KR" sz="2000" dirty="0" err="1"/>
              <a:t>Nd:YAG</a:t>
            </a:r>
            <a:endParaRPr lang="en-US" altLang="ko-KR" sz="2000" dirty="0"/>
          </a:p>
          <a:p>
            <a:pPr>
              <a:buFontTx/>
              <a:buChar char="-"/>
            </a:pPr>
            <a:r>
              <a:rPr lang="en-US" altLang="ko-KR" sz="2000" dirty="0"/>
              <a:t>Endobronchial valve</a:t>
            </a:r>
          </a:p>
          <a:p>
            <a:pPr>
              <a:buFontTx/>
              <a:buChar char="-"/>
            </a:pPr>
            <a:r>
              <a:rPr lang="en-US" altLang="ko-KR" sz="2000" dirty="0" err="1"/>
              <a:t>Amplatzer</a:t>
            </a:r>
            <a:r>
              <a:rPr lang="en-US" altLang="ko-KR" sz="2000" dirty="0"/>
              <a:t> vascular plugging device</a:t>
            </a:r>
          </a:p>
        </p:txBody>
      </p:sp>
    </p:spTree>
    <p:extLst>
      <p:ext uri="{BB962C8B-B14F-4D97-AF65-F5344CB8AC3E}">
        <p14:creationId xmlns:p14="http://schemas.microsoft.com/office/powerpoint/2010/main" val="815268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7A5C383-AEF9-422E-8E03-08FE3E678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8157"/>
            <a:ext cx="10515600" cy="5488806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sz="2200" dirty="0"/>
              <a:t>Occlusion[Device, Material or Glue] vs Injection material</a:t>
            </a:r>
          </a:p>
          <a:p>
            <a:endParaRPr lang="en-US" altLang="ko-KR" sz="2200" dirty="0"/>
          </a:p>
          <a:p>
            <a:pPr marL="0" indent="0">
              <a:buNone/>
            </a:pPr>
            <a:r>
              <a:rPr lang="en-US" altLang="ko-KR" sz="2200" dirty="0"/>
              <a:t>1) Injection</a:t>
            </a:r>
          </a:p>
          <a:p>
            <a:pPr>
              <a:buFontTx/>
              <a:buChar char="-"/>
            </a:pPr>
            <a:r>
              <a:rPr lang="en-US" altLang="ko-KR" sz="2200" dirty="0"/>
              <a:t>Polidocanol</a:t>
            </a:r>
          </a:p>
          <a:p>
            <a:pPr>
              <a:buFontTx/>
              <a:buChar char="-"/>
            </a:pPr>
            <a:r>
              <a:rPr lang="en-US" altLang="ko-KR" sz="2200" dirty="0"/>
              <a:t>Tetracycline or </a:t>
            </a:r>
            <a:r>
              <a:rPr lang="en-US" altLang="ko-KR" sz="2200" dirty="0" err="1"/>
              <a:t>Doxycyline</a:t>
            </a:r>
            <a:r>
              <a:rPr lang="en-US" altLang="ko-KR" sz="2200" dirty="0"/>
              <a:t> followed by autologous blood patch</a:t>
            </a:r>
          </a:p>
          <a:p>
            <a:pPr>
              <a:buFontTx/>
              <a:buChar char="-"/>
            </a:pPr>
            <a:r>
              <a:rPr lang="en-US" altLang="ko-KR" sz="2200" dirty="0"/>
              <a:t>Ethanol</a:t>
            </a:r>
          </a:p>
          <a:p>
            <a:pPr>
              <a:buFontTx/>
              <a:buChar char="-"/>
            </a:pPr>
            <a:endParaRPr lang="en-US" altLang="ko-KR" sz="2200" dirty="0"/>
          </a:p>
          <a:p>
            <a:pPr marL="0" indent="0">
              <a:buNone/>
            </a:pPr>
            <a:r>
              <a:rPr lang="en-US" altLang="ko-KR" sz="2200" dirty="0"/>
              <a:t>2) Injection and occlusion combined concept</a:t>
            </a:r>
          </a:p>
          <a:p>
            <a:pPr>
              <a:buFontTx/>
              <a:buChar char="-"/>
            </a:pPr>
            <a:r>
              <a:rPr lang="en-US" altLang="ko-KR" sz="2200" dirty="0"/>
              <a:t>Fibrin glue</a:t>
            </a:r>
          </a:p>
          <a:p>
            <a:pPr marL="0" indent="0">
              <a:buNone/>
            </a:pPr>
            <a:endParaRPr lang="en-US" altLang="ko-KR" sz="2200" dirty="0"/>
          </a:p>
          <a:p>
            <a:pPr marL="0" indent="0">
              <a:buNone/>
            </a:pPr>
            <a:endParaRPr lang="en-US" altLang="ko-KR" sz="2200" dirty="0"/>
          </a:p>
          <a:p>
            <a:pPr marL="0" indent="0">
              <a:buNone/>
            </a:pPr>
            <a:r>
              <a:rPr lang="en-US" altLang="ko-KR" sz="2200" dirty="0"/>
              <a:t>3) Occlusion - Device</a:t>
            </a:r>
          </a:p>
          <a:p>
            <a:pPr>
              <a:buFontTx/>
              <a:buChar char="-"/>
            </a:pPr>
            <a:r>
              <a:rPr lang="en-US" altLang="ko-KR" sz="2200" dirty="0"/>
              <a:t>EWS(Endobronchial Watanabe Spigot)</a:t>
            </a:r>
          </a:p>
          <a:p>
            <a:pPr>
              <a:buFontTx/>
              <a:buChar char="-"/>
            </a:pPr>
            <a:r>
              <a:rPr lang="en-US" altLang="ko-KR" sz="2200" dirty="0"/>
              <a:t>Endobronchial valve</a:t>
            </a:r>
          </a:p>
          <a:p>
            <a:pPr>
              <a:buFontTx/>
              <a:buChar char="-"/>
            </a:pPr>
            <a:r>
              <a:rPr lang="en-US" altLang="ko-KR" sz="2200" dirty="0" err="1"/>
              <a:t>Amplatzer</a:t>
            </a:r>
            <a:r>
              <a:rPr lang="en-US" altLang="ko-KR" sz="2200" dirty="0"/>
              <a:t> ASD &amp; PFO </a:t>
            </a:r>
            <a:r>
              <a:rPr lang="en-US" altLang="ko-KR" sz="2200" dirty="0" err="1"/>
              <a:t>Occluder</a:t>
            </a:r>
            <a:endParaRPr lang="en-US" altLang="ko-KR" sz="2200" dirty="0"/>
          </a:p>
          <a:p>
            <a:pPr>
              <a:buFontTx/>
              <a:buChar char="-"/>
            </a:pPr>
            <a:r>
              <a:rPr lang="en-US" altLang="ko-KR" sz="2200" dirty="0" err="1"/>
              <a:t>Amplatzer</a:t>
            </a:r>
            <a:r>
              <a:rPr lang="en-US" altLang="ko-KR" sz="2200" dirty="0"/>
              <a:t> vascular plug for embolization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07961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F48AB915-63B4-46EA-BDC8-C48CA9439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87" t="57280" r="29952" b="32808"/>
          <a:stretch>
            <a:fillRect/>
          </a:stretch>
        </p:blipFill>
        <p:spPr>
          <a:xfrm>
            <a:off x="3115525" y="4232635"/>
            <a:ext cx="556182" cy="565608"/>
          </a:xfrm>
          <a:custGeom>
            <a:avLst/>
            <a:gdLst>
              <a:gd name="connsiteX0" fmla="*/ 278091 w 556182"/>
              <a:gd name="connsiteY0" fmla="*/ 0 h 565608"/>
              <a:gd name="connsiteX1" fmla="*/ 556182 w 556182"/>
              <a:gd name="connsiteY1" fmla="*/ 282804 h 565608"/>
              <a:gd name="connsiteX2" fmla="*/ 278091 w 556182"/>
              <a:gd name="connsiteY2" fmla="*/ 565608 h 565608"/>
              <a:gd name="connsiteX3" fmla="*/ 0 w 556182"/>
              <a:gd name="connsiteY3" fmla="*/ 282804 h 565608"/>
              <a:gd name="connsiteX4" fmla="*/ 278091 w 556182"/>
              <a:gd name="connsiteY4" fmla="*/ 0 h 56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182" h="565608">
                <a:moveTo>
                  <a:pt x="278091" y="0"/>
                </a:moveTo>
                <a:cubicBezTo>
                  <a:pt x="431676" y="0"/>
                  <a:pt x="556182" y="126616"/>
                  <a:pt x="556182" y="282804"/>
                </a:cubicBezTo>
                <a:cubicBezTo>
                  <a:pt x="556182" y="438992"/>
                  <a:pt x="431676" y="565608"/>
                  <a:pt x="278091" y="565608"/>
                </a:cubicBezTo>
                <a:cubicBezTo>
                  <a:pt x="124506" y="565608"/>
                  <a:pt x="0" y="438992"/>
                  <a:pt x="0" y="282804"/>
                </a:cubicBezTo>
                <a:cubicBezTo>
                  <a:pt x="0" y="126616"/>
                  <a:pt x="124506" y="0"/>
                  <a:pt x="278091" y="0"/>
                </a:cubicBezTo>
                <a:close/>
              </a:path>
            </a:pathLst>
          </a:cu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936BA1E1-C6C3-4DE3-BF49-8BD1DF101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545" y="964023"/>
            <a:ext cx="4392955" cy="5706406"/>
          </a:xfrm>
          <a:custGeom>
            <a:avLst/>
            <a:gdLst>
              <a:gd name="connsiteX0" fmla="*/ 0 w 4392955"/>
              <a:gd name="connsiteY0" fmla="*/ 0 h 5706406"/>
              <a:gd name="connsiteX1" fmla="*/ 4392955 w 4392955"/>
              <a:gd name="connsiteY1" fmla="*/ 0 h 5706406"/>
              <a:gd name="connsiteX2" fmla="*/ 4392955 w 4392955"/>
              <a:gd name="connsiteY2" fmla="*/ 5706406 h 5706406"/>
              <a:gd name="connsiteX3" fmla="*/ 0 w 4392955"/>
              <a:gd name="connsiteY3" fmla="*/ 5706406 h 5706406"/>
              <a:gd name="connsiteX4" fmla="*/ 0 w 4392955"/>
              <a:gd name="connsiteY4" fmla="*/ 0 h 5706406"/>
              <a:gd name="connsiteX5" fmla="*/ 2799071 w 4392955"/>
              <a:gd name="connsiteY5" fmla="*/ 3268612 h 5706406"/>
              <a:gd name="connsiteX6" fmla="*/ 2520980 w 4392955"/>
              <a:gd name="connsiteY6" fmla="*/ 3551416 h 5706406"/>
              <a:gd name="connsiteX7" fmla="*/ 2799071 w 4392955"/>
              <a:gd name="connsiteY7" fmla="*/ 3834220 h 5706406"/>
              <a:gd name="connsiteX8" fmla="*/ 3077162 w 4392955"/>
              <a:gd name="connsiteY8" fmla="*/ 3551416 h 5706406"/>
              <a:gd name="connsiteX9" fmla="*/ 2799071 w 4392955"/>
              <a:gd name="connsiteY9" fmla="*/ 3268612 h 5706406"/>
              <a:gd name="connsiteX10" fmla="*/ 1115631 w 4392955"/>
              <a:gd name="connsiteY10" fmla="*/ 4336295 h 5706406"/>
              <a:gd name="connsiteX11" fmla="*/ 733845 w 4392955"/>
              <a:gd name="connsiteY11" fmla="*/ 4718081 h 5706406"/>
              <a:gd name="connsiteX12" fmla="*/ 1115631 w 4392955"/>
              <a:gd name="connsiteY12" fmla="*/ 5099867 h 5706406"/>
              <a:gd name="connsiteX13" fmla="*/ 1497417 w 4392955"/>
              <a:gd name="connsiteY13" fmla="*/ 4718081 h 5706406"/>
              <a:gd name="connsiteX14" fmla="*/ 1115631 w 4392955"/>
              <a:gd name="connsiteY14" fmla="*/ 4336295 h 5706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92955" h="5706406">
                <a:moveTo>
                  <a:pt x="0" y="0"/>
                </a:moveTo>
                <a:lnTo>
                  <a:pt x="4392955" y="0"/>
                </a:lnTo>
                <a:lnTo>
                  <a:pt x="4392955" y="5706406"/>
                </a:lnTo>
                <a:lnTo>
                  <a:pt x="0" y="5706406"/>
                </a:lnTo>
                <a:lnTo>
                  <a:pt x="0" y="0"/>
                </a:lnTo>
                <a:close/>
                <a:moveTo>
                  <a:pt x="2799071" y="3268612"/>
                </a:moveTo>
                <a:cubicBezTo>
                  <a:pt x="2645486" y="3268612"/>
                  <a:pt x="2520980" y="3395228"/>
                  <a:pt x="2520980" y="3551416"/>
                </a:cubicBezTo>
                <a:cubicBezTo>
                  <a:pt x="2520980" y="3707604"/>
                  <a:pt x="2645486" y="3834220"/>
                  <a:pt x="2799071" y="3834220"/>
                </a:cubicBezTo>
                <a:cubicBezTo>
                  <a:pt x="2952656" y="3834220"/>
                  <a:pt x="3077162" y="3707604"/>
                  <a:pt x="3077162" y="3551416"/>
                </a:cubicBezTo>
                <a:cubicBezTo>
                  <a:pt x="3077162" y="3395228"/>
                  <a:pt x="2952656" y="3268612"/>
                  <a:pt x="2799071" y="3268612"/>
                </a:cubicBezTo>
                <a:close/>
                <a:moveTo>
                  <a:pt x="1115631" y="4336295"/>
                </a:moveTo>
                <a:cubicBezTo>
                  <a:pt x="904776" y="4336295"/>
                  <a:pt x="733845" y="4507226"/>
                  <a:pt x="733845" y="4718081"/>
                </a:cubicBezTo>
                <a:cubicBezTo>
                  <a:pt x="733845" y="4928936"/>
                  <a:pt x="904776" y="5099867"/>
                  <a:pt x="1115631" y="5099867"/>
                </a:cubicBezTo>
                <a:cubicBezTo>
                  <a:pt x="1326486" y="5099867"/>
                  <a:pt x="1497417" y="4928936"/>
                  <a:pt x="1497417" y="4718081"/>
                </a:cubicBezTo>
                <a:cubicBezTo>
                  <a:pt x="1497417" y="4507226"/>
                  <a:pt x="1326486" y="4336295"/>
                  <a:pt x="1115631" y="4336295"/>
                </a:cubicBezTo>
                <a:close/>
              </a:path>
            </a:pathLst>
          </a:custGeom>
        </p:spPr>
      </p:pic>
      <p:pic>
        <p:nvPicPr>
          <p:cNvPr id="6" name="내용 개체 틀 4">
            <a:extLst>
              <a:ext uri="{FF2B5EF4-FFF2-40B4-BE49-F238E27FC236}">
                <a16:creationId xmlns:a16="http://schemas.microsoft.com/office/drawing/2014/main" id="{C097057B-118A-48E1-94BE-2557C4CC14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2599" y="1831156"/>
            <a:ext cx="6529401" cy="4477732"/>
          </a:xfrm>
          <a:prstGeom prst="rect">
            <a:avLst/>
          </a:prstGeom>
        </p:spPr>
      </p:pic>
      <p:sp>
        <p:nvSpPr>
          <p:cNvPr id="7" name="제목 1">
            <a:extLst>
              <a:ext uri="{FF2B5EF4-FFF2-40B4-BE49-F238E27FC236}">
                <a16:creationId xmlns:a16="http://schemas.microsoft.com/office/drawing/2014/main" id="{8EC84A3A-E8B3-472A-AB54-A1F1ADF2A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3000" dirty="0"/>
              <a:t>Anatomy</a:t>
            </a:r>
            <a:endParaRPr lang="ko-KR" altLang="en-US" sz="3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C6F62E-E0F5-48E0-9998-16E33F7488DE}"/>
              </a:ext>
            </a:extLst>
          </p:cNvPr>
          <p:cNvSpPr txBox="1"/>
          <p:nvPr/>
        </p:nvSpPr>
        <p:spPr>
          <a:xfrm>
            <a:off x="4051987" y="6397988"/>
            <a:ext cx="1593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/>
              <a:t>Uptodate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F4CF13A4-483A-4156-A7D2-0C11DCD8A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87" t="57280" r="29952" b="32808"/>
          <a:stretch>
            <a:fillRect/>
          </a:stretch>
        </p:blipFill>
        <p:spPr>
          <a:xfrm>
            <a:off x="2875141" y="3957154"/>
            <a:ext cx="1051122" cy="1068936"/>
          </a:xfrm>
          <a:custGeom>
            <a:avLst/>
            <a:gdLst>
              <a:gd name="connsiteX0" fmla="*/ 278091 w 556182"/>
              <a:gd name="connsiteY0" fmla="*/ 0 h 565608"/>
              <a:gd name="connsiteX1" fmla="*/ 556182 w 556182"/>
              <a:gd name="connsiteY1" fmla="*/ 282804 h 565608"/>
              <a:gd name="connsiteX2" fmla="*/ 278091 w 556182"/>
              <a:gd name="connsiteY2" fmla="*/ 565608 h 565608"/>
              <a:gd name="connsiteX3" fmla="*/ 0 w 556182"/>
              <a:gd name="connsiteY3" fmla="*/ 282804 h 565608"/>
              <a:gd name="connsiteX4" fmla="*/ 278091 w 556182"/>
              <a:gd name="connsiteY4" fmla="*/ 0 h 56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182" h="565608">
                <a:moveTo>
                  <a:pt x="278091" y="0"/>
                </a:moveTo>
                <a:cubicBezTo>
                  <a:pt x="431676" y="0"/>
                  <a:pt x="556182" y="126616"/>
                  <a:pt x="556182" y="282804"/>
                </a:cubicBezTo>
                <a:cubicBezTo>
                  <a:pt x="556182" y="438992"/>
                  <a:pt x="431676" y="565608"/>
                  <a:pt x="278091" y="565608"/>
                </a:cubicBezTo>
                <a:cubicBezTo>
                  <a:pt x="124506" y="565608"/>
                  <a:pt x="0" y="438992"/>
                  <a:pt x="0" y="282804"/>
                </a:cubicBezTo>
                <a:cubicBezTo>
                  <a:pt x="0" y="126616"/>
                  <a:pt x="124506" y="0"/>
                  <a:pt x="278091" y="0"/>
                </a:cubicBezTo>
                <a:close/>
              </a:path>
            </a:pathLst>
          </a:cu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B9D71805-D8E5-4581-B7A7-59AA0C1D3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87" t="57280" r="29952" b="32808"/>
          <a:stretch>
            <a:fillRect/>
          </a:stretch>
        </p:blipFill>
        <p:spPr>
          <a:xfrm>
            <a:off x="2672842" y="3817226"/>
            <a:ext cx="1455720" cy="1480391"/>
          </a:xfrm>
          <a:custGeom>
            <a:avLst/>
            <a:gdLst>
              <a:gd name="connsiteX0" fmla="*/ 278091 w 556182"/>
              <a:gd name="connsiteY0" fmla="*/ 0 h 565608"/>
              <a:gd name="connsiteX1" fmla="*/ 556182 w 556182"/>
              <a:gd name="connsiteY1" fmla="*/ 282804 h 565608"/>
              <a:gd name="connsiteX2" fmla="*/ 278091 w 556182"/>
              <a:gd name="connsiteY2" fmla="*/ 565608 h 565608"/>
              <a:gd name="connsiteX3" fmla="*/ 0 w 556182"/>
              <a:gd name="connsiteY3" fmla="*/ 282804 h 565608"/>
              <a:gd name="connsiteX4" fmla="*/ 278091 w 556182"/>
              <a:gd name="connsiteY4" fmla="*/ 0 h 56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182" h="565608">
                <a:moveTo>
                  <a:pt x="278091" y="0"/>
                </a:moveTo>
                <a:cubicBezTo>
                  <a:pt x="431676" y="0"/>
                  <a:pt x="556182" y="126616"/>
                  <a:pt x="556182" y="282804"/>
                </a:cubicBezTo>
                <a:cubicBezTo>
                  <a:pt x="556182" y="438992"/>
                  <a:pt x="431676" y="565608"/>
                  <a:pt x="278091" y="565608"/>
                </a:cubicBezTo>
                <a:cubicBezTo>
                  <a:pt x="124506" y="565608"/>
                  <a:pt x="0" y="438992"/>
                  <a:pt x="0" y="282804"/>
                </a:cubicBezTo>
                <a:cubicBezTo>
                  <a:pt x="0" y="126616"/>
                  <a:pt x="124506" y="0"/>
                  <a:pt x="278091" y="0"/>
                </a:cubicBezTo>
                <a:close/>
              </a:path>
            </a:pathLst>
          </a:custGeom>
          <a:ln w="22225">
            <a:solidFill>
              <a:schemeClr val="accent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56F7C17-AC5D-4C92-861F-88008CCDC1BD}"/>
              </a:ext>
            </a:extLst>
          </p:cNvPr>
          <p:cNvSpPr txBox="1"/>
          <p:nvPr/>
        </p:nvSpPr>
        <p:spPr>
          <a:xfrm>
            <a:off x="3115525" y="4630394"/>
            <a:ext cx="32003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</a:rPr>
              <a:t>8mm sized, (Lobar </a:t>
            </a:r>
            <a:r>
              <a:rPr lang="en-US" altLang="ko-KR" sz="1400" b="1" dirty="0" err="1">
                <a:solidFill>
                  <a:schemeClr val="accent1"/>
                </a:solidFill>
              </a:rPr>
              <a:t>bronhchus</a:t>
            </a:r>
            <a:r>
              <a:rPr lang="en-US" altLang="ko-KR" sz="1400" b="1" dirty="0">
                <a:solidFill>
                  <a:schemeClr val="accent1"/>
                </a:solidFill>
              </a:rPr>
              <a:t>)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7256A323-CE9F-4F05-9AC8-2B6AFD7BF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5" t="75990" r="65913" b="10629"/>
          <a:stretch>
            <a:fillRect/>
          </a:stretch>
        </p:blipFill>
        <p:spPr>
          <a:xfrm>
            <a:off x="876298" y="5012657"/>
            <a:ext cx="1366098" cy="1366098"/>
          </a:xfrm>
          <a:custGeom>
            <a:avLst/>
            <a:gdLst>
              <a:gd name="connsiteX0" fmla="*/ 381786 w 763572"/>
              <a:gd name="connsiteY0" fmla="*/ 0 h 763572"/>
              <a:gd name="connsiteX1" fmla="*/ 763572 w 763572"/>
              <a:gd name="connsiteY1" fmla="*/ 381786 h 763572"/>
              <a:gd name="connsiteX2" fmla="*/ 381786 w 763572"/>
              <a:gd name="connsiteY2" fmla="*/ 763572 h 763572"/>
              <a:gd name="connsiteX3" fmla="*/ 0 w 763572"/>
              <a:gd name="connsiteY3" fmla="*/ 381786 h 763572"/>
              <a:gd name="connsiteX4" fmla="*/ 381786 w 763572"/>
              <a:gd name="connsiteY4" fmla="*/ 0 h 763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572" h="763572">
                <a:moveTo>
                  <a:pt x="381786" y="0"/>
                </a:moveTo>
                <a:cubicBezTo>
                  <a:pt x="592641" y="0"/>
                  <a:pt x="763572" y="170931"/>
                  <a:pt x="763572" y="381786"/>
                </a:cubicBezTo>
                <a:cubicBezTo>
                  <a:pt x="763572" y="592641"/>
                  <a:pt x="592641" y="763572"/>
                  <a:pt x="381786" y="763572"/>
                </a:cubicBezTo>
                <a:cubicBezTo>
                  <a:pt x="170931" y="763572"/>
                  <a:pt x="0" y="592641"/>
                  <a:pt x="0" y="381786"/>
                </a:cubicBezTo>
                <a:cubicBezTo>
                  <a:pt x="0" y="170931"/>
                  <a:pt x="170931" y="0"/>
                  <a:pt x="381786" y="0"/>
                </a:cubicBezTo>
                <a:close/>
              </a:path>
            </a:pathLst>
          </a:custGeom>
          <a:ln w="19050">
            <a:solidFill>
              <a:srgbClr val="FF0000"/>
            </a:solidFill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EF7F0F3-6386-4C76-8F22-97F1CA932F45}"/>
              </a:ext>
            </a:extLst>
          </p:cNvPr>
          <p:cNvSpPr txBox="1"/>
          <p:nvPr/>
        </p:nvSpPr>
        <p:spPr>
          <a:xfrm>
            <a:off x="-10212" y="6031889"/>
            <a:ext cx="3125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4~6mm sized, (Segmental </a:t>
            </a:r>
            <a:r>
              <a:rPr lang="en-US" altLang="ko-KR" sz="1200" b="1" dirty="0" err="1">
                <a:solidFill>
                  <a:srgbClr val="FF0000"/>
                </a:solidFill>
              </a:rPr>
              <a:t>bronhchus</a:t>
            </a:r>
            <a:r>
              <a:rPr lang="en-US" altLang="ko-KR" sz="1200" b="1" dirty="0">
                <a:solidFill>
                  <a:srgbClr val="FF0000"/>
                </a:solidFill>
              </a:rPr>
              <a:t>)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890E425-81A7-4F8C-B68D-4D9C1CDEA137}"/>
              </a:ext>
            </a:extLst>
          </p:cNvPr>
          <p:cNvSpPr/>
          <p:nvPr/>
        </p:nvSpPr>
        <p:spPr>
          <a:xfrm>
            <a:off x="6096000" y="2846895"/>
            <a:ext cx="4650557" cy="88611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80D31B02-066E-4D1B-9320-BF0216FC30E2}"/>
              </a:ext>
            </a:extLst>
          </p:cNvPr>
          <p:cNvSpPr/>
          <p:nvPr/>
        </p:nvSpPr>
        <p:spPr>
          <a:xfrm>
            <a:off x="6096000" y="2341302"/>
            <a:ext cx="4650557" cy="4704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8D472C0-30A0-4620-9F1F-25ADDF47BB5F}"/>
              </a:ext>
            </a:extLst>
          </p:cNvPr>
          <p:cNvSpPr txBox="1"/>
          <p:nvPr/>
        </p:nvSpPr>
        <p:spPr>
          <a:xfrm>
            <a:off x="10746557" y="2402117"/>
            <a:ext cx="1131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F0000"/>
                </a:solidFill>
              </a:rPr>
              <a:t>Large</a:t>
            </a:r>
            <a:r>
              <a:rPr lang="ko-KR" altLang="en-US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>
                <a:solidFill>
                  <a:srgbClr val="FF0000"/>
                </a:solidFill>
              </a:rPr>
              <a:t>BPF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8CA0DE4-6110-4EFF-9C2F-5C37646D251E}"/>
              </a:ext>
            </a:extLst>
          </p:cNvPr>
          <p:cNvSpPr txBox="1"/>
          <p:nvPr/>
        </p:nvSpPr>
        <p:spPr>
          <a:xfrm>
            <a:off x="10746557" y="3120677"/>
            <a:ext cx="1131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1"/>
                </a:solidFill>
              </a:rPr>
              <a:t>Small</a:t>
            </a:r>
            <a:r>
              <a:rPr lang="ko-KR" altLang="en-US" sz="1600" dirty="0">
                <a:solidFill>
                  <a:schemeClr val="accent1"/>
                </a:solidFill>
              </a:rPr>
              <a:t> </a:t>
            </a:r>
            <a:r>
              <a:rPr lang="en-US" altLang="ko-KR" sz="1600" dirty="0">
                <a:solidFill>
                  <a:schemeClr val="accent1"/>
                </a:solidFill>
              </a:rPr>
              <a:t>BPF</a:t>
            </a:r>
            <a:endParaRPr lang="ko-KR" altLang="en-US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786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012473-E741-418B-AAD2-87CAB773D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33A3C09-7E22-4201-8FD9-5A98FB3BD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Bronchopleural fistula review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 err="1"/>
              <a:t>Bronchoscopic</a:t>
            </a:r>
            <a:r>
              <a:rPr lang="en-US" altLang="ko-KR" dirty="0"/>
              <a:t> intervention to Bronchopleural fistula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0838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내용 개체 틀 10">
            <a:extLst>
              <a:ext uri="{FF2B5EF4-FFF2-40B4-BE49-F238E27FC236}">
                <a16:creationId xmlns:a16="http://schemas.microsoft.com/office/drawing/2014/main" id="{3F7A933D-4ECA-EE9F-2BC8-05A5BC4388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88" y="1059777"/>
            <a:ext cx="5674936" cy="444038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07C4AB-0DCC-4D4A-B453-640DC02EAAB0}"/>
              </a:ext>
            </a:extLst>
          </p:cNvPr>
          <p:cNvSpPr txBox="1"/>
          <p:nvPr/>
        </p:nvSpPr>
        <p:spPr>
          <a:xfrm>
            <a:off x="5882326" y="-1"/>
            <a:ext cx="6309674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1) 1982.01~1995.06 Pneumonectomy patients</a:t>
            </a:r>
          </a:p>
          <a:p>
            <a:r>
              <a:rPr lang="en-US" altLang="ko-KR" sz="1400" dirty="0">
                <a:sym typeface="Wingdings" panose="05000000000000000000" pitchFamily="2" charset="2"/>
              </a:rPr>
              <a:t>- Total 797 patients, 96 BPF developed (96/797)  12% Incidence</a:t>
            </a:r>
          </a:p>
          <a:p>
            <a:r>
              <a:rPr lang="en-US" altLang="ko-KR" sz="1400" dirty="0">
                <a:sym typeface="Wingdings" panose="05000000000000000000" pitchFamily="2" charset="2"/>
              </a:rPr>
              <a:t>[Malignancy 93, Destroyed lung 2, Pulmonary atresia 1]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altLang="ko-KR" sz="14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altLang="ko-KR" sz="14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altLang="ko-KR" sz="1400" dirty="0">
              <a:sym typeface="Wingdings" panose="05000000000000000000" pitchFamily="2" charset="2"/>
            </a:endParaRPr>
          </a:p>
          <a:p>
            <a:r>
              <a:rPr lang="en-US" altLang="ko-KR" sz="1400" dirty="0">
                <a:sym typeface="Wingdings" panose="05000000000000000000" pitchFamily="2" charset="2"/>
              </a:rPr>
              <a:t>2) Fistula onset [Cut off 3months]</a:t>
            </a:r>
          </a:p>
          <a:p>
            <a:r>
              <a:rPr lang="en-US" altLang="ko-KR" sz="1400" dirty="0">
                <a:sym typeface="Wingdings" panose="05000000000000000000" pitchFamily="2" charset="2"/>
              </a:rPr>
              <a:t>- Within 3month 76, Over 3months 20  79% Within 3months</a:t>
            </a:r>
          </a:p>
          <a:p>
            <a:r>
              <a:rPr lang="en-US" altLang="ko-KR" sz="1400" dirty="0">
                <a:sym typeface="Wingdings" panose="05000000000000000000" pitchFamily="2" charset="2"/>
              </a:rPr>
              <a:t>[Within 3month Subgroup  0~14days 28, 15~90days 48]</a:t>
            </a:r>
          </a:p>
          <a:p>
            <a:endParaRPr lang="en-US" altLang="ko-KR" sz="1400" dirty="0">
              <a:sym typeface="Wingdings" panose="05000000000000000000" pitchFamily="2" charset="2"/>
            </a:endParaRPr>
          </a:p>
          <a:p>
            <a:endParaRPr lang="en-US" altLang="ko-KR" sz="1400" dirty="0">
              <a:sym typeface="Wingdings" panose="05000000000000000000" pitchFamily="2" charset="2"/>
            </a:endParaRPr>
          </a:p>
          <a:p>
            <a:endParaRPr lang="en-US" altLang="ko-KR" sz="1400" dirty="0">
              <a:sym typeface="Wingdings" panose="05000000000000000000" pitchFamily="2" charset="2"/>
            </a:endParaRPr>
          </a:p>
          <a:p>
            <a:r>
              <a:rPr lang="en-US" altLang="ko-KR" sz="1400" dirty="0">
                <a:sym typeface="Wingdings" panose="05000000000000000000" pitchFamily="2" charset="2"/>
              </a:rPr>
              <a:t>3) Treatment option</a:t>
            </a:r>
          </a:p>
          <a:p>
            <a:r>
              <a:rPr lang="en-US" altLang="ko-KR" sz="1400" dirty="0">
                <a:sym typeface="Wingdings" panose="05000000000000000000" pitchFamily="2" charset="2"/>
              </a:rPr>
              <a:t>- Thoracic drainage – 11 Case(Treat 1)</a:t>
            </a:r>
          </a:p>
          <a:p>
            <a:r>
              <a:rPr lang="en-US" altLang="ko-KR" sz="1400" dirty="0">
                <a:sym typeface="Wingdings" panose="05000000000000000000" pitchFamily="2" charset="2"/>
              </a:rPr>
              <a:t>- Surgical repair – 49 Case(Treat 27)</a:t>
            </a:r>
          </a:p>
          <a:p>
            <a:r>
              <a:rPr lang="en-US" altLang="ko-KR" sz="1400" dirty="0">
                <a:sym typeface="Wingdings" panose="05000000000000000000" pitchFamily="2" charset="2"/>
              </a:rPr>
              <a:t>- </a:t>
            </a:r>
            <a:r>
              <a:rPr lang="en-US" altLang="ko-KR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Bronchoscopic</a:t>
            </a:r>
            <a:r>
              <a:rPr lang="en-US" altLang="ko-KR" sz="1400" dirty="0">
                <a:solidFill>
                  <a:srgbClr val="FF0000"/>
                </a:solidFill>
                <a:sym typeface="Wingdings" panose="05000000000000000000" pitchFamily="2" charset="2"/>
              </a:rPr>
              <a:t> treatment(Treat 11)  Low </a:t>
            </a:r>
            <a:r>
              <a:rPr lang="en-US" altLang="ko-KR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Succecssful</a:t>
            </a:r>
            <a:r>
              <a:rPr lang="en-US" altLang="ko-KR" sz="1400" dirty="0">
                <a:solidFill>
                  <a:srgbClr val="FF0000"/>
                </a:solidFill>
                <a:sym typeface="Wingdings" panose="05000000000000000000" pitchFamily="2" charset="2"/>
              </a:rPr>
              <a:t> rate.</a:t>
            </a:r>
          </a:p>
          <a:p>
            <a:endParaRPr lang="en-US" altLang="ko-KR" sz="1400" dirty="0">
              <a:sym typeface="Wingdings" panose="05000000000000000000" pitchFamily="2" charset="2"/>
            </a:endParaRPr>
          </a:p>
          <a:p>
            <a:r>
              <a:rPr lang="en-US" altLang="ko-KR" sz="1400" dirty="0">
                <a:sym typeface="Wingdings" panose="05000000000000000000" pitchFamily="2" charset="2"/>
              </a:rPr>
              <a:t>4) Mortality</a:t>
            </a:r>
          </a:p>
          <a:p>
            <a:r>
              <a:rPr lang="en-US" altLang="ko-KR" sz="1400" dirty="0">
                <a:sym typeface="Wingdings" panose="05000000000000000000" pitchFamily="2" charset="2"/>
              </a:rPr>
              <a:t>- 64 Patients died during observation period  64/96 = 66.6%</a:t>
            </a:r>
          </a:p>
          <a:p>
            <a:r>
              <a:rPr lang="en-US" altLang="ko-KR" sz="1400" dirty="0">
                <a:sym typeface="Wingdings" panose="05000000000000000000" pitchFamily="2" charset="2"/>
              </a:rPr>
              <a:t>[Aspiration pneumonia 25 &gt; Tumor recurrence 19 &gt; Heart failure 7</a:t>
            </a:r>
          </a:p>
          <a:p>
            <a:r>
              <a:rPr lang="en-US" altLang="ko-KR" sz="1400" dirty="0">
                <a:sym typeface="Wingdings" panose="05000000000000000000" pitchFamily="2" charset="2"/>
              </a:rPr>
              <a:t>&gt; Empyema &amp; sepsis 4 &gt; Cachexia 2 &gt; PTE = Cerebral </a:t>
            </a:r>
            <a:r>
              <a:rPr lang="en-US" altLang="ko-KR" sz="1400" dirty="0" err="1">
                <a:sym typeface="Wingdings" panose="05000000000000000000" pitchFamily="2" charset="2"/>
              </a:rPr>
              <a:t>hemorrahge</a:t>
            </a:r>
            <a:r>
              <a:rPr lang="en-US" altLang="ko-KR" sz="1400" dirty="0">
                <a:sym typeface="Wingdings" panose="05000000000000000000" pitchFamily="2" charset="2"/>
              </a:rPr>
              <a:t> 1, </a:t>
            </a:r>
            <a:r>
              <a:rPr lang="en-US" altLang="ko-KR" sz="1400" dirty="0" err="1">
                <a:sym typeface="Wingdings" panose="05000000000000000000" pitchFamily="2" charset="2"/>
              </a:rPr>
              <a:t>Unknwon</a:t>
            </a:r>
            <a:r>
              <a:rPr lang="en-US" altLang="ko-KR" sz="1400" dirty="0">
                <a:sym typeface="Wingdings" panose="05000000000000000000" pitchFamily="2" charset="2"/>
              </a:rPr>
              <a:t> cause 5  Not reported.]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ko-KR" sz="1400" dirty="0">
              <a:sym typeface="Wingdings" panose="05000000000000000000" pitchFamily="2" charset="2"/>
            </a:endParaRPr>
          </a:p>
          <a:p>
            <a:endParaRPr lang="en-US" altLang="ko-KR" sz="1400" dirty="0">
              <a:sym typeface="Wingdings" panose="05000000000000000000" pitchFamily="2" charset="2"/>
            </a:endParaRPr>
          </a:p>
          <a:p>
            <a:r>
              <a:rPr lang="en-US" altLang="ko-KR" sz="1400" dirty="0">
                <a:sym typeface="Wingdings" panose="05000000000000000000" pitchFamily="2" charset="2"/>
              </a:rPr>
              <a:t>5) Result</a:t>
            </a:r>
          </a:p>
          <a:p>
            <a:r>
              <a:rPr lang="en-US" altLang="ko-KR" sz="1400" dirty="0">
                <a:sym typeface="Wingdings" panose="05000000000000000000" pitchFamily="2" charset="2"/>
              </a:rPr>
              <a:t>- m/c cause of Death post-pneumonectomy BPF : Aspiration pneumonia</a:t>
            </a:r>
          </a:p>
          <a:p>
            <a:r>
              <a:rPr lang="en-US" altLang="ko-KR" sz="1400" dirty="0">
                <a:sym typeface="Wingdings" panose="05000000000000000000" pitchFamily="2" charset="2"/>
              </a:rPr>
              <a:t>- BPF Onset within 3months showed more mortality(p=0.002)</a:t>
            </a:r>
          </a:p>
        </p:txBody>
      </p:sp>
    </p:spTree>
    <p:extLst>
      <p:ext uri="{BB962C8B-B14F-4D97-AF65-F5344CB8AC3E}">
        <p14:creationId xmlns:p14="http://schemas.microsoft.com/office/powerpoint/2010/main" val="2134037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A68C7D8D-67F3-41CF-BA66-94D0511747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79745"/>
            <a:ext cx="6308330" cy="4022573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46DE905-3DB4-4D68-A7AA-852319D38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53685"/>
            <a:ext cx="5876730" cy="169139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18F6B6C-CED6-486F-94C2-0B3113AF9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953" y="3441955"/>
            <a:ext cx="5876730" cy="1280937"/>
          </a:xfrm>
          <a:prstGeom prst="rect">
            <a:avLst/>
          </a:prstGeom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ACB741F4-B436-4C80-A2B7-0C51CDB2BEE2}"/>
              </a:ext>
            </a:extLst>
          </p:cNvPr>
          <p:cNvCxnSpPr>
            <a:cxnSpLocks/>
          </p:cNvCxnSpPr>
          <p:nvPr/>
        </p:nvCxnSpPr>
        <p:spPr>
          <a:xfrm>
            <a:off x="763571" y="2415934"/>
            <a:ext cx="230956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7F0F9416-BE95-43DB-A076-5B16B7511BCD}"/>
              </a:ext>
            </a:extLst>
          </p:cNvPr>
          <p:cNvCxnSpPr>
            <a:cxnSpLocks/>
          </p:cNvCxnSpPr>
          <p:nvPr/>
        </p:nvCxnSpPr>
        <p:spPr>
          <a:xfrm>
            <a:off x="160256" y="2549187"/>
            <a:ext cx="291288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8A9117A1-7848-42C2-9B9F-FF5CC685F6C5}"/>
              </a:ext>
            </a:extLst>
          </p:cNvPr>
          <p:cNvCxnSpPr>
            <a:cxnSpLocks/>
          </p:cNvCxnSpPr>
          <p:nvPr/>
        </p:nvCxnSpPr>
        <p:spPr>
          <a:xfrm>
            <a:off x="160256" y="2681161"/>
            <a:ext cx="257351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2A5F8604-3D39-48B7-9AC9-0103C4AFA17F}"/>
              </a:ext>
            </a:extLst>
          </p:cNvPr>
          <p:cNvCxnSpPr>
            <a:cxnSpLocks/>
          </p:cNvCxnSpPr>
          <p:nvPr/>
        </p:nvCxnSpPr>
        <p:spPr>
          <a:xfrm>
            <a:off x="230957" y="4123462"/>
            <a:ext cx="284218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543CC9B1-9E48-4CAB-92FA-C660CA0B3CCC}"/>
              </a:ext>
            </a:extLst>
          </p:cNvPr>
          <p:cNvCxnSpPr>
            <a:cxnSpLocks/>
          </p:cNvCxnSpPr>
          <p:nvPr/>
        </p:nvCxnSpPr>
        <p:spPr>
          <a:xfrm>
            <a:off x="160256" y="4264864"/>
            <a:ext cx="284218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380B5A1B-D53C-48D0-B007-CFD05179818A}"/>
              </a:ext>
            </a:extLst>
          </p:cNvPr>
          <p:cNvCxnSpPr>
            <a:cxnSpLocks/>
          </p:cNvCxnSpPr>
          <p:nvPr/>
        </p:nvCxnSpPr>
        <p:spPr>
          <a:xfrm>
            <a:off x="3253819" y="2153260"/>
            <a:ext cx="284218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4BC12665-9053-4810-A87E-FEDCD10A4260}"/>
              </a:ext>
            </a:extLst>
          </p:cNvPr>
          <p:cNvCxnSpPr>
            <a:cxnSpLocks/>
          </p:cNvCxnSpPr>
          <p:nvPr/>
        </p:nvCxnSpPr>
        <p:spPr>
          <a:xfrm>
            <a:off x="3154165" y="2285235"/>
            <a:ext cx="284218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EAAA92F6-5AEE-42B3-9605-05810918F269}"/>
              </a:ext>
            </a:extLst>
          </p:cNvPr>
          <p:cNvCxnSpPr>
            <a:cxnSpLocks/>
          </p:cNvCxnSpPr>
          <p:nvPr/>
        </p:nvCxnSpPr>
        <p:spPr>
          <a:xfrm>
            <a:off x="3154165" y="2681161"/>
            <a:ext cx="284218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853456F4-ACB7-4452-B2A5-8AA8FEC0C503}"/>
              </a:ext>
            </a:extLst>
          </p:cNvPr>
          <p:cNvCxnSpPr>
            <a:cxnSpLocks/>
          </p:cNvCxnSpPr>
          <p:nvPr/>
        </p:nvCxnSpPr>
        <p:spPr>
          <a:xfrm>
            <a:off x="4674909" y="2534281"/>
            <a:ext cx="132143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65831E48-23BF-4F3B-BBCA-5EB5FA7AC0EB}"/>
              </a:ext>
            </a:extLst>
          </p:cNvPr>
          <p:cNvCxnSpPr>
            <a:cxnSpLocks/>
          </p:cNvCxnSpPr>
          <p:nvPr/>
        </p:nvCxnSpPr>
        <p:spPr>
          <a:xfrm>
            <a:off x="3253819" y="3474696"/>
            <a:ext cx="160098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83C9941-32BA-406D-9A2A-4E54FAA80714}"/>
              </a:ext>
            </a:extLst>
          </p:cNvPr>
          <p:cNvSpPr/>
          <p:nvPr/>
        </p:nvSpPr>
        <p:spPr>
          <a:xfrm>
            <a:off x="8408709" y="1847654"/>
            <a:ext cx="741802" cy="1131216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802C7ED-447A-4575-BA9E-F3BE1A5E714D}"/>
              </a:ext>
            </a:extLst>
          </p:cNvPr>
          <p:cNvSpPr/>
          <p:nvPr/>
        </p:nvSpPr>
        <p:spPr>
          <a:xfrm>
            <a:off x="10190719" y="1847654"/>
            <a:ext cx="741802" cy="1131216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0FD19DE3-E514-4BF6-95F3-8E18F439790C}"/>
              </a:ext>
            </a:extLst>
          </p:cNvPr>
          <p:cNvCxnSpPr>
            <a:cxnSpLocks/>
          </p:cNvCxnSpPr>
          <p:nvPr/>
        </p:nvCxnSpPr>
        <p:spPr>
          <a:xfrm>
            <a:off x="6231118" y="2391031"/>
            <a:ext cx="5486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D5299588-8FAC-4645-B247-52A05AA5B551}"/>
              </a:ext>
            </a:extLst>
          </p:cNvPr>
          <p:cNvSpPr txBox="1"/>
          <p:nvPr/>
        </p:nvSpPr>
        <p:spPr>
          <a:xfrm>
            <a:off x="145666" y="4787378"/>
            <a:ext cx="1156242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/>
              <a:t>All method : Under G.A</a:t>
            </a:r>
            <a:r>
              <a:rPr lang="ko-KR" altLang="en-US" sz="1500" dirty="0"/>
              <a:t> </a:t>
            </a:r>
            <a:r>
              <a:rPr lang="en-US" altLang="ko-KR" sz="1500" dirty="0"/>
              <a:t>with Rigid Bronchoscopy</a:t>
            </a:r>
          </a:p>
          <a:p>
            <a:r>
              <a:rPr lang="en-US" altLang="ko-KR" sz="1500" dirty="0"/>
              <a:t>Pretreatment : Fistula channel was de-epithelialization</a:t>
            </a:r>
          </a:p>
          <a:p>
            <a:r>
              <a:rPr lang="en-US" altLang="ko-KR" sz="1500" dirty="0"/>
              <a:t>Visible &amp; Under 3mm sized : Fibrin sealant(</a:t>
            </a:r>
            <a:r>
              <a:rPr lang="en-US" altLang="ko-KR" sz="1500" dirty="0" err="1"/>
              <a:t>Tissucol</a:t>
            </a:r>
            <a:r>
              <a:rPr lang="en-US" altLang="ko-KR" sz="1500" dirty="0"/>
              <a:t>; </a:t>
            </a:r>
            <a:r>
              <a:rPr lang="en-US" altLang="ko-KR" sz="1500" dirty="0" err="1"/>
              <a:t>Immuno</a:t>
            </a:r>
            <a:r>
              <a:rPr lang="en-US" altLang="ko-KR" sz="1500" dirty="0"/>
              <a:t>, Vienna, Austria) </a:t>
            </a:r>
            <a:r>
              <a:rPr lang="en-US" altLang="ko-KR" sz="1500" dirty="0">
                <a:sym typeface="Wingdings" panose="05000000000000000000" pitchFamily="2" charset="2"/>
              </a:rPr>
              <a:t> Intraluminal or Submucosal injection</a:t>
            </a:r>
            <a:endParaRPr lang="en-US" altLang="ko-KR" sz="1500" dirty="0"/>
          </a:p>
          <a:p>
            <a:r>
              <a:rPr lang="en-US" altLang="ko-KR" sz="1500" dirty="0"/>
              <a:t>3mm~8mm sized : Fibrin + Spongy calf bone</a:t>
            </a:r>
          </a:p>
          <a:p>
            <a:r>
              <a:rPr lang="en-US" altLang="ko-KR" sz="1500" dirty="0"/>
              <a:t>Over 8mm : Unsuitable Endoscopic treatment</a:t>
            </a:r>
          </a:p>
        </p:txBody>
      </p:sp>
    </p:spTree>
    <p:extLst>
      <p:ext uri="{BB962C8B-B14F-4D97-AF65-F5344CB8AC3E}">
        <p14:creationId xmlns:p14="http://schemas.microsoft.com/office/powerpoint/2010/main" val="2519894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257" y="402995"/>
            <a:ext cx="7644647" cy="3480848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DB96E0A2-FB0F-435D-93CD-B1EA75C6E55A}"/>
              </a:ext>
            </a:extLst>
          </p:cNvPr>
          <p:cNvCxnSpPr>
            <a:cxnSpLocks/>
          </p:cNvCxnSpPr>
          <p:nvPr/>
        </p:nvCxnSpPr>
        <p:spPr>
          <a:xfrm>
            <a:off x="263950" y="3751868"/>
            <a:ext cx="344078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0CB8419C-CF58-4AAC-A77B-2D2A22F20C44}"/>
              </a:ext>
            </a:extLst>
          </p:cNvPr>
          <p:cNvCxnSpPr>
            <a:cxnSpLocks/>
          </p:cNvCxnSpPr>
          <p:nvPr/>
        </p:nvCxnSpPr>
        <p:spPr>
          <a:xfrm>
            <a:off x="3982580" y="2143420"/>
            <a:ext cx="229567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7B7E6953-1ACA-4C3A-BA64-D2BDA3881311}"/>
              </a:ext>
            </a:extLst>
          </p:cNvPr>
          <p:cNvCxnSpPr>
            <a:cxnSpLocks/>
          </p:cNvCxnSpPr>
          <p:nvPr/>
        </p:nvCxnSpPr>
        <p:spPr>
          <a:xfrm>
            <a:off x="1084082" y="3582186"/>
            <a:ext cx="262065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3AEFFB2-350C-429F-BD70-C3A68D465044}"/>
              </a:ext>
            </a:extLst>
          </p:cNvPr>
          <p:cNvSpPr txBox="1"/>
          <p:nvPr/>
        </p:nvSpPr>
        <p:spPr>
          <a:xfrm>
            <a:off x="263949" y="4015819"/>
            <a:ext cx="110670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Method</a:t>
            </a:r>
          </a:p>
          <a:p>
            <a:r>
              <a:rPr lang="en-US" altLang="ko-KR" dirty="0"/>
              <a:t>- </a:t>
            </a:r>
            <a:r>
              <a:rPr lang="en-US" altLang="ko-KR" dirty="0" err="1"/>
              <a:t>Bronchoscopic</a:t>
            </a:r>
            <a:r>
              <a:rPr lang="en-US" altLang="ko-KR" dirty="0"/>
              <a:t> treatment one or more session(Carried out once every week)</a:t>
            </a:r>
          </a:p>
          <a:p>
            <a:r>
              <a:rPr lang="en-US" altLang="ko-KR" dirty="0"/>
              <a:t>- Submucosal injection[Polidocanol-</a:t>
            </a:r>
            <a:r>
              <a:rPr lang="en-US" altLang="ko-KR" dirty="0" err="1"/>
              <a:t>hydroxypoliethoxidodecane</a:t>
            </a:r>
            <a:r>
              <a:rPr lang="en-US" altLang="ko-KR" dirty="0"/>
              <a:t>]</a:t>
            </a:r>
          </a:p>
          <a:p>
            <a:r>
              <a:rPr lang="en-US" altLang="ko-KR" dirty="0"/>
              <a:t>- Multiple injection until the ensuing swelling </a:t>
            </a:r>
            <a:r>
              <a:rPr lang="en-US" altLang="ko-KR" dirty="0">
                <a:sym typeface="Wingdings" panose="05000000000000000000" pitchFamily="2" charset="2"/>
              </a:rPr>
              <a:t> The best mechanical reduction of fistula</a:t>
            </a:r>
          </a:p>
          <a:p>
            <a:r>
              <a:rPr lang="en-US" altLang="ko-KR" dirty="0">
                <a:sym typeface="Wingdings" panose="05000000000000000000" pitchFamily="2" charset="2"/>
              </a:rPr>
              <a:t>- No more than 4~5mg</a:t>
            </a:r>
          </a:p>
          <a:p>
            <a:r>
              <a:rPr lang="en-US" altLang="ko-KR" dirty="0">
                <a:solidFill>
                  <a:srgbClr val="FF0000"/>
                </a:solidFill>
                <a:sym typeface="Wingdings" panose="05000000000000000000" pitchFamily="2" charset="2"/>
              </a:rPr>
              <a:t>- </a:t>
            </a:r>
            <a:r>
              <a:rPr lang="en-US" altLang="ko-KR" dirty="0" err="1">
                <a:solidFill>
                  <a:srgbClr val="FF0000"/>
                </a:solidFill>
                <a:sym typeface="Wingdings" panose="05000000000000000000" pitchFamily="2" charset="2"/>
              </a:rPr>
              <a:t>Expectatation</a:t>
            </a:r>
            <a:r>
              <a:rPr lang="en-US" altLang="ko-KR" dirty="0">
                <a:solidFill>
                  <a:srgbClr val="FF0000"/>
                </a:solidFill>
                <a:sym typeface="Wingdings" panose="05000000000000000000" pitchFamily="2" charset="2"/>
              </a:rPr>
              <a:t> effect : Intense inflammation within 2days  After 6~7days reactive proliferation</a:t>
            </a:r>
          </a:p>
          <a:p>
            <a:r>
              <a:rPr lang="en-US" altLang="ko-KR" dirty="0">
                <a:sym typeface="Wingdings" panose="05000000000000000000" pitchFamily="2" charset="2"/>
              </a:rPr>
              <a:t> Repeated procedure, until a whitish fibrous tissue seals the fistula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8D5027-737A-4C32-89E4-8C3929699E3D}"/>
              </a:ext>
            </a:extLst>
          </p:cNvPr>
          <p:cNvSpPr txBox="1"/>
          <p:nvPr/>
        </p:nvSpPr>
        <p:spPr>
          <a:xfrm>
            <a:off x="7579151" y="1329179"/>
            <a:ext cx="44525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Median healing time 5.5wks[2~8wks]</a:t>
            </a:r>
          </a:p>
          <a:p>
            <a:r>
              <a:rPr lang="en-US" altLang="ko-KR" dirty="0"/>
              <a:t>- 23/35 Successful rate : 65.7%</a:t>
            </a:r>
          </a:p>
          <a:p>
            <a:r>
              <a:rPr lang="en-US" altLang="ko-KR" dirty="0"/>
              <a:t>- No critical complication</a:t>
            </a: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D50FD8E7-3CF9-415B-88C7-8C0103D62E15}"/>
              </a:ext>
            </a:extLst>
          </p:cNvPr>
          <p:cNvCxnSpPr>
            <a:cxnSpLocks/>
          </p:cNvCxnSpPr>
          <p:nvPr/>
        </p:nvCxnSpPr>
        <p:spPr>
          <a:xfrm>
            <a:off x="659875" y="2620652"/>
            <a:ext cx="304485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8A844179-5E45-40BF-8F65-DE541F165897}"/>
              </a:ext>
            </a:extLst>
          </p:cNvPr>
          <p:cNvCxnSpPr>
            <a:cxnSpLocks/>
          </p:cNvCxnSpPr>
          <p:nvPr/>
        </p:nvCxnSpPr>
        <p:spPr>
          <a:xfrm>
            <a:off x="263949" y="2799762"/>
            <a:ext cx="344078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46404F80-88C7-4B09-8AE9-7F01999427C1}"/>
              </a:ext>
            </a:extLst>
          </p:cNvPr>
          <p:cNvCxnSpPr>
            <a:cxnSpLocks/>
          </p:cNvCxnSpPr>
          <p:nvPr/>
        </p:nvCxnSpPr>
        <p:spPr>
          <a:xfrm>
            <a:off x="263949" y="2950591"/>
            <a:ext cx="344078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A1B020B6-A1E6-4BBC-8F1B-FB6690953602}"/>
              </a:ext>
            </a:extLst>
          </p:cNvPr>
          <p:cNvCxnSpPr>
            <a:cxnSpLocks/>
          </p:cNvCxnSpPr>
          <p:nvPr/>
        </p:nvCxnSpPr>
        <p:spPr>
          <a:xfrm>
            <a:off x="263949" y="3110846"/>
            <a:ext cx="250753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110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A08191FE-5506-4DE5-88AE-C0EEF9EBEF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5988"/>
            <a:ext cx="7439025" cy="3067050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89AB65B-7EC0-45E4-8AB5-867C57DA9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25" y="6212017"/>
            <a:ext cx="4333875" cy="50482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7587612-C34F-4F0C-9A1F-ECD21DA22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072" y="3074414"/>
            <a:ext cx="3721134" cy="378358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9ED0ADD-D6CA-44D3-BECD-3B7CE0266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6108" y="3536950"/>
            <a:ext cx="669607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899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B64CF403-BED8-41CC-8813-D756060BD0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0870"/>
            <a:ext cx="6962775" cy="1857375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5B914B5-1031-47AD-843F-36E7505EB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4766" y="1737947"/>
            <a:ext cx="2234692" cy="330586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95132B6-2E3E-4377-A562-A70F8B048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4776" y="140870"/>
            <a:ext cx="3371801" cy="34284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8E5C90-3386-4B02-9CB4-4ED5852B46A4}"/>
              </a:ext>
            </a:extLst>
          </p:cNvPr>
          <p:cNvSpPr txBox="1"/>
          <p:nvPr/>
        </p:nvSpPr>
        <p:spPr>
          <a:xfrm>
            <a:off x="4262536" y="5094366"/>
            <a:ext cx="3864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Silicon-made bronchial filter(</a:t>
            </a:r>
            <a:r>
              <a:rPr lang="en-US" altLang="ko-KR" sz="1000" dirty="0" err="1"/>
              <a:t>Novatech</a:t>
            </a:r>
            <a:r>
              <a:rPr lang="en-US" altLang="ko-KR" sz="1000" dirty="0"/>
              <a:t>, </a:t>
            </a:r>
            <a:r>
              <a:rPr lang="en-US" altLang="ko-KR" sz="1000" dirty="0" err="1"/>
              <a:t>Grassee</a:t>
            </a:r>
            <a:r>
              <a:rPr lang="en-US" altLang="ko-KR" sz="1000" dirty="0"/>
              <a:t>, France)</a:t>
            </a:r>
          </a:p>
          <a:p>
            <a:r>
              <a:rPr lang="en-US" altLang="ko-KR" sz="1000" dirty="0"/>
              <a:t>EWS-S, M, L (5, 6, 7mm sized)</a:t>
            </a:r>
            <a:endParaRPr lang="ko-KR" altLang="en-US" sz="1000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E11821B-1E9C-491C-9FF3-185C52808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776" y="3463645"/>
            <a:ext cx="3427674" cy="316033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695FC47-6786-4551-AA00-AD446FF6DD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017" y="1904307"/>
            <a:ext cx="4010502" cy="4245722"/>
          </a:xfrm>
          <a:prstGeom prst="rect">
            <a:avLst/>
          </a:prstGeom>
        </p:spPr>
      </p:pic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B4786DA4-7AC1-4A3C-B0B4-F4B229A6EB77}"/>
              </a:ext>
            </a:extLst>
          </p:cNvPr>
          <p:cNvCxnSpPr>
            <a:cxnSpLocks/>
          </p:cNvCxnSpPr>
          <p:nvPr/>
        </p:nvCxnSpPr>
        <p:spPr>
          <a:xfrm>
            <a:off x="791852" y="3438427"/>
            <a:ext cx="325224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3EFDD065-0194-44A1-AA64-5F6EE8CF78F7}"/>
              </a:ext>
            </a:extLst>
          </p:cNvPr>
          <p:cNvCxnSpPr>
            <a:cxnSpLocks/>
          </p:cNvCxnSpPr>
          <p:nvPr/>
        </p:nvCxnSpPr>
        <p:spPr>
          <a:xfrm>
            <a:off x="216817" y="3614118"/>
            <a:ext cx="382728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359822DD-CEAB-4833-B7FF-3927CD14FD80}"/>
              </a:ext>
            </a:extLst>
          </p:cNvPr>
          <p:cNvCxnSpPr>
            <a:cxnSpLocks/>
          </p:cNvCxnSpPr>
          <p:nvPr/>
        </p:nvCxnSpPr>
        <p:spPr>
          <a:xfrm>
            <a:off x="216817" y="3793227"/>
            <a:ext cx="382728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6B01E8E5-DE75-49F7-9C0B-710C29BFCB35}"/>
              </a:ext>
            </a:extLst>
          </p:cNvPr>
          <p:cNvCxnSpPr>
            <a:cxnSpLocks/>
          </p:cNvCxnSpPr>
          <p:nvPr/>
        </p:nvCxnSpPr>
        <p:spPr>
          <a:xfrm>
            <a:off x="216817" y="3981763"/>
            <a:ext cx="382728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CC82605E-8C67-4A93-9FC9-1B2FC70B72EF}"/>
              </a:ext>
            </a:extLst>
          </p:cNvPr>
          <p:cNvCxnSpPr>
            <a:cxnSpLocks/>
          </p:cNvCxnSpPr>
          <p:nvPr/>
        </p:nvCxnSpPr>
        <p:spPr>
          <a:xfrm>
            <a:off x="216817" y="4151445"/>
            <a:ext cx="139516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96DB26F3-29CD-4DC1-9DA5-A0A2B655A525}"/>
              </a:ext>
            </a:extLst>
          </p:cNvPr>
          <p:cNvCxnSpPr>
            <a:cxnSpLocks/>
          </p:cNvCxnSpPr>
          <p:nvPr/>
        </p:nvCxnSpPr>
        <p:spPr>
          <a:xfrm>
            <a:off x="7824247" y="2498103"/>
            <a:ext cx="314855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803076F8-4A62-42AE-834A-9DD3CC2D6858}"/>
              </a:ext>
            </a:extLst>
          </p:cNvPr>
          <p:cNvCxnSpPr>
            <a:cxnSpLocks/>
          </p:cNvCxnSpPr>
          <p:nvPr/>
        </p:nvCxnSpPr>
        <p:spPr>
          <a:xfrm>
            <a:off x="7948024" y="4336330"/>
            <a:ext cx="314855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9B81071B-A4F4-4E3E-9BCF-8F11DD6551C5}"/>
              </a:ext>
            </a:extLst>
          </p:cNvPr>
          <p:cNvCxnSpPr>
            <a:cxnSpLocks/>
          </p:cNvCxnSpPr>
          <p:nvPr/>
        </p:nvCxnSpPr>
        <p:spPr>
          <a:xfrm>
            <a:off x="7948024" y="5401558"/>
            <a:ext cx="314855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B196C2E5-7370-41EE-B3FB-C33009A1C1A4}"/>
              </a:ext>
            </a:extLst>
          </p:cNvPr>
          <p:cNvCxnSpPr>
            <a:cxnSpLocks/>
          </p:cNvCxnSpPr>
          <p:nvPr/>
        </p:nvCxnSpPr>
        <p:spPr>
          <a:xfrm>
            <a:off x="7948024" y="4496586"/>
            <a:ext cx="314855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2908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C37804BB-A8BD-4C48-A362-F24264495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325" y="1080727"/>
            <a:ext cx="3621671" cy="4354415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B9BC2AD-63DD-4A06-BEC2-927EB4C6A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995" y="1080727"/>
            <a:ext cx="3897819" cy="463798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951F995-753C-4167-BFB1-2F861A1DF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4082" y="1335251"/>
            <a:ext cx="4311861" cy="313717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AF792E7-8A31-4901-BE63-40C4827EF1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1408112"/>
            <a:ext cx="110299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3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9290" y="455843"/>
            <a:ext cx="5531220" cy="435133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40" y="645919"/>
            <a:ext cx="5581650" cy="360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4734753"/>
            <a:ext cx="100002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2005 Chest Overview </a:t>
            </a:r>
            <a:r>
              <a:rPr lang="en-US" altLang="ko-KR" dirty="0">
                <a:sym typeface="Wingdings" panose="05000000000000000000" pitchFamily="2" charset="2"/>
              </a:rPr>
              <a:t> </a:t>
            </a:r>
            <a:r>
              <a:rPr lang="en-US" altLang="ko-KR" dirty="0" err="1"/>
              <a:t>Bronchoscopic</a:t>
            </a:r>
            <a:r>
              <a:rPr lang="en-US" altLang="ko-KR" dirty="0"/>
              <a:t> treatment</a:t>
            </a:r>
          </a:p>
          <a:p>
            <a:pPr marL="285750" indent="-285750">
              <a:buFontTx/>
              <a:buChar char="-"/>
            </a:pPr>
            <a:r>
              <a:rPr lang="en-US" altLang="ko-KR" dirty="0"/>
              <a:t>Ethanol, Polyethylene glycol, Cyanoacrylate glue, Fibrin glue, Blood clot with antibiotics(TC, DC), </a:t>
            </a:r>
          </a:p>
          <a:p>
            <a:pPr marL="285750" indent="-285750">
              <a:buFontTx/>
              <a:buChar char="-"/>
            </a:pPr>
            <a:r>
              <a:rPr lang="en-US" altLang="ko-KR" dirty="0"/>
              <a:t>Albumin-glutaraldehyde tissue adhesive, Cellulose, Gel foam, Coil, Balloon catheter occlusion, Silver nitrate, Calf bone, Stent……</a:t>
            </a:r>
          </a:p>
          <a:p>
            <a:pPr marL="285750" indent="-285750">
              <a:buFontTx/>
              <a:buChar char="-"/>
            </a:pPr>
            <a:r>
              <a:rPr lang="en-US" altLang="ko-KR" dirty="0">
                <a:solidFill>
                  <a:srgbClr val="FF0000"/>
                </a:solidFill>
              </a:rPr>
              <a:t>Non-superiority among the </a:t>
            </a:r>
            <a:r>
              <a:rPr lang="en-US" altLang="ko-KR" dirty="0" err="1">
                <a:solidFill>
                  <a:srgbClr val="FF0000"/>
                </a:solidFill>
              </a:rPr>
              <a:t>brochoscopic</a:t>
            </a:r>
            <a:r>
              <a:rPr lang="en-US" altLang="ko-KR" dirty="0">
                <a:solidFill>
                  <a:srgbClr val="FF0000"/>
                </a:solidFill>
              </a:rPr>
              <a:t> methods…. But….</a:t>
            </a:r>
          </a:p>
        </p:txBody>
      </p:sp>
    </p:spTree>
    <p:extLst>
      <p:ext uri="{BB962C8B-B14F-4D97-AF65-F5344CB8AC3E}">
        <p14:creationId xmlns:p14="http://schemas.microsoft.com/office/powerpoint/2010/main" val="14874860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09AC72AC-D34E-4FB5-B878-52FFB96568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047" y="308982"/>
            <a:ext cx="6743700" cy="2162175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39742CC-3753-442A-8CAA-97AB31318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930" y="232725"/>
            <a:ext cx="3333750" cy="56007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3B4255B-568C-406B-A6BD-BD00A9DCEA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5401" y="2225831"/>
            <a:ext cx="3381375" cy="344805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35616ED-4A51-4134-93D9-A438D9A010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5758" y="5673881"/>
            <a:ext cx="3314700" cy="63817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4204DC2-5C74-470E-B1B5-B8EC70EDF6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355" y="3196219"/>
            <a:ext cx="4362450" cy="229552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54EEF5B-03F2-47A4-90E4-2B01C07FE8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3285" y="3196219"/>
            <a:ext cx="2505075" cy="238125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3F1ECCD9-23B8-4242-A68A-AC95FCCACA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7876" y="3196219"/>
            <a:ext cx="2466975" cy="23622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1A1DBB4-8B55-4CFC-8E42-7CA8DAC998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6054" y="3225375"/>
            <a:ext cx="249555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6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DBB1B8A8-52A4-4548-84FB-DB49F6817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09105"/>
            <a:ext cx="7570990" cy="4839789"/>
          </a:xfr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330EE1B-D6EA-4E63-BDFF-0950A330C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4506" y="2081211"/>
            <a:ext cx="4248150" cy="2695575"/>
          </a:xfrm>
          <a:prstGeom prst="rect">
            <a:avLst/>
          </a:prstGeom>
        </p:spPr>
      </p:pic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720B4E0-9CF6-4161-927C-A55805EE8CBC}"/>
              </a:ext>
            </a:extLst>
          </p:cNvPr>
          <p:cNvCxnSpPr>
            <a:cxnSpLocks/>
          </p:cNvCxnSpPr>
          <p:nvPr/>
        </p:nvCxnSpPr>
        <p:spPr>
          <a:xfrm>
            <a:off x="5392132" y="4397603"/>
            <a:ext cx="181937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59D0DDF1-5B04-4D38-B438-509E41CD25E4}"/>
              </a:ext>
            </a:extLst>
          </p:cNvPr>
          <p:cNvCxnSpPr>
            <a:cxnSpLocks/>
          </p:cNvCxnSpPr>
          <p:nvPr/>
        </p:nvCxnSpPr>
        <p:spPr>
          <a:xfrm>
            <a:off x="584462" y="4944357"/>
            <a:ext cx="386499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21603E65-3EEB-4A8E-A63F-6ACBC3661B77}"/>
              </a:ext>
            </a:extLst>
          </p:cNvPr>
          <p:cNvCxnSpPr>
            <a:cxnSpLocks/>
          </p:cNvCxnSpPr>
          <p:nvPr/>
        </p:nvCxnSpPr>
        <p:spPr>
          <a:xfrm>
            <a:off x="2177591" y="4755821"/>
            <a:ext cx="503391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E2D82428-963B-421D-B3C0-674C89A842F1}"/>
              </a:ext>
            </a:extLst>
          </p:cNvPr>
          <p:cNvCxnSpPr>
            <a:cxnSpLocks/>
          </p:cNvCxnSpPr>
          <p:nvPr/>
        </p:nvCxnSpPr>
        <p:spPr>
          <a:xfrm>
            <a:off x="1145355" y="3428999"/>
            <a:ext cx="2502818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내용 개체 틀 4">
            <a:extLst>
              <a:ext uri="{FF2B5EF4-FFF2-40B4-BE49-F238E27FC236}">
                <a16:creationId xmlns:a16="http://schemas.microsoft.com/office/drawing/2014/main" id="{9CE07C51-967A-434D-8F78-55AA5CC44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109" y="1695449"/>
            <a:ext cx="882015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3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64F8E2BC-BDA0-4C7E-9F23-A52A314F8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758" y="700087"/>
            <a:ext cx="8715375" cy="5457825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7DBB0CE4-0E5E-46F9-AC23-957ED604C7CA}"/>
              </a:ext>
            </a:extLst>
          </p:cNvPr>
          <p:cNvSpPr/>
          <p:nvPr/>
        </p:nvSpPr>
        <p:spPr>
          <a:xfrm>
            <a:off x="7041823" y="914400"/>
            <a:ext cx="838985" cy="5938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CA07BED-47E5-49D4-AA45-69C69A28B1F2}"/>
              </a:ext>
            </a:extLst>
          </p:cNvPr>
          <p:cNvSpPr/>
          <p:nvPr/>
        </p:nvSpPr>
        <p:spPr>
          <a:xfrm>
            <a:off x="4270341" y="914400"/>
            <a:ext cx="471341" cy="5938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내용 개체 틀 22">
            <a:extLst>
              <a:ext uri="{FF2B5EF4-FFF2-40B4-BE49-F238E27FC236}">
                <a16:creationId xmlns:a16="http://schemas.microsoft.com/office/drawing/2014/main" id="{6D29BE1F-31FB-4D5D-A638-898E7F907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B7300650-43EA-4C58-9103-093B94444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390" y="2230889"/>
            <a:ext cx="3858410" cy="3322858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72960711-2B0F-4978-8704-13C77D7D2E19}"/>
              </a:ext>
            </a:extLst>
          </p:cNvPr>
          <p:cNvSpPr/>
          <p:nvPr/>
        </p:nvSpPr>
        <p:spPr>
          <a:xfrm>
            <a:off x="7409469" y="2705493"/>
            <a:ext cx="4025244" cy="2102177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90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726242-6045-4BE2-8A2D-67BF0DBF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4689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Bronchopleural fistula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E23ECA3-6F54-4AA2-9B24-336D9CDFF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687" y="1338606"/>
            <a:ext cx="11509513" cy="4838357"/>
          </a:xfrm>
        </p:spPr>
        <p:txBody>
          <a:bodyPr/>
          <a:lstStyle/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altLang="ko-KR" sz="2400" dirty="0"/>
              <a:t> Bronchopleural fistula(BPF)</a:t>
            </a:r>
          </a:p>
          <a:p>
            <a:pPr>
              <a:buFontTx/>
              <a:buChar char="-"/>
            </a:pPr>
            <a:r>
              <a:rPr lang="en-US" altLang="ko-KR" sz="2400" dirty="0"/>
              <a:t>Leakage of inspired air from the airways into the pleural spaces for more than 24~48hrs.</a:t>
            </a:r>
          </a:p>
          <a:p>
            <a:pPr>
              <a:buFontTx/>
              <a:buChar char="-"/>
            </a:pPr>
            <a:endParaRPr lang="en-US" altLang="ko-KR" sz="2400" dirty="0"/>
          </a:p>
          <a:p>
            <a:pPr>
              <a:buFontTx/>
              <a:buChar char="-"/>
            </a:pPr>
            <a:r>
              <a:rPr lang="en-US" altLang="ko-KR" sz="2400" dirty="0"/>
              <a:t>Incidence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altLang="ko-KR" sz="2400" dirty="0"/>
              <a:t> 4.5~20% after Pneumonectomy, 0.5% after Lobectomy(</a:t>
            </a:r>
            <a:r>
              <a:rPr lang="en-US" altLang="ko-KR" sz="2400" dirty="0" err="1"/>
              <a:t>Cerfolio</a:t>
            </a:r>
            <a:r>
              <a:rPr lang="en-US" altLang="ko-KR" sz="2400" dirty="0"/>
              <a:t> et al)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altLang="ko-KR" sz="2400" dirty="0"/>
              <a:t> 4.4% after lung resection, NSCLC patients(</a:t>
            </a:r>
            <a:r>
              <a:rPr lang="en-US" altLang="ko-KR" sz="2400" dirty="0" err="1"/>
              <a:t>Sirbu</a:t>
            </a:r>
            <a:r>
              <a:rPr lang="en-US" altLang="ko-KR" sz="2400" dirty="0"/>
              <a:t> et al)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altLang="ko-KR" sz="2400" dirty="0"/>
              <a:t> 0.5%(Lobectomy), 2.2%(</a:t>
            </a:r>
            <a:r>
              <a:rPr lang="en-US" altLang="ko-KR" sz="2400" dirty="0" err="1"/>
              <a:t>Bilobectomy</a:t>
            </a:r>
            <a:r>
              <a:rPr lang="en-US" altLang="ko-KR" sz="2400" dirty="0"/>
              <a:t>), 3%(Pneumonectomy) [</a:t>
            </a:r>
            <a:r>
              <a:rPr lang="en-US" altLang="ko-KR" sz="2400" dirty="0" err="1"/>
              <a:t>Pforr</a:t>
            </a:r>
            <a:r>
              <a:rPr lang="en-US" altLang="ko-KR" sz="2400" dirty="0"/>
              <a:t> A et al)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>
                <a:sym typeface="Wingdings" panose="05000000000000000000" pitchFamily="2" charset="2"/>
              </a:rPr>
              <a:t> Recently, 1~4% </a:t>
            </a:r>
            <a:r>
              <a:rPr lang="ko-KR" altLang="en-US" dirty="0">
                <a:sym typeface="Wingdings" panose="05000000000000000000" pitchFamily="2" charset="2"/>
              </a:rPr>
              <a:t>정도로 생각됨</a:t>
            </a:r>
            <a:r>
              <a:rPr lang="en-US" altLang="ko-KR" dirty="0">
                <a:sym typeface="Wingdings" panose="05000000000000000000" pitchFamily="2" charset="2"/>
              </a:rPr>
              <a:t>(Surgical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en-US" altLang="ko-KR" dirty="0">
                <a:sym typeface="Wingdings" panose="05000000000000000000" pitchFamily="2" charset="2"/>
              </a:rPr>
              <a:t>procedure,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en-US" altLang="ko-KR" dirty="0">
                <a:sym typeface="Wingdings" panose="05000000000000000000" pitchFamily="2" charset="2"/>
              </a:rPr>
              <a:t>method </a:t>
            </a:r>
            <a:r>
              <a:rPr lang="ko-KR" altLang="en-US" dirty="0">
                <a:sym typeface="Wingdings" panose="05000000000000000000" pitchFamily="2" charset="2"/>
              </a:rPr>
              <a:t>발달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04447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내용 개체 틀 11">
            <a:extLst>
              <a:ext uri="{FF2B5EF4-FFF2-40B4-BE49-F238E27FC236}">
                <a16:creationId xmlns:a16="http://schemas.microsoft.com/office/drawing/2014/main" id="{36A8BB0F-B290-4E57-84AA-69F777FC0B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4268"/>
            <a:ext cx="5024487" cy="2799357"/>
          </a:xfr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DFC3C77-62D7-4D7E-960A-1539D4A8D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17" y="917089"/>
            <a:ext cx="5691470" cy="3953071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4AF0FBF-3C1C-4F9D-A2D5-49C1397C7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03026"/>
            <a:ext cx="3267075" cy="360045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CA41012-E86B-4F42-8934-A1DB5E153A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1475" y="5185211"/>
            <a:ext cx="3344422" cy="1418265"/>
          </a:xfrm>
          <a:prstGeom prst="rect">
            <a:avLst/>
          </a:prstGeom>
        </p:spPr>
      </p:pic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904DFE55-58AA-4FFA-9869-1801944E46BA}"/>
              </a:ext>
            </a:extLst>
          </p:cNvPr>
          <p:cNvCxnSpPr>
            <a:cxnSpLocks/>
          </p:cNvCxnSpPr>
          <p:nvPr/>
        </p:nvCxnSpPr>
        <p:spPr>
          <a:xfrm>
            <a:off x="1376313" y="4694548"/>
            <a:ext cx="140459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F7041844-0FF9-44BC-9444-13EF4208452E}"/>
              </a:ext>
            </a:extLst>
          </p:cNvPr>
          <p:cNvCxnSpPr>
            <a:cxnSpLocks/>
          </p:cNvCxnSpPr>
          <p:nvPr/>
        </p:nvCxnSpPr>
        <p:spPr>
          <a:xfrm>
            <a:off x="0" y="5033914"/>
            <a:ext cx="326707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65244641-42B4-4826-9F7C-A1CBDA947299}"/>
              </a:ext>
            </a:extLst>
          </p:cNvPr>
          <p:cNvCxnSpPr>
            <a:cxnSpLocks/>
          </p:cNvCxnSpPr>
          <p:nvPr/>
        </p:nvCxnSpPr>
        <p:spPr>
          <a:xfrm>
            <a:off x="0" y="5185211"/>
            <a:ext cx="326707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80E772A1-96BB-40AE-B3FF-4FA157F83625}"/>
              </a:ext>
            </a:extLst>
          </p:cNvPr>
          <p:cNvCxnSpPr>
            <a:cxnSpLocks/>
          </p:cNvCxnSpPr>
          <p:nvPr/>
        </p:nvCxnSpPr>
        <p:spPr>
          <a:xfrm>
            <a:off x="34400" y="5336040"/>
            <a:ext cx="146446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3141DE47-DD3C-4406-87B8-E53583DAFD95}"/>
              </a:ext>
            </a:extLst>
          </p:cNvPr>
          <p:cNvCxnSpPr>
            <a:cxnSpLocks/>
          </p:cNvCxnSpPr>
          <p:nvPr/>
        </p:nvCxnSpPr>
        <p:spPr>
          <a:xfrm>
            <a:off x="0" y="5986489"/>
            <a:ext cx="326707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50EFAD85-2244-439E-8797-168566843A4B}"/>
              </a:ext>
            </a:extLst>
          </p:cNvPr>
          <p:cNvCxnSpPr>
            <a:cxnSpLocks/>
          </p:cNvCxnSpPr>
          <p:nvPr/>
        </p:nvCxnSpPr>
        <p:spPr>
          <a:xfrm>
            <a:off x="0" y="6156172"/>
            <a:ext cx="326707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9EBCC1A7-3856-4624-AE85-024CA64E584B}"/>
              </a:ext>
            </a:extLst>
          </p:cNvPr>
          <p:cNvCxnSpPr>
            <a:cxnSpLocks/>
          </p:cNvCxnSpPr>
          <p:nvPr/>
        </p:nvCxnSpPr>
        <p:spPr>
          <a:xfrm>
            <a:off x="3301475" y="5571710"/>
            <a:ext cx="326707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180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1377FC5-BAAD-4F2A-8A4C-3AADF2E76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1" name="내용 개체 틀 10">
            <a:extLst>
              <a:ext uri="{FF2B5EF4-FFF2-40B4-BE49-F238E27FC236}">
                <a16:creationId xmlns:a16="http://schemas.microsoft.com/office/drawing/2014/main" id="{EE138667-E80B-4ABB-B4FE-3173F456A3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083" y="1251839"/>
            <a:ext cx="5277314" cy="4351338"/>
          </a:xfr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2542A87-05A9-48A4-A2B5-D1F1E12E2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9551" y="1353611"/>
            <a:ext cx="6411049" cy="414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609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73AB85-08E7-4D8A-812B-9A0FFD29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B000A786-4254-408B-9CC9-F4532332E9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6817"/>
            <a:ext cx="4933950" cy="389572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9E4D08F-E12C-41DB-A793-9FE73FB36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76" y="4392825"/>
            <a:ext cx="7642033" cy="233625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90F249A-6710-4D41-8934-735A7C880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423" y="455862"/>
            <a:ext cx="5697119" cy="276626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6C5C086-20D9-4096-AEBB-310A22225D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0880" y="2419005"/>
            <a:ext cx="2590800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2428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C3F69F49-37E8-EC71-5B17-31A878BED7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1883" y="459965"/>
            <a:ext cx="3899263" cy="3446830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D20A812-459A-9EEF-64F0-C4BB4AC02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566" y="3906795"/>
            <a:ext cx="3611859" cy="193888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71AE119-3AB2-08FB-D43F-D60E96B3B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500" y="1258856"/>
            <a:ext cx="6846322" cy="455294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4EE556BE-3918-D3F4-1603-03463AAD202F}"/>
              </a:ext>
            </a:extLst>
          </p:cNvPr>
          <p:cNvSpPr/>
          <p:nvPr/>
        </p:nvSpPr>
        <p:spPr>
          <a:xfrm>
            <a:off x="4976423" y="2183380"/>
            <a:ext cx="955429" cy="2491239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39C3ED4-F4F0-4998-90EE-9B43C93CD37F}"/>
              </a:ext>
            </a:extLst>
          </p:cNvPr>
          <p:cNvSpPr/>
          <p:nvPr/>
        </p:nvSpPr>
        <p:spPr>
          <a:xfrm>
            <a:off x="7049044" y="2183380"/>
            <a:ext cx="888326" cy="2491239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9688FFF-B4B0-44D0-AE5C-C37EC2C5C91C}"/>
              </a:ext>
            </a:extLst>
          </p:cNvPr>
          <p:cNvSpPr/>
          <p:nvPr/>
        </p:nvSpPr>
        <p:spPr>
          <a:xfrm>
            <a:off x="10320940" y="2191730"/>
            <a:ext cx="1109177" cy="2491239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376DB1F8-B243-4EF7-8A5A-B02054A0289B}"/>
              </a:ext>
            </a:extLst>
          </p:cNvPr>
          <p:cNvCxnSpPr>
            <a:cxnSpLocks/>
          </p:cNvCxnSpPr>
          <p:nvPr/>
        </p:nvCxnSpPr>
        <p:spPr>
          <a:xfrm>
            <a:off x="4976423" y="5326144"/>
            <a:ext cx="514796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1E507E3A-6B58-428B-A2F7-CAFB0EEA5A24}"/>
              </a:ext>
            </a:extLst>
          </p:cNvPr>
          <p:cNvCxnSpPr>
            <a:cxnSpLocks/>
          </p:cNvCxnSpPr>
          <p:nvPr/>
        </p:nvCxnSpPr>
        <p:spPr>
          <a:xfrm>
            <a:off x="4955177" y="5015060"/>
            <a:ext cx="592035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20E66AC-9CBA-454D-9529-E27EBECC909C}"/>
              </a:ext>
            </a:extLst>
          </p:cNvPr>
          <p:cNvSpPr/>
          <p:nvPr/>
        </p:nvSpPr>
        <p:spPr>
          <a:xfrm>
            <a:off x="761883" y="459965"/>
            <a:ext cx="3468952" cy="589661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55679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48CF72B5-B9B9-A5FB-37B0-D0BD2F1960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982" y="164146"/>
            <a:ext cx="3942158" cy="3372804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8AD52ED-14B0-D2CB-C134-5D287C43A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981" y="3536950"/>
            <a:ext cx="3942159" cy="207118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A9422E1-A171-4851-BC69-374850CD2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551" y="164146"/>
            <a:ext cx="4894217" cy="367066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B02A2E9-7193-C170-7D0D-7433295C56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2551" y="3875993"/>
            <a:ext cx="4944066" cy="2817861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D220606E-60C6-47CC-9524-6DCC73C7C433}"/>
              </a:ext>
            </a:extLst>
          </p:cNvPr>
          <p:cNvSpPr/>
          <p:nvPr/>
        </p:nvSpPr>
        <p:spPr>
          <a:xfrm>
            <a:off x="6231118" y="433633"/>
            <a:ext cx="1395167" cy="5778631"/>
          </a:xfrm>
          <a:prstGeom prst="rect">
            <a:avLst/>
          </a:prstGeom>
          <a:noFill/>
          <a:ln w="3492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63615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AA683E-48B7-4C9F-A629-E7DDBEEB2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6697E6FB-6B3A-4B21-B1C6-830FBE3579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568"/>
            <a:ext cx="5501341" cy="1698240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C2C5C93-A867-4F95-8997-58A49416D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8936"/>
            <a:ext cx="6213423" cy="202611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B2A0882-BC91-4F95-BB41-43888F097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91135"/>
            <a:ext cx="6372520" cy="143517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DE3D1E7-62A9-430C-842F-1C1A52A00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398" y="501321"/>
            <a:ext cx="5700614" cy="237873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3A8E833-3520-48BF-8AA0-F88528BF24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9398" y="3536950"/>
            <a:ext cx="5764915" cy="222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3243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465DC0A-9039-4ED7-BC03-BE5B3CF9C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93" y="353946"/>
            <a:ext cx="4343400" cy="494347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7B62A4F-B5A9-4390-B775-C352C4459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732" y="0"/>
            <a:ext cx="3032642" cy="222929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A595E8A-C5E2-44F4-BECD-F6AA473E0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032" y="2374212"/>
            <a:ext cx="2801577" cy="448378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A678441-5FDD-4CFE-87F0-D7A954EB6C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1013" y="1871074"/>
            <a:ext cx="3606291" cy="2966594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0BDFA2EE-85EF-4091-8BD1-42F91A3932D2}"/>
              </a:ext>
            </a:extLst>
          </p:cNvPr>
          <p:cNvSpPr/>
          <p:nvPr/>
        </p:nvSpPr>
        <p:spPr>
          <a:xfrm>
            <a:off x="1178351" y="5043340"/>
            <a:ext cx="3288277" cy="235227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9B32CB1-278B-4C05-B9AA-BF18B324B8C1}"/>
              </a:ext>
            </a:extLst>
          </p:cNvPr>
          <p:cNvCxnSpPr/>
          <p:nvPr/>
        </p:nvCxnSpPr>
        <p:spPr>
          <a:xfrm>
            <a:off x="1773917" y="4468305"/>
            <a:ext cx="261897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50655D0B-16A9-4415-8964-B95515F00B80}"/>
              </a:ext>
            </a:extLst>
          </p:cNvPr>
          <p:cNvCxnSpPr>
            <a:cxnSpLocks/>
          </p:cNvCxnSpPr>
          <p:nvPr/>
        </p:nvCxnSpPr>
        <p:spPr>
          <a:xfrm>
            <a:off x="329939" y="4656841"/>
            <a:ext cx="406295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91E9E5A5-0E6F-4F40-B33D-CE90E5850B1E}"/>
              </a:ext>
            </a:extLst>
          </p:cNvPr>
          <p:cNvCxnSpPr>
            <a:cxnSpLocks/>
          </p:cNvCxnSpPr>
          <p:nvPr/>
        </p:nvCxnSpPr>
        <p:spPr>
          <a:xfrm>
            <a:off x="329939" y="4837668"/>
            <a:ext cx="44305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512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F8B42A98-B5BE-48F0-BD32-46C392E5E0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0457" y="156002"/>
            <a:ext cx="7255989" cy="3536950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B0DAEB7-F0A0-40DE-926E-747C659C9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3930" y="4223208"/>
            <a:ext cx="7282901" cy="26347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9BD76F-D1FF-4CBA-BD79-3AC5940319DB}"/>
              </a:ext>
            </a:extLst>
          </p:cNvPr>
          <p:cNvSpPr txBox="1"/>
          <p:nvPr/>
        </p:nvSpPr>
        <p:spPr>
          <a:xfrm>
            <a:off x="9030878" y="2044005"/>
            <a:ext cx="29223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Width : 4~8.5mm</a:t>
            </a:r>
          </a:p>
          <a:p>
            <a:endParaRPr lang="en-US" altLang="ko-KR" sz="1400" dirty="0"/>
          </a:p>
          <a:p>
            <a:r>
              <a:rPr lang="en-US" altLang="ko-KR" sz="1400" dirty="0"/>
              <a:t>Length&lt;10mm</a:t>
            </a:r>
          </a:p>
          <a:p>
            <a:endParaRPr lang="en-US" altLang="ko-KR" sz="1400" dirty="0"/>
          </a:p>
          <a:p>
            <a:r>
              <a:rPr lang="en-US" altLang="ko-KR" sz="1400" dirty="0"/>
              <a:t>Short Neck &amp; Sub-subsegmental BPF</a:t>
            </a:r>
            <a:r>
              <a:rPr lang="ko-KR" altLang="en-US" sz="1400" dirty="0"/>
              <a:t>의 </a:t>
            </a:r>
            <a:r>
              <a:rPr lang="en-US" altLang="ko-KR" sz="1400" dirty="0"/>
              <a:t>Closure</a:t>
            </a:r>
            <a:r>
              <a:rPr lang="ko-KR" altLang="en-US" sz="1400" dirty="0"/>
              <a:t>의 </a:t>
            </a:r>
            <a:r>
              <a:rPr lang="en-US" altLang="ko-KR" sz="1400" dirty="0"/>
              <a:t>Benefit.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D0249C01-237E-42B0-9C40-2B379FC39E2E}"/>
              </a:ext>
            </a:extLst>
          </p:cNvPr>
          <p:cNvCxnSpPr/>
          <p:nvPr/>
        </p:nvCxnSpPr>
        <p:spPr>
          <a:xfrm>
            <a:off x="2582944" y="6381946"/>
            <a:ext cx="316740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1342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3F5E6F84-3F06-488D-8556-7037E599DD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310385" cy="2422689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59EB979-944B-49C3-9D8B-489837377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86" y="2422689"/>
            <a:ext cx="4219427" cy="374645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6AF1AC9-FB8E-4CDB-99C1-CA24C346A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598" y="2109598"/>
            <a:ext cx="7563736" cy="3491797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74B85BD-5281-4AE0-BC8E-4F0D9EAED621}"/>
              </a:ext>
            </a:extLst>
          </p:cNvPr>
          <p:cNvCxnSpPr>
            <a:cxnSpLocks/>
          </p:cNvCxnSpPr>
          <p:nvPr/>
        </p:nvCxnSpPr>
        <p:spPr>
          <a:xfrm>
            <a:off x="2271860" y="4572000"/>
            <a:ext cx="195134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AA4B66AA-5DF5-4B54-8704-DBEA92CBDC95}"/>
              </a:ext>
            </a:extLst>
          </p:cNvPr>
          <p:cNvCxnSpPr>
            <a:cxnSpLocks/>
          </p:cNvCxnSpPr>
          <p:nvPr/>
        </p:nvCxnSpPr>
        <p:spPr>
          <a:xfrm>
            <a:off x="245097" y="4798243"/>
            <a:ext cx="391212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E4128EE5-D249-4FCD-9697-C2F47872E655}"/>
              </a:ext>
            </a:extLst>
          </p:cNvPr>
          <p:cNvCxnSpPr>
            <a:cxnSpLocks/>
          </p:cNvCxnSpPr>
          <p:nvPr/>
        </p:nvCxnSpPr>
        <p:spPr>
          <a:xfrm>
            <a:off x="245097" y="5005633"/>
            <a:ext cx="397811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B314F336-6DB3-4C92-80B7-3C339206E643}"/>
              </a:ext>
            </a:extLst>
          </p:cNvPr>
          <p:cNvCxnSpPr>
            <a:cxnSpLocks/>
          </p:cNvCxnSpPr>
          <p:nvPr/>
        </p:nvCxnSpPr>
        <p:spPr>
          <a:xfrm>
            <a:off x="245097" y="5213022"/>
            <a:ext cx="397811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F2706D81-8772-468A-8515-2760F20D2BB0}"/>
              </a:ext>
            </a:extLst>
          </p:cNvPr>
          <p:cNvCxnSpPr>
            <a:cxnSpLocks/>
          </p:cNvCxnSpPr>
          <p:nvPr/>
        </p:nvCxnSpPr>
        <p:spPr>
          <a:xfrm>
            <a:off x="245097" y="5420412"/>
            <a:ext cx="397811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5CA6E2BB-62D0-4ABD-A794-EA528BD35877}"/>
              </a:ext>
            </a:extLst>
          </p:cNvPr>
          <p:cNvCxnSpPr>
            <a:cxnSpLocks/>
          </p:cNvCxnSpPr>
          <p:nvPr/>
        </p:nvCxnSpPr>
        <p:spPr>
          <a:xfrm>
            <a:off x="245097" y="5620249"/>
            <a:ext cx="281861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7B61E9A-940B-49C0-9BEE-0601FC6EDDFF}"/>
              </a:ext>
            </a:extLst>
          </p:cNvPr>
          <p:cNvSpPr/>
          <p:nvPr/>
        </p:nvSpPr>
        <p:spPr>
          <a:xfrm>
            <a:off x="6504495" y="3921551"/>
            <a:ext cx="5297864" cy="513761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99852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B7AF96B6-B31F-4984-9FD1-6BEA16307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666" y="226243"/>
            <a:ext cx="5946334" cy="4081806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61477E6-AF2D-4CF3-8062-4C5EA974D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180" y="-67691"/>
            <a:ext cx="5362618" cy="45604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269A987-6476-44AA-86A9-29FD827E7935}"/>
              </a:ext>
            </a:extLst>
          </p:cNvPr>
          <p:cNvSpPr txBox="1"/>
          <p:nvPr/>
        </p:nvSpPr>
        <p:spPr>
          <a:xfrm>
            <a:off x="149666" y="4713402"/>
            <a:ext cx="59463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highlight>
                  <a:srgbClr val="FFFF00"/>
                </a:highlight>
              </a:rPr>
              <a:t>Procedure method</a:t>
            </a:r>
          </a:p>
          <a:p>
            <a:r>
              <a:rPr lang="en-US" altLang="ko-KR" sz="1600" dirty="0"/>
              <a:t>- </a:t>
            </a:r>
            <a:r>
              <a:rPr lang="en-US" altLang="ko-KR" sz="1400" dirty="0"/>
              <a:t>Under general anesthesia or Under conscious sedation</a:t>
            </a:r>
          </a:p>
          <a:p>
            <a:r>
              <a:rPr lang="en-US" altLang="ko-KR" sz="1400" dirty="0"/>
              <a:t>- 5,6,7mm sized Valve use</a:t>
            </a:r>
          </a:p>
          <a:p>
            <a:r>
              <a:rPr lang="en-US" altLang="ko-KR" sz="1400" dirty="0"/>
              <a:t>- Fogarty balloon</a:t>
            </a:r>
            <a:r>
              <a:rPr lang="ko-KR" altLang="en-US" sz="1400" dirty="0"/>
              <a:t>으로 </a:t>
            </a:r>
            <a:r>
              <a:rPr lang="en-US" altLang="ko-KR" sz="1400" dirty="0"/>
              <a:t>Air leak </a:t>
            </a:r>
            <a:r>
              <a:rPr lang="ko-KR" altLang="en-US" sz="1400" dirty="0"/>
              <a:t>확인</a:t>
            </a:r>
            <a:endParaRPr lang="en-US" altLang="ko-KR" sz="1400" dirty="0"/>
          </a:p>
          <a:p>
            <a:r>
              <a:rPr lang="en-US" altLang="ko-KR" sz="1400" dirty="0"/>
              <a:t>- FOB Working channel&gt;2.6mm(Olympus T-190)</a:t>
            </a:r>
          </a:p>
          <a:p>
            <a:r>
              <a:rPr lang="en-US" altLang="ko-KR" sz="1400" dirty="0"/>
              <a:t>- Total procedure time 10~15mins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020E1948-2A3A-4F7E-9F74-398CF2602D9A}"/>
              </a:ext>
            </a:extLst>
          </p:cNvPr>
          <p:cNvCxnSpPr/>
          <p:nvPr/>
        </p:nvCxnSpPr>
        <p:spPr>
          <a:xfrm>
            <a:off x="2441542" y="3016577"/>
            <a:ext cx="163083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87F00381-2D8C-4351-94B0-468468C436C8}"/>
              </a:ext>
            </a:extLst>
          </p:cNvPr>
          <p:cNvCxnSpPr>
            <a:cxnSpLocks/>
          </p:cNvCxnSpPr>
          <p:nvPr/>
        </p:nvCxnSpPr>
        <p:spPr>
          <a:xfrm>
            <a:off x="226243" y="3148552"/>
            <a:ext cx="384613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AD647D0D-60B5-4AA7-AB3B-B2F6508D6434}"/>
              </a:ext>
            </a:extLst>
          </p:cNvPr>
          <p:cNvCxnSpPr>
            <a:cxnSpLocks/>
          </p:cNvCxnSpPr>
          <p:nvPr/>
        </p:nvCxnSpPr>
        <p:spPr>
          <a:xfrm>
            <a:off x="226243" y="3299381"/>
            <a:ext cx="262065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9C8546D2-4210-47C5-982C-CFFD757EF420}"/>
              </a:ext>
            </a:extLst>
          </p:cNvPr>
          <p:cNvCxnSpPr/>
          <p:nvPr/>
        </p:nvCxnSpPr>
        <p:spPr>
          <a:xfrm>
            <a:off x="2846895" y="3299381"/>
            <a:ext cx="122548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31AC17E2-846E-4234-A344-52A03643D291}"/>
              </a:ext>
            </a:extLst>
          </p:cNvPr>
          <p:cNvCxnSpPr>
            <a:cxnSpLocks/>
          </p:cNvCxnSpPr>
          <p:nvPr/>
        </p:nvCxnSpPr>
        <p:spPr>
          <a:xfrm>
            <a:off x="226243" y="3565231"/>
            <a:ext cx="262065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15BC112E-0A16-4155-935B-C7563AEC0455}"/>
              </a:ext>
            </a:extLst>
          </p:cNvPr>
          <p:cNvCxnSpPr>
            <a:cxnSpLocks/>
          </p:cNvCxnSpPr>
          <p:nvPr/>
        </p:nvCxnSpPr>
        <p:spPr>
          <a:xfrm>
            <a:off x="226243" y="3429000"/>
            <a:ext cx="376129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808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0A3EFE3D-D4C5-453A-B247-96EC9F04B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7420" y="687234"/>
            <a:ext cx="7406639" cy="5224468"/>
          </a:xfrm>
        </p:spPr>
      </p:pic>
    </p:spTree>
    <p:extLst>
      <p:ext uri="{BB962C8B-B14F-4D97-AF65-F5344CB8AC3E}">
        <p14:creationId xmlns:p14="http://schemas.microsoft.com/office/powerpoint/2010/main" val="42641669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BE57E74C-CC55-4F10-A2A0-42BBBFD11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1595" y="0"/>
            <a:ext cx="5118967" cy="2271860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FC6A939-C3A1-4D62-8974-9FF400C9B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60" y="2271860"/>
            <a:ext cx="5588036" cy="4373693"/>
          </a:xfrm>
          <a:prstGeom prst="rect">
            <a:avLst/>
          </a:prstGeom>
        </p:spPr>
      </p:pic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5774EDB9-B5A8-45C2-BE16-5DA8FEB807DC}"/>
              </a:ext>
            </a:extLst>
          </p:cNvPr>
          <p:cNvCxnSpPr>
            <a:cxnSpLocks/>
          </p:cNvCxnSpPr>
          <p:nvPr/>
        </p:nvCxnSpPr>
        <p:spPr>
          <a:xfrm>
            <a:off x="471340" y="3337088"/>
            <a:ext cx="541098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B485271F-386F-4D0C-ACF9-DDFC35F59A8C}"/>
              </a:ext>
            </a:extLst>
          </p:cNvPr>
          <p:cNvCxnSpPr>
            <a:cxnSpLocks/>
          </p:cNvCxnSpPr>
          <p:nvPr/>
        </p:nvCxnSpPr>
        <p:spPr>
          <a:xfrm>
            <a:off x="485585" y="3536950"/>
            <a:ext cx="541098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5B2A2662-1A62-421F-B97F-124D7EB38430}"/>
              </a:ext>
            </a:extLst>
          </p:cNvPr>
          <p:cNvCxnSpPr>
            <a:cxnSpLocks/>
          </p:cNvCxnSpPr>
          <p:nvPr/>
        </p:nvCxnSpPr>
        <p:spPr>
          <a:xfrm>
            <a:off x="471340" y="3716059"/>
            <a:ext cx="232842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4892366D-4EF3-4DD1-8B3F-45BBB8DBD113}"/>
              </a:ext>
            </a:extLst>
          </p:cNvPr>
          <p:cNvCxnSpPr>
            <a:cxnSpLocks/>
          </p:cNvCxnSpPr>
          <p:nvPr/>
        </p:nvCxnSpPr>
        <p:spPr>
          <a:xfrm>
            <a:off x="1635550" y="3167405"/>
            <a:ext cx="426102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EA8E30A1-C69D-4346-A96F-09ED9E7D63B0}"/>
              </a:ext>
            </a:extLst>
          </p:cNvPr>
          <p:cNvCxnSpPr>
            <a:cxnSpLocks/>
          </p:cNvCxnSpPr>
          <p:nvPr/>
        </p:nvCxnSpPr>
        <p:spPr>
          <a:xfrm>
            <a:off x="3110845" y="3902697"/>
            <a:ext cx="277148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B10E8A7A-C84B-49B6-AF20-7CD8D54564D6}"/>
              </a:ext>
            </a:extLst>
          </p:cNvPr>
          <p:cNvCxnSpPr>
            <a:cxnSpLocks/>
          </p:cNvCxnSpPr>
          <p:nvPr/>
        </p:nvCxnSpPr>
        <p:spPr>
          <a:xfrm>
            <a:off x="397060" y="4081806"/>
            <a:ext cx="209161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6FA44172-A49B-44F0-8DC9-EEBE75E56F44}"/>
              </a:ext>
            </a:extLst>
          </p:cNvPr>
          <p:cNvCxnSpPr>
            <a:cxnSpLocks/>
          </p:cNvCxnSpPr>
          <p:nvPr/>
        </p:nvCxnSpPr>
        <p:spPr>
          <a:xfrm>
            <a:off x="4252623" y="4788817"/>
            <a:ext cx="1629703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C1F04882-D7F7-4C46-B709-9BCD0CED06FB}"/>
              </a:ext>
            </a:extLst>
          </p:cNvPr>
          <p:cNvCxnSpPr>
            <a:cxnSpLocks/>
          </p:cNvCxnSpPr>
          <p:nvPr/>
        </p:nvCxnSpPr>
        <p:spPr>
          <a:xfrm>
            <a:off x="471340" y="4958500"/>
            <a:ext cx="255466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DFAA1DFD-BD5D-4EE0-AAA5-D275470AC790}"/>
              </a:ext>
            </a:extLst>
          </p:cNvPr>
          <p:cNvCxnSpPr>
            <a:cxnSpLocks/>
          </p:cNvCxnSpPr>
          <p:nvPr/>
        </p:nvCxnSpPr>
        <p:spPr>
          <a:xfrm>
            <a:off x="3968684" y="4967927"/>
            <a:ext cx="191364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587F8B6C-4F20-40A5-9905-F6BD0ADF5AD7}"/>
              </a:ext>
            </a:extLst>
          </p:cNvPr>
          <p:cNvCxnSpPr>
            <a:cxnSpLocks/>
          </p:cNvCxnSpPr>
          <p:nvPr/>
        </p:nvCxnSpPr>
        <p:spPr>
          <a:xfrm>
            <a:off x="457095" y="5335572"/>
            <a:ext cx="1258583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022D3AD7-3FB4-4EEA-A054-CA57DAD00743}"/>
              </a:ext>
            </a:extLst>
          </p:cNvPr>
          <p:cNvCxnSpPr>
            <a:cxnSpLocks/>
          </p:cNvCxnSpPr>
          <p:nvPr/>
        </p:nvCxnSpPr>
        <p:spPr>
          <a:xfrm>
            <a:off x="5203596" y="5486401"/>
            <a:ext cx="69297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ED13712F-C1F0-467B-B2A5-746E4D4372A6}"/>
              </a:ext>
            </a:extLst>
          </p:cNvPr>
          <p:cNvCxnSpPr>
            <a:cxnSpLocks/>
          </p:cNvCxnSpPr>
          <p:nvPr/>
        </p:nvCxnSpPr>
        <p:spPr>
          <a:xfrm>
            <a:off x="485585" y="5674937"/>
            <a:ext cx="541098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AB2793E0-6C5C-4F91-8AD7-456D17BBCB81}"/>
              </a:ext>
            </a:extLst>
          </p:cNvPr>
          <p:cNvCxnSpPr>
            <a:cxnSpLocks/>
          </p:cNvCxnSpPr>
          <p:nvPr/>
        </p:nvCxnSpPr>
        <p:spPr>
          <a:xfrm>
            <a:off x="471340" y="5863473"/>
            <a:ext cx="541098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B3F20C5A-BD10-417A-B560-F3477E89AF3B}"/>
              </a:ext>
            </a:extLst>
          </p:cNvPr>
          <p:cNvCxnSpPr>
            <a:cxnSpLocks/>
          </p:cNvCxnSpPr>
          <p:nvPr/>
        </p:nvCxnSpPr>
        <p:spPr>
          <a:xfrm>
            <a:off x="485585" y="6023729"/>
            <a:ext cx="306832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9027978-1A6B-4855-A7B4-4122C6272383}"/>
              </a:ext>
            </a:extLst>
          </p:cNvPr>
          <p:cNvSpPr txBox="1"/>
          <p:nvPr/>
        </p:nvSpPr>
        <p:spPr>
          <a:xfrm>
            <a:off x="6219631" y="139297"/>
            <a:ext cx="57085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- Mean age 54yrs(28-86yrs old)</a:t>
            </a:r>
          </a:p>
          <a:p>
            <a:r>
              <a:rPr lang="en-US" altLang="ko-KR" sz="1600" dirty="0"/>
              <a:t>- 2017.8 ~ 2020.10 BPF Treatment using EBV</a:t>
            </a:r>
          </a:p>
          <a:p>
            <a:r>
              <a:rPr lang="en-US" altLang="ko-KR" sz="1600" dirty="0"/>
              <a:t>Single center study(Shanghai Tongji)</a:t>
            </a:r>
          </a:p>
          <a:p>
            <a:endParaRPr lang="en-US" altLang="ko-KR" sz="1600" dirty="0"/>
          </a:p>
          <a:p>
            <a:r>
              <a:rPr lang="en-US" altLang="ko-KR" sz="1600" dirty="0"/>
              <a:t>- Sedation : General Anesthesia</a:t>
            </a:r>
          </a:p>
          <a:p>
            <a:r>
              <a:rPr lang="en-US" altLang="ko-KR" sz="1600" dirty="0">
                <a:sym typeface="Wingdings" panose="05000000000000000000" pitchFamily="2" charset="2"/>
              </a:rPr>
              <a:t> </a:t>
            </a:r>
            <a:r>
              <a:rPr lang="en-US" altLang="ko-KR" sz="1600" dirty="0"/>
              <a:t>Succinylcholine, </a:t>
            </a:r>
            <a:r>
              <a:rPr lang="en-US" altLang="ko-KR" sz="1600" dirty="0" err="1"/>
              <a:t>Sufentanil</a:t>
            </a:r>
            <a:r>
              <a:rPr lang="en-US" altLang="ko-KR" sz="1600" dirty="0"/>
              <a:t>, Propofol</a:t>
            </a:r>
          </a:p>
          <a:p>
            <a:r>
              <a:rPr lang="en-US" altLang="ko-KR" sz="1600" dirty="0"/>
              <a:t>- Mechanical ventilation and Laryngeal mask</a:t>
            </a:r>
          </a:p>
          <a:p>
            <a:endParaRPr lang="en-US" altLang="ko-KR" sz="1600" dirty="0"/>
          </a:p>
          <a:p>
            <a:r>
              <a:rPr lang="en-US" altLang="ko-KR" sz="1600" dirty="0"/>
              <a:t>- BF1TQ290 FOB(Olympus)</a:t>
            </a:r>
          </a:p>
          <a:p>
            <a:pPr marL="285750" indent="-285750">
              <a:buFontTx/>
              <a:buChar char="-"/>
            </a:pPr>
            <a:endParaRPr lang="en-US" altLang="ko-KR" sz="1600" dirty="0"/>
          </a:p>
          <a:p>
            <a:r>
              <a:rPr lang="en-US" altLang="ko-KR" sz="1600" dirty="0"/>
              <a:t>- </a:t>
            </a:r>
            <a:r>
              <a:rPr lang="en-US" altLang="ko-KR" sz="1600" dirty="0" err="1"/>
              <a:t>Chartis</a:t>
            </a:r>
            <a:r>
              <a:rPr lang="en-US" altLang="ko-KR" sz="1600" dirty="0"/>
              <a:t> system + </a:t>
            </a:r>
            <a:r>
              <a:rPr lang="en-US" altLang="ko-KR" sz="1600" dirty="0" err="1"/>
              <a:t>Ballon</a:t>
            </a:r>
            <a:r>
              <a:rPr lang="en-US" altLang="ko-KR" sz="1600" dirty="0"/>
              <a:t> catheter for BPF Localization</a:t>
            </a:r>
          </a:p>
          <a:p>
            <a:pPr marL="285750" indent="-285750">
              <a:buFontTx/>
              <a:buChar char="-"/>
            </a:pPr>
            <a:endParaRPr lang="en-US" altLang="ko-KR" sz="1600" dirty="0"/>
          </a:p>
          <a:p>
            <a:r>
              <a:rPr lang="en-US" altLang="ko-KR" sz="1600" dirty="0"/>
              <a:t>- Zephyr endobronchial valve used(2</a:t>
            </a:r>
            <a:r>
              <a:rPr lang="en-US" altLang="ko-KR" sz="1600" baseline="30000" dirty="0"/>
              <a:t>nd</a:t>
            </a:r>
            <a:r>
              <a:rPr lang="en-US" altLang="ko-KR" sz="1600" dirty="0"/>
              <a:t>-generation device, silicone 'duck bill’ attached to a nitinol skeleton)</a:t>
            </a: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720B7412-1B23-4E61-9B5A-E34DECFB1A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891" y="4185502"/>
            <a:ext cx="3342431" cy="2008672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BDDEAB8E-F019-4A81-A4DB-CB14CF925A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766" y="4458706"/>
            <a:ext cx="3171152" cy="119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9609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181D97-BCC5-46E2-8CAB-CD8175390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3" name="내용 개체 틀 12">
            <a:extLst>
              <a:ext uri="{FF2B5EF4-FFF2-40B4-BE49-F238E27FC236}">
                <a16:creationId xmlns:a16="http://schemas.microsoft.com/office/drawing/2014/main" id="{D747CE08-CDFC-4F21-ACDD-334F1AEA5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5078" y="365125"/>
            <a:ext cx="5062979" cy="6328724"/>
          </a:xfr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66DEFE2-5948-4887-8872-E29245D6C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320" y="282803"/>
            <a:ext cx="5234602" cy="300332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538116C-2AD6-49B5-86AC-7BAC17F4A1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3945" y="3571877"/>
            <a:ext cx="3014274" cy="276676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CAF63CF-9959-40C9-84A2-004F55D5EC38}"/>
              </a:ext>
            </a:extLst>
          </p:cNvPr>
          <p:cNvSpPr txBox="1"/>
          <p:nvPr/>
        </p:nvSpPr>
        <p:spPr>
          <a:xfrm>
            <a:off x="9418219" y="4421171"/>
            <a:ext cx="2243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Successful rate 73.1%(19/26)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37008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489E5149-93D3-4D89-AE7C-58E4A007AF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194929" cy="5571988"/>
          </a:xfr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C3A6043-9309-499F-AC5F-83D01E113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7771" y="94267"/>
            <a:ext cx="6703388" cy="253149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BEE0AA4-99BD-4143-8EDC-BC6636856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616" y="2698717"/>
            <a:ext cx="4247169" cy="146056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4F1CB9B-FDEE-4A7D-880E-5E090DDB53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7771" y="4058632"/>
            <a:ext cx="6457950" cy="27051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A4B8E0D-2D25-430F-A1D7-228DA3FCFF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3189" y="1792655"/>
            <a:ext cx="8322532" cy="309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B217B329-0668-4E05-A8A0-B4E7AEA8E4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097" y="411605"/>
            <a:ext cx="5618454" cy="5046516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5F78E1E-66EB-486F-AE76-59B2F74C7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032" y="1376315"/>
            <a:ext cx="4777488" cy="408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816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D3645EC5-1DD5-4541-AC7A-B901696CB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122" y="0"/>
            <a:ext cx="6296025" cy="3571875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709F980-9238-4523-B4C4-BB630C54E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616" y="122221"/>
            <a:ext cx="3328953" cy="313043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CCCF2CB-5463-4A33-82A9-53DFB8D17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934" y="3571875"/>
            <a:ext cx="3200400" cy="313372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230FDBA-8A87-4990-83D8-CD4575601F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1616" y="3280528"/>
            <a:ext cx="3414481" cy="345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9143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E706A46-87A6-41C5-B303-D303CAA40931}"/>
              </a:ext>
            </a:extLst>
          </p:cNvPr>
          <p:cNvSpPr/>
          <p:nvPr/>
        </p:nvSpPr>
        <p:spPr>
          <a:xfrm>
            <a:off x="4666856" y="678730"/>
            <a:ext cx="3044857" cy="546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Unsuitable surgical repair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3F7A734-1ADF-4605-A46C-67BEB7DA5A83}"/>
              </a:ext>
            </a:extLst>
          </p:cNvPr>
          <p:cNvSpPr/>
          <p:nvPr/>
        </p:nvSpPr>
        <p:spPr>
          <a:xfrm>
            <a:off x="2549852" y="2170063"/>
            <a:ext cx="1593130" cy="546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Large size</a:t>
            </a:r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A9A3E50-91E9-4A0D-B608-48ED9B56F1E9}"/>
              </a:ext>
            </a:extLst>
          </p:cNvPr>
          <p:cNvSpPr/>
          <p:nvPr/>
        </p:nvSpPr>
        <p:spPr>
          <a:xfrm>
            <a:off x="8344293" y="2170062"/>
            <a:ext cx="1593130" cy="546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Small size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D44946-5945-4D88-AE2D-977B238350A5}"/>
              </a:ext>
            </a:extLst>
          </p:cNvPr>
          <p:cNvSpPr txBox="1"/>
          <p:nvPr/>
        </p:nvSpPr>
        <p:spPr>
          <a:xfrm>
            <a:off x="4142982" y="2289550"/>
            <a:ext cx="2372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At least over 8mm</a:t>
            </a:r>
          </a:p>
          <a:p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4BAD03-FFA7-42AE-AC9B-1227AC583EC0}"/>
              </a:ext>
            </a:extLst>
          </p:cNvPr>
          <p:cNvSpPr txBox="1"/>
          <p:nvPr/>
        </p:nvSpPr>
        <p:spPr>
          <a:xfrm>
            <a:off x="9937423" y="2289550"/>
            <a:ext cx="2762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Mostly, Under 8mm</a:t>
            </a:r>
            <a:endParaRPr lang="ko-KR" altLang="en-US" sz="1400" dirty="0"/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BB20CE76-7EFD-445A-842D-693FE8A7C1F8}"/>
              </a:ext>
            </a:extLst>
          </p:cNvPr>
          <p:cNvCxnSpPr>
            <a:cxnSpLocks/>
          </p:cNvCxnSpPr>
          <p:nvPr/>
        </p:nvCxnSpPr>
        <p:spPr>
          <a:xfrm flipH="1">
            <a:off x="3990975" y="1245575"/>
            <a:ext cx="688944" cy="924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C85B05F9-0DAB-4F5B-B08D-B806640CD663}"/>
              </a:ext>
            </a:extLst>
          </p:cNvPr>
          <p:cNvCxnSpPr>
            <a:cxnSpLocks/>
          </p:cNvCxnSpPr>
          <p:nvPr/>
        </p:nvCxnSpPr>
        <p:spPr>
          <a:xfrm>
            <a:off x="7711714" y="1225485"/>
            <a:ext cx="632579" cy="944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F092632E-A1B3-4AC4-931D-1EB14EFC383B}"/>
              </a:ext>
            </a:extLst>
          </p:cNvPr>
          <p:cNvCxnSpPr>
            <a:cxnSpLocks/>
          </p:cNvCxnSpPr>
          <p:nvPr/>
        </p:nvCxnSpPr>
        <p:spPr>
          <a:xfrm>
            <a:off x="3346417" y="2718367"/>
            <a:ext cx="0" cy="11487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4B09F45A-11BB-48E5-806F-1569A5AF0BB8}"/>
              </a:ext>
            </a:extLst>
          </p:cNvPr>
          <p:cNvCxnSpPr>
            <a:cxnSpLocks/>
          </p:cNvCxnSpPr>
          <p:nvPr/>
        </p:nvCxnSpPr>
        <p:spPr>
          <a:xfrm>
            <a:off x="9201150" y="2718367"/>
            <a:ext cx="0" cy="11487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CB2566E-9163-4F06-864F-46C06AD455CA}"/>
              </a:ext>
            </a:extLst>
          </p:cNvPr>
          <p:cNvSpPr/>
          <p:nvPr/>
        </p:nvSpPr>
        <p:spPr>
          <a:xfrm>
            <a:off x="1503329" y="3867149"/>
            <a:ext cx="3686175" cy="1476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err="1"/>
              <a:t>Amplatzer</a:t>
            </a:r>
            <a:r>
              <a:rPr lang="en-US" altLang="ko-KR" sz="1600" dirty="0"/>
              <a:t> Device(PFO, ASD, Vascular Plug Type II(Consider)</a:t>
            </a:r>
          </a:p>
          <a:p>
            <a:pPr algn="ctr"/>
            <a:r>
              <a:rPr lang="en-US" altLang="ko-KR" sz="1600" dirty="0"/>
              <a:t>Vascular coiling + Fibrin agent</a:t>
            </a:r>
          </a:p>
          <a:p>
            <a:pPr algn="ctr"/>
            <a:r>
              <a:rPr lang="en-US" altLang="ko-KR" sz="1600" dirty="0"/>
              <a:t>Silicone &amp; Covered stent</a:t>
            </a:r>
          </a:p>
          <a:p>
            <a:pPr algn="ctr"/>
            <a:endParaRPr lang="ko-KR" altLang="en-US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8E2307D-9B55-4A01-9483-2E69BB441805}"/>
              </a:ext>
            </a:extLst>
          </p:cNvPr>
          <p:cNvSpPr/>
          <p:nvPr/>
        </p:nvSpPr>
        <p:spPr>
          <a:xfrm>
            <a:off x="7289767" y="3867149"/>
            <a:ext cx="3943350" cy="2863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400" dirty="0"/>
          </a:p>
          <a:p>
            <a:pPr algn="ctr"/>
            <a:r>
              <a:rPr lang="en-US" altLang="ko-KR" sz="1400" dirty="0"/>
              <a:t>&lt;</a:t>
            </a:r>
            <a:r>
              <a:rPr lang="en-US" altLang="ko-KR" sz="1400" dirty="0" err="1"/>
              <a:t>Occulsion</a:t>
            </a:r>
            <a:r>
              <a:rPr lang="en-US" altLang="ko-KR" sz="1400" dirty="0"/>
              <a:t> device&gt; 5~8mm favor</a:t>
            </a:r>
          </a:p>
          <a:p>
            <a:pPr algn="ctr"/>
            <a:r>
              <a:rPr lang="en-US" altLang="ko-KR" sz="1400" dirty="0" err="1"/>
              <a:t>Amplatzer</a:t>
            </a:r>
            <a:r>
              <a:rPr lang="en-US" altLang="ko-KR" sz="1400" dirty="0"/>
              <a:t> vascular plug</a:t>
            </a:r>
          </a:p>
          <a:p>
            <a:pPr algn="ctr"/>
            <a:r>
              <a:rPr lang="en-US" altLang="ko-KR" sz="1400" dirty="0"/>
              <a:t>Endobronchial valve</a:t>
            </a:r>
          </a:p>
          <a:p>
            <a:pPr algn="ctr"/>
            <a:r>
              <a:rPr lang="en-US" altLang="ko-KR" sz="1400" dirty="0"/>
              <a:t>EWS(Endoscopic Watanabe spigot)</a:t>
            </a:r>
          </a:p>
          <a:p>
            <a:pPr algn="ctr"/>
            <a:endParaRPr lang="en-US" altLang="ko-KR" sz="1400" dirty="0"/>
          </a:p>
          <a:p>
            <a:pPr algn="ctr"/>
            <a:r>
              <a:rPr lang="en-US" altLang="ko-KR" sz="1400" dirty="0"/>
              <a:t>&lt;Injection material&gt; - Under 5mm, Favor</a:t>
            </a:r>
          </a:p>
          <a:p>
            <a:pPr algn="ctr"/>
            <a:r>
              <a:rPr lang="en-US" altLang="ko-KR" sz="1400" dirty="0"/>
              <a:t>Silver nitrate</a:t>
            </a:r>
          </a:p>
          <a:p>
            <a:pPr algn="ctr"/>
            <a:r>
              <a:rPr lang="en-US" altLang="ko-KR" sz="1400" dirty="0"/>
              <a:t>Fibrin glue</a:t>
            </a:r>
          </a:p>
          <a:p>
            <a:pPr algn="ctr"/>
            <a:r>
              <a:rPr lang="en-US" altLang="ko-KR" sz="1400" dirty="0"/>
              <a:t>Polidocanol</a:t>
            </a:r>
          </a:p>
          <a:p>
            <a:pPr algn="ctr"/>
            <a:r>
              <a:rPr lang="en-US" altLang="ko-KR" sz="1400" dirty="0"/>
              <a:t>Autologous blood patch with TC or DC</a:t>
            </a:r>
          </a:p>
          <a:p>
            <a:pPr algn="ctr"/>
            <a:endParaRPr lang="ko-KR" alt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ED8CB25-A6A0-4634-9F29-754F9B450079}"/>
              </a:ext>
            </a:extLst>
          </p:cNvPr>
          <p:cNvSpPr txBox="1"/>
          <p:nvPr/>
        </p:nvSpPr>
        <p:spPr>
          <a:xfrm>
            <a:off x="65987" y="94268"/>
            <a:ext cx="347731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highlight>
                  <a:srgbClr val="FFFF00"/>
                </a:highlight>
              </a:rPr>
              <a:t>Consideration?</a:t>
            </a:r>
          </a:p>
          <a:p>
            <a:r>
              <a:rPr lang="en-US" altLang="ko-KR" sz="1400" dirty="0"/>
              <a:t>- Early onset</a:t>
            </a:r>
            <a:r>
              <a:rPr lang="en-US" altLang="ko-KR" sz="1400" dirty="0">
                <a:sym typeface="Wingdings" panose="05000000000000000000" pitchFamily="2" charset="2"/>
              </a:rPr>
              <a:t>  Surgical repair consider</a:t>
            </a:r>
            <a:endParaRPr lang="en-US" altLang="ko-KR" sz="1400" dirty="0"/>
          </a:p>
          <a:p>
            <a:r>
              <a:rPr lang="en-US" altLang="ko-KR" sz="1400" dirty="0"/>
              <a:t>- Cost &amp; Effectiveness</a:t>
            </a:r>
          </a:p>
          <a:p>
            <a:r>
              <a:rPr lang="en-US" altLang="ko-KR" sz="1400" dirty="0"/>
              <a:t>- Reproducibility</a:t>
            </a:r>
          </a:p>
          <a:p>
            <a:r>
              <a:rPr lang="en-US" altLang="ko-KR" sz="1400" dirty="0"/>
              <a:t>- Safety</a:t>
            </a:r>
          </a:p>
          <a:p>
            <a:r>
              <a:rPr lang="en-US" altLang="ko-KR" sz="1400" dirty="0"/>
              <a:t>- Hospital utilization</a:t>
            </a:r>
          </a:p>
          <a:p>
            <a:r>
              <a:rPr lang="en-US" altLang="ko-KR" sz="1400" dirty="0"/>
              <a:t>- Technical learning curve</a:t>
            </a: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FE05ECA6-BAE0-4369-A4AC-F00CC2E21C94}"/>
              </a:ext>
            </a:extLst>
          </p:cNvPr>
          <p:cNvCxnSpPr>
            <a:stCxn id="5" idx="3"/>
          </p:cNvCxnSpPr>
          <p:nvPr/>
        </p:nvCxnSpPr>
        <p:spPr>
          <a:xfrm flipV="1">
            <a:off x="7711713" y="952107"/>
            <a:ext cx="124375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925D65B-1AE4-448B-B2B5-4A1B302DA4C1}"/>
              </a:ext>
            </a:extLst>
          </p:cNvPr>
          <p:cNvSpPr/>
          <p:nvPr/>
        </p:nvSpPr>
        <p:spPr>
          <a:xfrm>
            <a:off x="8947608" y="476250"/>
            <a:ext cx="3170548" cy="13723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300" dirty="0"/>
          </a:p>
          <a:p>
            <a:pPr algn="ctr"/>
            <a:r>
              <a:rPr lang="en-US" altLang="ko-KR" sz="1300" dirty="0"/>
              <a:t>Poor general condition</a:t>
            </a:r>
          </a:p>
          <a:p>
            <a:pPr algn="ctr"/>
            <a:r>
              <a:rPr lang="en-US" altLang="ko-KR" sz="1300" dirty="0"/>
              <a:t>Non-post lung resection BPF</a:t>
            </a:r>
          </a:p>
          <a:p>
            <a:pPr algn="ctr"/>
            <a:r>
              <a:rPr lang="en-US" altLang="ko-KR" sz="1300" dirty="0"/>
              <a:t>(Infection, Cancer related)</a:t>
            </a:r>
          </a:p>
          <a:p>
            <a:pPr algn="ctr"/>
            <a:r>
              <a:rPr lang="en-US" altLang="ko-KR" sz="1300" dirty="0"/>
              <a:t>Delayed onset</a:t>
            </a:r>
          </a:p>
          <a:p>
            <a:pPr algn="ctr"/>
            <a:r>
              <a:rPr lang="en-US" altLang="ko-KR" sz="1300" dirty="0"/>
              <a:t>Bridging therapy for curative Op</a:t>
            </a:r>
          </a:p>
          <a:p>
            <a:pPr algn="ctr"/>
            <a:r>
              <a:rPr lang="en-US" altLang="ko-KR" sz="1300" dirty="0"/>
              <a:t>(Not suitable immediate Op)</a:t>
            </a:r>
          </a:p>
          <a:p>
            <a:pPr algn="ctr"/>
            <a:endParaRPr lang="en-US" altLang="ko-KR" sz="13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ED82A93-E784-4AF4-A30F-B8502A4CF3C2}"/>
              </a:ext>
            </a:extLst>
          </p:cNvPr>
          <p:cNvSpPr/>
          <p:nvPr/>
        </p:nvSpPr>
        <p:spPr>
          <a:xfrm>
            <a:off x="0" y="5816231"/>
            <a:ext cx="3810000" cy="10199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Cost</a:t>
            </a:r>
          </a:p>
          <a:p>
            <a:pPr algn="ctr"/>
            <a:r>
              <a:rPr lang="en-US" altLang="ko-KR" sz="1400" dirty="0"/>
              <a:t>EBV : $2,750</a:t>
            </a:r>
          </a:p>
          <a:p>
            <a:pPr algn="ctr"/>
            <a:r>
              <a:rPr lang="en-US" altLang="ko-KR" sz="1400" dirty="0" err="1"/>
              <a:t>Amplatzer</a:t>
            </a:r>
            <a:r>
              <a:rPr lang="en-US" altLang="ko-KR" sz="1400" dirty="0"/>
              <a:t> : $800[</a:t>
            </a:r>
            <a:r>
              <a:rPr lang="ko-KR" altLang="en-US" sz="1400" dirty="0"/>
              <a:t>국내 </a:t>
            </a:r>
            <a:r>
              <a:rPr lang="en-US" altLang="ko-KR" sz="1400" dirty="0"/>
              <a:t>70</a:t>
            </a:r>
            <a:r>
              <a:rPr lang="ko-KR" altLang="en-US" sz="1400" dirty="0"/>
              <a:t>만원 정도</a:t>
            </a:r>
            <a:r>
              <a:rPr lang="en-US" altLang="ko-KR" sz="1400" dirty="0"/>
              <a:t>]</a:t>
            </a:r>
          </a:p>
          <a:p>
            <a:pPr algn="ctr"/>
            <a:r>
              <a:rPr lang="en-US" altLang="ko-KR" sz="1400" dirty="0"/>
              <a:t>EWS : $60/Piece </a:t>
            </a:r>
            <a:endParaRPr lang="ko-KR" altLang="en-US" sz="1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360F7D-896C-46B3-8004-7D8A8E814678}"/>
              </a:ext>
            </a:extLst>
          </p:cNvPr>
          <p:cNvSpPr txBox="1"/>
          <p:nvPr/>
        </p:nvSpPr>
        <p:spPr>
          <a:xfrm>
            <a:off x="3667614" y="21776"/>
            <a:ext cx="6348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highlight>
                  <a:srgbClr val="FFFF00"/>
                </a:highlight>
              </a:rPr>
              <a:t>Summary of Bronchopleural fistula Endoscopic Tx</a:t>
            </a:r>
            <a:endParaRPr lang="ko-KR" alt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101459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림 39">
            <a:extLst>
              <a:ext uri="{FF2B5EF4-FFF2-40B4-BE49-F238E27FC236}">
                <a16:creationId xmlns:a16="http://schemas.microsoft.com/office/drawing/2014/main" id="{936BA1E1-C6C3-4DE3-BF49-8BD1DF101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02035" y="964023"/>
            <a:ext cx="4392955" cy="5706406"/>
          </a:xfrm>
          <a:custGeom>
            <a:avLst/>
            <a:gdLst>
              <a:gd name="connsiteX0" fmla="*/ 0 w 4392955"/>
              <a:gd name="connsiteY0" fmla="*/ 0 h 5706406"/>
              <a:gd name="connsiteX1" fmla="*/ 4392955 w 4392955"/>
              <a:gd name="connsiteY1" fmla="*/ 0 h 5706406"/>
              <a:gd name="connsiteX2" fmla="*/ 4392955 w 4392955"/>
              <a:gd name="connsiteY2" fmla="*/ 5706406 h 5706406"/>
              <a:gd name="connsiteX3" fmla="*/ 0 w 4392955"/>
              <a:gd name="connsiteY3" fmla="*/ 5706406 h 5706406"/>
              <a:gd name="connsiteX4" fmla="*/ 0 w 4392955"/>
              <a:gd name="connsiteY4" fmla="*/ 0 h 5706406"/>
              <a:gd name="connsiteX5" fmla="*/ 2799071 w 4392955"/>
              <a:gd name="connsiteY5" fmla="*/ 3268612 h 5706406"/>
              <a:gd name="connsiteX6" fmla="*/ 2520980 w 4392955"/>
              <a:gd name="connsiteY6" fmla="*/ 3551416 h 5706406"/>
              <a:gd name="connsiteX7" fmla="*/ 2799071 w 4392955"/>
              <a:gd name="connsiteY7" fmla="*/ 3834220 h 5706406"/>
              <a:gd name="connsiteX8" fmla="*/ 3077162 w 4392955"/>
              <a:gd name="connsiteY8" fmla="*/ 3551416 h 5706406"/>
              <a:gd name="connsiteX9" fmla="*/ 2799071 w 4392955"/>
              <a:gd name="connsiteY9" fmla="*/ 3268612 h 5706406"/>
              <a:gd name="connsiteX10" fmla="*/ 1115631 w 4392955"/>
              <a:gd name="connsiteY10" fmla="*/ 4336295 h 5706406"/>
              <a:gd name="connsiteX11" fmla="*/ 733845 w 4392955"/>
              <a:gd name="connsiteY11" fmla="*/ 4718081 h 5706406"/>
              <a:gd name="connsiteX12" fmla="*/ 1115631 w 4392955"/>
              <a:gd name="connsiteY12" fmla="*/ 5099867 h 5706406"/>
              <a:gd name="connsiteX13" fmla="*/ 1497417 w 4392955"/>
              <a:gd name="connsiteY13" fmla="*/ 4718081 h 5706406"/>
              <a:gd name="connsiteX14" fmla="*/ 1115631 w 4392955"/>
              <a:gd name="connsiteY14" fmla="*/ 4336295 h 5706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92955" h="5706406">
                <a:moveTo>
                  <a:pt x="0" y="0"/>
                </a:moveTo>
                <a:lnTo>
                  <a:pt x="4392955" y="0"/>
                </a:lnTo>
                <a:lnTo>
                  <a:pt x="4392955" y="5706406"/>
                </a:lnTo>
                <a:lnTo>
                  <a:pt x="0" y="5706406"/>
                </a:lnTo>
                <a:lnTo>
                  <a:pt x="0" y="0"/>
                </a:lnTo>
                <a:close/>
                <a:moveTo>
                  <a:pt x="2799071" y="3268612"/>
                </a:moveTo>
                <a:cubicBezTo>
                  <a:pt x="2645486" y="3268612"/>
                  <a:pt x="2520980" y="3395228"/>
                  <a:pt x="2520980" y="3551416"/>
                </a:cubicBezTo>
                <a:cubicBezTo>
                  <a:pt x="2520980" y="3707604"/>
                  <a:pt x="2645486" y="3834220"/>
                  <a:pt x="2799071" y="3834220"/>
                </a:cubicBezTo>
                <a:cubicBezTo>
                  <a:pt x="2952656" y="3834220"/>
                  <a:pt x="3077162" y="3707604"/>
                  <a:pt x="3077162" y="3551416"/>
                </a:cubicBezTo>
                <a:cubicBezTo>
                  <a:pt x="3077162" y="3395228"/>
                  <a:pt x="2952656" y="3268612"/>
                  <a:pt x="2799071" y="3268612"/>
                </a:cubicBezTo>
                <a:close/>
                <a:moveTo>
                  <a:pt x="1115631" y="4336295"/>
                </a:moveTo>
                <a:cubicBezTo>
                  <a:pt x="904776" y="4336295"/>
                  <a:pt x="733845" y="4507226"/>
                  <a:pt x="733845" y="4718081"/>
                </a:cubicBezTo>
                <a:cubicBezTo>
                  <a:pt x="733845" y="4928936"/>
                  <a:pt x="904776" y="5099867"/>
                  <a:pt x="1115631" y="5099867"/>
                </a:cubicBezTo>
                <a:cubicBezTo>
                  <a:pt x="1326486" y="5099867"/>
                  <a:pt x="1497417" y="4928936"/>
                  <a:pt x="1497417" y="4718081"/>
                </a:cubicBezTo>
                <a:cubicBezTo>
                  <a:pt x="1497417" y="4507226"/>
                  <a:pt x="1326486" y="4336295"/>
                  <a:pt x="1115631" y="4336295"/>
                </a:cubicBezTo>
                <a:close/>
              </a:path>
            </a:pathLst>
          </a:custGeom>
        </p:spPr>
      </p:pic>
      <p:sp>
        <p:nvSpPr>
          <p:cNvPr id="7" name="제목 1">
            <a:extLst>
              <a:ext uri="{FF2B5EF4-FFF2-40B4-BE49-F238E27FC236}">
                <a16:creationId xmlns:a16="http://schemas.microsoft.com/office/drawing/2014/main" id="{8EC84A3A-E8B3-472A-AB54-A1F1ADF2A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571"/>
            <a:ext cx="10515600" cy="776452"/>
          </a:xfrm>
        </p:spPr>
        <p:txBody>
          <a:bodyPr>
            <a:normAutofit/>
          </a:bodyPr>
          <a:lstStyle/>
          <a:p>
            <a:r>
              <a:rPr lang="en-US" altLang="ko-KR" sz="3000" dirty="0"/>
              <a:t>Figure Review</a:t>
            </a:r>
            <a:endParaRPr lang="ko-KR" altLang="en-US" sz="3000" dirty="0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B9D71805-D8E5-4581-B7A7-59AA0C1D3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87" t="57280" r="29952" b="32808"/>
          <a:stretch>
            <a:fillRect/>
          </a:stretch>
        </p:blipFill>
        <p:spPr>
          <a:xfrm>
            <a:off x="6096000" y="3817226"/>
            <a:ext cx="1455720" cy="1480391"/>
          </a:xfrm>
          <a:custGeom>
            <a:avLst/>
            <a:gdLst>
              <a:gd name="connsiteX0" fmla="*/ 278091 w 556182"/>
              <a:gd name="connsiteY0" fmla="*/ 0 h 565608"/>
              <a:gd name="connsiteX1" fmla="*/ 556182 w 556182"/>
              <a:gd name="connsiteY1" fmla="*/ 282804 h 565608"/>
              <a:gd name="connsiteX2" fmla="*/ 278091 w 556182"/>
              <a:gd name="connsiteY2" fmla="*/ 565608 h 565608"/>
              <a:gd name="connsiteX3" fmla="*/ 0 w 556182"/>
              <a:gd name="connsiteY3" fmla="*/ 282804 h 565608"/>
              <a:gd name="connsiteX4" fmla="*/ 278091 w 556182"/>
              <a:gd name="connsiteY4" fmla="*/ 0 h 56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182" h="565608">
                <a:moveTo>
                  <a:pt x="278091" y="0"/>
                </a:moveTo>
                <a:cubicBezTo>
                  <a:pt x="431676" y="0"/>
                  <a:pt x="556182" y="126616"/>
                  <a:pt x="556182" y="282804"/>
                </a:cubicBezTo>
                <a:cubicBezTo>
                  <a:pt x="556182" y="438992"/>
                  <a:pt x="431676" y="565608"/>
                  <a:pt x="278091" y="565608"/>
                </a:cubicBezTo>
                <a:cubicBezTo>
                  <a:pt x="124506" y="565608"/>
                  <a:pt x="0" y="438992"/>
                  <a:pt x="0" y="282804"/>
                </a:cubicBezTo>
                <a:cubicBezTo>
                  <a:pt x="0" y="126616"/>
                  <a:pt x="124506" y="0"/>
                  <a:pt x="278091" y="0"/>
                </a:cubicBezTo>
                <a:close/>
              </a:path>
            </a:pathLst>
          </a:custGeom>
          <a:ln w="22225">
            <a:solidFill>
              <a:schemeClr val="accent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56F7C17-AC5D-4C92-861F-88008CCDC1BD}"/>
              </a:ext>
            </a:extLst>
          </p:cNvPr>
          <p:cNvSpPr txBox="1"/>
          <p:nvPr/>
        </p:nvSpPr>
        <p:spPr>
          <a:xfrm>
            <a:off x="7681349" y="4007607"/>
            <a:ext cx="32003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</a:rPr>
              <a:t>8mm sized, (Lobar </a:t>
            </a:r>
            <a:r>
              <a:rPr lang="en-US" altLang="ko-KR" sz="1400" b="1" dirty="0" err="1">
                <a:solidFill>
                  <a:schemeClr val="accent1"/>
                </a:solidFill>
              </a:rPr>
              <a:t>bronhchus</a:t>
            </a:r>
            <a:r>
              <a:rPr lang="en-US" altLang="ko-KR" sz="1400" b="1" dirty="0">
                <a:solidFill>
                  <a:schemeClr val="accent1"/>
                </a:solidFill>
              </a:rPr>
              <a:t>)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7256A323-CE9F-4F05-9AC8-2B6AFD7BF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5" t="75990" r="65913" b="10629"/>
          <a:stretch>
            <a:fillRect/>
          </a:stretch>
        </p:blipFill>
        <p:spPr>
          <a:xfrm>
            <a:off x="4365969" y="5031890"/>
            <a:ext cx="1366098" cy="1366098"/>
          </a:xfrm>
          <a:custGeom>
            <a:avLst/>
            <a:gdLst>
              <a:gd name="connsiteX0" fmla="*/ 381786 w 763572"/>
              <a:gd name="connsiteY0" fmla="*/ 0 h 763572"/>
              <a:gd name="connsiteX1" fmla="*/ 763572 w 763572"/>
              <a:gd name="connsiteY1" fmla="*/ 381786 h 763572"/>
              <a:gd name="connsiteX2" fmla="*/ 381786 w 763572"/>
              <a:gd name="connsiteY2" fmla="*/ 763572 h 763572"/>
              <a:gd name="connsiteX3" fmla="*/ 0 w 763572"/>
              <a:gd name="connsiteY3" fmla="*/ 381786 h 763572"/>
              <a:gd name="connsiteX4" fmla="*/ 381786 w 763572"/>
              <a:gd name="connsiteY4" fmla="*/ 0 h 763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572" h="763572">
                <a:moveTo>
                  <a:pt x="381786" y="0"/>
                </a:moveTo>
                <a:cubicBezTo>
                  <a:pt x="592641" y="0"/>
                  <a:pt x="763572" y="170931"/>
                  <a:pt x="763572" y="381786"/>
                </a:cubicBezTo>
                <a:cubicBezTo>
                  <a:pt x="763572" y="592641"/>
                  <a:pt x="592641" y="763572"/>
                  <a:pt x="381786" y="763572"/>
                </a:cubicBezTo>
                <a:cubicBezTo>
                  <a:pt x="170931" y="763572"/>
                  <a:pt x="0" y="592641"/>
                  <a:pt x="0" y="381786"/>
                </a:cubicBezTo>
                <a:cubicBezTo>
                  <a:pt x="0" y="170931"/>
                  <a:pt x="170931" y="0"/>
                  <a:pt x="381786" y="0"/>
                </a:cubicBezTo>
                <a:close/>
              </a:path>
            </a:pathLst>
          </a:custGeom>
          <a:ln w="19050">
            <a:solidFill>
              <a:srgbClr val="FF0000"/>
            </a:solidFill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EF7F0F3-6386-4C76-8F22-97F1CA932F45}"/>
              </a:ext>
            </a:extLst>
          </p:cNvPr>
          <p:cNvSpPr txBox="1"/>
          <p:nvPr/>
        </p:nvSpPr>
        <p:spPr>
          <a:xfrm>
            <a:off x="552075" y="3582497"/>
            <a:ext cx="3125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4~6mm sized, (Segmental </a:t>
            </a:r>
            <a:r>
              <a:rPr lang="en-US" altLang="ko-KR" sz="1200" b="1" dirty="0" err="1">
                <a:solidFill>
                  <a:srgbClr val="FF0000"/>
                </a:solidFill>
              </a:rPr>
              <a:t>bronhchus</a:t>
            </a:r>
            <a:r>
              <a:rPr lang="en-US" altLang="ko-KR" sz="1200" b="1" dirty="0">
                <a:solidFill>
                  <a:srgbClr val="FF0000"/>
                </a:solidFill>
              </a:rPr>
              <a:t>)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68374F-9013-45A8-914E-AE7CAFC5BC79}"/>
              </a:ext>
            </a:extLst>
          </p:cNvPr>
          <p:cNvSpPr txBox="1"/>
          <p:nvPr/>
        </p:nvSpPr>
        <p:spPr>
          <a:xfrm>
            <a:off x="8337826" y="4422277"/>
            <a:ext cx="307313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highlight>
                  <a:srgbClr val="FFFF00"/>
                </a:highlight>
              </a:rPr>
              <a:t>Large BPF Closure method</a:t>
            </a:r>
          </a:p>
          <a:p>
            <a:pPr algn="ctr"/>
            <a:r>
              <a:rPr lang="en-US" altLang="ko-KR" sz="1600" dirty="0"/>
              <a:t>- </a:t>
            </a:r>
            <a:r>
              <a:rPr lang="en-US" altLang="ko-KR" sz="1600" dirty="0" err="1"/>
              <a:t>Amplatzer</a:t>
            </a:r>
            <a:r>
              <a:rPr lang="en-US" altLang="ko-KR" sz="1600" dirty="0"/>
              <a:t> PFO, ASD </a:t>
            </a:r>
            <a:r>
              <a:rPr lang="en-US" altLang="ko-KR" sz="1600" dirty="0" err="1"/>
              <a:t>Occluder</a:t>
            </a:r>
            <a:endParaRPr lang="en-US" altLang="ko-KR" sz="1600" dirty="0"/>
          </a:p>
          <a:p>
            <a:pPr algn="ctr"/>
            <a:r>
              <a:rPr lang="en-US" altLang="ko-KR" sz="1600" dirty="0"/>
              <a:t>- Vascular coiling + Fibrin agent</a:t>
            </a:r>
          </a:p>
          <a:p>
            <a:pPr algn="ctr"/>
            <a:r>
              <a:rPr lang="en-US" altLang="ko-KR" sz="1600" dirty="0"/>
              <a:t>- Silicone &amp; Covered stent</a:t>
            </a:r>
          </a:p>
          <a:p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41102B-4FB7-4F4C-833D-95A5C1696743}"/>
              </a:ext>
            </a:extLst>
          </p:cNvPr>
          <p:cNvSpPr txBox="1"/>
          <p:nvPr/>
        </p:nvSpPr>
        <p:spPr>
          <a:xfrm>
            <a:off x="439309" y="3859496"/>
            <a:ext cx="343309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highlight>
                  <a:srgbClr val="FFFF00"/>
                </a:highlight>
              </a:rPr>
              <a:t>Small BPF Closure method</a:t>
            </a:r>
          </a:p>
          <a:p>
            <a:r>
              <a:rPr lang="en-US" altLang="ko-KR" sz="1400" dirty="0"/>
              <a:t>&lt;</a:t>
            </a:r>
            <a:r>
              <a:rPr lang="en-US" altLang="ko-KR" sz="1400" dirty="0" err="1"/>
              <a:t>Occulsion</a:t>
            </a:r>
            <a:r>
              <a:rPr lang="en-US" altLang="ko-KR" sz="1400" dirty="0"/>
              <a:t> device&gt; : 5~8mm favor</a:t>
            </a:r>
          </a:p>
          <a:p>
            <a:pPr algn="ctr"/>
            <a:r>
              <a:rPr lang="en-US" altLang="ko-KR" sz="1400" dirty="0"/>
              <a:t>- </a:t>
            </a:r>
            <a:r>
              <a:rPr lang="en-US" altLang="ko-KR" sz="1400" dirty="0" err="1"/>
              <a:t>Amplatzer</a:t>
            </a:r>
            <a:r>
              <a:rPr lang="en-US" altLang="ko-KR" sz="1400" dirty="0"/>
              <a:t> vascular plug</a:t>
            </a:r>
          </a:p>
          <a:p>
            <a:pPr algn="ctr"/>
            <a:r>
              <a:rPr lang="en-US" altLang="ko-KR" sz="1400" dirty="0"/>
              <a:t>- Endobronchial valve</a:t>
            </a:r>
          </a:p>
          <a:p>
            <a:pPr algn="ctr"/>
            <a:r>
              <a:rPr lang="en-US" altLang="ko-KR" sz="1400" dirty="0"/>
              <a:t>- EWS(Endoscopic Watanabe spigot)</a:t>
            </a:r>
          </a:p>
          <a:p>
            <a:pPr algn="ctr"/>
            <a:endParaRPr lang="en-US" altLang="ko-KR" sz="1400" dirty="0"/>
          </a:p>
          <a:p>
            <a:pPr algn="ctr"/>
            <a:r>
              <a:rPr lang="en-US" altLang="ko-KR" sz="1400" dirty="0"/>
              <a:t>&lt;Injection material&gt; : Under 5mm favor</a:t>
            </a:r>
          </a:p>
          <a:p>
            <a:pPr algn="ctr"/>
            <a:r>
              <a:rPr lang="en-US" altLang="ko-KR" sz="1400" dirty="0"/>
              <a:t>- Silver nitrate</a:t>
            </a:r>
          </a:p>
          <a:p>
            <a:pPr algn="ctr"/>
            <a:r>
              <a:rPr lang="en-US" altLang="ko-KR" sz="1400" dirty="0"/>
              <a:t>- Fibrin glue</a:t>
            </a:r>
          </a:p>
          <a:p>
            <a:pPr algn="ctr"/>
            <a:r>
              <a:rPr lang="en-US" altLang="ko-KR" sz="1400" dirty="0"/>
              <a:t>- Polidocanol</a:t>
            </a:r>
          </a:p>
          <a:p>
            <a:pPr marL="285750" indent="-285750" algn="ctr">
              <a:buFontTx/>
              <a:buChar char="-"/>
            </a:pPr>
            <a:r>
              <a:rPr lang="en-US" altLang="ko-KR" sz="1400" dirty="0"/>
              <a:t>Autologous blood patch with Abx</a:t>
            </a:r>
          </a:p>
          <a:p>
            <a:pPr marL="285750" indent="-285750" algn="ctr">
              <a:buFontTx/>
              <a:buChar char="-"/>
            </a:pPr>
            <a:r>
              <a:rPr lang="en-US" altLang="ko-KR" sz="1400" dirty="0"/>
              <a:t>Other method[Sclerosant, Laser ablation…]</a:t>
            </a:r>
          </a:p>
          <a:p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2088CA0-245F-465B-9A4A-8ECABF22D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48" y="2479853"/>
            <a:ext cx="700452" cy="103620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3B151C7A-624E-4D58-AE63-58C6ABA72D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143" y="2624261"/>
            <a:ext cx="1414462" cy="67151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6079D4D-9AFE-44D6-995C-F3827512D8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6795" y="2545679"/>
            <a:ext cx="1343025" cy="82867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F8E0A58-AD17-4FB9-BA32-DC77CD208A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5200" y="2850393"/>
            <a:ext cx="991743" cy="92776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3BD8F4B-653F-444E-A9E0-4C6974F8A6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34182" y="2715157"/>
            <a:ext cx="1069870" cy="1239003"/>
          </a:xfrm>
          <a:prstGeom prst="rect">
            <a:avLst/>
          </a:prstGeom>
        </p:spPr>
      </p:pic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BB925DE3-EE84-4878-A703-82621236B7FD}"/>
              </a:ext>
            </a:extLst>
          </p:cNvPr>
          <p:cNvCxnSpPr/>
          <p:nvPr/>
        </p:nvCxnSpPr>
        <p:spPr>
          <a:xfrm>
            <a:off x="3459637" y="3778153"/>
            <a:ext cx="1084083" cy="13688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640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3500D9-D954-4851-A915-56F9F87EA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/>
              <a:t>Etiology</a:t>
            </a:r>
            <a:endParaRPr lang="ko-KR" altLang="en-US" sz="3600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C7CEC71-656C-4129-8489-E6C641E14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5910"/>
            <a:ext cx="10866120" cy="4926965"/>
          </a:xfrm>
        </p:spPr>
        <p:txBody>
          <a:bodyPr>
            <a:normAutofit fontScale="62500" lnSpcReduction="20000"/>
          </a:bodyPr>
          <a:lstStyle/>
          <a:p>
            <a:pP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altLang="ko-KR" sz="3600" b="1" dirty="0">
                <a:solidFill>
                  <a:srgbClr val="FF0000"/>
                </a:solidFill>
              </a:rPr>
              <a:t> Lung resection</a:t>
            </a:r>
          </a:p>
          <a:p>
            <a:pPr>
              <a:buFontTx/>
              <a:buChar char="-"/>
            </a:pPr>
            <a:r>
              <a:rPr lang="en-US" altLang="ko-KR" u="sng" dirty="0"/>
              <a:t>Rt. Sided surgery</a:t>
            </a:r>
            <a:endParaRPr lang="en-US" altLang="ko-KR" dirty="0"/>
          </a:p>
          <a:p>
            <a:pPr>
              <a:buFontTx/>
              <a:buChar char="-"/>
            </a:pPr>
            <a:r>
              <a:rPr lang="en-US" altLang="ko-KR" dirty="0"/>
              <a:t>Pneumonectomy</a:t>
            </a:r>
          </a:p>
          <a:p>
            <a:pPr>
              <a:buFontTx/>
              <a:buChar char="-"/>
            </a:pPr>
            <a:r>
              <a:rPr lang="en-US" altLang="ko-KR" dirty="0"/>
              <a:t>Chemo and radiation therapy</a:t>
            </a:r>
          </a:p>
          <a:p>
            <a:pPr>
              <a:buFontTx/>
              <a:buChar char="-"/>
            </a:pPr>
            <a:r>
              <a:rPr lang="en-US" altLang="ko-KR" dirty="0"/>
              <a:t>Diabetes mellitus</a:t>
            </a:r>
          </a:p>
          <a:p>
            <a:pPr>
              <a:buFontTx/>
              <a:buChar char="-"/>
            </a:pPr>
            <a:r>
              <a:rPr lang="en-US" altLang="ko-KR" dirty="0"/>
              <a:t>Heavy-smoker</a:t>
            </a:r>
          </a:p>
          <a:p>
            <a:pPr>
              <a:buFontTx/>
              <a:buChar char="-"/>
            </a:pPr>
            <a:r>
              <a:rPr lang="en-US" altLang="ko-KR" dirty="0"/>
              <a:t>Chronic obstructive lung disease</a:t>
            </a:r>
          </a:p>
          <a:p>
            <a:pPr>
              <a:buFontTx/>
              <a:buChar char="-"/>
            </a:pPr>
            <a:r>
              <a:rPr lang="en-US" altLang="ko-KR" dirty="0"/>
              <a:t>Low nutritional status or poor wound healing</a:t>
            </a:r>
          </a:p>
          <a:p>
            <a:pPr>
              <a:buFontTx/>
              <a:buChar char="-"/>
            </a:pPr>
            <a:r>
              <a:rPr lang="en-US" altLang="ko-KR" dirty="0"/>
              <a:t>Residual tumor at bronchial margin</a:t>
            </a:r>
          </a:p>
          <a:p>
            <a:pPr>
              <a:buFontTx/>
              <a:buChar char="-"/>
            </a:pPr>
            <a:r>
              <a:rPr lang="en-US" altLang="ko-KR" dirty="0"/>
              <a:t>A large diameter bronchial stump(&gt;25mm)</a:t>
            </a:r>
          </a:p>
          <a:p>
            <a:pPr>
              <a:buFontTx/>
              <a:buChar char="-"/>
            </a:pPr>
            <a:r>
              <a:rPr lang="en-US" altLang="ko-KR" dirty="0"/>
              <a:t>Extensive lymph node dissection</a:t>
            </a:r>
          </a:p>
          <a:p>
            <a:pPr>
              <a:buFontTx/>
              <a:buChar char="-"/>
            </a:pPr>
            <a:r>
              <a:rPr lang="en-US" altLang="ko-KR" dirty="0"/>
              <a:t>Older age(&gt;60 years)</a:t>
            </a:r>
          </a:p>
          <a:p>
            <a:pPr>
              <a:buFontTx/>
              <a:buChar char="-"/>
            </a:pPr>
            <a:r>
              <a:rPr lang="en-US" altLang="ko-KR" dirty="0"/>
              <a:t>Male</a:t>
            </a:r>
          </a:p>
          <a:p>
            <a:pPr>
              <a:buFontTx/>
              <a:buChar char="-"/>
            </a:pPr>
            <a:r>
              <a:rPr lang="en-US" altLang="ko-KR" dirty="0"/>
              <a:t>Prolonged post-operative mechanical ventilation</a:t>
            </a:r>
          </a:p>
          <a:p>
            <a:pPr>
              <a:buFontTx/>
              <a:buChar char="-"/>
            </a:pPr>
            <a:r>
              <a:rPr lang="en-US" altLang="ko-KR" dirty="0"/>
              <a:t>Bronchial closure technique(Manual versus Stapled) </a:t>
            </a:r>
            <a:r>
              <a:rPr lang="en-US" altLang="ko-KR" dirty="0">
                <a:sym typeface="Wingdings" panose="05000000000000000000" pitchFamily="2" charset="2"/>
              </a:rPr>
              <a:t> Controversial</a:t>
            </a:r>
            <a:endParaRPr lang="en-US" altLang="ko-KR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6AC10565-9ADE-45B0-B980-770A537A2A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5" y="605155"/>
            <a:ext cx="4524375" cy="5238750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2DD9B9F1-7215-481C-A3E0-9264B92681F6}"/>
              </a:ext>
            </a:extLst>
          </p:cNvPr>
          <p:cNvSpPr/>
          <p:nvPr/>
        </p:nvSpPr>
        <p:spPr>
          <a:xfrm>
            <a:off x="8789670" y="1428750"/>
            <a:ext cx="2674620" cy="4011930"/>
          </a:xfrm>
          <a:prstGeom prst="rect">
            <a:avLst/>
          </a:prstGeom>
          <a:noFill/>
          <a:ln w="317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363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3500D9-D954-4851-A915-56F9F87EA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241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3600" dirty="0"/>
              <a:t>Etiology</a:t>
            </a:r>
            <a:endParaRPr lang="ko-KR" altLang="en-US" sz="3600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63C6D343-31E2-4E7B-BFE1-65AD6F77FD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8210" y="1094519"/>
            <a:ext cx="4179570" cy="5377453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34CF303-2628-4270-A961-F2DE1243C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405" y="1153435"/>
            <a:ext cx="4636769" cy="525961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5772573-C55A-467B-A47A-D7880D700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2235" y="6506262"/>
            <a:ext cx="177165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28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8F7F56-4736-4049-8031-3F8B7D2C9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190" y="292100"/>
            <a:ext cx="10515600" cy="777874"/>
          </a:xfrm>
        </p:spPr>
        <p:txBody>
          <a:bodyPr>
            <a:normAutofit/>
          </a:bodyPr>
          <a:lstStyle/>
          <a:p>
            <a:r>
              <a:rPr lang="en-US" altLang="ko-KR" sz="4000" dirty="0"/>
              <a:t>Clinical feature</a:t>
            </a:r>
            <a:endParaRPr lang="ko-KR" altLang="en-US" sz="40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D4C32B3-6F1F-48A7-A0EA-3661B34DA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43000"/>
            <a:ext cx="11007090" cy="5033963"/>
          </a:xfrm>
        </p:spPr>
        <p:txBody>
          <a:bodyPr>
            <a:normAutofit fontScale="92500" lnSpcReduction="10000"/>
          </a:bodyPr>
          <a:lstStyle/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altLang="ko-KR" sz="2600" dirty="0"/>
              <a:t> Multiple range of disease entity &amp; Onset concept</a:t>
            </a:r>
          </a:p>
          <a:p>
            <a:pPr>
              <a:buFontTx/>
              <a:buChar char="-"/>
            </a:pPr>
            <a:r>
              <a:rPr lang="en-US" altLang="ko-KR" sz="2200" dirty="0"/>
              <a:t>From </a:t>
            </a:r>
            <a:r>
              <a:rPr lang="en-US" altLang="ko-KR" sz="2200" u="sng" dirty="0"/>
              <a:t>acute symptoms[Tension pneumothorax] to Subacute symptom[Empyema]</a:t>
            </a:r>
          </a:p>
          <a:p>
            <a:pPr>
              <a:buFontTx/>
              <a:buChar char="-"/>
            </a:pPr>
            <a:endParaRPr lang="en-US" altLang="ko-KR" sz="2200" dirty="0"/>
          </a:p>
          <a:p>
            <a:pPr>
              <a:buFontTx/>
              <a:buChar char="-"/>
            </a:pPr>
            <a:r>
              <a:rPr lang="en-US" altLang="ko-KR" sz="2200" dirty="0"/>
              <a:t>Early Onset vs Late Onset&gt; - Paper</a:t>
            </a:r>
            <a:r>
              <a:rPr lang="ko-KR" altLang="en-US" sz="2200" dirty="0"/>
              <a:t>에 따라 </a:t>
            </a:r>
            <a:r>
              <a:rPr lang="en-US" altLang="ko-KR" sz="2200" dirty="0"/>
              <a:t>Variable</a:t>
            </a:r>
          </a:p>
          <a:p>
            <a:pPr marL="0" indent="0">
              <a:buNone/>
            </a:pPr>
            <a:r>
              <a:rPr lang="en-US" altLang="ko-KR" sz="2200" dirty="0"/>
              <a:t>1) Cut off 2wks</a:t>
            </a:r>
          </a:p>
          <a:p>
            <a:pPr>
              <a:buFontTx/>
              <a:buChar char="-"/>
            </a:pPr>
            <a:r>
              <a:rPr lang="en-US" altLang="ko-KR" sz="2200" dirty="0"/>
              <a:t>Within 2wks related to lung resection</a:t>
            </a:r>
          </a:p>
          <a:p>
            <a:pPr>
              <a:buFontTx/>
              <a:buChar char="-"/>
            </a:pPr>
            <a:r>
              <a:rPr lang="en-US" altLang="ko-KR" sz="2200" dirty="0"/>
              <a:t>After 2wks related to other cause(Infection, Empyema, Malignancy..)</a:t>
            </a:r>
          </a:p>
          <a:p>
            <a:pPr marL="0" indent="0">
              <a:buNone/>
            </a:pPr>
            <a:endParaRPr lang="en-US" altLang="ko-KR" sz="2200" dirty="0"/>
          </a:p>
          <a:p>
            <a:pPr marL="0" indent="0">
              <a:buNone/>
            </a:pPr>
            <a:r>
              <a:rPr lang="en-US" altLang="ko-KR" sz="2200" dirty="0"/>
              <a:t>2) </a:t>
            </a:r>
            <a:r>
              <a:rPr lang="en-US" altLang="ko-KR" sz="2200" dirty="0" err="1"/>
              <a:t>Varoli</a:t>
            </a:r>
            <a:r>
              <a:rPr lang="en-US" altLang="ko-KR" sz="2200" dirty="0"/>
              <a:t> et </a:t>
            </a:r>
            <a:r>
              <a:rPr lang="en-US" altLang="ko-KR" sz="2200" dirty="0" err="1"/>
              <a:t>el</a:t>
            </a:r>
            <a:r>
              <a:rPr lang="en-US" altLang="ko-KR" sz="2200" dirty="0"/>
              <a:t> : Early(1~7days) Intermediate(8~30days), Late(Over 30days)</a:t>
            </a:r>
          </a:p>
          <a:p>
            <a:pPr marL="0" indent="0">
              <a:buNone/>
            </a:pPr>
            <a:r>
              <a:rPr lang="en-US" altLang="ko-KR" sz="2200" dirty="0"/>
              <a:t>3) </a:t>
            </a:r>
            <a:r>
              <a:rPr lang="en-US" altLang="ko-KR" sz="2200" dirty="0" err="1"/>
              <a:t>Algar</a:t>
            </a:r>
            <a:r>
              <a:rPr lang="en-US" altLang="ko-KR" sz="2200" dirty="0"/>
              <a:t> et </a:t>
            </a:r>
            <a:r>
              <a:rPr lang="en-US" altLang="ko-KR" sz="2200" dirty="0" err="1"/>
              <a:t>el</a:t>
            </a:r>
            <a:r>
              <a:rPr lang="en-US" altLang="ko-KR" sz="2200" dirty="0"/>
              <a:t> : Early(Within one month), Late(Over one month)</a:t>
            </a:r>
          </a:p>
          <a:p>
            <a:pPr marL="0" indent="0">
              <a:buNone/>
            </a:pPr>
            <a:endParaRPr lang="en-US" altLang="ko-KR" sz="2200" dirty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200" dirty="0">
                <a:sym typeface="Wingdings" panose="05000000000000000000" pitchFamily="2" charset="2"/>
              </a:rPr>
              <a:t>Variable </a:t>
            </a:r>
            <a:r>
              <a:rPr lang="en-US" altLang="ko-KR" sz="2200" dirty="0" err="1">
                <a:sym typeface="Wingdings" panose="05000000000000000000" pitchFamily="2" charset="2"/>
              </a:rPr>
              <a:t>Sx</a:t>
            </a:r>
            <a:r>
              <a:rPr lang="en-US" altLang="ko-KR" sz="2200" dirty="0">
                <a:sym typeface="Wingdings" panose="05000000000000000000" pitchFamily="2" charset="2"/>
              </a:rPr>
              <a:t> could be reported.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200" dirty="0">
                <a:sym typeface="Wingdings" panose="05000000000000000000" pitchFamily="2" charset="2"/>
              </a:rPr>
              <a:t>Disease onset doesn’t have precise guideline..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656842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08B275-2748-4E7A-A9CD-AFE026058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3565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Diagnosis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2AB57E5-8605-4F7A-A104-BA595440E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3011"/>
            <a:ext cx="10515600" cy="507492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altLang="ko-KR" sz="8000" dirty="0"/>
              <a:t> Clinical </a:t>
            </a:r>
            <a:r>
              <a:rPr lang="en-US" altLang="ko-KR" sz="8000" dirty="0" err="1"/>
              <a:t>Sx</a:t>
            </a:r>
            <a:r>
              <a:rPr lang="en-US" altLang="ko-KR" sz="8000" dirty="0"/>
              <a:t> + Image finding[Chest X-ray or Chest CT] + </a:t>
            </a:r>
            <a:r>
              <a:rPr lang="en-US" altLang="ko-KR" sz="8000" dirty="0" err="1"/>
              <a:t>Bronchoscopic</a:t>
            </a:r>
            <a:r>
              <a:rPr lang="en-US" altLang="ko-KR" sz="8000" dirty="0"/>
              <a:t> finding </a:t>
            </a:r>
            <a:r>
              <a:rPr lang="en-US" altLang="ko-KR" sz="8000" dirty="0">
                <a:sym typeface="Wingdings" panose="05000000000000000000" pitchFamily="2" charset="2"/>
              </a:rPr>
              <a:t> </a:t>
            </a:r>
            <a:r>
              <a:rPr lang="en-US" altLang="ko-KR" sz="8000" b="1" u="sng" dirty="0">
                <a:solidFill>
                  <a:srgbClr val="FF0000"/>
                </a:solidFill>
                <a:sym typeface="Wingdings" panose="05000000000000000000" pitchFamily="2" charset="2"/>
              </a:rPr>
              <a:t>Combination diagnosis</a:t>
            </a:r>
          </a:p>
          <a:p>
            <a:pPr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endParaRPr lang="en-US" altLang="ko-KR" sz="8000" dirty="0">
              <a:sym typeface="Wingdings" panose="05000000000000000000" pitchFamily="2" charset="2"/>
            </a:endParaRPr>
          </a:p>
          <a:p>
            <a:pPr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altLang="ko-KR" sz="8000" dirty="0"/>
              <a:t> Clinical setting : Non-specific Laboratory finding, Wide range of Symptom</a:t>
            </a:r>
          </a:p>
          <a:p>
            <a:pPr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à"/>
            </a:pPr>
            <a:r>
              <a:rPr lang="en-US" altLang="ko-KR" sz="8000" dirty="0">
                <a:sym typeface="Wingdings" panose="05000000000000000000" pitchFamily="2" charset="2"/>
              </a:rPr>
              <a:t> Infection related Symptom ~ Pneumothorax, Empyema</a:t>
            </a:r>
          </a:p>
          <a:p>
            <a:pPr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à"/>
            </a:pPr>
            <a:endParaRPr lang="en-US" altLang="ko-KR" sz="8000" dirty="0"/>
          </a:p>
          <a:p>
            <a:pPr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altLang="ko-KR" sz="8000" dirty="0"/>
              <a:t> Image finding</a:t>
            </a:r>
          </a:p>
          <a:p>
            <a:pPr marL="0" indent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altLang="ko-KR" sz="8000" dirty="0">
                <a:sym typeface="Wingdings" panose="05000000000000000000" pitchFamily="2" charset="2"/>
              </a:rPr>
              <a:t>- </a:t>
            </a:r>
            <a:r>
              <a:rPr lang="en-US" altLang="ko-KR" sz="8000" b="1" dirty="0">
                <a:solidFill>
                  <a:srgbClr val="FF0000"/>
                </a:solidFill>
                <a:sym typeface="Wingdings" panose="05000000000000000000" pitchFamily="2" charset="2"/>
              </a:rPr>
              <a:t>Chest Image </a:t>
            </a:r>
            <a:r>
              <a:rPr lang="en-US" altLang="ko-KR" sz="8000" dirty="0">
                <a:sym typeface="Wingdings" panose="05000000000000000000" pitchFamily="2" charset="2"/>
              </a:rPr>
              <a:t>: </a:t>
            </a:r>
            <a:r>
              <a:rPr lang="en-US" altLang="ko-KR" sz="8000" b="1" u="sng" dirty="0">
                <a:sym typeface="Wingdings" panose="05000000000000000000" pitchFamily="2" charset="2"/>
              </a:rPr>
              <a:t>failure of the postpneumonectomy space to fill with fluid(takes 1~4 months after surgery) or Decreasing air-fluid level over time(&gt;1.5~2cm</a:t>
            </a:r>
            <a:r>
              <a:rPr lang="en-US" altLang="ko-KR" sz="8000" dirty="0">
                <a:sym typeface="Wingdings" panose="05000000000000000000" pitchFamily="2" charset="2"/>
              </a:rPr>
              <a:t>)</a:t>
            </a:r>
          </a:p>
          <a:p>
            <a:pPr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en-US" altLang="ko-KR" sz="8000" dirty="0">
                <a:sym typeface="Wingdings" panose="05000000000000000000" pitchFamily="2" charset="2"/>
              </a:rPr>
              <a:t>Without lung resection[Malignant BPF] : Cavitating mass, Air-fluid level</a:t>
            </a:r>
          </a:p>
          <a:p>
            <a:pPr marL="0" indent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en-US" altLang="ko-KR" sz="8000" dirty="0">
              <a:sym typeface="Wingdings" panose="05000000000000000000" pitchFamily="2" charset="2"/>
            </a:endParaRPr>
          </a:p>
          <a:p>
            <a:pPr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altLang="ko-KR" sz="8000" dirty="0">
                <a:sym typeface="Wingdings" panose="05000000000000000000" pitchFamily="2" charset="2"/>
              </a:rPr>
              <a:t> </a:t>
            </a:r>
            <a:r>
              <a:rPr lang="en-US" altLang="ko-KR" sz="8000" b="1" dirty="0">
                <a:solidFill>
                  <a:schemeClr val="accent1"/>
                </a:solidFill>
                <a:sym typeface="Wingdings" panose="05000000000000000000" pitchFamily="2" charset="2"/>
              </a:rPr>
              <a:t>Bronchoscopy : Critical for diagnosis and localization</a:t>
            </a:r>
          </a:p>
          <a:p>
            <a:pPr marL="0" indent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altLang="ko-KR" sz="8000" dirty="0">
                <a:sym typeface="Wingdings" panose="05000000000000000000" pitchFamily="2" charset="2"/>
              </a:rPr>
              <a:t> Large BPF : Visual check / Small &amp; Distal : Balloon method or Methylene blue</a:t>
            </a:r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4023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CD96A8F7-D69D-4FEE-9DDF-C74DB87457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440" y="484664"/>
            <a:ext cx="4800600" cy="704850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AED5764-2A5A-49BD-A2DA-75431F715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076" y="1189514"/>
            <a:ext cx="2638425" cy="29146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05025E5-690C-456B-8D84-A0194CA8E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59" y="1189514"/>
            <a:ext cx="2619375" cy="291465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BB83332-8BF4-4A24-BCE7-B0C2F1D3EE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3343" y="1189514"/>
            <a:ext cx="2609850" cy="279082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1F53A0D3-C97F-4805-B3C0-79C21B13B3F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80126"/>
          <a:stretch>
            <a:fillRect/>
          </a:stretch>
        </p:blipFill>
        <p:spPr>
          <a:xfrm>
            <a:off x="3852863" y="4104164"/>
            <a:ext cx="3196590" cy="536416"/>
          </a:xfrm>
          <a:custGeom>
            <a:avLst/>
            <a:gdLst>
              <a:gd name="connsiteX0" fmla="*/ 0 w 3196590"/>
              <a:gd name="connsiteY0" fmla="*/ 0 h 536416"/>
              <a:gd name="connsiteX1" fmla="*/ 3196590 w 3196590"/>
              <a:gd name="connsiteY1" fmla="*/ 0 h 536416"/>
              <a:gd name="connsiteX2" fmla="*/ 3196590 w 3196590"/>
              <a:gd name="connsiteY2" fmla="*/ 536416 h 536416"/>
              <a:gd name="connsiteX3" fmla="*/ 0 w 3196590"/>
              <a:gd name="connsiteY3" fmla="*/ 536416 h 536416"/>
              <a:gd name="connsiteX4" fmla="*/ 0 w 3196590"/>
              <a:gd name="connsiteY4" fmla="*/ 0 h 536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6590" h="536416">
                <a:moveTo>
                  <a:pt x="0" y="0"/>
                </a:moveTo>
                <a:lnTo>
                  <a:pt x="3196590" y="0"/>
                </a:lnTo>
                <a:lnTo>
                  <a:pt x="3196590" y="536416"/>
                </a:lnTo>
                <a:lnTo>
                  <a:pt x="0" y="536416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2E87CF85-3D97-4772-9490-CFBFF7D9DED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7539" t="19874" r="100000" b="45824"/>
          <a:stretch>
            <a:fillRect/>
          </a:stretch>
        </p:blipFill>
        <p:spPr>
          <a:xfrm>
            <a:off x="3611881" y="4640580"/>
            <a:ext cx="240983" cy="925830"/>
          </a:xfrm>
          <a:custGeom>
            <a:avLst/>
            <a:gdLst>
              <a:gd name="connsiteX0" fmla="*/ 0 w 240983"/>
              <a:gd name="connsiteY0" fmla="*/ 0 h 925830"/>
              <a:gd name="connsiteX1" fmla="*/ 240983 w 240983"/>
              <a:gd name="connsiteY1" fmla="*/ 0 h 925830"/>
              <a:gd name="connsiteX2" fmla="*/ 240983 w 240983"/>
              <a:gd name="connsiteY2" fmla="*/ 925830 h 925830"/>
              <a:gd name="connsiteX3" fmla="*/ 0 w 240983"/>
              <a:gd name="connsiteY3" fmla="*/ 925830 h 925830"/>
              <a:gd name="connsiteX4" fmla="*/ 0 w 240983"/>
              <a:gd name="connsiteY4" fmla="*/ 0 h 925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983" h="925830">
                <a:moveTo>
                  <a:pt x="0" y="0"/>
                </a:moveTo>
                <a:lnTo>
                  <a:pt x="240983" y="0"/>
                </a:lnTo>
                <a:lnTo>
                  <a:pt x="240983" y="925830"/>
                </a:lnTo>
                <a:lnTo>
                  <a:pt x="0" y="92583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CFE81035-1CE5-4673-9604-BBB753B217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0000" t="19874" r="-9386" b="45824"/>
          <a:stretch>
            <a:fillRect/>
          </a:stretch>
        </p:blipFill>
        <p:spPr>
          <a:xfrm>
            <a:off x="7049454" y="4640580"/>
            <a:ext cx="300037" cy="925830"/>
          </a:xfrm>
          <a:custGeom>
            <a:avLst/>
            <a:gdLst>
              <a:gd name="connsiteX0" fmla="*/ 0 w 300037"/>
              <a:gd name="connsiteY0" fmla="*/ 0 h 925830"/>
              <a:gd name="connsiteX1" fmla="*/ 300037 w 300037"/>
              <a:gd name="connsiteY1" fmla="*/ 0 h 925830"/>
              <a:gd name="connsiteX2" fmla="*/ 300037 w 300037"/>
              <a:gd name="connsiteY2" fmla="*/ 925830 h 925830"/>
              <a:gd name="connsiteX3" fmla="*/ 0 w 300037"/>
              <a:gd name="connsiteY3" fmla="*/ 925830 h 925830"/>
              <a:gd name="connsiteX4" fmla="*/ 0 w 300037"/>
              <a:gd name="connsiteY4" fmla="*/ 0 h 925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037" h="925830">
                <a:moveTo>
                  <a:pt x="0" y="0"/>
                </a:moveTo>
                <a:lnTo>
                  <a:pt x="300037" y="0"/>
                </a:lnTo>
                <a:lnTo>
                  <a:pt x="300037" y="925830"/>
                </a:lnTo>
                <a:lnTo>
                  <a:pt x="0" y="92583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A474E49-B3FF-4F78-929C-FFFCDB28881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4176"/>
          <a:stretch>
            <a:fillRect/>
          </a:stretch>
        </p:blipFill>
        <p:spPr>
          <a:xfrm>
            <a:off x="3852863" y="5566410"/>
            <a:ext cx="3196590" cy="1236820"/>
          </a:xfrm>
          <a:custGeom>
            <a:avLst/>
            <a:gdLst>
              <a:gd name="connsiteX0" fmla="*/ 0 w 3196590"/>
              <a:gd name="connsiteY0" fmla="*/ 0 h 1236820"/>
              <a:gd name="connsiteX1" fmla="*/ 3196590 w 3196590"/>
              <a:gd name="connsiteY1" fmla="*/ 0 h 1236820"/>
              <a:gd name="connsiteX2" fmla="*/ 3196590 w 3196590"/>
              <a:gd name="connsiteY2" fmla="*/ 1236820 h 1236820"/>
              <a:gd name="connsiteX3" fmla="*/ 0 w 3196590"/>
              <a:gd name="connsiteY3" fmla="*/ 1236820 h 1236820"/>
              <a:gd name="connsiteX4" fmla="*/ 0 w 3196590"/>
              <a:gd name="connsiteY4" fmla="*/ 0 h 123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6590" h="1236820">
                <a:moveTo>
                  <a:pt x="0" y="0"/>
                </a:moveTo>
                <a:lnTo>
                  <a:pt x="3196590" y="0"/>
                </a:lnTo>
                <a:lnTo>
                  <a:pt x="3196590" y="1236820"/>
                </a:lnTo>
                <a:lnTo>
                  <a:pt x="0" y="123682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B821DEAF-1D73-478A-B106-5DAC43D0CFA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874" b="45824"/>
          <a:stretch>
            <a:fillRect/>
          </a:stretch>
        </p:blipFill>
        <p:spPr>
          <a:xfrm>
            <a:off x="2902759" y="4674870"/>
            <a:ext cx="5436379" cy="1574541"/>
          </a:xfrm>
          <a:custGeom>
            <a:avLst/>
            <a:gdLst>
              <a:gd name="connsiteX0" fmla="*/ 0 w 3196590"/>
              <a:gd name="connsiteY0" fmla="*/ 0 h 925830"/>
              <a:gd name="connsiteX1" fmla="*/ 3196590 w 3196590"/>
              <a:gd name="connsiteY1" fmla="*/ 0 h 925830"/>
              <a:gd name="connsiteX2" fmla="*/ 3196590 w 3196590"/>
              <a:gd name="connsiteY2" fmla="*/ 925830 h 925830"/>
              <a:gd name="connsiteX3" fmla="*/ 0 w 3196590"/>
              <a:gd name="connsiteY3" fmla="*/ 925830 h 925830"/>
              <a:gd name="connsiteX4" fmla="*/ 0 w 3196590"/>
              <a:gd name="connsiteY4" fmla="*/ 0 h 925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6590" h="925830">
                <a:moveTo>
                  <a:pt x="0" y="0"/>
                </a:moveTo>
                <a:lnTo>
                  <a:pt x="3196590" y="0"/>
                </a:lnTo>
                <a:lnTo>
                  <a:pt x="3196590" y="925830"/>
                </a:lnTo>
                <a:lnTo>
                  <a:pt x="0" y="925830"/>
                </a:lnTo>
                <a:lnTo>
                  <a:pt x="0" y="0"/>
                </a:lnTo>
                <a:close/>
              </a:path>
            </a:pathLst>
          </a:custGeom>
          <a:effectLst>
            <a:outerShdw blurRad="6350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5DF1CC6-7BAC-4A5A-B756-CF02303AA59A}"/>
              </a:ext>
            </a:extLst>
          </p:cNvPr>
          <p:cNvSpPr txBox="1"/>
          <p:nvPr/>
        </p:nvSpPr>
        <p:spPr>
          <a:xfrm>
            <a:off x="7673343" y="266184"/>
            <a:ext cx="31965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Serial Chest X-ray could detect Post pneumonectomy related BPF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4297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2388</TotalTime>
  <Words>1684</Words>
  <Application>Microsoft Office PowerPoint</Application>
  <PresentationFormat>와이드스크린</PresentationFormat>
  <Paragraphs>280</Paragraphs>
  <Slides>46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46</vt:i4>
      </vt:variant>
    </vt:vector>
  </HeadingPairs>
  <TitlesOfParts>
    <vt:vector size="50" baseType="lpstr">
      <vt:lpstr>맑은 고딕</vt:lpstr>
      <vt:lpstr>Arial</vt:lpstr>
      <vt:lpstr>Wingdings</vt:lpstr>
      <vt:lpstr>Office 테마</vt:lpstr>
      <vt:lpstr>Bronchopleural Fistula &amp; Bronchoscopic treatment</vt:lpstr>
      <vt:lpstr>Contents</vt:lpstr>
      <vt:lpstr>Bronchopleural fistula</vt:lpstr>
      <vt:lpstr>PowerPoint 프레젠테이션</vt:lpstr>
      <vt:lpstr>Etiology</vt:lpstr>
      <vt:lpstr>Etiology</vt:lpstr>
      <vt:lpstr>Clinical feature</vt:lpstr>
      <vt:lpstr>Diagnosis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Prognosis</vt:lpstr>
      <vt:lpstr>Bronchoscopic intervention  to BPF</vt:lpstr>
      <vt:lpstr>PowerPoint 프레젠테이션</vt:lpstr>
      <vt:lpstr>PowerPoint 프레젠테이션</vt:lpstr>
      <vt:lpstr>PowerPoint 프레젠테이션</vt:lpstr>
      <vt:lpstr>Anatomy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Figure 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윤성환(호흡기내과)</dc:creator>
  <cp:lastModifiedBy>윤성환(호흡기내과)</cp:lastModifiedBy>
  <cp:revision>120</cp:revision>
  <dcterms:created xsi:type="dcterms:W3CDTF">2023-03-28T02:23:13Z</dcterms:created>
  <dcterms:modified xsi:type="dcterms:W3CDTF">2024-01-11T06:10:00Z</dcterms:modified>
</cp:coreProperties>
</file>