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handoutMasterIdLst>
    <p:handoutMasterId r:id="rId30"/>
  </p:handoutMasterIdLst>
  <p:sldIdLst>
    <p:sldId id="256" r:id="rId2"/>
    <p:sldId id="278" r:id="rId3"/>
    <p:sldId id="27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7" r:id="rId24"/>
    <p:sldId id="279" r:id="rId25"/>
    <p:sldId id="280" r:id="rId26"/>
    <p:sldId id="281" r:id="rId27"/>
    <p:sldId id="282" r:id="rId28"/>
  </p:sldIdLst>
  <p:sldSz cx="9144000" cy="6858000" type="screen4x3"/>
  <p:notesSz cx="6858000" cy="9144000"/>
  <p:defaultTextStyle>
    <a:defPPr>
      <a:defRPr lang="ko-KR"/>
    </a:defPPr>
    <a:lvl1pPr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1pPr>
    <a:lvl2pPr marL="4572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2pPr>
    <a:lvl3pPr marL="9144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3pPr>
    <a:lvl4pPr marL="13716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4pPr>
    <a:lvl5pPr marL="1828800" algn="l" rtl="0" fontAlgn="base" latinLnBrk="1">
      <a:spcBef>
        <a:spcPct val="0"/>
      </a:spcBef>
      <a:spcAft>
        <a:spcPct val="0"/>
      </a:spcAft>
      <a:defRPr kumimoji="1" kern="1200">
        <a:solidFill>
          <a:schemeClr val="tx1"/>
        </a:solidFill>
        <a:latin typeface="굴림" pitchFamily="50" charset="-127"/>
        <a:ea typeface="굴림" pitchFamily="50" charset="-127"/>
        <a:cs typeface="+mn-cs"/>
      </a:defRPr>
    </a:lvl5pPr>
    <a:lvl6pPr marL="2286000" algn="l" defTabSz="914400" rtl="0" eaLnBrk="1" latinLnBrk="1" hangingPunct="1">
      <a:defRPr kumimoji="1" kern="1200">
        <a:solidFill>
          <a:schemeClr val="tx1"/>
        </a:solidFill>
        <a:latin typeface="굴림" pitchFamily="50" charset="-127"/>
        <a:ea typeface="굴림" pitchFamily="50" charset="-127"/>
        <a:cs typeface="+mn-cs"/>
      </a:defRPr>
    </a:lvl6pPr>
    <a:lvl7pPr marL="2743200" algn="l" defTabSz="914400" rtl="0" eaLnBrk="1" latinLnBrk="1" hangingPunct="1">
      <a:defRPr kumimoji="1" kern="1200">
        <a:solidFill>
          <a:schemeClr val="tx1"/>
        </a:solidFill>
        <a:latin typeface="굴림" pitchFamily="50" charset="-127"/>
        <a:ea typeface="굴림" pitchFamily="50" charset="-127"/>
        <a:cs typeface="+mn-cs"/>
      </a:defRPr>
    </a:lvl7pPr>
    <a:lvl8pPr marL="3200400" algn="l" defTabSz="914400" rtl="0" eaLnBrk="1" latinLnBrk="1" hangingPunct="1">
      <a:defRPr kumimoji="1" kern="1200">
        <a:solidFill>
          <a:schemeClr val="tx1"/>
        </a:solidFill>
        <a:latin typeface="굴림" pitchFamily="50" charset="-127"/>
        <a:ea typeface="굴림" pitchFamily="50" charset="-127"/>
        <a:cs typeface="+mn-cs"/>
      </a:defRPr>
    </a:lvl8pPr>
    <a:lvl9pPr marL="3657600" algn="l" defTabSz="914400" rtl="0" eaLnBrk="1" latinLnBrk="1" hangingPunct="1">
      <a:defRPr kumimoji="1" kern="1200">
        <a:solidFill>
          <a:schemeClr val="tx1"/>
        </a:solidFill>
        <a:latin typeface="굴림" pitchFamily="50" charset="-127"/>
        <a:ea typeface="굴림" pitchFamily="50" charset="-127"/>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6565"/>
    <a:srgbClr val="FF9933"/>
    <a:srgbClr val="FFCC66"/>
    <a:srgbClr val="FF9797"/>
    <a:srgbClr val="2ACC60"/>
    <a:srgbClr val="FF99FF"/>
    <a:srgbClr val="FF0066"/>
    <a:srgbClr val="050014"/>
    <a:srgbClr val="0101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605" autoAdjust="0"/>
    <p:restoredTop sz="82735" autoAdjust="0"/>
  </p:normalViewPr>
  <p:slideViewPr>
    <p:cSldViewPr>
      <p:cViewPr varScale="1">
        <p:scale>
          <a:sx n="64" d="100"/>
          <a:sy n="64" d="100"/>
        </p:scale>
        <p:origin x="-1332" y="-102"/>
      </p:cViewPr>
      <p:guideLst>
        <p:guide orient="horz" pos="2160"/>
        <p:guide pos="2880"/>
      </p:guideLst>
    </p:cSldViewPr>
  </p:slideViewPr>
  <p:outlineViewPr>
    <p:cViewPr>
      <p:scale>
        <a:sx n="33" d="100"/>
        <a:sy n="33" d="100"/>
      </p:scale>
      <p:origin x="0" y="7164"/>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14" y="-7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굴림" pitchFamily="50" charset="-127"/>
                <a:ea typeface="굴림" pitchFamily="50" charset="-127"/>
              </a:defRPr>
            </a:lvl1pPr>
          </a:lstStyle>
          <a:p>
            <a:pPr>
              <a:defRPr/>
            </a:pPr>
            <a:endParaRPr lang="ko-KR" altLang="en-US"/>
          </a:p>
        </p:txBody>
      </p:sp>
      <p:sp>
        <p:nvSpPr>
          <p:cNvPr id="3" name="날짜 개체 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굴림" pitchFamily="50" charset="-127"/>
                <a:ea typeface="굴림" pitchFamily="50" charset="-127"/>
              </a:defRPr>
            </a:lvl1pPr>
          </a:lstStyle>
          <a:p>
            <a:pPr>
              <a:defRPr/>
            </a:pPr>
            <a:fld id="{2AF0D5BA-65E6-4BC7-94FB-77D866C986B0}" type="datetimeFigureOut">
              <a:rPr lang="ko-KR" altLang="en-US"/>
              <a:pPr>
                <a:defRPr/>
              </a:pPr>
              <a:t>2013-10-14</a:t>
            </a:fld>
            <a:endParaRPr lang="ko-KR" altLang="en-US"/>
          </a:p>
        </p:txBody>
      </p:sp>
      <p:sp>
        <p:nvSpPr>
          <p:cNvPr id="4" name="바닥글 개체 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굴림" pitchFamily="50" charset="-127"/>
                <a:ea typeface="굴림" pitchFamily="50" charset="-127"/>
              </a:defRPr>
            </a:lvl1pPr>
          </a:lstStyle>
          <a:p>
            <a:pPr>
              <a:defRPr/>
            </a:pPr>
            <a:endParaRPr lang="ko-KR" altLang="en-US"/>
          </a:p>
        </p:txBody>
      </p:sp>
      <p:sp>
        <p:nvSpPr>
          <p:cNvPr id="5" name="슬라이드 번호 개체 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굴림" pitchFamily="50" charset="-127"/>
                <a:ea typeface="굴림" pitchFamily="50" charset="-127"/>
              </a:defRPr>
            </a:lvl1pPr>
          </a:lstStyle>
          <a:p>
            <a:pPr>
              <a:defRPr/>
            </a:pPr>
            <a:fld id="{2C418639-CE22-4408-B031-FDE1A4C98161}" type="slidenum">
              <a:rPr lang="ko-KR" altLang="en-US"/>
              <a:pPr>
                <a:defRPr/>
              </a:pPr>
              <a:t>‹#›</a:t>
            </a:fld>
            <a:endParaRPr lang="ko-KR" altLang="en-US"/>
          </a:p>
        </p:txBody>
      </p:sp>
    </p:spTree>
    <p:extLst>
      <p:ext uri="{BB962C8B-B14F-4D97-AF65-F5344CB8AC3E}">
        <p14:creationId xmlns:p14="http://schemas.microsoft.com/office/powerpoint/2010/main" val="5689227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굴림" pitchFamily="50" charset="-127"/>
                <a:ea typeface="굴림" pitchFamily="50" charset="-127"/>
              </a:defRPr>
            </a:lvl1pPr>
          </a:lstStyle>
          <a:p>
            <a:pPr>
              <a:defRPr/>
            </a:pPr>
            <a:endParaRPr lang="ko-KR" altLang="en-US"/>
          </a:p>
        </p:txBody>
      </p:sp>
      <p:sp>
        <p:nvSpPr>
          <p:cNvPr id="3" name="날짜 개체 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굴림" pitchFamily="50" charset="-127"/>
                <a:ea typeface="굴림" pitchFamily="50" charset="-127"/>
              </a:defRPr>
            </a:lvl1pPr>
          </a:lstStyle>
          <a:p>
            <a:pPr>
              <a:defRPr/>
            </a:pPr>
            <a:fld id="{C9EF9ABF-7DC4-423D-9C05-39911B5F2C20}" type="datetimeFigureOut">
              <a:rPr lang="ko-KR" altLang="en-US"/>
              <a:pPr>
                <a:defRPr/>
              </a:pPr>
              <a:t>2013-10-14</a:t>
            </a:fld>
            <a:endParaRPr lang="ko-KR" altLang="en-US"/>
          </a:p>
        </p:txBody>
      </p:sp>
      <p:sp>
        <p:nvSpPr>
          <p:cNvPr id="4" name="슬라이드 이미지 개체 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ko-KR" altLang="en-US" noProof="0" smtClean="0"/>
          </a:p>
        </p:txBody>
      </p:sp>
      <p:sp>
        <p:nvSpPr>
          <p:cNvPr id="5" name="슬라이드 노트 개체 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ko-KR" altLang="en-US" noProof="0" smtClean="0"/>
              <a:t>마스터 텍스트 스타일을 편집합니다</a:t>
            </a:r>
          </a:p>
          <a:p>
            <a:pPr lvl="1"/>
            <a:r>
              <a:rPr lang="ko-KR" altLang="en-US" noProof="0" smtClean="0"/>
              <a:t>둘째 수준</a:t>
            </a:r>
          </a:p>
          <a:p>
            <a:pPr lvl="2"/>
            <a:r>
              <a:rPr lang="ko-KR" altLang="en-US" noProof="0" smtClean="0"/>
              <a:t>셋째 수준</a:t>
            </a:r>
          </a:p>
          <a:p>
            <a:pPr lvl="3"/>
            <a:r>
              <a:rPr lang="ko-KR" altLang="en-US" noProof="0" smtClean="0"/>
              <a:t>넷째 수준</a:t>
            </a:r>
          </a:p>
          <a:p>
            <a:pPr lvl="4"/>
            <a:r>
              <a:rPr lang="ko-KR" altLang="en-US" noProof="0" smtClean="0"/>
              <a:t>다섯째 수준</a:t>
            </a:r>
          </a:p>
        </p:txBody>
      </p:sp>
      <p:sp>
        <p:nvSpPr>
          <p:cNvPr id="6" name="바닥글 개체 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굴림" pitchFamily="50" charset="-127"/>
                <a:ea typeface="굴림" pitchFamily="50" charset="-127"/>
              </a:defRPr>
            </a:lvl1pPr>
          </a:lstStyle>
          <a:p>
            <a:pPr>
              <a:defRPr/>
            </a:pPr>
            <a:endParaRPr lang="ko-KR" altLang="en-US"/>
          </a:p>
        </p:txBody>
      </p:sp>
      <p:sp>
        <p:nvSpPr>
          <p:cNvPr id="7" name="슬라이드 번호 개체 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굴림" pitchFamily="50" charset="-127"/>
                <a:ea typeface="굴림" pitchFamily="50" charset="-127"/>
              </a:defRPr>
            </a:lvl1pPr>
          </a:lstStyle>
          <a:p>
            <a:pPr>
              <a:defRPr/>
            </a:pPr>
            <a:fld id="{031D69FE-1E9C-4DEF-8E98-BD06537F9FA1}" type="slidenum">
              <a:rPr lang="ko-KR" altLang="en-US"/>
              <a:pPr>
                <a:defRPr/>
              </a:pPr>
              <a:t>‹#›</a:t>
            </a:fld>
            <a:endParaRPr lang="ko-KR" altLang="en-US"/>
          </a:p>
        </p:txBody>
      </p:sp>
    </p:spTree>
    <p:extLst>
      <p:ext uri="{BB962C8B-B14F-4D97-AF65-F5344CB8AC3E}">
        <p14:creationId xmlns:p14="http://schemas.microsoft.com/office/powerpoint/2010/main" val="3620439139"/>
      </p:ext>
    </p:extLst>
  </p:cSld>
  <p:clrMap bg1="lt1" tx1="dk1" bg2="lt2" tx2="dk2" accent1="accent1" accent2="accent2" accent3="accent3" accent4="accent4" accent5="accent5" accent6="accent6" hlink="hlink" folHlink="folHlink"/>
  <p:notesStyle>
    <a:lvl1pPr algn="l" rtl="0" eaLnBrk="0" fontAlgn="base" latinLnBrk="1" hangingPunct="0">
      <a:spcBef>
        <a:spcPct val="30000"/>
      </a:spcBef>
      <a:spcAft>
        <a:spcPct val="0"/>
      </a:spcAft>
      <a:defRPr sz="1200" kern="1200">
        <a:solidFill>
          <a:schemeClr val="tx1"/>
        </a:solidFill>
        <a:latin typeface="+mn-lt"/>
        <a:ea typeface="+mn-ea"/>
        <a:cs typeface="+mn-cs"/>
      </a:defRPr>
    </a:lvl1pPr>
    <a:lvl2pPr marL="457200" algn="l" rtl="0" eaLnBrk="0" fontAlgn="base" latinLnBrk="1" hangingPunct="0">
      <a:spcBef>
        <a:spcPct val="30000"/>
      </a:spcBef>
      <a:spcAft>
        <a:spcPct val="0"/>
      </a:spcAft>
      <a:defRPr sz="1200" kern="1200">
        <a:solidFill>
          <a:schemeClr val="tx1"/>
        </a:solidFill>
        <a:latin typeface="+mn-lt"/>
        <a:ea typeface="+mn-ea"/>
        <a:cs typeface="+mn-cs"/>
      </a:defRPr>
    </a:lvl2pPr>
    <a:lvl3pPr marL="914400" algn="l" rtl="0" eaLnBrk="0" fontAlgn="base" latinLnBrk="1" hangingPunct="0">
      <a:spcBef>
        <a:spcPct val="30000"/>
      </a:spcBef>
      <a:spcAft>
        <a:spcPct val="0"/>
      </a:spcAft>
      <a:defRPr sz="1200" kern="1200">
        <a:solidFill>
          <a:schemeClr val="tx1"/>
        </a:solidFill>
        <a:latin typeface="+mn-lt"/>
        <a:ea typeface="+mn-ea"/>
        <a:cs typeface="+mn-cs"/>
      </a:defRPr>
    </a:lvl3pPr>
    <a:lvl4pPr marL="1371600" algn="l" rtl="0" eaLnBrk="0" fontAlgn="base" latinLnBrk="1" hangingPunct="0">
      <a:spcBef>
        <a:spcPct val="30000"/>
      </a:spcBef>
      <a:spcAft>
        <a:spcPct val="0"/>
      </a:spcAft>
      <a:defRPr sz="1200" kern="1200">
        <a:solidFill>
          <a:schemeClr val="tx1"/>
        </a:solidFill>
        <a:latin typeface="+mn-lt"/>
        <a:ea typeface="+mn-ea"/>
        <a:cs typeface="+mn-cs"/>
      </a:defRPr>
    </a:lvl4pPr>
    <a:lvl5pPr marL="1828800" algn="l" rtl="0" eaLnBrk="0" fontAlgn="base" latinLnBrk="1" hangingPunct="0">
      <a:spcBef>
        <a:spcPct val="30000"/>
      </a:spcBef>
      <a:spcAft>
        <a:spcPct val="0"/>
      </a:spcAft>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슬라이드 이미지 개체 틀 1"/>
          <p:cNvSpPr>
            <a:spLocks noGrp="1" noRot="1" noChangeAspect="1" noTextEdit="1"/>
          </p:cNvSpPr>
          <p:nvPr>
            <p:ph type="sldImg"/>
          </p:nvPr>
        </p:nvSpPr>
        <p:spPr bwMode="auto">
          <a:noFill/>
          <a:ln>
            <a:solidFill>
              <a:srgbClr val="000000"/>
            </a:solidFill>
            <a:miter lim="800000"/>
            <a:headEnd/>
            <a:tailEnd/>
          </a:ln>
        </p:spPr>
      </p:sp>
      <p:sp>
        <p:nvSpPr>
          <p:cNvPr id="25603" name="슬라이드 노트 개체 틀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ko-KR" altLang="en-US" smtClean="0"/>
          </a:p>
        </p:txBody>
      </p:sp>
      <p:sp>
        <p:nvSpPr>
          <p:cNvPr id="25604" name="슬라이드 번호 개체 틀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3A0FE0F9-FF72-4D75-ACC2-0B6D51A07E09}" type="slidenum">
              <a:rPr lang="ko-KR" altLang="en-US" smtClean="0"/>
              <a:pPr/>
              <a:t>1</a:t>
            </a:fld>
            <a:endParaRPr lang="ko-KR"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smtClean="0">
                <a:solidFill>
                  <a:schemeClr val="tx1"/>
                </a:solidFill>
                <a:latin typeface="+mn-lt"/>
                <a:ea typeface="+mn-ea"/>
                <a:cs typeface="+mn-cs"/>
              </a:rPr>
              <a:t>clearly showed that most patients with COPD spend significantly less time walking and standing and more time</a:t>
            </a:r>
          </a:p>
          <a:p>
            <a:r>
              <a:rPr lang="en-US" altLang="ko-KR" sz="1200" b="0" i="0" u="none" strike="noStrike" kern="1200" baseline="0" dirty="0" smtClean="0">
                <a:solidFill>
                  <a:schemeClr val="tx1"/>
                </a:solidFill>
                <a:latin typeface="+mn-lt"/>
                <a:ea typeface="+mn-ea"/>
                <a:cs typeface="+mn-cs"/>
              </a:rPr>
              <a:t>sitting and lying in daily life when compared with </a:t>
            </a:r>
            <a:r>
              <a:rPr lang="en-US" altLang="ko-KR" sz="1200" b="0" i="0" u="none" strike="noStrike" kern="1200" baseline="0" dirty="0" err="1" smtClean="0">
                <a:solidFill>
                  <a:schemeClr val="tx1"/>
                </a:solidFill>
                <a:latin typeface="+mn-lt"/>
                <a:ea typeface="+mn-ea"/>
                <a:cs typeface="+mn-cs"/>
              </a:rPr>
              <a:t>sedentar</a:t>
            </a:r>
            <a:r>
              <a:rPr lang="en-US" altLang="ko-KR" sz="1200" b="0" i="0" u="none" strike="noStrike" kern="1200" baseline="0" dirty="0" smtClean="0">
                <a:solidFill>
                  <a:schemeClr val="tx1"/>
                </a:solidFill>
                <a:latin typeface="+mn-lt"/>
                <a:ea typeface="+mn-ea"/>
                <a:cs typeface="+mn-cs"/>
              </a:rPr>
              <a:t> healthy elderly subjects. In addition, when patients with COPD</a:t>
            </a:r>
          </a:p>
          <a:p>
            <a:r>
              <a:rPr lang="en-US" altLang="ko-KR" sz="1200" b="0" i="0" u="none" strike="noStrike" kern="1200" baseline="0" dirty="0" smtClean="0">
                <a:solidFill>
                  <a:schemeClr val="tx1"/>
                </a:solidFill>
                <a:latin typeface="+mn-lt"/>
                <a:ea typeface="+mn-ea"/>
                <a:cs typeface="+mn-cs"/>
              </a:rPr>
              <a:t>do walk, they walk significantly slower than healthy subjects. Finally, the present study showed that a reduced 6MWD is the</a:t>
            </a:r>
          </a:p>
          <a:p>
            <a:r>
              <a:rPr lang="en-US" altLang="ko-KR" sz="1200" b="0" i="0" u="none" strike="noStrike" kern="1200" baseline="0" dirty="0" smtClean="0">
                <a:solidFill>
                  <a:schemeClr val="tx1"/>
                </a:solidFill>
                <a:latin typeface="+mn-lt"/>
                <a:ea typeface="+mn-ea"/>
                <a:cs typeface="+mn-cs"/>
              </a:rPr>
              <a:t>best surrogate marker of inactivity during daily life in </a:t>
            </a:r>
            <a:r>
              <a:rPr lang="en-US" altLang="ko-KR" sz="1200" b="0" i="0" u="none" strike="noStrike" kern="1200" baseline="0" dirty="0" err="1" smtClean="0">
                <a:solidFill>
                  <a:schemeClr val="tx1"/>
                </a:solidFill>
                <a:latin typeface="+mn-lt"/>
                <a:ea typeface="+mn-ea"/>
                <a:cs typeface="+mn-cs"/>
              </a:rPr>
              <a:t>patientswith</a:t>
            </a:r>
            <a:r>
              <a:rPr lang="en-US" altLang="ko-KR" sz="1200" b="0" i="0" u="none" strike="noStrike" kern="1200" baseline="0" dirty="0" smtClean="0">
                <a:solidFill>
                  <a:schemeClr val="tx1"/>
                </a:solidFill>
                <a:latin typeface="+mn-lt"/>
                <a:ea typeface="+mn-ea"/>
                <a:cs typeface="+mn-cs"/>
              </a:rPr>
              <a:t> COPD.</a:t>
            </a:r>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7</a:t>
            </a:fld>
            <a:endParaRPr lang="ko-KR" altLang="en-US"/>
          </a:p>
        </p:txBody>
      </p:sp>
    </p:spTree>
    <p:extLst>
      <p:ext uri="{BB962C8B-B14F-4D97-AF65-F5344CB8AC3E}">
        <p14:creationId xmlns:p14="http://schemas.microsoft.com/office/powerpoint/2010/main" val="15807121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pPr marL="228600" indent="-228600">
              <a:buAutoNum type="arabicParenBoth"/>
            </a:pPr>
            <a:r>
              <a:rPr lang="en-US" altLang="ko-KR" dirty="0" smtClean="0"/>
              <a:t>6MWD and ISWD, but not V ˙   o2 peak, were associated with DEE; (2) the strength of the associations between 6MWD and ISWD with DEE increased when the distance achieved was multiplied by body weight; (3) participants who achieve ≥ 450 m on the ISWT were more likely to undertake sufficient physical activity to confer health benefits and may not require specific physical activity programming; and (4) individuals with COPD have little aerobic reserve to increase the intensity of physical activity during daily life.</a:t>
            </a:r>
          </a:p>
          <a:p>
            <a:pPr marL="228600" indent="-228600">
              <a:buAutoNum type="arabicParenBoth"/>
            </a:pPr>
            <a:endParaRPr lang="en-US" altLang="ko-KR" dirty="0" smtClean="0"/>
          </a:p>
          <a:p>
            <a:pPr marL="228600" indent="-228600">
              <a:buAutoNum type="arabicParenBoth"/>
            </a:pPr>
            <a:r>
              <a:rPr lang="en-US" altLang="ko-KR" dirty="0" smtClean="0">
                <a:effectLst/>
              </a:rPr>
              <a:t>this finding is that therapies that aim to optimize the habitual DEE of people with COPD may have greater success if they focus on increasing the frequency or duration rather than the intensity of physical activity.</a:t>
            </a:r>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9</a:t>
            </a:fld>
            <a:endParaRPr lang="ko-KR" altLang="en-US"/>
          </a:p>
        </p:txBody>
      </p:sp>
    </p:spTree>
    <p:extLst>
      <p:ext uri="{BB962C8B-B14F-4D97-AF65-F5344CB8AC3E}">
        <p14:creationId xmlns:p14="http://schemas.microsoft.com/office/powerpoint/2010/main" val="14198353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NIV may allow an increased exercise intensity and duration during pulmonary rehabilitation in patients with moderate to very severe COPD, (according to the American Thoracic Society guidelines), resulting in a greater training effect and a prolonged exercise capacity. Further research</a:t>
            </a:r>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15</a:t>
            </a:fld>
            <a:endParaRPr lang="ko-KR" altLang="en-US"/>
          </a:p>
        </p:txBody>
      </p:sp>
    </p:spTree>
    <p:extLst>
      <p:ext uri="{BB962C8B-B14F-4D97-AF65-F5344CB8AC3E}">
        <p14:creationId xmlns:p14="http://schemas.microsoft.com/office/powerpoint/2010/main" val="20932160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16</a:t>
            </a:fld>
            <a:endParaRPr lang="ko-KR" altLang="en-US"/>
          </a:p>
        </p:txBody>
      </p:sp>
    </p:spTree>
    <p:extLst>
      <p:ext uri="{BB962C8B-B14F-4D97-AF65-F5344CB8AC3E}">
        <p14:creationId xmlns:p14="http://schemas.microsoft.com/office/powerpoint/2010/main" val="25505794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hypothesized that by exercising with a smaller muscle mass, </a:t>
            </a:r>
            <a:r>
              <a:rPr lang="en-US" altLang="ko-KR" dirty="0" err="1" smtClean="0"/>
              <a:t>ventilatory</a:t>
            </a:r>
            <a:r>
              <a:rPr lang="en-US" altLang="ko-KR" dirty="0" smtClean="0"/>
              <a:t>-limited patients would perform more high-intensity, muscle-specific work</a:t>
            </a:r>
            <a:endParaRPr lang="ko-KR" altLang="en-US" dirty="0"/>
          </a:p>
        </p:txBody>
      </p:sp>
      <p:sp>
        <p:nvSpPr>
          <p:cNvPr id="4" name="슬라이드 번호 개체 틀 3"/>
          <p:cNvSpPr>
            <a:spLocks noGrp="1"/>
          </p:cNvSpPr>
          <p:nvPr>
            <p:ph type="sldNum" sz="quarter" idx="10"/>
          </p:nvPr>
        </p:nvSpPr>
        <p:spPr/>
        <p:txBody>
          <a:bodyPr/>
          <a:lstStyle/>
          <a:p>
            <a:pPr>
              <a:defRPr/>
            </a:pPr>
            <a:fld id="{031D69FE-1E9C-4DEF-8E98-BD06537F9FA1}" type="slidenum">
              <a:rPr lang="ko-KR" altLang="en-US" smtClean="0"/>
              <a:pPr>
                <a:defRPr/>
              </a:pPr>
              <a:t>18</a:t>
            </a:fld>
            <a:endParaRPr lang="ko-KR" altLang="en-US"/>
          </a:p>
        </p:txBody>
      </p:sp>
    </p:spTree>
    <p:extLst>
      <p:ext uri="{BB962C8B-B14F-4D97-AF65-F5344CB8AC3E}">
        <p14:creationId xmlns:p14="http://schemas.microsoft.com/office/powerpoint/2010/main" val="39293257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pic>
        <p:nvPicPr>
          <p:cNvPr id="4" name="Picture 6" descr="symbol_01.jpg"/>
          <p:cNvPicPr>
            <a:picLocks noChangeAspect="1" noChangeArrowheads="1"/>
          </p:cNvPicPr>
          <p:nvPr userDrawn="1"/>
        </p:nvPicPr>
        <p:blipFill>
          <a:blip r:embed="rId2" cstate="print">
            <a:lum bright="100000" contrast="-100000"/>
          </a:blip>
          <a:srcRect/>
          <a:stretch>
            <a:fillRect/>
          </a:stretch>
        </p:blipFill>
        <p:spPr bwMode="auto">
          <a:xfrm>
            <a:off x="8751888" y="6440488"/>
            <a:ext cx="357187" cy="357187"/>
          </a:xfrm>
          <a:prstGeom prst="rect">
            <a:avLst/>
          </a:prstGeom>
          <a:noFill/>
          <a:ln w="9525">
            <a:noFill/>
            <a:miter lim="800000"/>
            <a:headEnd/>
            <a:tailEnd/>
          </a:ln>
        </p:spPr>
      </p:pic>
      <p:sp>
        <p:nvSpPr>
          <p:cNvPr id="5" name="슬라이드 번호 개체 틀 5"/>
          <p:cNvSpPr txBox="1">
            <a:spLocks/>
          </p:cNvSpPr>
          <p:nvPr userDrawn="1"/>
        </p:nvSpPr>
        <p:spPr bwMode="auto">
          <a:xfrm>
            <a:off x="5500688" y="6492875"/>
            <a:ext cx="3286125" cy="365125"/>
          </a:xfrm>
          <a:prstGeom prst="rect">
            <a:avLst/>
          </a:prstGeom>
          <a:noFill/>
          <a:ln w="9525">
            <a:noFill/>
            <a:miter lim="800000"/>
            <a:headEnd/>
            <a:tailEnd/>
          </a:ln>
        </p:spPr>
        <p:txBody>
          <a:bodyPr anchor="ctr"/>
          <a:lstStyle/>
          <a:p>
            <a:pPr algn="r">
              <a:defRPr/>
            </a:pPr>
            <a:r>
              <a:rPr kumimoji="0" lang="en-US" altLang="ko-KR" sz="1400" dirty="0" smtClean="0">
                <a:solidFill>
                  <a:srgbClr val="FFFFFF"/>
                </a:solidFill>
                <a:latin typeface="Times New Roman" pitchFamily="18" charset="0"/>
                <a:ea typeface="맑은 고딕" pitchFamily="50" charset="-127"/>
                <a:cs typeface="Times New Roman" pitchFamily="18" charset="0"/>
              </a:rPr>
              <a:t>YUMC</a:t>
            </a:r>
            <a:endParaRPr kumimoji="0" lang="ko-KR" altLang="en-US" sz="1400" dirty="0">
              <a:solidFill>
                <a:srgbClr val="FFFFFF"/>
              </a:solidFill>
              <a:latin typeface="Times New Roman" pitchFamily="18" charset="0"/>
              <a:ea typeface="맑은 고딕" pitchFamily="50" charset="-127"/>
              <a:cs typeface="Times New Roman" pitchFamily="18" charset="0"/>
            </a:endParaRPr>
          </a:p>
        </p:txBody>
      </p:sp>
      <p:sp>
        <p:nvSpPr>
          <p:cNvPr id="2" name="제목 1"/>
          <p:cNvSpPr>
            <a:spLocks noGrp="1"/>
          </p:cNvSpPr>
          <p:nvPr>
            <p:ph type="ctrTitle"/>
          </p:nvPr>
        </p:nvSpPr>
        <p:spPr>
          <a:xfrm>
            <a:off x="685800" y="2130425"/>
            <a:ext cx="7772400" cy="1470025"/>
          </a:xfrm>
        </p:spPr>
        <p:txBody>
          <a:bodyPr/>
          <a:lstStyle>
            <a:lvl1pPr>
              <a:defRPr>
                <a:solidFill>
                  <a:schemeClr val="accent6">
                    <a:lumMod val="40000"/>
                    <a:lumOff val="60000"/>
                  </a:schemeClr>
                </a:solidFill>
                <a:latin typeface="Arial" pitchFamily="34" charset="0"/>
                <a:cs typeface="Arial" pitchFamily="34" charset="0"/>
              </a:defRPr>
            </a:lvl1pPr>
          </a:lstStyle>
          <a:p>
            <a:r>
              <a:rPr lang="ko-KR" altLang="en-US" dirty="0" smtClean="0"/>
              <a:t>마스터 제목 스타일 편집</a:t>
            </a:r>
            <a:endParaRPr lang="ko-KR" altLang="en-US" dirty="0"/>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dirty="0" smtClean="0"/>
              <a:t>마스터 부제목 스타일 편집</a:t>
            </a:r>
            <a:endParaRPr lang="ko-KR" altLang="en-US" dirty="0"/>
          </a:p>
        </p:txBody>
      </p:sp>
      <p:sp>
        <p:nvSpPr>
          <p:cNvPr id="6" name="날짜 개체 틀 3"/>
          <p:cNvSpPr>
            <a:spLocks noGrp="1"/>
          </p:cNvSpPr>
          <p:nvPr>
            <p:ph type="dt" sz="half" idx="10"/>
          </p:nvPr>
        </p:nvSpPr>
        <p:spPr/>
        <p:txBody>
          <a:bodyPr/>
          <a:lstStyle>
            <a:lvl1pPr>
              <a:defRPr/>
            </a:lvl1pPr>
          </a:lstStyle>
          <a:p>
            <a:pPr>
              <a:defRPr/>
            </a:pPr>
            <a:fld id="{AD18E734-3DFE-481A-8378-C464340476B1}" type="datetimeFigureOut">
              <a:rPr lang="ko-KR" altLang="en-US"/>
              <a:pPr>
                <a:defRPr/>
              </a:pPr>
              <a:t>2013-10-14</a:t>
            </a:fld>
            <a:endParaRPr lang="ko-KR" altLang="en-US"/>
          </a:p>
        </p:txBody>
      </p:sp>
      <p:sp>
        <p:nvSpPr>
          <p:cNvPr id="7"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8"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9503EFA0-26B8-4273-9A72-931E80D8C308}" type="slidenum">
              <a:rPr lang="ko-KR" altLang="en-US"/>
              <a:pPr>
                <a:defRPr/>
              </a:pPr>
              <a:t>‹#›</a:t>
            </a:fld>
            <a:endParaRPr lang="ko-KR" altLang="en-US" dirty="0"/>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lvl1pPr>
              <a:defRPr/>
            </a:lvl1pPr>
          </a:lstStyle>
          <a:p>
            <a:pPr>
              <a:defRPr/>
            </a:pPr>
            <a:fld id="{FDEFA94A-116D-4C74-8958-89CA2272B8FC}" type="datetimeFigureOut">
              <a:rPr lang="ko-KR" altLang="en-US"/>
              <a:pPr>
                <a:defRPr/>
              </a:pPr>
              <a:t>2013-10-14</a:t>
            </a:fld>
            <a:endParaRPr lang="ko-KR" altLang="en-US"/>
          </a:p>
        </p:txBody>
      </p:sp>
      <p:sp>
        <p:nvSpPr>
          <p:cNvPr id="5"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6"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8423FBF6-8F16-4E7B-9AF7-B07D25CB2CB9}" type="slidenum">
              <a:rPr lang="ko-KR" altLang="en-US"/>
              <a:pPr>
                <a:defRPr/>
              </a:pPr>
              <a:t>‹#›</a:t>
            </a:fld>
            <a:endParaRPr lang="ko-KR" alt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lvl1pPr>
              <a:defRPr/>
            </a:lvl1pPr>
          </a:lstStyle>
          <a:p>
            <a:pPr>
              <a:defRPr/>
            </a:pPr>
            <a:fld id="{F9591967-A38E-4C8B-B84A-80FD078CE1EB}" type="datetimeFigureOut">
              <a:rPr lang="ko-KR" altLang="en-US"/>
              <a:pPr>
                <a:defRPr/>
              </a:pPr>
              <a:t>2013-10-14</a:t>
            </a:fld>
            <a:endParaRPr lang="ko-KR" altLang="en-US"/>
          </a:p>
        </p:txBody>
      </p:sp>
      <p:sp>
        <p:nvSpPr>
          <p:cNvPr id="5"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6"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1103C25F-C9DD-4520-BB5E-36674BFA9404}" type="slidenum">
              <a:rPr lang="ko-KR" altLang="en-US"/>
              <a:pPr>
                <a:defRPr/>
              </a:pPr>
              <a:t>‹#›</a:t>
            </a:fld>
            <a:endParaRPr lang="ko-KR" alt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cxnSp>
        <p:nvCxnSpPr>
          <p:cNvPr id="4" name="직선 연결선 3"/>
          <p:cNvCxnSpPr/>
          <p:nvPr userDrawn="1"/>
        </p:nvCxnSpPr>
        <p:spPr>
          <a:xfrm>
            <a:off x="428625" y="1428750"/>
            <a:ext cx="8286750" cy="1588"/>
          </a:xfrm>
          <a:prstGeom prst="line">
            <a:avLst/>
          </a:prstGeom>
          <a:ln w="63500">
            <a:solidFill>
              <a:schemeClr val="accent6">
                <a:lumMod val="75000"/>
              </a:schemeClr>
            </a:solidFill>
          </a:ln>
        </p:spPr>
        <p:style>
          <a:lnRef idx="1">
            <a:schemeClr val="accent1"/>
          </a:lnRef>
          <a:fillRef idx="0">
            <a:schemeClr val="accent1"/>
          </a:fillRef>
          <a:effectRef idx="0">
            <a:schemeClr val="accent1"/>
          </a:effectRef>
          <a:fontRef idx="minor">
            <a:schemeClr val="tx1"/>
          </a:fontRef>
        </p:style>
      </p:cxnSp>
      <p:pic>
        <p:nvPicPr>
          <p:cNvPr id="5" name="Picture 6" descr="symbol_01.jpg"/>
          <p:cNvPicPr>
            <a:picLocks noChangeAspect="1" noChangeArrowheads="1"/>
          </p:cNvPicPr>
          <p:nvPr userDrawn="1"/>
        </p:nvPicPr>
        <p:blipFill>
          <a:blip r:embed="rId2" cstate="print">
            <a:lum bright="100000" contrast="-100000"/>
          </a:blip>
          <a:srcRect/>
          <a:stretch>
            <a:fillRect/>
          </a:stretch>
        </p:blipFill>
        <p:spPr bwMode="auto">
          <a:xfrm>
            <a:off x="8751888" y="6440488"/>
            <a:ext cx="357187" cy="357187"/>
          </a:xfrm>
          <a:prstGeom prst="rect">
            <a:avLst/>
          </a:prstGeom>
          <a:noFill/>
          <a:ln w="9525">
            <a:noFill/>
            <a:miter lim="800000"/>
            <a:headEnd/>
            <a:tailEnd/>
          </a:ln>
        </p:spPr>
      </p:pic>
      <p:sp>
        <p:nvSpPr>
          <p:cNvPr id="6" name="슬라이드 번호 개체 틀 5"/>
          <p:cNvSpPr txBox="1">
            <a:spLocks/>
          </p:cNvSpPr>
          <p:nvPr userDrawn="1"/>
        </p:nvSpPr>
        <p:spPr bwMode="auto">
          <a:xfrm>
            <a:off x="5500688" y="6492875"/>
            <a:ext cx="3286125" cy="365125"/>
          </a:xfrm>
          <a:prstGeom prst="rect">
            <a:avLst/>
          </a:prstGeom>
          <a:noFill/>
          <a:ln w="9525">
            <a:noFill/>
            <a:miter lim="800000"/>
            <a:headEnd/>
            <a:tailEnd/>
          </a:ln>
        </p:spPr>
        <p:txBody>
          <a:bodyPr anchor="ctr"/>
          <a:lstStyle/>
          <a:p>
            <a:pPr algn="r">
              <a:defRPr/>
            </a:pPr>
            <a:r>
              <a:rPr kumimoji="0" lang="en-US" altLang="ko-KR" sz="1400" dirty="0" smtClean="0">
                <a:solidFill>
                  <a:srgbClr val="FFFFFF"/>
                </a:solidFill>
                <a:latin typeface="Times New Roman" pitchFamily="18" charset="0"/>
                <a:ea typeface="맑은 고딕" pitchFamily="50" charset="-127"/>
                <a:cs typeface="Times New Roman" pitchFamily="18" charset="0"/>
              </a:rPr>
              <a:t>YUMC</a:t>
            </a:r>
            <a:endParaRPr kumimoji="0" lang="ko-KR" altLang="en-US" sz="1400" dirty="0">
              <a:solidFill>
                <a:srgbClr val="FFFFFF"/>
              </a:solidFill>
              <a:latin typeface="Times New Roman" pitchFamily="18" charset="0"/>
              <a:ea typeface="맑은 고딕" pitchFamily="50" charset="-127"/>
              <a:cs typeface="Times New Roman" pitchFamily="18" charset="0"/>
            </a:endParaRPr>
          </a:p>
        </p:txBody>
      </p:sp>
      <p:sp>
        <p:nvSpPr>
          <p:cNvPr id="2" name="제목 1"/>
          <p:cNvSpPr>
            <a:spLocks noGrp="1"/>
          </p:cNvSpPr>
          <p:nvPr>
            <p:ph type="title"/>
          </p:nvPr>
        </p:nvSpPr>
        <p:spPr/>
        <p:txBody>
          <a:bodyPr/>
          <a:lstStyle>
            <a:lvl1pPr>
              <a:defRPr b="1">
                <a:solidFill>
                  <a:schemeClr val="accent6">
                    <a:lumMod val="40000"/>
                    <a:lumOff val="60000"/>
                  </a:schemeClr>
                </a:solidFill>
                <a:latin typeface="Arial" pitchFamily="34" charset="0"/>
                <a:cs typeface="Arial" pitchFamily="34" charset="0"/>
              </a:defRPr>
            </a:lvl1pPr>
          </a:lstStyle>
          <a:p>
            <a:r>
              <a:rPr lang="ko-KR" altLang="en-US" dirty="0" smtClean="0"/>
              <a:t>마스터 제목 스타일 편집</a:t>
            </a:r>
            <a:endParaRPr lang="ko-KR" altLang="en-US" dirty="0"/>
          </a:p>
        </p:txBody>
      </p:sp>
      <p:sp>
        <p:nvSpPr>
          <p:cNvPr id="3" name="내용 개체 틀 2"/>
          <p:cNvSpPr>
            <a:spLocks noGrp="1"/>
          </p:cNvSpPr>
          <p:nvPr>
            <p:ph idx="1"/>
          </p:nvPr>
        </p:nvSpPr>
        <p:spPr/>
        <p:txBody>
          <a:bodyPr/>
          <a:lstStyle>
            <a:lvl1pPr>
              <a:buFont typeface="Wingdings" pitchFamily="2" charset="2"/>
              <a:buChar char="ü"/>
              <a:defRPr>
                <a:solidFill>
                  <a:schemeClr val="accent3">
                    <a:lumMod val="40000"/>
                    <a:lumOff val="60000"/>
                  </a:schemeClr>
                </a:solidFill>
                <a:latin typeface="Arial" pitchFamily="34" charset="0"/>
                <a:cs typeface="Arial" pitchFamily="34" charset="0"/>
              </a:defRPr>
            </a:lvl1pPr>
            <a:lvl2pPr>
              <a:defRPr>
                <a:latin typeface="Arial" pitchFamily="34" charset="0"/>
                <a:cs typeface="Arial" pitchFamily="34" charset="0"/>
              </a:defRPr>
            </a:lvl2pPr>
            <a:lvl3pPr>
              <a:defRPr>
                <a:latin typeface="Arial" pitchFamily="34" charset="0"/>
                <a:cs typeface="Arial" pitchFamily="34" charset="0"/>
              </a:defRPr>
            </a:lvl3pPr>
            <a:lvl4pPr>
              <a:defRPr>
                <a:latin typeface="Arial" pitchFamily="34" charset="0"/>
                <a:cs typeface="Arial" pitchFamily="34" charset="0"/>
              </a:defRPr>
            </a:lvl4pPr>
            <a:lvl5pPr>
              <a:defRPr>
                <a:latin typeface="Arial" pitchFamily="34" charset="0"/>
                <a:cs typeface="Arial" pitchFamily="34" charset="0"/>
              </a:defRPr>
            </a:lvl5pPr>
          </a:lstStyle>
          <a:p>
            <a:pPr lvl="0"/>
            <a:r>
              <a:rPr lang="ko-KR" altLang="en-US" dirty="0" smtClean="0"/>
              <a:t>마스터 텍스트 스타일을 편집합니다</a:t>
            </a:r>
          </a:p>
          <a:p>
            <a:pPr lvl="1"/>
            <a:r>
              <a:rPr lang="ko-KR" altLang="en-US" dirty="0" smtClean="0"/>
              <a:t>둘째 수준</a:t>
            </a:r>
          </a:p>
          <a:p>
            <a:pPr lvl="2"/>
            <a:r>
              <a:rPr lang="ko-KR" altLang="en-US" dirty="0" smtClean="0"/>
              <a:t>셋째 수준</a:t>
            </a:r>
          </a:p>
          <a:p>
            <a:pPr lvl="3"/>
            <a:r>
              <a:rPr lang="ko-KR" altLang="en-US" dirty="0" smtClean="0"/>
              <a:t>넷째 수준</a:t>
            </a:r>
          </a:p>
          <a:p>
            <a:pPr lvl="4"/>
            <a:r>
              <a:rPr lang="ko-KR" altLang="en-US" dirty="0" smtClean="0"/>
              <a:t>다섯째 수준</a:t>
            </a:r>
            <a:endParaRPr lang="ko-KR" altLang="en-US" dirty="0"/>
          </a:p>
        </p:txBody>
      </p:sp>
      <p:sp>
        <p:nvSpPr>
          <p:cNvPr id="7" name="날짜 개체 틀 3"/>
          <p:cNvSpPr>
            <a:spLocks noGrp="1"/>
          </p:cNvSpPr>
          <p:nvPr>
            <p:ph type="dt" sz="half" idx="10"/>
          </p:nvPr>
        </p:nvSpPr>
        <p:spPr/>
        <p:txBody>
          <a:bodyPr/>
          <a:lstStyle>
            <a:lvl1pPr>
              <a:defRPr/>
            </a:lvl1pPr>
          </a:lstStyle>
          <a:p>
            <a:pPr>
              <a:defRPr/>
            </a:pPr>
            <a:fld id="{41FD94FF-5E89-4FCF-874F-ED0E52A8F38E}" type="datetimeFigureOut">
              <a:rPr lang="ko-KR" altLang="en-US"/>
              <a:pPr>
                <a:defRPr/>
              </a:pPr>
              <a:t>2013-10-14</a:t>
            </a:fld>
            <a:endParaRPr lang="ko-KR" altLang="en-US"/>
          </a:p>
        </p:txBody>
      </p:sp>
      <p:sp>
        <p:nvSpPr>
          <p:cNvPr id="8"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9"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406BEA88-A103-422B-A45E-A61A7D6DEC4B}" type="slidenum">
              <a:rPr lang="ko-KR" altLang="en-US"/>
              <a:pPr>
                <a:defRPr/>
              </a:pPr>
              <a:t>‹#›</a:t>
            </a:fld>
            <a:endParaRPr lang="ko-KR" altLang="en-US" dirty="0"/>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스타일을 편집합니다</a:t>
            </a:r>
          </a:p>
        </p:txBody>
      </p:sp>
      <p:sp>
        <p:nvSpPr>
          <p:cNvPr id="4" name="날짜 개체 틀 3"/>
          <p:cNvSpPr>
            <a:spLocks noGrp="1"/>
          </p:cNvSpPr>
          <p:nvPr>
            <p:ph type="dt" sz="half" idx="10"/>
          </p:nvPr>
        </p:nvSpPr>
        <p:spPr/>
        <p:txBody>
          <a:bodyPr/>
          <a:lstStyle>
            <a:lvl1pPr>
              <a:defRPr/>
            </a:lvl1pPr>
          </a:lstStyle>
          <a:p>
            <a:pPr>
              <a:defRPr/>
            </a:pPr>
            <a:fld id="{930D5AB6-761F-475B-9D0D-FF1D183BA8F7}" type="datetimeFigureOut">
              <a:rPr lang="ko-KR" altLang="en-US"/>
              <a:pPr>
                <a:defRPr/>
              </a:pPr>
              <a:t>2013-10-14</a:t>
            </a:fld>
            <a:endParaRPr lang="ko-KR" altLang="en-US"/>
          </a:p>
        </p:txBody>
      </p:sp>
      <p:sp>
        <p:nvSpPr>
          <p:cNvPr id="5"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6"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722246B6-998F-4F8D-8599-27C9045815FF}" type="slidenum">
              <a:rPr lang="ko-KR" altLang="en-US"/>
              <a:pPr>
                <a:defRPr/>
              </a:pPr>
              <a:t>‹#›</a:t>
            </a:fld>
            <a:endParaRPr lang="ko-KR" alt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3"/>
          <p:cNvSpPr>
            <a:spLocks noGrp="1"/>
          </p:cNvSpPr>
          <p:nvPr>
            <p:ph type="dt" sz="half" idx="10"/>
          </p:nvPr>
        </p:nvSpPr>
        <p:spPr/>
        <p:txBody>
          <a:bodyPr/>
          <a:lstStyle>
            <a:lvl1pPr>
              <a:defRPr/>
            </a:lvl1pPr>
          </a:lstStyle>
          <a:p>
            <a:pPr>
              <a:defRPr/>
            </a:pPr>
            <a:fld id="{8520DE58-D665-4D93-BD0B-E3FB509C94F0}" type="datetimeFigureOut">
              <a:rPr lang="ko-KR" altLang="en-US"/>
              <a:pPr>
                <a:defRPr/>
              </a:pPr>
              <a:t>2013-10-14</a:t>
            </a:fld>
            <a:endParaRPr lang="ko-KR" altLang="en-US"/>
          </a:p>
        </p:txBody>
      </p:sp>
      <p:sp>
        <p:nvSpPr>
          <p:cNvPr id="6"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7"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85BFD97D-9711-4752-AF35-6F2A84159E94}" type="slidenum">
              <a:rPr lang="ko-KR" altLang="en-US"/>
              <a:pPr>
                <a:defRPr/>
              </a:pPr>
              <a:t>‹#›</a:t>
            </a:fld>
            <a:endParaRPr lang="ko-KR" alt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pic>
        <p:nvPicPr>
          <p:cNvPr id="7" name="Picture 6" descr="symbol_01.jpg"/>
          <p:cNvPicPr>
            <a:picLocks noChangeAspect="1" noChangeArrowheads="1"/>
          </p:cNvPicPr>
          <p:nvPr userDrawn="1"/>
        </p:nvPicPr>
        <p:blipFill>
          <a:blip r:embed="rId2" cstate="print">
            <a:lum bright="100000" contrast="-100000"/>
          </a:blip>
          <a:srcRect/>
          <a:stretch>
            <a:fillRect/>
          </a:stretch>
        </p:blipFill>
        <p:spPr bwMode="auto">
          <a:xfrm>
            <a:off x="8715375" y="6389688"/>
            <a:ext cx="357188" cy="357187"/>
          </a:xfrm>
          <a:prstGeom prst="rect">
            <a:avLst/>
          </a:prstGeom>
          <a:noFill/>
          <a:ln w="9525">
            <a:noFill/>
            <a:miter lim="800000"/>
            <a:headEnd/>
            <a:tailEnd/>
          </a:ln>
        </p:spPr>
      </p:pic>
      <p:sp>
        <p:nvSpPr>
          <p:cNvPr id="2" name="제목 1"/>
          <p:cNvSpPr>
            <a:spLocks noGrp="1"/>
          </p:cNvSpPr>
          <p:nvPr>
            <p:ph type="title"/>
          </p:nvPr>
        </p:nvSpPr>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8" name="날짜 개체 틀 3"/>
          <p:cNvSpPr>
            <a:spLocks noGrp="1"/>
          </p:cNvSpPr>
          <p:nvPr>
            <p:ph type="dt" sz="half" idx="10"/>
          </p:nvPr>
        </p:nvSpPr>
        <p:spPr/>
        <p:txBody>
          <a:bodyPr/>
          <a:lstStyle>
            <a:lvl1pPr>
              <a:defRPr/>
            </a:lvl1pPr>
          </a:lstStyle>
          <a:p>
            <a:pPr>
              <a:defRPr/>
            </a:pPr>
            <a:fld id="{FE723168-0139-4495-AB1F-3170D6EA25BF}" type="datetimeFigureOut">
              <a:rPr lang="ko-KR" altLang="en-US"/>
              <a:pPr>
                <a:defRPr/>
              </a:pPr>
              <a:t>2013-10-14</a:t>
            </a:fld>
            <a:endParaRPr lang="ko-KR" altLang="en-US"/>
          </a:p>
        </p:txBody>
      </p:sp>
      <p:sp>
        <p:nvSpPr>
          <p:cNvPr id="9"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10"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3"/>
          <p:cNvSpPr>
            <a:spLocks noGrp="1"/>
          </p:cNvSpPr>
          <p:nvPr>
            <p:ph type="dt" sz="half" idx="10"/>
          </p:nvPr>
        </p:nvSpPr>
        <p:spPr/>
        <p:txBody>
          <a:bodyPr/>
          <a:lstStyle>
            <a:lvl1pPr>
              <a:defRPr/>
            </a:lvl1pPr>
          </a:lstStyle>
          <a:p>
            <a:pPr>
              <a:defRPr/>
            </a:pPr>
            <a:fld id="{6A51138B-B1B8-4E4A-96FD-08FB5F24B630}" type="datetimeFigureOut">
              <a:rPr lang="ko-KR" altLang="en-US"/>
              <a:pPr>
                <a:defRPr/>
              </a:pPr>
              <a:t>2013-10-14</a:t>
            </a:fld>
            <a:endParaRPr lang="ko-KR" altLang="en-US"/>
          </a:p>
        </p:txBody>
      </p:sp>
      <p:sp>
        <p:nvSpPr>
          <p:cNvPr id="4"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5"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5BFB250A-112C-45A5-89B4-59701719E3C3}" type="slidenum">
              <a:rPr lang="ko-KR" altLang="en-US"/>
              <a:pPr>
                <a:defRPr/>
              </a:pPr>
              <a:t>‹#›</a:t>
            </a:fld>
            <a:endParaRPr lang="ko-KR" altLang="en-US" dirty="0"/>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3"/>
          <p:cNvSpPr>
            <a:spLocks noGrp="1"/>
          </p:cNvSpPr>
          <p:nvPr>
            <p:ph type="dt" sz="half" idx="10"/>
          </p:nvPr>
        </p:nvSpPr>
        <p:spPr/>
        <p:txBody>
          <a:bodyPr/>
          <a:lstStyle>
            <a:lvl1pPr>
              <a:defRPr/>
            </a:lvl1pPr>
          </a:lstStyle>
          <a:p>
            <a:pPr>
              <a:defRPr/>
            </a:pPr>
            <a:fld id="{BD5DF05B-B3CC-4556-8C18-366DE2D97574}" type="datetimeFigureOut">
              <a:rPr lang="ko-KR" altLang="en-US"/>
              <a:pPr>
                <a:defRPr/>
              </a:pPr>
              <a:t>2013-10-14</a:t>
            </a:fld>
            <a:endParaRPr lang="ko-KR" altLang="en-US"/>
          </a:p>
        </p:txBody>
      </p:sp>
      <p:sp>
        <p:nvSpPr>
          <p:cNvPr id="3"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3"/>
          <p:cNvSpPr>
            <a:spLocks noGrp="1"/>
          </p:cNvSpPr>
          <p:nvPr>
            <p:ph type="dt" sz="half" idx="10"/>
          </p:nvPr>
        </p:nvSpPr>
        <p:spPr/>
        <p:txBody>
          <a:bodyPr/>
          <a:lstStyle>
            <a:lvl1pPr>
              <a:defRPr/>
            </a:lvl1pPr>
          </a:lstStyle>
          <a:p>
            <a:pPr>
              <a:defRPr/>
            </a:pPr>
            <a:fld id="{5F60DADB-82AA-42E7-86BE-1F664EBD6773}" type="datetimeFigureOut">
              <a:rPr lang="ko-KR" altLang="en-US"/>
              <a:pPr>
                <a:defRPr/>
              </a:pPr>
              <a:t>2013-10-14</a:t>
            </a:fld>
            <a:endParaRPr lang="ko-KR" altLang="en-US"/>
          </a:p>
        </p:txBody>
      </p:sp>
      <p:sp>
        <p:nvSpPr>
          <p:cNvPr id="6"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7"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4C4D8EC5-78DC-4455-BA44-825445F18E9C}" type="slidenum">
              <a:rPr lang="ko-KR" altLang="en-US"/>
              <a:pPr>
                <a:defRPr/>
              </a:pPr>
              <a:t>‹#›</a:t>
            </a:fld>
            <a:endParaRPr lang="ko-KR" alt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ko-KR" altLang="en-US" noProof="0" smtClean="0"/>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3"/>
          <p:cNvSpPr>
            <a:spLocks noGrp="1"/>
          </p:cNvSpPr>
          <p:nvPr>
            <p:ph type="dt" sz="half" idx="10"/>
          </p:nvPr>
        </p:nvSpPr>
        <p:spPr/>
        <p:txBody>
          <a:bodyPr/>
          <a:lstStyle>
            <a:lvl1pPr>
              <a:defRPr/>
            </a:lvl1pPr>
          </a:lstStyle>
          <a:p>
            <a:pPr>
              <a:defRPr/>
            </a:pPr>
            <a:fld id="{6FAC8A49-C07D-4527-A2E8-ACFD37F7A1F5}" type="datetimeFigureOut">
              <a:rPr lang="ko-KR" altLang="en-US"/>
              <a:pPr>
                <a:defRPr/>
              </a:pPr>
              <a:t>2013-10-14</a:t>
            </a:fld>
            <a:endParaRPr lang="ko-KR" altLang="en-US"/>
          </a:p>
        </p:txBody>
      </p:sp>
      <p:sp>
        <p:nvSpPr>
          <p:cNvPr id="6" name="바닥글 개체 틀 4"/>
          <p:cNvSpPr>
            <a:spLocks noGrp="1"/>
          </p:cNvSpPr>
          <p:nvPr>
            <p:ph type="ftr" sz="quarter" idx="11"/>
          </p:nvPr>
        </p:nvSpPr>
        <p:spPr>
          <a:xfrm>
            <a:off x="3124200" y="6356350"/>
            <a:ext cx="2895600" cy="365125"/>
          </a:xfrm>
          <a:prstGeom prst="rect">
            <a:avLst/>
          </a:prstGeom>
        </p:spPr>
        <p:txBody>
          <a:bodyPr/>
          <a:lstStyle>
            <a:lvl1pPr>
              <a:defRPr>
                <a:latin typeface="굴림" pitchFamily="50" charset="-127"/>
                <a:ea typeface="굴림" pitchFamily="50" charset="-127"/>
              </a:defRPr>
            </a:lvl1pPr>
          </a:lstStyle>
          <a:p>
            <a:pPr>
              <a:defRPr/>
            </a:pPr>
            <a:endParaRPr lang="ko-KR" altLang="en-US"/>
          </a:p>
        </p:txBody>
      </p:sp>
      <p:sp>
        <p:nvSpPr>
          <p:cNvPr id="7" name="슬라이드 번호 개체 틀 5"/>
          <p:cNvSpPr>
            <a:spLocks noGrp="1"/>
          </p:cNvSpPr>
          <p:nvPr>
            <p:ph type="sldNum" sz="quarter" idx="12"/>
          </p:nvPr>
        </p:nvSpPr>
        <p:spPr>
          <a:xfrm>
            <a:off x="5214938" y="6356350"/>
            <a:ext cx="2971800" cy="365125"/>
          </a:xfrm>
          <a:prstGeom prst="rect">
            <a:avLst/>
          </a:prstGeom>
        </p:spPr>
        <p:txBody>
          <a:bodyPr/>
          <a:lstStyle>
            <a:lvl1pPr>
              <a:defRPr>
                <a:latin typeface="굴림" pitchFamily="50" charset="-127"/>
                <a:ea typeface="굴림" pitchFamily="50" charset="-127"/>
              </a:defRPr>
            </a:lvl1pPr>
          </a:lstStyle>
          <a:p>
            <a:pPr>
              <a:defRPr/>
            </a:pPr>
            <a:fld id="{29A63F2D-4B9D-49BF-99CB-23C944CCCE1B}" type="slidenum">
              <a:rPr lang="ko-KR" altLang="en-US"/>
              <a:pPr>
                <a:defRPr/>
              </a:pPr>
              <a:t>‹#›</a:t>
            </a:fld>
            <a:endParaRPr lang="ko-KR" alt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rgbClr val="050014"/>
            </a:gs>
            <a:gs pos="0">
              <a:srgbClr val="010157">
                <a:alpha val="72157"/>
              </a:srgbClr>
            </a:gs>
            <a:gs pos="100000">
              <a:schemeClr val="bg2">
                <a:shade val="30000"/>
                <a:satMod val="20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026" name="제목 개체 틀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ko-KR" smtClean="0"/>
              <a:t>d</a:t>
            </a:r>
            <a:endParaRPr lang="ko-KR" altLang="en-US" smtClean="0"/>
          </a:p>
        </p:txBody>
      </p:sp>
      <p:sp>
        <p:nvSpPr>
          <p:cNvPr id="1027" name="텍스트 개체 틀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p>
        </p:txBody>
      </p:sp>
      <p:sp>
        <p:nvSpPr>
          <p:cNvPr id="4" name="날짜 개체 틀 3"/>
          <p:cNvSpPr>
            <a:spLocks noGrp="1"/>
          </p:cNvSpPr>
          <p:nvPr>
            <p:ph type="dt" sz="half" idx="2"/>
          </p:nvPr>
        </p:nvSpPr>
        <p:spPr>
          <a:xfrm>
            <a:off x="457200" y="6356350"/>
            <a:ext cx="2328863" cy="365125"/>
          </a:xfrm>
          <a:prstGeom prst="rect">
            <a:avLst/>
          </a:prstGeom>
        </p:spPr>
        <p:txBody>
          <a:bodyPr vert="horz" lIns="91440" tIns="45720" rIns="91440" bIns="45720" rtlCol="0" anchor="ctr"/>
          <a:lstStyle>
            <a:lvl1pPr algn="l" fontAlgn="auto">
              <a:spcBef>
                <a:spcPts val="0"/>
              </a:spcBef>
              <a:spcAft>
                <a:spcPts val="0"/>
              </a:spcAft>
              <a:defRPr kumimoji="0" sz="1600" b="1">
                <a:solidFill>
                  <a:schemeClr val="tx1">
                    <a:tint val="75000"/>
                  </a:schemeClr>
                </a:solidFill>
                <a:latin typeface="+mn-lt"/>
                <a:ea typeface="+mn-ea"/>
              </a:defRPr>
            </a:lvl1pPr>
          </a:lstStyle>
          <a:p>
            <a:pPr>
              <a:defRPr/>
            </a:pPr>
            <a:endParaRPr lang="ko-KR" altLang="en-US"/>
          </a:p>
        </p:txBody>
      </p:sp>
    </p:spTree>
  </p:cSld>
  <p:clrMap bg1="dk1" tx1="lt1" bg2="dk2" tx2="lt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Lst>
  <p:transition>
    <p:fade/>
  </p:transition>
  <p:timing>
    <p:tnLst>
      <p:par>
        <p:cTn id="1" dur="indefinite" restart="never" nodeType="tmRoot"/>
      </p:par>
    </p:tnLst>
  </p:timing>
  <p:txStyles>
    <p:titleStyle>
      <a:lvl1pPr algn="ctr" rtl="0" eaLnBrk="0" fontAlgn="base" latinLnBrk="1" hangingPunct="0">
        <a:spcBef>
          <a:spcPct val="0"/>
        </a:spcBef>
        <a:spcAft>
          <a:spcPct val="0"/>
        </a:spcAft>
        <a:defRPr sz="4400" b="1" kern="1200">
          <a:solidFill>
            <a:srgbClr val="FCD5B5"/>
          </a:solidFill>
          <a:latin typeface="Arial" pitchFamily="34" charset="0"/>
          <a:ea typeface="+mj-ea"/>
          <a:cs typeface="Arial" pitchFamily="34" charset="0"/>
        </a:defRPr>
      </a:lvl1pPr>
      <a:lvl2pPr algn="ctr" rtl="0" eaLnBrk="0" fontAlgn="base" latinLnBrk="1" hangingPunct="0">
        <a:spcBef>
          <a:spcPct val="0"/>
        </a:spcBef>
        <a:spcAft>
          <a:spcPct val="0"/>
        </a:spcAft>
        <a:defRPr sz="4400" b="1">
          <a:solidFill>
            <a:srgbClr val="FCD5B5"/>
          </a:solidFill>
          <a:latin typeface="Arial" charset="0"/>
          <a:ea typeface="맑은 고딕" pitchFamily="50" charset="-127"/>
          <a:cs typeface="Arial" charset="0"/>
        </a:defRPr>
      </a:lvl2pPr>
      <a:lvl3pPr algn="ctr" rtl="0" eaLnBrk="0" fontAlgn="base" latinLnBrk="1" hangingPunct="0">
        <a:spcBef>
          <a:spcPct val="0"/>
        </a:spcBef>
        <a:spcAft>
          <a:spcPct val="0"/>
        </a:spcAft>
        <a:defRPr sz="4400" b="1">
          <a:solidFill>
            <a:srgbClr val="FCD5B5"/>
          </a:solidFill>
          <a:latin typeface="Arial" charset="0"/>
          <a:ea typeface="맑은 고딕" pitchFamily="50" charset="-127"/>
          <a:cs typeface="Arial" charset="0"/>
        </a:defRPr>
      </a:lvl3pPr>
      <a:lvl4pPr algn="ctr" rtl="0" eaLnBrk="0" fontAlgn="base" latinLnBrk="1" hangingPunct="0">
        <a:spcBef>
          <a:spcPct val="0"/>
        </a:spcBef>
        <a:spcAft>
          <a:spcPct val="0"/>
        </a:spcAft>
        <a:defRPr sz="4400" b="1">
          <a:solidFill>
            <a:srgbClr val="FCD5B5"/>
          </a:solidFill>
          <a:latin typeface="Arial" charset="0"/>
          <a:ea typeface="맑은 고딕" pitchFamily="50" charset="-127"/>
          <a:cs typeface="Arial" charset="0"/>
        </a:defRPr>
      </a:lvl4pPr>
      <a:lvl5pPr algn="ctr" rtl="0" eaLnBrk="0" fontAlgn="base" latinLnBrk="1" hangingPunct="0">
        <a:spcBef>
          <a:spcPct val="0"/>
        </a:spcBef>
        <a:spcAft>
          <a:spcPct val="0"/>
        </a:spcAft>
        <a:defRPr sz="4400" b="1">
          <a:solidFill>
            <a:srgbClr val="FCD5B5"/>
          </a:solidFill>
          <a:latin typeface="Arial" charset="0"/>
          <a:ea typeface="맑은 고딕" pitchFamily="50" charset="-127"/>
          <a:cs typeface="Arial" charset="0"/>
        </a:defRPr>
      </a:lvl5pPr>
      <a:lvl6pPr marL="457200" algn="ctr" rtl="0" fontAlgn="base" latinLnBrk="1">
        <a:spcBef>
          <a:spcPct val="0"/>
        </a:spcBef>
        <a:spcAft>
          <a:spcPct val="0"/>
        </a:spcAft>
        <a:defRPr sz="4400">
          <a:solidFill>
            <a:schemeClr val="tx1"/>
          </a:solidFill>
          <a:latin typeface="맑은 고딕" pitchFamily="50" charset="-127"/>
          <a:ea typeface="맑은 고딕" pitchFamily="50" charset="-127"/>
        </a:defRPr>
      </a:lvl6pPr>
      <a:lvl7pPr marL="914400" algn="ctr" rtl="0" fontAlgn="base" latinLnBrk="1">
        <a:spcBef>
          <a:spcPct val="0"/>
        </a:spcBef>
        <a:spcAft>
          <a:spcPct val="0"/>
        </a:spcAft>
        <a:defRPr sz="4400">
          <a:solidFill>
            <a:schemeClr val="tx1"/>
          </a:solidFill>
          <a:latin typeface="맑은 고딕" pitchFamily="50" charset="-127"/>
          <a:ea typeface="맑은 고딕" pitchFamily="50" charset="-127"/>
        </a:defRPr>
      </a:lvl7pPr>
      <a:lvl8pPr marL="1371600" algn="ctr" rtl="0" fontAlgn="base" latinLnBrk="1">
        <a:spcBef>
          <a:spcPct val="0"/>
        </a:spcBef>
        <a:spcAft>
          <a:spcPct val="0"/>
        </a:spcAft>
        <a:defRPr sz="4400">
          <a:solidFill>
            <a:schemeClr val="tx1"/>
          </a:solidFill>
          <a:latin typeface="맑은 고딕" pitchFamily="50" charset="-127"/>
          <a:ea typeface="맑은 고딕" pitchFamily="50" charset="-127"/>
        </a:defRPr>
      </a:lvl8pPr>
      <a:lvl9pPr marL="1828800" algn="ctr" rtl="0" fontAlgn="base" latinLnBrk="1">
        <a:spcBef>
          <a:spcPct val="0"/>
        </a:spcBef>
        <a:spcAft>
          <a:spcPct val="0"/>
        </a:spcAft>
        <a:defRPr sz="4400">
          <a:solidFill>
            <a:schemeClr val="tx1"/>
          </a:solidFill>
          <a:latin typeface="맑은 고딕" pitchFamily="50" charset="-127"/>
          <a:ea typeface="맑은 고딕" pitchFamily="50" charset="-127"/>
        </a:defRPr>
      </a:lvl9pPr>
    </p:titleStyle>
    <p:bodyStyle>
      <a:lvl1pPr marL="342900" indent="-342900" algn="l" rtl="0" eaLnBrk="0" fontAlgn="base" latinLnBrk="1" hangingPunct="0">
        <a:spcBef>
          <a:spcPct val="20000"/>
        </a:spcBef>
        <a:spcAft>
          <a:spcPct val="0"/>
        </a:spcAft>
        <a:buFont typeface="Wingdings" pitchFamily="2" charset="2"/>
        <a:buChar char="ü"/>
        <a:defRPr sz="3200" kern="1200">
          <a:solidFill>
            <a:srgbClr val="D7E4BD"/>
          </a:solidFill>
          <a:latin typeface="Arial" pitchFamily="34" charset="0"/>
          <a:ea typeface="+mn-ea"/>
          <a:cs typeface="Arial" pitchFamily="34" charset="0"/>
        </a:defRPr>
      </a:lvl1pPr>
      <a:lvl2pPr marL="742950" indent="-285750" algn="l" rtl="0" eaLnBrk="0" fontAlgn="base" latinLnBrk="1" hangingPunct="0">
        <a:spcBef>
          <a:spcPct val="20000"/>
        </a:spcBef>
        <a:spcAft>
          <a:spcPct val="0"/>
        </a:spcAft>
        <a:buFont typeface="Arial" charset="0"/>
        <a:buChar char="–"/>
        <a:defRPr sz="2800" kern="1200">
          <a:solidFill>
            <a:schemeClr val="tx1"/>
          </a:solidFill>
          <a:latin typeface="Arial" pitchFamily="34" charset="0"/>
          <a:ea typeface="+mn-ea"/>
          <a:cs typeface="Arial" pitchFamily="34" charset="0"/>
        </a:defRPr>
      </a:lvl2pPr>
      <a:lvl3pPr marL="1143000" indent="-228600" algn="l" rtl="0" eaLnBrk="0" fontAlgn="base" latinLnBrk="1" hangingPunct="0">
        <a:spcBef>
          <a:spcPct val="20000"/>
        </a:spcBef>
        <a:spcAft>
          <a:spcPct val="0"/>
        </a:spcAft>
        <a:buFont typeface="Arial" charset="0"/>
        <a:buChar char="•"/>
        <a:defRPr sz="2400" kern="1200">
          <a:solidFill>
            <a:schemeClr val="tx1"/>
          </a:solidFill>
          <a:latin typeface="Arial" pitchFamily="34" charset="0"/>
          <a:ea typeface="+mn-ea"/>
          <a:cs typeface="Arial" pitchFamily="34" charset="0"/>
        </a:defRPr>
      </a:lvl3pPr>
      <a:lvl4pPr marL="1600200" indent="-228600" algn="l" rtl="0" eaLnBrk="0" fontAlgn="base" latinLnBrk="1"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4pPr>
      <a:lvl5pPr marL="2057400" indent="-228600" algn="l" rtl="0" eaLnBrk="0" fontAlgn="base" latinLnBrk="1" hangingPunct="0">
        <a:spcBef>
          <a:spcPct val="20000"/>
        </a:spcBef>
        <a:spcAft>
          <a:spcPct val="0"/>
        </a:spcAft>
        <a:buFont typeface="Arial" charset="0"/>
        <a:buChar char="»"/>
        <a:defRPr sz="2000" kern="1200">
          <a:solidFill>
            <a:schemeClr val="tx1"/>
          </a:solidFill>
          <a:latin typeface="Arial" pitchFamily="34" charset="0"/>
          <a:ea typeface="+mn-ea"/>
          <a:cs typeface="Arial" pitchFamily="34" charset="0"/>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부제목 2"/>
          <p:cNvSpPr>
            <a:spLocks noGrp="1"/>
          </p:cNvSpPr>
          <p:nvPr>
            <p:ph type="subTitle" idx="1"/>
          </p:nvPr>
        </p:nvSpPr>
        <p:spPr>
          <a:xfrm>
            <a:off x="571472" y="4286256"/>
            <a:ext cx="8001056" cy="1857375"/>
          </a:xfrm>
        </p:spPr>
        <p:txBody>
          <a:bodyPr/>
          <a:lstStyle/>
          <a:p>
            <a:pPr eaLnBrk="1" hangingPunct="1"/>
            <a:r>
              <a:rPr lang="ko-KR" altLang="en-US" sz="2000" dirty="0" smtClean="0">
                <a:solidFill>
                  <a:schemeClr val="tx1"/>
                </a:solidFill>
                <a:latin typeface="Arial" charset="0"/>
                <a:cs typeface="Arial" charset="0"/>
              </a:rPr>
              <a:t>호흡기내과 </a:t>
            </a:r>
            <a:r>
              <a:rPr lang="en-US" altLang="ko-KR" sz="2000" dirty="0" smtClean="0">
                <a:solidFill>
                  <a:schemeClr val="tx1"/>
                </a:solidFill>
                <a:latin typeface="Arial" charset="0"/>
                <a:cs typeface="Arial" charset="0"/>
              </a:rPr>
              <a:t>R4 </a:t>
            </a:r>
            <a:r>
              <a:rPr lang="ko-KR" altLang="en-US" sz="2000" dirty="0" smtClean="0">
                <a:solidFill>
                  <a:schemeClr val="tx1"/>
                </a:solidFill>
                <a:latin typeface="Arial" charset="0"/>
                <a:cs typeface="Arial" charset="0"/>
              </a:rPr>
              <a:t>황의동</a:t>
            </a:r>
            <a:endParaRPr lang="en-US" altLang="ko-KR" sz="2000" dirty="0" smtClean="0">
              <a:solidFill>
                <a:schemeClr val="tx1"/>
              </a:solidFill>
              <a:latin typeface="Arial" charset="0"/>
              <a:cs typeface="Arial" charset="0"/>
            </a:endParaRPr>
          </a:p>
          <a:p>
            <a:pPr eaLnBrk="1" hangingPunct="1"/>
            <a:endParaRPr lang="en-US" altLang="ko-KR" sz="2000" dirty="0" smtClean="0">
              <a:solidFill>
                <a:schemeClr val="tx1"/>
              </a:solidFill>
              <a:latin typeface="Arial" charset="0"/>
              <a:cs typeface="Arial" charset="0"/>
            </a:endParaRPr>
          </a:p>
          <a:p>
            <a:pPr eaLnBrk="1" hangingPunct="1"/>
            <a:r>
              <a:rPr lang="en-US" altLang="ko-KR" sz="2000" dirty="0" smtClean="0">
                <a:solidFill>
                  <a:schemeClr val="tx1"/>
                </a:solidFill>
                <a:latin typeface="Arial" charset="0"/>
                <a:cs typeface="Arial" charset="0"/>
              </a:rPr>
              <a:t>Division of </a:t>
            </a:r>
            <a:r>
              <a:rPr lang="en-US" altLang="ko-KR" sz="2000" dirty="0" err="1" smtClean="0">
                <a:solidFill>
                  <a:schemeClr val="tx1"/>
                </a:solidFill>
                <a:latin typeface="Arial" charset="0"/>
                <a:cs typeface="Arial" charset="0"/>
              </a:rPr>
              <a:t>Pulmonology</a:t>
            </a:r>
            <a:endParaRPr lang="en-US" altLang="ko-KR" sz="2000" dirty="0" smtClean="0">
              <a:solidFill>
                <a:schemeClr val="tx1"/>
              </a:solidFill>
              <a:latin typeface="Arial" charset="0"/>
              <a:cs typeface="Arial" charset="0"/>
            </a:endParaRPr>
          </a:p>
          <a:p>
            <a:pPr eaLnBrk="1" hangingPunct="1"/>
            <a:r>
              <a:rPr lang="en-US" altLang="ko-KR" sz="2000" dirty="0" smtClean="0">
                <a:solidFill>
                  <a:schemeClr val="tx1"/>
                </a:solidFill>
                <a:latin typeface="Arial" charset="0"/>
                <a:cs typeface="Arial" charset="0"/>
              </a:rPr>
              <a:t>Department of Internal Medicine</a:t>
            </a:r>
          </a:p>
          <a:p>
            <a:pPr eaLnBrk="1" hangingPunct="1"/>
            <a:r>
              <a:rPr lang="en-US" altLang="ko-KR" sz="2000" dirty="0" err="1" smtClean="0">
                <a:solidFill>
                  <a:schemeClr val="tx1"/>
                </a:solidFill>
                <a:latin typeface="Arial" charset="0"/>
                <a:cs typeface="Arial" charset="0"/>
              </a:rPr>
              <a:t>Yonsei</a:t>
            </a:r>
            <a:r>
              <a:rPr lang="en-US" altLang="ko-KR" sz="2000" dirty="0" smtClean="0">
                <a:solidFill>
                  <a:schemeClr val="tx1"/>
                </a:solidFill>
                <a:latin typeface="Arial" charset="0"/>
                <a:cs typeface="Arial" charset="0"/>
              </a:rPr>
              <a:t> University College of Medicine</a:t>
            </a:r>
          </a:p>
        </p:txBody>
      </p:sp>
      <p:sp>
        <p:nvSpPr>
          <p:cNvPr id="13315" name="제목 6"/>
          <p:cNvSpPr>
            <a:spLocks noGrp="1"/>
          </p:cNvSpPr>
          <p:nvPr>
            <p:ph type="ctrTitle"/>
          </p:nvPr>
        </p:nvSpPr>
        <p:spPr>
          <a:xfrm>
            <a:off x="0" y="2071688"/>
            <a:ext cx="9144000" cy="1785940"/>
          </a:xfrm>
        </p:spPr>
        <p:txBody>
          <a:bodyPr/>
          <a:lstStyle/>
          <a:p>
            <a:pPr latinLnBrk="0"/>
            <a:r>
              <a:rPr lang="en-US" altLang="ko-KR" sz="5400" dirty="0"/>
              <a:t>Pulmonary </a:t>
            </a:r>
            <a:r>
              <a:rPr lang="en-US" altLang="ko-KR" sz="5400" dirty="0" smtClean="0"/>
              <a:t>Rehabilitation</a:t>
            </a:r>
            <a:br>
              <a:rPr lang="en-US" altLang="ko-KR" sz="5400" dirty="0" smtClean="0"/>
            </a:br>
            <a:r>
              <a:rPr lang="en-US" altLang="ko-KR" sz="2800" dirty="0" smtClean="0"/>
              <a:t>Review </a:t>
            </a:r>
            <a:r>
              <a:rPr lang="en-US" altLang="ko-KR" sz="2800" dirty="0"/>
              <a:t>of the Recent Literature</a:t>
            </a:r>
            <a:endParaRPr lang="ko-KR" altLang="en-US" sz="2800" dirty="0" smtClean="0">
              <a:solidFill>
                <a:srgbClr val="FCD5B5"/>
              </a:solidFill>
              <a:latin typeface="Arial" charset="0"/>
              <a:cs typeface="Arial" charset="0"/>
            </a:endParaRPr>
          </a:p>
        </p:txBody>
      </p:sp>
      <p:grpSp>
        <p:nvGrpSpPr>
          <p:cNvPr id="13316" name="그룹 10"/>
          <p:cNvGrpSpPr>
            <a:grpSpLocks/>
          </p:cNvGrpSpPr>
          <p:nvPr/>
        </p:nvGrpSpPr>
        <p:grpSpPr bwMode="auto">
          <a:xfrm>
            <a:off x="-1588" y="0"/>
            <a:ext cx="9145588" cy="1362075"/>
            <a:chOff x="-2109" y="-24"/>
            <a:chExt cx="9146141" cy="1362075"/>
          </a:xfrm>
        </p:grpSpPr>
        <p:pic>
          <p:nvPicPr>
            <p:cNvPr id="13317" name="Picture 7"/>
            <p:cNvPicPr>
              <a:picLocks noChangeAspect="1" noChangeArrowheads="1"/>
            </p:cNvPicPr>
            <p:nvPr/>
          </p:nvPicPr>
          <p:blipFill>
            <a:blip r:embed="rId3" cstate="print"/>
            <a:srcRect/>
            <a:stretch>
              <a:fillRect/>
            </a:stretch>
          </p:blipFill>
          <p:spPr bwMode="auto">
            <a:xfrm>
              <a:off x="6858016" y="-24"/>
              <a:ext cx="2286016" cy="1362075"/>
            </a:xfrm>
            <a:prstGeom prst="rect">
              <a:avLst/>
            </a:prstGeom>
            <a:noFill/>
            <a:ln w="9525">
              <a:noFill/>
              <a:miter lim="800000"/>
              <a:headEnd/>
              <a:tailEnd/>
            </a:ln>
          </p:spPr>
        </p:pic>
        <p:pic>
          <p:nvPicPr>
            <p:cNvPr id="13318" name="Picture 13"/>
            <p:cNvPicPr>
              <a:picLocks noChangeAspect="1" noChangeArrowheads="1"/>
            </p:cNvPicPr>
            <p:nvPr/>
          </p:nvPicPr>
          <p:blipFill>
            <a:blip r:embed="rId4" cstate="print"/>
            <a:srcRect/>
            <a:stretch>
              <a:fillRect/>
            </a:stretch>
          </p:blipFill>
          <p:spPr bwMode="auto">
            <a:xfrm>
              <a:off x="4572000" y="3175"/>
              <a:ext cx="2286016" cy="1357313"/>
            </a:xfrm>
            <a:prstGeom prst="rect">
              <a:avLst/>
            </a:prstGeom>
            <a:noFill/>
            <a:ln w="9525">
              <a:noFill/>
              <a:miter lim="800000"/>
              <a:headEnd/>
              <a:tailEnd/>
            </a:ln>
          </p:spPr>
        </p:pic>
        <p:pic>
          <p:nvPicPr>
            <p:cNvPr id="13319" name="Picture 3"/>
            <p:cNvPicPr>
              <a:picLocks noChangeAspect="1" noChangeArrowheads="1"/>
            </p:cNvPicPr>
            <p:nvPr/>
          </p:nvPicPr>
          <p:blipFill>
            <a:blip r:embed="rId5" cstate="print"/>
            <a:srcRect/>
            <a:stretch>
              <a:fillRect/>
            </a:stretch>
          </p:blipFill>
          <p:spPr bwMode="auto">
            <a:xfrm>
              <a:off x="-2109" y="0"/>
              <a:ext cx="2288093" cy="1346200"/>
            </a:xfrm>
            <a:prstGeom prst="rect">
              <a:avLst/>
            </a:prstGeom>
            <a:noFill/>
            <a:ln w="9525">
              <a:noFill/>
              <a:miter lim="800000"/>
              <a:headEnd/>
              <a:tailEnd/>
            </a:ln>
          </p:spPr>
        </p:pic>
        <p:pic>
          <p:nvPicPr>
            <p:cNvPr id="13320" name="Picture 5"/>
            <p:cNvPicPr>
              <a:picLocks noChangeAspect="1" noChangeArrowheads="1"/>
            </p:cNvPicPr>
            <p:nvPr/>
          </p:nvPicPr>
          <p:blipFill>
            <a:blip r:embed="rId6" cstate="print"/>
            <a:srcRect/>
            <a:stretch>
              <a:fillRect/>
            </a:stretch>
          </p:blipFill>
          <p:spPr bwMode="auto">
            <a:xfrm>
              <a:off x="2285984" y="0"/>
              <a:ext cx="2286016" cy="1355725"/>
            </a:xfrm>
            <a:prstGeom prst="rect">
              <a:avLst/>
            </a:prstGeom>
            <a:noFill/>
            <a:ln w="9525">
              <a:noFill/>
              <a:miter lim="800000"/>
              <a:headEnd/>
              <a:tailEnd/>
            </a:ln>
          </p:spPr>
        </p:pic>
      </p:gr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Exercise Training</a:t>
            </a:r>
            <a:endParaRPr lang="ko-KR" altLang="en-US" dirty="0"/>
          </a:p>
        </p:txBody>
      </p:sp>
      <p:sp>
        <p:nvSpPr>
          <p:cNvPr id="3" name="내용 개체 틀 2"/>
          <p:cNvSpPr>
            <a:spLocks noGrp="1"/>
          </p:cNvSpPr>
          <p:nvPr>
            <p:ph idx="1"/>
          </p:nvPr>
        </p:nvSpPr>
        <p:spPr/>
        <p:txBody>
          <a:bodyPr/>
          <a:lstStyle/>
          <a:p>
            <a:r>
              <a:rPr lang="en-US" altLang="ko-KR" dirty="0"/>
              <a:t>Aerobic exercise training increases exercise </a:t>
            </a:r>
            <a:r>
              <a:rPr lang="en-US" altLang="ko-KR" dirty="0" err="1" smtClean="0"/>
              <a:t>tolerance,reduces</a:t>
            </a:r>
            <a:r>
              <a:rPr lang="en-US" altLang="ko-KR" dirty="0" smtClean="0"/>
              <a:t> </a:t>
            </a:r>
            <a:r>
              <a:rPr lang="en-US" altLang="ko-KR" dirty="0"/>
              <a:t>dyspnea and </a:t>
            </a:r>
            <a:r>
              <a:rPr lang="en-US" altLang="ko-KR" dirty="0" smtClean="0"/>
              <a:t>fatigue.</a:t>
            </a:r>
          </a:p>
          <a:p>
            <a:endParaRPr lang="en-US" altLang="ko-KR" dirty="0" smtClean="0"/>
          </a:p>
          <a:p>
            <a:r>
              <a:rPr lang="en-US" altLang="ko-KR" dirty="0" smtClean="0"/>
              <a:t>But so-called non-responders </a:t>
            </a:r>
            <a:r>
              <a:rPr lang="en-US" altLang="ko-KR" dirty="0" err="1"/>
              <a:t>ventilatory</a:t>
            </a:r>
            <a:r>
              <a:rPr lang="en-US" altLang="ko-KR" dirty="0"/>
              <a:t> limitation to </a:t>
            </a:r>
            <a:r>
              <a:rPr lang="en-US" altLang="ko-KR" dirty="0" smtClean="0"/>
              <a:t>exercise.</a:t>
            </a:r>
          </a:p>
          <a:p>
            <a:endParaRPr lang="en-US" altLang="ko-KR" dirty="0" smtClean="0"/>
          </a:p>
          <a:p>
            <a:r>
              <a:rPr lang="en-US" altLang="ko-KR" dirty="0" smtClean="0"/>
              <a:t>Recent training </a:t>
            </a:r>
            <a:r>
              <a:rPr lang="en-US" altLang="ko-KR" dirty="0"/>
              <a:t>focused on </a:t>
            </a:r>
            <a:r>
              <a:rPr lang="en-US" altLang="ko-KR" dirty="0" smtClean="0"/>
              <a:t>reducing </a:t>
            </a:r>
            <a:r>
              <a:rPr lang="en-US" altLang="ko-KR" dirty="0" err="1" smtClean="0"/>
              <a:t>ventilatory</a:t>
            </a:r>
            <a:r>
              <a:rPr lang="en-US" altLang="ko-KR" dirty="0"/>
              <a:t> </a:t>
            </a:r>
            <a:r>
              <a:rPr lang="en-US" altLang="ko-KR" dirty="0" smtClean="0"/>
              <a:t>limitation </a:t>
            </a:r>
            <a:r>
              <a:rPr lang="en-US" altLang="ko-KR" dirty="0"/>
              <a:t>during </a:t>
            </a:r>
            <a:r>
              <a:rPr lang="en-US" altLang="ko-KR" dirty="0" smtClean="0"/>
              <a:t>exercise.</a:t>
            </a:r>
            <a:endParaRPr lang="ko-KR" altLang="en-US" dirty="0"/>
          </a:p>
        </p:txBody>
      </p:sp>
    </p:spTree>
    <p:extLst>
      <p:ext uri="{BB962C8B-B14F-4D97-AF65-F5344CB8AC3E}">
        <p14:creationId xmlns:p14="http://schemas.microsoft.com/office/powerpoint/2010/main" val="3342452437"/>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Exercise Training</a:t>
            </a:r>
            <a:endParaRPr lang="ko-KR" altLang="en-US" dirty="0"/>
          </a:p>
        </p:txBody>
      </p:sp>
      <p:sp>
        <p:nvSpPr>
          <p:cNvPr id="3" name="내용 개체 틀 2"/>
          <p:cNvSpPr>
            <a:spLocks noGrp="1"/>
          </p:cNvSpPr>
          <p:nvPr>
            <p:ph idx="1"/>
          </p:nvPr>
        </p:nvSpPr>
        <p:spPr/>
        <p:txBody>
          <a:bodyPr/>
          <a:lstStyle/>
          <a:p>
            <a:r>
              <a:rPr lang="en-US" altLang="ko-KR" i="1" dirty="0"/>
              <a:t>Interval </a:t>
            </a:r>
            <a:r>
              <a:rPr lang="en-US" altLang="ko-KR" i="1" dirty="0" smtClean="0"/>
              <a:t>Training</a:t>
            </a:r>
          </a:p>
          <a:p>
            <a:pPr marL="0" indent="0">
              <a:buNone/>
            </a:pPr>
            <a:r>
              <a:rPr lang="en-US" altLang="ko-KR" sz="2400" dirty="0" smtClean="0"/>
              <a:t>   -High intensity exercise </a:t>
            </a:r>
            <a:r>
              <a:rPr lang="en-US" altLang="ko-KR" sz="2400" dirty="0"/>
              <a:t>interspersed with </a:t>
            </a:r>
            <a:r>
              <a:rPr lang="en-US" altLang="ko-KR" sz="2400" dirty="0" smtClean="0"/>
              <a:t>low-intensity </a:t>
            </a:r>
            <a:r>
              <a:rPr lang="en-US" altLang="ko-KR" sz="2400" dirty="0"/>
              <a:t>exercise or </a:t>
            </a:r>
            <a:r>
              <a:rPr lang="en-US" altLang="ko-KR" sz="2400" dirty="0" smtClean="0"/>
              <a:t>rest.</a:t>
            </a:r>
            <a:r>
              <a:rPr lang="en-US" altLang="ko-KR" sz="2400" dirty="0"/>
              <a:t> </a:t>
            </a:r>
            <a:r>
              <a:rPr lang="en-US" altLang="ko-KR" sz="2400" dirty="0" smtClean="0"/>
              <a:t> </a:t>
            </a:r>
          </a:p>
          <a:p>
            <a:endParaRPr lang="en-US" altLang="ko-KR" sz="2400" dirty="0" smtClean="0"/>
          </a:p>
          <a:p>
            <a:pPr marL="0" indent="0">
              <a:buNone/>
            </a:pPr>
            <a:r>
              <a:rPr lang="en-US" altLang="ko-KR" sz="2400" dirty="0" smtClean="0"/>
              <a:t>  -Compared interval </a:t>
            </a:r>
            <a:r>
              <a:rPr lang="en-US" altLang="ko-KR" sz="2400" dirty="0"/>
              <a:t>to continuous exercise noted no </a:t>
            </a:r>
            <a:r>
              <a:rPr lang="en-US" altLang="ko-KR" sz="2400" dirty="0" smtClean="0"/>
              <a:t>     differences between groups</a:t>
            </a:r>
          </a:p>
          <a:p>
            <a:pPr marL="0" indent="0" algn="r">
              <a:spcBef>
                <a:spcPct val="0"/>
              </a:spcBef>
              <a:buNone/>
            </a:pPr>
            <a:r>
              <a:rPr kumimoji="1" lang="en-US" altLang="ko-KR" sz="1400" b="1" i="1" dirty="0" smtClean="0">
                <a:solidFill>
                  <a:schemeClr val="accent1">
                    <a:lumMod val="60000"/>
                    <a:lumOff val="40000"/>
                  </a:schemeClr>
                </a:solidFill>
              </a:rPr>
              <a:t>    Thorax </a:t>
            </a:r>
            <a:r>
              <a:rPr kumimoji="1" lang="en-US" altLang="ko-KR" sz="1400" b="1" i="1" dirty="0">
                <a:solidFill>
                  <a:schemeClr val="accent1">
                    <a:lumMod val="60000"/>
                    <a:lumOff val="40000"/>
                  </a:schemeClr>
                </a:solidFill>
              </a:rPr>
              <a:t>. 2010 ; 65 ( 2 ): 157 - 164 .</a:t>
            </a:r>
          </a:p>
          <a:p>
            <a:pPr marL="0" indent="0">
              <a:buNone/>
            </a:pPr>
            <a:r>
              <a:rPr lang="en-US" altLang="ko-KR" sz="2400" dirty="0" smtClean="0"/>
              <a:t>  -in </a:t>
            </a:r>
            <a:r>
              <a:rPr lang="en-US" altLang="ko-KR" sz="2400" dirty="0"/>
              <a:t>the absence of sophisticated </a:t>
            </a:r>
            <a:r>
              <a:rPr lang="en-US" altLang="ko-KR" sz="2400" dirty="0" smtClean="0"/>
              <a:t>equipment until </a:t>
            </a:r>
            <a:r>
              <a:rPr lang="en-US" altLang="ko-KR" sz="2400" dirty="0"/>
              <a:t>the patient learns to alternate </a:t>
            </a:r>
            <a:r>
              <a:rPr lang="en-US" altLang="ko-KR" sz="2400" dirty="0" smtClean="0"/>
              <a:t>work. higher staff to-patient </a:t>
            </a:r>
            <a:r>
              <a:rPr lang="en-US" altLang="ko-KR" sz="2400" dirty="0"/>
              <a:t>ratio than continuous training.</a:t>
            </a:r>
            <a:endParaRPr lang="ko-KR" altLang="en-US" sz="2400" dirty="0"/>
          </a:p>
        </p:txBody>
      </p:sp>
    </p:spTree>
    <p:extLst>
      <p:ext uri="{BB962C8B-B14F-4D97-AF65-F5344CB8AC3E}">
        <p14:creationId xmlns:p14="http://schemas.microsoft.com/office/powerpoint/2010/main" val="3926258477"/>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Exercise Training</a:t>
            </a:r>
            <a:endParaRPr lang="ko-KR" altLang="en-US" dirty="0"/>
          </a:p>
        </p:txBody>
      </p:sp>
      <p:sp>
        <p:nvSpPr>
          <p:cNvPr id="3" name="내용 개체 틀 2"/>
          <p:cNvSpPr>
            <a:spLocks noGrp="1"/>
          </p:cNvSpPr>
          <p:nvPr>
            <p:ph idx="1"/>
          </p:nvPr>
        </p:nvSpPr>
        <p:spPr/>
        <p:txBody>
          <a:bodyPr/>
          <a:lstStyle/>
          <a:p>
            <a:r>
              <a:rPr lang="en-US" altLang="ko-KR" i="1" dirty="0" smtClean="0"/>
              <a:t>Manipulating </a:t>
            </a:r>
            <a:r>
              <a:rPr lang="en-US" altLang="ko-KR" i="1" dirty="0"/>
              <a:t>the Inspired </a:t>
            </a:r>
            <a:r>
              <a:rPr lang="en-US" altLang="ko-KR" i="1" dirty="0" smtClean="0"/>
              <a:t>Gas</a:t>
            </a:r>
          </a:p>
          <a:p>
            <a:pPr marL="0" indent="0">
              <a:buNone/>
            </a:pPr>
            <a:r>
              <a:rPr lang="en-US" altLang="ko-KR" sz="2800" dirty="0" smtClean="0"/>
              <a:t>-increasing </a:t>
            </a:r>
            <a:r>
              <a:rPr lang="en-US" altLang="ko-KR" sz="2800" dirty="0"/>
              <a:t>the </a:t>
            </a:r>
            <a:r>
              <a:rPr lang="en-US" altLang="ko-KR" sz="2800" dirty="0" smtClean="0"/>
              <a:t>Fio2 </a:t>
            </a:r>
            <a:r>
              <a:rPr lang="en-US" altLang="ko-KR" sz="2800" dirty="0"/>
              <a:t>during </a:t>
            </a:r>
            <a:r>
              <a:rPr lang="en-US" altLang="ko-KR" sz="2800" dirty="0" smtClean="0"/>
              <a:t>exercise.</a:t>
            </a:r>
          </a:p>
          <a:p>
            <a:pPr marL="0" indent="0">
              <a:buNone/>
            </a:pPr>
            <a:r>
              <a:rPr lang="en-US" altLang="ko-KR" sz="2800" i="1" dirty="0" smtClean="0"/>
              <a:t>:</a:t>
            </a:r>
            <a:r>
              <a:rPr lang="en-US" altLang="ko-KR" sz="2800" dirty="0"/>
              <a:t>reduces ventilation, </a:t>
            </a:r>
            <a:r>
              <a:rPr lang="en-US" altLang="ko-KR" sz="2800" dirty="0" smtClean="0"/>
              <a:t>hyperinflation, dyspnea.</a:t>
            </a:r>
          </a:p>
          <a:p>
            <a:pPr marL="0" indent="0" algn="r">
              <a:spcBef>
                <a:spcPct val="0"/>
              </a:spcBef>
              <a:buNone/>
            </a:pPr>
            <a:r>
              <a:rPr kumimoji="1" lang="fr-FR" altLang="ko-KR" sz="1400" b="1" i="1" dirty="0">
                <a:solidFill>
                  <a:schemeClr val="accent1">
                    <a:lumMod val="60000"/>
                    <a:lumOff val="40000"/>
                  </a:schemeClr>
                </a:solidFill>
              </a:rPr>
              <a:t>Eur Respir J . 2001 ; 18 ( 1 )</a:t>
            </a:r>
            <a:endParaRPr kumimoji="1" lang="en-US" altLang="ko-KR" sz="1400" b="1" i="1" dirty="0">
              <a:solidFill>
                <a:schemeClr val="accent1">
                  <a:lumMod val="60000"/>
                  <a:lumOff val="40000"/>
                </a:schemeClr>
              </a:solidFill>
            </a:endParaRPr>
          </a:p>
          <a:p>
            <a:pPr marL="0" indent="0">
              <a:buNone/>
            </a:pPr>
            <a:r>
              <a:rPr lang="en-US" altLang="ko-KR" sz="2800" dirty="0" smtClean="0"/>
              <a:t>-supplemental oxygen </a:t>
            </a:r>
            <a:r>
              <a:rPr lang="en-US" altLang="ko-KR" sz="2800" dirty="0"/>
              <a:t>not hypoxemic </a:t>
            </a:r>
            <a:r>
              <a:rPr lang="en-US" altLang="ko-KR" sz="2800" dirty="0" smtClean="0"/>
              <a:t>at rest </a:t>
            </a:r>
            <a:r>
              <a:rPr lang="en-US" altLang="ko-KR" sz="2800" dirty="0"/>
              <a:t>remains </a:t>
            </a:r>
            <a:r>
              <a:rPr lang="en-US" altLang="ko-KR" sz="2800" dirty="0" smtClean="0"/>
              <a:t>controversial.</a:t>
            </a:r>
            <a:endParaRPr lang="en-US" altLang="ko-KR" sz="2800" i="1" dirty="0" smtClean="0"/>
          </a:p>
          <a:p>
            <a:pPr marL="0" indent="0">
              <a:buNone/>
            </a:pPr>
            <a:endParaRPr lang="en-US" altLang="ko-KR" sz="2800" dirty="0" smtClean="0"/>
          </a:p>
          <a:p>
            <a:pPr marL="0" indent="0">
              <a:buNone/>
            </a:pPr>
            <a:r>
              <a:rPr lang="en-US" altLang="ko-KR" sz="2800" dirty="0" smtClean="0"/>
              <a:t>-supplemental oxygen or </a:t>
            </a:r>
            <a:r>
              <a:rPr lang="en-US" altLang="ko-KR" sz="2800" dirty="0"/>
              <a:t>ambient </a:t>
            </a:r>
            <a:r>
              <a:rPr lang="en-US" altLang="ko-KR" sz="2800" dirty="0" smtClean="0"/>
              <a:t>air</a:t>
            </a:r>
          </a:p>
          <a:p>
            <a:pPr marL="0" indent="0">
              <a:buNone/>
            </a:pPr>
            <a:r>
              <a:rPr lang="en-US" altLang="ko-KR" sz="2300" dirty="0" smtClean="0"/>
              <a:t>:Increase exercise endurance </a:t>
            </a:r>
            <a:r>
              <a:rPr lang="en-US" altLang="ko-KR" sz="2300" dirty="0"/>
              <a:t>reduced </a:t>
            </a:r>
            <a:r>
              <a:rPr lang="en-US" altLang="ko-KR" sz="2300" dirty="0" smtClean="0"/>
              <a:t>dyspnea </a:t>
            </a:r>
          </a:p>
          <a:p>
            <a:pPr marL="0" indent="0">
              <a:buNone/>
            </a:pPr>
            <a:r>
              <a:rPr lang="en-US" altLang="ko-KR" sz="2300" dirty="0" smtClean="0"/>
              <a:t>no </a:t>
            </a:r>
            <a:r>
              <a:rPr lang="en-US" altLang="ko-KR" sz="2300" dirty="0"/>
              <a:t>differences in </a:t>
            </a:r>
            <a:r>
              <a:rPr lang="en-US" altLang="ko-KR" sz="2300" dirty="0" smtClean="0"/>
              <a:t>maximum power</a:t>
            </a:r>
            <a:r>
              <a:rPr lang="en-US" altLang="ko-KR" sz="2300" dirty="0"/>
              <a:t>, peak rate of </a:t>
            </a:r>
            <a:r>
              <a:rPr lang="en-US" altLang="ko-KR" sz="2300" dirty="0" smtClean="0"/>
              <a:t>oxygen uptake</a:t>
            </a:r>
            <a:endParaRPr lang="en-US" altLang="ko-KR" sz="2300" i="1" dirty="0" smtClean="0"/>
          </a:p>
          <a:p>
            <a:pPr marL="0" indent="0" algn="r">
              <a:spcBef>
                <a:spcPct val="0"/>
              </a:spcBef>
              <a:buNone/>
            </a:pPr>
            <a:r>
              <a:rPr kumimoji="1" lang="en-US" altLang="ko-KR" sz="1400" b="1" i="1" dirty="0">
                <a:solidFill>
                  <a:schemeClr val="accent1">
                    <a:lumMod val="60000"/>
                    <a:lumOff val="40000"/>
                  </a:schemeClr>
                </a:solidFill>
              </a:rPr>
              <a:t>Cochrane </a:t>
            </a:r>
            <a:r>
              <a:rPr kumimoji="1" lang="en-US" altLang="ko-KR" sz="1400" b="1" i="1" dirty="0" smtClean="0">
                <a:solidFill>
                  <a:schemeClr val="accent1">
                    <a:lumMod val="60000"/>
                    <a:lumOff val="40000"/>
                  </a:schemeClr>
                </a:solidFill>
              </a:rPr>
              <a:t>Database </a:t>
            </a:r>
            <a:r>
              <a:rPr kumimoji="1" lang="en-US" altLang="ko-KR" sz="1400" b="1" i="1" dirty="0" err="1" smtClean="0">
                <a:solidFill>
                  <a:schemeClr val="accent1">
                    <a:lumMod val="60000"/>
                    <a:lumOff val="40000"/>
                  </a:schemeClr>
                </a:solidFill>
              </a:rPr>
              <a:t>Syst</a:t>
            </a:r>
            <a:r>
              <a:rPr kumimoji="1" lang="en-US" altLang="ko-KR" sz="1400" b="1" i="1" dirty="0" smtClean="0">
                <a:solidFill>
                  <a:schemeClr val="accent1">
                    <a:lumMod val="60000"/>
                    <a:lumOff val="40000"/>
                  </a:schemeClr>
                </a:solidFill>
              </a:rPr>
              <a:t> </a:t>
            </a:r>
            <a:r>
              <a:rPr kumimoji="1" lang="en-US" altLang="ko-KR" sz="1400" b="1" i="1" dirty="0">
                <a:solidFill>
                  <a:schemeClr val="accent1">
                    <a:lumMod val="60000"/>
                    <a:lumOff val="40000"/>
                  </a:schemeClr>
                </a:solidFill>
              </a:rPr>
              <a:t>Rev . 2007 </a:t>
            </a:r>
            <a:r>
              <a:rPr kumimoji="1" lang="en-US" altLang="ko-KR" sz="1400" b="1" i="1" dirty="0" smtClean="0">
                <a:solidFill>
                  <a:schemeClr val="accent1">
                    <a:lumMod val="60000"/>
                    <a:lumOff val="40000"/>
                  </a:schemeClr>
                </a:solidFill>
              </a:rPr>
              <a:t>;</a:t>
            </a:r>
            <a:endParaRPr kumimoji="1" lang="en-US" altLang="ko-KR" sz="1400" b="1" i="1" dirty="0">
              <a:solidFill>
                <a:schemeClr val="accent1">
                  <a:lumMod val="60000"/>
                  <a:lumOff val="40000"/>
                </a:schemeClr>
              </a:solidFill>
            </a:endParaRPr>
          </a:p>
          <a:p>
            <a:endParaRPr lang="ko-KR" altLang="en-US" i="1" dirty="0"/>
          </a:p>
        </p:txBody>
      </p:sp>
    </p:spTree>
    <p:extLst>
      <p:ext uri="{BB962C8B-B14F-4D97-AF65-F5344CB8AC3E}">
        <p14:creationId xmlns:p14="http://schemas.microsoft.com/office/powerpoint/2010/main" val="2398590707"/>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Exercise Training</a:t>
            </a:r>
            <a:endParaRPr lang="ko-KR" altLang="en-US" dirty="0"/>
          </a:p>
        </p:txBody>
      </p:sp>
      <p:sp>
        <p:nvSpPr>
          <p:cNvPr id="3" name="내용 개체 틀 2"/>
          <p:cNvSpPr>
            <a:spLocks noGrp="1"/>
          </p:cNvSpPr>
          <p:nvPr>
            <p:ph idx="1"/>
          </p:nvPr>
        </p:nvSpPr>
        <p:spPr/>
        <p:txBody>
          <a:bodyPr/>
          <a:lstStyle/>
          <a:p>
            <a:pPr lvl="0"/>
            <a:r>
              <a:rPr lang="en-US" altLang="ko-KR" i="1" dirty="0">
                <a:solidFill>
                  <a:srgbClr val="9BBB59">
                    <a:lumMod val="40000"/>
                    <a:lumOff val="60000"/>
                  </a:srgbClr>
                </a:solidFill>
              </a:rPr>
              <a:t>Manipulating the Inspired Gas</a:t>
            </a:r>
          </a:p>
          <a:p>
            <a:endParaRPr lang="en-US" altLang="ko-KR" sz="2800" dirty="0" smtClean="0"/>
          </a:p>
          <a:p>
            <a:pPr marL="0" indent="0">
              <a:buNone/>
            </a:pPr>
            <a:r>
              <a:rPr lang="en-US" altLang="ko-KR" sz="2800" dirty="0" smtClean="0"/>
              <a:t>-</a:t>
            </a:r>
            <a:r>
              <a:rPr lang="en-US" altLang="ko-KR" sz="2800" dirty="0" err="1" smtClean="0"/>
              <a:t>Heliox</a:t>
            </a:r>
            <a:r>
              <a:rPr lang="en-US" altLang="ko-KR" sz="2800" dirty="0" smtClean="0"/>
              <a:t> </a:t>
            </a:r>
            <a:r>
              <a:rPr lang="en-US" altLang="ko-KR" sz="2800" dirty="0"/>
              <a:t>and </a:t>
            </a:r>
            <a:r>
              <a:rPr lang="en-US" altLang="ko-KR" sz="2800" dirty="0" smtClean="0"/>
              <a:t>Helium-</a:t>
            </a:r>
            <a:r>
              <a:rPr lang="en-US" altLang="ko-KR" sz="2800" dirty="0" err="1" smtClean="0"/>
              <a:t>Hyperoxia</a:t>
            </a:r>
            <a:endParaRPr lang="en-US" altLang="ko-KR" sz="2800" dirty="0" smtClean="0"/>
          </a:p>
          <a:p>
            <a:pPr marL="0" indent="0">
              <a:buNone/>
            </a:pPr>
            <a:r>
              <a:rPr lang="en-US" altLang="ko-KR" sz="2800" dirty="0" smtClean="0"/>
              <a:t>:Replacing nitrogen with </a:t>
            </a:r>
            <a:r>
              <a:rPr lang="en-US" altLang="ko-KR" sz="2800" dirty="0"/>
              <a:t>helium decreases airway </a:t>
            </a:r>
            <a:r>
              <a:rPr lang="en-US" altLang="ko-KR" sz="2800" dirty="0" smtClean="0"/>
              <a:t>resistance.</a:t>
            </a:r>
          </a:p>
          <a:p>
            <a:endParaRPr lang="en-US" altLang="ko-KR" sz="2800" dirty="0" smtClean="0"/>
          </a:p>
          <a:p>
            <a:pPr marL="0" indent="0">
              <a:buNone/>
            </a:pPr>
            <a:r>
              <a:rPr lang="en-US" altLang="ko-KR" sz="2800" dirty="0" smtClean="0"/>
              <a:t>-</a:t>
            </a:r>
            <a:r>
              <a:rPr lang="en-US" altLang="ko-KR" sz="2800" dirty="0" err="1" smtClean="0"/>
              <a:t>heliox</a:t>
            </a:r>
            <a:r>
              <a:rPr lang="en-US" altLang="ko-KR" sz="2800" dirty="0" smtClean="0"/>
              <a:t> </a:t>
            </a:r>
            <a:r>
              <a:rPr lang="en-US" altLang="ko-KR" sz="2800" dirty="0"/>
              <a:t>[HO</a:t>
            </a:r>
            <a:r>
              <a:rPr lang="en-US" altLang="ko-KR" sz="2800" dirty="0" smtClean="0"/>
              <a:t>](</a:t>
            </a:r>
            <a:r>
              <a:rPr lang="en-US" altLang="ko-KR" sz="2800" dirty="0"/>
              <a:t>79% </a:t>
            </a:r>
            <a:r>
              <a:rPr lang="en-US" altLang="ko-KR" sz="2800" dirty="0" smtClean="0"/>
              <a:t>helium and </a:t>
            </a:r>
            <a:r>
              <a:rPr lang="en-US" altLang="ko-KR" sz="2800" dirty="0"/>
              <a:t>21% </a:t>
            </a:r>
            <a:r>
              <a:rPr lang="en-US" altLang="ko-KR" sz="2800" dirty="0" smtClean="0"/>
              <a:t>oxygen)</a:t>
            </a:r>
          </a:p>
          <a:p>
            <a:pPr marL="0" indent="0">
              <a:buNone/>
            </a:pPr>
            <a:r>
              <a:rPr lang="en-US" altLang="ko-KR" sz="2400" dirty="0" smtClean="0"/>
              <a:t>:increases inspiratory capacity</a:t>
            </a:r>
            <a:r>
              <a:rPr lang="en-US" altLang="ko-KR" sz="2400" dirty="0"/>
              <a:t>, reduces dynamic hyperinflation, </a:t>
            </a:r>
            <a:r>
              <a:rPr lang="en-US" altLang="ko-KR" sz="2400" dirty="0" smtClean="0"/>
              <a:t>reduces dyspnea.</a:t>
            </a:r>
          </a:p>
          <a:p>
            <a:pPr marL="0" indent="0" algn="r">
              <a:spcBef>
                <a:spcPct val="0"/>
              </a:spcBef>
              <a:buNone/>
            </a:pPr>
            <a:r>
              <a:rPr kumimoji="1" lang="en-US" altLang="ko-KR" sz="1400" b="1" i="1" dirty="0">
                <a:solidFill>
                  <a:schemeClr val="accent1">
                    <a:lumMod val="60000"/>
                    <a:lumOff val="40000"/>
                  </a:schemeClr>
                </a:solidFill>
              </a:rPr>
              <a:t>J </a:t>
            </a:r>
            <a:r>
              <a:rPr kumimoji="1" lang="en-US" altLang="ko-KR" sz="1400" b="1" i="1" dirty="0" err="1">
                <a:solidFill>
                  <a:schemeClr val="accent1">
                    <a:lumMod val="60000"/>
                    <a:lumOff val="40000"/>
                  </a:schemeClr>
                </a:solidFill>
              </a:rPr>
              <a:t>Appl</a:t>
            </a:r>
            <a:r>
              <a:rPr kumimoji="1" lang="en-US" altLang="ko-KR" sz="1400" b="1" i="1" dirty="0">
                <a:solidFill>
                  <a:schemeClr val="accent1">
                    <a:lumMod val="60000"/>
                    <a:lumOff val="40000"/>
                  </a:schemeClr>
                </a:solidFill>
              </a:rPr>
              <a:t> </a:t>
            </a:r>
            <a:r>
              <a:rPr kumimoji="1" lang="en-US" altLang="ko-KR" sz="1400" b="1" i="1" dirty="0" err="1">
                <a:solidFill>
                  <a:schemeClr val="accent1">
                    <a:lumMod val="60000"/>
                    <a:lumOff val="40000"/>
                  </a:schemeClr>
                </a:solidFill>
              </a:rPr>
              <a:t>Physiol</a:t>
            </a:r>
            <a:r>
              <a:rPr kumimoji="1" lang="en-US" altLang="ko-KR" sz="1400" b="1" i="1" dirty="0">
                <a:solidFill>
                  <a:schemeClr val="accent1">
                    <a:lumMod val="60000"/>
                    <a:lumOff val="40000"/>
                  </a:schemeClr>
                </a:solidFill>
              </a:rPr>
              <a:t> . 2004; 97( 5): 1637- 1642.</a:t>
            </a:r>
          </a:p>
          <a:p>
            <a:endParaRPr lang="ko-KR" altLang="en-US" sz="2400" dirty="0"/>
          </a:p>
        </p:txBody>
      </p:sp>
    </p:spTree>
    <p:extLst>
      <p:ext uri="{BB962C8B-B14F-4D97-AF65-F5344CB8AC3E}">
        <p14:creationId xmlns:p14="http://schemas.microsoft.com/office/powerpoint/2010/main" val="96527653"/>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Exercise Training</a:t>
            </a:r>
            <a:endParaRPr lang="ko-KR" altLang="en-US" dirty="0"/>
          </a:p>
        </p:txBody>
      </p:sp>
      <p:sp>
        <p:nvSpPr>
          <p:cNvPr id="3" name="내용 개체 틀 2"/>
          <p:cNvSpPr>
            <a:spLocks noGrp="1"/>
          </p:cNvSpPr>
          <p:nvPr>
            <p:ph idx="1"/>
          </p:nvPr>
        </p:nvSpPr>
        <p:spPr>
          <a:xfrm>
            <a:off x="467544" y="1556792"/>
            <a:ext cx="8229600" cy="4525963"/>
          </a:xfrm>
        </p:spPr>
        <p:txBody>
          <a:bodyPr/>
          <a:lstStyle/>
          <a:p>
            <a:pPr lvl="0"/>
            <a:r>
              <a:rPr lang="en-US" altLang="ko-KR" i="1" dirty="0">
                <a:solidFill>
                  <a:srgbClr val="9BBB59">
                    <a:lumMod val="40000"/>
                    <a:lumOff val="60000"/>
                  </a:srgbClr>
                </a:solidFill>
              </a:rPr>
              <a:t>Manipulating the Inspired Gas</a:t>
            </a:r>
          </a:p>
          <a:p>
            <a:pPr marL="0" indent="0">
              <a:buNone/>
            </a:pPr>
            <a:r>
              <a:rPr lang="en-US" altLang="ko-KR" sz="2800" dirty="0" smtClean="0">
                <a:solidFill>
                  <a:srgbClr val="9BBB59">
                    <a:lumMod val="40000"/>
                    <a:lumOff val="60000"/>
                  </a:srgbClr>
                </a:solidFill>
              </a:rPr>
              <a:t>-</a:t>
            </a:r>
            <a:r>
              <a:rPr lang="en-US" altLang="ko-KR" sz="2800" dirty="0" err="1" smtClean="0">
                <a:solidFill>
                  <a:srgbClr val="9BBB59">
                    <a:lumMod val="40000"/>
                    <a:lumOff val="60000"/>
                  </a:srgbClr>
                </a:solidFill>
              </a:rPr>
              <a:t>Heliox</a:t>
            </a:r>
            <a:r>
              <a:rPr lang="en-US" altLang="ko-KR" sz="2800" dirty="0" smtClean="0">
                <a:solidFill>
                  <a:srgbClr val="9BBB59">
                    <a:lumMod val="40000"/>
                    <a:lumOff val="60000"/>
                  </a:srgbClr>
                </a:solidFill>
              </a:rPr>
              <a:t> </a:t>
            </a:r>
            <a:r>
              <a:rPr lang="en-US" altLang="ko-KR" sz="2800" dirty="0">
                <a:solidFill>
                  <a:srgbClr val="9BBB59">
                    <a:lumMod val="40000"/>
                    <a:lumOff val="60000"/>
                  </a:srgbClr>
                </a:solidFill>
              </a:rPr>
              <a:t>and </a:t>
            </a:r>
            <a:r>
              <a:rPr lang="en-US" altLang="ko-KR" sz="2800" dirty="0" smtClean="0">
                <a:solidFill>
                  <a:srgbClr val="9BBB59">
                    <a:lumMod val="40000"/>
                    <a:lumOff val="60000"/>
                  </a:srgbClr>
                </a:solidFill>
              </a:rPr>
              <a:t>Helium-</a:t>
            </a:r>
            <a:r>
              <a:rPr lang="en-US" altLang="ko-KR" sz="2800" dirty="0" err="1" smtClean="0">
                <a:solidFill>
                  <a:srgbClr val="9BBB59">
                    <a:lumMod val="40000"/>
                    <a:lumOff val="60000"/>
                  </a:srgbClr>
                </a:solidFill>
              </a:rPr>
              <a:t>Hyperoxia</a:t>
            </a:r>
            <a:r>
              <a:rPr lang="en-US" altLang="ko-KR" sz="2800" dirty="0"/>
              <a:t> </a:t>
            </a:r>
            <a:endParaRPr lang="en-US" altLang="ko-KR" sz="2800" dirty="0" smtClean="0"/>
          </a:p>
          <a:p>
            <a:pPr marL="0" indent="0">
              <a:buNone/>
            </a:pPr>
            <a:r>
              <a:rPr lang="en-US" altLang="ko-KR" sz="2800" dirty="0" smtClean="0"/>
              <a:t>-helium-</a:t>
            </a:r>
            <a:r>
              <a:rPr lang="en-US" altLang="ko-KR" sz="2800" dirty="0" err="1" smtClean="0"/>
              <a:t>hyperoxia</a:t>
            </a:r>
            <a:r>
              <a:rPr lang="en-US" altLang="ko-KR" sz="2800" dirty="0" smtClean="0"/>
              <a:t> </a:t>
            </a:r>
            <a:r>
              <a:rPr lang="en-US" altLang="ko-KR" sz="2800" dirty="0"/>
              <a:t>[HH</a:t>
            </a:r>
            <a:r>
              <a:rPr lang="en-US" altLang="ko-KR" sz="2800" dirty="0" smtClean="0"/>
              <a:t>]</a:t>
            </a:r>
          </a:p>
          <a:p>
            <a:pPr marL="0" indent="0">
              <a:buNone/>
            </a:pPr>
            <a:r>
              <a:rPr lang="en-US" altLang="ko-KR" sz="2800" dirty="0" smtClean="0"/>
              <a:t>:(</a:t>
            </a:r>
            <a:r>
              <a:rPr lang="en-US" altLang="ko-KR" sz="2800" dirty="0"/>
              <a:t>60% helium </a:t>
            </a:r>
            <a:r>
              <a:rPr lang="en-US" altLang="ko-KR" sz="2800" dirty="0" smtClean="0"/>
              <a:t>and40</a:t>
            </a:r>
            <a:r>
              <a:rPr lang="en-US" altLang="ko-KR" sz="2800" dirty="0"/>
              <a:t>% </a:t>
            </a:r>
            <a:r>
              <a:rPr lang="en-US" altLang="ko-KR" sz="2800" dirty="0" smtClean="0"/>
              <a:t>oxygen)</a:t>
            </a:r>
            <a:endParaRPr lang="en-US" altLang="ko-KR" sz="2800" dirty="0"/>
          </a:p>
          <a:p>
            <a:pPr marL="0" indent="0">
              <a:buNone/>
            </a:pPr>
            <a:r>
              <a:rPr lang="en-US" altLang="ko-KR" sz="2800" dirty="0" smtClean="0"/>
              <a:t>:</a:t>
            </a:r>
            <a:r>
              <a:rPr lang="en-US" altLang="ko-KR" sz="2400" dirty="0" smtClean="0"/>
              <a:t>greater </a:t>
            </a:r>
            <a:r>
              <a:rPr lang="en-US" altLang="ko-KR" sz="2400" dirty="0"/>
              <a:t>gains in cycle exercise endurance in the HH group compared with the ambient air control </a:t>
            </a:r>
            <a:r>
              <a:rPr lang="en-US" altLang="ko-KR" sz="2400" dirty="0" smtClean="0"/>
              <a:t>group.</a:t>
            </a:r>
          </a:p>
          <a:p>
            <a:pPr marL="0" indent="0" algn="r">
              <a:spcBef>
                <a:spcPct val="0"/>
              </a:spcBef>
              <a:buNone/>
            </a:pPr>
            <a:r>
              <a:rPr kumimoji="1" lang="en-US" altLang="ko-KR" sz="1400" b="1" i="1" dirty="0">
                <a:solidFill>
                  <a:schemeClr val="accent1">
                    <a:lumMod val="60000"/>
                    <a:lumOff val="40000"/>
                  </a:schemeClr>
                </a:solidFill>
              </a:rPr>
              <a:t>Chest . 2010 ; 138 ( 5 ): 1133 - 1139</a:t>
            </a:r>
          </a:p>
          <a:p>
            <a:endParaRPr lang="en-US" altLang="ko-KR" sz="2800" dirty="0" smtClean="0"/>
          </a:p>
          <a:p>
            <a:r>
              <a:rPr lang="en-US" altLang="ko-KR" sz="2800" dirty="0" smtClean="0"/>
              <a:t>In </a:t>
            </a:r>
            <a:r>
              <a:rPr lang="en-US" altLang="ko-KR" sz="2800" dirty="0"/>
              <a:t>clinical practice, barriers to the widespread Use cost, administration.</a:t>
            </a:r>
          </a:p>
          <a:p>
            <a:pPr lvl="0"/>
            <a:endParaRPr lang="en-US" altLang="ko-KR" sz="2800" dirty="0">
              <a:solidFill>
                <a:srgbClr val="9BBB59">
                  <a:lumMod val="40000"/>
                  <a:lumOff val="60000"/>
                </a:srgbClr>
              </a:solidFill>
            </a:endParaRPr>
          </a:p>
          <a:p>
            <a:endParaRPr lang="ko-KR" altLang="en-US" dirty="0"/>
          </a:p>
        </p:txBody>
      </p:sp>
    </p:spTree>
    <p:extLst>
      <p:ext uri="{BB962C8B-B14F-4D97-AF65-F5344CB8AC3E}">
        <p14:creationId xmlns:p14="http://schemas.microsoft.com/office/powerpoint/2010/main" val="4221019520"/>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Exercise Training</a:t>
            </a:r>
            <a:endParaRPr lang="ko-KR" altLang="en-US" dirty="0"/>
          </a:p>
        </p:txBody>
      </p:sp>
      <p:sp>
        <p:nvSpPr>
          <p:cNvPr id="3" name="내용 개체 틀 2"/>
          <p:cNvSpPr>
            <a:spLocks noGrp="1"/>
          </p:cNvSpPr>
          <p:nvPr>
            <p:ph idx="1"/>
          </p:nvPr>
        </p:nvSpPr>
        <p:spPr/>
        <p:txBody>
          <a:bodyPr/>
          <a:lstStyle/>
          <a:p>
            <a:r>
              <a:rPr lang="en-US" altLang="ko-KR" i="1" dirty="0" err="1"/>
              <a:t>Ventilatory</a:t>
            </a:r>
            <a:r>
              <a:rPr lang="en-US" altLang="ko-KR" i="1" dirty="0"/>
              <a:t> </a:t>
            </a:r>
            <a:r>
              <a:rPr lang="en-US" altLang="ko-KR" i="1" dirty="0" smtClean="0"/>
              <a:t>Strategies</a:t>
            </a:r>
          </a:p>
          <a:p>
            <a:pPr marL="0" indent="0">
              <a:buNone/>
            </a:pPr>
            <a:r>
              <a:rPr lang="en-US" altLang="ko-KR" dirty="0" smtClean="0"/>
              <a:t>-NIPPV</a:t>
            </a:r>
          </a:p>
          <a:p>
            <a:pPr marL="0" indent="0">
              <a:buNone/>
            </a:pPr>
            <a:r>
              <a:rPr lang="en-US" altLang="ko-KR" sz="2800" dirty="0" smtClean="0"/>
              <a:t>:</a:t>
            </a:r>
            <a:r>
              <a:rPr lang="en-US" altLang="ko-KR" sz="2800" dirty="0"/>
              <a:t>reduces the inspiratory </a:t>
            </a:r>
            <a:r>
              <a:rPr lang="en-US" altLang="ko-KR" sz="2800" dirty="0" smtClean="0"/>
              <a:t>work,</a:t>
            </a:r>
            <a:r>
              <a:rPr lang="en-US" altLang="ko-KR" sz="2800" dirty="0"/>
              <a:t> enhances oxygenation of the quadriceps</a:t>
            </a:r>
            <a:r>
              <a:rPr lang="en-US" altLang="ko-KR" sz="2800" dirty="0" smtClean="0"/>
              <a:t>,</a:t>
            </a:r>
            <a:r>
              <a:rPr lang="en-US" altLang="ko-KR" sz="2800" dirty="0"/>
              <a:t> increases exercise </a:t>
            </a:r>
            <a:r>
              <a:rPr lang="en-US" altLang="ko-KR" sz="2800" dirty="0" smtClean="0"/>
              <a:t>capacity</a:t>
            </a:r>
          </a:p>
          <a:p>
            <a:pPr marL="0" indent="0" algn="r">
              <a:spcBef>
                <a:spcPct val="0"/>
              </a:spcBef>
              <a:buNone/>
            </a:pPr>
            <a:r>
              <a:rPr kumimoji="1" lang="en-US" altLang="ko-KR" sz="1400" b="1" i="1" dirty="0">
                <a:solidFill>
                  <a:schemeClr val="accent1">
                    <a:lumMod val="60000"/>
                    <a:lumOff val="40000"/>
                  </a:schemeClr>
                </a:solidFill>
              </a:rPr>
              <a:t>Chest . 2010 ; 138 ( 5 ): 1133 - 1139 </a:t>
            </a:r>
            <a:r>
              <a:rPr kumimoji="1" lang="en-US" altLang="ko-KR" sz="1400" b="1" i="1" dirty="0" smtClean="0">
                <a:solidFill>
                  <a:schemeClr val="accent1">
                    <a:lumMod val="60000"/>
                    <a:lumOff val="40000"/>
                  </a:schemeClr>
                </a:solidFill>
              </a:rPr>
              <a:t>.</a:t>
            </a:r>
            <a:endParaRPr lang="en-US" altLang="ko-KR" dirty="0"/>
          </a:p>
          <a:p>
            <a:pPr marL="0" indent="0">
              <a:buNone/>
            </a:pPr>
            <a:endParaRPr lang="en-US" altLang="ko-KR" sz="2800" dirty="0" smtClean="0"/>
          </a:p>
          <a:p>
            <a:pPr marL="0" indent="0">
              <a:buNone/>
            </a:pPr>
            <a:r>
              <a:rPr lang="en-US" altLang="ko-KR" sz="2800" dirty="0" smtClean="0"/>
              <a:t>-In </a:t>
            </a:r>
            <a:r>
              <a:rPr lang="en-US" altLang="ko-KR" sz="2800" dirty="0"/>
              <a:t>clinical practice, the</a:t>
            </a:r>
            <a:r>
              <a:rPr lang="en-US" altLang="ko-KR" sz="2800" dirty="0">
                <a:solidFill>
                  <a:srgbClr val="FFFF00"/>
                </a:solidFill>
              </a:rPr>
              <a:t> cost </a:t>
            </a:r>
            <a:r>
              <a:rPr lang="en-US" altLang="ko-KR" sz="2800" dirty="0"/>
              <a:t>and </a:t>
            </a:r>
            <a:r>
              <a:rPr lang="en-US" altLang="ko-KR" sz="2800" dirty="0">
                <a:solidFill>
                  <a:srgbClr val="FFFF00"/>
                </a:solidFill>
              </a:rPr>
              <a:t>technical </a:t>
            </a:r>
            <a:r>
              <a:rPr lang="en-US" altLang="ko-KR" sz="2800" dirty="0" smtClean="0">
                <a:solidFill>
                  <a:srgbClr val="FFFF00"/>
                </a:solidFill>
              </a:rPr>
              <a:t>support </a:t>
            </a:r>
            <a:r>
              <a:rPr lang="en-US" altLang="ko-KR" sz="2800" dirty="0" smtClean="0"/>
              <a:t>requirements </a:t>
            </a:r>
            <a:r>
              <a:rPr lang="en-US" altLang="ko-KR" sz="2800" dirty="0"/>
              <a:t>for NIPPV will preclude its </a:t>
            </a:r>
            <a:r>
              <a:rPr lang="en-US" altLang="ko-KR" sz="2800" dirty="0" smtClean="0"/>
              <a:t>use.</a:t>
            </a:r>
          </a:p>
          <a:p>
            <a:pPr marL="0" indent="0" algn="r">
              <a:spcBef>
                <a:spcPct val="0"/>
              </a:spcBef>
              <a:buNone/>
            </a:pPr>
            <a:endParaRPr kumimoji="1" lang="en-US" altLang="ko-KR" sz="1400" b="1" i="1" dirty="0">
              <a:solidFill>
                <a:schemeClr val="accent1">
                  <a:lumMod val="60000"/>
                  <a:lumOff val="40000"/>
                </a:schemeClr>
              </a:solidFill>
            </a:endParaRPr>
          </a:p>
          <a:p>
            <a:pPr marL="0" indent="0" algn="r">
              <a:spcBef>
                <a:spcPct val="0"/>
              </a:spcBef>
              <a:buNone/>
            </a:pPr>
            <a:endParaRPr kumimoji="1" lang="en-US" altLang="ko-KR" sz="1400" b="1" i="1" dirty="0" smtClean="0">
              <a:solidFill>
                <a:schemeClr val="accent1">
                  <a:lumMod val="60000"/>
                  <a:lumOff val="40000"/>
                </a:schemeClr>
              </a:solidFill>
            </a:endParaRPr>
          </a:p>
        </p:txBody>
      </p:sp>
    </p:spTree>
    <p:extLst>
      <p:ext uri="{BB962C8B-B14F-4D97-AF65-F5344CB8AC3E}">
        <p14:creationId xmlns:p14="http://schemas.microsoft.com/office/powerpoint/2010/main" val="191115078"/>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Exercise Training</a:t>
            </a:r>
            <a:endParaRPr lang="ko-KR" altLang="en-US" dirty="0"/>
          </a:p>
        </p:txBody>
      </p:sp>
      <p:sp>
        <p:nvSpPr>
          <p:cNvPr id="3" name="내용 개체 틀 2"/>
          <p:cNvSpPr>
            <a:spLocks noGrp="1"/>
          </p:cNvSpPr>
          <p:nvPr>
            <p:ph idx="1"/>
          </p:nvPr>
        </p:nvSpPr>
        <p:spPr/>
        <p:txBody>
          <a:bodyPr/>
          <a:lstStyle/>
          <a:p>
            <a:r>
              <a:rPr lang="en-US" altLang="ko-KR" i="1" dirty="0" err="1"/>
              <a:t>Ventilatory</a:t>
            </a:r>
            <a:r>
              <a:rPr lang="en-US" altLang="ko-KR" i="1" dirty="0"/>
              <a:t> </a:t>
            </a:r>
            <a:r>
              <a:rPr lang="en-US" altLang="ko-KR" i="1" dirty="0" smtClean="0"/>
              <a:t>Strategies</a:t>
            </a:r>
          </a:p>
          <a:p>
            <a:pPr marL="0" indent="0">
              <a:buNone/>
            </a:pPr>
            <a:r>
              <a:rPr lang="en-US" altLang="ko-KR" dirty="0" smtClean="0"/>
              <a:t> -</a:t>
            </a:r>
            <a:r>
              <a:rPr lang="en-US" altLang="ko-KR" sz="3000" dirty="0" smtClean="0"/>
              <a:t>Ventilation-Feedback</a:t>
            </a:r>
          </a:p>
          <a:p>
            <a:pPr marL="0" indent="0">
              <a:buNone/>
            </a:pPr>
            <a:r>
              <a:rPr lang="en-US" altLang="ko-KR" sz="2400" dirty="0" smtClean="0"/>
              <a:t>:set </a:t>
            </a:r>
            <a:r>
              <a:rPr lang="en-US" altLang="ko-KR" sz="2400" dirty="0"/>
              <a:t>a slow respiratory rate and prolong </a:t>
            </a:r>
            <a:r>
              <a:rPr lang="en-US" altLang="ko-KR" sz="2400" dirty="0" smtClean="0"/>
              <a:t>expiratory</a:t>
            </a:r>
          </a:p>
          <a:p>
            <a:pPr marL="0" indent="0">
              <a:buNone/>
            </a:pPr>
            <a:r>
              <a:rPr lang="en-US" altLang="ko-KR" sz="2400" dirty="0" smtClean="0"/>
              <a:t>time.(</a:t>
            </a:r>
            <a:r>
              <a:rPr lang="en-US" altLang="ko-KR" sz="2400" dirty="0"/>
              <a:t>reduced </a:t>
            </a:r>
            <a:r>
              <a:rPr lang="en-US" altLang="ko-KR" sz="2400" dirty="0" smtClean="0"/>
              <a:t>hyperinflation)</a:t>
            </a:r>
          </a:p>
          <a:p>
            <a:pPr marL="0" indent="0">
              <a:buNone/>
            </a:pPr>
            <a:r>
              <a:rPr lang="en-US" altLang="ko-KR" sz="2400" dirty="0" smtClean="0"/>
              <a:t>:VF </a:t>
            </a:r>
            <a:r>
              <a:rPr lang="en-US" altLang="ko-KR" sz="2400" dirty="0"/>
              <a:t>to exercise </a:t>
            </a:r>
            <a:r>
              <a:rPr lang="en-US" altLang="ko-KR" sz="2400" dirty="0" smtClean="0"/>
              <a:t>training </a:t>
            </a:r>
            <a:r>
              <a:rPr lang="en-US" altLang="ko-KR" sz="2400" dirty="0"/>
              <a:t>gains in exercise </a:t>
            </a:r>
            <a:r>
              <a:rPr lang="en-US" altLang="ko-KR" sz="2400" dirty="0" smtClean="0"/>
              <a:t>endurance</a:t>
            </a:r>
          </a:p>
          <a:p>
            <a:pPr marL="0" indent="0" algn="r">
              <a:buNone/>
            </a:pPr>
            <a:r>
              <a:rPr kumimoji="1" lang="en-US" altLang="ko-KR" sz="1400" b="1" i="1" dirty="0">
                <a:solidFill>
                  <a:schemeClr val="accent1">
                    <a:lumMod val="60000"/>
                    <a:lumOff val="40000"/>
                  </a:schemeClr>
                </a:solidFill>
              </a:rPr>
              <a:t>Am J </a:t>
            </a:r>
            <a:r>
              <a:rPr kumimoji="1" lang="en-US" altLang="ko-KR" sz="1400" b="1" i="1" dirty="0" err="1" smtClean="0">
                <a:solidFill>
                  <a:schemeClr val="accent1">
                    <a:lumMod val="60000"/>
                    <a:lumOff val="40000"/>
                  </a:schemeClr>
                </a:solidFill>
              </a:rPr>
              <a:t>Respir</a:t>
            </a:r>
            <a:r>
              <a:rPr kumimoji="1" lang="en-US" altLang="ko-KR" sz="1400" b="1" i="1" dirty="0">
                <a:solidFill>
                  <a:schemeClr val="accent1">
                    <a:lumMod val="60000"/>
                    <a:lumOff val="40000"/>
                  </a:schemeClr>
                </a:solidFill>
              </a:rPr>
              <a:t> </a:t>
            </a:r>
            <a:r>
              <a:rPr kumimoji="1" lang="en-US" altLang="ko-KR" sz="1400" b="1" i="1" dirty="0" err="1" smtClean="0">
                <a:solidFill>
                  <a:schemeClr val="accent1">
                    <a:lumMod val="60000"/>
                    <a:lumOff val="40000"/>
                  </a:schemeClr>
                </a:solidFill>
              </a:rPr>
              <a:t>Crit</a:t>
            </a:r>
            <a:r>
              <a:rPr kumimoji="1" lang="en-US" altLang="ko-KR" sz="1400" b="1" i="1" dirty="0" smtClean="0">
                <a:solidFill>
                  <a:schemeClr val="accent1">
                    <a:lumMod val="60000"/>
                    <a:lumOff val="40000"/>
                  </a:schemeClr>
                </a:solidFill>
              </a:rPr>
              <a:t> </a:t>
            </a:r>
            <a:r>
              <a:rPr kumimoji="1" lang="en-US" altLang="ko-KR" sz="1400" b="1" i="1" dirty="0">
                <a:solidFill>
                  <a:schemeClr val="accent1">
                    <a:lumMod val="60000"/>
                    <a:lumOff val="40000"/>
                  </a:schemeClr>
                </a:solidFill>
              </a:rPr>
              <a:t>Care Med . 2008 ; 177 ( 8 ): 844 - 852 </a:t>
            </a:r>
            <a:r>
              <a:rPr lang="en-US" altLang="ko-KR" dirty="0"/>
              <a:t>.</a:t>
            </a:r>
            <a:endParaRPr lang="en-US" altLang="ko-KR" dirty="0" smtClean="0"/>
          </a:p>
          <a:p>
            <a:endParaRPr lang="en-US" altLang="ko-KR" dirty="0" smtClean="0"/>
          </a:p>
        </p:txBody>
      </p:sp>
      <p:pic>
        <p:nvPicPr>
          <p:cNvPr id="4098" name="Picture 2" descr="C:\Users\ethan0002\Desktop\20131013_17160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653136"/>
            <a:ext cx="4572000" cy="2214268"/>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ethan0002\Desktop\20131013_17163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0" y="4653136"/>
            <a:ext cx="4572000" cy="22142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45149374"/>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Exercise Training</a:t>
            </a:r>
            <a:endParaRPr lang="ko-KR" altLang="en-US" dirty="0"/>
          </a:p>
        </p:txBody>
      </p:sp>
      <p:sp>
        <p:nvSpPr>
          <p:cNvPr id="3" name="내용 개체 틀 2"/>
          <p:cNvSpPr>
            <a:spLocks noGrp="1"/>
          </p:cNvSpPr>
          <p:nvPr>
            <p:ph idx="1"/>
          </p:nvPr>
        </p:nvSpPr>
        <p:spPr/>
        <p:txBody>
          <a:bodyPr/>
          <a:lstStyle/>
          <a:p>
            <a:r>
              <a:rPr lang="en-US" altLang="ko-KR" sz="3000" i="1" dirty="0" smtClean="0"/>
              <a:t>Transcutaneous </a:t>
            </a:r>
            <a:r>
              <a:rPr lang="en-US" altLang="ko-KR" sz="3000" i="1" dirty="0"/>
              <a:t>Electrical </a:t>
            </a:r>
            <a:r>
              <a:rPr lang="en-US" altLang="ko-KR" sz="3000" i="1" dirty="0" smtClean="0"/>
              <a:t>Muscle Stimulation</a:t>
            </a:r>
          </a:p>
          <a:p>
            <a:pPr marL="0" indent="0">
              <a:buNone/>
            </a:pPr>
            <a:r>
              <a:rPr lang="en-US" altLang="ko-KR" sz="2800" dirty="0" smtClean="0"/>
              <a:t>-In many studies, gains </a:t>
            </a:r>
            <a:r>
              <a:rPr lang="en-US" altLang="ko-KR" sz="2800" dirty="0"/>
              <a:t>in muscle function and</a:t>
            </a:r>
          </a:p>
          <a:p>
            <a:pPr marL="0" indent="0">
              <a:buNone/>
            </a:pPr>
            <a:r>
              <a:rPr lang="en-US" altLang="ko-KR" sz="2800" dirty="0" smtClean="0"/>
              <a:t> exercise capacity.</a:t>
            </a:r>
          </a:p>
          <a:p>
            <a:endParaRPr lang="en-US" altLang="ko-KR" sz="2800" dirty="0"/>
          </a:p>
          <a:p>
            <a:r>
              <a:rPr lang="en-US" altLang="ko-KR" sz="2400" dirty="0"/>
              <a:t>If expertise in neuromuscular electrical </a:t>
            </a:r>
            <a:r>
              <a:rPr lang="en-US" altLang="ko-KR" sz="2400" dirty="0" smtClean="0"/>
              <a:t>stimulation is </a:t>
            </a:r>
            <a:r>
              <a:rPr lang="en-US" altLang="ko-KR" sz="2400" dirty="0"/>
              <a:t>available, </a:t>
            </a:r>
            <a:r>
              <a:rPr lang="en-US" altLang="ko-KR" sz="2400" dirty="0">
                <a:solidFill>
                  <a:srgbClr val="FFFF00"/>
                </a:solidFill>
              </a:rPr>
              <a:t>selected patients (low BMI with evidence </a:t>
            </a:r>
            <a:r>
              <a:rPr lang="en-US" altLang="ko-KR" sz="2400" dirty="0" smtClean="0">
                <a:solidFill>
                  <a:srgbClr val="FFFF00"/>
                </a:solidFill>
              </a:rPr>
              <a:t>of quadriceps </a:t>
            </a:r>
            <a:r>
              <a:rPr lang="en-US" altLang="ko-KR" sz="2400" dirty="0">
                <a:solidFill>
                  <a:srgbClr val="FFFF00"/>
                </a:solidFill>
              </a:rPr>
              <a:t>weakness) </a:t>
            </a:r>
            <a:r>
              <a:rPr lang="en-US" altLang="ko-KR" sz="2400" dirty="0"/>
              <a:t>who are unable or unwilling to </a:t>
            </a:r>
            <a:r>
              <a:rPr lang="en-US" altLang="ko-KR" sz="2400" dirty="0" err="1" smtClean="0"/>
              <a:t>participaten</a:t>
            </a:r>
            <a:r>
              <a:rPr lang="en-US" altLang="ko-KR" sz="2400" dirty="0" smtClean="0"/>
              <a:t> in </a:t>
            </a:r>
            <a:r>
              <a:rPr lang="en-US" altLang="ko-KR" sz="2400" dirty="0"/>
              <a:t>pulmonary rehabilitation could be considered </a:t>
            </a:r>
            <a:r>
              <a:rPr lang="en-US" altLang="ko-KR" sz="2400" dirty="0" smtClean="0"/>
              <a:t>for (Grade </a:t>
            </a:r>
            <a:r>
              <a:rPr lang="en-US" altLang="ko-KR" sz="2400" dirty="0"/>
              <a:t>D</a:t>
            </a:r>
            <a:r>
              <a:rPr lang="en-US" altLang="ko-KR" sz="2400" dirty="0" smtClean="0"/>
              <a:t>)</a:t>
            </a:r>
          </a:p>
          <a:p>
            <a:pPr marL="0" indent="0" algn="r">
              <a:buNone/>
            </a:pPr>
            <a:r>
              <a:rPr kumimoji="1" lang="en-US" altLang="ko-KR" sz="1400" b="1" i="1" dirty="0">
                <a:solidFill>
                  <a:schemeClr val="accent1">
                    <a:lumMod val="60000"/>
                    <a:lumOff val="40000"/>
                  </a:schemeClr>
                </a:solidFill>
              </a:rPr>
              <a:t>Thorax 2013;68:ii1–ii30</a:t>
            </a:r>
            <a:endParaRPr kumimoji="1" lang="ko-KR" altLang="en-US" sz="1400" b="1" i="1" dirty="0">
              <a:solidFill>
                <a:schemeClr val="accent1">
                  <a:lumMod val="60000"/>
                  <a:lumOff val="40000"/>
                </a:schemeClr>
              </a:solidFill>
            </a:endParaRPr>
          </a:p>
        </p:txBody>
      </p:sp>
    </p:spTree>
    <p:extLst>
      <p:ext uri="{BB962C8B-B14F-4D97-AF65-F5344CB8AC3E}">
        <p14:creationId xmlns:p14="http://schemas.microsoft.com/office/powerpoint/2010/main" val="137983983"/>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Exercise Training</a:t>
            </a:r>
            <a:endParaRPr lang="ko-KR" altLang="en-US" dirty="0"/>
          </a:p>
        </p:txBody>
      </p:sp>
      <p:sp>
        <p:nvSpPr>
          <p:cNvPr id="3" name="내용 개체 틀 2"/>
          <p:cNvSpPr>
            <a:spLocks noGrp="1"/>
          </p:cNvSpPr>
          <p:nvPr>
            <p:ph idx="1"/>
          </p:nvPr>
        </p:nvSpPr>
        <p:spPr/>
        <p:txBody>
          <a:bodyPr/>
          <a:lstStyle/>
          <a:p>
            <a:r>
              <a:rPr lang="en-US" altLang="ko-KR" i="1" dirty="0"/>
              <a:t>Partitioning </a:t>
            </a:r>
            <a:r>
              <a:rPr lang="en-US" altLang="ko-KR" i="1" dirty="0" smtClean="0"/>
              <a:t> </a:t>
            </a:r>
            <a:r>
              <a:rPr lang="en-US" altLang="ko-KR" i="1" dirty="0"/>
              <a:t>Exercising </a:t>
            </a:r>
            <a:r>
              <a:rPr lang="en-US" altLang="ko-KR" i="1" dirty="0" smtClean="0"/>
              <a:t>Muscle.</a:t>
            </a:r>
          </a:p>
          <a:p>
            <a:pPr marL="0" indent="0">
              <a:buNone/>
            </a:pPr>
            <a:r>
              <a:rPr lang="en-US" altLang="ko-KR" sz="2800" dirty="0" smtClean="0"/>
              <a:t>-exercising </a:t>
            </a:r>
            <a:r>
              <a:rPr lang="en-US" altLang="ko-KR" sz="2800" dirty="0"/>
              <a:t>with a smaller muscle mass, </a:t>
            </a:r>
            <a:endParaRPr lang="en-US" altLang="ko-KR" sz="2800" dirty="0" smtClean="0"/>
          </a:p>
          <a:p>
            <a:pPr marL="0" indent="0">
              <a:buNone/>
            </a:pPr>
            <a:r>
              <a:rPr lang="en-US" altLang="ko-KR" sz="2800" dirty="0" err="1" smtClean="0"/>
              <a:t>ventilatory</a:t>
            </a:r>
            <a:r>
              <a:rPr lang="en-US" altLang="ko-KR" sz="2800" dirty="0" smtClean="0"/>
              <a:t> -</a:t>
            </a:r>
            <a:r>
              <a:rPr lang="en-US" altLang="ko-KR" sz="2800" dirty="0"/>
              <a:t>limited patients would perform more </a:t>
            </a:r>
            <a:r>
              <a:rPr lang="en-US" altLang="ko-KR" sz="2800" dirty="0" smtClean="0"/>
              <a:t>high-intensity work.</a:t>
            </a:r>
            <a:endParaRPr lang="en-US" altLang="ko-KR" sz="2800" i="1" dirty="0" smtClean="0"/>
          </a:p>
          <a:p>
            <a:endParaRPr lang="en-US" altLang="ko-KR" dirty="0" smtClean="0"/>
          </a:p>
          <a:p>
            <a:pPr marL="0" indent="0">
              <a:buNone/>
            </a:pPr>
            <a:r>
              <a:rPr lang="en-US" altLang="ko-KR" sz="2800" dirty="0"/>
              <a:t>-</a:t>
            </a:r>
            <a:r>
              <a:rPr lang="en-US" altLang="ko-KR" sz="2800" dirty="0" smtClean="0"/>
              <a:t>one-legged  </a:t>
            </a:r>
            <a:r>
              <a:rPr lang="en-US" altLang="ko-KR" sz="2800" dirty="0" err="1" smtClean="0"/>
              <a:t>vs</a:t>
            </a:r>
            <a:r>
              <a:rPr lang="en-US" altLang="ko-KR" sz="2800" dirty="0" smtClean="0"/>
              <a:t> two-legged cycling</a:t>
            </a:r>
          </a:p>
          <a:p>
            <a:pPr marL="0" indent="0">
              <a:buNone/>
            </a:pPr>
            <a:r>
              <a:rPr lang="en-US" altLang="ko-KR" sz="2800" dirty="0" smtClean="0"/>
              <a:t>:same </a:t>
            </a:r>
            <a:r>
              <a:rPr lang="en-US" altLang="ko-KR" sz="2800" dirty="0"/>
              <a:t>peak rate of oxygen </a:t>
            </a:r>
            <a:r>
              <a:rPr lang="en-US" altLang="ko-KR" sz="2800" dirty="0" smtClean="0"/>
              <a:t>uptake, prolonged </a:t>
            </a:r>
            <a:r>
              <a:rPr lang="en-US" altLang="ko-KR" sz="2800" dirty="0"/>
              <a:t>endurance </a:t>
            </a:r>
            <a:r>
              <a:rPr lang="en-US" altLang="ko-KR" sz="2800" dirty="0" smtClean="0"/>
              <a:t>time.</a:t>
            </a:r>
            <a:endParaRPr lang="en-US" altLang="ko-KR" sz="2800" i="1" dirty="0" smtClean="0"/>
          </a:p>
          <a:p>
            <a:pPr marL="0" indent="0" algn="r">
              <a:buNone/>
            </a:pPr>
            <a:r>
              <a:rPr kumimoji="1" lang="en-US" altLang="ko-KR" sz="1400" b="1" i="1" dirty="0">
                <a:solidFill>
                  <a:schemeClr val="accent1">
                    <a:lumMod val="60000"/>
                    <a:lumOff val="40000"/>
                  </a:schemeClr>
                </a:solidFill>
              </a:rPr>
              <a:t>Chest . 2006 ; 129 ( 2 ): 325 - 332 .</a:t>
            </a:r>
          </a:p>
          <a:p>
            <a:endParaRPr lang="ko-KR" altLang="en-US" dirty="0"/>
          </a:p>
        </p:txBody>
      </p:sp>
    </p:spTree>
    <p:extLst>
      <p:ext uri="{BB962C8B-B14F-4D97-AF65-F5344CB8AC3E}">
        <p14:creationId xmlns:p14="http://schemas.microsoft.com/office/powerpoint/2010/main" val="2019840465"/>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Increasing Peripheral </a:t>
            </a:r>
            <a:r>
              <a:rPr lang="en-US" altLang="ko-KR" dirty="0" smtClean="0"/>
              <a:t/>
            </a:r>
            <a:br>
              <a:rPr lang="en-US" altLang="ko-KR" dirty="0" smtClean="0"/>
            </a:br>
            <a:r>
              <a:rPr lang="en-US" altLang="ko-KR" dirty="0" smtClean="0"/>
              <a:t>Muscle </a:t>
            </a:r>
            <a:r>
              <a:rPr lang="en-US" altLang="ko-KR" dirty="0"/>
              <a:t>Strength</a:t>
            </a:r>
            <a:endParaRPr lang="ko-KR" altLang="en-US" dirty="0"/>
          </a:p>
        </p:txBody>
      </p:sp>
      <p:sp>
        <p:nvSpPr>
          <p:cNvPr id="3" name="내용 개체 틀 2"/>
          <p:cNvSpPr>
            <a:spLocks noGrp="1"/>
          </p:cNvSpPr>
          <p:nvPr>
            <p:ph idx="1"/>
          </p:nvPr>
        </p:nvSpPr>
        <p:spPr/>
        <p:txBody>
          <a:bodyPr/>
          <a:lstStyle/>
          <a:p>
            <a:pPr marL="0" indent="0">
              <a:buNone/>
            </a:pPr>
            <a:r>
              <a:rPr lang="en-US" altLang="ko-KR" sz="2800" dirty="0" smtClean="0"/>
              <a:t>-Quadriceps </a:t>
            </a:r>
            <a:r>
              <a:rPr lang="en-US" altLang="ko-KR" sz="2800" dirty="0"/>
              <a:t>cross-sectional area is a predictor </a:t>
            </a:r>
            <a:r>
              <a:rPr lang="en-US" altLang="ko-KR" sz="2800" dirty="0" smtClean="0"/>
              <a:t>of Mortality.</a:t>
            </a:r>
          </a:p>
          <a:p>
            <a:pPr marL="0" indent="0">
              <a:buNone/>
            </a:pPr>
            <a:endParaRPr lang="en-US" altLang="ko-KR" sz="2400" dirty="0" smtClean="0"/>
          </a:p>
          <a:p>
            <a:pPr marL="0" indent="0">
              <a:buNone/>
            </a:pPr>
            <a:r>
              <a:rPr lang="en-US" altLang="ko-KR" sz="2800" dirty="0" smtClean="0"/>
              <a:t>-Resistance training</a:t>
            </a:r>
          </a:p>
          <a:p>
            <a:pPr marL="0" indent="0">
              <a:buNone/>
            </a:pPr>
            <a:r>
              <a:rPr lang="en-US" altLang="ko-KR" sz="2400" dirty="0" smtClean="0"/>
              <a:t>:combination </a:t>
            </a:r>
            <a:r>
              <a:rPr lang="en-US" altLang="ko-KR" sz="2400" dirty="0"/>
              <a:t>of progressive muscle resistance </a:t>
            </a:r>
            <a:r>
              <a:rPr lang="en-US" altLang="ko-KR" sz="2400" dirty="0" smtClean="0"/>
              <a:t>and aerobic </a:t>
            </a:r>
            <a:r>
              <a:rPr lang="en-US" altLang="ko-KR" sz="2400" dirty="0"/>
              <a:t>training should be </a:t>
            </a:r>
            <a:r>
              <a:rPr lang="en-US" altLang="ko-KR" sz="2400" dirty="0" smtClean="0"/>
              <a:t>delivered.</a:t>
            </a:r>
          </a:p>
          <a:p>
            <a:pPr marL="0" indent="0">
              <a:buNone/>
            </a:pPr>
            <a:endParaRPr lang="en-US" altLang="ko-KR" sz="2400" dirty="0" smtClean="0"/>
          </a:p>
          <a:p>
            <a:pPr marL="0" indent="0">
              <a:buNone/>
            </a:pPr>
            <a:r>
              <a:rPr lang="en-US" altLang="ko-KR" sz="2600" dirty="0" smtClean="0"/>
              <a:t>-Nutritional interventions, </a:t>
            </a:r>
            <a:r>
              <a:rPr lang="en-US" altLang="ko-KR" sz="2600" dirty="0" err="1" smtClean="0"/>
              <a:t>creatine</a:t>
            </a:r>
            <a:r>
              <a:rPr lang="en-US" altLang="ko-KR" sz="2600" dirty="0"/>
              <a:t> </a:t>
            </a:r>
            <a:r>
              <a:rPr lang="en-US" altLang="ko-KR" sz="2600" dirty="0" smtClean="0"/>
              <a:t>supplementation,</a:t>
            </a:r>
            <a:r>
              <a:rPr lang="en-US" altLang="ko-KR" sz="2600" dirty="0"/>
              <a:t> </a:t>
            </a:r>
            <a:r>
              <a:rPr lang="en-US" altLang="ko-KR" sz="2600" dirty="0" smtClean="0"/>
              <a:t> use </a:t>
            </a:r>
            <a:r>
              <a:rPr lang="en-US" altLang="ko-KR" sz="2600" dirty="0"/>
              <a:t>of </a:t>
            </a:r>
            <a:r>
              <a:rPr lang="en-US" altLang="ko-KR" sz="2600" dirty="0" smtClean="0"/>
              <a:t>testosterone.</a:t>
            </a:r>
          </a:p>
          <a:p>
            <a:pPr marL="0" indent="0">
              <a:buNone/>
            </a:pPr>
            <a:r>
              <a:rPr lang="en-US" altLang="ko-KR" sz="2800" dirty="0" smtClean="0"/>
              <a:t>:remains inconclusive, not recommended</a:t>
            </a:r>
          </a:p>
          <a:p>
            <a:endParaRPr lang="ko-KR" altLang="en-US" dirty="0"/>
          </a:p>
        </p:txBody>
      </p:sp>
    </p:spTree>
    <p:extLst>
      <p:ext uri="{BB962C8B-B14F-4D97-AF65-F5344CB8AC3E}">
        <p14:creationId xmlns:p14="http://schemas.microsoft.com/office/powerpoint/2010/main" val="945120858"/>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INTRODUCTION</a:t>
            </a:r>
            <a:endParaRPr lang="ko-KR" altLang="en-US" dirty="0"/>
          </a:p>
        </p:txBody>
      </p:sp>
      <p:sp>
        <p:nvSpPr>
          <p:cNvPr id="3" name="내용 개체 틀 2"/>
          <p:cNvSpPr>
            <a:spLocks noGrp="1"/>
          </p:cNvSpPr>
          <p:nvPr>
            <p:ph idx="1"/>
          </p:nvPr>
        </p:nvSpPr>
        <p:spPr/>
        <p:txBody>
          <a:bodyPr/>
          <a:lstStyle/>
          <a:p>
            <a:r>
              <a:rPr lang="en-US" altLang="ko-KR" sz="2400" dirty="0"/>
              <a:t>I</a:t>
            </a:r>
            <a:r>
              <a:rPr lang="en-US" altLang="ko-KR" sz="2400" dirty="0" smtClean="0"/>
              <a:t>n </a:t>
            </a:r>
            <a:r>
              <a:rPr lang="en-US" altLang="ko-KR" sz="2400" dirty="0"/>
              <a:t>1952</a:t>
            </a:r>
            <a:r>
              <a:rPr lang="en-US" altLang="ko-KR" sz="2400" dirty="0" smtClean="0"/>
              <a:t>,</a:t>
            </a:r>
            <a:r>
              <a:rPr lang="en-US" altLang="ko-KR" sz="2400" dirty="0"/>
              <a:t> reported on the importance</a:t>
            </a:r>
          </a:p>
          <a:p>
            <a:pPr marL="0" indent="0">
              <a:buNone/>
            </a:pPr>
            <a:r>
              <a:rPr lang="en-US" altLang="ko-KR" sz="2400" dirty="0" smtClean="0"/>
              <a:t>   of </a:t>
            </a:r>
            <a:r>
              <a:rPr lang="en-US" altLang="ko-KR" sz="2400" dirty="0"/>
              <a:t>exercise for patients with </a:t>
            </a:r>
            <a:r>
              <a:rPr lang="en-US" altLang="ko-KR" sz="2400" dirty="0" smtClean="0"/>
              <a:t>emphysema.</a:t>
            </a:r>
          </a:p>
          <a:p>
            <a:endParaRPr lang="en-US" altLang="ko-KR" sz="2400" dirty="0" smtClean="0"/>
          </a:p>
          <a:p>
            <a:r>
              <a:rPr lang="en-US" altLang="ko-KR" sz="2400" dirty="0"/>
              <a:t>O</a:t>
            </a:r>
            <a:r>
              <a:rPr lang="en-US" altLang="ko-KR" sz="2400" dirty="0" smtClean="0"/>
              <a:t>pinions </a:t>
            </a:r>
            <a:r>
              <a:rPr lang="en-US" altLang="ko-KR" sz="2400" dirty="0"/>
              <a:t>on its </a:t>
            </a:r>
            <a:r>
              <a:rPr lang="en-US" altLang="ko-KR" sz="2400" dirty="0" smtClean="0"/>
              <a:t>benefits </a:t>
            </a:r>
            <a:r>
              <a:rPr lang="en-US" altLang="ko-KR" sz="2400" dirty="0"/>
              <a:t>remained </a:t>
            </a:r>
            <a:r>
              <a:rPr lang="en-US" altLang="ko-KR" sz="2400" dirty="0" smtClean="0"/>
              <a:t>equivocal.</a:t>
            </a:r>
          </a:p>
          <a:p>
            <a:endParaRPr lang="en-US" altLang="ko-KR" sz="2400" dirty="0" smtClean="0"/>
          </a:p>
          <a:p>
            <a:r>
              <a:rPr lang="en-US" altLang="ko-KR" sz="2400" dirty="0" smtClean="0"/>
              <a:t>In 1991,</a:t>
            </a:r>
            <a:r>
              <a:rPr lang="en-US" altLang="ko-KR" sz="2400" dirty="0"/>
              <a:t> after high-intensity cycle </a:t>
            </a:r>
            <a:r>
              <a:rPr lang="en-US" altLang="ko-KR" sz="2400" dirty="0" smtClean="0"/>
              <a:t>training </a:t>
            </a:r>
            <a:r>
              <a:rPr lang="en-US" altLang="ko-KR" sz="2400" dirty="0"/>
              <a:t>in </a:t>
            </a:r>
            <a:r>
              <a:rPr lang="en-US" altLang="ko-KR" sz="2400" dirty="0" smtClean="0"/>
              <a:t>COPD,</a:t>
            </a:r>
            <a:r>
              <a:rPr lang="en-US" altLang="ko-KR" sz="2400" dirty="0"/>
              <a:t> lactate </a:t>
            </a:r>
            <a:r>
              <a:rPr lang="en-US" altLang="ko-KR" sz="2400" dirty="0" smtClean="0"/>
              <a:t>threshold,</a:t>
            </a:r>
            <a:r>
              <a:rPr lang="en-US" altLang="ko-KR" sz="2400" dirty="0"/>
              <a:t> oxidative </a:t>
            </a:r>
            <a:r>
              <a:rPr lang="en-US" altLang="ko-KR" sz="2400" dirty="0" smtClean="0"/>
              <a:t>capacity.</a:t>
            </a:r>
          </a:p>
          <a:p>
            <a:endParaRPr lang="en-US" altLang="ko-KR" sz="2400" dirty="0"/>
          </a:p>
          <a:p>
            <a:r>
              <a:rPr lang="en-US" altLang="ko-KR" sz="2400" dirty="0"/>
              <a:t>subsequent </a:t>
            </a:r>
            <a:r>
              <a:rPr lang="en-US" altLang="ko-KR" sz="2400" dirty="0" smtClean="0"/>
              <a:t>accumulation of </a:t>
            </a:r>
            <a:r>
              <a:rPr lang="en-US" altLang="ko-KR" sz="2400" dirty="0"/>
              <a:t>high-quality data to support the effectiveness </a:t>
            </a:r>
            <a:r>
              <a:rPr lang="en-US" altLang="ko-KR" sz="2400" dirty="0" smtClean="0"/>
              <a:t>of PR.</a:t>
            </a:r>
            <a:endParaRPr lang="ko-KR" altLang="en-US" sz="2400" dirty="0"/>
          </a:p>
        </p:txBody>
      </p:sp>
    </p:spTree>
    <p:extLst>
      <p:ext uri="{BB962C8B-B14F-4D97-AF65-F5344CB8AC3E}">
        <p14:creationId xmlns:p14="http://schemas.microsoft.com/office/powerpoint/2010/main" val="3986650567"/>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Self-Management</a:t>
            </a:r>
            <a:endParaRPr lang="ko-KR" altLang="en-US" dirty="0"/>
          </a:p>
        </p:txBody>
      </p:sp>
      <p:sp>
        <p:nvSpPr>
          <p:cNvPr id="3" name="내용 개체 틀 2"/>
          <p:cNvSpPr>
            <a:spLocks noGrp="1"/>
          </p:cNvSpPr>
          <p:nvPr>
            <p:ph idx="1"/>
          </p:nvPr>
        </p:nvSpPr>
        <p:spPr/>
        <p:txBody>
          <a:bodyPr/>
          <a:lstStyle/>
          <a:p>
            <a:r>
              <a:rPr lang="en-US" altLang="ko-KR" dirty="0" smtClean="0"/>
              <a:t>Teaches disease specific education,</a:t>
            </a:r>
            <a:r>
              <a:rPr lang="en-US" altLang="ko-KR" dirty="0"/>
              <a:t> action plans</a:t>
            </a:r>
            <a:r>
              <a:rPr lang="en-US" altLang="ko-KR" dirty="0" smtClean="0"/>
              <a:t>,</a:t>
            </a:r>
            <a:r>
              <a:rPr lang="en-US" altLang="ko-KR" dirty="0"/>
              <a:t> </a:t>
            </a:r>
            <a:r>
              <a:rPr lang="en-US" altLang="ko-KR" dirty="0" smtClean="0"/>
              <a:t>health behavior changes.</a:t>
            </a:r>
          </a:p>
          <a:p>
            <a:endParaRPr lang="en-US" altLang="ko-KR" dirty="0" smtClean="0"/>
          </a:p>
          <a:p>
            <a:r>
              <a:rPr lang="en-US" altLang="ko-KR" dirty="0"/>
              <a:t>self-management revealed </a:t>
            </a:r>
            <a:r>
              <a:rPr lang="en-US" altLang="ko-KR" dirty="0" smtClean="0"/>
              <a:t>reductions in </a:t>
            </a:r>
            <a:r>
              <a:rPr lang="en-US" altLang="ko-KR" dirty="0"/>
              <a:t>hospitalizations and a small improvement </a:t>
            </a:r>
            <a:r>
              <a:rPr lang="en-US" altLang="ko-KR" dirty="0" smtClean="0"/>
              <a:t>in HRQL.</a:t>
            </a:r>
          </a:p>
          <a:p>
            <a:pPr marL="0" indent="0" algn="r">
              <a:buNone/>
            </a:pPr>
            <a:r>
              <a:rPr kumimoji="1" lang="en-US" altLang="ko-KR" sz="1400" b="1" i="1" dirty="0">
                <a:solidFill>
                  <a:schemeClr val="accent1">
                    <a:lumMod val="60000"/>
                    <a:lumOff val="40000"/>
                  </a:schemeClr>
                </a:solidFill>
              </a:rPr>
              <a:t>Arch Intern Med . 2003 ; 163 ( 5 ): 585 - 591</a:t>
            </a:r>
            <a:endParaRPr kumimoji="1" lang="ko-KR" altLang="en-US" sz="1400" b="1" i="1" dirty="0">
              <a:solidFill>
                <a:schemeClr val="accent1">
                  <a:lumMod val="60000"/>
                  <a:lumOff val="40000"/>
                </a:schemeClr>
              </a:solidFill>
            </a:endParaRPr>
          </a:p>
        </p:txBody>
      </p:sp>
    </p:spTree>
    <p:extLst>
      <p:ext uri="{BB962C8B-B14F-4D97-AF65-F5344CB8AC3E}">
        <p14:creationId xmlns:p14="http://schemas.microsoft.com/office/powerpoint/2010/main" val="2283049236"/>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err="1"/>
              <a:t>Psychologic</a:t>
            </a:r>
            <a:r>
              <a:rPr lang="en-US" altLang="ko-KR" dirty="0"/>
              <a:t> Support</a:t>
            </a:r>
            <a:endParaRPr lang="ko-KR" altLang="en-US" dirty="0"/>
          </a:p>
        </p:txBody>
      </p:sp>
      <p:sp>
        <p:nvSpPr>
          <p:cNvPr id="3" name="내용 개체 틀 2"/>
          <p:cNvSpPr>
            <a:spLocks noGrp="1"/>
          </p:cNvSpPr>
          <p:nvPr>
            <p:ph idx="1"/>
          </p:nvPr>
        </p:nvSpPr>
        <p:spPr/>
        <p:txBody>
          <a:bodyPr/>
          <a:lstStyle/>
          <a:p>
            <a:r>
              <a:rPr lang="en-US" altLang="ko-KR" dirty="0"/>
              <a:t>Anxiety and depression are common in </a:t>
            </a:r>
            <a:r>
              <a:rPr lang="en-US" altLang="ko-KR" dirty="0" smtClean="0"/>
              <a:t>COPD.</a:t>
            </a:r>
          </a:p>
          <a:p>
            <a:endParaRPr lang="en-US" altLang="ko-KR" dirty="0" smtClean="0"/>
          </a:p>
          <a:p>
            <a:r>
              <a:rPr lang="en-US" altLang="ko-KR" dirty="0" smtClean="0"/>
              <a:t>associated </a:t>
            </a:r>
            <a:r>
              <a:rPr lang="en-US" altLang="ko-KR" dirty="0"/>
              <a:t>with poor exercise </a:t>
            </a:r>
            <a:r>
              <a:rPr lang="en-US" altLang="ko-KR" dirty="0" smtClean="0"/>
              <a:t>capacity,</a:t>
            </a:r>
            <a:r>
              <a:rPr lang="en-US" altLang="ko-KR" dirty="0"/>
              <a:t> greater </a:t>
            </a:r>
            <a:r>
              <a:rPr lang="en-US" altLang="ko-KR" dirty="0" smtClean="0"/>
              <a:t>dyspnea.</a:t>
            </a:r>
          </a:p>
          <a:p>
            <a:endParaRPr lang="en-US" altLang="ko-KR" dirty="0" smtClean="0"/>
          </a:p>
          <a:p>
            <a:r>
              <a:rPr lang="en-US" altLang="ko-KR" sz="2800" dirty="0" smtClean="0"/>
              <a:t>since </a:t>
            </a:r>
            <a:r>
              <a:rPr lang="en-US" altLang="ko-KR" sz="2800" dirty="0"/>
              <a:t>scientific evidence is lacking, current practice and </a:t>
            </a:r>
            <a:r>
              <a:rPr lang="en-US" altLang="ko-KR" sz="2800" dirty="0">
                <a:solidFill>
                  <a:srgbClr val="FFFF00"/>
                </a:solidFill>
              </a:rPr>
              <a:t>expert opinion </a:t>
            </a:r>
            <a:r>
              <a:rPr lang="en-US" altLang="ko-KR" sz="2800" dirty="0"/>
              <a:t>support the inclusion of </a:t>
            </a:r>
            <a:r>
              <a:rPr lang="en-US" altLang="ko-KR" sz="2800" dirty="0">
                <a:solidFill>
                  <a:srgbClr val="FFFF00"/>
                </a:solidFill>
              </a:rPr>
              <a:t>psychosocial </a:t>
            </a:r>
            <a:r>
              <a:rPr lang="en-US" altLang="ko-KR" sz="2800" dirty="0" smtClean="0">
                <a:solidFill>
                  <a:srgbClr val="FFFF00"/>
                </a:solidFill>
              </a:rPr>
              <a:t>interventions</a:t>
            </a:r>
            <a:r>
              <a:rPr lang="en-US" altLang="ko-KR" sz="2800" dirty="0" smtClean="0"/>
              <a:t>  as </a:t>
            </a:r>
            <a:r>
              <a:rPr lang="en-US" altLang="ko-KR" sz="2800" dirty="0"/>
              <a:t>a component of </a:t>
            </a:r>
            <a:r>
              <a:rPr lang="en-US" altLang="ko-KR" sz="2800" dirty="0" smtClean="0"/>
              <a:t>pulmonary rehabilitation.</a:t>
            </a:r>
            <a:endParaRPr lang="en-US" altLang="ko-KR" sz="2800" dirty="0"/>
          </a:p>
          <a:p>
            <a:endParaRPr lang="ko-KR" altLang="en-US" dirty="0"/>
          </a:p>
        </p:txBody>
      </p:sp>
    </p:spTree>
    <p:extLst>
      <p:ext uri="{BB962C8B-B14F-4D97-AF65-F5344CB8AC3E}">
        <p14:creationId xmlns:p14="http://schemas.microsoft.com/office/powerpoint/2010/main" val="936588309"/>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Acute Exacerbations</a:t>
            </a:r>
            <a:endParaRPr lang="ko-KR" altLang="en-US" dirty="0"/>
          </a:p>
        </p:txBody>
      </p:sp>
      <p:sp>
        <p:nvSpPr>
          <p:cNvPr id="3" name="내용 개체 틀 2"/>
          <p:cNvSpPr>
            <a:spLocks noGrp="1"/>
          </p:cNvSpPr>
          <p:nvPr>
            <p:ph idx="1"/>
          </p:nvPr>
        </p:nvSpPr>
        <p:spPr/>
        <p:txBody>
          <a:bodyPr/>
          <a:lstStyle/>
          <a:p>
            <a:r>
              <a:rPr lang="en-US" altLang="ko-KR" sz="2400" dirty="0"/>
              <a:t>safe and effective during or immediately </a:t>
            </a:r>
            <a:r>
              <a:rPr lang="en-US" altLang="ko-KR" sz="2400" dirty="0" smtClean="0"/>
              <a:t>following an AECOPD</a:t>
            </a:r>
          </a:p>
          <a:p>
            <a:endParaRPr lang="en-US" altLang="ko-KR" sz="2400" dirty="0" smtClean="0"/>
          </a:p>
          <a:p>
            <a:r>
              <a:rPr lang="en-US" altLang="ko-KR" sz="2400" dirty="0" smtClean="0"/>
              <a:t>resistance </a:t>
            </a:r>
            <a:r>
              <a:rPr lang="en-US" altLang="ko-KR" sz="2400" dirty="0"/>
              <a:t>exercise performed during </a:t>
            </a:r>
            <a:r>
              <a:rPr lang="en-US" altLang="ko-KR" sz="2400" dirty="0" smtClean="0"/>
              <a:t>hospitalization for </a:t>
            </a:r>
            <a:r>
              <a:rPr lang="en-US" altLang="ko-KR" sz="2400" dirty="0"/>
              <a:t>AECOPD optimized muscle force </a:t>
            </a:r>
            <a:r>
              <a:rPr lang="en-US" altLang="ko-KR" sz="2400" dirty="0" smtClean="0"/>
              <a:t>without increasing </a:t>
            </a:r>
            <a:r>
              <a:rPr lang="en-US" altLang="ko-KR" sz="2400" dirty="0"/>
              <a:t>systemic </a:t>
            </a:r>
            <a:r>
              <a:rPr lang="en-US" altLang="ko-KR" sz="2400" dirty="0" smtClean="0"/>
              <a:t>inflammation.</a:t>
            </a:r>
          </a:p>
          <a:p>
            <a:endParaRPr lang="en-US" altLang="ko-KR" sz="2400" dirty="0" smtClean="0"/>
          </a:p>
          <a:p>
            <a:r>
              <a:rPr lang="en-US" altLang="ko-KR" sz="2400" dirty="0" smtClean="0"/>
              <a:t>Strongly recommended </a:t>
            </a:r>
            <a:r>
              <a:rPr lang="en-US" altLang="ko-KR" sz="2400" dirty="0" err="1" smtClean="0"/>
              <a:t>wthin</a:t>
            </a:r>
            <a:r>
              <a:rPr lang="en-US" altLang="ko-KR" sz="2400" dirty="0" smtClean="0"/>
              <a:t> 1month </a:t>
            </a:r>
            <a:r>
              <a:rPr lang="en-US" altLang="ko-KR" sz="1800" dirty="0" smtClean="0"/>
              <a:t>(CTS clinical guideline)</a:t>
            </a:r>
          </a:p>
          <a:p>
            <a:pPr marL="0" indent="0">
              <a:buNone/>
            </a:pPr>
            <a:r>
              <a:rPr lang="en-US" altLang="ko-KR" sz="2400" dirty="0" smtClean="0"/>
              <a:t>   :improved </a:t>
            </a:r>
            <a:r>
              <a:rPr lang="en-US" altLang="ko-KR" sz="2400" dirty="0" err="1" smtClean="0"/>
              <a:t>dyspna,exercise</a:t>
            </a:r>
            <a:r>
              <a:rPr lang="en-US" altLang="ko-KR" sz="2400" dirty="0" smtClean="0"/>
              <a:t> tolerance than usual care,       reduced  hospital admission and mortality.</a:t>
            </a:r>
            <a:endParaRPr lang="ko-KR" altLang="en-US" sz="2400" dirty="0"/>
          </a:p>
        </p:txBody>
      </p:sp>
    </p:spTree>
    <p:extLst>
      <p:ext uri="{BB962C8B-B14F-4D97-AF65-F5344CB8AC3E}">
        <p14:creationId xmlns:p14="http://schemas.microsoft.com/office/powerpoint/2010/main" val="4042291543"/>
      </p:ext>
    </p:extLst>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323528" y="188640"/>
            <a:ext cx="8229600" cy="1143000"/>
          </a:xfrm>
        </p:spPr>
        <p:txBody>
          <a:bodyPr/>
          <a:lstStyle/>
          <a:p>
            <a:r>
              <a:rPr lang="en-US" altLang="ko-KR" dirty="0" smtClean="0"/>
              <a:t>COPD </a:t>
            </a:r>
            <a:r>
              <a:rPr lang="en-US" altLang="ko-KR" dirty="0"/>
              <a:t>patients with comorbidities</a:t>
            </a:r>
            <a:endParaRPr lang="ko-KR" altLang="en-US" dirty="0"/>
          </a:p>
        </p:txBody>
      </p:sp>
      <p:sp>
        <p:nvSpPr>
          <p:cNvPr id="3" name="내용 개체 틀 2"/>
          <p:cNvSpPr>
            <a:spLocks noGrp="1"/>
          </p:cNvSpPr>
          <p:nvPr>
            <p:ph idx="1"/>
          </p:nvPr>
        </p:nvSpPr>
        <p:spPr/>
        <p:txBody>
          <a:bodyPr/>
          <a:lstStyle/>
          <a:p>
            <a:r>
              <a:rPr lang="en-US" altLang="ko-KR" sz="2400" dirty="0"/>
              <a:t>Land-based exercise can be difficult for people with COPD who have coexisting obesity, musculoskeletal or neurological conditions</a:t>
            </a:r>
          </a:p>
          <a:p>
            <a:endParaRPr lang="en-US" altLang="ko-KR" sz="2400" dirty="0"/>
          </a:p>
          <a:p>
            <a:r>
              <a:rPr lang="en-US" altLang="ko-KR" sz="2400" dirty="0"/>
              <a:t>improved peak and endurance exercise capacity significantly more than an equivalent land-based exercise training </a:t>
            </a:r>
            <a:r>
              <a:rPr lang="en-US" altLang="ko-KR" sz="2400" dirty="0" smtClean="0"/>
              <a:t>program, water-based </a:t>
            </a:r>
            <a:r>
              <a:rPr lang="en-US" altLang="ko-KR" sz="2400" dirty="0"/>
              <a:t>exercise training may provide an alternative mode of </a:t>
            </a:r>
            <a:r>
              <a:rPr lang="en-US" altLang="ko-KR" sz="2400" dirty="0" smtClean="0"/>
              <a:t>training.</a:t>
            </a:r>
            <a:endParaRPr lang="en-US" altLang="ko-KR" sz="2400" dirty="0"/>
          </a:p>
          <a:p>
            <a:endParaRPr lang="ko-KR" alt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815313"/>
            <a:ext cx="2016224" cy="2016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직사각형 3"/>
          <p:cNvSpPr/>
          <p:nvPr/>
        </p:nvSpPr>
        <p:spPr>
          <a:xfrm>
            <a:off x="6041869" y="4803793"/>
            <a:ext cx="3102131" cy="307777"/>
          </a:xfrm>
          <a:prstGeom prst="rect">
            <a:avLst/>
          </a:prstGeom>
        </p:spPr>
        <p:txBody>
          <a:bodyPr wrap="none">
            <a:spAutoFit/>
          </a:bodyPr>
          <a:lstStyle/>
          <a:p>
            <a:r>
              <a:rPr lang="en-US" altLang="ko-KR" sz="1400" b="1" i="1" dirty="0">
                <a:solidFill>
                  <a:schemeClr val="accent1">
                    <a:lumMod val="60000"/>
                    <a:lumOff val="40000"/>
                  </a:schemeClr>
                </a:solidFill>
                <a:latin typeface="Arial" pitchFamily="34" charset="0"/>
                <a:ea typeface="+mn-ea"/>
                <a:cs typeface="Arial" pitchFamily="34" charset="0"/>
              </a:rPr>
              <a:t>McNamara et al. </a:t>
            </a:r>
            <a:r>
              <a:rPr lang="en-US" altLang="ko-KR" sz="1400" b="1" i="1" dirty="0" err="1">
                <a:solidFill>
                  <a:schemeClr val="accent1">
                    <a:lumMod val="60000"/>
                    <a:lumOff val="40000"/>
                  </a:schemeClr>
                </a:solidFill>
                <a:latin typeface="Arial" pitchFamily="34" charset="0"/>
                <a:ea typeface="+mn-ea"/>
                <a:cs typeface="Arial" pitchFamily="34" charset="0"/>
              </a:rPr>
              <a:t>Eur</a:t>
            </a:r>
            <a:r>
              <a:rPr lang="en-US" altLang="ko-KR" sz="1400" b="1" i="1" dirty="0">
                <a:solidFill>
                  <a:schemeClr val="accent1">
                    <a:lumMod val="60000"/>
                    <a:lumOff val="40000"/>
                  </a:schemeClr>
                </a:solidFill>
                <a:latin typeface="Arial" pitchFamily="34" charset="0"/>
                <a:ea typeface="+mn-ea"/>
                <a:cs typeface="Arial" pitchFamily="34" charset="0"/>
              </a:rPr>
              <a:t> </a:t>
            </a:r>
            <a:r>
              <a:rPr lang="en-US" altLang="ko-KR" sz="1400" b="1" i="1" dirty="0" err="1">
                <a:solidFill>
                  <a:schemeClr val="accent1">
                    <a:lumMod val="60000"/>
                    <a:lumOff val="40000"/>
                  </a:schemeClr>
                </a:solidFill>
                <a:latin typeface="Arial" pitchFamily="34" charset="0"/>
                <a:ea typeface="+mn-ea"/>
                <a:cs typeface="Arial" pitchFamily="34" charset="0"/>
              </a:rPr>
              <a:t>Respir</a:t>
            </a:r>
            <a:r>
              <a:rPr lang="en-US" altLang="ko-KR" sz="1400" b="1" i="1" dirty="0">
                <a:solidFill>
                  <a:schemeClr val="accent1">
                    <a:lumMod val="60000"/>
                    <a:lumOff val="40000"/>
                  </a:schemeClr>
                </a:solidFill>
                <a:latin typeface="Arial" pitchFamily="34" charset="0"/>
                <a:ea typeface="+mn-ea"/>
                <a:cs typeface="Arial" pitchFamily="34" charset="0"/>
              </a:rPr>
              <a:t> J 2013</a:t>
            </a:r>
          </a:p>
        </p:txBody>
      </p:sp>
    </p:spTree>
    <p:extLst>
      <p:ext uri="{BB962C8B-B14F-4D97-AF65-F5344CB8AC3E}">
        <p14:creationId xmlns:p14="http://schemas.microsoft.com/office/powerpoint/2010/main" val="1883653347"/>
      </p:ext>
    </p:extLst>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Respiratory Conditions Other </a:t>
            </a:r>
            <a:r>
              <a:rPr lang="en-US" altLang="ko-KR" dirty="0" smtClean="0"/>
              <a:t>than </a:t>
            </a:r>
            <a:r>
              <a:rPr lang="en-US" altLang="ko-KR" dirty="0"/>
              <a:t>COPD</a:t>
            </a:r>
            <a:endParaRPr lang="ko-KR" altLang="en-US" dirty="0"/>
          </a:p>
        </p:txBody>
      </p:sp>
      <p:sp>
        <p:nvSpPr>
          <p:cNvPr id="3" name="내용 개체 틀 2"/>
          <p:cNvSpPr>
            <a:spLocks noGrp="1"/>
          </p:cNvSpPr>
          <p:nvPr>
            <p:ph idx="1"/>
          </p:nvPr>
        </p:nvSpPr>
        <p:spPr/>
        <p:txBody>
          <a:bodyPr/>
          <a:lstStyle/>
          <a:p>
            <a:r>
              <a:rPr lang="en-US" altLang="ko-KR" dirty="0"/>
              <a:t>I</a:t>
            </a:r>
            <a:r>
              <a:rPr lang="en-US" altLang="ko-KR" dirty="0" smtClean="0"/>
              <a:t>nterstitial </a:t>
            </a:r>
            <a:r>
              <a:rPr lang="en-US" altLang="ko-KR" dirty="0"/>
              <a:t>lung </a:t>
            </a:r>
            <a:r>
              <a:rPr lang="en-US" altLang="ko-KR" dirty="0" smtClean="0"/>
              <a:t>disease</a:t>
            </a:r>
          </a:p>
          <a:p>
            <a:pPr marL="0" indent="0">
              <a:buNone/>
            </a:pPr>
            <a:r>
              <a:rPr lang="en-US" altLang="ko-KR" sz="2800" dirty="0" smtClean="0"/>
              <a:t>-Improvements </a:t>
            </a:r>
            <a:r>
              <a:rPr lang="en-US" altLang="ko-KR" sz="2800" dirty="0"/>
              <a:t>in functional exercise capacity, </a:t>
            </a:r>
            <a:r>
              <a:rPr lang="en-US" altLang="ko-KR" sz="2800" dirty="0" err="1"/>
              <a:t>dyspnoea</a:t>
            </a:r>
            <a:r>
              <a:rPr lang="en-US" altLang="ko-KR" sz="2800" dirty="0"/>
              <a:t> and quality of life </a:t>
            </a:r>
            <a:endParaRPr lang="en-US" altLang="ko-KR" sz="2800" dirty="0" smtClean="0"/>
          </a:p>
          <a:p>
            <a:pPr marL="0" indent="0">
              <a:buNone/>
            </a:pPr>
            <a:r>
              <a:rPr lang="en-US" altLang="ko-KR" sz="2800" dirty="0" smtClean="0"/>
              <a:t>-little </a:t>
            </a:r>
            <a:r>
              <a:rPr lang="en-US" altLang="ko-KR" sz="2800" dirty="0"/>
              <a:t>evidence regarding longer-term effects </a:t>
            </a:r>
            <a:endParaRPr lang="en-US" altLang="ko-KR" sz="2800" dirty="0" smtClean="0"/>
          </a:p>
          <a:p>
            <a:pPr marL="0" indent="0" algn="r">
              <a:spcBef>
                <a:spcPct val="0"/>
              </a:spcBef>
              <a:buNone/>
            </a:pPr>
            <a:r>
              <a:rPr kumimoji="1" lang="en-US" altLang="ko-KR" sz="1400" b="1" i="1" dirty="0">
                <a:solidFill>
                  <a:schemeClr val="accent1">
                    <a:lumMod val="60000"/>
                    <a:lumOff val="40000"/>
                  </a:schemeClr>
                </a:solidFill>
              </a:rPr>
              <a:t>Cochrane Database </a:t>
            </a:r>
            <a:r>
              <a:rPr kumimoji="1" lang="en-US" altLang="ko-KR" sz="1400" b="1" i="1" dirty="0" err="1">
                <a:solidFill>
                  <a:schemeClr val="accent1">
                    <a:lumMod val="60000"/>
                    <a:lumOff val="40000"/>
                  </a:schemeClr>
                </a:solidFill>
              </a:rPr>
              <a:t>Syst</a:t>
            </a:r>
            <a:r>
              <a:rPr kumimoji="1" lang="en-US" altLang="ko-KR" sz="1400" b="1" i="1" dirty="0">
                <a:solidFill>
                  <a:schemeClr val="accent1">
                    <a:lumMod val="60000"/>
                    <a:lumOff val="40000"/>
                  </a:schemeClr>
                </a:solidFill>
              </a:rPr>
              <a:t> Rev 2008</a:t>
            </a:r>
          </a:p>
          <a:p>
            <a:r>
              <a:rPr lang="en-US" altLang="ko-KR" dirty="0"/>
              <a:t>L</a:t>
            </a:r>
            <a:r>
              <a:rPr lang="en-US" altLang="ko-KR" dirty="0" smtClean="0"/>
              <a:t>ife-long asthma</a:t>
            </a:r>
          </a:p>
          <a:p>
            <a:pPr marL="0" indent="0">
              <a:buNone/>
            </a:pPr>
            <a:r>
              <a:rPr lang="en-US" altLang="ko-KR" sz="2800" i="1" dirty="0"/>
              <a:t>-</a:t>
            </a:r>
            <a:r>
              <a:rPr lang="en-US" altLang="ko-KR" sz="2800" dirty="0" smtClean="0"/>
              <a:t>Supervised </a:t>
            </a:r>
            <a:r>
              <a:rPr lang="en-US" altLang="ko-KR" sz="2800" dirty="0"/>
              <a:t>exercise training improves symptoms and QOL </a:t>
            </a:r>
            <a:endParaRPr lang="en-US" altLang="ko-KR" sz="2800" dirty="0" smtClean="0"/>
          </a:p>
          <a:p>
            <a:pPr marL="0" indent="0" algn="r">
              <a:spcBef>
                <a:spcPct val="0"/>
              </a:spcBef>
              <a:buNone/>
            </a:pPr>
            <a:r>
              <a:rPr kumimoji="1" lang="fr-FR" altLang="ko-KR" sz="1400" b="1" i="1" dirty="0">
                <a:solidFill>
                  <a:schemeClr val="accent1">
                    <a:lumMod val="60000"/>
                    <a:lumOff val="40000"/>
                  </a:schemeClr>
                </a:solidFill>
              </a:rPr>
              <a:t>Respiration . 2011 ; 81 ( 4 ): 302 - 310 .</a:t>
            </a:r>
            <a:endParaRPr kumimoji="1" lang="en-US" altLang="ko-KR" sz="1400" b="1" i="1" dirty="0">
              <a:solidFill>
                <a:schemeClr val="accent1">
                  <a:lumMod val="60000"/>
                  <a:lumOff val="40000"/>
                </a:schemeClr>
              </a:solidFill>
            </a:endParaRPr>
          </a:p>
          <a:p>
            <a:endParaRPr lang="en-US" altLang="ko-KR" i="1" dirty="0" smtClean="0"/>
          </a:p>
          <a:p>
            <a:endParaRPr lang="en-US" altLang="ko-KR" dirty="0"/>
          </a:p>
          <a:p>
            <a:endParaRPr lang="ko-KR" altLang="en-US" dirty="0"/>
          </a:p>
        </p:txBody>
      </p:sp>
    </p:spTree>
    <p:extLst>
      <p:ext uri="{BB962C8B-B14F-4D97-AF65-F5344CB8AC3E}">
        <p14:creationId xmlns:p14="http://schemas.microsoft.com/office/powerpoint/2010/main" val="420813526"/>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Future</a:t>
            </a:r>
            <a:r>
              <a:rPr lang="en-US" altLang="ko-KR" b="0" dirty="0"/>
              <a:t> </a:t>
            </a:r>
            <a:r>
              <a:rPr lang="en-US" altLang="ko-KR" dirty="0"/>
              <a:t>Directions</a:t>
            </a:r>
            <a:endParaRPr lang="ko-KR" altLang="en-US" dirty="0"/>
          </a:p>
        </p:txBody>
      </p:sp>
      <p:sp>
        <p:nvSpPr>
          <p:cNvPr id="3" name="내용 개체 틀 2"/>
          <p:cNvSpPr>
            <a:spLocks noGrp="1"/>
          </p:cNvSpPr>
          <p:nvPr>
            <p:ph idx="1"/>
          </p:nvPr>
        </p:nvSpPr>
        <p:spPr/>
        <p:txBody>
          <a:bodyPr/>
          <a:lstStyle/>
          <a:p>
            <a:r>
              <a:rPr lang="en-US" altLang="ko-KR" dirty="0"/>
              <a:t>O</a:t>
            </a:r>
            <a:r>
              <a:rPr lang="en-US" altLang="ko-KR" dirty="0" smtClean="0"/>
              <a:t>ptimizing </a:t>
            </a:r>
            <a:r>
              <a:rPr lang="en-US" altLang="ko-KR" dirty="0"/>
              <a:t>access to </a:t>
            </a:r>
            <a:r>
              <a:rPr lang="en-US" altLang="ko-KR" dirty="0" smtClean="0"/>
              <a:t>PR.</a:t>
            </a:r>
          </a:p>
          <a:p>
            <a:endParaRPr lang="en-US" altLang="ko-KR" dirty="0"/>
          </a:p>
          <a:p>
            <a:r>
              <a:rPr lang="en-US" altLang="ko-KR" dirty="0" smtClean="0"/>
              <a:t>Translating gains </a:t>
            </a:r>
            <a:r>
              <a:rPr lang="en-US" altLang="ko-KR" dirty="0"/>
              <a:t>in exercise capacity into increased </a:t>
            </a:r>
            <a:r>
              <a:rPr lang="en-US" altLang="ko-KR" dirty="0" smtClean="0"/>
              <a:t>physical activity.</a:t>
            </a:r>
            <a:endParaRPr lang="en-US" altLang="ko-KR" dirty="0"/>
          </a:p>
          <a:p>
            <a:endParaRPr lang="en-US" altLang="ko-KR" dirty="0" smtClean="0"/>
          </a:p>
          <a:p>
            <a:r>
              <a:rPr lang="en-US" altLang="ko-KR" dirty="0"/>
              <a:t>S</a:t>
            </a:r>
            <a:r>
              <a:rPr lang="en-US" altLang="ko-KR" dirty="0" smtClean="0"/>
              <a:t>trategies </a:t>
            </a:r>
            <a:r>
              <a:rPr lang="en-US" altLang="ko-KR" dirty="0"/>
              <a:t>to maintain the </a:t>
            </a:r>
            <a:r>
              <a:rPr lang="en-US" altLang="ko-KR" dirty="0" smtClean="0"/>
              <a:t>gains </a:t>
            </a:r>
            <a:r>
              <a:rPr lang="en-US" altLang="ko-KR" dirty="0"/>
              <a:t>made</a:t>
            </a:r>
          </a:p>
          <a:p>
            <a:pPr marL="0" indent="0">
              <a:buNone/>
            </a:pPr>
            <a:r>
              <a:rPr lang="en-US" altLang="ko-KR" dirty="0" smtClean="0"/>
              <a:t>   during PR.</a:t>
            </a:r>
            <a:endParaRPr lang="ko-KR" altLang="en-US" dirty="0"/>
          </a:p>
        </p:txBody>
      </p:sp>
    </p:spTree>
    <p:extLst>
      <p:ext uri="{BB962C8B-B14F-4D97-AF65-F5344CB8AC3E}">
        <p14:creationId xmlns:p14="http://schemas.microsoft.com/office/powerpoint/2010/main" val="1759011511"/>
      </p:ext>
    </p:extLst>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Instructional Handouts </a:t>
            </a:r>
            <a:endParaRPr lang="ko-KR" altLang="en-US" dirty="0"/>
          </a:p>
        </p:txBody>
      </p:sp>
      <p:sp>
        <p:nvSpPr>
          <p:cNvPr id="3" name="내용 개체 틀 2"/>
          <p:cNvSpPr>
            <a:spLocks noGrp="1"/>
          </p:cNvSpPr>
          <p:nvPr>
            <p:ph idx="1"/>
          </p:nvPr>
        </p:nvSpPr>
        <p:spPr/>
        <p:txBody>
          <a:bodyPr/>
          <a:lstStyle/>
          <a:p>
            <a:endParaRPr lang="ko-KR" altLang="en-US" dirty="0"/>
          </a:p>
        </p:txBody>
      </p:sp>
      <p:pic>
        <p:nvPicPr>
          <p:cNvPr id="1026" name="Picture 2" descr="C:\Users\ethan0002\Desktop\20131014_201307.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484784"/>
            <a:ext cx="2808312" cy="2341603"/>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ethan0002\Desktop\20131014_201333.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848" y="2132856"/>
            <a:ext cx="2853302" cy="254538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ethan0002\Desktop\20131014_201346.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57150" y="3645024"/>
            <a:ext cx="2614767" cy="24287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8901006"/>
      </p:ext>
    </p:extLst>
  </p:cSld>
  <p:clrMapOvr>
    <a:masterClrMapping/>
  </p:clrMapOvr>
  <p:transition>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Instructional Handouts </a:t>
            </a:r>
            <a:endParaRPr lang="ko-KR" altLang="en-US" dirty="0"/>
          </a:p>
        </p:txBody>
      </p:sp>
      <p:sp>
        <p:nvSpPr>
          <p:cNvPr id="3" name="내용 개체 틀 2"/>
          <p:cNvSpPr>
            <a:spLocks noGrp="1"/>
          </p:cNvSpPr>
          <p:nvPr>
            <p:ph idx="1"/>
          </p:nvPr>
        </p:nvSpPr>
        <p:spPr/>
        <p:txBody>
          <a:bodyPr/>
          <a:lstStyle/>
          <a:p>
            <a:endParaRPr lang="ko-KR" altLang="en-US" dirty="0"/>
          </a:p>
        </p:txBody>
      </p:sp>
      <p:pic>
        <p:nvPicPr>
          <p:cNvPr id="2050" name="Picture 2" descr="C:\Users\ethan0002\Desktop\20131014_20345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69068"/>
            <a:ext cx="3562350" cy="238125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ethan0002\Desktop\20131014_20352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3848" y="2564904"/>
            <a:ext cx="3562350" cy="2371725"/>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ethan0002\Desktop\20131014_20361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5962" y="4639947"/>
            <a:ext cx="3038475" cy="2209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149241"/>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INTRODUCTION</a:t>
            </a:r>
            <a:endParaRPr lang="ko-KR" altLang="en-US" dirty="0"/>
          </a:p>
        </p:txBody>
      </p:sp>
      <p:sp>
        <p:nvSpPr>
          <p:cNvPr id="3" name="내용 개체 틀 2"/>
          <p:cNvSpPr>
            <a:spLocks noGrp="1"/>
          </p:cNvSpPr>
          <p:nvPr>
            <p:ph idx="1"/>
          </p:nvPr>
        </p:nvSpPr>
        <p:spPr/>
        <p:txBody>
          <a:bodyPr/>
          <a:lstStyle/>
          <a:p>
            <a:endParaRPr lang="ko-KR" altLang="en-US"/>
          </a:p>
        </p:txBody>
      </p:sp>
      <p:pic>
        <p:nvPicPr>
          <p:cNvPr id="5122" name="Picture 2" descr="C:\Users\ethan0002\Desktop\20131013_190606.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492896"/>
            <a:ext cx="8568952" cy="403244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ethan0002\Desktop\20131013_190749.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527064"/>
            <a:ext cx="8568952" cy="1008113"/>
          </a:xfrm>
          <a:prstGeom prst="rect">
            <a:avLst/>
          </a:prstGeom>
          <a:noFill/>
          <a:extLst>
            <a:ext uri="{909E8E84-426E-40DD-AFC4-6F175D3DCCD1}">
              <a14:hiddenFill xmlns:a14="http://schemas.microsoft.com/office/drawing/2010/main">
                <a:solidFill>
                  <a:srgbClr val="FFFFFF"/>
                </a:solidFill>
              </a14:hiddenFill>
            </a:ext>
          </a:extLst>
        </p:spPr>
      </p:pic>
      <p:pic>
        <p:nvPicPr>
          <p:cNvPr id="5125" name="Picture 5" descr="C:\Users\ethan0002\Desktop\20131013_190620.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95936" y="1789645"/>
            <a:ext cx="1838325" cy="68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1087816"/>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Pulmonary Rehabilitation</a:t>
            </a:r>
            <a:endParaRPr lang="ko-KR" altLang="en-US" dirty="0"/>
          </a:p>
        </p:txBody>
      </p:sp>
      <p:sp>
        <p:nvSpPr>
          <p:cNvPr id="3" name="내용 개체 틀 2"/>
          <p:cNvSpPr>
            <a:spLocks noGrp="1"/>
          </p:cNvSpPr>
          <p:nvPr>
            <p:ph idx="1"/>
          </p:nvPr>
        </p:nvSpPr>
        <p:spPr/>
        <p:txBody>
          <a:bodyPr/>
          <a:lstStyle/>
          <a:p>
            <a:r>
              <a:rPr lang="en-US" altLang="ko-KR" dirty="0" smtClean="0"/>
              <a:t>Joint ACCP/AACVPR statement 2007 </a:t>
            </a:r>
          </a:p>
          <a:p>
            <a:pPr marL="0" indent="0">
              <a:buNone/>
            </a:pPr>
            <a:r>
              <a:rPr lang="en-US" altLang="ko-KR" sz="2800" dirty="0" smtClean="0"/>
              <a:t> </a:t>
            </a:r>
          </a:p>
          <a:p>
            <a:pPr marL="0" indent="0">
              <a:buNone/>
            </a:pPr>
            <a:r>
              <a:rPr lang="en-US" altLang="ko-KR" sz="2800" dirty="0" smtClean="0"/>
              <a:t>“Pulmonary </a:t>
            </a:r>
            <a:r>
              <a:rPr lang="en-US" altLang="ko-KR" sz="2800" dirty="0"/>
              <a:t>rehabilitation is a </a:t>
            </a:r>
            <a:r>
              <a:rPr lang="en-US" altLang="ko-KR" sz="2800" dirty="0" smtClean="0">
                <a:solidFill>
                  <a:srgbClr val="FFFF00"/>
                </a:solidFill>
              </a:rPr>
              <a:t>multidimensional</a:t>
            </a:r>
            <a:r>
              <a:rPr lang="en-US" altLang="ko-KR" sz="2800" dirty="0" smtClean="0"/>
              <a:t>        continuum </a:t>
            </a:r>
            <a:r>
              <a:rPr lang="en-US" altLang="ko-KR" sz="2800" dirty="0"/>
              <a:t>of services directed to </a:t>
            </a:r>
            <a:r>
              <a:rPr lang="en-US" altLang="ko-KR" sz="2800" dirty="0">
                <a:solidFill>
                  <a:srgbClr val="FFFF00"/>
                </a:solidFill>
              </a:rPr>
              <a:t>persons</a:t>
            </a:r>
            <a:r>
              <a:rPr lang="en-US" altLang="ko-KR" sz="2800" dirty="0"/>
              <a:t> with </a:t>
            </a:r>
            <a:r>
              <a:rPr lang="en-US" altLang="ko-KR" sz="2800" dirty="0" smtClean="0">
                <a:solidFill>
                  <a:srgbClr val="FFFF00"/>
                </a:solidFill>
              </a:rPr>
              <a:t>pulmonary </a:t>
            </a:r>
            <a:r>
              <a:rPr lang="en-US" altLang="ko-KR" sz="2800" dirty="0">
                <a:solidFill>
                  <a:srgbClr val="FFFF00"/>
                </a:solidFill>
              </a:rPr>
              <a:t>disease </a:t>
            </a:r>
            <a:r>
              <a:rPr lang="en-US" altLang="ko-KR" sz="2800" dirty="0"/>
              <a:t>and their </a:t>
            </a:r>
            <a:r>
              <a:rPr lang="en-US" altLang="ko-KR" sz="2800" dirty="0">
                <a:solidFill>
                  <a:srgbClr val="FFFF00"/>
                </a:solidFill>
              </a:rPr>
              <a:t>families</a:t>
            </a:r>
            <a:r>
              <a:rPr lang="en-US" altLang="ko-KR" sz="2800" dirty="0"/>
              <a:t>, usually by </a:t>
            </a:r>
            <a:r>
              <a:rPr lang="en-US" altLang="ko-KR" sz="2800" dirty="0" smtClean="0"/>
              <a:t>an </a:t>
            </a:r>
            <a:r>
              <a:rPr lang="en-US" altLang="ko-KR" sz="2800" dirty="0" smtClean="0">
                <a:solidFill>
                  <a:srgbClr val="FFFF00"/>
                </a:solidFill>
              </a:rPr>
              <a:t>interdisciplinary </a:t>
            </a:r>
            <a:r>
              <a:rPr lang="en-US" altLang="ko-KR" sz="2800" dirty="0">
                <a:solidFill>
                  <a:srgbClr val="FFFF00"/>
                </a:solidFill>
              </a:rPr>
              <a:t>team </a:t>
            </a:r>
            <a:r>
              <a:rPr lang="en-US" altLang="ko-KR" sz="2800" dirty="0"/>
              <a:t>of specialists, with the goal </a:t>
            </a:r>
            <a:r>
              <a:rPr lang="en-US" altLang="ko-KR" sz="2800" dirty="0" smtClean="0"/>
              <a:t>of achieving </a:t>
            </a:r>
            <a:r>
              <a:rPr lang="en-US" altLang="ko-KR" sz="2800" dirty="0"/>
              <a:t>and maintaining the </a:t>
            </a:r>
            <a:r>
              <a:rPr lang="en-US" altLang="ko-KR" sz="2800" dirty="0">
                <a:solidFill>
                  <a:srgbClr val="FFFF00"/>
                </a:solidFill>
              </a:rPr>
              <a:t>individual's </a:t>
            </a:r>
            <a:r>
              <a:rPr lang="en-US" altLang="ko-KR" sz="2800" dirty="0" smtClean="0">
                <a:solidFill>
                  <a:srgbClr val="FFFF00"/>
                </a:solidFill>
              </a:rPr>
              <a:t>maximum level </a:t>
            </a:r>
            <a:r>
              <a:rPr lang="en-US" altLang="ko-KR" sz="2800" dirty="0">
                <a:solidFill>
                  <a:srgbClr val="FFFF00"/>
                </a:solidFill>
              </a:rPr>
              <a:t>of independence and functioning</a:t>
            </a:r>
            <a:r>
              <a:rPr lang="en-US" altLang="ko-KR" sz="2800" dirty="0"/>
              <a:t> in the </a:t>
            </a:r>
            <a:r>
              <a:rPr lang="en-US" altLang="ko-KR" sz="2800" dirty="0" smtClean="0"/>
              <a:t>community</a:t>
            </a:r>
            <a:r>
              <a:rPr lang="en-US" altLang="ko-KR" sz="2800" dirty="0"/>
              <a:t>."</a:t>
            </a:r>
            <a:endParaRPr lang="ko-KR" altLang="en-US" sz="2800" dirty="0"/>
          </a:p>
        </p:txBody>
      </p:sp>
    </p:spTree>
    <p:extLst>
      <p:ext uri="{BB962C8B-B14F-4D97-AF65-F5344CB8AC3E}">
        <p14:creationId xmlns:p14="http://schemas.microsoft.com/office/powerpoint/2010/main" val="1386215219"/>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Patient</a:t>
            </a:r>
            <a:r>
              <a:rPr lang="en-US" altLang="ko-KR" b="0" dirty="0"/>
              <a:t> </a:t>
            </a:r>
            <a:r>
              <a:rPr lang="en-US" altLang="ko-KR" dirty="0"/>
              <a:t>Assessment</a:t>
            </a:r>
            <a:endParaRPr lang="ko-KR" altLang="en-US" dirty="0"/>
          </a:p>
        </p:txBody>
      </p:sp>
      <p:sp>
        <p:nvSpPr>
          <p:cNvPr id="3" name="내용 개체 틀 2"/>
          <p:cNvSpPr>
            <a:spLocks noGrp="1"/>
          </p:cNvSpPr>
          <p:nvPr>
            <p:ph idx="1"/>
          </p:nvPr>
        </p:nvSpPr>
        <p:spPr/>
        <p:txBody>
          <a:bodyPr/>
          <a:lstStyle/>
          <a:p>
            <a:r>
              <a:rPr lang="en-US" altLang="ko-KR" i="1" dirty="0"/>
              <a:t>Multidimensional </a:t>
            </a:r>
            <a:r>
              <a:rPr lang="en-US" altLang="ko-KR" i="1" dirty="0" smtClean="0"/>
              <a:t>Indices</a:t>
            </a:r>
          </a:p>
          <a:p>
            <a:r>
              <a:rPr lang="en-US" altLang="ko-KR" sz="2400" dirty="0" smtClean="0"/>
              <a:t>BODE index (2004):most well known</a:t>
            </a:r>
            <a:endParaRPr lang="en-US" altLang="ko-KR" sz="2400" i="1" dirty="0" smtClean="0"/>
          </a:p>
          <a:p>
            <a:pPr marL="0" indent="0">
              <a:buNone/>
            </a:pPr>
            <a:r>
              <a:rPr lang="en-US" altLang="ko-KR" sz="2400" dirty="0" smtClean="0"/>
              <a:t>   </a:t>
            </a:r>
            <a:r>
              <a:rPr lang="en-US" altLang="ko-KR" sz="2200" dirty="0" smtClean="0"/>
              <a:t>:BMI</a:t>
            </a:r>
            <a:r>
              <a:rPr lang="en-US" altLang="ko-KR" sz="2200" dirty="0"/>
              <a:t>, </a:t>
            </a:r>
            <a:r>
              <a:rPr lang="en-US" altLang="ko-KR" sz="2200" dirty="0" smtClean="0"/>
              <a:t>airflow </a:t>
            </a:r>
            <a:r>
              <a:rPr lang="en-US" altLang="ko-KR" sz="2200" dirty="0"/>
              <a:t>obstruction, dyspnea, </a:t>
            </a:r>
            <a:r>
              <a:rPr lang="en-US" altLang="ko-KR" sz="2200" dirty="0" smtClean="0"/>
              <a:t>exercise capacity</a:t>
            </a:r>
          </a:p>
          <a:p>
            <a:pPr marL="0" indent="0">
              <a:buNone/>
            </a:pPr>
            <a:r>
              <a:rPr lang="en-US" altLang="ko-KR" sz="2200" dirty="0" smtClean="0"/>
              <a:t>   :predict  mortality</a:t>
            </a:r>
          </a:p>
          <a:p>
            <a:pPr marL="0" indent="0" algn="r">
              <a:buNone/>
            </a:pPr>
            <a:r>
              <a:rPr lang="en-US" altLang="ko-KR" sz="1400" b="1" i="1" dirty="0" smtClean="0">
                <a:solidFill>
                  <a:schemeClr val="accent1">
                    <a:lumMod val="60000"/>
                    <a:lumOff val="40000"/>
                  </a:schemeClr>
                </a:solidFill>
              </a:rPr>
              <a:t>N </a:t>
            </a:r>
            <a:r>
              <a:rPr lang="en-US" altLang="ko-KR" sz="1400" b="1" i="1" dirty="0" err="1">
                <a:solidFill>
                  <a:schemeClr val="accent1">
                    <a:lumMod val="60000"/>
                    <a:lumOff val="40000"/>
                  </a:schemeClr>
                </a:solidFill>
              </a:rPr>
              <a:t>Engl</a:t>
            </a:r>
            <a:r>
              <a:rPr lang="en-US" altLang="ko-KR" sz="1400" b="1" i="1" dirty="0">
                <a:solidFill>
                  <a:schemeClr val="accent1">
                    <a:lumMod val="60000"/>
                    <a:lumOff val="40000"/>
                  </a:schemeClr>
                </a:solidFill>
              </a:rPr>
              <a:t> J Med </a:t>
            </a:r>
            <a:r>
              <a:rPr lang="en-US" altLang="ko-KR" sz="1400" b="1" dirty="0" smtClean="0">
                <a:solidFill>
                  <a:schemeClr val="accent1">
                    <a:lumMod val="60000"/>
                    <a:lumOff val="40000"/>
                  </a:schemeClr>
                </a:solidFill>
              </a:rPr>
              <a:t>.2004</a:t>
            </a:r>
          </a:p>
          <a:p>
            <a:r>
              <a:rPr lang="en-US" altLang="ko-KR" sz="2400" dirty="0" smtClean="0"/>
              <a:t>ADO </a:t>
            </a:r>
            <a:r>
              <a:rPr lang="en-US" altLang="ko-KR" sz="2400" dirty="0"/>
              <a:t>index</a:t>
            </a:r>
            <a:r>
              <a:rPr lang="en-US" altLang="ko-KR" sz="2400" dirty="0" smtClean="0"/>
              <a:t> </a:t>
            </a:r>
          </a:p>
          <a:p>
            <a:pPr marL="0" indent="0">
              <a:buNone/>
            </a:pPr>
            <a:r>
              <a:rPr lang="en-US" altLang="ko-KR" sz="2200" dirty="0" smtClean="0"/>
              <a:t>   :age</a:t>
            </a:r>
            <a:r>
              <a:rPr lang="en-US" altLang="ko-KR" sz="2200" dirty="0"/>
              <a:t>, dyspnea, and </a:t>
            </a:r>
            <a:r>
              <a:rPr lang="en-US" altLang="ko-KR" sz="2200" dirty="0" smtClean="0"/>
              <a:t>airflow</a:t>
            </a:r>
            <a:r>
              <a:rPr lang="en-US" altLang="ko-KR" sz="2200" dirty="0"/>
              <a:t> o</a:t>
            </a:r>
            <a:r>
              <a:rPr lang="en-US" altLang="ko-KR" sz="2200" dirty="0" smtClean="0"/>
              <a:t>bstruction</a:t>
            </a:r>
          </a:p>
          <a:p>
            <a:pPr marL="0" indent="0" algn="r">
              <a:buNone/>
            </a:pPr>
            <a:r>
              <a:rPr lang="en-US" altLang="ko-KR" sz="1400" b="1" i="1" dirty="0">
                <a:solidFill>
                  <a:schemeClr val="accent1">
                    <a:lumMod val="60000"/>
                    <a:lumOff val="40000"/>
                  </a:schemeClr>
                </a:solidFill>
              </a:rPr>
              <a:t>Lancet . 2009</a:t>
            </a:r>
          </a:p>
          <a:p>
            <a:r>
              <a:rPr lang="en-US" altLang="ko-KR" sz="2400" dirty="0" smtClean="0"/>
              <a:t>DOSE index</a:t>
            </a:r>
          </a:p>
          <a:p>
            <a:pPr marL="0" indent="0">
              <a:buNone/>
            </a:pPr>
            <a:r>
              <a:rPr lang="en-US" altLang="ko-KR" sz="2200" dirty="0" smtClean="0"/>
              <a:t>   :dyspnea</a:t>
            </a:r>
            <a:r>
              <a:rPr lang="en-US" altLang="ko-KR" sz="2200" dirty="0"/>
              <a:t>, </a:t>
            </a:r>
            <a:r>
              <a:rPr lang="en-US" altLang="ko-KR" sz="2200" dirty="0" smtClean="0"/>
              <a:t>airflow obstruction, smoking </a:t>
            </a:r>
            <a:r>
              <a:rPr lang="en-US" altLang="ko-KR" sz="2200" dirty="0" err="1" smtClean="0"/>
              <a:t>status,exacerbation</a:t>
            </a:r>
            <a:r>
              <a:rPr lang="en-US" altLang="ko-KR" sz="2200" dirty="0" smtClean="0"/>
              <a:t>        frequency</a:t>
            </a:r>
          </a:p>
          <a:p>
            <a:pPr marL="0" indent="0">
              <a:buNone/>
            </a:pPr>
            <a:r>
              <a:rPr lang="en-US" altLang="ko-KR" sz="2200" dirty="0" smtClean="0"/>
              <a:t>   :</a:t>
            </a:r>
            <a:r>
              <a:rPr lang="en-US" altLang="ko-KR" sz="2400" dirty="0"/>
              <a:t>simple, valid tool for assessing the severity of COPD</a:t>
            </a:r>
            <a:endParaRPr lang="en-US" altLang="ko-KR" sz="2200" dirty="0" smtClean="0"/>
          </a:p>
          <a:p>
            <a:pPr marL="0" indent="0" algn="r">
              <a:buNone/>
            </a:pPr>
            <a:r>
              <a:rPr lang="en-US" altLang="ko-KR" sz="1400" b="1" i="1" dirty="0" smtClean="0">
                <a:solidFill>
                  <a:schemeClr val="accent1">
                    <a:lumMod val="60000"/>
                    <a:lumOff val="40000"/>
                  </a:schemeClr>
                </a:solidFill>
              </a:rPr>
              <a:t> Am J </a:t>
            </a:r>
            <a:r>
              <a:rPr lang="en-US" altLang="ko-KR" sz="1400" b="1" i="1" dirty="0" err="1" smtClean="0">
                <a:solidFill>
                  <a:schemeClr val="accent1">
                    <a:lumMod val="60000"/>
                    <a:lumOff val="40000"/>
                  </a:schemeClr>
                </a:solidFill>
              </a:rPr>
              <a:t>Respir</a:t>
            </a:r>
            <a:r>
              <a:rPr lang="en-US" altLang="ko-KR" sz="1400" b="1" i="1" dirty="0" smtClean="0">
                <a:solidFill>
                  <a:schemeClr val="accent1">
                    <a:lumMod val="60000"/>
                    <a:lumOff val="40000"/>
                  </a:schemeClr>
                </a:solidFill>
              </a:rPr>
              <a:t> </a:t>
            </a:r>
            <a:r>
              <a:rPr lang="en-US" altLang="ko-KR" sz="1400" b="1" i="1" dirty="0" err="1" smtClean="0">
                <a:solidFill>
                  <a:schemeClr val="accent1">
                    <a:lumMod val="60000"/>
                    <a:lumOff val="40000"/>
                  </a:schemeClr>
                </a:solidFill>
              </a:rPr>
              <a:t>Crit</a:t>
            </a:r>
            <a:r>
              <a:rPr lang="en-US" altLang="ko-KR" sz="1400" b="1" i="1" dirty="0" smtClean="0">
                <a:solidFill>
                  <a:schemeClr val="accent1">
                    <a:lumMod val="60000"/>
                    <a:lumOff val="40000"/>
                  </a:schemeClr>
                </a:solidFill>
              </a:rPr>
              <a:t> Care Med </a:t>
            </a:r>
            <a:r>
              <a:rPr lang="en-US" altLang="ko-KR" sz="2400" dirty="0" smtClean="0">
                <a:solidFill>
                  <a:schemeClr val="accent1">
                    <a:lumMod val="60000"/>
                    <a:lumOff val="40000"/>
                  </a:schemeClr>
                </a:solidFill>
              </a:rPr>
              <a:t>. </a:t>
            </a:r>
            <a:r>
              <a:rPr lang="en-US" altLang="ko-KR" sz="1400" b="1" i="1" dirty="0">
                <a:solidFill>
                  <a:schemeClr val="accent1">
                    <a:lumMod val="60000"/>
                    <a:lumOff val="40000"/>
                  </a:schemeClr>
                </a:solidFill>
              </a:rPr>
              <a:t>2009</a:t>
            </a:r>
            <a:endParaRPr lang="ko-KR" altLang="en-US" sz="1400" b="1" i="1" dirty="0">
              <a:solidFill>
                <a:schemeClr val="accent1">
                  <a:lumMod val="60000"/>
                  <a:lumOff val="40000"/>
                </a:schemeClr>
              </a:solidFill>
            </a:endParaRPr>
          </a:p>
        </p:txBody>
      </p:sp>
    </p:spTree>
    <p:extLst>
      <p:ext uri="{BB962C8B-B14F-4D97-AF65-F5344CB8AC3E}">
        <p14:creationId xmlns:p14="http://schemas.microsoft.com/office/powerpoint/2010/main" val="2736659257"/>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BODE index</a:t>
            </a:r>
            <a:endParaRPr lang="ko-KR" altLang="en-US" dirty="0"/>
          </a:p>
        </p:txBody>
      </p:sp>
      <p:sp>
        <p:nvSpPr>
          <p:cNvPr id="3" name="내용 개체 틀 2"/>
          <p:cNvSpPr>
            <a:spLocks noGrp="1"/>
          </p:cNvSpPr>
          <p:nvPr>
            <p:ph idx="1"/>
          </p:nvPr>
        </p:nvSpPr>
        <p:spPr/>
        <p:txBody>
          <a:bodyPr/>
          <a:lstStyle/>
          <a:p>
            <a:endParaRPr lang="ko-KR" altLang="en-US" dirty="0"/>
          </a:p>
        </p:txBody>
      </p:sp>
      <p:pic>
        <p:nvPicPr>
          <p:cNvPr id="1026" name="Picture 2" descr="C:\Users\ethan0002\Desktop\bode index.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1" y="4524687"/>
            <a:ext cx="8496944" cy="1928650"/>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ethan0002\Desktop\20131013_141657.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1" y="1628799"/>
            <a:ext cx="8496944" cy="146109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ethan0002\Desktop\20131013_14171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1" y="3089894"/>
            <a:ext cx="8496944" cy="1419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1388943"/>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Physical Activity</a:t>
            </a:r>
            <a:endParaRPr lang="ko-KR" altLang="en-US" dirty="0"/>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67544" y="1484785"/>
            <a:ext cx="8280920" cy="2448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직사각형 3"/>
          <p:cNvSpPr/>
          <p:nvPr/>
        </p:nvSpPr>
        <p:spPr>
          <a:xfrm>
            <a:off x="4355976" y="4041938"/>
            <a:ext cx="4572000" cy="307777"/>
          </a:xfrm>
          <a:prstGeom prst="rect">
            <a:avLst/>
          </a:prstGeom>
        </p:spPr>
        <p:txBody>
          <a:bodyPr>
            <a:spAutoFit/>
          </a:bodyPr>
          <a:lstStyle/>
          <a:p>
            <a:pPr algn="r"/>
            <a:r>
              <a:rPr lang="en-US" altLang="ko-KR" sz="1400" b="1" i="1" dirty="0">
                <a:solidFill>
                  <a:schemeClr val="accent3">
                    <a:lumMod val="40000"/>
                    <a:lumOff val="60000"/>
                  </a:schemeClr>
                </a:solidFill>
                <a:latin typeface="Arial" pitchFamily="34" charset="0"/>
                <a:ea typeface="+mn-ea"/>
                <a:cs typeface="Arial" pitchFamily="34" charset="0"/>
              </a:rPr>
              <a:t>Am J </a:t>
            </a:r>
            <a:r>
              <a:rPr lang="en-US" altLang="ko-KR" sz="1400" b="1" i="1" dirty="0" err="1" smtClean="0">
                <a:solidFill>
                  <a:schemeClr val="accent3">
                    <a:lumMod val="40000"/>
                    <a:lumOff val="60000"/>
                  </a:schemeClr>
                </a:solidFill>
                <a:latin typeface="Arial" pitchFamily="34" charset="0"/>
                <a:ea typeface="+mn-ea"/>
                <a:cs typeface="Arial" pitchFamily="34" charset="0"/>
              </a:rPr>
              <a:t>Respir</a:t>
            </a:r>
            <a:r>
              <a:rPr lang="en-US" altLang="ko-KR" sz="1400" b="1" i="1" dirty="0" smtClean="0">
                <a:solidFill>
                  <a:schemeClr val="accent3">
                    <a:lumMod val="40000"/>
                    <a:lumOff val="60000"/>
                  </a:schemeClr>
                </a:solidFill>
                <a:latin typeface="Arial" pitchFamily="34" charset="0"/>
                <a:ea typeface="+mn-ea"/>
                <a:cs typeface="Arial" pitchFamily="34" charset="0"/>
              </a:rPr>
              <a:t>  </a:t>
            </a:r>
            <a:r>
              <a:rPr lang="en-US" altLang="ko-KR" sz="1400" b="1" i="1" dirty="0" err="1">
                <a:solidFill>
                  <a:schemeClr val="accent3">
                    <a:lumMod val="40000"/>
                    <a:lumOff val="60000"/>
                  </a:schemeClr>
                </a:solidFill>
                <a:latin typeface="Arial" pitchFamily="34" charset="0"/>
                <a:ea typeface="+mn-ea"/>
                <a:cs typeface="Arial" pitchFamily="34" charset="0"/>
              </a:rPr>
              <a:t>Crit</a:t>
            </a:r>
            <a:r>
              <a:rPr lang="en-US" altLang="ko-KR" sz="1400" b="1" i="1" dirty="0">
                <a:solidFill>
                  <a:schemeClr val="accent3">
                    <a:lumMod val="40000"/>
                    <a:lumOff val="60000"/>
                  </a:schemeClr>
                </a:solidFill>
                <a:latin typeface="Arial" pitchFamily="34" charset="0"/>
                <a:ea typeface="+mn-ea"/>
                <a:cs typeface="Arial" pitchFamily="34" charset="0"/>
              </a:rPr>
              <a:t> </a:t>
            </a:r>
            <a:r>
              <a:rPr lang="en-US" altLang="ko-KR" sz="1400" b="1" i="1" dirty="0" smtClean="0">
                <a:solidFill>
                  <a:schemeClr val="accent3">
                    <a:lumMod val="40000"/>
                    <a:lumOff val="60000"/>
                  </a:schemeClr>
                </a:solidFill>
                <a:latin typeface="Arial" pitchFamily="34" charset="0"/>
                <a:ea typeface="+mn-ea"/>
                <a:cs typeface="Arial" pitchFamily="34" charset="0"/>
              </a:rPr>
              <a:t> Care </a:t>
            </a:r>
            <a:r>
              <a:rPr lang="en-US" altLang="ko-KR" sz="1400" b="1" i="1" dirty="0">
                <a:solidFill>
                  <a:schemeClr val="accent3">
                    <a:lumMod val="40000"/>
                    <a:lumOff val="60000"/>
                  </a:schemeClr>
                </a:solidFill>
                <a:latin typeface="Arial" pitchFamily="34" charset="0"/>
                <a:ea typeface="+mn-ea"/>
                <a:cs typeface="Arial" pitchFamily="34" charset="0"/>
              </a:rPr>
              <a:t>Med . 2005</a:t>
            </a:r>
            <a:endParaRPr lang="ko-KR" altLang="en-US" sz="1400" b="1" i="1" dirty="0">
              <a:solidFill>
                <a:schemeClr val="accent3">
                  <a:lumMod val="40000"/>
                  <a:lumOff val="60000"/>
                </a:schemeClr>
              </a:solidFill>
              <a:latin typeface="Arial" pitchFamily="34" charset="0"/>
              <a:ea typeface="+mn-ea"/>
              <a:cs typeface="Arial" pitchFamily="34" charset="0"/>
            </a:endParaRPr>
          </a:p>
        </p:txBody>
      </p:sp>
      <p:sp>
        <p:nvSpPr>
          <p:cNvPr id="5" name="직사각형 4"/>
          <p:cNvSpPr/>
          <p:nvPr/>
        </p:nvSpPr>
        <p:spPr>
          <a:xfrm>
            <a:off x="467544" y="4775101"/>
            <a:ext cx="8280920" cy="1384995"/>
          </a:xfrm>
          <a:prstGeom prst="rect">
            <a:avLst/>
          </a:prstGeom>
        </p:spPr>
        <p:txBody>
          <a:bodyPr wrap="square">
            <a:spAutoFit/>
          </a:bodyPr>
          <a:lstStyle/>
          <a:p>
            <a:r>
              <a:rPr lang="en-US" altLang="ko-KR" sz="2800" dirty="0" smtClean="0">
                <a:solidFill>
                  <a:schemeClr val="accent3">
                    <a:lumMod val="40000"/>
                    <a:lumOff val="60000"/>
                  </a:schemeClr>
                </a:solidFill>
                <a:latin typeface="Arial" pitchFamily="34" charset="0"/>
                <a:ea typeface="+mn-ea"/>
                <a:cs typeface="Arial" pitchFamily="34" charset="0"/>
              </a:rPr>
              <a:t>-Sedentary </a:t>
            </a:r>
            <a:r>
              <a:rPr lang="en-US" altLang="ko-KR" sz="2800" dirty="0">
                <a:solidFill>
                  <a:schemeClr val="accent3">
                    <a:lumMod val="40000"/>
                    <a:lumOff val="60000"/>
                  </a:schemeClr>
                </a:solidFill>
                <a:latin typeface="Arial" pitchFamily="34" charset="0"/>
                <a:ea typeface="+mn-ea"/>
                <a:cs typeface="Arial" pitchFamily="34" charset="0"/>
              </a:rPr>
              <a:t>lifestyle is a predictor of </a:t>
            </a:r>
            <a:r>
              <a:rPr lang="en-US" altLang="ko-KR" sz="2800" dirty="0" smtClean="0">
                <a:solidFill>
                  <a:schemeClr val="accent3">
                    <a:lumMod val="40000"/>
                    <a:lumOff val="60000"/>
                  </a:schemeClr>
                </a:solidFill>
                <a:latin typeface="Arial" pitchFamily="34" charset="0"/>
                <a:ea typeface="+mn-ea"/>
                <a:cs typeface="Arial" pitchFamily="34" charset="0"/>
              </a:rPr>
              <a:t>clinical    </a:t>
            </a:r>
            <a:r>
              <a:rPr lang="en-US" altLang="ko-KR" sz="2800" dirty="0" err="1" smtClean="0">
                <a:solidFill>
                  <a:schemeClr val="accent3">
                    <a:lumMod val="40000"/>
                    <a:lumOff val="60000"/>
                  </a:schemeClr>
                </a:solidFill>
                <a:latin typeface="Arial" pitchFamily="34" charset="0"/>
                <a:ea typeface="+mn-ea"/>
                <a:cs typeface="Arial" pitchFamily="34" charset="0"/>
              </a:rPr>
              <a:t>outcomes,including</a:t>
            </a:r>
            <a:r>
              <a:rPr lang="en-US" altLang="ko-KR" sz="2800" dirty="0" smtClean="0">
                <a:solidFill>
                  <a:schemeClr val="accent3">
                    <a:lumMod val="40000"/>
                    <a:lumOff val="60000"/>
                  </a:schemeClr>
                </a:solidFill>
                <a:latin typeface="Arial" pitchFamily="34" charset="0"/>
                <a:ea typeface="+mn-ea"/>
                <a:cs typeface="Arial" pitchFamily="34" charset="0"/>
              </a:rPr>
              <a:t> </a:t>
            </a:r>
            <a:r>
              <a:rPr lang="en-US" altLang="ko-KR" sz="2800" dirty="0">
                <a:solidFill>
                  <a:schemeClr val="accent3">
                    <a:lumMod val="40000"/>
                    <a:lumOff val="60000"/>
                  </a:schemeClr>
                </a:solidFill>
                <a:latin typeface="Arial" pitchFamily="34" charset="0"/>
                <a:ea typeface="+mn-ea"/>
                <a:cs typeface="Arial" pitchFamily="34" charset="0"/>
              </a:rPr>
              <a:t>hospitalization and </a:t>
            </a:r>
            <a:r>
              <a:rPr lang="en-US" altLang="ko-KR" sz="2800" dirty="0" smtClean="0">
                <a:solidFill>
                  <a:schemeClr val="accent3">
                    <a:lumMod val="40000"/>
                    <a:lumOff val="60000"/>
                  </a:schemeClr>
                </a:solidFill>
                <a:latin typeface="Arial" pitchFamily="34" charset="0"/>
                <a:ea typeface="+mn-ea"/>
                <a:cs typeface="Arial" pitchFamily="34" charset="0"/>
              </a:rPr>
              <a:t>mortality.</a:t>
            </a:r>
          </a:p>
          <a:p>
            <a:pPr algn="r"/>
            <a:endParaRPr lang="en-US" altLang="ko-KR" sz="1400" b="1" i="1" dirty="0" smtClean="0">
              <a:solidFill>
                <a:schemeClr val="accent3">
                  <a:lumMod val="40000"/>
                  <a:lumOff val="60000"/>
                </a:schemeClr>
              </a:solidFill>
              <a:latin typeface="Arial" pitchFamily="34" charset="0"/>
              <a:ea typeface="+mn-ea"/>
              <a:cs typeface="Arial" pitchFamily="34" charset="0"/>
            </a:endParaRPr>
          </a:p>
          <a:p>
            <a:pPr algn="r"/>
            <a:r>
              <a:rPr lang="en-US" altLang="ko-KR" sz="1400" b="1" i="1" dirty="0" smtClean="0">
                <a:solidFill>
                  <a:schemeClr val="accent1">
                    <a:lumMod val="60000"/>
                    <a:lumOff val="40000"/>
                  </a:schemeClr>
                </a:solidFill>
                <a:latin typeface="Arial" pitchFamily="34" charset="0"/>
                <a:ea typeface="+mn-ea"/>
                <a:cs typeface="Arial" pitchFamily="34" charset="0"/>
              </a:rPr>
              <a:t>Thorax </a:t>
            </a:r>
            <a:r>
              <a:rPr lang="en-US" altLang="ko-KR" sz="1400" b="1" i="1" dirty="0">
                <a:solidFill>
                  <a:schemeClr val="accent1">
                    <a:lumMod val="60000"/>
                    <a:lumOff val="40000"/>
                  </a:schemeClr>
                </a:solidFill>
                <a:latin typeface="Arial" pitchFamily="34" charset="0"/>
                <a:ea typeface="+mn-ea"/>
                <a:cs typeface="Arial" pitchFamily="34" charset="0"/>
              </a:rPr>
              <a:t>. 2006</a:t>
            </a:r>
            <a:endParaRPr lang="ko-KR" altLang="en-US" sz="1400" b="1" i="1" dirty="0">
              <a:solidFill>
                <a:schemeClr val="accent1">
                  <a:lumMod val="60000"/>
                  <a:lumOff val="40000"/>
                </a:schemeClr>
              </a:solidFill>
              <a:latin typeface="Arial" pitchFamily="34" charset="0"/>
              <a:ea typeface="+mn-ea"/>
              <a:cs typeface="Arial" pitchFamily="34" charset="0"/>
            </a:endParaRPr>
          </a:p>
        </p:txBody>
      </p:sp>
    </p:spTree>
    <p:extLst>
      <p:ext uri="{BB962C8B-B14F-4D97-AF65-F5344CB8AC3E}">
        <p14:creationId xmlns:p14="http://schemas.microsoft.com/office/powerpoint/2010/main" val="821393674"/>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Physical Activity</a:t>
            </a:r>
            <a:endParaRPr lang="ko-KR" altLang="en-US" dirty="0"/>
          </a:p>
        </p:txBody>
      </p:sp>
      <p:sp>
        <p:nvSpPr>
          <p:cNvPr id="3" name="내용 개체 틀 2"/>
          <p:cNvSpPr>
            <a:spLocks noGrp="1"/>
          </p:cNvSpPr>
          <p:nvPr>
            <p:ph idx="1"/>
          </p:nvPr>
        </p:nvSpPr>
        <p:spPr/>
        <p:txBody>
          <a:bodyPr/>
          <a:lstStyle/>
          <a:p>
            <a:r>
              <a:rPr lang="en-US" altLang="ko-KR" sz="3600" i="1" dirty="0" smtClean="0"/>
              <a:t>Measure</a:t>
            </a:r>
          </a:p>
          <a:p>
            <a:pPr marL="0" indent="0">
              <a:buNone/>
            </a:pPr>
            <a:r>
              <a:rPr lang="en-US" altLang="ko-KR" sz="2800" i="1" dirty="0" smtClean="0"/>
              <a:t>   </a:t>
            </a:r>
            <a:r>
              <a:rPr lang="en-US" altLang="ko-KR" sz="2800" dirty="0" smtClean="0"/>
              <a:t>-</a:t>
            </a:r>
            <a:r>
              <a:rPr lang="en-US" altLang="ko-KR" sz="2800" dirty="0"/>
              <a:t>Self-report </a:t>
            </a:r>
            <a:r>
              <a:rPr lang="en-US" altLang="ko-KR" sz="2800" dirty="0" smtClean="0"/>
              <a:t>questionnaires</a:t>
            </a:r>
          </a:p>
          <a:p>
            <a:pPr marL="0" indent="0">
              <a:buNone/>
            </a:pPr>
            <a:r>
              <a:rPr lang="en-US" altLang="ko-KR" sz="2800" dirty="0"/>
              <a:t>   :lack precision (recall bias…)</a:t>
            </a:r>
          </a:p>
          <a:p>
            <a:pPr marL="0" indent="0">
              <a:buNone/>
            </a:pPr>
            <a:r>
              <a:rPr lang="en-US" altLang="ko-KR" dirty="0" smtClean="0"/>
              <a:t>   </a:t>
            </a:r>
          </a:p>
          <a:p>
            <a:pPr marL="0" indent="0">
              <a:buNone/>
            </a:pPr>
            <a:r>
              <a:rPr lang="en-US" altLang="ko-KR" dirty="0"/>
              <a:t> </a:t>
            </a:r>
            <a:r>
              <a:rPr lang="en-US" altLang="ko-KR" dirty="0" smtClean="0"/>
              <a:t>  </a:t>
            </a:r>
            <a:r>
              <a:rPr lang="en-US" altLang="ko-KR" sz="2800" dirty="0" smtClean="0"/>
              <a:t>-Pedometers</a:t>
            </a:r>
          </a:p>
          <a:p>
            <a:pPr marL="0" indent="0">
              <a:buNone/>
            </a:pPr>
            <a:r>
              <a:rPr lang="en-US" altLang="ko-KR" sz="2800" dirty="0" smtClean="0"/>
              <a:t>    :lack </a:t>
            </a:r>
            <a:r>
              <a:rPr lang="en-US" altLang="ko-KR" sz="2800" dirty="0"/>
              <a:t>sensitivity to </a:t>
            </a:r>
            <a:r>
              <a:rPr lang="en-US" altLang="ko-KR" sz="2800" dirty="0" smtClean="0"/>
              <a:t>detect slow </a:t>
            </a:r>
            <a:r>
              <a:rPr lang="en-US" altLang="ko-KR" sz="2800" dirty="0"/>
              <a:t>walking </a:t>
            </a:r>
            <a:r>
              <a:rPr lang="en-US" altLang="ko-KR" sz="2800" dirty="0" smtClean="0"/>
              <a:t>speeds</a:t>
            </a:r>
          </a:p>
          <a:p>
            <a:pPr marL="0" indent="0">
              <a:buNone/>
            </a:pPr>
            <a:r>
              <a:rPr lang="en-US" altLang="ko-KR" dirty="0"/>
              <a:t> </a:t>
            </a:r>
            <a:r>
              <a:rPr lang="en-US" altLang="ko-KR" dirty="0" smtClean="0"/>
              <a:t>  </a:t>
            </a:r>
          </a:p>
          <a:p>
            <a:pPr marL="0" indent="0">
              <a:buNone/>
            </a:pPr>
            <a:r>
              <a:rPr lang="en-US" altLang="ko-KR" sz="2800" dirty="0"/>
              <a:t>   -Accelerometers</a:t>
            </a:r>
          </a:p>
          <a:p>
            <a:pPr marL="0" indent="0">
              <a:buNone/>
            </a:pPr>
            <a:r>
              <a:rPr lang="en-US" altLang="ko-KR" sz="2800" dirty="0" smtClean="0"/>
              <a:t>    :Accurate but </a:t>
            </a:r>
            <a:r>
              <a:rPr lang="en-US" altLang="ko-KR" sz="2800" dirty="0"/>
              <a:t>expensive</a:t>
            </a:r>
            <a:endParaRPr lang="ko-KR" altLang="en-US" sz="2800" i="1" dirty="0"/>
          </a:p>
        </p:txBody>
      </p:sp>
    </p:spTree>
    <p:extLst>
      <p:ext uri="{BB962C8B-B14F-4D97-AF65-F5344CB8AC3E}">
        <p14:creationId xmlns:p14="http://schemas.microsoft.com/office/powerpoint/2010/main" val="3326221755"/>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Physical Activity</a:t>
            </a:r>
            <a:endParaRPr lang="ko-KR" altLang="en-US" dirty="0"/>
          </a:p>
        </p:txBody>
      </p:sp>
      <p:sp>
        <p:nvSpPr>
          <p:cNvPr id="3" name="내용 개체 틀 2"/>
          <p:cNvSpPr>
            <a:spLocks noGrp="1"/>
          </p:cNvSpPr>
          <p:nvPr>
            <p:ph idx="1"/>
          </p:nvPr>
        </p:nvSpPr>
        <p:spPr/>
        <p:txBody>
          <a:bodyPr/>
          <a:lstStyle/>
          <a:p>
            <a:r>
              <a:rPr lang="en-US" altLang="ko-KR" sz="3600" i="1" dirty="0" smtClean="0"/>
              <a:t>Measure</a:t>
            </a:r>
          </a:p>
          <a:p>
            <a:pPr marL="0" indent="0">
              <a:buNone/>
            </a:pPr>
            <a:r>
              <a:rPr lang="en-US" altLang="ko-KR" sz="2800" dirty="0" smtClean="0"/>
              <a:t>- 6-min walk and </a:t>
            </a:r>
            <a:r>
              <a:rPr lang="en-US" altLang="ko-KR" sz="2800" dirty="0"/>
              <a:t>incremental shuttle walk tests</a:t>
            </a:r>
            <a:endParaRPr lang="en-US" altLang="ko-KR" sz="2800" i="1" dirty="0"/>
          </a:p>
          <a:p>
            <a:pPr marL="0" indent="0">
              <a:buNone/>
            </a:pPr>
            <a:r>
              <a:rPr lang="en-US" altLang="ko-KR" sz="2400" dirty="0" smtClean="0"/>
              <a:t>:strongly associated with </a:t>
            </a:r>
            <a:r>
              <a:rPr lang="en-US" altLang="ko-KR" sz="2400" dirty="0"/>
              <a:t>average daily energy </a:t>
            </a:r>
            <a:r>
              <a:rPr lang="en-US" altLang="ko-KR" sz="2400" dirty="0" smtClean="0"/>
              <a:t>expenditure.</a:t>
            </a:r>
          </a:p>
          <a:p>
            <a:pPr marL="0" indent="0">
              <a:buNone/>
            </a:pPr>
            <a:r>
              <a:rPr lang="en-US" altLang="ko-KR" sz="2400" dirty="0" smtClean="0"/>
              <a:t>:field-based </a:t>
            </a:r>
            <a:r>
              <a:rPr lang="en-US" altLang="ko-KR" sz="2400" dirty="0"/>
              <a:t>walking tests are </a:t>
            </a:r>
            <a:r>
              <a:rPr lang="en-US" altLang="ko-KR" sz="2400" dirty="0" smtClean="0"/>
              <a:t>markers of </a:t>
            </a:r>
            <a:r>
              <a:rPr lang="en-US" altLang="ko-KR" sz="2400" dirty="0"/>
              <a:t>physical activity.</a:t>
            </a:r>
            <a:endParaRPr lang="ko-KR" altLang="en-US" sz="2400" dirty="0"/>
          </a:p>
        </p:txBody>
      </p:sp>
      <p:pic>
        <p:nvPicPr>
          <p:cNvPr id="3075" name="Picture 3" descr="C:\Users\ethan0002\Desktop\20131013_14570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5" y="3789040"/>
            <a:ext cx="8424937" cy="2016224"/>
          </a:xfrm>
          <a:prstGeom prst="rect">
            <a:avLst/>
          </a:prstGeom>
          <a:noFill/>
          <a:extLst>
            <a:ext uri="{909E8E84-426E-40DD-AFC4-6F175D3DCCD1}">
              <a14:hiddenFill xmlns:a14="http://schemas.microsoft.com/office/drawing/2010/main">
                <a:solidFill>
                  <a:srgbClr val="FFFFFF"/>
                </a:solidFill>
              </a14:hiddenFill>
            </a:ext>
          </a:extLst>
        </p:spPr>
      </p:pic>
      <p:sp>
        <p:nvSpPr>
          <p:cNvPr id="5" name="직사각형 4"/>
          <p:cNvSpPr/>
          <p:nvPr/>
        </p:nvSpPr>
        <p:spPr>
          <a:xfrm>
            <a:off x="6227816" y="6093296"/>
            <a:ext cx="2916183" cy="307777"/>
          </a:xfrm>
          <a:prstGeom prst="rect">
            <a:avLst/>
          </a:prstGeom>
        </p:spPr>
        <p:txBody>
          <a:bodyPr wrap="none">
            <a:spAutoFit/>
          </a:bodyPr>
          <a:lstStyle/>
          <a:p>
            <a:r>
              <a:rPr lang="en-US" altLang="ko-KR" sz="1400" b="1" i="1" dirty="0">
                <a:solidFill>
                  <a:schemeClr val="accent1">
                    <a:lumMod val="60000"/>
                    <a:lumOff val="40000"/>
                  </a:schemeClr>
                </a:solidFill>
                <a:latin typeface="Arial" pitchFamily="34" charset="0"/>
                <a:ea typeface="+mn-ea"/>
                <a:cs typeface="Arial" pitchFamily="34" charset="0"/>
              </a:rPr>
              <a:t>Chest . 2012 ; 141 ( 2 ): 406 - 412</a:t>
            </a:r>
            <a:endParaRPr lang="ko-KR" altLang="en-US" sz="1400" b="1" i="1" dirty="0">
              <a:solidFill>
                <a:schemeClr val="accent1">
                  <a:lumMod val="60000"/>
                  <a:lumOff val="40000"/>
                </a:schemeClr>
              </a:solidFill>
              <a:latin typeface="Arial" pitchFamily="34" charset="0"/>
              <a:ea typeface="+mn-ea"/>
              <a:cs typeface="Arial" pitchFamily="34" charset="0"/>
            </a:endParaRPr>
          </a:p>
        </p:txBody>
      </p:sp>
    </p:spTree>
    <p:extLst>
      <p:ext uri="{BB962C8B-B14F-4D97-AF65-F5344CB8AC3E}">
        <p14:creationId xmlns:p14="http://schemas.microsoft.com/office/powerpoint/2010/main" val="38306131"/>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17521</TotalTime>
  <Words>1400</Words>
  <Application>Microsoft Office PowerPoint</Application>
  <PresentationFormat>화면 슬라이드 쇼(4:3)</PresentationFormat>
  <Paragraphs>190</Paragraphs>
  <Slides>27</Slides>
  <Notes>6</Notes>
  <HiddenSlides>0</HiddenSlides>
  <MMClips>0</MMClips>
  <ScaleCrop>false</ScaleCrop>
  <HeadingPairs>
    <vt:vector size="4" baseType="variant">
      <vt:variant>
        <vt:lpstr>테마</vt:lpstr>
      </vt:variant>
      <vt:variant>
        <vt:i4>1</vt:i4>
      </vt:variant>
      <vt:variant>
        <vt:lpstr>슬라이드 제목</vt:lpstr>
      </vt:variant>
      <vt:variant>
        <vt:i4>27</vt:i4>
      </vt:variant>
    </vt:vector>
  </HeadingPairs>
  <TitlesOfParts>
    <vt:vector size="28" baseType="lpstr">
      <vt:lpstr>Office 테마</vt:lpstr>
      <vt:lpstr>Pulmonary Rehabilitation Review of the Recent Literature</vt:lpstr>
      <vt:lpstr>INTRODUCTION</vt:lpstr>
      <vt:lpstr>INTRODUCTION</vt:lpstr>
      <vt:lpstr>Pulmonary Rehabilitation</vt:lpstr>
      <vt:lpstr>Patient Assessment</vt:lpstr>
      <vt:lpstr>BODE index</vt:lpstr>
      <vt:lpstr>Physical Activity</vt:lpstr>
      <vt:lpstr>Physical Activity</vt:lpstr>
      <vt:lpstr>Physical Activity</vt:lpstr>
      <vt:lpstr>Exercise Training</vt:lpstr>
      <vt:lpstr>Exercise Training</vt:lpstr>
      <vt:lpstr>Exercise Training</vt:lpstr>
      <vt:lpstr>Exercise Training</vt:lpstr>
      <vt:lpstr>Exercise Training</vt:lpstr>
      <vt:lpstr>Exercise Training</vt:lpstr>
      <vt:lpstr>Exercise Training</vt:lpstr>
      <vt:lpstr>Exercise Training</vt:lpstr>
      <vt:lpstr>Exercise Training</vt:lpstr>
      <vt:lpstr>Increasing Peripheral  Muscle Strength</vt:lpstr>
      <vt:lpstr>Self-Management</vt:lpstr>
      <vt:lpstr>Psychologic Support</vt:lpstr>
      <vt:lpstr>Acute Exacerbations</vt:lpstr>
      <vt:lpstr>COPD patients with comorbidities</vt:lpstr>
      <vt:lpstr>Respiratory Conditions Other than COPD</vt:lpstr>
      <vt:lpstr>Future Directions</vt:lpstr>
      <vt:lpstr>Instructional Handouts </vt:lpstr>
      <vt:lpstr>Instructional Handouts </vt:lpstr>
    </vt:vector>
  </TitlesOfParts>
  <Company>MY_HOME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슬라이드 1</dc:title>
  <dc:creator>User</dc:creator>
  <cp:lastModifiedBy>황의동</cp:lastModifiedBy>
  <cp:revision>1640</cp:revision>
  <dcterms:created xsi:type="dcterms:W3CDTF">2002-05-31T16:21:56Z</dcterms:created>
  <dcterms:modified xsi:type="dcterms:W3CDTF">2013-10-14T11:37:59Z</dcterms:modified>
</cp:coreProperties>
</file>