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8" r:id="rId2"/>
    <p:sldId id="583" r:id="rId3"/>
    <p:sldId id="587" r:id="rId4"/>
    <p:sldId id="585" r:id="rId5"/>
    <p:sldId id="541" r:id="rId6"/>
    <p:sldId id="630" r:id="rId7"/>
    <p:sldId id="543" r:id="rId8"/>
    <p:sldId id="592" r:id="rId9"/>
    <p:sldId id="589" r:id="rId10"/>
    <p:sldId id="588" r:id="rId11"/>
    <p:sldId id="544" r:id="rId12"/>
    <p:sldId id="637" r:id="rId13"/>
    <p:sldId id="599" r:id="rId14"/>
    <p:sldId id="600" r:id="rId15"/>
    <p:sldId id="601" r:id="rId16"/>
    <p:sldId id="602" r:id="rId17"/>
    <p:sldId id="603" r:id="rId18"/>
    <p:sldId id="604" r:id="rId19"/>
    <p:sldId id="605" r:id="rId20"/>
    <p:sldId id="606" r:id="rId21"/>
    <p:sldId id="608" r:id="rId22"/>
    <p:sldId id="609" r:id="rId23"/>
    <p:sldId id="610" r:id="rId24"/>
    <p:sldId id="611" r:id="rId25"/>
    <p:sldId id="643" r:id="rId26"/>
    <p:sldId id="612" r:id="rId27"/>
    <p:sldId id="613" r:id="rId28"/>
    <p:sldId id="642" r:id="rId29"/>
    <p:sldId id="615" r:id="rId30"/>
    <p:sldId id="638" r:id="rId31"/>
    <p:sldId id="639" r:id="rId32"/>
    <p:sldId id="640" r:id="rId33"/>
    <p:sldId id="619" r:id="rId34"/>
    <p:sldId id="622" r:id="rId35"/>
    <p:sldId id="626" r:id="rId36"/>
    <p:sldId id="641" r:id="rId37"/>
    <p:sldId id="628" r:id="rId38"/>
    <p:sldId id="635" r:id="rId39"/>
    <p:sldId id="634" r:id="rId40"/>
    <p:sldId id="633" r:id="rId41"/>
    <p:sldId id="636" r:id="rId42"/>
    <p:sldId id="632" r:id="rId43"/>
    <p:sldId id="500" r:id="rId4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202B0CA-FC54-4496-8BCA-5EF66A818D29}" styleName="어두운 스타일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19" autoAdjust="0"/>
    <p:restoredTop sz="75000" autoAdjust="0"/>
  </p:normalViewPr>
  <p:slideViewPr>
    <p:cSldViewPr>
      <p:cViewPr>
        <p:scale>
          <a:sx n="79" d="100"/>
          <a:sy n="79" d="100"/>
        </p:scale>
        <p:origin x="-85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-201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741966-4F1B-49FE-947C-243BDF7D25A0}" type="datetimeFigureOut">
              <a:rPr lang="ko-KR" altLang="en-US" smtClean="0"/>
              <a:pPr/>
              <a:t>2017-03-16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07AB0B-3BDA-4425-A664-F7D6FF70F83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17717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link.springer.com/journal/12967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08463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>
                <a:hlinkClick r:id="rId3" tooltip="Journal of Translational Medicine"/>
              </a:rPr>
              <a:t>Journal of Translational Medicine</a:t>
            </a:r>
            <a:endParaRPr lang="en-US" altLang="ko-KR" dirty="0" smtClean="0"/>
          </a:p>
          <a:p>
            <a:r>
              <a:rPr lang="en-US" altLang="ko-KR" dirty="0" smtClean="0"/>
              <a:t>IF 4.116 </a:t>
            </a:r>
          </a:p>
          <a:p>
            <a:r>
              <a:rPr lang="en-US" altLang="ko-KR" dirty="0" smtClean="0"/>
              <a:t>PNI &lt; 55.0</a:t>
            </a:r>
          </a:p>
          <a:p>
            <a:r>
              <a:rPr lang="en-US" altLang="ko-KR" dirty="0" smtClean="0"/>
              <a:t>N=694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15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767730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N=975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17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767730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N=144 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19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031406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N=409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21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291930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N=386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23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499886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N=195 </a:t>
            </a:r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24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601799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N=324 </a:t>
            </a:r>
          </a:p>
          <a:p>
            <a:r>
              <a:rPr lang="en-US" altLang="ko-KR" dirty="0" smtClean="0"/>
              <a:t>IF 4.239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26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840541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27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420544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IF 4.239 </a:t>
            </a:r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29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753751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N=160</a:t>
            </a:r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31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753751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767730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N=490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IF=3.356</a:t>
            </a:r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32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753751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N=345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33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461343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34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718580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IF=2.435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35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5457200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IF=4.255</a:t>
            </a:r>
          </a:p>
          <a:p>
            <a:r>
              <a:rPr lang="en-US" altLang="ko-KR" dirty="0" smtClean="0"/>
              <a:t>N=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37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2905698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38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2818346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Sepsis, Re-OP, Bleeding...</a:t>
            </a:r>
          </a:p>
          <a:p>
            <a:endParaRPr lang="en-US" altLang="ko-KR" sz="1200" b="1" dirty="0" smtClean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PGD, rejection….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42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659897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경청해주셔서 감사합니다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43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219761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2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Anthropometry</a:t>
            </a:r>
            <a:r>
              <a:rPr lang="en-US" altLang="ko-KR" baseline="0" dirty="0" smtClean="0"/>
              <a:t> - </a:t>
            </a:r>
            <a:r>
              <a:rPr lang="en-US" altLang="ko-KR" dirty="0" smtClean="0"/>
              <a:t>markedly abnormal values (below the fifth percentile) usually predict a poor clinical outcome.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987171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Associated with a poor clinical outcome.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962878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IF 2.4</a:t>
            </a:r>
            <a:r>
              <a:rPr lang="en-US" altLang="ko-KR" baseline="0" dirty="0" smtClean="0"/>
              <a:t> </a:t>
            </a:r>
            <a:r>
              <a:rPr lang="en-US" altLang="ko-KR" dirty="0" smtClean="0">
                <a:effectLst/>
              </a:rPr>
              <a:t>Nutrition in Clinical Practice</a:t>
            </a:r>
            <a:r>
              <a:rPr lang="ko-KR" altLang="en-US" dirty="0" smtClean="0">
                <a:effectLst/>
              </a:rPr>
              <a:t>에 </a:t>
            </a:r>
            <a:r>
              <a:rPr lang="en-US" altLang="ko-KR" dirty="0" smtClean="0">
                <a:effectLst/>
              </a:rPr>
              <a:t>2008</a:t>
            </a:r>
            <a:r>
              <a:rPr lang="en-US" altLang="ko-KR" baseline="0" dirty="0" smtClean="0">
                <a:effectLst/>
              </a:rPr>
              <a:t>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013266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ESPEN</a:t>
            </a:r>
            <a:r>
              <a:rPr lang="ko-KR" altLang="en-US" dirty="0" smtClean="0"/>
              <a:t> </a:t>
            </a:r>
            <a:r>
              <a:rPr lang="en-US" altLang="ko-KR" dirty="0" smtClean="0"/>
              <a:t>guideline</a:t>
            </a:r>
            <a:r>
              <a:rPr lang="en-US" altLang="ko-KR" baseline="0" dirty="0" smtClean="0"/>
              <a:t>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310274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When &gt; 50% ----</a:t>
            </a:r>
            <a:r>
              <a:rPr lang="en-US" altLang="ko-KR" dirty="0" smtClean="0">
                <a:sym typeface="Wingdings" panose="05000000000000000000" pitchFamily="2" charset="2"/>
              </a:rPr>
              <a:t></a:t>
            </a:r>
            <a:r>
              <a:rPr lang="en-US" altLang="ko-KR" dirty="0" smtClean="0"/>
              <a:t> increased risk</a:t>
            </a:r>
          </a:p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Correlated with postoperative mortality and complications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11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37524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IF 2.235 </a:t>
            </a:r>
          </a:p>
          <a:p>
            <a:r>
              <a:rPr lang="en-US" altLang="ko-KR" dirty="0" smtClean="0"/>
              <a:t>N=166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13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767730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PNI 48 </a:t>
            </a:r>
            <a:r>
              <a:rPr lang="ko-KR" altLang="en-US" dirty="0" smtClean="0"/>
              <a:t>기준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14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767730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2017-03-16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2017-03-16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2017-03-16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342900" indent="-342900">
              <a:lnSpc>
                <a:spcPct val="150000"/>
              </a:lnSpc>
              <a:buFont typeface="Wingdings" panose="05000000000000000000" pitchFamily="2" charset="2"/>
              <a:buChar char="ü"/>
              <a:defRPr sz="2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  <a:lvl2pPr>
              <a:lnSpc>
                <a:spcPct val="150000"/>
              </a:lnSpc>
              <a:defRPr sz="1800">
                <a:latin typeface="HY헤드라인M" panose="02030600000101010101" pitchFamily="18" charset="-127"/>
                <a:ea typeface="HY헤드라인M" panose="02030600000101010101" pitchFamily="18" charset="-127"/>
              </a:defRPr>
            </a:lvl2pPr>
            <a:lvl3pPr>
              <a:lnSpc>
                <a:spcPct val="150000"/>
              </a:lnSpc>
              <a:defRPr sz="1600">
                <a:latin typeface="HY헤드라인M" panose="02030600000101010101" pitchFamily="18" charset="-127"/>
                <a:ea typeface="HY헤드라인M" panose="02030600000101010101" pitchFamily="18" charset="-127"/>
              </a:defRPr>
            </a:lvl3pPr>
            <a:lvl4pPr>
              <a:lnSpc>
                <a:spcPct val="150000"/>
              </a:lnSpc>
              <a:defRPr sz="1400">
                <a:latin typeface="HY헤드라인M" panose="02030600000101010101" pitchFamily="18" charset="-127"/>
                <a:ea typeface="HY헤드라인M" panose="02030600000101010101" pitchFamily="18" charset="-127"/>
              </a:defRPr>
            </a:lvl4pPr>
            <a:lvl5pPr>
              <a:lnSpc>
                <a:spcPct val="150000"/>
              </a:lnSpc>
              <a:defRPr sz="1400">
                <a:latin typeface="HY헤드라인M" panose="02030600000101010101" pitchFamily="18" charset="-127"/>
                <a:ea typeface="HY헤드라인M" panose="02030600000101010101" pitchFamily="18" charset="-127"/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2017-03-16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2017-03-16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2017-03-16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2017-03-16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2017-03-16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2017-03-16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2017-03-16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2017-03-16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4A51CF-8D24-4855-A889-3014CC995E25}" type="datetimeFigureOut">
              <a:rPr lang="ko-KR" altLang="en-US" smtClean="0"/>
              <a:pPr/>
              <a:t>2017-03-16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8"/>
          <p:cNvSpPr txBox="1">
            <a:spLocks noChangeArrowheads="1"/>
          </p:cNvSpPr>
          <p:nvPr/>
        </p:nvSpPr>
        <p:spPr bwMode="auto">
          <a:xfrm>
            <a:off x="35496" y="1052736"/>
            <a:ext cx="9108504" cy="136815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 anchorCtr="0">
            <a:noAutofit/>
          </a:bodyPr>
          <a:lstStyle/>
          <a:p>
            <a:pPr algn="ctr" fontAlgn="auto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3200" b="1" dirty="0">
                <a:solidFill>
                  <a:schemeClr val="bg1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Nutritional A</a:t>
            </a:r>
            <a:r>
              <a:rPr lang="en-US" altLang="ko-KR" sz="3200" b="1" dirty="0" smtClean="0">
                <a:solidFill>
                  <a:schemeClr val="bg1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ssessment - Mortality </a:t>
            </a:r>
            <a:r>
              <a:rPr lang="en-US" altLang="ko-KR" sz="3200" b="1" dirty="0">
                <a:solidFill>
                  <a:schemeClr val="bg1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and </a:t>
            </a:r>
            <a:r>
              <a:rPr lang="en-US" altLang="ko-KR" sz="3200" b="1" dirty="0" smtClean="0">
                <a:solidFill>
                  <a:schemeClr val="bg1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Morbidity </a:t>
            </a:r>
            <a:r>
              <a:rPr lang="en-US" altLang="ko-KR" sz="3200" b="1" dirty="0">
                <a:solidFill>
                  <a:schemeClr val="bg1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in </a:t>
            </a:r>
            <a:r>
              <a:rPr lang="en-US" altLang="ko-KR" sz="3200" b="1" dirty="0" smtClean="0">
                <a:solidFill>
                  <a:schemeClr val="bg1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Lung </a:t>
            </a:r>
            <a:r>
              <a:rPr lang="en-US" altLang="ko-KR" sz="3200" b="1" dirty="0">
                <a:solidFill>
                  <a:schemeClr val="bg1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T</a:t>
            </a:r>
            <a:r>
              <a:rPr lang="en-US" altLang="ko-KR" sz="3200" b="1" dirty="0" smtClean="0">
                <a:solidFill>
                  <a:schemeClr val="bg1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ransplantation </a:t>
            </a:r>
            <a:r>
              <a:rPr lang="en-US" altLang="ko-KR" sz="3200" b="1" dirty="0">
                <a:solidFill>
                  <a:schemeClr val="bg1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</a:t>
            </a:r>
            <a:r>
              <a:rPr lang="en-US" altLang="ko-KR" sz="3200" b="1" dirty="0" smtClean="0">
                <a:solidFill>
                  <a:schemeClr val="bg1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atients</a:t>
            </a:r>
            <a:endParaRPr lang="en-US" altLang="ko-KR" sz="3000" b="1" kern="0" noProof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6" name="부제목 2"/>
          <p:cNvSpPr>
            <a:spLocks noGrp="1"/>
          </p:cNvSpPr>
          <p:nvPr/>
        </p:nvSpPr>
        <p:spPr>
          <a:xfrm>
            <a:off x="35496" y="4797152"/>
            <a:ext cx="8856984" cy="20608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b="1" dirty="0" smtClean="0">
                <a:solidFill>
                  <a:schemeClr val="tx2">
                    <a:lumMod val="75000"/>
                  </a:schemeClr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Chi-Young Kim</a:t>
            </a:r>
            <a:endParaRPr lang="en-US" altLang="ko-KR" baseline="30000" dirty="0">
              <a:solidFill>
                <a:schemeClr val="tx2">
                  <a:lumMod val="75000"/>
                </a:schemeClr>
              </a:solidFill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algn="l"/>
            <a:r>
              <a:rPr lang="en-US" altLang="ko-KR" dirty="0" smtClean="0">
                <a:solidFill>
                  <a:schemeClr val="bg2">
                    <a:lumMod val="25000"/>
                  </a:schemeClr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Division </a:t>
            </a:r>
            <a:r>
              <a:rPr lang="en-US" altLang="ko-KR" dirty="0">
                <a:solidFill>
                  <a:schemeClr val="bg2">
                    <a:lumMod val="25000"/>
                  </a:schemeClr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of Pulmonology, Department of Internal Medicine</a:t>
            </a:r>
            <a:r>
              <a:rPr lang="en-US" altLang="ko-KR" dirty="0" smtClean="0">
                <a:solidFill>
                  <a:schemeClr val="bg2">
                    <a:lumMod val="25000"/>
                  </a:schemeClr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,</a:t>
            </a:r>
          </a:p>
          <a:p>
            <a:pPr algn="l"/>
            <a:r>
              <a:rPr lang="en-US" altLang="ko-KR" dirty="0" smtClean="0">
                <a:solidFill>
                  <a:schemeClr val="bg2">
                    <a:lumMod val="25000"/>
                  </a:schemeClr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Institute </a:t>
            </a:r>
            <a:r>
              <a:rPr lang="en-US" altLang="ko-KR" dirty="0">
                <a:solidFill>
                  <a:schemeClr val="bg2">
                    <a:lumMod val="25000"/>
                  </a:schemeClr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of Chest Diseases, Severance Hospital, </a:t>
            </a:r>
            <a:endParaRPr lang="en-US" altLang="ko-KR" dirty="0" smtClean="0">
              <a:solidFill>
                <a:schemeClr val="bg2">
                  <a:lumMod val="25000"/>
                </a:schemeClr>
              </a:solidFill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algn="l"/>
            <a:r>
              <a:rPr lang="en-US" altLang="ko-KR" dirty="0" err="1" smtClean="0">
                <a:solidFill>
                  <a:schemeClr val="bg2">
                    <a:lumMod val="25000"/>
                  </a:schemeClr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Yonsei</a:t>
            </a:r>
            <a:r>
              <a:rPr lang="en-US" altLang="ko-KR" dirty="0" smtClean="0">
                <a:solidFill>
                  <a:schemeClr val="bg2">
                    <a:lumMod val="25000"/>
                  </a:schemeClr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</a:t>
            </a:r>
            <a:r>
              <a:rPr lang="en-US" altLang="ko-KR" dirty="0">
                <a:solidFill>
                  <a:schemeClr val="bg2">
                    <a:lumMod val="25000"/>
                  </a:schemeClr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University College of </a:t>
            </a:r>
            <a:r>
              <a:rPr lang="en-US" altLang="ko-KR" dirty="0" smtClean="0">
                <a:solidFill>
                  <a:schemeClr val="bg2">
                    <a:lumMod val="25000"/>
                  </a:schemeClr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Medicine</a:t>
            </a:r>
            <a:endParaRPr lang="en-US" altLang="ko-KR" dirty="0">
              <a:solidFill>
                <a:schemeClr val="bg2">
                  <a:lumMod val="25000"/>
                </a:schemeClr>
              </a:solidFill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7772400" cy="1143000"/>
          </a:xfrm>
        </p:spPr>
        <p:txBody>
          <a:bodyPr/>
          <a:lstStyle/>
          <a:p>
            <a:r>
              <a:rPr lang="en-CA" altLang="ko-KR" sz="3600" b="1" smtClean="0">
                <a:latin typeface="Britannic Bold" pitchFamily="34" charset="0"/>
                <a:cs typeface="Arial" charset="0"/>
              </a:rPr>
              <a:t>Subjective Global Assessment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CA" altLang="ko-KR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24744"/>
            <a:ext cx="7082509" cy="5044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296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/>
              <a:t>Other </a:t>
            </a:r>
            <a:r>
              <a:rPr lang="en-US" altLang="ko-KR" b="1" dirty="0"/>
              <a:t>m</a:t>
            </a:r>
            <a:r>
              <a:rPr lang="en-US" altLang="ko-KR" b="1" dirty="0" smtClean="0"/>
              <a:t>ultivariate </a:t>
            </a:r>
            <a:r>
              <a:rPr lang="en-US" altLang="ko-KR" b="1" dirty="0"/>
              <a:t>Analyses</a:t>
            </a:r>
            <a:r>
              <a:rPr lang="en-US" altLang="ko-KR" dirty="0"/>
              <a:t> </a:t>
            </a:r>
            <a:endParaRPr lang="ko-KR" altLang="en-US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>
            <a:normAutofit fontScale="92500" lnSpcReduction="10000"/>
          </a:bodyPr>
          <a:lstStyle/>
          <a:p>
            <a:r>
              <a:rPr lang="en-US" altLang="ko-KR" sz="2400" dirty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Prognostic nutritional index</a:t>
            </a:r>
          </a:p>
          <a:p>
            <a:pPr marL="457200" lvl="1" indent="0">
              <a:buNone/>
            </a:pPr>
            <a:r>
              <a:rPr lang="en-US" altLang="ko-KR" sz="2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- 2 variable :  </a:t>
            </a:r>
            <a:r>
              <a:rPr lang="en-US" altLang="ko-KR" sz="2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serum albumin (</a:t>
            </a:r>
            <a:r>
              <a:rPr lang="en-US" altLang="ko-KR" sz="2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g/dl),  lymphocyte </a:t>
            </a:r>
            <a:endParaRPr lang="en-US" altLang="ko-KR" sz="2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457200" lvl="1" indent="0">
              <a:buNone/>
            </a:pPr>
            <a:r>
              <a:rPr lang="en-US" altLang="ko-KR" sz="2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- PNI= 10 × albumin + 0.005 × lymphocyte</a:t>
            </a:r>
          </a:p>
          <a:p>
            <a:r>
              <a:rPr lang="en-US" altLang="ko-KR" sz="2400" dirty="0" smtClean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Nutritional risk index</a:t>
            </a:r>
          </a:p>
          <a:p>
            <a:pPr marL="0" lvl="1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     </a:t>
            </a:r>
            <a:r>
              <a:rPr lang="en-US" altLang="ko-KR" sz="2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- 3 </a:t>
            </a:r>
            <a:r>
              <a:rPr lang="en-US" altLang="ko-KR" sz="2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variable :  serum albumin (g/dl), </a:t>
            </a:r>
            <a:r>
              <a:rPr lang="en-US" altLang="ko-KR" sz="2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weight(Kg), ideal </a:t>
            </a:r>
            <a:r>
              <a:rPr lang="en-US" altLang="ko-KR" sz="2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body </a:t>
            </a:r>
            <a:r>
              <a:rPr lang="en-US" altLang="ko-KR" sz="2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weight(Kg)      </a:t>
            </a:r>
          </a:p>
          <a:p>
            <a:pPr marL="0" lvl="1" indent="0">
              <a:buNone/>
            </a:pPr>
            <a:r>
              <a:rPr lang="en-US" altLang="ko-KR" sz="2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</a:t>
            </a:r>
            <a:r>
              <a:rPr lang="en-US" altLang="ko-KR" sz="2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    - (1.519 × albumin) </a:t>
            </a:r>
            <a:r>
              <a:rPr lang="en-US" altLang="ko-KR" sz="2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+ </a:t>
            </a:r>
            <a:r>
              <a:rPr lang="en-US" altLang="ko-KR" sz="2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41.7 × (weight/ideal </a:t>
            </a:r>
            <a:r>
              <a:rPr lang="en-US" altLang="ko-KR" sz="2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body </a:t>
            </a:r>
            <a:r>
              <a:rPr lang="en-US" altLang="ko-KR" sz="2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weight)</a:t>
            </a:r>
            <a:endParaRPr lang="en-US" altLang="ko-KR" sz="2000" dirty="0" smtClean="0">
              <a:solidFill>
                <a:srgbClr val="FF0000"/>
              </a:solidFill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r>
              <a:rPr lang="en-US" altLang="ko-KR" dirty="0" smtClean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Geriatric nutritional risk index </a:t>
            </a:r>
            <a:endParaRPr lang="en-US" altLang="ko-KR" dirty="0">
              <a:solidFill>
                <a:srgbClr val="FF0000"/>
              </a:solidFill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0" lvl="1" indent="0">
              <a:buNone/>
            </a:pPr>
            <a:r>
              <a:rPr lang="en-US" altLang="ko-KR" sz="2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    -2 </a:t>
            </a:r>
            <a:r>
              <a:rPr lang="en-US" altLang="ko-KR" sz="2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variable :  serum albumin (g/dl), </a:t>
            </a:r>
            <a:r>
              <a:rPr lang="en-US" altLang="ko-KR" sz="2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BMI(Kg/M</a:t>
            </a:r>
            <a:r>
              <a:rPr lang="en-US" altLang="ko-KR" sz="2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2</a:t>
            </a:r>
            <a:r>
              <a:rPr lang="en-US" altLang="ko-KR" sz="2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)      </a:t>
            </a:r>
            <a:endParaRPr lang="en-US" altLang="ko-KR" sz="2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0" lvl="1" indent="0">
              <a:buNone/>
            </a:pPr>
            <a:r>
              <a:rPr lang="en-US" altLang="ko-KR" sz="2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    </a:t>
            </a:r>
            <a:r>
              <a:rPr lang="en-US" altLang="ko-KR" sz="2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-GNRI </a:t>
            </a:r>
            <a:r>
              <a:rPr lang="en-US" altLang="ko-KR" sz="2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=</a:t>
            </a:r>
            <a:r>
              <a:rPr lang="en-US" altLang="ko-KR" sz="2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14.89 × albumin + 41.7 × (BMI/22)</a:t>
            </a:r>
            <a:endParaRPr lang="ko-KR" altLang="en-US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8775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539552" y="2060848"/>
            <a:ext cx="7772400" cy="1362075"/>
          </a:xfrm>
        </p:spPr>
        <p:txBody>
          <a:bodyPr>
            <a:normAutofit/>
          </a:bodyPr>
          <a:lstStyle/>
          <a:p>
            <a:r>
              <a:rPr lang="en-US" altLang="ko-KR" sz="6000" dirty="0" smtClean="0"/>
              <a:t>In Cancer</a:t>
            </a:r>
            <a:endParaRPr lang="ko-KR" altLang="en-US" sz="6000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70934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1143000"/>
          </a:xfrm>
        </p:spPr>
        <p:txBody>
          <a:bodyPr>
            <a:noAutofit/>
          </a:bodyPr>
          <a:lstStyle/>
          <a:p>
            <a:pPr algn="l"/>
            <a:r>
              <a:rPr lang="en-US" altLang="ko-KR" sz="2800" dirty="0" smtClean="0"/>
              <a:t/>
            </a:r>
            <a:br>
              <a:rPr lang="en-US" altLang="ko-KR" sz="2800" dirty="0" smtClean="0"/>
            </a:br>
            <a:r>
              <a:rPr lang="en-US" altLang="ko-KR" sz="2800" dirty="0" smtClean="0"/>
              <a:t/>
            </a:r>
            <a:br>
              <a:rPr lang="en-US" altLang="ko-KR" sz="2800" dirty="0" smtClean="0"/>
            </a:br>
            <a:r>
              <a:rPr lang="en-US" altLang="ko-KR" b="1" dirty="0" smtClean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Preoperative </a:t>
            </a:r>
            <a:r>
              <a:rPr lang="en-US" altLang="ko-KR" b="1" dirty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albumin-to-globulin ratio </a:t>
            </a:r>
            <a:r>
              <a:rPr lang="en-US" altLang="ko-KR" b="1" dirty="0" smtClean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and prognostic </a:t>
            </a:r>
            <a:r>
              <a:rPr lang="en-US" altLang="ko-KR" b="1" dirty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nutrition index predict </a:t>
            </a:r>
            <a:r>
              <a:rPr lang="en-US" altLang="ko-KR" b="1" dirty="0" smtClean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prognosis for </a:t>
            </a:r>
            <a:r>
              <a:rPr lang="en-US" altLang="ko-KR" b="1" dirty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glioblastoma</a:t>
            </a:r>
            <a:r>
              <a:rPr lang="ko-KR" altLang="en-US" sz="2800" b="1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/>
            </a:r>
            <a:br>
              <a:rPr lang="ko-KR" altLang="en-US" sz="2800" b="1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</a:b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95536" y="1988840"/>
            <a:ext cx="8136904" cy="4464496"/>
          </a:xfrm>
        </p:spPr>
        <p:txBody>
          <a:bodyPr>
            <a:normAutofit/>
          </a:bodyPr>
          <a:lstStyle/>
          <a:p>
            <a:endParaRPr lang="en-US" altLang="ko-KR" sz="2800" dirty="0" smtClean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r>
              <a:rPr lang="en-US" altLang="ko-KR" sz="2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Preoperative </a:t>
            </a:r>
            <a:r>
              <a:rPr lang="en-US" altLang="ko-KR" sz="2800" dirty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AGR</a:t>
            </a:r>
            <a:r>
              <a:rPr lang="en-US" altLang="ko-KR" sz="2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and the </a:t>
            </a:r>
            <a:r>
              <a:rPr lang="en-US" altLang="ko-KR" sz="2800" dirty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PNI</a:t>
            </a:r>
            <a:r>
              <a:rPr lang="en-US" altLang="ko-KR" sz="2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may be easy-to-perform and inexpensive </a:t>
            </a:r>
            <a:r>
              <a:rPr lang="en-US" altLang="ko-KR" sz="2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indices for </a:t>
            </a:r>
            <a:r>
              <a:rPr lang="en-US" altLang="ko-KR" sz="2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predicting </a:t>
            </a:r>
            <a:r>
              <a:rPr lang="en-US" altLang="ko-KR" sz="2800" dirty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OS</a:t>
            </a:r>
            <a:r>
              <a:rPr lang="en-US" altLang="ko-KR" sz="2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with glioblastoma</a:t>
            </a:r>
            <a:r>
              <a:rPr lang="en-US" altLang="ko-KR" sz="2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.</a:t>
            </a:r>
          </a:p>
          <a:p>
            <a:r>
              <a:rPr lang="en-US" altLang="ko-KR" sz="2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AGR </a:t>
            </a:r>
            <a:r>
              <a:rPr lang="en-US" altLang="ko-KR" sz="2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and the PNI could also </a:t>
            </a:r>
            <a:r>
              <a:rPr lang="en-US" altLang="ko-KR" sz="2800" dirty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help in developing </a:t>
            </a:r>
            <a:r>
              <a:rPr lang="en-US" altLang="ko-KR" sz="2800" dirty="0" smtClean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good adjuvant-therapy schedules</a:t>
            </a:r>
            <a:endParaRPr lang="ko-KR" altLang="en-US" sz="2800" dirty="0">
              <a:solidFill>
                <a:srgbClr val="FF0000"/>
              </a:solidFill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3311352" y="1772816"/>
            <a:ext cx="5832648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/>
          </a:p>
          <a:p>
            <a:r>
              <a:rPr lang="en-US" altLang="ko-KR" dirty="0"/>
              <a:t> </a:t>
            </a:r>
            <a:r>
              <a:rPr lang="en-US" altLang="ko-KR" dirty="0" smtClean="0"/>
              <a:t>Liu </a:t>
            </a:r>
            <a:r>
              <a:rPr lang="en-US" altLang="ko-KR" dirty="0"/>
              <a:t>et </a:t>
            </a:r>
            <a:r>
              <a:rPr lang="en-US" altLang="ko-KR" dirty="0" smtClean="0"/>
              <a:t>al. </a:t>
            </a:r>
            <a:r>
              <a:rPr lang="en-US" altLang="ko-KR" i="1" dirty="0" err="1" smtClean="0"/>
              <a:t>OncoTargets</a:t>
            </a:r>
            <a:r>
              <a:rPr lang="en-US" altLang="ko-KR" i="1" dirty="0" smtClean="0"/>
              <a:t> </a:t>
            </a:r>
            <a:r>
              <a:rPr lang="en-US" altLang="ko-KR" i="1" dirty="0"/>
              <a:t>and Therapy </a:t>
            </a:r>
            <a:r>
              <a:rPr lang="en-US" altLang="ko-KR" dirty="0"/>
              <a:t>2017:10 725–733</a:t>
            </a:r>
          </a:p>
        </p:txBody>
      </p:sp>
    </p:spTree>
    <p:extLst>
      <p:ext uri="{BB962C8B-B14F-4D97-AF65-F5344CB8AC3E}">
        <p14:creationId xmlns:p14="http://schemas.microsoft.com/office/powerpoint/2010/main" val="265431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47811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800" dirty="0" smtClean="0">
                <a:latin typeface="+mn-lt"/>
                <a:ea typeface="Arial Unicode MS" pitchFamily="50" charset="-127"/>
                <a:cs typeface="Arial Unicode MS" pitchFamily="50" charset="-127"/>
              </a:rPr>
              <a:t> </a:t>
            </a:r>
            <a:endParaRPr lang="ko-KR" altLang="en-US" sz="2800" dirty="0">
              <a:latin typeface="+mn-lt"/>
            </a:endParaRPr>
          </a:p>
        </p:txBody>
      </p:sp>
      <p:pic>
        <p:nvPicPr>
          <p:cNvPr id="4" name="Picture 3" descr="C:\Users\ca986c9wds018\Desktop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7" y="691034"/>
            <a:ext cx="9377185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369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1143000"/>
          </a:xfrm>
        </p:spPr>
        <p:txBody>
          <a:bodyPr>
            <a:noAutofit/>
          </a:bodyPr>
          <a:lstStyle/>
          <a:p>
            <a:pPr algn="l"/>
            <a:r>
              <a:rPr lang="en-US" altLang="ko-KR" sz="2800" dirty="0" smtClean="0"/>
              <a:t/>
            </a:r>
            <a:br>
              <a:rPr lang="en-US" altLang="ko-KR" sz="2800" dirty="0" smtClean="0"/>
            </a:br>
            <a:r>
              <a:rPr lang="en-US" altLang="ko-KR" sz="2800" dirty="0" smtClean="0"/>
              <a:t/>
            </a:r>
            <a:br>
              <a:rPr lang="en-US" altLang="ko-KR" sz="2800" dirty="0" smtClean="0"/>
            </a:br>
            <a:r>
              <a:rPr lang="en-US" altLang="ko-KR" sz="2800" dirty="0" smtClean="0"/>
              <a:t/>
            </a:r>
            <a:br>
              <a:rPr lang="en-US" altLang="ko-KR" sz="2800" dirty="0" smtClean="0"/>
            </a:br>
            <a:r>
              <a:rPr lang="en-US" altLang="ko-KR" sz="2800" dirty="0"/>
              <a:t/>
            </a:r>
            <a:br>
              <a:rPr lang="en-US" altLang="ko-KR" sz="2800" dirty="0"/>
            </a:br>
            <a:r>
              <a:rPr lang="en-US" altLang="ko-KR" b="1" dirty="0" smtClean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Value </a:t>
            </a:r>
            <a:r>
              <a:rPr lang="en-US" altLang="ko-KR" b="1" dirty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of the prognostic nutritional</a:t>
            </a:r>
            <a:br>
              <a:rPr lang="en-US" altLang="ko-KR" b="1" dirty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</a:br>
            <a:r>
              <a:rPr lang="en-US" altLang="ko-KR" b="1" dirty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index and weight loss in predicting </a:t>
            </a:r>
            <a:r>
              <a:rPr lang="en-US" altLang="ko-KR" b="1" dirty="0" smtClean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metastasis and </a:t>
            </a:r>
            <a:r>
              <a:rPr lang="en-US" altLang="ko-KR" b="1" dirty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long‑term mortality in </a:t>
            </a:r>
            <a:r>
              <a:rPr lang="en-US" altLang="ko-KR" b="1" dirty="0" smtClean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nasopharyngeal carcinoma</a:t>
            </a:r>
            <a:r>
              <a:rPr lang="ko-KR" altLang="en-US" b="1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/>
            </a:r>
            <a:br>
              <a:rPr lang="ko-KR" altLang="en-US" b="1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</a:br>
            <a:endParaRPr lang="ko-KR" altLang="en-US" sz="2800" b="1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38157" y="1772816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ko-KR" sz="2800" dirty="0"/>
          </a:p>
          <a:p>
            <a:endParaRPr lang="en-US" altLang="ko-KR" sz="2800" dirty="0" smtClean="0"/>
          </a:p>
          <a:p>
            <a:r>
              <a:rPr lang="en-US" altLang="ko-KR" sz="2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Pre-therapy </a:t>
            </a:r>
            <a:r>
              <a:rPr lang="en-US" altLang="ko-KR" sz="2800" dirty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PNI</a:t>
            </a:r>
            <a:r>
              <a:rPr lang="en-US" altLang="ko-KR" sz="2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and </a:t>
            </a:r>
            <a:r>
              <a:rPr lang="en-US" altLang="ko-KR" sz="2800" dirty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weight loss </a:t>
            </a:r>
            <a:r>
              <a:rPr lang="en-US" altLang="ko-KR" sz="2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have significant predictive value for </a:t>
            </a:r>
            <a:r>
              <a:rPr lang="en-US" altLang="ko-KR" sz="2800" dirty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metastasis and mortality</a:t>
            </a:r>
            <a:r>
              <a:rPr lang="en-US" altLang="ko-KR" sz="2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in </a:t>
            </a:r>
            <a:r>
              <a:rPr lang="en-US" altLang="ko-KR" sz="2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patients with NPC</a:t>
            </a:r>
            <a:endParaRPr lang="ko-KR" altLang="en-US" sz="28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4139952" y="2780928"/>
            <a:ext cx="4468927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da-DK" altLang="ko-KR" dirty="0"/>
              <a:t>Du et al. </a:t>
            </a:r>
            <a:r>
              <a:rPr lang="da-DK" altLang="ko-KR" i="1" dirty="0"/>
              <a:t>J Transl Med </a:t>
            </a:r>
            <a:r>
              <a:rPr lang="da-DK" altLang="ko-KR" dirty="0"/>
              <a:t>(2015) 13:364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717139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 descr="C:\Users\ca986c9wds018\Desktop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8568952" cy="5801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813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1143000"/>
          </a:xfrm>
        </p:spPr>
        <p:txBody>
          <a:bodyPr>
            <a:noAutofit/>
          </a:bodyPr>
          <a:lstStyle/>
          <a:p>
            <a:pPr algn="l"/>
            <a:r>
              <a:rPr lang="en-US" altLang="ko-KR" sz="2800" dirty="0" smtClean="0"/>
              <a:t/>
            </a:r>
            <a:br>
              <a:rPr lang="en-US" altLang="ko-KR" sz="2800" dirty="0" smtClean="0"/>
            </a:br>
            <a:r>
              <a:rPr lang="en-US" altLang="ko-KR" sz="2800" dirty="0" smtClean="0"/>
              <a:t/>
            </a:r>
            <a:br>
              <a:rPr lang="en-US" altLang="ko-KR" sz="2800" dirty="0" smtClean="0"/>
            </a:br>
            <a:r>
              <a:rPr lang="en-US" altLang="ko-KR" sz="2800" dirty="0"/>
              <a:t/>
            </a:r>
            <a:br>
              <a:rPr lang="en-US" altLang="ko-KR" sz="2800" dirty="0"/>
            </a:br>
            <a:r>
              <a:rPr lang="en-US" altLang="ko-KR" sz="2800" dirty="0" smtClean="0"/>
              <a:t/>
            </a:r>
            <a:br>
              <a:rPr lang="en-US" altLang="ko-KR" sz="2800" dirty="0" smtClean="0"/>
            </a:br>
            <a:r>
              <a:rPr lang="en-US" altLang="ko-KR" b="1" dirty="0" smtClean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 </a:t>
            </a:r>
            <a:r>
              <a:rPr lang="en-US" altLang="ko-KR" b="1" dirty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Preoperative Nutritional Index </a:t>
            </a:r>
            <a:r>
              <a:rPr lang="en-US" altLang="ko-KR" b="1" dirty="0" smtClean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for Predicting Cancer Specific </a:t>
            </a:r>
            <a:r>
              <a:rPr lang="en-US" altLang="ko-KR" b="1" dirty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and Overall Survival in Chinese</a:t>
            </a:r>
            <a:br>
              <a:rPr lang="en-US" altLang="ko-KR" b="1" dirty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</a:br>
            <a:r>
              <a:rPr lang="en-US" altLang="ko-KR" b="1" dirty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Patients With Laryngeal Cancer</a:t>
            </a:r>
            <a:r>
              <a:rPr lang="ko-KR" altLang="en-US" b="1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  <a:t/>
            </a:r>
            <a:br>
              <a:rPr lang="ko-KR" altLang="en-US" b="1" dirty="0">
                <a:latin typeface="Arial Unicode MS" pitchFamily="50" charset="-127"/>
                <a:ea typeface="Arial Unicode MS" pitchFamily="50" charset="-127"/>
                <a:cs typeface="Arial Unicode MS" pitchFamily="50" charset="-127"/>
              </a:rPr>
            </a:br>
            <a:endParaRPr lang="ko-KR" altLang="en-US" sz="2800" b="1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38156" y="1911286"/>
            <a:ext cx="8229600" cy="4525963"/>
          </a:xfrm>
        </p:spPr>
        <p:txBody>
          <a:bodyPr>
            <a:normAutofit/>
          </a:bodyPr>
          <a:lstStyle/>
          <a:p>
            <a:endParaRPr lang="en-US" altLang="ko-KR" sz="2800" dirty="0" smtClean="0"/>
          </a:p>
          <a:p>
            <a:endParaRPr lang="en-US" altLang="ko-KR" sz="2800" dirty="0"/>
          </a:p>
          <a:p>
            <a:r>
              <a:rPr lang="en-US" altLang="ko-KR" sz="2800" dirty="0" smtClean="0"/>
              <a:t>The </a:t>
            </a:r>
            <a:r>
              <a:rPr lang="en-US" altLang="ko-KR" sz="2800" dirty="0">
                <a:solidFill>
                  <a:srgbClr val="FF0000"/>
                </a:solidFill>
              </a:rPr>
              <a:t>PNI is an inexpensive and readily available score</a:t>
            </a:r>
            <a:r>
              <a:rPr lang="en-US" altLang="ko-KR" sz="2800" dirty="0"/>
              <a:t> that </a:t>
            </a:r>
            <a:r>
              <a:rPr lang="en-US" altLang="ko-KR" sz="2800" dirty="0" smtClean="0"/>
              <a:t>predicted </a:t>
            </a:r>
            <a:r>
              <a:rPr lang="en-US" altLang="ko-KR" sz="2800" dirty="0" smtClean="0">
                <a:solidFill>
                  <a:srgbClr val="FF0000"/>
                </a:solidFill>
              </a:rPr>
              <a:t>survival</a:t>
            </a:r>
            <a:r>
              <a:rPr lang="en-US" altLang="ko-KR" sz="2800" dirty="0" smtClean="0"/>
              <a:t> </a:t>
            </a:r>
            <a:r>
              <a:rPr lang="en-US" altLang="ko-KR" sz="2800" dirty="0"/>
              <a:t>in patients with LSCC after curative </a:t>
            </a:r>
            <a:r>
              <a:rPr lang="en-US" altLang="ko-KR" sz="2800" dirty="0" smtClean="0"/>
              <a:t>laryngectomy</a:t>
            </a:r>
            <a:endParaRPr lang="ko-KR" altLang="en-US" sz="2800" dirty="0">
              <a:latin typeface="+mn-lt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763689" y="2924944"/>
            <a:ext cx="6904068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dirty="0"/>
              <a:t>Zhang </a:t>
            </a:r>
            <a:r>
              <a:rPr lang="en-US" altLang="ko-KR" dirty="0" smtClean="0"/>
              <a:t>at el. </a:t>
            </a:r>
            <a:r>
              <a:rPr lang="en-US" altLang="ko-KR" i="1" dirty="0" smtClean="0"/>
              <a:t>Medicine</a:t>
            </a:r>
            <a:r>
              <a:rPr lang="en-US" altLang="ko-KR" dirty="0" smtClean="0"/>
              <a:t>  </a:t>
            </a:r>
            <a:r>
              <a:rPr lang="en-US" altLang="ko-KR" dirty="0"/>
              <a:t>Volume 95, Number 11, March 2016</a:t>
            </a:r>
          </a:p>
        </p:txBody>
      </p:sp>
    </p:spTree>
    <p:extLst>
      <p:ext uri="{BB962C8B-B14F-4D97-AF65-F5344CB8AC3E}">
        <p14:creationId xmlns:p14="http://schemas.microsoft.com/office/powerpoint/2010/main" val="760791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3074" name="Picture 2" descr="C:\Users\ca986c9wds018\Desktop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404664"/>
            <a:ext cx="8021281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ca986c9wds018\Desktop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22" y="1412776"/>
            <a:ext cx="7849285" cy="3114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395122" y="3212976"/>
            <a:ext cx="7849285" cy="7200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268348"/>
            <a:ext cx="4285381" cy="4518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3122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sz="4400" b="1" dirty="0" smtClean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Low </a:t>
            </a:r>
            <a:r>
              <a:rPr lang="en-US" altLang="ko-KR" sz="4400" b="1" dirty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Prognostic Nutritional Index </a:t>
            </a:r>
            <a:r>
              <a:rPr lang="en-US" altLang="ko-KR" sz="4400" b="1" dirty="0" smtClean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Correlates with </a:t>
            </a:r>
            <a:r>
              <a:rPr lang="en-US" altLang="ko-KR" sz="4400" b="1" dirty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Worse Survival </a:t>
            </a:r>
            <a:r>
              <a:rPr lang="en-US" altLang="ko-KR" sz="4400" b="1" dirty="0" smtClean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in</a:t>
            </a:r>
            <a:br>
              <a:rPr lang="en-US" altLang="ko-KR" sz="4400" b="1" dirty="0" smtClean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</a:br>
            <a:r>
              <a:rPr lang="en-US" altLang="ko-KR" sz="4400" b="1" dirty="0" smtClean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Patients with Advanced </a:t>
            </a:r>
            <a:r>
              <a:rPr lang="en-US" altLang="ko-KR" sz="4400" b="1" dirty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NSCLC following EGFR-TKIs</a:t>
            </a:r>
            <a:endParaRPr lang="ko-KR" altLang="en-US" sz="4400" b="1" dirty="0">
              <a:solidFill>
                <a:srgbClr val="0070C0"/>
              </a:solidFill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sz="2800" dirty="0" smtClean="0"/>
          </a:p>
          <a:p>
            <a:r>
              <a:rPr lang="en-US" altLang="ko-KR" sz="2800" dirty="0" smtClean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low </a:t>
            </a:r>
            <a:r>
              <a:rPr lang="en-US" altLang="ko-KR" sz="2800" dirty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prognostic nutritional index </a:t>
            </a:r>
            <a:r>
              <a:rPr lang="en-US" altLang="ko-KR" sz="2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correlates </a:t>
            </a:r>
            <a:r>
              <a:rPr lang="en-US" altLang="ko-KR" sz="2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with </a:t>
            </a:r>
            <a:r>
              <a:rPr lang="en-US" altLang="ko-KR" sz="2800" dirty="0" smtClean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worse </a:t>
            </a:r>
            <a:r>
              <a:rPr lang="en-US" altLang="ko-KR" sz="2800" dirty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survival </a:t>
            </a:r>
            <a:r>
              <a:rPr lang="en-US" altLang="ko-KR" sz="2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for patients with </a:t>
            </a:r>
            <a:r>
              <a:rPr lang="en-US" altLang="ko-KR" sz="2800" dirty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advanced NSCLC and taking </a:t>
            </a:r>
            <a:r>
              <a:rPr lang="en-US" altLang="ko-KR" sz="2800" dirty="0" smtClean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EGFR-TKIs</a:t>
            </a:r>
            <a:endParaRPr lang="ko-KR" altLang="en-US" sz="2800" dirty="0">
              <a:solidFill>
                <a:srgbClr val="FF0000"/>
              </a:solidFill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2843808" y="2463445"/>
            <a:ext cx="5319893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dirty="0"/>
              <a:t>Zhang </a:t>
            </a:r>
            <a:r>
              <a:rPr lang="en-US" altLang="ko-KR" dirty="0" smtClean="0"/>
              <a:t>et al. </a:t>
            </a:r>
            <a:r>
              <a:rPr lang="en-US" altLang="ko-KR" i="1" dirty="0" err="1" smtClean="0"/>
              <a:t>Plos</a:t>
            </a:r>
            <a:r>
              <a:rPr lang="en-US" altLang="ko-KR" i="1" dirty="0" smtClean="0"/>
              <a:t> One  </a:t>
            </a:r>
            <a:r>
              <a:rPr lang="en-US" altLang="ko-KR" dirty="0"/>
              <a:t>2016 Jan 19;11</a:t>
            </a:r>
          </a:p>
        </p:txBody>
      </p:sp>
    </p:spTree>
    <p:extLst>
      <p:ext uri="{BB962C8B-B14F-4D97-AF65-F5344CB8AC3E}">
        <p14:creationId xmlns:p14="http://schemas.microsoft.com/office/powerpoint/2010/main" val="2768248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4781128"/>
          </a:xfrm>
        </p:spPr>
        <p:txBody>
          <a:bodyPr>
            <a:normAutofit/>
          </a:bodyPr>
          <a:lstStyle/>
          <a:p>
            <a:r>
              <a:rPr lang="en-US" altLang="ko-KR" sz="28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Selection of patients for nutritional </a:t>
            </a:r>
            <a:r>
              <a:rPr lang="en-US" altLang="ko-KR" sz="2800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support</a:t>
            </a:r>
            <a:endParaRPr lang="en-US" altLang="ko-KR" sz="2800" dirty="0" smtClean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0" indent="0">
              <a:buNone/>
            </a:pPr>
            <a:r>
              <a:rPr lang="en-US" altLang="ko-KR" sz="2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   -</a:t>
            </a:r>
            <a:r>
              <a:rPr lang="en-US" altLang="ko-KR" sz="2800" dirty="0" smtClean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To </a:t>
            </a:r>
            <a:r>
              <a:rPr lang="en-US" altLang="ko-KR" sz="2800" dirty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decrease mortality and morbidity </a:t>
            </a:r>
            <a:r>
              <a:rPr lang="en-US" altLang="ko-KR" sz="2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related to </a:t>
            </a:r>
            <a:endParaRPr lang="en-US" altLang="ko-KR" sz="2800" dirty="0" smtClean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0" indent="0">
              <a:buNone/>
            </a:pPr>
            <a:r>
              <a:rPr lang="en-US" altLang="ko-KR" sz="2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     Malnutrition</a:t>
            </a:r>
          </a:p>
          <a:p>
            <a:pPr marL="0" indent="0">
              <a:buNone/>
            </a:pPr>
            <a:r>
              <a:rPr lang="en-US" altLang="ko-KR" sz="2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   -</a:t>
            </a:r>
            <a:r>
              <a:rPr lang="en-US" altLang="ko-KR" sz="2800" dirty="0" smtClean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To </a:t>
            </a:r>
            <a:r>
              <a:rPr lang="en-US" altLang="ko-KR" sz="2800" dirty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provide nutrition </a:t>
            </a:r>
            <a:r>
              <a:rPr lang="en-US" altLang="ko-KR" sz="2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support only to </a:t>
            </a:r>
            <a:r>
              <a:rPr lang="en-US" altLang="ko-KR" sz="2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those</a:t>
            </a:r>
          </a:p>
          <a:p>
            <a:pPr marL="0" indent="0">
              <a:buNone/>
            </a:pPr>
            <a:r>
              <a:rPr lang="en-US" altLang="ko-KR" sz="2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</a:t>
            </a:r>
            <a:r>
              <a:rPr lang="en-US" altLang="ko-KR" sz="2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    Patients in </a:t>
            </a:r>
            <a:r>
              <a:rPr lang="en-US" altLang="ko-KR" sz="28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whom the benefits will exceed risks.</a:t>
            </a:r>
          </a:p>
          <a:p>
            <a:pPr marL="0" indent="0">
              <a:buNone/>
            </a:pPr>
            <a:r>
              <a:rPr lang="en-US" altLang="ko-KR" sz="28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</a:t>
            </a:r>
            <a:endParaRPr lang="ko-KR" altLang="en-US" sz="28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Introduction</a:t>
            </a:r>
            <a:endParaRPr lang="ko-KR" altLang="en-US" b="1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45599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099" name="Picture 3" descr="C:\Users\ca986c9wds018\Desktop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0647"/>
            <a:ext cx="7632848" cy="6311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683569" y="4581128"/>
            <a:ext cx="7488832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317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sz="4400" b="1" dirty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The Significance of the Prognostic </a:t>
            </a:r>
            <a:r>
              <a:rPr lang="en-US" altLang="ko-KR" sz="4400" b="1" dirty="0" smtClean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Nutritional Index </a:t>
            </a:r>
            <a:r>
              <a:rPr lang="en-US" altLang="ko-KR" sz="4400" b="1" dirty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in Patients with Completely </a:t>
            </a:r>
            <a:r>
              <a:rPr lang="en-US" altLang="ko-KR" sz="4400" b="1" dirty="0" smtClean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Resected Non-Small </a:t>
            </a:r>
            <a:r>
              <a:rPr lang="en-US" altLang="ko-KR" sz="4400" b="1" dirty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Cell Lung Cancer</a:t>
            </a:r>
            <a:endParaRPr lang="ko-KR" altLang="en-US" sz="4900" b="1" dirty="0">
              <a:solidFill>
                <a:srgbClr val="0070C0"/>
              </a:solidFill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sz="2800" dirty="0" smtClean="0"/>
          </a:p>
          <a:p>
            <a:r>
              <a:rPr lang="en-US" altLang="ko-KR" sz="2800" dirty="0" smtClean="0"/>
              <a:t>The </a:t>
            </a:r>
            <a:r>
              <a:rPr lang="en-US" altLang="ko-KR" sz="2800" dirty="0">
                <a:solidFill>
                  <a:srgbClr val="FF0000"/>
                </a:solidFill>
              </a:rPr>
              <a:t>prognostic nutritional index </a:t>
            </a:r>
            <a:r>
              <a:rPr lang="en-US" altLang="ko-KR" sz="2800" dirty="0"/>
              <a:t>is an independent prognostic factor for </a:t>
            </a:r>
            <a:r>
              <a:rPr lang="en-US" altLang="ko-KR" sz="2800" dirty="0">
                <a:solidFill>
                  <a:srgbClr val="FF0000"/>
                </a:solidFill>
              </a:rPr>
              <a:t>survival </a:t>
            </a:r>
            <a:r>
              <a:rPr lang="en-US" altLang="ko-KR" sz="2800" dirty="0"/>
              <a:t>of </a:t>
            </a:r>
            <a:r>
              <a:rPr lang="en-US" altLang="ko-KR" sz="2800" dirty="0" smtClean="0"/>
              <a:t>patients with </a:t>
            </a:r>
            <a:r>
              <a:rPr lang="en-US" altLang="ko-KR" sz="2800" dirty="0">
                <a:solidFill>
                  <a:srgbClr val="FF0000"/>
                </a:solidFill>
              </a:rPr>
              <a:t>completely resected non-small cell lung </a:t>
            </a:r>
            <a:r>
              <a:rPr lang="en-US" altLang="ko-KR" sz="2800" dirty="0" smtClean="0">
                <a:solidFill>
                  <a:srgbClr val="FF0000"/>
                </a:solidFill>
              </a:rPr>
              <a:t>cancer</a:t>
            </a:r>
            <a:endParaRPr lang="ko-KR" altLang="en-US" sz="2800" dirty="0">
              <a:solidFill>
                <a:srgbClr val="FF0000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2843807" y="2636912"/>
            <a:ext cx="5976665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dirty="0"/>
              <a:t>Zhang et </a:t>
            </a:r>
            <a:r>
              <a:rPr lang="en-US" altLang="ko-KR" dirty="0" smtClean="0"/>
              <a:t>al. </a:t>
            </a:r>
            <a:r>
              <a:rPr lang="en-US" altLang="ko-KR" i="1" dirty="0"/>
              <a:t>PLOS ONE </a:t>
            </a:r>
            <a:r>
              <a:rPr lang="en-US" altLang="ko-KR" dirty="0"/>
              <a:t>2015 Sep </a:t>
            </a:r>
            <a:r>
              <a:rPr lang="en-US" altLang="ko-KR" dirty="0" smtClean="0"/>
              <a:t>10;10(9)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78732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122" name="Picture 2" descr="C:\Users\ca986c9wds018\Desktop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53" y="1484784"/>
            <a:ext cx="9048190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79553" y="4969142"/>
            <a:ext cx="8884935" cy="5760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6055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0849" y="188640"/>
            <a:ext cx="8651304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sz="4400" b="1" dirty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Prognostic nutritional index </a:t>
            </a:r>
            <a:r>
              <a:rPr lang="en-US" altLang="ko-KR" sz="4400" b="1" dirty="0" smtClean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predicts postoperative</a:t>
            </a:r>
            <a:r>
              <a:rPr lang="en-US" altLang="ko-KR" sz="4400" b="1" dirty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</a:t>
            </a:r>
            <a:r>
              <a:rPr lang="en-US" altLang="ko-KR" sz="4400" b="1" dirty="0" smtClean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complications </a:t>
            </a:r>
            <a:r>
              <a:rPr lang="en-US" altLang="ko-KR" sz="4400" b="1" dirty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and long-term outcomes of </a:t>
            </a:r>
            <a:r>
              <a:rPr lang="en-US" altLang="ko-KR" sz="4400" b="1" dirty="0" smtClean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gastric cancer</a:t>
            </a:r>
            <a:endParaRPr lang="ko-KR" altLang="en-US" sz="5300" dirty="0">
              <a:solidFill>
                <a:srgbClr val="0070C0"/>
              </a:solidFill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 fontScale="85000" lnSpcReduction="10000"/>
          </a:bodyPr>
          <a:lstStyle/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sz="2800" dirty="0" smtClean="0"/>
          </a:p>
          <a:p>
            <a:r>
              <a:rPr lang="en-US" altLang="ko-KR" sz="2800" dirty="0" smtClean="0"/>
              <a:t>The </a:t>
            </a:r>
            <a:r>
              <a:rPr lang="en-US" altLang="ko-KR" sz="2800" dirty="0"/>
              <a:t>PNI is a simple and useful </a:t>
            </a:r>
            <a:r>
              <a:rPr lang="en-US" altLang="ko-KR" sz="2800" dirty="0" smtClean="0"/>
              <a:t>marker not </a:t>
            </a:r>
            <a:r>
              <a:rPr lang="en-US" altLang="ko-KR" sz="2800" dirty="0"/>
              <a:t>only to identify patients at </a:t>
            </a:r>
            <a:r>
              <a:rPr lang="en-US" altLang="ko-KR" sz="2800" dirty="0">
                <a:solidFill>
                  <a:srgbClr val="FF0000"/>
                </a:solidFill>
              </a:rPr>
              <a:t>increased risk for postoperative</a:t>
            </a:r>
          </a:p>
          <a:p>
            <a:pPr marL="0" indent="0">
              <a:buNone/>
            </a:pPr>
            <a:r>
              <a:rPr lang="en-US" altLang="ko-KR" sz="2800" dirty="0" smtClean="0">
                <a:solidFill>
                  <a:srgbClr val="FF0000"/>
                </a:solidFill>
              </a:rPr>
              <a:t>   complications and </a:t>
            </a:r>
            <a:r>
              <a:rPr lang="en-US" altLang="ko-KR" sz="2800" dirty="0" err="1" smtClean="0">
                <a:solidFill>
                  <a:srgbClr val="FF0000"/>
                </a:solidFill>
              </a:rPr>
              <a:t>longterm</a:t>
            </a:r>
            <a:r>
              <a:rPr lang="en-US" altLang="ko-KR" sz="2800" dirty="0" smtClean="0">
                <a:solidFill>
                  <a:srgbClr val="FF0000"/>
                </a:solidFill>
              </a:rPr>
              <a:t> survival</a:t>
            </a:r>
          </a:p>
          <a:p>
            <a:r>
              <a:rPr lang="en-US" altLang="ko-KR" sz="2800" dirty="0" smtClean="0"/>
              <a:t>The </a:t>
            </a:r>
            <a:r>
              <a:rPr lang="en-US" altLang="ko-KR" sz="2800" dirty="0">
                <a:solidFill>
                  <a:srgbClr val="FF0000"/>
                </a:solidFill>
              </a:rPr>
              <a:t>PNI should </a:t>
            </a:r>
            <a:r>
              <a:rPr lang="en-US" altLang="ko-KR" sz="2800" dirty="0" smtClean="0">
                <a:solidFill>
                  <a:srgbClr val="FF0000"/>
                </a:solidFill>
              </a:rPr>
              <a:t>be included </a:t>
            </a:r>
            <a:r>
              <a:rPr lang="en-US" altLang="ko-KR" sz="2800" dirty="0">
                <a:solidFill>
                  <a:srgbClr val="FF0000"/>
                </a:solidFill>
              </a:rPr>
              <a:t>in the routine assessment </a:t>
            </a:r>
            <a:r>
              <a:rPr lang="en-US" altLang="ko-KR" sz="2800" dirty="0" smtClean="0">
                <a:solidFill>
                  <a:srgbClr val="FF0000"/>
                </a:solidFill>
              </a:rPr>
              <a:t>    </a:t>
            </a:r>
          </a:p>
          <a:p>
            <a:pPr marL="0" indent="0">
              <a:buNone/>
            </a:pPr>
            <a:r>
              <a:rPr lang="en-US" altLang="ko-KR" sz="2800" dirty="0"/>
              <a:t> </a:t>
            </a:r>
            <a:r>
              <a:rPr lang="en-US" altLang="ko-KR" sz="2800" dirty="0" smtClean="0"/>
              <a:t>  of </a:t>
            </a:r>
            <a:r>
              <a:rPr lang="en-US" altLang="ko-KR" sz="2800" dirty="0"/>
              <a:t>advanced </a:t>
            </a:r>
            <a:r>
              <a:rPr lang="en-US" altLang="ko-KR" sz="2800" dirty="0" smtClean="0"/>
              <a:t>gastric cancer patients</a:t>
            </a:r>
            <a:endParaRPr lang="ko-KR" altLang="en-US" sz="2800" dirty="0"/>
          </a:p>
        </p:txBody>
      </p:sp>
      <p:sp>
        <p:nvSpPr>
          <p:cNvPr id="4" name="직사각형 3"/>
          <p:cNvSpPr/>
          <p:nvPr/>
        </p:nvSpPr>
        <p:spPr>
          <a:xfrm>
            <a:off x="3275856" y="2204863"/>
            <a:ext cx="5319893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dirty="0"/>
              <a:t>Jiang N et al </a:t>
            </a:r>
            <a:r>
              <a:rPr lang="en-US" altLang="ko-KR" dirty="0" smtClean="0"/>
              <a:t>.</a:t>
            </a:r>
            <a:r>
              <a:rPr lang="en-US" altLang="ko-KR" i="1" dirty="0"/>
              <a:t> World J </a:t>
            </a:r>
            <a:r>
              <a:rPr lang="en-US" altLang="ko-KR" i="1" dirty="0" err="1"/>
              <a:t>Gastroenterol</a:t>
            </a:r>
            <a:r>
              <a:rPr lang="en-US" altLang="ko-KR" i="1" dirty="0"/>
              <a:t> </a:t>
            </a:r>
            <a:r>
              <a:rPr lang="en-US" altLang="ko-KR" dirty="0"/>
              <a:t>2014 August 14; 20(30): 10537-10544</a:t>
            </a:r>
          </a:p>
        </p:txBody>
      </p:sp>
    </p:spTree>
    <p:extLst>
      <p:ext uri="{BB962C8B-B14F-4D97-AF65-F5344CB8AC3E}">
        <p14:creationId xmlns:p14="http://schemas.microsoft.com/office/powerpoint/2010/main" val="263258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6146" name="Picture 2" descr="C:\Users\ca986c9wds018\Desktop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8"/>
            <a:ext cx="8496944" cy="3621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179512" y="2264745"/>
            <a:ext cx="8424936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342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48680"/>
            <a:ext cx="6898530" cy="5551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7342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579296" cy="1143000"/>
          </a:xfrm>
        </p:spPr>
        <p:txBody>
          <a:bodyPr>
            <a:noAutofit/>
          </a:bodyPr>
          <a:lstStyle/>
          <a:p>
            <a:pPr algn="l"/>
            <a:r>
              <a:rPr lang="en-US" altLang="ko-KR" sz="3200" dirty="0" smtClean="0">
                <a:solidFill>
                  <a:srgbClr val="0070C0"/>
                </a:solidFill>
              </a:rPr>
              <a:t/>
            </a:r>
            <a:br>
              <a:rPr lang="en-US" altLang="ko-KR" sz="3200" dirty="0" smtClean="0">
                <a:solidFill>
                  <a:srgbClr val="0070C0"/>
                </a:solidFill>
              </a:rPr>
            </a:br>
            <a:r>
              <a:rPr lang="en-US" altLang="ko-KR" dirty="0" smtClean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Prognostic </a:t>
            </a:r>
            <a:r>
              <a:rPr lang="en-US" altLang="ko-KR" dirty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Nutritional Index (PNI) Predicts Tumor </a:t>
            </a:r>
            <a:r>
              <a:rPr lang="en-US" altLang="ko-KR" dirty="0" smtClean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Recurrence of </a:t>
            </a:r>
            <a:r>
              <a:rPr lang="en-US" altLang="ko-KR" dirty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Very Early/Early </a:t>
            </a:r>
            <a:r>
              <a:rPr lang="en-US" altLang="ko-KR" dirty="0" smtClean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Stage Hepatocellular Carcinoma After Surgical Resection</a:t>
            </a:r>
            <a:endParaRPr lang="ko-KR" altLang="en-US" dirty="0">
              <a:solidFill>
                <a:srgbClr val="0070C0"/>
              </a:solidFill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 </a:t>
            </a:r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endParaRPr lang="en-US" altLang="ko-KR" dirty="0"/>
          </a:p>
          <a:p>
            <a:r>
              <a:rPr lang="en-US" altLang="ko-KR" sz="2400" dirty="0"/>
              <a:t>The PNI is a significant prognostic factor </a:t>
            </a:r>
            <a:r>
              <a:rPr lang="en-US" altLang="ko-KR" sz="2400" dirty="0" smtClean="0"/>
              <a:t>for </a:t>
            </a:r>
            <a:r>
              <a:rPr lang="en-US" altLang="ko-KR" sz="2400" dirty="0" smtClean="0">
                <a:solidFill>
                  <a:srgbClr val="FF0000"/>
                </a:solidFill>
              </a:rPr>
              <a:t>OS</a:t>
            </a:r>
            <a:r>
              <a:rPr lang="en-US" altLang="ko-KR" sz="2400" dirty="0" smtClean="0"/>
              <a:t> </a:t>
            </a:r>
            <a:r>
              <a:rPr lang="en-US" altLang="ko-KR" sz="2400" dirty="0"/>
              <a:t>and </a:t>
            </a:r>
            <a:r>
              <a:rPr lang="en-US" altLang="ko-KR" sz="2400" dirty="0">
                <a:solidFill>
                  <a:srgbClr val="FF0000"/>
                </a:solidFill>
              </a:rPr>
              <a:t>DFS </a:t>
            </a:r>
            <a:r>
              <a:rPr lang="en-US" altLang="ko-KR" sz="2400" dirty="0"/>
              <a:t>of patients with very early/early stage HCC</a:t>
            </a:r>
          </a:p>
          <a:p>
            <a:pPr marL="0" indent="0">
              <a:buNone/>
            </a:pPr>
            <a:r>
              <a:rPr lang="en-US" altLang="ko-KR" sz="2400" dirty="0" smtClean="0"/>
              <a:t>    receiving </a:t>
            </a:r>
            <a:r>
              <a:rPr lang="en-US" altLang="ko-KR" sz="2400" dirty="0"/>
              <a:t>curative surgery.</a:t>
            </a:r>
            <a:endParaRPr lang="ko-KR" altLang="en-US" sz="2800" dirty="0"/>
          </a:p>
        </p:txBody>
      </p:sp>
      <p:sp>
        <p:nvSpPr>
          <p:cNvPr id="4" name="직사각형 3"/>
          <p:cNvSpPr/>
          <p:nvPr/>
        </p:nvSpPr>
        <p:spPr>
          <a:xfrm>
            <a:off x="3203847" y="2636912"/>
            <a:ext cx="5319893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dirty="0"/>
              <a:t>Chan et al</a:t>
            </a:r>
            <a:r>
              <a:rPr lang="en-US" altLang="ko-KR" dirty="0" smtClean="0"/>
              <a:t>.</a:t>
            </a:r>
            <a:r>
              <a:rPr lang="en-US" altLang="ko-KR" i="1" dirty="0" smtClean="0"/>
              <a:t> </a:t>
            </a:r>
            <a:r>
              <a:rPr lang="it-IT" altLang="ko-KR" i="1" dirty="0"/>
              <a:t>Ann Surg Oncol</a:t>
            </a:r>
            <a:r>
              <a:rPr lang="it-IT" altLang="ko-KR" dirty="0"/>
              <a:t> (2015) 22:4138–4148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4165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7170" name="Picture 2" descr="C:\Users\ca986c9wds018\Desktop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65" y="52778"/>
            <a:ext cx="7104419" cy="6611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923965" y="6021288"/>
            <a:ext cx="7104419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8711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3" descr="C:\Users\ca986c9wds018\Desktop\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74639"/>
            <a:ext cx="6192687" cy="6715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378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686800" cy="1143000"/>
          </a:xfrm>
        </p:spPr>
        <p:txBody>
          <a:bodyPr>
            <a:noAutofit/>
          </a:bodyPr>
          <a:lstStyle/>
          <a:p>
            <a:pPr algn="l"/>
            <a:r>
              <a:rPr lang="en-US" altLang="ko-KR" sz="3200" dirty="0" smtClean="0">
                <a:solidFill>
                  <a:srgbClr val="0070C0"/>
                </a:solidFill>
              </a:rPr>
              <a:t/>
            </a:r>
            <a:br>
              <a:rPr lang="en-US" altLang="ko-KR" sz="3200" dirty="0" smtClean="0">
                <a:solidFill>
                  <a:srgbClr val="0070C0"/>
                </a:solidFill>
              </a:rPr>
            </a:br>
            <a:r>
              <a:rPr lang="en-US" altLang="ko-KR" sz="3200" dirty="0" smtClean="0">
                <a:solidFill>
                  <a:srgbClr val="0070C0"/>
                </a:solidFill>
              </a:rPr>
              <a:t/>
            </a:r>
            <a:br>
              <a:rPr lang="en-US" altLang="ko-KR" sz="3200" dirty="0" smtClean="0">
                <a:solidFill>
                  <a:srgbClr val="0070C0"/>
                </a:solidFill>
              </a:rPr>
            </a:br>
            <a:r>
              <a:rPr lang="en-US" altLang="ko-KR" sz="3200" dirty="0">
                <a:solidFill>
                  <a:srgbClr val="0070C0"/>
                </a:solidFill>
              </a:rPr>
              <a:t/>
            </a:r>
            <a:br>
              <a:rPr lang="en-US" altLang="ko-KR" sz="3200" dirty="0">
                <a:solidFill>
                  <a:srgbClr val="0070C0"/>
                </a:solidFill>
              </a:rPr>
            </a:br>
            <a:r>
              <a:rPr lang="en-US" altLang="ko-KR" b="1" dirty="0" smtClean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Preoperative </a:t>
            </a:r>
            <a:r>
              <a:rPr lang="en-US" altLang="ko-KR" b="1" dirty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Prognostic Nutritional Index is a </a:t>
            </a:r>
            <a:r>
              <a:rPr lang="en-US" altLang="ko-KR" b="1" dirty="0" smtClean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Significant Predictor </a:t>
            </a:r>
            <a:r>
              <a:rPr lang="en-US" altLang="ko-KR" b="1" dirty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of Survival in Renal Cell Carcinoma </a:t>
            </a:r>
            <a:r>
              <a:rPr lang="en-US" altLang="ko-KR" b="1" dirty="0" err="1" smtClean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PatientsUndergoing</a:t>
            </a:r>
            <a:r>
              <a:rPr lang="en-US" altLang="ko-KR" b="1" dirty="0" smtClean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</a:t>
            </a:r>
            <a:r>
              <a:rPr lang="en-US" altLang="ko-KR" b="1" dirty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Nephrectomy</a:t>
            </a:r>
            <a:endParaRPr lang="ko-KR" altLang="en-US" b="1" dirty="0">
              <a:solidFill>
                <a:srgbClr val="0070C0"/>
              </a:solidFill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043608" y="3224258"/>
            <a:ext cx="4536504" cy="32298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 smtClean="0"/>
              <a:t>PNI </a:t>
            </a:r>
            <a:r>
              <a:rPr lang="en-US" altLang="ko-KR" sz="2400" dirty="0"/>
              <a:t>is an independent prognostic factor </a:t>
            </a:r>
            <a:r>
              <a:rPr lang="en-US" altLang="ko-KR" sz="2400" dirty="0" smtClean="0"/>
              <a:t>for predicting </a:t>
            </a:r>
            <a:r>
              <a:rPr lang="en-US" altLang="ko-KR" sz="2400" dirty="0">
                <a:solidFill>
                  <a:srgbClr val="FF0000"/>
                </a:solidFill>
              </a:rPr>
              <a:t>survival </a:t>
            </a:r>
            <a:r>
              <a:rPr lang="en-US" altLang="ko-KR" sz="2400" dirty="0"/>
              <a:t>after nephrectomy in patients </a:t>
            </a:r>
            <a:r>
              <a:rPr lang="en-US" altLang="ko-KR" sz="2400" dirty="0" smtClean="0"/>
              <a:t>with RCC</a:t>
            </a:r>
            <a:r>
              <a:rPr lang="en-US" altLang="ko-KR" sz="2400" dirty="0"/>
              <a:t>.</a:t>
            </a:r>
            <a:endParaRPr lang="ko-KR" altLang="en-US" sz="2800" dirty="0"/>
          </a:p>
        </p:txBody>
      </p:sp>
      <p:sp>
        <p:nvSpPr>
          <p:cNvPr id="4" name="직사각형 3"/>
          <p:cNvSpPr/>
          <p:nvPr/>
        </p:nvSpPr>
        <p:spPr>
          <a:xfrm>
            <a:off x="179512" y="2852936"/>
            <a:ext cx="5319893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dirty="0" err="1"/>
              <a:t>Jeon</a:t>
            </a:r>
            <a:r>
              <a:rPr lang="en-US" altLang="ko-KR" dirty="0"/>
              <a:t> et al</a:t>
            </a:r>
            <a:r>
              <a:rPr lang="en-US" altLang="ko-KR" dirty="0" smtClean="0"/>
              <a:t>.</a:t>
            </a:r>
            <a:r>
              <a:rPr lang="en-US" altLang="ko-KR" i="1" dirty="0" smtClean="0"/>
              <a:t> </a:t>
            </a:r>
            <a:r>
              <a:rPr lang="it-IT" altLang="ko-KR" i="1" dirty="0"/>
              <a:t>Ann Surg Oncol </a:t>
            </a:r>
            <a:r>
              <a:rPr lang="it-IT" altLang="ko-KR" dirty="0"/>
              <a:t>(2016) 23:321–327</a:t>
            </a:r>
            <a:endParaRPr lang="en-US" altLang="ko-KR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2780928"/>
            <a:ext cx="1944216" cy="4012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893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Traditional Indicators Of Nutritional Status </a:t>
            </a:r>
            <a:endParaRPr lang="ko-KR" altLang="en-US" b="1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US" altLang="ko-KR" sz="9600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Body </a:t>
            </a:r>
            <a:r>
              <a:rPr lang="en-US" altLang="ko-KR" sz="96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Composition</a:t>
            </a:r>
          </a:p>
          <a:p>
            <a:pPr lvl="1"/>
            <a:r>
              <a:rPr lang="en-US" altLang="ko-KR" sz="8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Body weight</a:t>
            </a:r>
          </a:p>
          <a:p>
            <a:pPr lvl="1"/>
            <a:r>
              <a:rPr lang="en-US" altLang="ko-KR" sz="8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Anthropometry</a:t>
            </a:r>
          </a:p>
          <a:p>
            <a:pPr lvl="1"/>
            <a:r>
              <a:rPr lang="en-US" altLang="ko-KR" sz="8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Urinary </a:t>
            </a:r>
            <a:r>
              <a:rPr lang="en-US" altLang="ko-KR" sz="8000" dirty="0" err="1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cratenine</a:t>
            </a:r>
            <a:r>
              <a:rPr lang="en-US" altLang="ko-KR" sz="8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</a:t>
            </a:r>
            <a:r>
              <a:rPr lang="en-US" altLang="ko-KR" sz="8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excretion</a:t>
            </a:r>
            <a:endParaRPr lang="en-US" altLang="ko-KR" sz="8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r>
              <a:rPr lang="en-US" altLang="ko-KR" sz="9600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Plasma </a:t>
            </a:r>
            <a:r>
              <a:rPr lang="en-US" altLang="ko-KR" sz="96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Proteins</a:t>
            </a:r>
          </a:p>
          <a:p>
            <a:pPr lvl="1"/>
            <a:r>
              <a:rPr lang="en-US" altLang="ko-KR" sz="8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Albumin</a:t>
            </a:r>
          </a:p>
          <a:p>
            <a:pPr lvl="1"/>
            <a:r>
              <a:rPr lang="en-US" altLang="ko-KR" sz="8000" dirty="0" err="1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Prealbumin</a:t>
            </a:r>
            <a:endParaRPr lang="en-US" altLang="ko-KR" sz="8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lvl="1"/>
            <a:r>
              <a:rPr lang="en-US" altLang="ko-KR" sz="8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Retinol-binding protein</a:t>
            </a:r>
          </a:p>
          <a:p>
            <a:pPr lvl="1"/>
            <a:r>
              <a:rPr lang="en-US" altLang="ko-KR" sz="8000" dirty="0" err="1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Tranferrin</a:t>
            </a:r>
            <a:endParaRPr lang="en-US" altLang="ko-KR" sz="80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0" indent="0">
              <a:buNone/>
            </a:pPr>
            <a:endParaRPr lang="en-US" altLang="ko-KR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6597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539552" y="2060848"/>
            <a:ext cx="7772400" cy="1362075"/>
          </a:xfrm>
        </p:spPr>
        <p:txBody>
          <a:bodyPr>
            <a:normAutofit/>
          </a:bodyPr>
          <a:lstStyle/>
          <a:p>
            <a:r>
              <a:rPr lang="en-US" altLang="ko-KR" sz="6000" dirty="0" smtClean="0"/>
              <a:t>Other disease</a:t>
            </a:r>
            <a:endParaRPr lang="ko-KR" altLang="en-US" sz="6000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3156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686800" cy="1143000"/>
          </a:xfrm>
        </p:spPr>
        <p:txBody>
          <a:bodyPr>
            <a:noAutofit/>
          </a:bodyPr>
          <a:lstStyle/>
          <a:p>
            <a:pPr algn="l"/>
            <a:r>
              <a:rPr lang="en-US" altLang="ko-KR" sz="3200" dirty="0" smtClean="0">
                <a:solidFill>
                  <a:srgbClr val="0070C0"/>
                </a:solidFill>
              </a:rPr>
              <a:t/>
            </a:r>
            <a:br>
              <a:rPr lang="en-US" altLang="ko-KR" sz="3200" dirty="0" smtClean="0">
                <a:solidFill>
                  <a:srgbClr val="0070C0"/>
                </a:solidFill>
              </a:rPr>
            </a:br>
            <a:r>
              <a:rPr lang="en-US" altLang="ko-KR" sz="3200" dirty="0" smtClean="0">
                <a:solidFill>
                  <a:srgbClr val="0070C0"/>
                </a:solidFill>
              </a:rPr>
              <a:t/>
            </a:r>
            <a:br>
              <a:rPr lang="en-US" altLang="ko-KR" sz="3200" dirty="0" smtClean="0">
                <a:solidFill>
                  <a:srgbClr val="0070C0"/>
                </a:solidFill>
              </a:rPr>
            </a:br>
            <a:r>
              <a:rPr lang="en-US" altLang="ko-KR" sz="3200" dirty="0">
                <a:solidFill>
                  <a:srgbClr val="0070C0"/>
                </a:solidFill>
              </a:rPr>
              <a:t/>
            </a:r>
            <a:br>
              <a:rPr lang="en-US" altLang="ko-KR" sz="3200" dirty="0">
                <a:solidFill>
                  <a:srgbClr val="0070C0"/>
                </a:solidFill>
              </a:rPr>
            </a:br>
            <a:r>
              <a:rPr lang="en-US" altLang="ko-KR" b="1" dirty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Nutritional Risk Index predicts mortality in hospitalized advanced heart failure patients</a:t>
            </a:r>
            <a:endParaRPr lang="ko-KR" altLang="en-US" b="1" dirty="0">
              <a:solidFill>
                <a:srgbClr val="0070C0"/>
              </a:solidFill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1566" y="3208933"/>
            <a:ext cx="4536504" cy="32298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/>
              <a:t>The </a:t>
            </a:r>
            <a:r>
              <a:rPr lang="en-US" altLang="ko-KR" sz="2400" dirty="0">
                <a:solidFill>
                  <a:srgbClr val="FF0000"/>
                </a:solidFill>
              </a:rPr>
              <a:t>NRI</a:t>
            </a:r>
            <a:r>
              <a:rPr lang="en-US" altLang="ko-KR" sz="2400" dirty="0"/>
              <a:t> is a simple tool that can improve </a:t>
            </a:r>
            <a:r>
              <a:rPr lang="en-US" altLang="ko-KR" sz="2400" dirty="0">
                <a:solidFill>
                  <a:srgbClr val="FF0000"/>
                </a:solidFill>
              </a:rPr>
              <a:t>mortality risk stratification</a:t>
            </a:r>
            <a:r>
              <a:rPr lang="en-US" altLang="ko-KR" sz="2400" dirty="0"/>
              <a:t> at hospital discharge in hospitalized patients with advanced </a:t>
            </a:r>
            <a:r>
              <a:rPr lang="en-US" altLang="ko-KR" sz="2400" dirty="0" smtClean="0"/>
              <a:t>HF</a:t>
            </a:r>
            <a:endParaRPr lang="ko-KR" altLang="en-US" sz="2800" dirty="0"/>
          </a:p>
        </p:txBody>
      </p:sp>
      <p:sp>
        <p:nvSpPr>
          <p:cNvPr id="4" name="직사각형 3"/>
          <p:cNvSpPr/>
          <p:nvPr/>
        </p:nvSpPr>
        <p:spPr>
          <a:xfrm>
            <a:off x="1691680" y="2679426"/>
            <a:ext cx="7272808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dirty="0"/>
              <a:t>Hummel</a:t>
            </a:r>
            <a:r>
              <a:rPr lang="en-US" altLang="ko-KR" dirty="0" smtClean="0"/>
              <a:t> </a:t>
            </a:r>
            <a:r>
              <a:rPr lang="en-US" altLang="ko-KR" dirty="0"/>
              <a:t>et al</a:t>
            </a:r>
            <a:r>
              <a:rPr lang="en-US" altLang="ko-KR" dirty="0" smtClean="0"/>
              <a:t>.</a:t>
            </a:r>
            <a:r>
              <a:rPr lang="en-US" altLang="ko-KR" i="1" dirty="0" smtClean="0"/>
              <a:t> </a:t>
            </a:r>
            <a:r>
              <a:rPr lang="it-IT" altLang="ko-KR" i="1" dirty="0" smtClean="0"/>
              <a:t>J Heart Lung transplant </a:t>
            </a:r>
            <a:r>
              <a:rPr lang="en-US" altLang="ko-KR" dirty="0"/>
              <a:t>2015 Nov;34(11):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070" y="3126528"/>
            <a:ext cx="4608512" cy="3458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4357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686800" cy="1143000"/>
          </a:xfrm>
        </p:spPr>
        <p:txBody>
          <a:bodyPr>
            <a:noAutofit/>
          </a:bodyPr>
          <a:lstStyle/>
          <a:p>
            <a:pPr algn="l">
              <a:spcAft>
                <a:spcPts val="3188"/>
              </a:spcAft>
            </a:pPr>
            <a:r>
              <a:rPr lang="en-US" altLang="ko-KR" sz="3200" dirty="0" smtClean="0">
                <a:solidFill>
                  <a:srgbClr val="0070C0"/>
                </a:solidFill>
              </a:rPr>
              <a:t/>
            </a:r>
            <a:br>
              <a:rPr lang="en-US" altLang="ko-KR" sz="3200" dirty="0" smtClean="0">
                <a:solidFill>
                  <a:srgbClr val="0070C0"/>
                </a:solidFill>
              </a:rPr>
            </a:br>
            <a:r>
              <a:rPr lang="en-US" altLang="ko-KR" sz="3200" dirty="0" smtClean="0">
                <a:solidFill>
                  <a:srgbClr val="0070C0"/>
                </a:solidFill>
              </a:rPr>
              <a:t/>
            </a:r>
            <a:br>
              <a:rPr lang="en-US" altLang="ko-KR" sz="3200" dirty="0" smtClean="0">
                <a:solidFill>
                  <a:srgbClr val="0070C0"/>
                </a:solidFill>
              </a:rPr>
            </a:br>
            <a:r>
              <a:rPr lang="en-US" altLang="ko-KR" sz="3600" b="1" dirty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Usefulness of Geriatric Nutritional Risk Index for Assessing Nutritional Status and Its Prognostic Impact in Patients Aged ≥65 Years With Acute Heart Failure</a:t>
            </a:r>
            <a:r>
              <a:rPr lang="en-US" altLang="ko-KR" sz="3200" dirty="0"/>
              <a:t> 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9512" y="3140968"/>
            <a:ext cx="7992888" cy="32298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 smtClean="0"/>
              <a:t>The </a:t>
            </a:r>
            <a:r>
              <a:rPr lang="en-US" altLang="ko-KR" sz="2400" dirty="0" smtClean="0">
                <a:solidFill>
                  <a:srgbClr val="FF0000"/>
                </a:solidFill>
              </a:rPr>
              <a:t>lower </a:t>
            </a:r>
            <a:r>
              <a:rPr lang="en-US" altLang="ko-KR" sz="2400" dirty="0">
                <a:solidFill>
                  <a:srgbClr val="FF0000"/>
                </a:solidFill>
              </a:rPr>
              <a:t>GNRI </a:t>
            </a:r>
            <a:r>
              <a:rPr lang="en-US" altLang="ko-KR" sz="2400" dirty="0"/>
              <a:t>on admission was </a:t>
            </a:r>
            <a:r>
              <a:rPr lang="en-US" altLang="ko-KR" sz="2400" dirty="0" smtClean="0"/>
              <a:t>independently</a:t>
            </a:r>
          </a:p>
          <a:p>
            <a:pPr marL="0" indent="0">
              <a:buNone/>
            </a:pPr>
            <a:r>
              <a:rPr lang="en-US" altLang="ko-KR" sz="2400" dirty="0" smtClean="0"/>
              <a:t>associated </a:t>
            </a:r>
            <a:r>
              <a:rPr lang="en-US" altLang="ko-KR" sz="2400" dirty="0"/>
              <a:t>with </a:t>
            </a:r>
            <a:r>
              <a:rPr lang="en-US" altLang="ko-KR" sz="2400" dirty="0">
                <a:solidFill>
                  <a:srgbClr val="FF0000"/>
                </a:solidFill>
              </a:rPr>
              <a:t>worse clinical outcomes </a:t>
            </a:r>
            <a:r>
              <a:rPr lang="en-US" altLang="ko-KR" sz="2400" dirty="0"/>
              <a:t>in patients </a:t>
            </a:r>
            <a:r>
              <a:rPr lang="en-US" altLang="ko-KR" sz="2400" dirty="0">
                <a:solidFill>
                  <a:srgbClr val="FF0000"/>
                </a:solidFill>
              </a:rPr>
              <a:t>aged ≥65 years with AHF</a:t>
            </a:r>
            <a:endParaRPr lang="ko-KR" altLang="en-US" sz="2800" dirty="0">
              <a:solidFill>
                <a:srgbClr val="FF0000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1691680" y="2679426"/>
            <a:ext cx="7272808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dirty="0" smtClean="0"/>
              <a:t>Nagai </a:t>
            </a:r>
            <a:r>
              <a:rPr lang="en-US" altLang="ko-KR" dirty="0"/>
              <a:t>et al</a:t>
            </a:r>
            <a:r>
              <a:rPr lang="en-US" altLang="ko-KR" dirty="0" smtClean="0"/>
              <a:t>.</a:t>
            </a:r>
            <a:r>
              <a:rPr lang="en-US" altLang="ko-KR" i="1" dirty="0" smtClean="0"/>
              <a:t> </a:t>
            </a:r>
            <a:r>
              <a:rPr lang="it-IT" altLang="ko-KR" i="1" dirty="0" smtClean="0"/>
              <a:t>Am J Cardiol </a:t>
            </a:r>
            <a:r>
              <a:rPr lang="en-US" altLang="ko-KR" dirty="0"/>
              <a:t>2016 15;118(4</a:t>
            </a:r>
            <a:r>
              <a:rPr lang="en-US" altLang="ko-KR" dirty="0" smtClean="0"/>
              <a:t>)</a:t>
            </a:r>
            <a:endParaRPr lang="en-US" altLang="ko-KR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732636"/>
            <a:ext cx="5256584" cy="5606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3424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686800" cy="1143000"/>
          </a:xfrm>
        </p:spPr>
        <p:txBody>
          <a:bodyPr>
            <a:noAutofit/>
          </a:bodyPr>
          <a:lstStyle/>
          <a:p>
            <a:pPr algn="l"/>
            <a:r>
              <a:rPr lang="en-US" altLang="ko-KR" sz="3200" dirty="0" smtClean="0">
                <a:solidFill>
                  <a:srgbClr val="0070C0"/>
                </a:solidFill>
              </a:rPr>
              <a:t/>
            </a:r>
            <a:br>
              <a:rPr lang="en-US" altLang="ko-KR" sz="3200" dirty="0" smtClean="0">
                <a:solidFill>
                  <a:srgbClr val="0070C0"/>
                </a:solidFill>
              </a:rPr>
            </a:br>
            <a:r>
              <a:rPr lang="en-US" altLang="ko-KR" sz="32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Low prognostic nutritional index associated with </a:t>
            </a:r>
            <a:r>
              <a:rPr lang="en-US" altLang="ko-KR" sz="3200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cardiovascular disease </a:t>
            </a:r>
            <a:r>
              <a:rPr lang="en-US" altLang="ko-KR" sz="32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mortality in incident peritoneal dialysis patients</a:t>
            </a:r>
            <a:endParaRPr lang="ko-KR" altLang="en-US" sz="3200" dirty="0">
              <a:solidFill>
                <a:srgbClr val="0070C0"/>
              </a:solidFill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ko-KR" dirty="0"/>
          </a:p>
          <a:p>
            <a:r>
              <a:rPr lang="en-US" altLang="ko-KR" sz="2400" dirty="0">
                <a:solidFill>
                  <a:srgbClr val="FF0000"/>
                </a:solidFill>
              </a:rPr>
              <a:t>Low PNI at initiation of PD </a:t>
            </a:r>
            <a:r>
              <a:rPr lang="en-US" altLang="ko-KR" sz="2400" dirty="0"/>
              <a:t>was independently</a:t>
            </a:r>
          </a:p>
          <a:p>
            <a:pPr marL="0" indent="0">
              <a:buNone/>
            </a:pPr>
            <a:r>
              <a:rPr lang="en-US" altLang="ko-KR" sz="2400" dirty="0" smtClean="0"/>
              <a:t>   associated </a:t>
            </a:r>
            <a:r>
              <a:rPr lang="en-US" altLang="ko-KR" sz="2400" dirty="0"/>
              <a:t>with an </a:t>
            </a:r>
            <a:r>
              <a:rPr lang="en-US" altLang="ko-KR" sz="2400" dirty="0">
                <a:solidFill>
                  <a:srgbClr val="FF0000"/>
                </a:solidFill>
              </a:rPr>
              <a:t>increased CVD </a:t>
            </a:r>
            <a:r>
              <a:rPr lang="en-US" altLang="ko-KR" sz="2400" dirty="0" smtClean="0">
                <a:solidFill>
                  <a:srgbClr val="FF0000"/>
                </a:solidFill>
              </a:rPr>
              <a:t>mortality</a:t>
            </a:r>
            <a:endParaRPr lang="ko-KR" altLang="en-US" sz="2800" dirty="0"/>
          </a:p>
        </p:txBody>
      </p:sp>
      <p:sp>
        <p:nvSpPr>
          <p:cNvPr id="4" name="직사각형 3"/>
          <p:cNvSpPr/>
          <p:nvPr/>
        </p:nvSpPr>
        <p:spPr>
          <a:xfrm>
            <a:off x="3204659" y="1988840"/>
            <a:ext cx="5688632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 err="1"/>
              <a:t>Peng</a:t>
            </a:r>
            <a:r>
              <a:rPr lang="en-US" altLang="ko-KR" dirty="0" smtClean="0"/>
              <a:t> </a:t>
            </a:r>
            <a:r>
              <a:rPr lang="en-US" altLang="ko-KR" dirty="0"/>
              <a:t>et al</a:t>
            </a:r>
            <a:r>
              <a:rPr lang="en-US" altLang="ko-KR" dirty="0" smtClean="0"/>
              <a:t>.</a:t>
            </a:r>
            <a:r>
              <a:rPr lang="en-US" altLang="ko-KR" i="1" dirty="0" smtClean="0"/>
              <a:t> </a:t>
            </a:r>
            <a:r>
              <a:rPr lang="en-US" altLang="ko-KR" i="1" dirty="0" err="1"/>
              <a:t>Int</a:t>
            </a:r>
            <a:r>
              <a:rPr lang="en-US" altLang="ko-KR" i="1" dirty="0"/>
              <a:t> </a:t>
            </a:r>
            <a:r>
              <a:rPr lang="en-US" altLang="ko-KR" i="1" dirty="0" err="1"/>
              <a:t>Urol</a:t>
            </a:r>
            <a:r>
              <a:rPr lang="en-US" altLang="ko-KR" i="1" dirty="0"/>
              <a:t> </a:t>
            </a:r>
            <a:r>
              <a:rPr lang="en-US" altLang="ko-KR" i="1" dirty="0" err="1" smtClean="0"/>
              <a:t>Nephrol</a:t>
            </a:r>
            <a:r>
              <a:rPr lang="en-US" altLang="ko-KR" dirty="0"/>
              <a:t> </a:t>
            </a:r>
            <a:r>
              <a:rPr lang="en-US" altLang="ko-KR" dirty="0" smtClean="0"/>
              <a:t> </a:t>
            </a:r>
            <a:r>
              <a:rPr lang="en-US" altLang="ko-KR" dirty="0"/>
              <a:t>2017 Feb 10</a:t>
            </a:r>
          </a:p>
        </p:txBody>
      </p:sp>
      <p:pic>
        <p:nvPicPr>
          <p:cNvPr id="1026" name="Picture 2" descr="C:\Users\ca986c9wds018\Desktop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356990"/>
            <a:ext cx="5388615" cy="3206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590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686800" cy="1143000"/>
          </a:xfrm>
        </p:spPr>
        <p:txBody>
          <a:bodyPr>
            <a:noAutofit/>
          </a:bodyPr>
          <a:lstStyle/>
          <a:p>
            <a:pPr algn="l"/>
            <a:r>
              <a:rPr lang="en-US" altLang="ko-KR" sz="3200" dirty="0" smtClean="0">
                <a:solidFill>
                  <a:srgbClr val="0070C0"/>
                </a:solidFill>
              </a:rPr>
              <a:t/>
            </a:r>
            <a:br>
              <a:rPr lang="en-US" altLang="ko-KR" sz="3200" dirty="0" smtClean="0">
                <a:solidFill>
                  <a:srgbClr val="0070C0"/>
                </a:solidFill>
              </a:rPr>
            </a:br>
            <a:r>
              <a:rPr lang="en-US" altLang="ko-KR" sz="3200" dirty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Relationship between functional independence measure </a:t>
            </a:r>
            <a:r>
              <a:rPr lang="en-US" altLang="ko-KR" sz="3200" dirty="0" smtClean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and geriatric </a:t>
            </a:r>
            <a:r>
              <a:rPr lang="en-US" altLang="ko-KR" sz="3200" dirty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nutritional risk index in pneumonia patients in </a:t>
            </a:r>
            <a:r>
              <a:rPr lang="en-US" altLang="ko-KR" sz="3200" dirty="0" err="1" smtClean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longterm</a:t>
            </a:r>
            <a:r>
              <a:rPr lang="en-US" altLang="ko-KR" sz="3200" dirty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</a:t>
            </a:r>
            <a:r>
              <a:rPr lang="en-US" altLang="ko-KR" sz="3200" dirty="0" smtClean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nursing </a:t>
            </a:r>
            <a:r>
              <a:rPr lang="en-US" altLang="ko-KR" sz="3200" dirty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care facilities</a:t>
            </a:r>
            <a:endParaRPr lang="ko-KR" altLang="en-US" sz="3200" dirty="0">
              <a:solidFill>
                <a:srgbClr val="0070C0"/>
              </a:solidFill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sz="2400" dirty="0"/>
          </a:p>
          <a:p>
            <a:pPr marL="0" indent="0">
              <a:buNone/>
            </a:pPr>
            <a:r>
              <a:rPr lang="en-US" altLang="ko-KR" sz="2400" dirty="0" smtClean="0">
                <a:solidFill>
                  <a:srgbClr val="FF0000"/>
                </a:solidFill>
              </a:rPr>
              <a:t>GNRI </a:t>
            </a:r>
            <a:r>
              <a:rPr lang="en-US" altLang="ko-KR" sz="2400" dirty="0">
                <a:solidFill>
                  <a:srgbClr val="FF0000"/>
                </a:solidFill>
              </a:rPr>
              <a:t>are </a:t>
            </a:r>
            <a:r>
              <a:rPr lang="en-US" altLang="ko-KR" sz="2400" dirty="0" smtClean="0">
                <a:solidFill>
                  <a:srgbClr val="FF0000"/>
                </a:solidFill>
              </a:rPr>
              <a:t>useful predictor </a:t>
            </a:r>
            <a:r>
              <a:rPr lang="en-US" altLang="ko-KR" sz="2400" dirty="0">
                <a:solidFill>
                  <a:srgbClr val="FF0000"/>
                </a:solidFill>
              </a:rPr>
              <a:t>tools </a:t>
            </a:r>
            <a:r>
              <a:rPr lang="en-US" altLang="ko-KR" sz="2400" dirty="0"/>
              <a:t>that could help to </a:t>
            </a:r>
            <a:r>
              <a:rPr lang="en-US" altLang="ko-KR" sz="2400" dirty="0">
                <a:solidFill>
                  <a:srgbClr val="FF0000"/>
                </a:solidFill>
              </a:rPr>
              <a:t>prevent pneumonia </a:t>
            </a:r>
            <a:r>
              <a:rPr lang="en-US" altLang="ko-KR" sz="2400" dirty="0"/>
              <a:t>in Japanese patients in long-term care facilities.</a:t>
            </a:r>
            <a:endParaRPr lang="ko-KR" altLang="en-US" sz="2800" dirty="0"/>
          </a:p>
        </p:txBody>
      </p:sp>
      <p:sp>
        <p:nvSpPr>
          <p:cNvPr id="4" name="직사각형 3"/>
          <p:cNvSpPr/>
          <p:nvPr/>
        </p:nvSpPr>
        <p:spPr>
          <a:xfrm>
            <a:off x="4067944" y="2132856"/>
            <a:ext cx="5319893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 err="1"/>
              <a:t>Mitani</a:t>
            </a:r>
            <a:r>
              <a:rPr lang="en-US" altLang="ko-KR" dirty="0"/>
              <a:t> et al</a:t>
            </a:r>
            <a:r>
              <a:rPr lang="en-US" altLang="ko-KR" dirty="0" smtClean="0"/>
              <a:t>. </a:t>
            </a:r>
            <a:r>
              <a:rPr lang="en-US" altLang="ko-KR" i="1" dirty="0" err="1"/>
              <a:t>Geriatr</a:t>
            </a:r>
            <a:r>
              <a:rPr lang="en-US" altLang="ko-KR" i="1" dirty="0"/>
              <a:t> </a:t>
            </a:r>
            <a:r>
              <a:rPr lang="en-US" altLang="ko-KR" i="1" dirty="0" err="1"/>
              <a:t>Gerontol</a:t>
            </a:r>
            <a:r>
              <a:rPr lang="en-US" altLang="ko-KR" i="1" dirty="0"/>
              <a:t> </a:t>
            </a:r>
            <a:r>
              <a:rPr lang="en-US" altLang="ko-KR" i="1" dirty="0" err="1"/>
              <a:t>Int</a:t>
            </a:r>
            <a:r>
              <a:rPr lang="en-US" altLang="ko-KR" i="1" dirty="0"/>
              <a:t> </a:t>
            </a:r>
            <a:r>
              <a:rPr lang="en-US" altLang="ko-KR" dirty="0" smtClean="0"/>
              <a:t>2016</a:t>
            </a:r>
            <a:endParaRPr lang="en-US" altLang="ko-KR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78453" y="1715859"/>
            <a:ext cx="2829526" cy="8272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35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9740" y="332656"/>
            <a:ext cx="8939336" cy="1143000"/>
          </a:xfrm>
        </p:spPr>
        <p:txBody>
          <a:bodyPr>
            <a:noAutofit/>
          </a:bodyPr>
          <a:lstStyle/>
          <a:p>
            <a:pPr algn="l"/>
            <a:r>
              <a:rPr lang="en-US" altLang="ko-KR" sz="3200" dirty="0" smtClean="0">
                <a:solidFill>
                  <a:srgbClr val="0070C0"/>
                </a:solidFill>
              </a:rPr>
              <a:t/>
            </a:r>
            <a:br>
              <a:rPr lang="en-US" altLang="ko-KR" sz="3200" dirty="0" smtClean="0">
                <a:solidFill>
                  <a:srgbClr val="0070C0"/>
                </a:solidFill>
              </a:rPr>
            </a:br>
            <a:r>
              <a:rPr lang="en-US" altLang="ko-KR" sz="3600" b="1" dirty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The Geriatric Nutritional Risk Index </a:t>
            </a:r>
            <a:r>
              <a:rPr lang="en-US" altLang="ko-KR" sz="3600" b="1" dirty="0" smtClean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Independently Predicts </a:t>
            </a:r>
            <a:r>
              <a:rPr lang="en-US" altLang="ko-KR" sz="3600" b="1" dirty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Mortality in Diabetic Foot Ulcers </a:t>
            </a:r>
            <a:r>
              <a:rPr lang="en-US" altLang="ko-KR" sz="3600" b="1" dirty="0" smtClean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Patients Undergoing Amputations</a:t>
            </a:r>
            <a:endParaRPr lang="ko-KR" altLang="en-US" sz="3200" dirty="0">
              <a:solidFill>
                <a:srgbClr val="0070C0"/>
              </a:solidFill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2492896"/>
            <a:ext cx="3754760" cy="363326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ko-KR" sz="2400" dirty="0" smtClean="0">
                <a:solidFill>
                  <a:srgbClr val="FF0000"/>
                </a:solidFill>
              </a:rPr>
              <a:t>GNRI </a:t>
            </a:r>
            <a:r>
              <a:rPr lang="en-US" altLang="ko-KR" sz="2400" dirty="0">
                <a:solidFill>
                  <a:srgbClr val="FF0000"/>
                </a:solidFill>
              </a:rPr>
              <a:t>on admission </a:t>
            </a:r>
            <a:r>
              <a:rPr lang="en-US" altLang="ko-KR" sz="2400" dirty="0"/>
              <a:t>might be a novel clinical predictor for the </a:t>
            </a:r>
            <a:r>
              <a:rPr lang="en-US" altLang="ko-KR" sz="2400" dirty="0">
                <a:solidFill>
                  <a:srgbClr val="FF0000"/>
                </a:solidFill>
              </a:rPr>
              <a:t>incidence of death </a:t>
            </a:r>
            <a:r>
              <a:rPr lang="en-US" altLang="ko-KR" sz="2400" dirty="0"/>
              <a:t>in patients with diabetic foot ulcers who were </a:t>
            </a:r>
            <a:r>
              <a:rPr lang="en-US" altLang="ko-KR" sz="2400" dirty="0">
                <a:solidFill>
                  <a:srgbClr val="FF0000"/>
                </a:solidFill>
              </a:rPr>
              <a:t>undergoing </a:t>
            </a:r>
            <a:r>
              <a:rPr lang="en-US" altLang="ko-KR" sz="2400" dirty="0" smtClean="0">
                <a:solidFill>
                  <a:srgbClr val="FF0000"/>
                </a:solidFill>
              </a:rPr>
              <a:t>amputations</a:t>
            </a:r>
            <a:endParaRPr lang="ko-KR" altLang="en-US" sz="2800" dirty="0">
              <a:solidFill>
                <a:srgbClr val="FF0000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095328" y="1916832"/>
            <a:ext cx="6048672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Hong</a:t>
            </a:r>
            <a:r>
              <a:rPr lang="en-US" altLang="ko-KR" dirty="0" smtClean="0"/>
              <a:t> </a:t>
            </a:r>
            <a:r>
              <a:rPr lang="en-US" altLang="ko-KR" dirty="0"/>
              <a:t>et al</a:t>
            </a:r>
            <a:r>
              <a:rPr lang="en-US" altLang="ko-KR" dirty="0" smtClean="0"/>
              <a:t>.</a:t>
            </a:r>
            <a:r>
              <a:rPr lang="en-US" altLang="ko-KR" i="1" dirty="0" smtClean="0"/>
              <a:t> </a:t>
            </a:r>
            <a:r>
              <a:rPr lang="en-US" altLang="ko-KR" i="1" dirty="0"/>
              <a:t>Journal of Diabetes </a:t>
            </a:r>
            <a:r>
              <a:rPr lang="en-US" altLang="ko-KR" i="1" dirty="0" smtClean="0"/>
              <a:t>Research </a:t>
            </a:r>
            <a:r>
              <a:rPr lang="fr-FR" altLang="ko-KR" dirty="0" smtClean="0"/>
              <a:t>Volume 2017</a:t>
            </a:r>
            <a:endParaRPr lang="en-US" altLang="ko-KR" dirty="0"/>
          </a:p>
        </p:txBody>
      </p:sp>
      <p:pic>
        <p:nvPicPr>
          <p:cNvPr id="2050" name="Picture 2" descr="C:\Users\ca986c9wds018\Desktop\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411152"/>
            <a:ext cx="3867150" cy="414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9614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539552" y="2060848"/>
            <a:ext cx="7772400" cy="1362075"/>
          </a:xfrm>
        </p:spPr>
        <p:txBody>
          <a:bodyPr>
            <a:normAutofit fontScale="90000"/>
          </a:bodyPr>
          <a:lstStyle/>
          <a:p>
            <a:r>
              <a:rPr lang="en-US" altLang="ko-KR" sz="6000" dirty="0" smtClean="0"/>
              <a:t>In Transplantation</a:t>
            </a:r>
            <a:endParaRPr lang="ko-KR" altLang="en-US" sz="6000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7370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49740" y="332656"/>
            <a:ext cx="8939336" cy="1143000"/>
          </a:xfrm>
        </p:spPr>
        <p:txBody>
          <a:bodyPr>
            <a:noAutofit/>
          </a:bodyPr>
          <a:lstStyle/>
          <a:p>
            <a:pPr algn="l"/>
            <a:r>
              <a:rPr lang="en-US" altLang="ko-KR" sz="3200" dirty="0" smtClean="0">
                <a:solidFill>
                  <a:srgbClr val="0070C0"/>
                </a:solidFill>
              </a:rPr>
              <a:t/>
            </a:r>
            <a:br>
              <a:rPr lang="en-US" altLang="ko-KR" sz="3200" dirty="0" smtClean="0">
                <a:solidFill>
                  <a:srgbClr val="0070C0"/>
                </a:solidFill>
              </a:rPr>
            </a:br>
            <a:r>
              <a:rPr lang="en-US" altLang="ko-KR" sz="3600" dirty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Nutritional status: its </a:t>
            </a:r>
            <a:r>
              <a:rPr lang="en-US" altLang="ko-KR" sz="3600" dirty="0" smtClean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influence </a:t>
            </a:r>
            <a:r>
              <a:rPr lang="en-US" altLang="ko-KR" sz="3600" dirty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on the outcome of patients undergoing</a:t>
            </a:r>
            <a:br>
              <a:rPr lang="en-US" altLang="ko-KR" sz="3600" dirty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</a:br>
            <a:r>
              <a:rPr lang="en-US" altLang="ko-KR" sz="3600" dirty="0">
                <a:solidFill>
                  <a:srgbClr val="0070C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liver transplantation</a:t>
            </a:r>
            <a:endParaRPr lang="ko-KR" altLang="en-US" sz="3200" dirty="0">
              <a:solidFill>
                <a:srgbClr val="0070C0"/>
              </a:solidFill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/>
          </a:bodyPr>
          <a:lstStyle/>
          <a:p>
            <a:endParaRPr lang="en-US" altLang="ko-KR" dirty="0" smtClean="0"/>
          </a:p>
          <a:p>
            <a:pPr marL="0" indent="0">
              <a:buNone/>
            </a:pPr>
            <a:endParaRPr lang="en-US" altLang="ko-KR" dirty="0" smtClean="0"/>
          </a:p>
        </p:txBody>
      </p:sp>
      <p:sp>
        <p:nvSpPr>
          <p:cNvPr id="4" name="직사각형 3"/>
          <p:cNvSpPr/>
          <p:nvPr/>
        </p:nvSpPr>
        <p:spPr>
          <a:xfrm>
            <a:off x="2195736" y="2101498"/>
            <a:ext cx="6328005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 smtClean="0"/>
              <a:t>John </a:t>
            </a:r>
            <a:r>
              <a:rPr lang="en-US" altLang="ko-KR" dirty="0"/>
              <a:t>et al</a:t>
            </a:r>
            <a:r>
              <a:rPr lang="en-US" altLang="ko-KR" dirty="0" smtClean="0"/>
              <a:t>.</a:t>
            </a:r>
            <a:r>
              <a:rPr lang="en-US" altLang="ko-KR" i="1" dirty="0" smtClean="0"/>
              <a:t> </a:t>
            </a:r>
            <a:r>
              <a:rPr lang="en-US" altLang="ko-KR" i="1" dirty="0"/>
              <a:t>Liver International </a:t>
            </a:r>
            <a:r>
              <a:rPr lang="en-US" altLang="ko-KR" dirty="0"/>
              <a:t>2010 Feb;30(2):208-14.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60" y="2780928"/>
            <a:ext cx="9144000" cy="3652242"/>
          </a:xfrm>
          <a:prstGeom prst="rect">
            <a:avLst/>
          </a:prstGeom>
        </p:spPr>
      </p:pic>
      <p:sp>
        <p:nvSpPr>
          <p:cNvPr id="5" name="타원 4"/>
          <p:cNvSpPr/>
          <p:nvPr/>
        </p:nvSpPr>
        <p:spPr>
          <a:xfrm>
            <a:off x="3275856" y="2780928"/>
            <a:ext cx="43204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971600" y="3212976"/>
            <a:ext cx="2448272" cy="0"/>
          </a:xfrm>
          <a:prstGeom prst="line">
            <a:avLst/>
          </a:prstGeom>
          <a:ln w="22225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77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b="1" dirty="0"/>
              <a:t>Comparison of baseline </a:t>
            </a:r>
            <a:r>
              <a:rPr lang="en-US" altLang="ko-KR" b="1" dirty="0" smtClean="0"/>
              <a:t>characteristics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graphicFrame>
        <p:nvGraphicFramePr>
          <p:cNvPr id="4" name="내용 개체 틀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1983748"/>
              </p:ext>
            </p:extLst>
          </p:nvPr>
        </p:nvGraphicFramePr>
        <p:xfrm>
          <a:off x="714348" y="2002148"/>
          <a:ext cx="7890100" cy="415194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817894"/>
                <a:gridCol w="1916167"/>
                <a:gridCol w="1916167"/>
                <a:gridCol w="1239872"/>
              </a:tblGrid>
              <a:tr h="701598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200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Variable</a:t>
                      </a:r>
                      <a:r>
                        <a:rPr lang="en-US" altLang="ko-KR" sz="2000" baseline="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 </a:t>
                      </a:r>
                      <a:endParaRPr lang="ko-KR" altLang="en-US" sz="2000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Patients </a:t>
                      </a:r>
                    </a:p>
                    <a:p>
                      <a:pPr algn="ctr" latinLnBrk="1"/>
                      <a:r>
                        <a:rPr lang="en-US" altLang="ko-KR" sz="180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with low PNI (n=31)</a:t>
                      </a:r>
                      <a:endParaRPr lang="ko-KR" altLang="en-US" sz="1800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Patients </a:t>
                      </a:r>
                    </a:p>
                    <a:p>
                      <a:pPr algn="ctr" latinLnBrk="1"/>
                      <a:r>
                        <a:rPr lang="en-US" altLang="ko-KR" sz="180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with high PNI(n=50)</a:t>
                      </a:r>
                      <a:endParaRPr lang="ko-KR" altLang="en-US" sz="1800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P-value</a:t>
                      </a:r>
                      <a:endParaRPr lang="ko-KR" altLang="en-US" sz="1800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910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2000" b="1" kern="0" dirty="0" smtClean="0"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Age, years</a:t>
                      </a:r>
                      <a:endParaRPr lang="ko-KR" altLang="ko-KR" sz="2000" b="1" kern="100" dirty="0"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55.2(12.6)</a:t>
                      </a:r>
                      <a:endParaRPr lang="ko-KR" altLang="en-US" sz="1800" b="1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49.2 (14.6)</a:t>
                      </a:r>
                      <a:endParaRPr lang="ko-KR" altLang="en-US" sz="1800" b="1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0.064</a:t>
                      </a:r>
                      <a:endParaRPr lang="ko-KR" altLang="en-US" sz="1800" b="1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</a:tr>
              <a:tr h="432910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2000" b="1" kern="0" dirty="0" smtClean="0"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Male gender, N (%)</a:t>
                      </a:r>
                      <a:endParaRPr lang="ko-KR" altLang="ko-KR" sz="2000" b="1" kern="100" dirty="0"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18 (58.0)</a:t>
                      </a:r>
                      <a:endParaRPr lang="ko-KR" altLang="en-US" sz="1800" b="1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30 (58.2)</a:t>
                      </a:r>
                      <a:endParaRPr lang="ko-KR" altLang="en-US" sz="1800" b="1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0.863</a:t>
                      </a:r>
                      <a:endParaRPr lang="ko-KR" altLang="en-US" sz="1800" b="1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noFill/>
                  </a:tcPr>
                </a:tc>
              </a:tr>
              <a:tr h="432910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2000" b="1" kern="0" dirty="0" smtClean="0"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Smoking, N (%)</a:t>
                      </a:r>
                      <a:endParaRPr lang="ko-KR" altLang="ko-KR" sz="2000" b="1" kern="100" dirty="0"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14 (45.2)</a:t>
                      </a:r>
                      <a:endParaRPr lang="ko-KR" altLang="en-US" sz="1800" b="1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26 (52%)</a:t>
                      </a:r>
                      <a:endParaRPr lang="ko-KR" altLang="en-US" sz="1800" b="1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0.550</a:t>
                      </a:r>
                      <a:endParaRPr lang="ko-KR" altLang="en-US" sz="1800" b="1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noFill/>
                  </a:tcPr>
                </a:tc>
              </a:tr>
              <a:tr h="432910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2000" b="1" kern="0" dirty="0" smtClean="0"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BMI, kg/m</a:t>
                      </a:r>
                      <a:r>
                        <a:rPr lang="en-US" altLang="ko-KR" sz="2000" b="1" kern="0" baseline="30000" dirty="0" smtClean="0"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2</a:t>
                      </a:r>
                      <a:endParaRPr lang="ko-KR" altLang="ko-KR" sz="2000" b="1" kern="100" dirty="0"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20.1(3.7)</a:t>
                      </a:r>
                      <a:endParaRPr lang="ko-KR" altLang="en-US" sz="1800" b="1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20.3 (3.4)</a:t>
                      </a:r>
                      <a:endParaRPr lang="ko-KR" altLang="en-US" sz="1800" b="1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0.832</a:t>
                      </a:r>
                      <a:endParaRPr lang="ko-KR" altLang="en-US" sz="1800" b="1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noFill/>
                  </a:tcPr>
                </a:tc>
              </a:tr>
              <a:tr h="432910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2000" b="1" kern="100" dirty="0" smtClean="0"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Weight,</a:t>
                      </a:r>
                      <a:r>
                        <a:rPr lang="en-US" altLang="ko-KR" sz="2000" b="1" kern="100" baseline="0" dirty="0" smtClean="0"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 Kg</a:t>
                      </a:r>
                      <a:endParaRPr lang="ko-KR" altLang="ko-KR" sz="2000" b="1" kern="100" dirty="0"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54.2(2.3)</a:t>
                      </a:r>
                      <a:endParaRPr lang="ko-KR" altLang="en-US" sz="1800" b="1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54.8(1.3)</a:t>
                      </a:r>
                      <a:endParaRPr lang="ko-KR" altLang="en-US" sz="1800" b="1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0.838</a:t>
                      </a:r>
                      <a:endParaRPr lang="ko-KR" altLang="en-US" sz="1800" b="1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noFill/>
                  </a:tcPr>
                </a:tc>
              </a:tr>
              <a:tr h="432910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2000" b="1" kern="0" dirty="0" smtClean="0"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 WBC</a:t>
                      </a:r>
                      <a:endParaRPr lang="ko-KR" altLang="ko-KR" sz="2000" b="1" kern="100" dirty="0"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11020.3 </a:t>
                      </a:r>
                    </a:p>
                    <a:p>
                      <a:pPr algn="ctr" latinLnBrk="1"/>
                      <a:r>
                        <a:rPr lang="en-US" altLang="ko-KR" sz="1800" b="1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(4150.0-17990.0)</a:t>
                      </a:r>
                      <a:endParaRPr lang="ko-KR" altLang="en-US" sz="1800" b="1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9469.0 </a:t>
                      </a:r>
                    </a:p>
                    <a:p>
                      <a:pPr algn="ctr" latinLnBrk="1"/>
                      <a:r>
                        <a:rPr lang="en-US" altLang="ko-KR" sz="1800" b="1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(3920.0-19750.0)</a:t>
                      </a:r>
                      <a:endParaRPr lang="ko-KR" altLang="en-US" sz="1800" b="1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0.082</a:t>
                      </a:r>
                      <a:endParaRPr lang="ko-KR" altLang="en-US" sz="1800" b="1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noFill/>
                  </a:tcPr>
                </a:tc>
              </a:tr>
              <a:tr h="432910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2000" b="1" kern="0" dirty="0" smtClean="0"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 CRP</a:t>
                      </a:r>
                      <a:endParaRPr lang="ko-KR" altLang="ko-KR" sz="2000" b="1" kern="100" dirty="0"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47.8</a:t>
                      </a:r>
                      <a:r>
                        <a:rPr lang="en-US" altLang="ko-KR" sz="1800" b="1" baseline="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 (0.6-251.5)</a:t>
                      </a:r>
                      <a:endParaRPr lang="ko-KR" altLang="en-US" sz="1800" b="1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baseline="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21.3 (0.6-278.8)</a:t>
                      </a:r>
                      <a:endParaRPr lang="ko-KR" altLang="en-US" sz="1800" b="1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0.054</a:t>
                      </a:r>
                      <a:endParaRPr lang="ko-KR" altLang="en-US" sz="1800" b="1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625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ROC curve</a:t>
            </a:r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72816"/>
            <a:ext cx="4621873" cy="4392488"/>
          </a:xfrm>
        </p:spPr>
      </p:pic>
      <p:sp>
        <p:nvSpPr>
          <p:cNvPr id="6" name="TextBox 5"/>
          <p:cNvSpPr txBox="1"/>
          <p:nvPr/>
        </p:nvSpPr>
        <p:spPr>
          <a:xfrm>
            <a:off x="4716016" y="2420888"/>
            <a:ext cx="432048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</a:t>
            </a:r>
            <a:r>
              <a:rPr lang="en-US" altLang="ko-KR" sz="2000" dirty="0" smtClean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AUROC </a:t>
            </a:r>
            <a:r>
              <a:rPr lang="en-US" altLang="ko-KR" sz="2000" dirty="0" smtClean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0.791, 95</a:t>
            </a:r>
            <a:r>
              <a:rPr lang="en-US" altLang="ko-KR" sz="2000" dirty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% </a:t>
            </a:r>
            <a:r>
              <a:rPr lang="en-US" altLang="ko-KR" sz="2000" dirty="0" smtClean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CI 0.687-0.894 </a:t>
            </a:r>
          </a:p>
          <a:p>
            <a:r>
              <a:rPr lang="en-US" altLang="ko-KR" sz="2000" dirty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</a:t>
            </a:r>
            <a:r>
              <a:rPr lang="en-US" altLang="ko-KR" sz="2000" dirty="0" smtClean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 </a:t>
            </a:r>
            <a:r>
              <a:rPr lang="en-US" altLang="ko-KR" sz="2000" dirty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&lt; 0.001</a:t>
            </a:r>
            <a:endParaRPr lang="ko-KR" altLang="ko-KR" sz="2000" dirty="0">
              <a:solidFill>
                <a:srgbClr val="FF0000"/>
              </a:solidFill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r>
              <a:rPr lang="en-US" altLang="ko-KR" sz="2000" dirty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</a:t>
            </a:r>
            <a:r>
              <a:rPr lang="en-US" altLang="ko-KR" sz="2000" dirty="0" smtClean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Sensitivity </a:t>
            </a:r>
            <a:r>
              <a:rPr lang="en-US" altLang="ko-KR" sz="2000" dirty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68.8%, Specificity 81.6</a:t>
            </a:r>
            <a:r>
              <a:rPr lang="en-US" altLang="ko-KR" sz="2000" dirty="0" smtClean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%</a:t>
            </a:r>
          </a:p>
          <a:p>
            <a:r>
              <a:rPr lang="en-US" altLang="ko-KR" sz="2000" dirty="0" smtClean="0">
                <a:solidFill>
                  <a:srgbClr val="FF0000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Cut-off value &gt;39.25</a:t>
            </a:r>
            <a:endParaRPr lang="ko-KR" altLang="ko-KR" sz="2000" dirty="0">
              <a:solidFill>
                <a:srgbClr val="FF0000"/>
              </a:solidFill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endParaRPr lang="ko-KR" altLang="en-US" sz="2000" dirty="0">
              <a:solidFill>
                <a:srgbClr val="FF0000"/>
              </a:solidFill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01940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Traditional Indicators Of Nutritional Status </a:t>
            </a:r>
            <a:endParaRPr lang="ko-KR" altLang="en-US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altLang="ko-KR" sz="3600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Immune </a:t>
            </a:r>
            <a:r>
              <a:rPr lang="en-US" altLang="ko-KR" sz="36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System Function</a:t>
            </a:r>
          </a:p>
          <a:p>
            <a:pPr lvl="1"/>
            <a:r>
              <a:rPr lang="en-US" altLang="ko-KR" sz="36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Total lymphocyte count</a:t>
            </a:r>
          </a:p>
          <a:p>
            <a:pPr lvl="1"/>
            <a:r>
              <a:rPr lang="en-US" altLang="ko-KR" sz="36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Delayed cutaneous </a:t>
            </a:r>
            <a:r>
              <a:rPr lang="en-US" altLang="ko-KR" sz="36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hypersensitivity</a:t>
            </a:r>
            <a:endParaRPr lang="en-US" altLang="ko-KR" sz="2900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r>
              <a:rPr lang="en-US" altLang="ko-KR" sz="3200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Multivariate </a:t>
            </a:r>
            <a:r>
              <a:rPr lang="en-US" altLang="ko-KR" sz="32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Analyses</a:t>
            </a:r>
          </a:p>
          <a:p>
            <a:pPr marL="0" indent="0">
              <a:buNone/>
            </a:pPr>
            <a:r>
              <a:rPr lang="en-US" altLang="ko-KR" sz="32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      -Malnutrition </a:t>
            </a:r>
            <a:r>
              <a:rPr lang="en-US" altLang="ko-KR" sz="32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Universal Screening Tool (MUST)</a:t>
            </a:r>
          </a:p>
          <a:p>
            <a:pPr marL="0" indent="0">
              <a:buNone/>
            </a:pPr>
            <a:r>
              <a:rPr lang="en-US" altLang="ko-KR" sz="3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      </a:t>
            </a:r>
            <a:r>
              <a:rPr lang="en-US" altLang="ko-K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-Nutritional </a:t>
            </a:r>
            <a:r>
              <a:rPr lang="en-US" altLang="ko-K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Risk Screening (NRS </a:t>
            </a:r>
            <a:r>
              <a:rPr lang="en-US" altLang="ko-K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2002) </a:t>
            </a:r>
          </a:p>
          <a:p>
            <a:pPr marL="0" indent="0">
              <a:buNone/>
            </a:pPr>
            <a:r>
              <a:rPr lang="en-US" altLang="ko-KR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</a:t>
            </a:r>
            <a:r>
              <a:rPr lang="en-US" altLang="ko-KR" sz="3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     -</a:t>
            </a:r>
            <a:r>
              <a:rPr lang="en-US" altLang="ko-KR" sz="32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Mini </a:t>
            </a:r>
            <a:r>
              <a:rPr lang="en-US" altLang="ko-KR" sz="32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Nutritional Assessment (MNA)</a:t>
            </a:r>
          </a:p>
          <a:p>
            <a:pPr marL="0" indent="0">
              <a:buNone/>
            </a:pPr>
            <a:r>
              <a:rPr lang="en-US" altLang="ko-KR" sz="32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      -Short </a:t>
            </a:r>
            <a:r>
              <a:rPr lang="en-US" altLang="ko-KR" sz="32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Nutritional Assessment Questionnaire (SNAQ)</a:t>
            </a:r>
          </a:p>
          <a:p>
            <a:pPr marL="0" indent="0">
              <a:buNone/>
            </a:pPr>
            <a:r>
              <a:rPr lang="en-US" altLang="ko-KR" sz="32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      -Malnutrition </a:t>
            </a:r>
            <a:r>
              <a:rPr lang="en-US" altLang="ko-KR" sz="32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Screening Tool (MST)</a:t>
            </a:r>
          </a:p>
          <a:p>
            <a:pPr marL="0" indent="0">
              <a:buNone/>
            </a:pPr>
            <a:r>
              <a:rPr lang="en-US" altLang="ko-KR" sz="3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      </a:t>
            </a:r>
            <a:r>
              <a:rPr lang="en-US" altLang="ko-K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-Subjective </a:t>
            </a:r>
            <a:r>
              <a:rPr lang="en-US" altLang="ko-K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Global Assessment (SGA)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13333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Univariate and </a:t>
            </a:r>
            <a:r>
              <a:rPr lang="en-US" altLang="ko-KR" dirty="0"/>
              <a:t>M</a:t>
            </a:r>
            <a:r>
              <a:rPr lang="en-US" altLang="ko-KR" dirty="0" smtClean="0"/>
              <a:t>ultivariate </a:t>
            </a:r>
            <a:r>
              <a:rPr lang="en-US" altLang="ko-KR" dirty="0"/>
              <a:t>A</a:t>
            </a:r>
            <a:r>
              <a:rPr lang="en-US" altLang="ko-KR" dirty="0" smtClean="0"/>
              <a:t>nalysis for PNI score</a:t>
            </a:r>
            <a:endParaRPr lang="ko-KR" altLang="en-US" dirty="0"/>
          </a:p>
        </p:txBody>
      </p:sp>
      <p:graphicFrame>
        <p:nvGraphicFramePr>
          <p:cNvPr id="7" name="내용 개체 틀 6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8382742"/>
              </p:ext>
            </p:extLst>
          </p:nvPr>
        </p:nvGraphicFramePr>
        <p:xfrm>
          <a:off x="-34077" y="1412776"/>
          <a:ext cx="8566519" cy="5184577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2102691"/>
                <a:gridCol w="778774"/>
                <a:gridCol w="1479671"/>
                <a:gridCol w="935935"/>
                <a:gridCol w="195486"/>
                <a:gridCol w="726310"/>
                <a:gridCol w="1413122"/>
                <a:gridCol w="934530"/>
              </a:tblGrid>
              <a:tr h="439256">
                <a:tc>
                  <a:txBody>
                    <a:bodyPr/>
                    <a:lstStyle/>
                    <a:p>
                      <a:pPr algn="ctr"/>
                      <a:endParaRPr lang="ko-KR" altLang="en-US" sz="1400" b="1" dirty="0"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43949" marR="43949" marT="0" marB="0">
                    <a:lnL>
                      <a:noFill/>
                    </a:lnL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3">
                  <a:txBody>
                    <a:bodyPr/>
                    <a:lstStyle/>
                    <a:p>
                      <a:r>
                        <a:rPr lang="en-US" altLang="ko-KR" sz="1400" b="1" dirty="0" smtClean="0"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 Univariate</a:t>
                      </a:r>
                      <a:r>
                        <a:rPr lang="en-US" altLang="ko-KR" sz="1400" b="1" baseline="0" dirty="0" smtClean="0"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 analysis</a:t>
                      </a:r>
                      <a:endParaRPr lang="ko-KR" altLang="en-US" sz="1400" b="1" dirty="0"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43949" marR="43949" marT="0" marB="0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400" kern="100" dirty="0"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43949" marR="43949" marT="0" marB="0"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kern="10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Multivariate</a:t>
                      </a:r>
                      <a:r>
                        <a:rPr lang="en-US" altLang="ko-KR" sz="1400" b="1" kern="100" baseline="0" dirty="0" smtClean="0">
                          <a:solidFill>
                            <a:schemeClr val="tx1"/>
                          </a:solidFill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 analysis</a:t>
                      </a:r>
                      <a:endParaRPr lang="ko-KR" altLang="ko-KR" sz="1400" b="1" kern="100" dirty="0" smtClean="0">
                        <a:solidFill>
                          <a:schemeClr val="tx1"/>
                        </a:solidFill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  <a:p>
                      <a:pPr algn="ctr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sz="1400" b="1" kern="100" dirty="0">
                          <a:effectLst/>
                          <a:latin typeface="Arial Unicode MS" pitchFamily="50" charset="-127"/>
                          <a:ea typeface="Arial Unicode MS" pitchFamily="50" charset="-127"/>
                          <a:cs typeface="Arial Unicode MS" pitchFamily="50" charset="-127"/>
                        </a:rPr>
                        <a:t> </a:t>
                      </a:r>
                      <a:endParaRPr lang="ko-KR" sz="1400" b="1" kern="100" dirty="0">
                        <a:effectLst/>
                        <a:latin typeface="Arial Unicode MS" pitchFamily="50" charset="-127"/>
                        <a:ea typeface="Arial Unicode MS" pitchFamily="50" charset="-127"/>
                        <a:cs typeface="Arial Unicode MS" pitchFamily="50" charset="-127"/>
                      </a:endParaRPr>
                    </a:p>
                  </a:txBody>
                  <a:tcPr marL="43949" marR="43949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658882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b="1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variable</a:t>
                      </a:r>
                      <a:endParaRPr lang="ko-KR" altLang="en-US" sz="2400" b="1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43949" marR="43949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kern="100" dirty="0" smtClean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HR</a:t>
                      </a:r>
                      <a:endParaRPr lang="ko-KR" altLang="ko-KR" sz="1400" b="0" kern="100" dirty="0" smtClean="0">
                        <a:solidFill>
                          <a:schemeClr val="tx1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43949" marR="43949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just" latinLnBrk="1"/>
                      <a:r>
                        <a:rPr lang="en-US" altLang="ko-KR" sz="140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CI</a:t>
                      </a:r>
                      <a:endParaRPr lang="ko-KR" altLang="en-US" sz="1400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43949" marR="43949" marT="0" marB="0" anchor="ctr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just" latinLnBrk="1"/>
                      <a:r>
                        <a:rPr lang="en-US" altLang="ko-KR" sz="140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P value</a:t>
                      </a:r>
                      <a:endParaRPr lang="ko-KR" altLang="en-US" sz="1400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43949" marR="43949" marT="0" marB="0" anchor="ctr">
                    <a:lnL>
                      <a:noFill/>
                    </a:lnL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400" kern="100" dirty="0"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43949" marR="4394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0" kern="100" dirty="0" smtClean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HR</a:t>
                      </a:r>
                      <a:endParaRPr lang="ko-KR" sz="1400" b="0" kern="100" dirty="0">
                        <a:solidFill>
                          <a:schemeClr val="tx1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43949" marR="43949" marT="0" marB="0" anchor="ctr">
                    <a:lnL>
                      <a:noFill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0" kern="100" dirty="0" smtClean="0"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CI</a:t>
                      </a:r>
                      <a:endParaRPr lang="ko-KR" sz="1400" b="0" kern="100" dirty="0"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43949" marR="43949" marT="0" marB="0" anchor="ctr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dirty="0" smtClean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P value</a:t>
                      </a:r>
                      <a:endParaRPr lang="ko-KR" altLang="en-US" sz="1400" dirty="0" smtClean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  <a:p>
                      <a:pPr algn="just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400" b="0" kern="100" dirty="0"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43949" marR="43949" marT="0" marB="0" anchor="ctr">
                    <a:lnL>
                      <a:noFill/>
                    </a:lnL>
                    <a:lnR>
                      <a:noFill/>
                    </a:lnR>
                    <a:noFill/>
                  </a:tcPr>
                </a:tc>
              </a:tr>
              <a:tr h="578757">
                <a:tc>
                  <a:txBody>
                    <a:bodyPr/>
                    <a:lstStyle/>
                    <a:p>
                      <a:pPr algn="ctr" latin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600" b="1" kern="0" dirty="0" smtClean="0"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Age, years</a:t>
                      </a:r>
                      <a:endParaRPr lang="ko-KR" altLang="ko-KR" sz="1600" b="1" kern="100" dirty="0"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0" kern="100" dirty="0" smtClean="0"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1.044</a:t>
                      </a:r>
                      <a:endParaRPr lang="ko-KR" altLang="ko-KR" sz="1400" b="0" kern="100" dirty="0"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kern="100" dirty="0" smtClean="0"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1.011-1.078</a:t>
                      </a:r>
                      <a:endParaRPr lang="ko-KR" sz="1400" b="0" kern="100" dirty="0"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43949" marR="43949" marT="0" marB="0" anchor="ctr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kern="100" dirty="0" smtClean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 0.009</a:t>
                      </a:r>
                      <a:endParaRPr lang="ko-KR" sz="1400" b="0" kern="100" dirty="0">
                        <a:solidFill>
                          <a:srgbClr val="FF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43949" marR="43949" marT="0" marB="0" anchor="ctr">
                    <a:lnL>
                      <a:noFill/>
                    </a:lnL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ko-KR" sz="1400" kern="100" dirty="0"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43949" marR="4394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0" kern="100" dirty="0" smtClean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1.027</a:t>
                      </a:r>
                      <a:endParaRPr lang="ko-KR" sz="1400" b="0" kern="100" dirty="0">
                        <a:solidFill>
                          <a:schemeClr val="tx1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43949" marR="43949" marT="0" marB="0" anchor="ctr">
                    <a:lnL>
                      <a:noFill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en-US" altLang="ko-KR" sz="140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0.996-1.058</a:t>
                      </a:r>
                      <a:endParaRPr lang="ko-KR" altLang="en-US" sz="1400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43949" marR="43949" marT="0" marB="0" anchor="ctr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en-US" altLang="ko-KR" sz="140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 0.086</a:t>
                      </a:r>
                      <a:endParaRPr lang="ko-KR" altLang="en-US" sz="1400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43949" marR="43949" marT="0" marB="0" anchor="ctr">
                    <a:lnL>
                      <a:noFill/>
                    </a:lnL>
                    <a:lnR>
                      <a:noFill/>
                    </a:lnR>
                    <a:noFill/>
                  </a:tcPr>
                </a:tc>
              </a:tr>
              <a:tr h="757558"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600" b="1" kern="0" dirty="0" smtClean="0"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Male gender, N (%)</a:t>
                      </a:r>
                      <a:endParaRPr lang="ko-KR" altLang="ko-KR" sz="1600" b="1" kern="100" dirty="0"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0" kern="100" dirty="0" smtClean="0"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0.545</a:t>
                      </a:r>
                      <a:endParaRPr lang="ko-KR" altLang="ko-KR" sz="1400" b="0" kern="100" dirty="0"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kern="100" dirty="0" smtClean="0"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0.258-1.153</a:t>
                      </a:r>
                      <a:endParaRPr lang="ko-KR" altLang="en-US" sz="1400" b="0" kern="100" dirty="0" smtClean="0"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43949" marR="43949" marT="0" marB="0" anchor="ctr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kern="100" dirty="0" smtClean="0"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 0.112</a:t>
                      </a:r>
                      <a:endParaRPr lang="ko-KR" altLang="en-US" sz="1400" b="0" kern="100" dirty="0" smtClean="0"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43949" marR="43949" marT="0" marB="0" anchor="ctr">
                    <a:lnL>
                      <a:noFill/>
                    </a:lnL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400" kern="100" dirty="0"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43949" marR="4394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400" b="0" kern="100" dirty="0">
                        <a:solidFill>
                          <a:schemeClr val="tx1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43949" marR="43949" marT="0" marB="0" anchor="ctr">
                    <a:lnL>
                      <a:noFill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400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43949" marR="43949" marT="0" marB="0" anchor="ctr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400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43949" marR="43949" marT="0" marB="0" anchor="ctr">
                    <a:lnL>
                      <a:noFill/>
                    </a:lnL>
                    <a:lnR>
                      <a:noFill/>
                    </a:lnR>
                    <a:noFill/>
                  </a:tcPr>
                </a:tc>
              </a:tr>
              <a:tr h="653564"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600" b="1" kern="0" dirty="0" smtClean="0"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Smoking, N (%)</a:t>
                      </a:r>
                      <a:endParaRPr lang="ko-KR" altLang="ko-KR" sz="1600" b="1" kern="100" dirty="0"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0" kern="100" dirty="0" smtClean="0"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1.028</a:t>
                      </a:r>
                      <a:endParaRPr lang="ko-KR" altLang="ko-KR" sz="1400" b="0" kern="100" dirty="0"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0" kern="100" dirty="0" smtClean="0"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0.514-2.056</a:t>
                      </a:r>
                      <a:endParaRPr lang="ko-KR" altLang="en-US" sz="1400" b="0" kern="100" dirty="0"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43949" marR="43949" marT="0" marB="0" anchor="ctr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0" kern="100" dirty="0" smtClean="0"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 0.938</a:t>
                      </a:r>
                      <a:endParaRPr lang="ko-KR" altLang="en-US" sz="1400" b="0" kern="100" dirty="0"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43949" marR="43949" marT="0" marB="0" anchor="ctr">
                    <a:lnL>
                      <a:noFill/>
                    </a:lnL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400" kern="100" dirty="0"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43949" marR="4394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400" b="0" kern="100" dirty="0">
                        <a:solidFill>
                          <a:schemeClr val="tx1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43949" marR="43949" marT="0" marB="0" anchor="ctr">
                    <a:lnL>
                      <a:noFill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400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43949" marR="43949" marT="0" marB="0" anchor="ctr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400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43949" marR="43949" marT="0" marB="0" anchor="ctr">
                    <a:lnL>
                      <a:noFill/>
                    </a:lnL>
                    <a:lnR>
                      <a:noFill/>
                    </a:lnR>
                    <a:noFill/>
                  </a:tcPr>
                </a:tc>
              </a:tr>
              <a:tr h="653564"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600" b="1" kern="0" dirty="0" smtClean="0"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BMI, kg/m</a:t>
                      </a:r>
                      <a:r>
                        <a:rPr lang="en-US" altLang="ko-KR" sz="1600" b="1" kern="0" baseline="30000" dirty="0" smtClean="0"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2</a:t>
                      </a:r>
                      <a:endParaRPr lang="ko-KR" altLang="ko-KR" sz="1600" b="1" kern="100" dirty="0"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0" kern="100" dirty="0" smtClean="0"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1.101</a:t>
                      </a:r>
                      <a:endParaRPr lang="ko-KR" altLang="ko-KR" sz="1400" b="0" kern="100" dirty="0"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0" kern="100" dirty="0" smtClean="0"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0.992-1.221</a:t>
                      </a:r>
                      <a:endParaRPr lang="ko-KR" altLang="en-US" sz="1400" b="0" kern="100" dirty="0"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43949" marR="43949" marT="0" marB="0" anchor="ctr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0" kern="100" dirty="0" smtClean="0"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 0.070</a:t>
                      </a:r>
                      <a:endParaRPr lang="ko-KR" altLang="en-US" sz="1400" b="0" kern="100" dirty="0"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43949" marR="43949" marT="0" marB="0" anchor="ctr">
                    <a:lnL>
                      <a:noFill/>
                    </a:lnL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400" kern="100" dirty="0"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43949" marR="4394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400" b="0" kern="100" dirty="0">
                        <a:solidFill>
                          <a:schemeClr val="tx1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43949" marR="43949" marT="0" marB="0" anchor="ctr">
                    <a:lnL>
                      <a:noFill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400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43949" marR="43949" marT="0" marB="0" anchor="ctr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400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43949" marR="43949" marT="0" marB="0" anchor="ctr">
                    <a:lnL>
                      <a:noFill/>
                    </a:lnL>
                    <a:lnR>
                      <a:noFill/>
                    </a:lnR>
                    <a:noFill/>
                  </a:tcPr>
                </a:tc>
              </a:tr>
              <a:tr h="466582"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600" b="1" kern="0" dirty="0" smtClean="0"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 WBC</a:t>
                      </a:r>
                      <a:endParaRPr lang="ko-KR" altLang="ko-KR" sz="1600" b="1" kern="100" dirty="0"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0" kern="100" dirty="0" smtClean="0"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1.000</a:t>
                      </a:r>
                      <a:endParaRPr lang="ko-KR" altLang="ko-KR" sz="1400" b="0" kern="100" dirty="0"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40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1.000-1.000</a:t>
                      </a:r>
                      <a:endParaRPr lang="ko-KR" altLang="en-US" sz="1400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43949" marR="43949" marT="0" marB="0" anchor="ctr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40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 0.056</a:t>
                      </a:r>
                      <a:endParaRPr lang="ko-KR" altLang="en-US" sz="1400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43949" marR="43949" marT="0" marB="0" anchor="ctr">
                    <a:lnL>
                      <a:noFill/>
                    </a:lnL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400" kern="100" dirty="0"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43949" marR="4394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400" b="1" kern="100" dirty="0">
                        <a:solidFill>
                          <a:schemeClr val="tx1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43949" marR="43949" marT="0" marB="0" anchor="ctr">
                    <a:lnL>
                      <a:noFill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400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43949" marR="43949" marT="0" marB="0" anchor="ctr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400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43949" marR="43949" marT="0" marB="0" anchor="ctr">
                    <a:lnL>
                      <a:noFill/>
                    </a:lnL>
                    <a:lnR>
                      <a:noFill/>
                    </a:lnR>
                    <a:noFill/>
                  </a:tcPr>
                </a:tc>
              </a:tr>
              <a:tr h="488207"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600" b="1" kern="0" dirty="0" smtClean="0"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 CRP</a:t>
                      </a:r>
                      <a:endParaRPr lang="ko-KR" altLang="ko-KR" sz="1600" b="1" kern="100" dirty="0"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0" kern="100" dirty="0" smtClean="0"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1.006</a:t>
                      </a:r>
                      <a:endParaRPr lang="ko-KR" altLang="ko-KR" sz="1400" b="0" kern="100" dirty="0"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kern="100" dirty="0" smtClean="0"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1.001-1.011</a:t>
                      </a:r>
                      <a:endParaRPr lang="ko-KR" sz="1400" b="0" kern="100" dirty="0"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43949" marR="43949" marT="0" marB="0" anchor="ctr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kern="100" dirty="0" smtClean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 0.015</a:t>
                      </a:r>
                      <a:endParaRPr lang="ko-KR" sz="1400" b="0" kern="100" dirty="0">
                        <a:solidFill>
                          <a:srgbClr val="FF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43949" marR="43949" marT="0" marB="0" anchor="ctr">
                    <a:lnL>
                      <a:noFill/>
                    </a:lnL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400" kern="100" dirty="0"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43949" marR="4394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0" kern="100" dirty="0" smtClean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1.000</a:t>
                      </a:r>
                      <a:endParaRPr lang="ko-KR" sz="1400" b="0" kern="100" dirty="0">
                        <a:solidFill>
                          <a:schemeClr val="tx1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43949" marR="43949" marT="0" marB="0" anchor="ctr">
                    <a:lnL>
                      <a:noFill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40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0.996-1.058</a:t>
                      </a:r>
                      <a:endParaRPr lang="ko-KR" altLang="en-US" sz="1400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43949" marR="43949" marT="0" marB="0" anchor="ctr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40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  0.922</a:t>
                      </a:r>
                      <a:endParaRPr lang="ko-KR" altLang="en-US" sz="1400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43949" marR="43949" marT="0" marB="0" anchor="ctr">
                    <a:lnL>
                      <a:noFill/>
                    </a:lnL>
                    <a:lnR>
                      <a:noFill/>
                    </a:lnR>
                    <a:noFill/>
                  </a:tcPr>
                </a:tc>
              </a:tr>
              <a:tr h="488207"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600" b="1" kern="100" dirty="0" smtClean="0"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 PNI</a:t>
                      </a:r>
                      <a:endParaRPr lang="ko-KR" altLang="ko-KR" sz="1600" b="1" kern="100" dirty="0"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0" kern="100" dirty="0" smtClean="0"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5.169</a:t>
                      </a:r>
                      <a:endParaRPr lang="ko-KR" altLang="ko-KR" sz="1400" b="0" kern="100" dirty="0"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kern="100" dirty="0" smtClean="0"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2.427-11.007</a:t>
                      </a:r>
                      <a:endParaRPr lang="ko-KR" sz="1400" b="0" kern="100" dirty="0"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43949" marR="43949" marT="0" marB="0" anchor="ctr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kern="100" dirty="0" smtClean="0">
                          <a:solidFill>
                            <a:srgbClr val="FF0000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&lt;0.001</a:t>
                      </a:r>
                      <a:endParaRPr lang="ko-KR" sz="1400" b="0" kern="100" dirty="0">
                        <a:solidFill>
                          <a:srgbClr val="FF0000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43949" marR="43949" marT="0" marB="0" anchor="ctr">
                    <a:lnL>
                      <a:noFill/>
                    </a:lnL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endParaRPr lang="ko-KR" sz="1400" kern="100" dirty="0"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43949" marR="43949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400" b="0" kern="100" dirty="0" smtClean="0">
                          <a:solidFill>
                            <a:schemeClr val="tx1"/>
                          </a:solidFill>
                          <a:effectLst/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4.443</a:t>
                      </a:r>
                      <a:endParaRPr lang="ko-KR" sz="1400" b="0" kern="100" dirty="0">
                        <a:solidFill>
                          <a:schemeClr val="tx1"/>
                        </a:solidFill>
                        <a:effectLst/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43949" marR="43949" marT="0" marB="0" anchor="ctr">
                    <a:lnL>
                      <a:noFill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40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1.998-9.927</a:t>
                      </a:r>
                      <a:endParaRPr lang="ko-KR" altLang="en-US" sz="1400" dirty="0"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43949" marR="43949" marT="0" marB="0" anchor="ctr">
                    <a:lnR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400" dirty="0" smtClean="0"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 </a:t>
                      </a:r>
                      <a:r>
                        <a:rPr lang="en-US" altLang="ko-KR" sz="1400" dirty="0" smtClean="0">
                          <a:solidFill>
                            <a:srgbClr val="FF0000"/>
                          </a:solidFill>
                          <a:latin typeface="Arial Unicode MS" panose="020B0604020202020204" pitchFamily="50" charset="-127"/>
                          <a:ea typeface="Arial Unicode MS" panose="020B0604020202020204" pitchFamily="50" charset="-127"/>
                          <a:cs typeface="Arial Unicode MS" panose="020B0604020202020204" pitchFamily="50" charset="-127"/>
                        </a:rPr>
                        <a:t>&lt;0.001</a:t>
                      </a:r>
                      <a:endParaRPr lang="ko-KR" altLang="en-US" sz="1400" dirty="0">
                        <a:solidFill>
                          <a:srgbClr val="FF0000"/>
                        </a:solidFill>
                        <a:latin typeface="Arial Unicode MS" panose="020B0604020202020204" pitchFamily="50" charset="-127"/>
                        <a:ea typeface="Arial Unicode MS" panose="020B0604020202020204" pitchFamily="50" charset="-127"/>
                        <a:cs typeface="Arial Unicode MS" panose="020B0604020202020204" pitchFamily="50" charset="-127"/>
                      </a:endParaRPr>
                    </a:p>
                  </a:txBody>
                  <a:tcPr marL="43949" marR="43949" marT="0" marB="0" anchor="ctr">
                    <a:lnL>
                      <a:noFill/>
                    </a:lnL>
                    <a:lnR>
                      <a:noFill/>
                    </a:ln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7902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b="1" dirty="0"/>
              <a:t>Kaplan-Meier survival </a:t>
            </a:r>
            <a:r>
              <a:rPr lang="en-US" altLang="ko-KR" b="1" dirty="0" smtClean="0"/>
              <a:t>curve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 smtClean="0"/>
              <a:t>  </a:t>
            </a:r>
            <a:endParaRPr lang="ko-KR" alt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24744"/>
            <a:ext cx="5953125" cy="501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004048" y="5445224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  (log rank P&lt;0.001)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5781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추가 분석항목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600200"/>
            <a:ext cx="9036496" cy="4525963"/>
          </a:xfrm>
        </p:spPr>
        <p:txBody>
          <a:bodyPr>
            <a:noAutofit/>
          </a:bodyPr>
          <a:lstStyle/>
          <a:p>
            <a:r>
              <a:rPr lang="ko-KR" altLang="en-US" sz="3600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추가 인원 및 항목</a:t>
            </a:r>
            <a:r>
              <a:rPr lang="en-US" altLang="ko-KR" sz="36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</a:t>
            </a:r>
            <a:r>
              <a:rPr lang="en-US" altLang="ko-KR" sz="3600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data collection </a:t>
            </a:r>
          </a:p>
          <a:p>
            <a:r>
              <a:rPr lang="en-US" altLang="ko-KR" sz="3600" b="1" dirty="0" err="1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Abumin</a:t>
            </a:r>
            <a:r>
              <a:rPr lang="en-US" altLang="ko-KR" sz="3600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– TLC variation </a:t>
            </a:r>
          </a:p>
          <a:p>
            <a:r>
              <a:rPr lang="en-US" altLang="ko-KR" sz="3600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NRI </a:t>
            </a:r>
            <a:r>
              <a:rPr lang="ko-KR" altLang="en-US" sz="3600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추가 분석 </a:t>
            </a:r>
            <a:endParaRPr lang="en-US" altLang="ko-KR" sz="3600" b="1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r>
              <a:rPr lang="en-US" altLang="ko-KR" sz="3600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Complication</a:t>
            </a:r>
          </a:p>
          <a:p>
            <a:r>
              <a:rPr lang="en-US" altLang="ko-KR" sz="3600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risk factor</a:t>
            </a:r>
            <a:endParaRPr lang="en-US" altLang="ko-KR" sz="3600" b="1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11882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C:\Documents and Settings\ptinsdie\바탕 화면\무제-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0150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Body Composition</a:t>
            </a:r>
            <a:endParaRPr lang="ko-KR" altLang="en-US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Body weight:</a:t>
            </a:r>
          </a:p>
          <a:p>
            <a:pPr marL="0" indent="0">
              <a:buNone/>
            </a:pPr>
            <a:r>
              <a:rPr lang="en-US" altLang="ko-KR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    - 10</a:t>
            </a:r>
            <a:r>
              <a:rPr lang="en-US" altLang="ko-KR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% or greater unintentional loss in body weight </a:t>
            </a:r>
            <a:r>
              <a:rPr lang="en-US" altLang="ko-KR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</a:t>
            </a:r>
          </a:p>
          <a:p>
            <a:pPr marL="0" indent="0">
              <a:buNone/>
            </a:pPr>
            <a:r>
              <a:rPr lang="en-US" altLang="ko-KR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</a:t>
            </a:r>
            <a:r>
              <a:rPr lang="en-US" altLang="ko-KR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   - &lt;</a:t>
            </a:r>
            <a:r>
              <a:rPr lang="en-US" altLang="ko-KR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70% of Ideal body weight (IBW</a:t>
            </a:r>
            <a:r>
              <a:rPr lang="en-US" altLang="ko-KR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)</a:t>
            </a:r>
            <a:r>
              <a:rPr lang="en-US" altLang="ko-KR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 </a:t>
            </a:r>
          </a:p>
          <a:p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Anthropometry:</a:t>
            </a:r>
          </a:p>
          <a:p>
            <a:pPr marL="0" indent="0">
              <a:buNone/>
            </a:pPr>
            <a:r>
              <a:rPr lang="en-US" altLang="ko-KR" sz="2000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    - </a:t>
            </a:r>
            <a:r>
              <a:rPr lang="en-US" altLang="ko-KR" sz="2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Triceps </a:t>
            </a:r>
            <a:r>
              <a:rPr lang="en-US" altLang="ko-KR" sz="2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and </a:t>
            </a:r>
            <a:r>
              <a:rPr lang="en-US" altLang="ko-KR" sz="2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subscapular </a:t>
            </a:r>
            <a:r>
              <a:rPr lang="en-US" altLang="ko-KR" sz="2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skin fold </a:t>
            </a:r>
            <a:r>
              <a:rPr lang="en-US" altLang="ko-KR" sz="2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thicknesses</a:t>
            </a:r>
          </a:p>
          <a:p>
            <a:pPr marL="0" indent="0">
              <a:buNone/>
            </a:pPr>
            <a:r>
              <a:rPr lang="en-US" altLang="ko-KR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</a:t>
            </a:r>
            <a:r>
              <a:rPr lang="en-US" altLang="ko-KR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   </a:t>
            </a:r>
            <a:r>
              <a:rPr lang="en-US" altLang="ko-KR" sz="2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- provides </a:t>
            </a:r>
            <a:r>
              <a:rPr lang="en-US" altLang="ko-KR" sz="2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an index of body fat and muscle </a:t>
            </a:r>
            <a:r>
              <a:rPr lang="en-US" altLang="ko-KR" sz="2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mass</a:t>
            </a:r>
          </a:p>
          <a:p>
            <a:pPr marL="400050"/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urinary </a:t>
            </a:r>
            <a:r>
              <a:rPr lang="en-US" altLang="ko-KR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creatinine </a:t>
            </a:r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excretion:</a:t>
            </a:r>
          </a:p>
          <a:p>
            <a:pPr marL="57150" indent="0">
              <a:buNone/>
            </a:pPr>
            <a:r>
              <a:rPr lang="en-US" altLang="ko-KR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   - </a:t>
            </a:r>
            <a:r>
              <a:rPr lang="en-US" altLang="ko-KR" sz="2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Assessment </a:t>
            </a:r>
            <a:r>
              <a:rPr lang="en-US" altLang="ko-KR" sz="2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of body muscle mass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05058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Plasma Proteins</a:t>
            </a:r>
            <a:endParaRPr lang="ko-KR" altLang="en-US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628650" indent="-571500"/>
            <a:r>
              <a:rPr lang="en-US" altLang="ko-KR" sz="4400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Albumin</a:t>
            </a:r>
            <a:r>
              <a:rPr lang="en-US" altLang="ko-KR" sz="44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   (&lt; 2.1g/dl </a:t>
            </a:r>
            <a:r>
              <a:rPr lang="en-US" altLang="ko-KR" sz="4400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)</a:t>
            </a:r>
          </a:p>
          <a:p>
            <a:pPr marL="57150" indent="0">
              <a:buNone/>
            </a:pPr>
            <a:r>
              <a:rPr lang="en-US" altLang="ko-KR" sz="42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       -</a:t>
            </a:r>
            <a:r>
              <a:rPr lang="en-US" altLang="ko-KR" sz="4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correlate </a:t>
            </a:r>
            <a:r>
              <a:rPr lang="en-US" altLang="ko-KR" sz="4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with clinical outcome </a:t>
            </a:r>
          </a:p>
          <a:p>
            <a:pPr marL="57150" indent="0">
              <a:buNone/>
            </a:pPr>
            <a:r>
              <a:rPr lang="en-US" altLang="ko-KR" sz="4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</a:t>
            </a:r>
            <a:r>
              <a:rPr lang="en-US" altLang="ko-KR" sz="4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      -increased </a:t>
            </a:r>
            <a:r>
              <a:rPr lang="en-US" altLang="ko-KR" sz="4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incidence of medical </a:t>
            </a:r>
            <a:r>
              <a:rPr lang="en-US" altLang="ko-KR" sz="4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complications</a:t>
            </a:r>
          </a:p>
          <a:p>
            <a:pPr marL="57150" indent="0">
              <a:buNone/>
            </a:pPr>
            <a:r>
              <a:rPr lang="en-US" altLang="ko-KR" sz="4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</a:t>
            </a:r>
            <a:r>
              <a:rPr lang="en-US" altLang="ko-KR" sz="4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      -Other </a:t>
            </a:r>
            <a:r>
              <a:rPr lang="en-US" altLang="ko-KR" sz="4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causes of </a:t>
            </a:r>
            <a:r>
              <a:rPr lang="en-US" altLang="ko-KR" sz="4000" dirty="0" err="1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Hypoalbuminemia</a:t>
            </a:r>
            <a:endParaRPr lang="en-US" altLang="ko-KR" sz="4000" dirty="0" smtClean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57150" indent="0">
              <a:buNone/>
            </a:pPr>
            <a:r>
              <a:rPr lang="en-US" altLang="ko-KR" sz="4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</a:t>
            </a:r>
            <a:r>
              <a:rPr lang="en-US" altLang="ko-KR" sz="4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          Inflammation </a:t>
            </a:r>
            <a:r>
              <a:rPr lang="en-US" altLang="ko-KR" sz="4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and </a:t>
            </a:r>
            <a:r>
              <a:rPr lang="en-US" altLang="ko-KR" sz="4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injury</a:t>
            </a:r>
          </a:p>
          <a:p>
            <a:pPr marL="57150" indent="0">
              <a:buNone/>
            </a:pPr>
            <a:r>
              <a:rPr lang="en-US" altLang="ko-KR" sz="4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</a:t>
            </a:r>
            <a:r>
              <a:rPr lang="en-US" altLang="ko-KR" sz="4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          Losses </a:t>
            </a:r>
            <a:r>
              <a:rPr lang="en-US" altLang="ko-KR" sz="4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through the gut or kidney    </a:t>
            </a:r>
            <a:r>
              <a:rPr lang="en-US" altLang="ko-KR" sz="4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</a:t>
            </a:r>
          </a:p>
          <a:p>
            <a:pPr marL="57150" indent="0">
              <a:buNone/>
            </a:pPr>
            <a:r>
              <a:rPr lang="en-US" altLang="ko-KR" sz="4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</a:t>
            </a:r>
            <a:r>
              <a:rPr lang="en-US" altLang="ko-KR" sz="4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          Losses </a:t>
            </a:r>
            <a:r>
              <a:rPr lang="en-US" altLang="ko-KR" sz="4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from surface tissues. </a:t>
            </a:r>
          </a:p>
          <a:p>
            <a:pPr marL="628650" indent="-571500"/>
            <a:r>
              <a:rPr lang="en-US" altLang="ko-KR" sz="4400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Transferrin</a:t>
            </a:r>
            <a:r>
              <a:rPr lang="en-US" altLang="ko-KR" sz="44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  ( &lt; 100 mg/dl ) 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240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 </a:t>
            </a:r>
            <a:endParaRPr lang="ko-KR" altLang="en-US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Immune system function</a:t>
            </a:r>
            <a:r>
              <a:rPr lang="en-US" altLang="ko-KR" sz="32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 </a:t>
            </a:r>
          </a:p>
          <a:p>
            <a:pPr marL="0" indent="0">
              <a:buNone/>
            </a:pPr>
            <a:r>
              <a:rPr lang="en-US" altLang="ko-KR" sz="32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</a:t>
            </a:r>
            <a:r>
              <a:rPr lang="en-US" altLang="ko-KR" sz="3200" b="1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 </a:t>
            </a:r>
            <a:r>
              <a:rPr lang="en-US" altLang="ko-KR" sz="32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 </a:t>
            </a:r>
            <a:r>
              <a:rPr lang="en-US" altLang="ko-KR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- total </a:t>
            </a:r>
            <a:r>
              <a:rPr lang="en-US" altLang="ko-KR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lymphocyte count  </a:t>
            </a:r>
            <a:r>
              <a:rPr lang="en-US" altLang="ko-KR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  (&lt; </a:t>
            </a:r>
            <a:r>
              <a:rPr lang="en-US" altLang="ko-KR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800/mm³ )</a:t>
            </a:r>
          </a:p>
          <a:p>
            <a:pPr marL="457200" lvl="1" indent="0">
              <a:buNone/>
            </a:pPr>
            <a:r>
              <a:rPr lang="en-US" altLang="ko-KR" sz="2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- delayed </a:t>
            </a:r>
            <a:r>
              <a:rPr lang="en-US" altLang="ko-KR" sz="2000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cutaneous </a:t>
            </a:r>
            <a:r>
              <a:rPr lang="en-US" altLang="ko-KR" sz="2000" dirty="0" smtClean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hypersensitivity</a:t>
            </a:r>
          </a:p>
          <a:p>
            <a:pPr marL="400050">
              <a:lnSpc>
                <a:spcPct val="160000"/>
              </a:lnSpc>
            </a:pPr>
            <a:r>
              <a:rPr lang="en-CA" altLang="ko-KR" sz="2400" b="1" dirty="0"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Quantify Lean Muscle Mass: CT Scan</a:t>
            </a:r>
            <a:endParaRPr lang="en-US" altLang="ko-KR" sz="2400" b="1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pPr marL="0" indent="0">
              <a:lnSpc>
                <a:spcPct val="160000"/>
              </a:lnSpc>
              <a:buNone/>
            </a:pPr>
            <a:r>
              <a:rPr lang="en-US" altLang="ko-KR" b="1" dirty="0" smtClean="0">
                <a:latin typeface="+mn-lt"/>
                <a:ea typeface="Arial Unicode MS" panose="020B0604020202020204" pitchFamily="50" charset="-127"/>
                <a:cs typeface="Arial Unicode MS" panose="020B0604020202020204" pitchFamily="50" charset="-127"/>
              </a:rPr>
              <a:t>     - </a:t>
            </a:r>
            <a:r>
              <a:rPr lang="en-CA" altLang="ko-KR" dirty="0" smtClean="0">
                <a:latin typeface="+mn-lt"/>
                <a:cs typeface="Arial" charset="0"/>
              </a:rPr>
              <a:t>common </a:t>
            </a:r>
            <a:r>
              <a:rPr lang="en-CA" altLang="ko-KR" dirty="0">
                <a:latin typeface="+mn-lt"/>
                <a:cs typeface="Arial" charset="0"/>
              </a:rPr>
              <a:t>research tool</a:t>
            </a:r>
            <a:r>
              <a:rPr lang="en-US" altLang="ko-KR" b="1" dirty="0" smtClean="0">
                <a:latin typeface="+mn-lt"/>
                <a:ea typeface="Arial Unicode MS" panose="020B0604020202020204" pitchFamily="50" charset="-127"/>
                <a:cs typeface="Arial Unicode MS" panose="020B0604020202020204" pitchFamily="50" charset="-127"/>
              </a:rPr>
              <a:t>    </a:t>
            </a:r>
          </a:p>
          <a:p>
            <a:pPr marL="0" indent="0">
              <a:lnSpc>
                <a:spcPct val="160000"/>
              </a:lnSpc>
              <a:buNone/>
            </a:pPr>
            <a:r>
              <a:rPr lang="en-US" altLang="ko-KR" b="1" dirty="0" smtClean="0">
                <a:latin typeface="+mn-lt"/>
                <a:ea typeface="Arial Unicode MS" panose="020B0604020202020204" pitchFamily="50" charset="-127"/>
                <a:cs typeface="Arial Unicode MS" panose="020B0604020202020204" pitchFamily="50" charset="-127"/>
              </a:rPr>
              <a:t>     - </a:t>
            </a:r>
            <a:r>
              <a:rPr lang="en-CA" altLang="ko-KR" dirty="0">
                <a:latin typeface="+mn-lt"/>
                <a:ea typeface="Arial Unicode MS" panose="020B0604020202020204" pitchFamily="50" charset="-127"/>
                <a:cs typeface="Arial Unicode MS" panose="020B0604020202020204" pitchFamily="50" charset="-127"/>
              </a:rPr>
              <a:t>m</a:t>
            </a:r>
            <a:r>
              <a:rPr lang="en-CA" altLang="ko-KR" dirty="0" smtClean="0">
                <a:latin typeface="+mn-lt"/>
                <a:ea typeface="Arial Unicode MS" panose="020B0604020202020204" pitchFamily="50" charset="-127"/>
                <a:cs typeface="Arial Unicode MS" panose="020B0604020202020204" pitchFamily="50" charset="-127"/>
              </a:rPr>
              <a:t>easures </a:t>
            </a:r>
            <a:r>
              <a:rPr lang="en-CA" altLang="ko-KR" dirty="0">
                <a:latin typeface="+mn-lt"/>
                <a:ea typeface="Arial Unicode MS" panose="020B0604020202020204" pitchFamily="50" charset="-127"/>
                <a:cs typeface="Arial Unicode MS" panose="020B0604020202020204" pitchFamily="50" charset="-127"/>
              </a:rPr>
              <a:t>tissue mass and changes </a:t>
            </a:r>
            <a:endParaRPr lang="en-US" altLang="ko-KR" b="1" dirty="0">
              <a:latin typeface="+mn-lt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  <a:p>
            <a:endParaRPr lang="ko-KR" altLang="en-US" dirty="0">
              <a:latin typeface="Arial Unicode MS" panose="020B0604020202020204" pitchFamily="50" charset="-127"/>
              <a:ea typeface="Arial Unicode MS" panose="020B0604020202020204" pitchFamily="50" charset="-127"/>
              <a:cs typeface="Arial Unicode MS" panose="020B06040202020202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0828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457200"/>
            <a:ext cx="7772400" cy="2209800"/>
          </a:xfrm>
          <a:noFill/>
        </p:spPr>
      </p:pic>
      <p:sp>
        <p:nvSpPr>
          <p:cNvPr id="5" name="TextBox 4"/>
          <p:cNvSpPr txBox="1"/>
          <p:nvPr/>
        </p:nvSpPr>
        <p:spPr>
          <a:xfrm>
            <a:off x="914400" y="3124200"/>
            <a:ext cx="7315200" cy="3170238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2400">
                <a:solidFill>
                  <a:schemeClr val="tx2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altLang="ko-KR" dirty="0">
                <a:ea typeface="굴림" charset="-127"/>
              </a:rPr>
              <a:t>Malnutrition Universal Screening Tool (MUST)</a:t>
            </a:r>
          </a:p>
          <a:p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굴림" charset="-127"/>
              </a:rPr>
              <a:t>Nutritional Risk Screening (NRS 2002)</a:t>
            </a:r>
          </a:p>
          <a:p>
            <a:r>
              <a:rPr lang="en-US" altLang="ko-KR" dirty="0">
                <a:ea typeface="굴림" charset="-127"/>
              </a:rPr>
              <a:t>Mini Nutritional Assessment (MNA)</a:t>
            </a:r>
          </a:p>
          <a:p>
            <a:r>
              <a:rPr lang="en-US" altLang="ko-KR" dirty="0">
                <a:ea typeface="굴림" charset="-127"/>
              </a:rPr>
              <a:t>Short Nutritional Assessment Questionnaire (SNAQ)</a:t>
            </a:r>
          </a:p>
          <a:p>
            <a:r>
              <a:rPr lang="en-US" altLang="ko-KR" dirty="0">
                <a:ea typeface="굴림" charset="-127"/>
              </a:rPr>
              <a:t>Malnutrition Screening Tool (MST)</a:t>
            </a:r>
          </a:p>
          <a:p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굴림" charset="-127"/>
              </a:rPr>
              <a:t>Subjective Global Assessment (SGA)</a:t>
            </a:r>
          </a:p>
          <a:p>
            <a:endParaRPr lang="en-US" altLang="ko-KR" dirty="0">
              <a:ea typeface="굴림" charset="-127"/>
            </a:endParaRPr>
          </a:p>
          <a:p>
            <a:endParaRPr lang="en-US" altLang="ko-KR" dirty="0">
              <a:ea typeface="굴림" charset="-127"/>
            </a:endParaRPr>
          </a:p>
        </p:txBody>
      </p:sp>
      <p:sp>
        <p:nvSpPr>
          <p:cNvPr id="9220" name="TextBox 5"/>
          <p:cNvSpPr txBox="1">
            <a:spLocks noChangeArrowheads="1"/>
          </p:cNvSpPr>
          <p:nvPr/>
        </p:nvSpPr>
        <p:spPr bwMode="auto">
          <a:xfrm>
            <a:off x="5410200" y="6019800"/>
            <a:ext cx="2819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2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altLang="ko-KR" sz="1800">
                <a:solidFill>
                  <a:schemeClr val="tx1"/>
                </a:solidFill>
                <a:ea typeface="굴림" charset="-127"/>
              </a:rPr>
              <a:t>Anthony NCP 2008</a:t>
            </a:r>
          </a:p>
        </p:txBody>
      </p:sp>
      <p:sp>
        <p:nvSpPr>
          <p:cNvPr id="9221" name="Oval 6"/>
          <p:cNvSpPr>
            <a:spLocks noChangeArrowheads="1"/>
          </p:cNvSpPr>
          <p:nvPr/>
        </p:nvSpPr>
        <p:spPr bwMode="auto">
          <a:xfrm>
            <a:off x="533400" y="1447800"/>
            <a:ext cx="3581400" cy="609600"/>
          </a:xfrm>
          <a:prstGeom prst="ellipse">
            <a:avLst/>
          </a:prstGeom>
          <a:noFill/>
          <a:ln w="254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tx2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2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2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2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endParaRPr lang="ko-KR" altLang="ko-KR"/>
          </a:p>
        </p:txBody>
      </p:sp>
    </p:spTree>
    <p:extLst>
      <p:ext uri="{BB962C8B-B14F-4D97-AF65-F5344CB8AC3E}">
        <p14:creationId xmlns:p14="http://schemas.microsoft.com/office/powerpoint/2010/main" val="2472552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7992888" cy="614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055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10482</TotalTime>
  <Words>1106</Words>
  <Application>Microsoft Office PowerPoint</Application>
  <PresentationFormat>화면 슬라이드 쇼(4:3)</PresentationFormat>
  <Paragraphs>308</Paragraphs>
  <Slides>43</Slides>
  <Notes>27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43</vt:i4>
      </vt:variant>
    </vt:vector>
  </HeadingPairs>
  <TitlesOfParts>
    <vt:vector size="44" baseType="lpstr">
      <vt:lpstr>Office 테마</vt:lpstr>
      <vt:lpstr>PowerPoint 프레젠테이션</vt:lpstr>
      <vt:lpstr>Introduction</vt:lpstr>
      <vt:lpstr>Traditional Indicators Of Nutritional Status </vt:lpstr>
      <vt:lpstr>Traditional Indicators Of Nutritional Status </vt:lpstr>
      <vt:lpstr>Body Composition</vt:lpstr>
      <vt:lpstr>Plasma Proteins</vt:lpstr>
      <vt:lpstr> </vt:lpstr>
      <vt:lpstr>PowerPoint 프레젠테이션</vt:lpstr>
      <vt:lpstr>PowerPoint 프레젠테이션</vt:lpstr>
      <vt:lpstr>Subjective Global Assessment</vt:lpstr>
      <vt:lpstr>Other multivariate Analyses </vt:lpstr>
      <vt:lpstr>In Cancer</vt:lpstr>
      <vt:lpstr>  Preoperative albumin-to-globulin ratio and prognostic nutrition index predict prognosis for glioblastoma </vt:lpstr>
      <vt:lpstr>PowerPoint 프레젠테이션</vt:lpstr>
      <vt:lpstr>    Value of the prognostic nutritional index and weight loss in predicting metastasis and long‑term mortality in nasopharyngeal carcinoma </vt:lpstr>
      <vt:lpstr>PowerPoint 프레젠테이션</vt:lpstr>
      <vt:lpstr>    A Preoperative Nutritional Index for Predicting Cancer Specific and Overall Survival in Chinese Patients With Laryngeal Cancer </vt:lpstr>
      <vt:lpstr>PowerPoint 프레젠테이션</vt:lpstr>
      <vt:lpstr>  Low Prognostic Nutritional Index Correlates with Worse Survival in Patients with Advanced NSCLC following EGFR-TKIs</vt:lpstr>
      <vt:lpstr>PowerPoint 프레젠테이션</vt:lpstr>
      <vt:lpstr>  The Significance of the Prognostic Nutritional Index in Patients with Completely Resected Non-Small Cell Lung Cancer</vt:lpstr>
      <vt:lpstr>PowerPoint 프레젠테이션</vt:lpstr>
      <vt:lpstr>  Prognostic nutritional index predicts postoperative complications and long-term outcomes of gastric cancer</vt:lpstr>
      <vt:lpstr>PowerPoint 프레젠테이션</vt:lpstr>
      <vt:lpstr>PowerPoint 프레젠테이션</vt:lpstr>
      <vt:lpstr> Prognostic Nutritional Index (PNI) Predicts Tumor Recurrence of Very Early/Early Stage Hepatocellular Carcinoma After Surgical Resection</vt:lpstr>
      <vt:lpstr>PowerPoint 프레젠테이션</vt:lpstr>
      <vt:lpstr>PowerPoint 프레젠테이션</vt:lpstr>
      <vt:lpstr>   Preoperative Prognostic Nutritional Index is a Significant Predictor of Survival in Renal Cell Carcinoma PatientsUndergoing Nephrectomy</vt:lpstr>
      <vt:lpstr>Other disease</vt:lpstr>
      <vt:lpstr>   Nutritional Risk Index predicts mortality in hospitalized advanced heart failure patients</vt:lpstr>
      <vt:lpstr>  Usefulness of Geriatric Nutritional Risk Index for Assessing Nutritional Status and Its Prognostic Impact in Patients Aged ≥65 Years With Acute Heart Failure </vt:lpstr>
      <vt:lpstr> Low prognostic nutritional index associated with cardiovascular disease mortality in incident peritoneal dialysis patients</vt:lpstr>
      <vt:lpstr> Relationship between functional independence measure and geriatric nutritional risk index in pneumonia patients in longterm nursing care facilities</vt:lpstr>
      <vt:lpstr> The Geriatric Nutritional Risk Index Independently Predicts Mortality in Diabetic Foot Ulcers Patients Undergoing Amputations</vt:lpstr>
      <vt:lpstr>In Transplantation</vt:lpstr>
      <vt:lpstr> Nutritional status: its influence on the outcome of patients undergoing liver transplantation</vt:lpstr>
      <vt:lpstr>Comparison of baseline characteristics</vt:lpstr>
      <vt:lpstr>ROC curve</vt:lpstr>
      <vt:lpstr>Univariate and Multivariate Analysis for PNI score</vt:lpstr>
      <vt:lpstr>Kaplan-Meier survival curve</vt:lpstr>
      <vt:lpstr>추가 분석항목 </vt:lpstr>
      <vt:lpstr>PowerPoint 프레젠테이션</vt:lpstr>
    </vt:vector>
  </TitlesOfParts>
  <Company>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Owner</dc:creator>
  <cp:lastModifiedBy>yued4001</cp:lastModifiedBy>
  <cp:revision>537</cp:revision>
  <dcterms:created xsi:type="dcterms:W3CDTF">2010-08-12T13:33:42Z</dcterms:created>
  <dcterms:modified xsi:type="dcterms:W3CDTF">2017-03-15T22:30:22Z</dcterms:modified>
</cp:coreProperties>
</file>