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57" r:id="rId3"/>
    <p:sldId id="358" r:id="rId4"/>
    <p:sldId id="350" r:id="rId5"/>
    <p:sldId id="352" r:id="rId6"/>
    <p:sldId id="351" r:id="rId7"/>
    <p:sldId id="353" r:id="rId8"/>
    <p:sldId id="354" r:id="rId9"/>
    <p:sldId id="326" r:id="rId10"/>
    <p:sldId id="360" r:id="rId11"/>
    <p:sldId id="363" r:id="rId12"/>
    <p:sldId id="364" r:id="rId13"/>
    <p:sldId id="359" r:id="rId14"/>
    <p:sldId id="361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5" r:id="rId26"/>
    <p:sldId id="377" r:id="rId27"/>
    <p:sldId id="379" r:id="rId28"/>
    <p:sldId id="381" r:id="rId29"/>
    <p:sldId id="387" r:id="rId30"/>
    <p:sldId id="376" r:id="rId31"/>
    <p:sldId id="388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44260" autoAdjust="0"/>
  </p:normalViewPr>
  <p:slideViewPr>
    <p:cSldViewPr>
      <p:cViewPr>
        <p:scale>
          <a:sx n="102" d="100"/>
          <a:sy n="102" d="100"/>
        </p:scale>
        <p:origin x="-1878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A53F0-87EC-4B84-8B49-4631A2AF4D67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BC30C-FA0A-4457-87DD-09EBD082F3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77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multicenter </a:t>
            </a:r>
            <a:r>
              <a:rPr lang="en-US" altLang="ko-KR" dirty="0"/>
              <a:t>retrospective study</a:t>
            </a:r>
            <a:r>
              <a:rPr lang="ko-KR" altLang="en-US" dirty="0"/>
              <a:t>로 진행한 </a:t>
            </a:r>
            <a:r>
              <a:rPr lang="en-US" altLang="ko-KR" dirty="0"/>
              <a:t>SIRS(sepsis-2)</a:t>
            </a:r>
            <a:r>
              <a:rPr lang="ko-KR" altLang="en-US" dirty="0"/>
              <a:t>와 </a:t>
            </a:r>
            <a:r>
              <a:rPr lang="en-US" altLang="ko-KR" dirty="0"/>
              <a:t>SOFA(sepsis-3)</a:t>
            </a:r>
            <a:r>
              <a:rPr lang="ko-KR" altLang="en-US" dirty="0"/>
              <a:t>의 비교를 다루고 있는 저널에 대해 말씀드리려 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7134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Patient set</a:t>
            </a:r>
            <a:r>
              <a:rPr lang="ko-KR" altLang="en-US" dirty="0"/>
              <a:t>은</a:t>
            </a:r>
            <a:r>
              <a:rPr lang="en-US" altLang="ko-KR" dirty="0"/>
              <a:t> 18</a:t>
            </a:r>
            <a:r>
              <a:rPr lang="ko-KR" altLang="en-US" dirty="0"/>
              <a:t>세 이상의 감염이 있는 것으로 추정되며</a:t>
            </a:r>
            <a:r>
              <a:rPr lang="en-US" altLang="ko-KR" dirty="0"/>
              <a:t>, blood </a:t>
            </a:r>
            <a:r>
              <a:rPr lang="en-US" altLang="ko-KR" dirty="0" err="1"/>
              <a:t>Cx</a:t>
            </a:r>
            <a:r>
              <a:rPr lang="en-US" altLang="ko-KR" dirty="0"/>
              <a:t>. </a:t>
            </a:r>
            <a:r>
              <a:rPr lang="ko-KR" altLang="en-US" dirty="0"/>
              <a:t>와 항생제</a:t>
            </a:r>
            <a:r>
              <a:rPr lang="en-US" altLang="ko-KR" dirty="0"/>
              <a:t> </a:t>
            </a:r>
            <a:r>
              <a:rPr lang="ko-KR" altLang="en-US" dirty="0"/>
              <a:t>투여가 된 환자군으로 설정했고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-anti</a:t>
            </a:r>
            <a:r>
              <a:rPr lang="ko-KR" altLang="en-US" dirty="0"/>
              <a:t>는 </a:t>
            </a:r>
            <a:r>
              <a:rPr lang="en-US" altLang="ko-KR" dirty="0"/>
              <a:t>culture</a:t>
            </a:r>
            <a:r>
              <a:rPr lang="ko-KR" altLang="en-US" dirty="0"/>
              <a:t> 전 </a:t>
            </a:r>
            <a:r>
              <a:rPr lang="en-US" altLang="ko-KR" dirty="0"/>
              <a:t>24</a:t>
            </a:r>
            <a:r>
              <a:rPr lang="ko-KR" altLang="en-US" dirty="0"/>
              <a:t>시간 </a:t>
            </a:r>
            <a:r>
              <a:rPr lang="en-US" altLang="ko-KR" dirty="0"/>
              <a:t>culture </a:t>
            </a:r>
            <a:r>
              <a:rPr lang="ko-KR" altLang="en-US" dirty="0"/>
              <a:t>후 </a:t>
            </a:r>
            <a:r>
              <a:rPr lang="en-US" altLang="ko-KR" dirty="0"/>
              <a:t>72 </a:t>
            </a:r>
            <a:r>
              <a:rPr lang="ko-KR" altLang="en-US" dirty="0"/>
              <a:t>시간 내에 투여된 경우만 </a:t>
            </a:r>
            <a:r>
              <a:rPr lang="en-US" altLang="ko-KR" dirty="0"/>
              <a:t>enroll </a:t>
            </a:r>
            <a:r>
              <a:rPr lang="ko-KR" altLang="en-US" dirty="0"/>
              <a:t>하였습니다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-infection</a:t>
            </a:r>
            <a:r>
              <a:rPr lang="ko-KR" altLang="en-US" dirty="0"/>
              <a:t> </a:t>
            </a:r>
            <a:r>
              <a:rPr lang="en-US" altLang="ko-KR" dirty="0"/>
              <a:t>onset</a:t>
            </a:r>
            <a:r>
              <a:rPr lang="ko-KR" altLang="en-US" dirty="0"/>
              <a:t>은 </a:t>
            </a:r>
            <a:r>
              <a:rPr lang="en-US" altLang="ko-KR" dirty="0"/>
              <a:t>culture</a:t>
            </a:r>
            <a:r>
              <a:rPr lang="ko-KR" altLang="en-US" dirty="0"/>
              <a:t>를 진행하거나</a:t>
            </a:r>
            <a:r>
              <a:rPr lang="en-US" altLang="ko-KR" dirty="0"/>
              <a:t>, anti</a:t>
            </a:r>
            <a:r>
              <a:rPr lang="ko-KR" altLang="en-US" dirty="0" err="1"/>
              <a:t>를</a:t>
            </a:r>
            <a:r>
              <a:rPr lang="ko-KR" altLang="en-US" dirty="0"/>
              <a:t> 사용하기 시작한 시점 중 이른 것으로 설정하였고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모든 환자 데이터에서 </a:t>
            </a:r>
            <a:r>
              <a:rPr lang="en-US" altLang="ko-KR" dirty="0"/>
              <a:t>SIRS score</a:t>
            </a:r>
            <a:r>
              <a:rPr lang="ko-KR" altLang="en-US" dirty="0"/>
              <a:t>와 </a:t>
            </a:r>
            <a:r>
              <a:rPr lang="en-US" altLang="ko-KR" dirty="0"/>
              <a:t>SOFA score</a:t>
            </a:r>
            <a:r>
              <a:rPr lang="ko-KR" altLang="en-US" dirty="0"/>
              <a:t>를 계산했습니다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-SIRS</a:t>
            </a:r>
            <a:r>
              <a:rPr lang="ko-KR" altLang="en-US" dirty="0"/>
              <a:t>는 </a:t>
            </a:r>
            <a:r>
              <a:rPr lang="en-US" altLang="ko-KR" dirty="0"/>
              <a:t>0-4</a:t>
            </a:r>
            <a:r>
              <a:rPr lang="ko-KR" altLang="en-US" dirty="0"/>
              <a:t>점</a:t>
            </a:r>
            <a:r>
              <a:rPr lang="en-US" altLang="ko-KR" dirty="0"/>
              <a:t> / SOFA</a:t>
            </a:r>
            <a:r>
              <a:rPr lang="ko-KR" altLang="en-US" dirty="0"/>
              <a:t>는 </a:t>
            </a:r>
            <a:r>
              <a:rPr lang="en-US" altLang="ko-KR" dirty="0"/>
              <a:t>0-24</a:t>
            </a:r>
            <a:r>
              <a:rPr lang="ko-KR" altLang="en-US" dirty="0"/>
              <a:t>점의 범위로 평가되었고 </a:t>
            </a:r>
            <a:r>
              <a:rPr lang="en-US" altLang="ko-KR" dirty="0"/>
              <a:t>missing value</a:t>
            </a:r>
            <a:r>
              <a:rPr lang="ko-KR" altLang="en-US" dirty="0"/>
              <a:t>는 </a:t>
            </a:r>
            <a:r>
              <a:rPr lang="en-US" altLang="ko-KR" dirty="0" err="1"/>
              <a:t>norma</a:t>
            </a:r>
            <a:r>
              <a:rPr lang="ko-KR" altLang="en-US" dirty="0"/>
              <a:t>로 간주하여 </a:t>
            </a:r>
            <a:r>
              <a:rPr lang="en-US" altLang="ko-KR" dirty="0"/>
              <a:t>zero point </a:t>
            </a:r>
            <a:r>
              <a:rPr lang="ko-KR" altLang="en-US" dirty="0"/>
              <a:t>를 매겼습니다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score</a:t>
            </a:r>
            <a:r>
              <a:rPr lang="ko-KR" altLang="en-US" dirty="0"/>
              <a:t> 에 사용되는 </a:t>
            </a:r>
            <a:r>
              <a:rPr lang="en-US" altLang="ko-KR" dirty="0" err="1"/>
              <a:t>paramete</a:t>
            </a:r>
            <a:r>
              <a:rPr lang="ko-KR" altLang="en-US" dirty="0"/>
              <a:t>의 </a:t>
            </a:r>
            <a:r>
              <a:rPr lang="en-US" altLang="ko-KR" dirty="0" err="1"/>
              <a:t>windo</a:t>
            </a:r>
            <a:r>
              <a:rPr lang="ko-KR" altLang="en-US" dirty="0"/>
              <a:t>는 </a:t>
            </a:r>
            <a:r>
              <a:rPr lang="en-US" altLang="ko-KR" dirty="0"/>
              <a:t>infection onset </a:t>
            </a:r>
            <a:r>
              <a:rPr lang="ko-KR" altLang="en-US" dirty="0"/>
              <a:t>추정시간의 전 </a:t>
            </a:r>
            <a:r>
              <a:rPr lang="en-US" altLang="ko-KR" dirty="0"/>
              <a:t>48 </a:t>
            </a:r>
            <a:r>
              <a:rPr lang="ko-KR" altLang="en-US" dirty="0"/>
              <a:t>시간</a:t>
            </a:r>
            <a:r>
              <a:rPr lang="en-US" altLang="ko-KR" dirty="0"/>
              <a:t>, </a:t>
            </a:r>
            <a:r>
              <a:rPr lang="ko-KR" altLang="en-US" dirty="0"/>
              <a:t>후 </a:t>
            </a:r>
            <a:r>
              <a:rPr lang="en-US" altLang="ko-KR" dirty="0"/>
              <a:t>24 </a:t>
            </a:r>
            <a:r>
              <a:rPr lang="ko-KR" altLang="en-US" dirty="0"/>
              <a:t>시간으로 설정하였습니다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모든 통계분석은 </a:t>
            </a:r>
            <a:r>
              <a:rPr lang="en-US" altLang="ko-KR" dirty="0"/>
              <a:t>SPSS </a:t>
            </a:r>
            <a:r>
              <a:rPr lang="ko-KR" altLang="en-US" dirty="0"/>
              <a:t>를 사용하였고</a:t>
            </a:r>
            <a:r>
              <a:rPr lang="en-US" altLang="ko-KR" dirty="0"/>
              <a:t>, power analysis(</a:t>
            </a:r>
            <a:r>
              <a:rPr lang="ko-KR" altLang="en-US" dirty="0" err="1"/>
              <a:t>검정력</a:t>
            </a:r>
            <a:r>
              <a:rPr lang="ko-KR" altLang="en-US" dirty="0"/>
              <a:t> 분석은</a:t>
            </a:r>
            <a:r>
              <a:rPr lang="en-US" altLang="ko-KR" dirty="0"/>
              <a:t>)</a:t>
            </a:r>
            <a:r>
              <a:rPr lang="ko-KR" altLang="en-US" dirty="0"/>
              <a:t>는 시행하지 않았으며</a:t>
            </a:r>
            <a:r>
              <a:rPr lang="en-US" altLang="ko-KR" dirty="0"/>
              <a:t>, sample size</a:t>
            </a:r>
            <a:r>
              <a:rPr lang="ko-KR" altLang="en-US" dirty="0"/>
              <a:t>는 각 기관에서 사용이 가능한 자료를 바탕으로 결정되었습니다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088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SIRS</a:t>
            </a:r>
            <a:r>
              <a:rPr lang="ko-KR" altLang="en-US" sz="1200" dirty="0"/>
              <a:t> </a:t>
            </a:r>
            <a:r>
              <a:rPr lang="en-US" altLang="ko-KR" sz="1200" dirty="0"/>
              <a:t>sepsis group,</a:t>
            </a:r>
            <a:r>
              <a:rPr lang="ko-KR" altLang="en-US" sz="1200" dirty="0"/>
              <a:t> </a:t>
            </a:r>
            <a:r>
              <a:rPr lang="en-US" altLang="ko-KR" sz="1200" dirty="0"/>
              <a:t>SOFA sepsis</a:t>
            </a:r>
            <a:r>
              <a:rPr lang="ko-KR" altLang="en-US" sz="1200" dirty="0"/>
              <a:t> </a:t>
            </a:r>
            <a:r>
              <a:rPr lang="en-US" altLang="ko-KR" sz="1200" dirty="0"/>
              <a:t>group</a:t>
            </a:r>
            <a:r>
              <a:rPr lang="ko-KR" altLang="en-US" sz="1200" dirty="0"/>
              <a:t>간의</a:t>
            </a:r>
            <a:r>
              <a:rPr lang="en-US" altLang="ko-KR" sz="1200" dirty="0"/>
              <a:t> </a:t>
            </a:r>
            <a:r>
              <a:rPr lang="ko-KR" altLang="en-US" sz="1200" dirty="0"/>
              <a:t>관계를 </a:t>
            </a:r>
            <a:r>
              <a:rPr lang="ko-KR" altLang="en-US" sz="1200" dirty="0" err="1"/>
              <a:t>피어슨</a:t>
            </a:r>
            <a:r>
              <a:rPr lang="ko-KR" altLang="en-US" sz="1200" dirty="0"/>
              <a:t> 상관계수를 이용하여 분석 했을 때 </a:t>
            </a:r>
            <a:r>
              <a:rPr lang="en-US" altLang="ko-KR" sz="1200" dirty="0"/>
              <a:t>SEPSIS-2, SEPSIS-3 </a:t>
            </a:r>
            <a:r>
              <a:rPr lang="ko-KR" altLang="en-US" sz="1200" dirty="0"/>
              <a:t>두 </a:t>
            </a:r>
            <a:r>
              <a:rPr lang="en-US" altLang="ko-KR" sz="1200" dirty="0"/>
              <a:t>criteria</a:t>
            </a:r>
            <a:r>
              <a:rPr lang="ko-KR" altLang="en-US" sz="1200" dirty="0"/>
              <a:t>가 완전 독립적이지는 않았고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r>
              <a:rPr lang="ko-KR" altLang="en-US" sz="1200" dirty="0"/>
              <a:t>따라서 아래 세가지에 대한 추가 분석을 하기위해 </a:t>
            </a:r>
            <a:r>
              <a:rPr lang="en-US" altLang="ko-KR" sz="1200" dirty="0"/>
              <a:t>Overlapping T-test(</a:t>
            </a:r>
            <a:r>
              <a:rPr lang="ko-KR" altLang="en-US" sz="1200" dirty="0"/>
              <a:t>연속변수에 대해서는</a:t>
            </a:r>
            <a:r>
              <a:rPr lang="en-US" altLang="ko-KR" sz="1200" dirty="0"/>
              <a:t>) </a:t>
            </a:r>
            <a:r>
              <a:rPr lang="ko-KR" altLang="en-US" sz="1200" dirty="0"/>
              <a:t>와 </a:t>
            </a:r>
            <a:r>
              <a:rPr lang="en-US" altLang="ko-KR" sz="1200" dirty="0" err="1"/>
              <a:t>nonparsimonious</a:t>
            </a:r>
            <a:r>
              <a:rPr lang="en-US" altLang="ko-KR" sz="1200" dirty="0"/>
              <a:t> </a:t>
            </a:r>
            <a:r>
              <a:rPr lang="ko-KR" altLang="en-US" sz="1200" dirty="0"/>
              <a:t>로지스틱 회귀공식을 이용했습니다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 </a:t>
            </a:r>
          </a:p>
          <a:p>
            <a:pPr marL="171450" indent="-171450">
              <a:buFontTx/>
              <a:buChar char="-"/>
            </a:pPr>
            <a:r>
              <a:rPr lang="en-US" altLang="ko-KR" sz="1200" dirty="0"/>
              <a:t>SIRS</a:t>
            </a:r>
            <a:r>
              <a:rPr lang="ko-KR" altLang="en-US" sz="1200" dirty="0"/>
              <a:t>의 </a:t>
            </a:r>
            <a:r>
              <a:rPr lang="en-US" altLang="ko-KR" sz="1200" dirty="0"/>
              <a:t>4</a:t>
            </a:r>
            <a:r>
              <a:rPr lang="ko-KR" altLang="en-US" sz="1200" dirty="0"/>
              <a:t>가지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가 </a:t>
            </a:r>
            <a:r>
              <a:rPr lang="en-US" altLang="ko-KR" sz="1200" dirty="0"/>
              <a:t>SEPSIS-3</a:t>
            </a:r>
            <a:r>
              <a:rPr lang="ko-KR" altLang="en-US" sz="1200" dirty="0"/>
              <a:t>기준과 얼마나 동일시 되는지</a:t>
            </a:r>
            <a:endParaRPr lang="en-US" altLang="ko-KR" sz="1200" dirty="0"/>
          </a:p>
          <a:p>
            <a:pPr marL="171450" indent="-171450">
              <a:buFontTx/>
              <a:buChar char="-"/>
            </a:pPr>
            <a:r>
              <a:rPr lang="en-US" altLang="ko-KR" sz="1200" dirty="0"/>
              <a:t>SOFA</a:t>
            </a:r>
            <a:r>
              <a:rPr lang="ko-KR" altLang="en-US" sz="1200" dirty="0"/>
              <a:t>의 </a:t>
            </a:r>
            <a:r>
              <a:rPr lang="en-US" altLang="ko-KR" sz="1200" dirty="0"/>
              <a:t>6</a:t>
            </a:r>
            <a:r>
              <a:rPr lang="ko-KR" altLang="en-US" sz="1200" dirty="0"/>
              <a:t>가지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가 </a:t>
            </a:r>
            <a:r>
              <a:rPr lang="en-US" altLang="ko-KR" sz="1200" dirty="0"/>
              <a:t>SEPSIS-2</a:t>
            </a:r>
            <a:r>
              <a:rPr lang="ko-KR" altLang="en-US" sz="1200" dirty="0"/>
              <a:t>기준과 얼마나 동일시 되는지</a:t>
            </a:r>
            <a:endParaRPr lang="en-US" altLang="ko-KR" sz="1200" dirty="0"/>
          </a:p>
          <a:p>
            <a:pPr marL="171450" indent="-171450">
              <a:buFontTx/>
              <a:buChar char="-"/>
            </a:pPr>
            <a:r>
              <a:rPr lang="en-US" altLang="ko-KR" sz="1200" dirty="0"/>
              <a:t>SIRS</a:t>
            </a:r>
            <a:r>
              <a:rPr lang="ko-KR" altLang="en-US" sz="1200" dirty="0"/>
              <a:t>와 </a:t>
            </a:r>
            <a:r>
              <a:rPr lang="en-US" altLang="ko-KR" sz="1200" dirty="0"/>
              <a:t>SOFA, death </a:t>
            </a:r>
            <a:r>
              <a:rPr lang="ko-KR" altLang="en-US" sz="1200" dirty="0"/>
              <a:t>와의 관계</a:t>
            </a:r>
            <a:endParaRPr lang="en-US" altLang="ko-KR" sz="1200" dirty="0"/>
          </a:p>
          <a:p>
            <a:pPr marL="171450" indent="-171450">
              <a:buFontTx/>
              <a:buChar char="-"/>
            </a:pPr>
            <a:endParaRPr lang="en-US" altLang="ko-KR" sz="1200" dirty="0"/>
          </a:p>
          <a:p>
            <a:pPr marL="0" indent="0">
              <a:buFontTx/>
              <a:buNone/>
            </a:pPr>
            <a:r>
              <a:rPr lang="ko-KR" altLang="en-US" sz="1200" dirty="0"/>
              <a:t>회귀모델의 변별도는 </a:t>
            </a:r>
            <a:r>
              <a:rPr lang="en-US" altLang="ko-KR" sz="1200" dirty="0"/>
              <a:t>C-statics</a:t>
            </a:r>
            <a:r>
              <a:rPr lang="ko-KR" altLang="en-US" sz="1200" dirty="0"/>
              <a:t>를 이용했고</a:t>
            </a:r>
            <a:r>
              <a:rPr lang="en-US" altLang="ko-KR" sz="1200" dirty="0"/>
              <a:t>,</a:t>
            </a:r>
            <a:r>
              <a:rPr lang="ko-KR" altLang="en-US" sz="1200" dirty="0"/>
              <a:t> </a:t>
            </a:r>
            <a:r>
              <a:rPr lang="en-US" altLang="ko-KR" sz="1200" dirty="0"/>
              <a:t>(Hanley-McNeil test </a:t>
            </a:r>
            <a:r>
              <a:rPr lang="ko-KR" altLang="en-US" sz="1200" dirty="0"/>
              <a:t>과 비교를 했으며</a:t>
            </a:r>
            <a:r>
              <a:rPr lang="en-US" altLang="ko-KR" sz="1200" dirty="0"/>
              <a:t>,)</a:t>
            </a:r>
          </a:p>
          <a:p>
            <a:pPr marL="0" indent="0">
              <a:buFontTx/>
              <a:buNone/>
            </a:pPr>
            <a:r>
              <a:rPr lang="en-US" altLang="ko-KR" sz="1200" dirty="0"/>
              <a:t>Cochran-Armitage trend test (</a:t>
            </a:r>
            <a:r>
              <a:rPr lang="ko-KR" altLang="en-US" sz="1200" dirty="0"/>
              <a:t>경향분석</a:t>
            </a:r>
            <a:r>
              <a:rPr lang="en-US" altLang="ko-KR" sz="1200" dirty="0"/>
              <a:t>) </a:t>
            </a:r>
            <a:r>
              <a:rPr lang="ko-KR" altLang="en-US" sz="1200" dirty="0"/>
              <a:t>를 이용하여 각 </a:t>
            </a:r>
            <a:r>
              <a:rPr lang="en-US" altLang="ko-KR" sz="1200" dirty="0"/>
              <a:t>score </a:t>
            </a:r>
            <a:r>
              <a:rPr lang="ko-KR" altLang="en-US" sz="1200" dirty="0"/>
              <a:t>값의 증가가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에 미치는 영향에 대해 분석하였습니다</a:t>
            </a:r>
            <a:r>
              <a:rPr lang="en-US" altLang="ko-KR" sz="1200" dirty="0"/>
              <a:t>.</a:t>
            </a:r>
          </a:p>
          <a:p>
            <a:pPr marL="0" indent="0">
              <a:buFontTx/>
              <a:buNone/>
            </a:pPr>
            <a:endParaRPr lang="en-US" altLang="ko-KR" sz="1200" dirty="0"/>
          </a:p>
          <a:p>
            <a:pPr marL="0" indent="0">
              <a:buFontTx/>
              <a:buNone/>
            </a:pPr>
            <a:r>
              <a:rPr lang="en-US" altLang="ko-KR" sz="1200" dirty="0"/>
              <a:t>============================================================</a:t>
            </a:r>
          </a:p>
          <a:p>
            <a:pPr marL="0" indent="0">
              <a:buFontTx/>
              <a:buNone/>
            </a:pPr>
            <a:r>
              <a:rPr lang="en-US" altLang="ko-KR" sz="1200" dirty="0" err="1"/>
              <a:t>Cf</a:t>
            </a:r>
            <a:r>
              <a:rPr lang="en-US" altLang="ko-KR" sz="1200" dirty="0"/>
              <a:t>) parsimonious logistic regression</a:t>
            </a:r>
          </a:p>
          <a:p>
            <a:pPr marL="0" indent="0">
              <a:buNone/>
            </a:pPr>
            <a:r>
              <a:rPr lang="en-US" altLang="ko-KR" sz="1200" dirty="0"/>
              <a:t>: Occam’s razor </a:t>
            </a:r>
            <a:r>
              <a:rPr lang="ko-KR" altLang="en-US" sz="1200" dirty="0"/>
              <a:t>이론의 바탕으로 </a:t>
            </a:r>
            <a:r>
              <a:rPr lang="en-US" altLang="ko-KR" sz="1200" dirty="0"/>
              <a:t>predictive power</a:t>
            </a:r>
            <a:r>
              <a:rPr lang="ko-KR" altLang="en-US" sz="1200" dirty="0"/>
              <a:t>가 높은 </a:t>
            </a:r>
            <a:r>
              <a:rPr lang="en-US" altLang="ko-KR" sz="1200" dirty="0"/>
              <a:t>simple </a:t>
            </a:r>
            <a:r>
              <a:rPr lang="ko-KR" altLang="en-US" sz="1200" dirty="0"/>
              <a:t> </a:t>
            </a:r>
            <a:r>
              <a:rPr lang="en-US" altLang="ko-KR" sz="1200" dirty="0"/>
              <a:t>data</a:t>
            </a:r>
            <a:r>
              <a:rPr lang="ko-KR" altLang="en-US" sz="1200" dirty="0"/>
              <a:t>를 </a:t>
            </a:r>
            <a:r>
              <a:rPr lang="en-US" altLang="ko-KR" sz="1200" dirty="0"/>
              <a:t>minimum number of parameter </a:t>
            </a:r>
            <a:r>
              <a:rPr lang="ko-KR" altLang="en-US" sz="1200" dirty="0"/>
              <a:t>와 </a:t>
            </a:r>
            <a:r>
              <a:rPr lang="en-US" altLang="ko-KR" sz="1200" dirty="0"/>
              <a:t>predictive value</a:t>
            </a:r>
            <a:r>
              <a:rPr lang="ko-KR" altLang="en-US" sz="1200" dirty="0"/>
              <a:t>를 사용해서 예측하는 것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-&gt; </a:t>
            </a:r>
            <a:r>
              <a:rPr lang="ko-KR" altLang="en-US" sz="1200" dirty="0"/>
              <a:t>본 저널의 통계분석은 전수조사를 했다는</a:t>
            </a:r>
            <a:r>
              <a:rPr lang="en-US" altLang="ko-KR" sz="1200" dirty="0"/>
              <a:t> </a:t>
            </a:r>
            <a:r>
              <a:rPr lang="ko-KR" altLang="en-US" sz="1200" dirty="0"/>
              <a:t>개념으로 보면 될 </a:t>
            </a:r>
            <a:r>
              <a:rPr lang="ko-KR" altLang="en-US" sz="1200" dirty="0" smtClean="0"/>
              <a:t>듯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dirty="0"/>
              <a:t>T-test : </a:t>
            </a:r>
            <a:r>
              <a:rPr lang="ko-KR" altLang="en-US" dirty="0"/>
              <a:t>두 집단의 평균을 비교하는 통계분석</a:t>
            </a:r>
            <a:r>
              <a:rPr lang="en-US" altLang="ko-KR" dirty="0"/>
              <a:t>(</a:t>
            </a:r>
            <a:r>
              <a:rPr lang="ko-KR" altLang="en-US" dirty="0"/>
              <a:t>두 집단간의 평균차에 대한 통계적 유의성을 보는 것</a:t>
            </a:r>
            <a:r>
              <a:rPr lang="en-US" altLang="ko-KR" dirty="0"/>
              <a:t>, </a:t>
            </a:r>
            <a:r>
              <a:rPr lang="ko-KR" altLang="en-US" dirty="0"/>
              <a:t>두집단의 평균값이 같다고 해도 분포가 다르면 다른 것이니까 그 분포에 대한 유사성 까지 보는 것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r>
              <a:rPr lang="en-US" altLang="ko-KR" dirty="0"/>
              <a:t>-&gt; T-</a:t>
            </a:r>
            <a:r>
              <a:rPr lang="ko-KR" altLang="en-US" dirty="0"/>
              <a:t>값이 클수록 차이가 크며</a:t>
            </a:r>
            <a:r>
              <a:rPr lang="en-US" altLang="ko-KR" dirty="0"/>
              <a:t>, </a:t>
            </a:r>
            <a:r>
              <a:rPr lang="ko-KR" altLang="en-US" dirty="0"/>
              <a:t>그 변별도는 </a:t>
            </a:r>
            <a:r>
              <a:rPr lang="en-US" altLang="ko-KR" dirty="0"/>
              <a:t>p-value</a:t>
            </a:r>
            <a:r>
              <a:rPr lang="ko-KR" altLang="en-US" dirty="0"/>
              <a:t>로 유의성을 따짐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C-statistics: ROC(receiver-operating characteristic) curve </a:t>
            </a:r>
            <a:r>
              <a:rPr lang="ko-KR" altLang="en-US" dirty="0"/>
              <a:t>의 </a:t>
            </a:r>
            <a:r>
              <a:rPr lang="en-US" altLang="ko-KR" dirty="0"/>
              <a:t>AUC(area-under-curve)</a:t>
            </a:r>
            <a:r>
              <a:rPr lang="ko-KR" altLang="en-US" dirty="0"/>
              <a:t>와 같은 의미로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-&gt; </a:t>
            </a:r>
            <a:r>
              <a:rPr lang="ko-KR" altLang="en-US" dirty="0"/>
              <a:t>새롭게 고안해낸 진단법이 기존의 </a:t>
            </a:r>
            <a:r>
              <a:rPr lang="en-US" altLang="ko-KR" dirty="0"/>
              <a:t>gold standard</a:t>
            </a:r>
            <a:r>
              <a:rPr lang="ko-KR" altLang="en-US" dirty="0"/>
              <a:t>와 비교 했을 때 진단 능력이 우수한지를 보는데 쓰임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Ex) c=1</a:t>
            </a:r>
            <a:r>
              <a:rPr lang="ko-KR" altLang="en-US" dirty="0"/>
              <a:t>이면 완벽하게 더 좋고</a:t>
            </a:r>
            <a:r>
              <a:rPr lang="en-US" altLang="ko-KR" dirty="0"/>
              <a:t>, c=0.5</a:t>
            </a:r>
            <a:r>
              <a:rPr lang="ko-KR" altLang="en-US" dirty="0"/>
              <a:t>이면 진단능력이 없음을 의미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513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추가적으로 </a:t>
            </a: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Sepsis-2 shock</a:t>
            </a:r>
            <a:r>
              <a:rPr lang="ko-KR" altLang="en-US" dirty="0"/>
              <a:t>과 </a:t>
            </a:r>
            <a:r>
              <a:rPr lang="en-US" altLang="ko-KR" dirty="0"/>
              <a:t>sepsis-3 shock</a:t>
            </a:r>
            <a:r>
              <a:rPr lang="ko-KR" altLang="en-US" dirty="0"/>
              <a:t>의 환자들에 대한 </a:t>
            </a:r>
            <a:r>
              <a:rPr lang="en-US" altLang="ko-KR" dirty="0"/>
              <a:t>subgroup analysis</a:t>
            </a:r>
            <a:r>
              <a:rPr lang="ko-KR" altLang="en-US" dirty="0"/>
              <a:t>도 시행하였습니다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==================================================================</a:t>
            </a:r>
          </a:p>
          <a:p>
            <a:pPr marL="0" indent="0">
              <a:buNone/>
            </a:pPr>
            <a:r>
              <a:rPr lang="en-US" altLang="ko-KR" dirty="0"/>
              <a:t>SEPSIS-2(SIRS 2</a:t>
            </a:r>
            <a:r>
              <a:rPr lang="ko-KR" altLang="en-US" dirty="0"/>
              <a:t>점이상에 </a:t>
            </a:r>
            <a:r>
              <a:rPr lang="en-US" altLang="ko-KR" sz="1200" dirty="0"/>
              <a:t>vasopressors</a:t>
            </a:r>
            <a:r>
              <a:rPr lang="ko-KR" altLang="en-US" sz="1200" dirty="0"/>
              <a:t>사용하는</a:t>
            </a:r>
            <a:r>
              <a:rPr lang="en-US" altLang="ko-KR" dirty="0"/>
              <a:t>) </a:t>
            </a:r>
            <a:r>
              <a:rPr lang="ko-KR" altLang="en-US" dirty="0"/>
              <a:t>와 </a:t>
            </a:r>
            <a:r>
              <a:rPr lang="en-US" altLang="ko-KR" dirty="0"/>
              <a:t>SEPSIS-3(</a:t>
            </a:r>
            <a:r>
              <a:rPr lang="en-US" altLang="ko-KR" sz="1200" dirty="0"/>
              <a:t>vasopressors </a:t>
            </a:r>
            <a:r>
              <a:rPr lang="ko-KR" altLang="en-US" sz="1200" dirty="0"/>
              <a:t>사용과</a:t>
            </a:r>
            <a:r>
              <a:rPr lang="en-US" altLang="ko-KR" sz="1200" dirty="0"/>
              <a:t> lactic acid</a:t>
            </a:r>
            <a:r>
              <a:rPr lang="ko-KR" altLang="en-US" sz="1200" dirty="0"/>
              <a:t>가</a:t>
            </a:r>
            <a:r>
              <a:rPr lang="en-US" altLang="ko-KR" sz="1200" dirty="0"/>
              <a:t> 2 mmol/dL </a:t>
            </a:r>
            <a:r>
              <a:rPr lang="ko-KR" altLang="en-US" sz="1200" dirty="0"/>
              <a:t>초과인</a:t>
            </a:r>
            <a:r>
              <a:rPr lang="en-US" altLang="ko-KR" dirty="0"/>
              <a:t>)</a:t>
            </a:r>
            <a:r>
              <a:rPr lang="ko-KR" altLang="en-US" dirty="0"/>
              <a:t> 정의 합당하는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Septic shock </a:t>
            </a:r>
            <a:r>
              <a:rPr lang="ko-KR" altLang="en-US" dirty="0"/>
              <a:t>환자들에 대한 </a:t>
            </a:r>
            <a:r>
              <a:rPr lang="en-US" altLang="ko-KR" dirty="0"/>
              <a:t>subgroup analysis</a:t>
            </a:r>
            <a:r>
              <a:rPr lang="ko-KR" altLang="en-US" dirty="0"/>
              <a:t>도 시행하였습니다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sz="1200" dirty="0" err="1"/>
              <a:t>Cf</a:t>
            </a:r>
            <a:r>
              <a:rPr lang="en-US" altLang="ko-KR" sz="1200" dirty="0"/>
              <a:t>)</a:t>
            </a:r>
            <a:r>
              <a:rPr lang="ko-KR" altLang="en-US" sz="1200" dirty="0"/>
              <a:t> </a:t>
            </a:r>
            <a:r>
              <a:rPr lang="en-US" altLang="ko-KR" sz="1200" dirty="0"/>
              <a:t>p &lt; 0.05 : </a:t>
            </a:r>
            <a:r>
              <a:rPr lang="ko-KR" altLang="en-US" sz="1200" dirty="0"/>
              <a:t>통계적으로</a:t>
            </a:r>
            <a:r>
              <a:rPr lang="en-US" altLang="ko-KR" sz="1200" dirty="0"/>
              <a:t> </a:t>
            </a:r>
            <a:r>
              <a:rPr lang="ko-KR" altLang="en-US" sz="1200" dirty="0"/>
              <a:t>유의함</a:t>
            </a: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8864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Results </a:t>
            </a:r>
            <a:r>
              <a:rPr lang="ko-KR" altLang="en-US" sz="1200" dirty="0"/>
              <a:t>입니다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Kappa</a:t>
            </a:r>
            <a:r>
              <a:rPr lang="ko-KR" altLang="en-US" sz="1200" dirty="0"/>
              <a:t>계수를 통한 유사성 분석에서 </a:t>
            </a:r>
            <a:r>
              <a:rPr lang="en-US" altLang="ko-KR" sz="1200" dirty="0"/>
              <a:t>kappa= 0.213</a:t>
            </a:r>
            <a:r>
              <a:rPr lang="ko-KR" altLang="en-US" sz="1200" dirty="0"/>
              <a:t>로</a:t>
            </a:r>
            <a:r>
              <a:rPr lang="en-US" altLang="ko-KR" sz="1200" dirty="0"/>
              <a:t> two phenotypes </a:t>
            </a:r>
            <a:r>
              <a:rPr lang="ko-KR" altLang="en-US" sz="1200" dirty="0"/>
              <a:t>의</a:t>
            </a:r>
            <a:r>
              <a:rPr lang="en-US" altLang="ko-KR" sz="1200" dirty="0"/>
              <a:t> </a:t>
            </a:r>
            <a:r>
              <a:rPr lang="ko-KR" altLang="en-US" sz="1200" dirty="0"/>
              <a:t>유사성은 </a:t>
            </a:r>
            <a:r>
              <a:rPr lang="en-US" altLang="ko-KR" sz="1200" dirty="0"/>
              <a:t>poor </a:t>
            </a:r>
            <a:r>
              <a:rPr lang="ko-KR" altLang="en-US" sz="1200" dirty="0"/>
              <a:t>했습니다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  <a:r>
              <a:rPr lang="en-US" altLang="ko-KR" sz="1200" dirty="0"/>
              <a:t>(95% CI, 0.201–0.225)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SIRS </a:t>
            </a:r>
            <a:r>
              <a:rPr lang="ko-KR" altLang="en-US" sz="1200" dirty="0"/>
              <a:t>와</a:t>
            </a:r>
            <a:r>
              <a:rPr lang="en-US" altLang="ko-KR" sz="1200" dirty="0"/>
              <a:t> SOFA </a:t>
            </a:r>
            <a:r>
              <a:rPr lang="ko-KR" altLang="en-US" sz="1200" dirty="0"/>
              <a:t>점수 간의 상관계수는 </a:t>
            </a:r>
            <a:r>
              <a:rPr lang="en-US" altLang="ko-KR" sz="1200" dirty="0"/>
              <a:t>r = 0.292</a:t>
            </a:r>
            <a:r>
              <a:rPr lang="ko-KR" altLang="en-US" sz="1200" dirty="0"/>
              <a:t>로 낮았고</a:t>
            </a:r>
            <a:r>
              <a:rPr lang="en-US" altLang="ko-KR" sz="1200" dirty="0"/>
              <a:t>,</a:t>
            </a:r>
            <a:r>
              <a:rPr lang="ko-KR" altLang="en-US" sz="1200" dirty="0"/>
              <a:t> </a:t>
            </a:r>
            <a:r>
              <a:rPr lang="en-US" altLang="ko-KR" sz="1200" dirty="0"/>
              <a:t>Figure 2.</a:t>
            </a:r>
            <a:r>
              <a:rPr lang="ko-KR" altLang="en-US" sz="1200" dirty="0"/>
              <a:t>는 이를 </a:t>
            </a:r>
            <a:r>
              <a:rPr lang="en-US" altLang="ko-KR" sz="1200" dirty="0"/>
              <a:t>bubble plot </a:t>
            </a:r>
            <a:r>
              <a:rPr lang="ko-KR" altLang="en-US" sz="1200" dirty="0"/>
              <a:t>으로 나타낸 것입니다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 err="1"/>
              <a:t>Cf</a:t>
            </a:r>
            <a:r>
              <a:rPr lang="en-US" altLang="ko-KR" sz="1200" dirty="0"/>
              <a:t>) Kappa result</a:t>
            </a:r>
          </a:p>
          <a:p>
            <a:pPr marL="0" indent="0">
              <a:buNone/>
            </a:pPr>
            <a:r>
              <a:rPr lang="en-US" altLang="ko-KR" sz="1200" dirty="0"/>
              <a:t>K&lt;0(</a:t>
            </a:r>
            <a:r>
              <a:rPr lang="ko-KR" altLang="en-US" sz="1200" dirty="0"/>
              <a:t>이하</a:t>
            </a:r>
            <a:r>
              <a:rPr lang="en-US" altLang="ko-KR" sz="1200" dirty="0"/>
              <a:t>) : </a:t>
            </a:r>
            <a:r>
              <a:rPr lang="ko-KR" altLang="en-US" sz="1200" dirty="0"/>
              <a:t>유사성</a:t>
            </a:r>
            <a:r>
              <a:rPr lang="en-US" altLang="ko-KR" sz="1200" dirty="0"/>
              <a:t> </a:t>
            </a:r>
            <a:r>
              <a:rPr lang="ko-KR" altLang="en-US" sz="1200" dirty="0"/>
              <a:t>없음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 0.01-0.20 : none</a:t>
            </a:r>
            <a:r>
              <a:rPr lang="ko-KR" altLang="en-US" sz="1200" dirty="0"/>
              <a:t> </a:t>
            </a:r>
            <a:r>
              <a:rPr lang="en-US" altLang="ko-KR" sz="1200" dirty="0"/>
              <a:t>to</a:t>
            </a:r>
            <a:r>
              <a:rPr lang="ko-KR" altLang="en-US" sz="1200" dirty="0"/>
              <a:t> </a:t>
            </a:r>
            <a:r>
              <a:rPr lang="en-US" altLang="ko-KR" sz="1200" dirty="0"/>
              <a:t>slight</a:t>
            </a:r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0.21-0.40 : fair</a:t>
            </a:r>
          </a:p>
          <a:p>
            <a:pPr marL="0" indent="0">
              <a:buNone/>
            </a:pPr>
            <a:r>
              <a:rPr lang="en-US" altLang="ko-KR" sz="1200" dirty="0"/>
              <a:t>K 0.41-0.60 : moderate</a:t>
            </a:r>
          </a:p>
          <a:p>
            <a:pPr marL="0" indent="0">
              <a:buNone/>
            </a:pPr>
            <a:r>
              <a:rPr lang="en-US" altLang="ko-KR" sz="1200" dirty="0"/>
              <a:t>K 0.61-0.80 : substantial </a:t>
            </a:r>
            <a:r>
              <a:rPr lang="ko-KR" altLang="en-US" sz="1200" dirty="0"/>
              <a:t>상당히 유사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0.81-1.00 : perfect </a:t>
            </a:r>
            <a:r>
              <a:rPr lang="ko-KR" altLang="en-US" sz="1200" dirty="0"/>
              <a:t>유사성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3857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1200" dirty="0"/>
              <a:t>총 </a:t>
            </a:r>
            <a:r>
              <a:rPr lang="en-US" altLang="ko-KR" sz="1200" dirty="0"/>
              <a:t>29,459</a:t>
            </a:r>
            <a:r>
              <a:rPr lang="ko-KR" altLang="en-US" sz="1200" dirty="0"/>
              <a:t>명의 환자가 </a:t>
            </a:r>
            <a:r>
              <a:rPr lang="en-US" altLang="ko-KR" sz="1200" dirty="0"/>
              <a:t>infection</a:t>
            </a:r>
            <a:r>
              <a:rPr lang="ko-KR" altLang="en-US" sz="1200" dirty="0"/>
              <a:t>의 의심되며</a:t>
            </a:r>
            <a:r>
              <a:rPr lang="en-US" altLang="ko-KR" sz="1200" dirty="0"/>
              <a:t>, blood cultures </a:t>
            </a:r>
            <a:r>
              <a:rPr lang="ko-KR" altLang="en-US" sz="1200" dirty="0"/>
              <a:t>와 </a:t>
            </a:r>
            <a:r>
              <a:rPr lang="en-US" altLang="ko-KR" sz="1200" dirty="0"/>
              <a:t>antibiotics </a:t>
            </a:r>
            <a:r>
              <a:rPr lang="ko-KR" altLang="en-US" sz="1200" dirty="0"/>
              <a:t>치료를 받았고</a:t>
            </a:r>
            <a:r>
              <a:rPr lang="en-US" altLang="ko-KR" sz="1200" dirty="0"/>
              <a:t>, </a:t>
            </a:r>
            <a:r>
              <a:rPr lang="ko-KR" altLang="en-US" sz="1200" dirty="0"/>
              <a:t>그중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b="1" dirty="0"/>
              <a:t>18,183 </a:t>
            </a:r>
            <a:r>
              <a:rPr lang="ko-KR" altLang="en-US" dirty="0"/>
              <a:t>명이 </a:t>
            </a:r>
            <a:r>
              <a:rPr lang="en-US" altLang="ko-KR" dirty="0"/>
              <a:t>sepsis-2 </a:t>
            </a:r>
            <a:r>
              <a:rPr lang="ko-KR" altLang="en-US" dirty="0"/>
              <a:t>혹은 </a:t>
            </a:r>
            <a:r>
              <a:rPr lang="en-US" altLang="ko-KR" dirty="0"/>
              <a:t>sepsis-3 </a:t>
            </a:r>
            <a:r>
              <a:rPr lang="ko-KR" altLang="en-US" dirty="0"/>
              <a:t>정의에 합당한 </a:t>
            </a:r>
            <a:r>
              <a:rPr lang="en-US" altLang="ko-KR" dirty="0"/>
              <a:t>sepsis</a:t>
            </a:r>
            <a:r>
              <a:rPr lang="ko-KR" altLang="en-US" dirty="0"/>
              <a:t>로 진단되었습니다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-&gt; </a:t>
            </a:r>
            <a:r>
              <a:rPr lang="ko-KR" altLang="en-US" dirty="0"/>
              <a:t>환자의 나이</a:t>
            </a:r>
            <a:r>
              <a:rPr lang="en-US" altLang="ko-KR" dirty="0"/>
              <a:t>, </a:t>
            </a:r>
            <a:r>
              <a:rPr lang="ko-KR" altLang="en-US" dirty="0"/>
              <a:t>성별 및 인종 분포는 다음과 같이 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평균나이 </a:t>
            </a:r>
            <a:r>
              <a:rPr lang="en-US" altLang="ko-KR" dirty="0"/>
              <a:t>56</a:t>
            </a:r>
            <a:r>
              <a:rPr lang="ko-KR" altLang="en-US" dirty="0"/>
              <a:t>세에 표준편차 </a:t>
            </a:r>
            <a:r>
              <a:rPr lang="en-US" altLang="ko-KR" dirty="0"/>
              <a:t>18, 51%(9,300)</a:t>
            </a:r>
            <a:r>
              <a:rPr lang="ko-KR" altLang="en-US" dirty="0"/>
              <a:t>가 남성</a:t>
            </a:r>
            <a:r>
              <a:rPr lang="en-US" altLang="ko-KR" dirty="0"/>
              <a:t>, 78%(14,234)</a:t>
            </a:r>
            <a:r>
              <a:rPr lang="ko-KR" altLang="en-US" dirty="0"/>
              <a:t>가</a:t>
            </a:r>
            <a:r>
              <a:rPr lang="en-US" altLang="ko-KR" dirty="0"/>
              <a:t> </a:t>
            </a:r>
            <a:r>
              <a:rPr lang="ko-KR" altLang="en-US" dirty="0"/>
              <a:t>백인 이었습니다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18,183</a:t>
            </a:r>
            <a:r>
              <a:rPr lang="ko-KR" altLang="en-US" dirty="0"/>
              <a:t>명의 환자 중 </a:t>
            </a:r>
            <a:r>
              <a:rPr lang="en-US" altLang="ko-KR" dirty="0"/>
              <a:t>44%</a:t>
            </a:r>
            <a:r>
              <a:rPr lang="ko-KR" altLang="en-US" dirty="0"/>
              <a:t>인 </a:t>
            </a:r>
            <a:r>
              <a:rPr lang="en-US" altLang="ko-KR" dirty="0"/>
              <a:t>12,981 </a:t>
            </a:r>
            <a:r>
              <a:rPr lang="ko-KR" altLang="en-US" dirty="0"/>
              <a:t>명이 </a:t>
            </a:r>
            <a:r>
              <a:rPr lang="en-US" altLang="ko-KR" dirty="0"/>
              <a:t>Sepsis-2</a:t>
            </a:r>
            <a:r>
              <a:rPr lang="ko-KR" altLang="en-US" dirty="0"/>
              <a:t>의 진단기준에 합당한 </a:t>
            </a:r>
            <a:r>
              <a:rPr lang="en-US" altLang="ko-KR" dirty="0"/>
              <a:t>sepsis </a:t>
            </a:r>
            <a:r>
              <a:rPr lang="ko-KR" altLang="en-US" dirty="0"/>
              <a:t>였고</a:t>
            </a:r>
            <a:r>
              <a:rPr lang="en-US" altLang="ko-KR" dirty="0"/>
              <a:t>,</a:t>
            </a:r>
          </a:p>
          <a:p>
            <a:pPr marL="0" indent="0">
              <a:buNone/>
            </a:pPr>
            <a:r>
              <a:rPr lang="ko-KR" altLang="en-US" dirty="0"/>
              <a:t>위 </a:t>
            </a:r>
            <a:r>
              <a:rPr lang="en-US" altLang="ko-KR" dirty="0"/>
              <a:t>table</a:t>
            </a:r>
            <a:r>
              <a:rPr lang="ko-KR" altLang="en-US" dirty="0"/>
              <a:t>에 언급되어 있지는 않지만</a:t>
            </a:r>
            <a:r>
              <a:rPr lang="en-US" altLang="ko-KR" dirty="0"/>
              <a:t>, 23% </a:t>
            </a:r>
            <a:r>
              <a:rPr lang="ko-KR" altLang="en-US" dirty="0"/>
              <a:t>에 해당하는 </a:t>
            </a:r>
            <a:r>
              <a:rPr lang="en-US" altLang="ko-KR" dirty="0"/>
              <a:t>6,841 </a:t>
            </a:r>
            <a:r>
              <a:rPr lang="ko-KR" altLang="en-US" dirty="0"/>
              <a:t>명 만이</a:t>
            </a:r>
            <a:r>
              <a:rPr lang="en-US" altLang="ko-KR" dirty="0"/>
              <a:t>, Sepsis-2</a:t>
            </a:r>
            <a:r>
              <a:rPr lang="ko-KR" altLang="en-US" dirty="0"/>
              <a:t>와 </a:t>
            </a:r>
            <a:r>
              <a:rPr lang="en-US" altLang="ko-KR" dirty="0"/>
              <a:t>Sepsis-3 </a:t>
            </a:r>
            <a:r>
              <a:rPr lang="ko-KR" altLang="en-US" dirty="0"/>
              <a:t>두 진단기준에 동시에 합당한 </a:t>
            </a:r>
            <a:r>
              <a:rPr lang="en-US" altLang="ko-KR" dirty="0"/>
              <a:t>sepsis</a:t>
            </a:r>
            <a:r>
              <a:rPr lang="ko-KR" altLang="en-US" dirty="0"/>
              <a:t>로 분류되었습니다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1529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Figure 1. </a:t>
            </a:r>
            <a:r>
              <a:rPr lang="ko-KR" altLang="en-US" sz="1200" dirty="0"/>
              <a:t>은 </a:t>
            </a:r>
            <a:r>
              <a:rPr lang="en-US" altLang="ko-KR" sz="1200" dirty="0"/>
              <a:t>SIRS score </a:t>
            </a:r>
            <a:r>
              <a:rPr lang="ko-KR" altLang="en-US" sz="1200" dirty="0"/>
              <a:t>와 </a:t>
            </a:r>
            <a:r>
              <a:rPr lang="en-US" altLang="ko-KR" sz="1200" dirty="0"/>
              <a:t>SOFA score</a:t>
            </a:r>
            <a:r>
              <a:rPr lang="ko-KR" altLang="en-US" sz="1200" dirty="0"/>
              <a:t>를 이용하여 각각 </a:t>
            </a:r>
            <a:r>
              <a:rPr lang="en-US" altLang="ko-KR" sz="1200" dirty="0"/>
              <a:t>SEPSIS</a:t>
            </a:r>
            <a:r>
              <a:rPr lang="ko-KR" altLang="en-US" sz="1200" dirty="0"/>
              <a:t> 진단에 부합한 환자수를 나타낸 </a:t>
            </a:r>
            <a:r>
              <a:rPr lang="ko-KR" altLang="en-US" sz="1200" dirty="0" err="1"/>
              <a:t>벤다이어그램으로</a:t>
            </a:r>
            <a:endParaRPr lang="en-US" altLang="ko-KR" sz="12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 에 따라 </a:t>
            </a:r>
            <a:r>
              <a:rPr lang="en-US" altLang="ko-KR" sz="1200" dirty="0"/>
              <a:t>sepsis</a:t>
            </a:r>
            <a:r>
              <a:rPr lang="ko-KR" altLang="en-US" sz="1200" dirty="0"/>
              <a:t>로 진단된 환자 중 </a:t>
            </a:r>
            <a:r>
              <a:rPr lang="en-US" altLang="ko-KR" sz="1200" dirty="0"/>
              <a:t>53%</a:t>
            </a:r>
            <a:r>
              <a:rPr lang="ko-KR" altLang="en-US" sz="1200" dirty="0"/>
              <a:t>가</a:t>
            </a:r>
            <a:r>
              <a:rPr lang="en-US" altLang="ko-KR" sz="1200" dirty="0"/>
              <a:t> Sepsis-3</a:t>
            </a:r>
            <a:r>
              <a:rPr lang="ko-KR" altLang="en-US" sz="1200" dirty="0"/>
              <a:t>의 </a:t>
            </a:r>
            <a:r>
              <a:rPr lang="en-US" altLang="ko-KR" sz="1200" dirty="0"/>
              <a:t>sepsis </a:t>
            </a:r>
            <a:r>
              <a:rPr lang="ko-KR" altLang="en-US" sz="1200" dirty="0"/>
              <a:t>정의에 부합되었고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r>
              <a:rPr lang="en-US" altLang="ko-KR" sz="1200" dirty="0"/>
              <a:t>Sepsis-3</a:t>
            </a:r>
            <a:r>
              <a:rPr lang="ko-KR" altLang="en-US" sz="1200" dirty="0"/>
              <a:t> 에 따라 </a:t>
            </a:r>
            <a:r>
              <a:rPr lang="en-US" altLang="ko-KR" sz="1200" dirty="0"/>
              <a:t>sepsis</a:t>
            </a:r>
            <a:r>
              <a:rPr lang="ko-KR" altLang="en-US" sz="1200" dirty="0"/>
              <a:t>로 진단된 환자 중 </a:t>
            </a:r>
            <a:r>
              <a:rPr lang="en-US" altLang="ko-KR" sz="1200" dirty="0"/>
              <a:t>57%</a:t>
            </a:r>
            <a:r>
              <a:rPr lang="ko-KR" altLang="en-US" sz="1200" dirty="0"/>
              <a:t>가</a:t>
            </a:r>
            <a:r>
              <a:rPr lang="en-US" altLang="ko-KR" sz="1200" dirty="0"/>
              <a:t> Sepsis-2</a:t>
            </a:r>
            <a:r>
              <a:rPr lang="ko-KR" altLang="en-US" sz="1200" dirty="0"/>
              <a:t>의 </a:t>
            </a:r>
            <a:r>
              <a:rPr lang="en-US" altLang="ko-KR" sz="1200" dirty="0"/>
              <a:t>sepsis </a:t>
            </a:r>
            <a:r>
              <a:rPr lang="ko-KR" altLang="en-US" sz="1200" dirty="0"/>
              <a:t>정의에 부합되었습니다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Mortality </a:t>
            </a:r>
            <a:r>
              <a:rPr lang="ko-KR" altLang="en-US" sz="1200" dirty="0"/>
              <a:t>분석을 보면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와 </a:t>
            </a:r>
            <a:r>
              <a:rPr lang="en-US" altLang="ko-KR" sz="1200" dirty="0"/>
              <a:t>Sepsis-3 </a:t>
            </a:r>
            <a:r>
              <a:rPr lang="ko-KR" altLang="en-US" sz="1200" dirty="0"/>
              <a:t>모두를 만족하지 않는 환자의 </a:t>
            </a:r>
            <a:r>
              <a:rPr lang="en-US" altLang="ko-KR" sz="1200" dirty="0"/>
              <a:t>3%(335/11,276),</a:t>
            </a:r>
          </a:p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를 만족하는 </a:t>
            </a:r>
            <a:r>
              <a:rPr lang="en-US" altLang="ko-KR" sz="1200" dirty="0"/>
              <a:t>sepsis</a:t>
            </a:r>
            <a:r>
              <a:rPr lang="ko-KR" altLang="en-US" sz="1200" dirty="0"/>
              <a:t> 환자의 </a:t>
            </a:r>
            <a:r>
              <a:rPr lang="en-US" altLang="ko-KR" sz="1200" dirty="0"/>
              <a:t>12%(1,594/12,981), </a:t>
            </a:r>
            <a:r>
              <a:rPr lang="en-US" altLang="ko-KR" dirty="0"/>
              <a:t>Sepsis-3</a:t>
            </a:r>
            <a:r>
              <a:rPr lang="ko-KR" altLang="en-US" dirty="0"/>
              <a:t>를 만족하는 </a:t>
            </a:r>
            <a:r>
              <a:rPr lang="en-US" altLang="ko-KR" dirty="0"/>
              <a:t>sepsis </a:t>
            </a:r>
            <a:r>
              <a:rPr lang="ko-KR" altLang="en-US" dirty="0"/>
              <a:t>환자의 </a:t>
            </a:r>
            <a:r>
              <a:rPr lang="en-US" altLang="ko-KR" dirty="0"/>
              <a:t>14%(1,738/12,043)</a:t>
            </a:r>
            <a:r>
              <a:rPr lang="ko-KR" altLang="en-US" dirty="0"/>
              <a:t>가</a:t>
            </a:r>
            <a:r>
              <a:rPr lang="en-US" altLang="ko-KR" dirty="0"/>
              <a:t> </a:t>
            </a:r>
            <a:r>
              <a:rPr lang="ko-KR" altLang="en-US" dirty="0"/>
              <a:t>죽었으며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Sepsis-2</a:t>
            </a:r>
            <a:r>
              <a:rPr lang="ko-KR" altLang="en-US" dirty="0"/>
              <a:t>와</a:t>
            </a:r>
            <a:r>
              <a:rPr lang="en-US" altLang="ko-KR" dirty="0"/>
              <a:t> Sepsis-3</a:t>
            </a:r>
            <a:r>
              <a:rPr lang="ko-KR" altLang="en-US" dirty="0"/>
              <a:t>에 동시에 만족하는 환자의 </a:t>
            </a:r>
            <a:r>
              <a:rPr lang="en-US" altLang="ko-KR" dirty="0"/>
              <a:t>18%(1,238/6841)</a:t>
            </a:r>
            <a:r>
              <a:rPr lang="ko-KR" altLang="en-US" dirty="0"/>
              <a:t>가 죽었습니다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3639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Mortality </a:t>
            </a:r>
            <a:r>
              <a:rPr lang="ko-KR" altLang="en-US" sz="1200" dirty="0"/>
              <a:t>분석결과 총</a:t>
            </a:r>
            <a:r>
              <a:rPr lang="en-US" altLang="ko-KR" sz="1200" dirty="0"/>
              <a:t> </a:t>
            </a:r>
            <a:r>
              <a:rPr lang="ko-KR" altLang="en-US" sz="1200" dirty="0"/>
              <a:t>환자의 </a:t>
            </a:r>
            <a:r>
              <a:rPr lang="en-US" altLang="ko-KR" sz="1200" dirty="0"/>
              <a:t>8%</a:t>
            </a:r>
            <a:r>
              <a:rPr lang="ko-KR" altLang="en-US" sz="1200" dirty="0"/>
              <a:t>에</a:t>
            </a:r>
            <a:r>
              <a:rPr lang="en-US" altLang="ko-KR" sz="1200" dirty="0"/>
              <a:t> </a:t>
            </a:r>
            <a:r>
              <a:rPr lang="ko-KR" altLang="en-US" sz="1200" dirty="0"/>
              <a:t>해당되는 </a:t>
            </a:r>
            <a:r>
              <a:rPr lang="en-US" altLang="ko-KR" sz="1200" dirty="0"/>
              <a:t>2429</a:t>
            </a:r>
            <a:r>
              <a:rPr lang="ko-KR" altLang="en-US" sz="1200" dirty="0"/>
              <a:t>명의 환자가 죽었고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b="1" dirty="0"/>
              <a:t>Cochran-Armitage trend test (</a:t>
            </a:r>
            <a:r>
              <a:rPr lang="ko-KR" altLang="en-US" sz="1200" b="1" dirty="0"/>
              <a:t>경향분석</a:t>
            </a:r>
            <a:r>
              <a:rPr lang="en-US" altLang="ko-KR" sz="1200" b="1" dirty="0"/>
              <a:t>) </a:t>
            </a:r>
            <a:r>
              <a:rPr lang="ko-KR" altLang="en-US" sz="1200" b="1" dirty="0"/>
              <a:t>결과상</a:t>
            </a:r>
            <a:r>
              <a:rPr lang="en-US" altLang="ko-KR" sz="1200" b="1" dirty="0"/>
              <a:t>,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SIRS or SOFA </a:t>
            </a:r>
            <a:r>
              <a:rPr lang="ko-KR" altLang="en-US" sz="1200" b="1" dirty="0"/>
              <a:t>점수가</a:t>
            </a:r>
            <a:r>
              <a:rPr lang="en-US" altLang="ko-KR" sz="1200" b="1" dirty="0"/>
              <a:t> </a:t>
            </a:r>
            <a:r>
              <a:rPr lang="ko-KR" altLang="en-US" sz="1200" b="1" dirty="0"/>
              <a:t>증가함에 따라 유의하게 </a:t>
            </a:r>
            <a:r>
              <a:rPr lang="en-US" altLang="ko-KR" sz="1200" b="1" dirty="0"/>
              <a:t>mortality </a:t>
            </a:r>
            <a:r>
              <a:rPr lang="ko-KR" altLang="en-US" sz="1200" b="1" dirty="0"/>
              <a:t>가 증가했습니다</a:t>
            </a:r>
            <a:r>
              <a:rPr lang="en-US" altLang="ko-KR" sz="1200" b="1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-SIRS</a:t>
            </a:r>
            <a:r>
              <a:rPr lang="ko-KR" altLang="en-US" sz="1200" dirty="0"/>
              <a:t> 점수와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의 </a:t>
            </a:r>
            <a:r>
              <a:rPr lang="en-US" altLang="ko-KR" sz="1200" dirty="0"/>
              <a:t>odd ratio</a:t>
            </a:r>
            <a:r>
              <a:rPr lang="ko-KR" altLang="en-US" sz="1200" dirty="0"/>
              <a:t>는 </a:t>
            </a:r>
            <a:r>
              <a:rPr lang="en-US" altLang="ko-KR" sz="1200" dirty="0"/>
              <a:t>1.671, C-statistic</a:t>
            </a:r>
            <a:r>
              <a:rPr lang="ko-KR" altLang="en-US" sz="1200" dirty="0"/>
              <a:t> </a:t>
            </a:r>
            <a:r>
              <a:rPr lang="en-US" altLang="ko-KR" sz="1200" dirty="0"/>
              <a:t>=</a:t>
            </a:r>
            <a:r>
              <a:rPr lang="ko-KR" altLang="en-US" sz="1200" dirty="0"/>
              <a:t> </a:t>
            </a:r>
            <a:r>
              <a:rPr lang="en-US" altLang="ko-KR" sz="1200" dirty="0"/>
              <a:t>0.649</a:t>
            </a:r>
          </a:p>
          <a:p>
            <a:pPr marL="0" indent="0">
              <a:buNone/>
            </a:pPr>
            <a:r>
              <a:rPr lang="en-US" altLang="ko-KR" sz="1200" dirty="0"/>
              <a:t>-SOFA </a:t>
            </a:r>
            <a:r>
              <a:rPr lang="ko-KR" altLang="en-US" sz="1200" dirty="0"/>
              <a:t>점수와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의 </a:t>
            </a:r>
            <a:r>
              <a:rPr lang="en-US" altLang="ko-KR" sz="1200" dirty="0"/>
              <a:t>odd ratio</a:t>
            </a:r>
            <a:r>
              <a:rPr lang="ko-KR" altLang="en-US" sz="1200" dirty="0"/>
              <a:t>는 </a:t>
            </a:r>
            <a:r>
              <a:rPr lang="en-US" altLang="ko-KR" sz="1200" dirty="0"/>
              <a:t>1.299, C-statistic = 0.725 </a:t>
            </a:r>
            <a:r>
              <a:rPr lang="ko-KR" altLang="en-US" sz="1200" dirty="0"/>
              <a:t>로 확인되었습니다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=====================================================================</a:t>
            </a:r>
          </a:p>
          <a:p>
            <a:pPr marL="0" indent="0">
              <a:buNone/>
            </a:pPr>
            <a:r>
              <a:rPr lang="en-US" altLang="ko-KR" dirty="0"/>
              <a:t>C-statistics: ROC(receiver-operating characteristic) curve </a:t>
            </a:r>
            <a:r>
              <a:rPr lang="ko-KR" altLang="en-US" dirty="0"/>
              <a:t>의 </a:t>
            </a:r>
            <a:r>
              <a:rPr lang="en-US" altLang="ko-KR" dirty="0"/>
              <a:t>AUC(area-under-curve)</a:t>
            </a:r>
            <a:r>
              <a:rPr lang="ko-KR" altLang="en-US" dirty="0"/>
              <a:t>와 같은 의미로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-&gt; </a:t>
            </a:r>
            <a:r>
              <a:rPr lang="ko-KR" altLang="en-US" dirty="0"/>
              <a:t>새롭게 고안해낸 진단법이 기존의 </a:t>
            </a:r>
            <a:r>
              <a:rPr lang="en-US" altLang="ko-KR" dirty="0"/>
              <a:t>gold standard</a:t>
            </a:r>
            <a:r>
              <a:rPr lang="ko-KR" altLang="en-US" dirty="0"/>
              <a:t>와 비교 했을 때 진단 능력이 우수한지를 보는데 쓰임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Ex) c=1</a:t>
            </a:r>
            <a:r>
              <a:rPr lang="ko-KR" altLang="en-US" dirty="0"/>
              <a:t>이면 완벽하게 더 좋고</a:t>
            </a:r>
            <a:r>
              <a:rPr lang="en-US" altLang="ko-KR" dirty="0"/>
              <a:t>, c=0.5</a:t>
            </a:r>
            <a:r>
              <a:rPr lang="ko-KR" altLang="en-US" dirty="0"/>
              <a:t>이면 진단능력이 없음을 의미</a:t>
            </a: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0.5-0.7 : weak</a:t>
            </a:r>
            <a:r>
              <a:rPr lang="ko-KR" altLang="en-US" dirty="0"/>
              <a:t> </a:t>
            </a:r>
            <a:r>
              <a:rPr lang="en-US" altLang="ko-KR" dirty="0"/>
              <a:t>predictive model</a:t>
            </a:r>
            <a:endParaRPr lang="ko-KR" altLang="en-US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0.7-0.8 : good predictive model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0.8</a:t>
            </a:r>
            <a:r>
              <a:rPr lang="ko-KR" altLang="en-US" dirty="0"/>
              <a:t>이상 </a:t>
            </a:r>
            <a:r>
              <a:rPr lang="en-US" altLang="ko-KR" dirty="0"/>
              <a:t>: very good predictive model</a:t>
            </a:r>
            <a:endParaRPr lang="ko-KR" altLang="en-US" dirty="0"/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2284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b="1" dirty="0"/>
              <a:t>SIRS and SOFA </a:t>
            </a:r>
            <a:r>
              <a:rPr lang="ko-KR" altLang="en-US" sz="1200" b="1" dirty="0"/>
              <a:t>점수를 한 개의 로지스틱 회귀모델로 </a:t>
            </a:r>
            <a:r>
              <a:rPr lang="en-US" altLang="ko-KR" sz="1200" b="1" dirty="0"/>
              <a:t>combine </a:t>
            </a:r>
            <a:r>
              <a:rPr lang="ko-KR" altLang="en-US" sz="1200" b="1" dirty="0"/>
              <a:t>하여 분석하였을 때</a:t>
            </a:r>
            <a:r>
              <a:rPr lang="en-US" altLang="ko-KR" sz="1200" b="1" dirty="0"/>
              <a:t>,</a:t>
            </a:r>
          </a:p>
          <a:p>
            <a:pPr marL="0" indent="0">
              <a:buNone/>
            </a:pPr>
            <a:r>
              <a:rPr lang="ko-KR" altLang="en-US" sz="1200" b="1" dirty="0"/>
              <a:t>각각의 점수는 독립적으로 </a:t>
            </a:r>
            <a:r>
              <a:rPr lang="en-US" altLang="ko-KR" sz="1200" b="1" dirty="0"/>
              <a:t>mortality</a:t>
            </a:r>
            <a:r>
              <a:rPr lang="ko-KR" altLang="en-US" sz="1200" b="1" dirty="0"/>
              <a:t>와 관계가 있었고 변별도를 나타내는 </a:t>
            </a:r>
            <a:r>
              <a:rPr lang="en-US" altLang="ko-KR" sz="1200" b="1" dirty="0"/>
              <a:t>C-statics</a:t>
            </a:r>
            <a:r>
              <a:rPr lang="ko-KR" altLang="en-US" sz="1200" b="1" dirty="0"/>
              <a:t>는 </a:t>
            </a:r>
            <a:r>
              <a:rPr lang="en-US" altLang="ko-KR" sz="1200" b="1" dirty="0"/>
              <a:t>0.742</a:t>
            </a:r>
            <a:r>
              <a:rPr lang="ko-KR" altLang="en-US" sz="1200" b="1" dirty="0"/>
              <a:t>로 약간 향상 되었습니다</a:t>
            </a:r>
            <a:r>
              <a:rPr lang="en-US" altLang="ko-KR" sz="1200" b="1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(SIRS</a:t>
            </a:r>
            <a:r>
              <a:rPr lang="ko-KR" altLang="en-US" sz="1200" dirty="0"/>
              <a:t> 점수와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의 </a:t>
            </a:r>
            <a:r>
              <a:rPr lang="en-US" altLang="ko-KR" sz="1200" dirty="0"/>
              <a:t>odd ratio</a:t>
            </a:r>
            <a:r>
              <a:rPr lang="ko-KR" altLang="en-US" sz="1200" dirty="0"/>
              <a:t>는 </a:t>
            </a:r>
            <a:r>
              <a:rPr lang="en-US" altLang="ko-KR" sz="1200" dirty="0"/>
              <a:t>1.671, C-statistic</a:t>
            </a:r>
            <a:r>
              <a:rPr lang="ko-KR" altLang="en-US" sz="1200" dirty="0"/>
              <a:t> </a:t>
            </a:r>
            <a:r>
              <a:rPr lang="en-US" altLang="ko-KR" sz="1200" dirty="0"/>
              <a:t>=</a:t>
            </a:r>
            <a:r>
              <a:rPr lang="ko-KR" altLang="en-US" sz="1200" dirty="0"/>
              <a:t> </a:t>
            </a:r>
            <a:r>
              <a:rPr lang="en-US" altLang="ko-KR" sz="1200" dirty="0"/>
              <a:t>0.649/SOFA </a:t>
            </a:r>
            <a:r>
              <a:rPr lang="ko-KR" altLang="en-US" sz="1200" dirty="0"/>
              <a:t>점수와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의 </a:t>
            </a:r>
            <a:r>
              <a:rPr lang="en-US" altLang="ko-KR" sz="1200" dirty="0"/>
              <a:t>odd ratio</a:t>
            </a:r>
            <a:r>
              <a:rPr lang="ko-KR" altLang="en-US" sz="1200" dirty="0"/>
              <a:t>는 </a:t>
            </a:r>
            <a:r>
              <a:rPr lang="en-US" altLang="ko-KR" sz="1200" dirty="0"/>
              <a:t>1.299, C-statistic = 0.725 </a:t>
            </a:r>
            <a:r>
              <a:rPr lang="ko-KR" altLang="en-US" sz="1200" dirty="0"/>
              <a:t>로 확인되었습니다</a:t>
            </a:r>
            <a:r>
              <a:rPr lang="en-US" altLang="ko-KR" sz="1200" dirty="0"/>
              <a:t>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dirty="0"/>
              <a:t>로지스틱 회귀모델을 이용한</a:t>
            </a:r>
            <a:r>
              <a:rPr lang="en-US" altLang="ko-KR" sz="1200" b="1" dirty="0"/>
              <a:t> death predict </a:t>
            </a:r>
            <a:r>
              <a:rPr lang="ko-KR" altLang="en-US" sz="1200" b="1" dirty="0"/>
              <a:t>결과상</a:t>
            </a:r>
            <a:endParaRPr lang="en-US" altLang="ko-KR" sz="1200" b="1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dirty="0"/>
              <a:t>모든 </a:t>
            </a:r>
            <a:r>
              <a:rPr lang="en-US" altLang="ko-KR" sz="1200" b="1" dirty="0"/>
              <a:t>SIRS component</a:t>
            </a:r>
            <a:r>
              <a:rPr lang="ko-KR" altLang="en-US" sz="1200" b="1" dirty="0"/>
              <a:t>는 </a:t>
            </a:r>
            <a:r>
              <a:rPr lang="en-US" altLang="ko-KR" sz="1200" b="1" dirty="0"/>
              <a:t>mortality</a:t>
            </a:r>
            <a:r>
              <a:rPr lang="ko-KR" altLang="en-US" sz="1200" b="1" dirty="0"/>
              <a:t>와 관계가 있었고</a:t>
            </a:r>
            <a:endParaRPr lang="en-US" altLang="ko-KR" sz="1200" b="1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/>
              <a:t>GCS score</a:t>
            </a:r>
            <a:r>
              <a:rPr lang="ko-KR" altLang="en-US" sz="1200" b="1" dirty="0"/>
              <a:t>를 제외한 </a:t>
            </a:r>
            <a:r>
              <a:rPr lang="en-US" altLang="ko-KR" sz="1200" b="1" dirty="0"/>
              <a:t>SOFA component </a:t>
            </a:r>
            <a:r>
              <a:rPr lang="ko-KR" altLang="en-US" sz="1200" b="1" dirty="0"/>
              <a:t>가 </a:t>
            </a:r>
            <a:r>
              <a:rPr lang="en-US" altLang="ko-KR" sz="1200" b="1" dirty="0"/>
              <a:t>mortality</a:t>
            </a:r>
            <a:r>
              <a:rPr lang="ko-KR" altLang="en-US" sz="1200" b="1" dirty="0"/>
              <a:t>와 관계가 있었습니다</a:t>
            </a:r>
            <a:r>
              <a:rPr lang="en-US" altLang="ko-KR" sz="1200" dirty="0"/>
              <a:t>.(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GCS score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P-value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0.177)</a:t>
            </a:r>
            <a:endParaRPr lang="en-US" altLang="ko-KR" sz="1200" dirty="0"/>
          </a:p>
          <a:p>
            <a:pPr marL="0" indent="0">
              <a:buNone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/>
              <a:t>SIRS and SOFA component</a:t>
            </a:r>
            <a:r>
              <a:rPr lang="ko-KR" altLang="en-US" sz="1200" b="1" dirty="0"/>
              <a:t>를 한 개의 로지스틱 회귀모델로 </a:t>
            </a:r>
            <a:r>
              <a:rPr lang="en-US" altLang="ko-KR" sz="1200" b="1" dirty="0"/>
              <a:t>combine </a:t>
            </a:r>
            <a:r>
              <a:rPr lang="ko-KR" altLang="en-US" sz="1200" b="1" dirty="0"/>
              <a:t>하여 분석하였을 때에는</a:t>
            </a:r>
            <a:endParaRPr lang="en-US" altLang="ko-KR" sz="1200" b="1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/>
              <a:t>GCS score</a:t>
            </a:r>
            <a:r>
              <a:rPr lang="ko-KR" altLang="en-US" sz="1200" b="1" dirty="0"/>
              <a:t>와 </a:t>
            </a:r>
            <a:r>
              <a:rPr lang="en-US" altLang="ko-KR" sz="1200" b="1" dirty="0"/>
              <a:t>WBC</a:t>
            </a:r>
            <a:r>
              <a:rPr lang="ko-KR" altLang="en-US" sz="1200" b="1" dirty="0"/>
              <a:t>를 제외하고 모든 </a:t>
            </a:r>
            <a:r>
              <a:rPr lang="en-US" altLang="ko-KR" sz="1200" b="1" dirty="0"/>
              <a:t>component </a:t>
            </a:r>
            <a:r>
              <a:rPr lang="ko-KR" altLang="en-US" sz="1200" b="1" dirty="0"/>
              <a:t>가 </a:t>
            </a:r>
            <a:r>
              <a:rPr lang="en-US" altLang="ko-KR" sz="1200" b="1" dirty="0"/>
              <a:t>mortality </a:t>
            </a:r>
            <a:r>
              <a:rPr lang="ko-KR" altLang="en-US" sz="1200" b="1" dirty="0"/>
              <a:t>와 관계가 있었습니다</a:t>
            </a:r>
            <a:r>
              <a:rPr lang="en-US" altLang="ko-KR" sz="1200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==========================================================================</a:t>
            </a:r>
          </a:p>
          <a:p>
            <a:pPr marL="0" indent="0">
              <a:buNone/>
            </a:pPr>
            <a:r>
              <a:rPr lang="en-US" altLang="ko-KR" dirty="0"/>
              <a:t>C-statistics: ROC(receiver-operating characteristic) curve </a:t>
            </a:r>
            <a:r>
              <a:rPr lang="ko-KR" altLang="en-US" dirty="0"/>
              <a:t>의 </a:t>
            </a:r>
            <a:r>
              <a:rPr lang="en-US" altLang="ko-KR" dirty="0"/>
              <a:t>AUC(area-under-curve)</a:t>
            </a:r>
            <a:r>
              <a:rPr lang="ko-KR" altLang="en-US" dirty="0"/>
              <a:t>와 같은 의미로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-&gt; </a:t>
            </a:r>
            <a:r>
              <a:rPr lang="ko-KR" altLang="en-US" dirty="0"/>
              <a:t>새롭게 고안해낸 진단법이 기존의 </a:t>
            </a:r>
            <a:r>
              <a:rPr lang="en-US" altLang="ko-KR" dirty="0"/>
              <a:t>gold standard</a:t>
            </a:r>
            <a:r>
              <a:rPr lang="ko-KR" altLang="en-US" dirty="0"/>
              <a:t>와 비교 했을 때 진단 능력이 우수한지를 보는데 쓰임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Ex) c=1</a:t>
            </a:r>
            <a:r>
              <a:rPr lang="ko-KR" altLang="en-US" dirty="0"/>
              <a:t>이면 완벽하게 더 좋고</a:t>
            </a:r>
            <a:r>
              <a:rPr lang="en-US" altLang="ko-KR" dirty="0"/>
              <a:t>, c=0.5</a:t>
            </a:r>
            <a:r>
              <a:rPr lang="ko-KR" altLang="en-US" dirty="0"/>
              <a:t>이면 진단능력이 없음을 의미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1594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Sepsis-3</a:t>
            </a:r>
            <a:r>
              <a:rPr lang="ko-KR" altLang="en-US" sz="1200" dirty="0"/>
              <a:t>의 적합성의 평가하기 위해</a:t>
            </a:r>
            <a:r>
              <a:rPr lang="en-US" altLang="ko-KR" sz="1200" dirty="0"/>
              <a:t>,</a:t>
            </a:r>
            <a:r>
              <a:rPr lang="ko-KR" altLang="en-US" sz="1200" dirty="0"/>
              <a:t> </a:t>
            </a:r>
            <a:r>
              <a:rPr lang="en-US" altLang="ko-KR" sz="1200" dirty="0"/>
              <a:t>Sepsis-2</a:t>
            </a:r>
            <a:r>
              <a:rPr lang="ko-KR" altLang="en-US" sz="1200" dirty="0"/>
              <a:t>를 동시에 만족하는 환자군과 만족하지 않는 환자군으로 나누어 비교분석을 하였고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Sepsis-3 </a:t>
            </a:r>
            <a:r>
              <a:rPr lang="ko-KR" altLang="en-US" sz="1200" dirty="0"/>
              <a:t>환자 중 </a:t>
            </a:r>
            <a:r>
              <a:rPr lang="en-US" altLang="ko-KR" sz="1200" dirty="0"/>
              <a:t>sepsis-2</a:t>
            </a:r>
            <a:r>
              <a:rPr lang="ko-KR" altLang="en-US" sz="1200" dirty="0"/>
              <a:t>를 동시에 만족하는 환자가</a:t>
            </a:r>
            <a:r>
              <a:rPr lang="en-US" altLang="ko-KR" sz="1200" dirty="0"/>
              <a:t>, sepsis-2</a:t>
            </a:r>
            <a:r>
              <a:rPr lang="ko-KR" altLang="en-US" sz="1200" dirty="0"/>
              <a:t>를 만족하지 않는 환자와 비교하였을 때 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SOFA scores</a:t>
            </a:r>
            <a:r>
              <a:rPr lang="ko-KR" altLang="en-US" sz="1200" dirty="0"/>
              <a:t>가 </a:t>
            </a:r>
            <a:r>
              <a:rPr lang="en-US" altLang="ko-KR" sz="1200" dirty="0"/>
              <a:t>4.8</a:t>
            </a:r>
            <a:r>
              <a:rPr lang="ko-KR" altLang="en-US" sz="1200" dirty="0"/>
              <a:t>대 </a:t>
            </a:r>
            <a:r>
              <a:rPr lang="en-US" altLang="ko-KR" sz="1200" dirty="0"/>
              <a:t>3.7 </a:t>
            </a:r>
            <a:r>
              <a:rPr lang="ko-KR" altLang="en-US" sz="1200" dirty="0"/>
              <a:t>표준편차 </a:t>
            </a:r>
            <a:r>
              <a:rPr lang="en-US" altLang="ko-KR" sz="1200" dirty="0"/>
              <a:t>2.7</a:t>
            </a:r>
            <a:r>
              <a:rPr lang="ko-KR" altLang="en-US" sz="1200" dirty="0"/>
              <a:t>에 </a:t>
            </a:r>
            <a:r>
              <a:rPr lang="en-US" altLang="ko-KR" sz="1200" dirty="0"/>
              <a:t>2.0</a:t>
            </a:r>
            <a:r>
              <a:rPr lang="ko-KR" altLang="en-US" sz="1200" dirty="0"/>
              <a:t>으로</a:t>
            </a:r>
            <a:r>
              <a:rPr lang="en-US" altLang="ko-KR" sz="1200" dirty="0"/>
              <a:t> (4.8±2.7 vs. 3.7±2.0, p &lt; 0.001) </a:t>
            </a:r>
            <a:r>
              <a:rPr lang="ko-KR" altLang="en-US" sz="1200" dirty="0"/>
              <a:t>로 </a:t>
            </a:r>
            <a:r>
              <a:rPr lang="en-US" altLang="ko-KR" sz="1200" dirty="0"/>
              <a:t>sepsis-2</a:t>
            </a:r>
            <a:r>
              <a:rPr lang="ko-KR" altLang="en-US" sz="1200" dirty="0"/>
              <a:t>를 동시에 만족하는 환자의 </a:t>
            </a:r>
            <a:r>
              <a:rPr lang="en-US" altLang="ko-KR" sz="1200" dirty="0"/>
              <a:t>SOFA score </a:t>
            </a:r>
            <a:r>
              <a:rPr lang="ko-KR" altLang="en-US" sz="1200" dirty="0"/>
              <a:t>가 높았습니다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또한 </a:t>
            </a:r>
            <a:r>
              <a:rPr lang="en-US" altLang="ko-KR" sz="1200" dirty="0"/>
              <a:t>hospital mortality </a:t>
            </a:r>
            <a:r>
              <a:rPr lang="ko-KR" altLang="en-US" sz="1200" dirty="0"/>
              <a:t>또한 </a:t>
            </a:r>
            <a:r>
              <a:rPr lang="en-US" altLang="ko-KR" sz="1200" dirty="0"/>
              <a:t>18% </a:t>
            </a:r>
            <a:r>
              <a:rPr lang="ko-KR" altLang="en-US" sz="1200" dirty="0"/>
              <a:t>대</a:t>
            </a:r>
            <a:r>
              <a:rPr lang="en-US" altLang="ko-KR" sz="1200" dirty="0"/>
              <a:t> 10%</a:t>
            </a:r>
            <a:r>
              <a:rPr lang="ko-KR" altLang="en-US" sz="1200" dirty="0"/>
              <a:t>로 거의 </a:t>
            </a:r>
            <a:r>
              <a:rPr lang="en-US" altLang="ko-KR" sz="1200" dirty="0"/>
              <a:t>2</a:t>
            </a:r>
            <a:r>
              <a:rPr lang="ko-KR" altLang="en-US" sz="1200" dirty="0"/>
              <a:t>배 가량 높았습니다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==============================================</a:t>
            </a:r>
          </a:p>
          <a:p>
            <a:pPr marL="0" indent="0">
              <a:buNone/>
            </a:pPr>
            <a:r>
              <a:rPr lang="ko-KR" altLang="en-US" sz="1200" dirty="0"/>
              <a:t>반대로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에 해당하는 환자군도 </a:t>
            </a:r>
            <a:r>
              <a:rPr lang="en-US" altLang="ko-KR" sz="1200" dirty="0"/>
              <a:t>Sepsis-3</a:t>
            </a:r>
            <a:r>
              <a:rPr lang="ko-KR" altLang="en-US" sz="1200" dirty="0"/>
              <a:t>를 동시에 만족하는 군과 그렇지 않은 군으로 나누어 비교를 하였고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Sepsis-2 </a:t>
            </a:r>
            <a:r>
              <a:rPr lang="ko-KR" altLang="en-US" sz="1200" dirty="0"/>
              <a:t>환자 중 </a:t>
            </a:r>
            <a:r>
              <a:rPr lang="en-US" altLang="ko-KR" sz="1200" dirty="0"/>
              <a:t>sepsis-3</a:t>
            </a:r>
            <a:r>
              <a:rPr lang="ko-KR" altLang="en-US" sz="1200" dirty="0"/>
              <a:t>를 동시에 만족하는 환자가</a:t>
            </a:r>
            <a:r>
              <a:rPr lang="en-US" altLang="ko-KR" sz="1200" dirty="0"/>
              <a:t>, sepsis-3</a:t>
            </a:r>
            <a:r>
              <a:rPr lang="ko-KR" altLang="en-US" sz="1200" dirty="0"/>
              <a:t>를 만족하지 않는 환자와 비교하였을 때 </a:t>
            </a: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SIRS scores</a:t>
            </a:r>
            <a:r>
              <a:rPr lang="ko-KR" altLang="en-US" sz="1200" dirty="0"/>
              <a:t>가 </a:t>
            </a:r>
            <a:r>
              <a:rPr lang="en-US" altLang="ko-KR" sz="1200" dirty="0"/>
              <a:t>2.5</a:t>
            </a:r>
            <a:r>
              <a:rPr lang="ko-KR" altLang="en-US" sz="1200" dirty="0"/>
              <a:t>대</a:t>
            </a:r>
            <a:r>
              <a:rPr lang="en-US" altLang="ko-KR" sz="1200" dirty="0"/>
              <a:t> 2.3 </a:t>
            </a:r>
            <a:r>
              <a:rPr lang="ko-KR" altLang="en-US" sz="1200" dirty="0"/>
              <a:t>표준편차 </a:t>
            </a:r>
            <a:r>
              <a:rPr lang="en-US" altLang="ko-KR" sz="1200" dirty="0"/>
              <a:t>0.6</a:t>
            </a:r>
            <a:r>
              <a:rPr lang="ko-KR" altLang="en-US" sz="1200" dirty="0"/>
              <a:t>에 </a:t>
            </a:r>
            <a:r>
              <a:rPr lang="en-US" altLang="ko-KR" sz="1200" dirty="0"/>
              <a:t>0.5</a:t>
            </a:r>
            <a:r>
              <a:rPr lang="ko-KR" altLang="en-US" sz="1200" dirty="0"/>
              <a:t>로 </a:t>
            </a:r>
            <a:r>
              <a:rPr lang="en-US" altLang="ko-KR" sz="1200" dirty="0"/>
              <a:t>(2.5±0.6 vs. 2.3±0.5, p &lt; 0.001) </a:t>
            </a:r>
            <a:r>
              <a:rPr lang="ko-KR" altLang="en-US" sz="1200" dirty="0"/>
              <a:t>로 </a:t>
            </a:r>
            <a:r>
              <a:rPr lang="en-US" altLang="ko-KR" sz="1200" dirty="0"/>
              <a:t>sepsis-3</a:t>
            </a:r>
            <a:r>
              <a:rPr lang="ko-KR" altLang="en-US" sz="1200" dirty="0"/>
              <a:t>를 동시에 만족하는 환자의 </a:t>
            </a:r>
            <a:r>
              <a:rPr lang="en-US" altLang="ko-KR" sz="1200" dirty="0"/>
              <a:t>SIRS score</a:t>
            </a:r>
            <a:r>
              <a:rPr lang="ko-KR" altLang="en-US" sz="1200" dirty="0"/>
              <a:t>가 아주 약간 높았고 </a:t>
            </a: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Hospital</a:t>
            </a:r>
            <a:r>
              <a:rPr lang="ko-KR" altLang="en-US" sz="1200" dirty="0"/>
              <a:t>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는 </a:t>
            </a:r>
            <a:r>
              <a:rPr lang="en-US" altLang="ko-KR" sz="1200" dirty="0"/>
              <a:t>18% </a:t>
            </a:r>
            <a:r>
              <a:rPr lang="ko-KR" altLang="en-US" sz="1200" dirty="0"/>
              <a:t>대 </a:t>
            </a:r>
            <a:r>
              <a:rPr lang="en-US" altLang="ko-KR" sz="1200" dirty="0"/>
              <a:t>6%</a:t>
            </a:r>
            <a:r>
              <a:rPr lang="ko-KR" altLang="en-US" sz="1200" dirty="0"/>
              <a:t>로</a:t>
            </a:r>
            <a:r>
              <a:rPr lang="en-US" altLang="ko-KR" sz="1200" dirty="0"/>
              <a:t> 3</a:t>
            </a:r>
            <a:r>
              <a:rPr lang="ko-KR" altLang="en-US" sz="1200" dirty="0"/>
              <a:t>배 가량 높았습니다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8112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1200" dirty="0"/>
              <a:t>로지스틱 회귀모델을 이용한</a:t>
            </a:r>
            <a:r>
              <a:rPr lang="en-US" altLang="ko-KR" sz="1200" dirty="0"/>
              <a:t> </a:t>
            </a:r>
            <a:r>
              <a:rPr lang="ko-KR" altLang="en-US" sz="1200" dirty="0"/>
              <a:t>분석에서 </a:t>
            </a:r>
            <a:r>
              <a:rPr lang="en-US" altLang="ko-KR" sz="1200" dirty="0"/>
              <a:t>SIRS</a:t>
            </a:r>
            <a:r>
              <a:rPr lang="ko-KR" altLang="en-US" sz="1200" dirty="0"/>
              <a:t>의</a:t>
            </a:r>
            <a:r>
              <a:rPr lang="en-US" altLang="ko-KR" sz="1200" dirty="0"/>
              <a:t> </a:t>
            </a:r>
            <a:r>
              <a:rPr lang="ko-KR" altLang="en-US" sz="1200" dirty="0"/>
              <a:t>모든</a:t>
            </a:r>
            <a:r>
              <a:rPr lang="en-US" altLang="ko-KR" sz="1200" dirty="0"/>
              <a:t> component</a:t>
            </a:r>
            <a:r>
              <a:rPr lang="ko-KR" altLang="en-US" sz="1200" dirty="0"/>
              <a:t>들은 변별도는</a:t>
            </a:r>
            <a:r>
              <a:rPr lang="en-US" altLang="ko-KR" sz="1200" dirty="0"/>
              <a:t> 0.669</a:t>
            </a:r>
            <a:r>
              <a:rPr lang="ko-KR" altLang="en-US" sz="1200" dirty="0"/>
              <a:t>였지만</a:t>
            </a:r>
            <a:r>
              <a:rPr lang="en-US" altLang="ko-KR" sz="1200" dirty="0"/>
              <a:t>, </a:t>
            </a:r>
            <a:r>
              <a:rPr lang="ko-KR" altLang="en-US" sz="1200" dirty="0"/>
              <a:t>결과적으로 </a:t>
            </a:r>
            <a:r>
              <a:rPr lang="en-US" altLang="ko-KR" sz="1200" dirty="0"/>
              <a:t>Sepsis-3</a:t>
            </a:r>
            <a:r>
              <a:rPr lang="ko-KR" altLang="en-US" sz="1200" dirty="0"/>
              <a:t>와 연관성이 있다고 분석되었고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비슷한 방법으로 </a:t>
            </a:r>
            <a:r>
              <a:rPr lang="en-US" altLang="ko-KR" sz="1200" dirty="0"/>
              <a:t>bilirubin </a:t>
            </a:r>
            <a:r>
              <a:rPr lang="ko-KR" altLang="en-US" sz="1200" dirty="0"/>
              <a:t>값을 제외한 </a:t>
            </a:r>
            <a:r>
              <a:rPr lang="en-US" altLang="ko-KR" sz="1200" dirty="0"/>
              <a:t>SOFA </a:t>
            </a:r>
            <a:r>
              <a:rPr lang="ko-KR" altLang="en-US" sz="1200" dirty="0"/>
              <a:t>의</a:t>
            </a:r>
            <a:r>
              <a:rPr lang="en-US" altLang="ko-KR" sz="1200" dirty="0"/>
              <a:t> 5</a:t>
            </a:r>
            <a:r>
              <a:rPr lang="ko-KR" altLang="en-US" sz="1200" dirty="0"/>
              <a:t>개 </a:t>
            </a:r>
            <a:r>
              <a:rPr lang="en-US" altLang="ko-KR" sz="1200" dirty="0"/>
              <a:t>component</a:t>
            </a:r>
            <a:r>
              <a:rPr lang="ko-KR" altLang="en-US" sz="1200" dirty="0"/>
              <a:t>들은 변별도 </a:t>
            </a:r>
            <a:r>
              <a:rPr lang="en-US" altLang="ko-KR" sz="1200" dirty="0"/>
              <a:t>0.710</a:t>
            </a:r>
            <a:r>
              <a:rPr lang="ko-KR" altLang="en-US" sz="1200" dirty="0"/>
              <a:t>으로</a:t>
            </a:r>
            <a:r>
              <a:rPr lang="en-US" altLang="ko-KR" sz="1200" dirty="0"/>
              <a:t> Sepsis-2</a:t>
            </a:r>
            <a:r>
              <a:rPr lang="ko-KR" altLang="en-US" sz="1200" dirty="0"/>
              <a:t>와 연관성이 있다고 분석되었습니다</a:t>
            </a:r>
            <a:r>
              <a:rPr lang="en-US" altLang="ko-KR" sz="12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41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0710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SIRS </a:t>
            </a:r>
            <a:r>
              <a:rPr lang="ko-KR" altLang="en-US" sz="1200" dirty="0"/>
              <a:t>나</a:t>
            </a:r>
            <a:r>
              <a:rPr lang="en-US" altLang="ko-KR" sz="1200" dirty="0"/>
              <a:t> SOFA criteria</a:t>
            </a:r>
            <a:r>
              <a:rPr lang="ko-KR" altLang="en-US" sz="1200" dirty="0"/>
              <a:t>에 따라 </a:t>
            </a:r>
            <a:r>
              <a:rPr lang="en-US" altLang="ko-KR" sz="1200" dirty="0"/>
              <a:t>sepsis</a:t>
            </a:r>
            <a:r>
              <a:rPr lang="ko-KR" altLang="en-US" sz="1200" dirty="0"/>
              <a:t>로 진단된 </a:t>
            </a:r>
            <a:r>
              <a:rPr lang="en-US" altLang="ko-KR" sz="1200" dirty="0"/>
              <a:t>18,183 </a:t>
            </a:r>
            <a:r>
              <a:rPr lang="ko-KR" altLang="en-US" sz="1200" dirty="0"/>
              <a:t>명의</a:t>
            </a:r>
            <a:r>
              <a:rPr lang="en-US" altLang="ko-KR" sz="1200" dirty="0"/>
              <a:t> </a:t>
            </a:r>
            <a:r>
              <a:rPr lang="ko-KR" altLang="en-US" sz="1200" dirty="0"/>
              <a:t>환자 중 </a:t>
            </a:r>
            <a:r>
              <a:rPr lang="en-US" altLang="ko-KR" sz="1200" dirty="0"/>
              <a:t>10%(</a:t>
            </a:r>
            <a:r>
              <a:rPr lang="en-US" altLang="ko-KR" sz="1200" b="1" dirty="0"/>
              <a:t>1,894</a:t>
            </a:r>
            <a:r>
              <a:rPr lang="en-US" altLang="ko-KR" sz="1200" dirty="0"/>
              <a:t>)</a:t>
            </a:r>
            <a:r>
              <a:rPr lang="ko-KR" altLang="en-US" sz="1200" dirty="0"/>
              <a:t>가</a:t>
            </a:r>
            <a:r>
              <a:rPr lang="en-US" altLang="ko-KR" sz="1200" dirty="0"/>
              <a:t> septic shock </a:t>
            </a:r>
            <a:r>
              <a:rPr lang="ko-KR" altLang="en-US" sz="1200" dirty="0"/>
              <a:t>으로 진단 되었습니다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ko-KR" altLang="en-US" sz="1200" dirty="0"/>
              <a:t>그중 </a:t>
            </a:r>
            <a:r>
              <a:rPr lang="en-US" altLang="ko-KR" sz="1200" dirty="0"/>
              <a:t>93%(1,758)</a:t>
            </a:r>
            <a:r>
              <a:rPr lang="ko-KR" altLang="en-US" sz="1200" dirty="0"/>
              <a:t>는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의 </a:t>
            </a:r>
            <a:r>
              <a:rPr lang="en-US" altLang="ko-KR" sz="1200" dirty="0"/>
              <a:t>septic shock </a:t>
            </a:r>
            <a:r>
              <a:rPr lang="ko-KR" altLang="en-US" sz="1200" dirty="0"/>
              <a:t>기준에 부합했고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36%(676)</a:t>
            </a:r>
            <a:r>
              <a:rPr lang="ko-KR" altLang="en-US" sz="1200" dirty="0"/>
              <a:t>는</a:t>
            </a:r>
            <a:r>
              <a:rPr lang="en-US" altLang="ko-KR" sz="1200" dirty="0"/>
              <a:t> Sepsis-3</a:t>
            </a:r>
            <a:r>
              <a:rPr lang="ko-KR" altLang="en-US" sz="1200" dirty="0"/>
              <a:t>의 </a:t>
            </a:r>
            <a:r>
              <a:rPr lang="en-US" altLang="ko-KR" sz="1200" dirty="0"/>
              <a:t>septic shock </a:t>
            </a:r>
            <a:r>
              <a:rPr lang="ko-KR" altLang="en-US" sz="1200" dirty="0"/>
              <a:t>기준에 부합했으며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r>
              <a:rPr lang="en-US" altLang="ko-KR" sz="1200" dirty="0"/>
              <a:t>29%(540)</a:t>
            </a:r>
            <a:r>
              <a:rPr lang="ko-KR" altLang="en-US" sz="1200" dirty="0"/>
              <a:t>는</a:t>
            </a:r>
            <a:r>
              <a:rPr lang="en-US" altLang="ko-KR" sz="1200" dirty="0"/>
              <a:t> Sepsis-2,</a:t>
            </a:r>
            <a:r>
              <a:rPr lang="ko-KR" altLang="en-US" sz="1200" dirty="0"/>
              <a:t> </a:t>
            </a:r>
            <a:r>
              <a:rPr lang="en-US" altLang="ko-KR" sz="1200" dirty="0"/>
              <a:t>Sepsis-3</a:t>
            </a:r>
            <a:r>
              <a:rPr lang="ko-KR" altLang="en-US" sz="1200" dirty="0"/>
              <a:t> 두가지 모두의 </a:t>
            </a:r>
            <a:r>
              <a:rPr lang="en-US" altLang="ko-KR" sz="1200" dirty="0"/>
              <a:t>septic shock </a:t>
            </a:r>
            <a:r>
              <a:rPr lang="ko-KR" altLang="en-US" sz="1200" dirty="0"/>
              <a:t>기준에 부합하였습니다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Kappa</a:t>
            </a:r>
            <a:r>
              <a:rPr lang="ko-KR" altLang="en-US" sz="1200" dirty="0"/>
              <a:t>계수를 통한 유사성 분석에서 </a:t>
            </a:r>
            <a:r>
              <a:rPr lang="en-US" altLang="ko-KR" sz="1200" dirty="0"/>
              <a:t>kappa= 0.412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유사성은 </a:t>
            </a:r>
            <a:r>
              <a:rPr lang="en-US" altLang="ko-KR" sz="1200" dirty="0"/>
              <a:t>fair </a:t>
            </a:r>
            <a:r>
              <a:rPr lang="ko-KR" altLang="en-US" sz="1200" dirty="0"/>
              <a:t>한 정도 였지만</a:t>
            </a:r>
            <a:r>
              <a:rPr lang="en-US" altLang="ko-KR" sz="1200" dirty="0"/>
              <a:t>,</a:t>
            </a:r>
          </a:p>
          <a:p>
            <a:pPr marL="0" indent="0">
              <a:buNone/>
            </a:pPr>
            <a:r>
              <a:rPr lang="en-US" altLang="ko-KR" sz="1200" dirty="0"/>
              <a:t>SIRS</a:t>
            </a:r>
            <a:r>
              <a:rPr lang="ko-KR" altLang="en-US" sz="1200" dirty="0"/>
              <a:t> </a:t>
            </a:r>
            <a:r>
              <a:rPr lang="en-US" altLang="ko-KR" sz="1200" dirty="0"/>
              <a:t>score</a:t>
            </a:r>
            <a:r>
              <a:rPr lang="ko-KR" altLang="en-US" sz="1200" dirty="0"/>
              <a:t>와 </a:t>
            </a:r>
            <a:r>
              <a:rPr lang="en-US" altLang="ko-KR" sz="1200" dirty="0"/>
              <a:t>SOFA score </a:t>
            </a:r>
            <a:r>
              <a:rPr lang="ko-KR" altLang="en-US" sz="1200" dirty="0"/>
              <a:t>상의 상관계수는 </a:t>
            </a:r>
            <a:r>
              <a:rPr lang="en-US" altLang="ko-KR" sz="1200" dirty="0"/>
              <a:t>r</a:t>
            </a:r>
            <a:r>
              <a:rPr lang="ko-KR" altLang="en-US" sz="1200" dirty="0"/>
              <a:t>값 </a:t>
            </a:r>
            <a:r>
              <a:rPr lang="en-US" altLang="ko-KR" sz="1200" dirty="0"/>
              <a:t>0.091</a:t>
            </a:r>
            <a:r>
              <a:rPr lang="ko-KR" altLang="en-US" sz="1200" dirty="0"/>
              <a:t>로 </a:t>
            </a:r>
            <a:r>
              <a:rPr lang="en-US" altLang="ko-KR" sz="1200" dirty="0"/>
              <a:t>(r = 0.091; p &lt; 0.001) </a:t>
            </a:r>
            <a:r>
              <a:rPr lang="ko-KR" altLang="en-US" sz="1200" dirty="0"/>
              <a:t>상관관계는 </a:t>
            </a:r>
            <a:r>
              <a:rPr lang="en-US" altLang="ko-KR" sz="1200" dirty="0"/>
              <a:t>poor </a:t>
            </a:r>
            <a:r>
              <a:rPr lang="ko-KR" altLang="en-US" sz="1200" dirty="0"/>
              <a:t>하였습니다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================================================================</a:t>
            </a:r>
          </a:p>
          <a:p>
            <a:pPr marL="0" indent="0">
              <a:buNone/>
            </a:pPr>
            <a:r>
              <a:rPr lang="en-US" altLang="ko-KR" sz="1200" dirty="0" err="1"/>
              <a:t>Cf</a:t>
            </a:r>
            <a:r>
              <a:rPr lang="en-US" altLang="ko-KR" sz="1200" dirty="0"/>
              <a:t>) Kappa result</a:t>
            </a:r>
          </a:p>
          <a:p>
            <a:pPr marL="0" indent="0">
              <a:buNone/>
            </a:pPr>
            <a:r>
              <a:rPr lang="en-US" altLang="ko-KR" sz="1200" dirty="0"/>
              <a:t>K&lt;0(</a:t>
            </a:r>
            <a:r>
              <a:rPr lang="ko-KR" altLang="en-US" sz="1200" dirty="0"/>
              <a:t>이하</a:t>
            </a:r>
            <a:r>
              <a:rPr lang="en-US" altLang="ko-KR" sz="1200" dirty="0"/>
              <a:t>) : </a:t>
            </a:r>
            <a:r>
              <a:rPr lang="ko-KR" altLang="en-US" sz="1200" dirty="0"/>
              <a:t>유사성</a:t>
            </a:r>
            <a:r>
              <a:rPr lang="en-US" altLang="ko-KR" sz="1200" dirty="0"/>
              <a:t> </a:t>
            </a:r>
            <a:r>
              <a:rPr lang="ko-KR" altLang="en-US" sz="1200" dirty="0"/>
              <a:t>없음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 0.01-0.20 : none</a:t>
            </a:r>
            <a:r>
              <a:rPr lang="ko-KR" altLang="en-US" sz="1200" dirty="0"/>
              <a:t> </a:t>
            </a:r>
            <a:r>
              <a:rPr lang="en-US" altLang="ko-KR" sz="1200" dirty="0"/>
              <a:t>to</a:t>
            </a:r>
            <a:r>
              <a:rPr lang="ko-KR" altLang="en-US" sz="1200" dirty="0"/>
              <a:t> </a:t>
            </a:r>
            <a:r>
              <a:rPr lang="en-US" altLang="ko-KR" sz="1200" dirty="0"/>
              <a:t>slight</a:t>
            </a:r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0.21-0.40 : fair</a:t>
            </a:r>
          </a:p>
          <a:p>
            <a:pPr marL="0" indent="0">
              <a:buNone/>
            </a:pPr>
            <a:r>
              <a:rPr lang="en-US" altLang="ko-KR" sz="1200" dirty="0"/>
              <a:t>K 0.41-0.60 : moderate</a:t>
            </a:r>
          </a:p>
          <a:p>
            <a:pPr marL="0" indent="0">
              <a:buNone/>
            </a:pPr>
            <a:r>
              <a:rPr lang="en-US" altLang="ko-KR" sz="1200" dirty="0"/>
              <a:t>K 0.61-0.80 : substantial </a:t>
            </a:r>
            <a:r>
              <a:rPr lang="ko-KR" altLang="en-US" sz="1200" dirty="0"/>
              <a:t>상당히 유사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0.81-1.00 : perfect </a:t>
            </a:r>
            <a:r>
              <a:rPr lang="ko-KR" altLang="en-US" sz="1200" dirty="0"/>
              <a:t>유사성</a:t>
            </a:r>
            <a:endParaRPr lang="ko-KR" altLang="en-US" dirty="0"/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92839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의 </a:t>
            </a:r>
            <a:r>
              <a:rPr lang="en-US" altLang="ko-KR" sz="1200" dirty="0"/>
              <a:t>septic shock</a:t>
            </a:r>
            <a:r>
              <a:rPr lang="ko-KR" altLang="en-US" sz="1200" dirty="0"/>
              <a:t>에 해당되는 </a:t>
            </a:r>
            <a:r>
              <a:rPr lang="en-US" altLang="ko-KR" sz="1200" dirty="0"/>
              <a:t>1,758</a:t>
            </a:r>
            <a:r>
              <a:rPr lang="ko-KR" altLang="en-US" sz="1200" dirty="0"/>
              <a:t>명의 환자 중 </a:t>
            </a:r>
            <a:r>
              <a:rPr lang="en-US" altLang="ko-KR" sz="1200" dirty="0"/>
              <a:t>34%(595)</a:t>
            </a:r>
            <a:r>
              <a:rPr lang="ko-KR" altLang="en-US" sz="1200" dirty="0"/>
              <a:t>가 죽은 반면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Sepsis-3</a:t>
            </a:r>
            <a:r>
              <a:rPr lang="ko-KR" altLang="en-US" sz="1200" dirty="0"/>
              <a:t>의 </a:t>
            </a:r>
            <a:r>
              <a:rPr lang="en-US" altLang="ko-KR" sz="1200" dirty="0"/>
              <a:t>septic shock</a:t>
            </a:r>
            <a:r>
              <a:rPr lang="ko-KR" altLang="en-US" sz="1200" dirty="0"/>
              <a:t>에 해당되는 </a:t>
            </a:r>
            <a:r>
              <a:rPr lang="en-US" altLang="ko-KR" sz="1200" dirty="0"/>
              <a:t>676</a:t>
            </a:r>
            <a:r>
              <a:rPr lang="ko-KR" altLang="en-US" sz="1200" dirty="0"/>
              <a:t>명의 환자 중 </a:t>
            </a:r>
            <a:r>
              <a:rPr lang="en-US" altLang="ko-KR" sz="1200" dirty="0"/>
              <a:t>52%(349)</a:t>
            </a:r>
            <a:r>
              <a:rPr lang="ko-KR" altLang="en-US" sz="1200" dirty="0"/>
              <a:t>명이 죽었습니다</a:t>
            </a:r>
            <a:r>
              <a:rPr lang="en-US" altLang="ko-KR" sz="1200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30578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b="1" dirty="0"/>
              <a:t>Cochran-Armitage trend test (</a:t>
            </a:r>
            <a:r>
              <a:rPr lang="ko-KR" altLang="en-US" sz="1200" b="1" dirty="0"/>
              <a:t>경향분석</a:t>
            </a:r>
            <a:r>
              <a:rPr lang="en-US" altLang="ko-KR" sz="1200" b="1" dirty="0"/>
              <a:t>) </a:t>
            </a:r>
            <a:r>
              <a:rPr lang="ko-KR" altLang="en-US" sz="1200" b="1" dirty="0"/>
              <a:t>결과</a:t>
            </a:r>
            <a:r>
              <a:rPr lang="en-US" altLang="ko-KR" sz="1200" b="1" dirty="0"/>
              <a:t> Sepsis-2</a:t>
            </a:r>
            <a:r>
              <a:rPr lang="ko-KR" altLang="en-US" sz="1200" b="1" dirty="0"/>
              <a:t> 환자군에서 </a:t>
            </a:r>
            <a:r>
              <a:rPr lang="en-US" altLang="ko-KR" sz="1200" b="1" dirty="0"/>
              <a:t>SIRS</a:t>
            </a:r>
            <a:r>
              <a:rPr lang="ko-KR" altLang="en-US" sz="1200" b="1" dirty="0"/>
              <a:t>와 </a:t>
            </a:r>
            <a:r>
              <a:rPr lang="en-US" altLang="ko-KR" sz="1200" b="1" dirty="0"/>
              <a:t>SOFA score</a:t>
            </a:r>
            <a:r>
              <a:rPr lang="ko-KR" altLang="en-US" sz="1200" b="1" dirty="0"/>
              <a:t>가 높아질수록 </a:t>
            </a:r>
            <a:r>
              <a:rPr lang="en-US" altLang="ko-KR" sz="1200" b="1" dirty="0"/>
              <a:t>mortality</a:t>
            </a:r>
            <a:r>
              <a:rPr lang="ko-KR" altLang="en-US" sz="1200" b="1" dirty="0"/>
              <a:t>는 증가한 반면</a:t>
            </a:r>
            <a:endParaRPr lang="en-US" altLang="ko-KR" sz="1200" b="1" dirty="0"/>
          </a:p>
          <a:p>
            <a:pPr marL="0" indent="0">
              <a:buNone/>
            </a:pPr>
            <a:r>
              <a:rPr lang="en-US" altLang="ko-KR" sz="1200" dirty="0"/>
              <a:t>(Cochran-Armitage p = 0.040 and &lt; 0.001, respectively)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b="1" dirty="0"/>
              <a:t>Sepsis-3 </a:t>
            </a:r>
            <a:r>
              <a:rPr lang="ko-KR" altLang="en-US" sz="1200" b="1" dirty="0"/>
              <a:t>환자군에서 </a:t>
            </a:r>
            <a:r>
              <a:rPr lang="en-US" altLang="ko-KR" sz="1200" b="1" dirty="0"/>
              <a:t>SIRS</a:t>
            </a:r>
            <a:r>
              <a:rPr lang="ko-KR" altLang="en-US" sz="1200" b="1" dirty="0"/>
              <a:t>와 </a:t>
            </a:r>
            <a:r>
              <a:rPr lang="en-US" altLang="ko-KR" sz="1200" b="1" dirty="0"/>
              <a:t>SOFA score </a:t>
            </a:r>
            <a:r>
              <a:rPr lang="ko-KR" altLang="en-US" sz="1200" b="1" dirty="0"/>
              <a:t>가 높아져도 유의한 </a:t>
            </a:r>
            <a:r>
              <a:rPr lang="en-US" altLang="ko-KR" sz="1200" b="1" dirty="0"/>
              <a:t>mortality</a:t>
            </a:r>
            <a:r>
              <a:rPr lang="ko-KR" altLang="en-US" sz="1200" b="1" dirty="0"/>
              <a:t>의 증가는 경향은 없었습니다</a:t>
            </a:r>
            <a:r>
              <a:rPr lang="en-US" altLang="ko-KR" sz="1200" b="1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(Cochran-Armitage p = 0.103 and 0.710, respectively)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b="1" dirty="0"/>
              <a:t>mortality </a:t>
            </a:r>
            <a:r>
              <a:rPr lang="ko-KR" altLang="en-US" sz="1200" b="1" dirty="0"/>
              <a:t>를 변별하는 지표로서</a:t>
            </a:r>
            <a:r>
              <a:rPr lang="en-US" altLang="ko-KR" sz="1200" b="1" dirty="0"/>
              <a:t>, SIRS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components </a:t>
            </a:r>
            <a:r>
              <a:rPr lang="ko-KR" altLang="en-US" sz="1200" b="1" dirty="0"/>
              <a:t>들의 적합성평가를 해보았을 때 </a:t>
            </a:r>
            <a:endParaRPr lang="en-US" altLang="ko-KR" sz="1200" b="1" dirty="0"/>
          </a:p>
          <a:p>
            <a:pPr marL="0" indent="0">
              <a:buNone/>
            </a:pPr>
            <a:r>
              <a:rPr lang="en-US" altLang="ko-KR" sz="1200" b="1" dirty="0"/>
              <a:t>Sepsis-2 shock </a:t>
            </a:r>
            <a:r>
              <a:rPr lang="ko-KR" altLang="en-US" sz="1200" b="1" dirty="0"/>
              <a:t>환자군과 </a:t>
            </a:r>
            <a:r>
              <a:rPr lang="en-US" altLang="ko-KR" sz="1200" b="1" dirty="0"/>
              <a:t>sepsis-3 shock</a:t>
            </a:r>
            <a:r>
              <a:rPr lang="ko-KR" altLang="en-US" sz="1200" b="1" dirty="0"/>
              <a:t> 환자군 모두에서 </a:t>
            </a:r>
            <a:r>
              <a:rPr lang="en-US" altLang="ko-KR" sz="1200" b="1" dirty="0"/>
              <a:t>C-statistic </a:t>
            </a:r>
            <a:r>
              <a:rPr lang="ko-KR" altLang="en-US" sz="1200" b="1" dirty="0"/>
              <a:t>값이 각각</a:t>
            </a:r>
            <a:r>
              <a:rPr lang="en-US" altLang="ko-KR" sz="1200" b="1" dirty="0"/>
              <a:t> 0.563/0.560</a:t>
            </a:r>
            <a:r>
              <a:rPr lang="ko-KR" altLang="en-US" sz="1200" b="1" dirty="0"/>
              <a:t>으로 두 군에서 모두 </a:t>
            </a:r>
            <a:r>
              <a:rPr lang="en-US" altLang="ko-KR" sz="1200" b="1" dirty="0"/>
              <a:t>poor </a:t>
            </a:r>
            <a:r>
              <a:rPr lang="ko-KR" altLang="en-US" sz="1200" b="1" dirty="0"/>
              <a:t>하다는 결과가 도출되었습니다</a:t>
            </a:r>
            <a:r>
              <a:rPr lang="en-US" altLang="ko-KR" sz="1200" b="1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ko-KR" altLang="en-US" sz="1200" b="1" dirty="0"/>
              <a:t>마찬가지 방법으로 </a:t>
            </a:r>
            <a:r>
              <a:rPr lang="en-US" altLang="ko-KR" sz="1200" b="1" dirty="0"/>
              <a:t>mortality </a:t>
            </a:r>
            <a:r>
              <a:rPr lang="ko-KR" altLang="en-US" sz="1200" b="1" dirty="0"/>
              <a:t>를 변별하는 지표로서</a:t>
            </a:r>
            <a:r>
              <a:rPr lang="en-US" altLang="ko-KR" sz="1200" b="1" dirty="0"/>
              <a:t>, SOFA</a:t>
            </a:r>
            <a:r>
              <a:rPr lang="ko-KR" altLang="en-US" sz="1200" b="1" dirty="0"/>
              <a:t> </a:t>
            </a:r>
            <a:r>
              <a:rPr lang="en-US" altLang="ko-KR" sz="1200" b="1" dirty="0"/>
              <a:t>components </a:t>
            </a:r>
            <a:r>
              <a:rPr lang="ko-KR" altLang="en-US" sz="1200" b="1" dirty="0"/>
              <a:t>들의 적합성평가를 해보았을 때에는</a:t>
            </a:r>
            <a:r>
              <a:rPr lang="en-US" altLang="ko-KR" sz="1200" b="1" dirty="0"/>
              <a:t> </a:t>
            </a:r>
            <a:r>
              <a:rPr lang="ko-KR" altLang="en-US" sz="1200" b="1" dirty="0"/>
              <a:t> </a:t>
            </a:r>
            <a:endParaRPr lang="en-US" altLang="ko-KR" sz="1200" b="1" dirty="0"/>
          </a:p>
          <a:p>
            <a:pPr>
              <a:buFontTx/>
              <a:buNone/>
            </a:pPr>
            <a:r>
              <a:rPr lang="en-US" altLang="ko-KR" sz="1200" b="1" dirty="0"/>
              <a:t>Sepsis-3 shock </a:t>
            </a:r>
            <a:r>
              <a:rPr lang="ko-KR" altLang="en-US" sz="1200" b="1" dirty="0"/>
              <a:t>환자군에서</a:t>
            </a:r>
            <a:r>
              <a:rPr lang="en-US" altLang="ko-KR" sz="1200" b="1" dirty="0"/>
              <a:t>(C-statistic = 0.631) / Sepsis-2 shock </a:t>
            </a:r>
            <a:r>
              <a:rPr lang="ko-KR" altLang="en-US" sz="1200" b="1" dirty="0"/>
              <a:t>환자군에서 </a:t>
            </a:r>
            <a:r>
              <a:rPr lang="en-US" altLang="ko-KR" sz="1200" b="1" dirty="0"/>
              <a:t>(C-statistic = 0.640; 95% CI, 0.613– 0.667)</a:t>
            </a:r>
            <a:r>
              <a:rPr lang="ko-KR" altLang="en-US" sz="1200" b="1" dirty="0"/>
              <a:t>의 결과가 나왔습니다</a:t>
            </a:r>
            <a:r>
              <a:rPr lang="en-US" altLang="ko-KR" sz="1200" b="1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====================================================</a:t>
            </a:r>
          </a:p>
          <a:p>
            <a:pPr marL="0" indent="0">
              <a:buNone/>
            </a:pPr>
            <a:r>
              <a:rPr lang="en-US" altLang="ko-KR" dirty="0"/>
              <a:t>C-statistics: ROC(receiver-operating characteristic) curve </a:t>
            </a:r>
            <a:r>
              <a:rPr lang="ko-KR" altLang="en-US" dirty="0"/>
              <a:t>의 </a:t>
            </a:r>
            <a:r>
              <a:rPr lang="en-US" altLang="ko-KR" dirty="0"/>
              <a:t>AUC(area-under-curve)</a:t>
            </a:r>
            <a:r>
              <a:rPr lang="ko-KR" altLang="en-US" dirty="0"/>
              <a:t>와 같은 의미로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-&gt; </a:t>
            </a:r>
            <a:r>
              <a:rPr lang="ko-KR" altLang="en-US" dirty="0"/>
              <a:t>새롭게 고안해낸 진단법이 기존의 </a:t>
            </a:r>
            <a:r>
              <a:rPr lang="en-US" altLang="ko-KR" dirty="0"/>
              <a:t>gold standard</a:t>
            </a:r>
            <a:r>
              <a:rPr lang="ko-KR" altLang="en-US" dirty="0"/>
              <a:t>와 비교 했을 때 진단 능력이 우수한지를 보는데 쓰임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Ex) c=1</a:t>
            </a:r>
            <a:r>
              <a:rPr lang="ko-KR" altLang="en-US" dirty="0"/>
              <a:t>이면 완벽하게 더 좋고</a:t>
            </a:r>
            <a:r>
              <a:rPr lang="en-US" altLang="ko-KR" dirty="0"/>
              <a:t>, c=0.5</a:t>
            </a:r>
            <a:r>
              <a:rPr lang="ko-KR" altLang="en-US" dirty="0"/>
              <a:t>이면 진단능력이 없음을 의미</a:t>
            </a: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0.5-0.7 : weak</a:t>
            </a:r>
            <a:r>
              <a:rPr lang="ko-KR" altLang="en-US" dirty="0"/>
              <a:t> </a:t>
            </a:r>
            <a:r>
              <a:rPr lang="en-US" altLang="ko-KR" dirty="0"/>
              <a:t>predictive model</a:t>
            </a:r>
            <a:endParaRPr lang="ko-KR" altLang="en-US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0.7-0.8 : good predictive model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0.8</a:t>
            </a:r>
            <a:r>
              <a:rPr lang="ko-KR" altLang="en-US" dirty="0"/>
              <a:t>이상 </a:t>
            </a:r>
            <a:r>
              <a:rPr lang="en-US" altLang="ko-KR" dirty="0"/>
              <a:t>: very good predictive model</a:t>
            </a:r>
            <a:endParaRPr lang="ko-KR" altLang="en-US" dirty="0"/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2801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SIRS and SOFA components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한 개의 모델로 </a:t>
            </a:r>
            <a:r>
              <a:rPr lang="en-US" altLang="ko-KR" sz="1200" dirty="0"/>
              <a:t>combine </a:t>
            </a:r>
            <a:r>
              <a:rPr lang="ko-KR" altLang="en-US" sz="1200" dirty="0"/>
              <a:t>하여 적합성평가를 해보았을 때에는 </a:t>
            </a:r>
            <a:r>
              <a:rPr lang="en-US" altLang="ko-KR" sz="1200" dirty="0"/>
              <a:t>sepsis-3 shock </a:t>
            </a:r>
            <a:r>
              <a:rPr lang="ko-KR" altLang="en-US" sz="1200" dirty="0"/>
              <a:t>환자들의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에 대한 변별도는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C-statistic = 0.651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약간 상승하였으나</a:t>
            </a:r>
            <a:r>
              <a:rPr lang="en-US" altLang="ko-KR" sz="1200" dirty="0"/>
              <a:t>, SIRS only</a:t>
            </a:r>
            <a:r>
              <a:rPr lang="ko-KR" altLang="en-US" sz="1200" dirty="0"/>
              <a:t> 가 </a:t>
            </a:r>
            <a:r>
              <a:rPr lang="en-US" altLang="ko-KR" sz="1200" dirty="0"/>
              <a:t>p&lt; 0.001 , SOFA only</a:t>
            </a:r>
            <a:r>
              <a:rPr lang="ko-KR" altLang="en-US" sz="1200" dirty="0"/>
              <a:t> 가 </a:t>
            </a:r>
            <a:r>
              <a:rPr lang="en-US" altLang="ko-KR" sz="1200" dirty="0"/>
              <a:t>p=0.095</a:t>
            </a:r>
            <a:r>
              <a:rPr lang="ko-KR" altLang="en-US" sz="1200" dirty="0"/>
              <a:t>로 </a:t>
            </a:r>
            <a:r>
              <a:rPr lang="en-US" altLang="ko-KR" sz="1200" dirty="0"/>
              <a:t>SIRS only</a:t>
            </a:r>
            <a:r>
              <a:rPr lang="ko-KR" altLang="en-US" sz="1200" dirty="0"/>
              <a:t>에 비해서만 유의하게 의미가 있었습니다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/>
              <a:t>마찬가지로 </a:t>
            </a:r>
            <a:r>
              <a:rPr lang="en-US" altLang="ko-KR" sz="1200" dirty="0"/>
              <a:t>SIRS and SOFA components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한 개의 모델로 </a:t>
            </a:r>
            <a:r>
              <a:rPr lang="en-US" altLang="ko-KR" sz="1200" dirty="0"/>
              <a:t>combine </a:t>
            </a:r>
            <a:r>
              <a:rPr lang="ko-KR" altLang="en-US" sz="1200" dirty="0"/>
              <a:t>하여 적합성평가를 해보았을 때에는 </a:t>
            </a:r>
            <a:r>
              <a:rPr lang="en-US" altLang="ko-KR" sz="1200" dirty="0"/>
              <a:t>sepsis-3 shock </a:t>
            </a:r>
            <a:r>
              <a:rPr lang="ko-KR" altLang="en-US" sz="1200" dirty="0"/>
              <a:t>환자들의 </a:t>
            </a:r>
            <a:r>
              <a:rPr lang="en-US" altLang="ko-KR" sz="1200" dirty="0"/>
              <a:t>mortality</a:t>
            </a:r>
            <a:r>
              <a:rPr lang="ko-KR" altLang="en-US" sz="1200" dirty="0"/>
              <a:t>에 대한 변별도는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C-statistic = 0.653</a:t>
            </a:r>
            <a:r>
              <a:rPr lang="ko-KR" altLang="en-US" sz="1200" dirty="0"/>
              <a:t>로 약간 상승하였으나</a:t>
            </a:r>
            <a:r>
              <a:rPr lang="en-US" altLang="ko-KR" sz="1200" dirty="0"/>
              <a:t>, SIRS only</a:t>
            </a:r>
            <a:r>
              <a:rPr lang="ko-KR" altLang="en-US" sz="1200" dirty="0"/>
              <a:t> 가 </a:t>
            </a:r>
            <a:r>
              <a:rPr lang="en-US" altLang="ko-KR" sz="1200" dirty="0"/>
              <a:t>p&lt; 0.001 , SOFA only</a:t>
            </a:r>
            <a:r>
              <a:rPr lang="ko-KR" altLang="en-US" sz="1200" dirty="0"/>
              <a:t> 가 </a:t>
            </a:r>
            <a:r>
              <a:rPr lang="en-US" altLang="ko-KR" sz="1200" dirty="0"/>
              <a:t>p=0.352</a:t>
            </a:r>
            <a:r>
              <a:rPr lang="ko-KR" altLang="en-US" sz="1200" dirty="0"/>
              <a:t>로 </a:t>
            </a:r>
            <a:r>
              <a:rPr lang="en-US" altLang="ko-KR" sz="1200" dirty="0"/>
              <a:t>SIRS only</a:t>
            </a:r>
            <a:r>
              <a:rPr lang="ko-KR" altLang="en-US" sz="1200" dirty="0"/>
              <a:t>에 비해서만 유의하게 의미가 있었습니다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Sepsis-3 shock </a:t>
            </a:r>
            <a:r>
              <a:rPr lang="ko-KR" altLang="en-US" sz="1200" dirty="0"/>
              <a:t>환자들 중 </a:t>
            </a:r>
            <a:r>
              <a:rPr lang="en-US" altLang="ko-KR" sz="1200" dirty="0"/>
              <a:t>sepsis-2 shock</a:t>
            </a:r>
            <a:r>
              <a:rPr lang="ko-KR" altLang="en-US" sz="1200" dirty="0"/>
              <a:t>에도 만족하는 군은</a:t>
            </a:r>
            <a:r>
              <a:rPr lang="en-US" altLang="ko-KR" sz="1200" dirty="0"/>
              <a:t>, sepsis-2 shock</a:t>
            </a:r>
            <a:r>
              <a:rPr lang="ko-KR" altLang="en-US" sz="1200" dirty="0"/>
              <a:t>을 만족하지 않는 환자군에 비해 </a:t>
            </a:r>
            <a:r>
              <a:rPr lang="en-US" altLang="ko-KR" sz="1200" dirty="0"/>
              <a:t>SOFA score </a:t>
            </a:r>
            <a:r>
              <a:rPr lang="ko-KR" altLang="en-US" sz="1200" dirty="0"/>
              <a:t>가 </a:t>
            </a:r>
            <a:r>
              <a:rPr lang="en-US" altLang="ko-KR" sz="1200" dirty="0"/>
              <a:t>7.9</a:t>
            </a:r>
            <a:r>
              <a:rPr lang="ko-KR" altLang="en-US" sz="1200" dirty="0"/>
              <a:t>대 </a:t>
            </a:r>
            <a:r>
              <a:rPr lang="en-US" altLang="ko-KR" sz="1200" dirty="0"/>
              <a:t>7.1,</a:t>
            </a:r>
            <a:r>
              <a:rPr lang="ko-KR" altLang="en-US" sz="1200" dirty="0"/>
              <a:t> 표준편차 각</a:t>
            </a:r>
            <a:r>
              <a:rPr lang="en-US" altLang="ko-KR" sz="1200" dirty="0"/>
              <a:t>2.8</a:t>
            </a:r>
            <a:r>
              <a:rPr lang="ko-KR" altLang="en-US" sz="1200" dirty="0"/>
              <a:t>에 </a:t>
            </a:r>
            <a:r>
              <a:rPr lang="en-US" altLang="ko-KR" sz="1200" dirty="0"/>
              <a:t>3.0</a:t>
            </a:r>
            <a:r>
              <a:rPr lang="ko-KR" altLang="en-US" sz="1200" dirty="0"/>
              <a:t>으로</a:t>
            </a:r>
            <a:r>
              <a:rPr lang="en-US" altLang="ko-KR" sz="1200" dirty="0"/>
              <a:t> </a:t>
            </a:r>
            <a:r>
              <a:rPr lang="ko-KR" altLang="en-US" sz="1200" dirty="0"/>
              <a:t>아주 조금 높은 점수를 가졌습니다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(7.9±2.8 vs. 7.1±3.0; p &lt; 0.001)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1606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Sepsis-3 shock </a:t>
            </a:r>
            <a:r>
              <a:rPr lang="ko-KR" altLang="en-US" sz="1200" dirty="0"/>
              <a:t>환자들 중 </a:t>
            </a:r>
            <a:r>
              <a:rPr lang="en-US" altLang="ko-KR" sz="1200" dirty="0"/>
              <a:t>sepsis-2 shock</a:t>
            </a:r>
            <a:r>
              <a:rPr lang="ko-KR" altLang="en-US" sz="1200" dirty="0"/>
              <a:t>에도 만족하는 군은</a:t>
            </a:r>
            <a:r>
              <a:rPr lang="en-US" altLang="ko-KR" sz="1200" dirty="0"/>
              <a:t>, sepsis-2 shock</a:t>
            </a:r>
            <a:r>
              <a:rPr lang="ko-KR" altLang="en-US" sz="1200" dirty="0"/>
              <a:t>을 만족하지 않는 환자군에 비해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가 </a:t>
            </a:r>
            <a:r>
              <a:rPr lang="en-US" altLang="ko-KR" sz="1200" dirty="0"/>
              <a:t>60%</a:t>
            </a:r>
            <a:r>
              <a:rPr lang="ko-KR" altLang="en-US" sz="1200" dirty="0"/>
              <a:t>대 </a:t>
            </a:r>
            <a:r>
              <a:rPr lang="en-US" altLang="ko-KR" sz="1200" dirty="0"/>
              <a:t>50%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높았고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Sepsis-2 shock </a:t>
            </a:r>
            <a:r>
              <a:rPr lang="ko-KR" altLang="en-US" sz="1200" dirty="0"/>
              <a:t>환자군들도 </a:t>
            </a:r>
            <a:r>
              <a:rPr lang="en-US" altLang="ko-KR" sz="1200" dirty="0"/>
              <a:t>sepsis-3 shock </a:t>
            </a:r>
            <a:r>
              <a:rPr lang="ko-KR" altLang="en-US" sz="1200" dirty="0"/>
              <a:t>의 동시만족 여부에 따라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가 </a:t>
            </a:r>
            <a:r>
              <a:rPr lang="en-US" altLang="ko-KR" sz="1200" dirty="0"/>
              <a:t>50% </a:t>
            </a:r>
            <a:r>
              <a:rPr lang="ko-KR" altLang="en-US" sz="1200" dirty="0"/>
              <a:t>대 </a:t>
            </a:r>
            <a:r>
              <a:rPr lang="en-US" altLang="ko-KR" sz="1200" dirty="0"/>
              <a:t>27%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차이가 났습니다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SIRS criteria </a:t>
            </a:r>
            <a:r>
              <a:rPr lang="ko-KR" altLang="en-US" sz="1200" dirty="0"/>
              <a:t>의 </a:t>
            </a:r>
            <a:r>
              <a:rPr lang="en-US" altLang="ko-KR" sz="1200" dirty="0"/>
              <a:t>4 components </a:t>
            </a:r>
            <a:r>
              <a:rPr lang="ko-KR" altLang="en-US" sz="1200" dirty="0"/>
              <a:t>가 </a:t>
            </a:r>
            <a:r>
              <a:rPr lang="en-US" altLang="ko-KR" sz="1200" dirty="0"/>
              <a:t>sepsis-3 septic shock </a:t>
            </a:r>
            <a:r>
              <a:rPr lang="ko-KR" altLang="en-US" sz="1200" dirty="0"/>
              <a:t>을 변별하는 정도는 </a:t>
            </a:r>
            <a:r>
              <a:rPr lang="en-US" altLang="ko-KR" sz="1200" dirty="0"/>
              <a:t>C-statistic = 0.612,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SOFA criteria</a:t>
            </a:r>
            <a:r>
              <a:rPr lang="ko-KR" altLang="en-US" sz="1200" dirty="0"/>
              <a:t>의 </a:t>
            </a:r>
            <a:r>
              <a:rPr lang="en-US" altLang="ko-KR" sz="1200" dirty="0"/>
              <a:t>components </a:t>
            </a:r>
            <a:r>
              <a:rPr lang="ko-KR" altLang="en-US" sz="1200" dirty="0"/>
              <a:t>가 </a:t>
            </a:r>
            <a:r>
              <a:rPr lang="en-US" altLang="ko-KR" sz="1200" dirty="0"/>
              <a:t>sepsis-2 septic shock </a:t>
            </a:r>
            <a:r>
              <a:rPr lang="ko-KR" altLang="en-US" sz="1200" dirty="0"/>
              <a:t>을 변별하는 정도는 </a:t>
            </a:r>
            <a:r>
              <a:rPr lang="en-US" altLang="ko-KR" sz="1200" dirty="0"/>
              <a:t>C-statistic = 0.639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확인되어 </a:t>
            </a:r>
            <a:r>
              <a:rPr lang="en-US" altLang="ko-KR" dirty="0"/>
              <a:t>weak</a:t>
            </a:r>
            <a:r>
              <a:rPr lang="ko-KR" altLang="en-US" dirty="0"/>
              <a:t> </a:t>
            </a:r>
            <a:r>
              <a:rPr lang="en-US" altLang="ko-KR" dirty="0"/>
              <a:t>predictive model</a:t>
            </a:r>
            <a:r>
              <a:rPr lang="ko-KR" altLang="en-US" dirty="0"/>
              <a:t>로 볼 수 있습니다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7376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Discussion </a:t>
            </a:r>
            <a:r>
              <a:rPr lang="ko-KR" altLang="en-US" sz="1200" dirty="0"/>
              <a:t>입니다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 -2</a:t>
            </a:r>
            <a:r>
              <a:rPr lang="ko-KR" altLang="en-US" sz="1200" dirty="0"/>
              <a:t>와 </a:t>
            </a:r>
            <a:r>
              <a:rPr lang="en-US" altLang="ko-KR" sz="1200" dirty="0"/>
              <a:t>sepsis-3 </a:t>
            </a:r>
            <a:r>
              <a:rPr lang="ko-KR" altLang="en-US" sz="1200" dirty="0"/>
              <a:t>자체의 </a:t>
            </a:r>
            <a:r>
              <a:rPr lang="en-US" altLang="ko-KR" sz="1200" dirty="0"/>
              <a:t>incidence</a:t>
            </a:r>
            <a:r>
              <a:rPr lang="ko-KR" altLang="en-US" sz="1200" dirty="0"/>
              <a:t>는 비슷했지만 두 </a:t>
            </a:r>
            <a:r>
              <a:rPr lang="en-US" altLang="ko-KR" sz="1200" dirty="0"/>
              <a:t>criteria </a:t>
            </a:r>
            <a:r>
              <a:rPr lang="ko-KR" altLang="en-US" sz="1200" dirty="0"/>
              <a:t>는 </a:t>
            </a:r>
            <a:r>
              <a:rPr lang="en-US" altLang="ko-KR" sz="1200" dirty="0"/>
              <a:t>kappa 0.213</a:t>
            </a:r>
            <a:r>
              <a:rPr lang="ko-KR" altLang="en-US" sz="1200" dirty="0"/>
              <a:t>으로</a:t>
            </a:r>
            <a:r>
              <a:rPr lang="en-US" altLang="ko-KR" sz="1200" dirty="0"/>
              <a:t> </a:t>
            </a:r>
            <a:r>
              <a:rPr lang="ko-KR" altLang="en-US" sz="1200" dirty="0"/>
              <a:t>일치도는 낮았습니다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Mortality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각군별로 비교해 보았을 때  각 한 개의 </a:t>
            </a:r>
            <a:r>
              <a:rPr lang="en-US" altLang="ko-KR" sz="1200" dirty="0"/>
              <a:t>criteria </a:t>
            </a:r>
            <a:r>
              <a:rPr lang="ko-KR" altLang="en-US" sz="1200" dirty="0"/>
              <a:t>만을 만족하는 군에 비해서 둘 모두를 만족하는 군이 </a:t>
            </a:r>
            <a:r>
              <a:rPr lang="en-US" altLang="ko-KR" sz="1200" dirty="0"/>
              <a:t>18%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가장 높았습니다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 </a:t>
            </a:r>
            <a:r>
              <a:rPr lang="en-US" altLang="ko-KR" sz="1200" dirty="0"/>
              <a:t>shock</a:t>
            </a:r>
            <a:r>
              <a:rPr lang="ko-KR" altLang="en-US" sz="1200" dirty="0"/>
              <a:t> 과 </a:t>
            </a:r>
            <a:r>
              <a:rPr lang="en-US" altLang="ko-KR" sz="1200" dirty="0"/>
              <a:t>sepsis-3 shock</a:t>
            </a:r>
            <a:r>
              <a:rPr lang="ko-KR" altLang="en-US" sz="1200" dirty="0"/>
              <a:t> </a:t>
            </a:r>
            <a:r>
              <a:rPr lang="en-US" altLang="ko-KR" sz="1200" dirty="0"/>
              <a:t>criteria</a:t>
            </a:r>
            <a:r>
              <a:rPr lang="ko-KR" altLang="en-US" sz="1200" dirty="0"/>
              <a:t> 는 </a:t>
            </a:r>
            <a:r>
              <a:rPr lang="en-US" altLang="ko-KR" sz="1200" dirty="0"/>
              <a:t>kappa 0.412</a:t>
            </a:r>
            <a:r>
              <a:rPr lang="ko-KR" altLang="en-US" sz="1200" dirty="0"/>
              <a:t>로 중등도의 일치도를 보였습니다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r>
              <a:rPr lang="en-US" altLang="ko-KR" sz="1200" dirty="0"/>
              <a:t>Mortality</a:t>
            </a:r>
            <a:r>
              <a:rPr lang="ko-KR" altLang="en-US" sz="1200" dirty="0"/>
              <a:t>는 </a:t>
            </a:r>
            <a:r>
              <a:rPr lang="en-US" altLang="ko-KR" sz="1200" dirty="0"/>
              <a:t>sepsis-3 </a:t>
            </a:r>
            <a:r>
              <a:rPr lang="ko-KR" altLang="en-US" sz="1200" dirty="0"/>
              <a:t>군에서 </a:t>
            </a:r>
            <a:r>
              <a:rPr lang="en-US" altLang="ko-KR" sz="1200" dirty="0"/>
              <a:t>50%</a:t>
            </a:r>
            <a:r>
              <a:rPr lang="ko-KR" altLang="en-US" sz="1200" dirty="0"/>
              <a:t>로</a:t>
            </a:r>
            <a:r>
              <a:rPr lang="en-US" altLang="ko-KR" sz="1200" dirty="0"/>
              <a:t> </a:t>
            </a:r>
            <a:r>
              <a:rPr lang="ko-KR" altLang="en-US" sz="1200" dirty="0"/>
              <a:t>더 높았지만</a:t>
            </a:r>
            <a:r>
              <a:rPr lang="en-US" altLang="ko-KR" sz="1200" dirty="0"/>
              <a:t>, data</a:t>
            </a:r>
            <a:r>
              <a:rPr lang="ko-KR" altLang="en-US" sz="1200" dirty="0"/>
              <a:t>내의 </a:t>
            </a:r>
            <a:r>
              <a:rPr lang="en-US" altLang="ko-KR" sz="1200" dirty="0"/>
              <a:t>incidence </a:t>
            </a:r>
            <a:r>
              <a:rPr lang="ko-KR" altLang="en-US" sz="1200" dirty="0"/>
              <a:t>자체는 </a:t>
            </a:r>
            <a:r>
              <a:rPr lang="en-US" altLang="ko-KR" sz="1200" dirty="0"/>
              <a:t>sepsis-2 shock</a:t>
            </a:r>
            <a:r>
              <a:rPr lang="ko-KR" altLang="en-US" sz="1200" dirty="0"/>
              <a:t>이 </a:t>
            </a:r>
            <a:r>
              <a:rPr lang="en-US" altLang="ko-KR" sz="1200" dirty="0"/>
              <a:t>676 </a:t>
            </a:r>
            <a:r>
              <a:rPr lang="ko-KR" altLang="en-US" sz="1200" dirty="0"/>
              <a:t>대 </a:t>
            </a:r>
            <a:r>
              <a:rPr lang="en-US" altLang="ko-KR" sz="1200" dirty="0"/>
              <a:t>1758</a:t>
            </a:r>
            <a:r>
              <a:rPr lang="ko-KR" altLang="en-US" sz="1200" dirty="0"/>
              <a:t>로 </a:t>
            </a:r>
            <a:r>
              <a:rPr lang="en-US" altLang="ko-KR" sz="1200" dirty="0"/>
              <a:t>2.6</a:t>
            </a:r>
            <a:r>
              <a:rPr lang="ko-KR" altLang="en-US" sz="1200" dirty="0"/>
              <a:t>배 정도 높았습니다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===========================================================</a:t>
            </a:r>
          </a:p>
          <a:p>
            <a:pPr marL="0" indent="0">
              <a:buNone/>
            </a:pPr>
            <a:r>
              <a:rPr lang="en-US" altLang="ko-KR" sz="1200" dirty="0" err="1"/>
              <a:t>Cf</a:t>
            </a:r>
            <a:r>
              <a:rPr lang="en-US" altLang="ko-KR" sz="1200" dirty="0"/>
              <a:t>) Kappa result</a:t>
            </a:r>
          </a:p>
          <a:p>
            <a:pPr marL="0" indent="0">
              <a:buNone/>
            </a:pPr>
            <a:r>
              <a:rPr lang="en-US" altLang="ko-KR" sz="1200" dirty="0"/>
              <a:t>K&lt;0(</a:t>
            </a:r>
            <a:r>
              <a:rPr lang="ko-KR" altLang="en-US" sz="1200" dirty="0"/>
              <a:t>이하</a:t>
            </a:r>
            <a:r>
              <a:rPr lang="en-US" altLang="ko-KR" sz="1200" dirty="0"/>
              <a:t>) : </a:t>
            </a:r>
            <a:r>
              <a:rPr lang="ko-KR" altLang="en-US" sz="1200" dirty="0"/>
              <a:t>유사성</a:t>
            </a:r>
            <a:r>
              <a:rPr lang="en-US" altLang="ko-KR" sz="1200" dirty="0"/>
              <a:t> </a:t>
            </a:r>
            <a:r>
              <a:rPr lang="ko-KR" altLang="en-US" sz="1200" dirty="0"/>
              <a:t>없음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 0.01-0.20 : none</a:t>
            </a:r>
            <a:r>
              <a:rPr lang="ko-KR" altLang="en-US" sz="1200" dirty="0"/>
              <a:t> </a:t>
            </a:r>
            <a:r>
              <a:rPr lang="en-US" altLang="ko-KR" sz="1200" dirty="0"/>
              <a:t>to</a:t>
            </a:r>
            <a:r>
              <a:rPr lang="ko-KR" altLang="en-US" sz="1200" dirty="0"/>
              <a:t> </a:t>
            </a:r>
            <a:r>
              <a:rPr lang="en-US" altLang="ko-KR" sz="1200" dirty="0"/>
              <a:t>slight</a:t>
            </a:r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0.21-0.40 : fair</a:t>
            </a:r>
          </a:p>
          <a:p>
            <a:pPr marL="0" indent="0">
              <a:buNone/>
            </a:pPr>
            <a:r>
              <a:rPr lang="en-US" altLang="ko-KR" sz="1200" dirty="0"/>
              <a:t>K 0.41-0.60 : moderate</a:t>
            </a:r>
          </a:p>
          <a:p>
            <a:pPr marL="0" indent="0">
              <a:buNone/>
            </a:pPr>
            <a:r>
              <a:rPr lang="en-US" altLang="ko-KR" sz="1200" dirty="0"/>
              <a:t>K 0.61-0.80 : substantial </a:t>
            </a:r>
            <a:r>
              <a:rPr lang="ko-KR" altLang="en-US" sz="1200" dirty="0"/>
              <a:t>상당히 유사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K</a:t>
            </a:r>
            <a:r>
              <a:rPr lang="ko-KR" altLang="en-US" sz="1200" dirty="0"/>
              <a:t> </a:t>
            </a:r>
            <a:r>
              <a:rPr lang="en-US" altLang="ko-KR" sz="1200" dirty="0"/>
              <a:t>0.81-1.00 : perfect </a:t>
            </a:r>
            <a:r>
              <a:rPr lang="ko-KR" altLang="en-US" sz="1200" dirty="0"/>
              <a:t>유사성</a:t>
            </a:r>
            <a:endParaRPr lang="ko-KR" altLang="en-US" dirty="0"/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37316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200" dirty="0"/>
              <a:t>Sepsis-3 shock </a:t>
            </a:r>
            <a:r>
              <a:rPr lang="ko-KR" altLang="en-US" sz="1200" dirty="0"/>
              <a:t>환자는 </a:t>
            </a:r>
            <a:r>
              <a:rPr lang="en-US" altLang="ko-KR" sz="1200" dirty="0"/>
              <a:t>sepsis-2 shock</a:t>
            </a:r>
            <a:r>
              <a:rPr lang="ko-KR" altLang="en-US" sz="1200" dirty="0"/>
              <a:t>의 </a:t>
            </a:r>
            <a:r>
              <a:rPr lang="en-US" altLang="ko-KR" sz="1200" dirty="0"/>
              <a:t>criteria </a:t>
            </a:r>
            <a:r>
              <a:rPr lang="ko-KR" altLang="en-US" sz="1200" dirty="0"/>
              <a:t>만족 유무와 관계없이 같은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를 나타냈지만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Sepsis-2 shock </a:t>
            </a:r>
            <a:r>
              <a:rPr lang="ko-KR" altLang="en-US" sz="1200" dirty="0"/>
              <a:t>환자는</a:t>
            </a:r>
            <a:r>
              <a:rPr lang="en-US" altLang="ko-KR" sz="1200" dirty="0"/>
              <a:t> sepsis -3 shock</a:t>
            </a:r>
            <a:r>
              <a:rPr lang="ko-KR" altLang="en-US" sz="1200" dirty="0"/>
              <a:t>의 </a:t>
            </a:r>
            <a:r>
              <a:rPr lang="en-US" altLang="ko-KR" sz="1200" dirty="0"/>
              <a:t>criteria</a:t>
            </a:r>
            <a:r>
              <a:rPr lang="ko-KR" altLang="en-US" sz="1200" dirty="0"/>
              <a:t>를 만족할 경우 </a:t>
            </a:r>
            <a:r>
              <a:rPr lang="en-US" altLang="ko-KR" sz="1200" dirty="0"/>
              <a:t>2</a:t>
            </a:r>
            <a:r>
              <a:rPr lang="ko-KR" altLang="en-US" sz="1200" dirty="0" err="1"/>
              <a:t>배가량의</a:t>
            </a:r>
            <a:r>
              <a:rPr lang="ko-KR" altLang="en-US" sz="1200" dirty="0"/>
              <a:t> 훨씬 높은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를 보였습니다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Sepsis-2</a:t>
            </a:r>
            <a:r>
              <a:rPr lang="ko-KR" altLang="en-US" sz="1200" dirty="0"/>
              <a:t>와</a:t>
            </a:r>
            <a:r>
              <a:rPr lang="en-US" altLang="ko-KR" sz="1200" dirty="0"/>
              <a:t> sepsis-3 criteria</a:t>
            </a:r>
            <a:r>
              <a:rPr lang="ko-KR" altLang="en-US" sz="1200" dirty="0"/>
              <a:t>를 </a:t>
            </a:r>
            <a:r>
              <a:rPr lang="en-US" altLang="ko-KR" sz="1200" dirty="0"/>
              <a:t>combining </a:t>
            </a:r>
            <a:r>
              <a:rPr lang="ko-KR" altLang="en-US" sz="1200" dirty="0"/>
              <a:t>했을 때 </a:t>
            </a:r>
            <a:r>
              <a:rPr lang="en-US" altLang="ko-KR" sz="1200" dirty="0"/>
              <a:t>mortality model</a:t>
            </a:r>
            <a:r>
              <a:rPr lang="ko-KR" altLang="en-US" sz="1200" dirty="0"/>
              <a:t>의 예측도는 증가했습니다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ko-KR" altLang="en-US" sz="1200" dirty="0"/>
              <a:t>다만</a:t>
            </a:r>
            <a:r>
              <a:rPr lang="en-US" altLang="ko-KR" sz="1200" dirty="0"/>
              <a:t>, </a:t>
            </a:r>
            <a:r>
              <a:rPr lang="ko-KR" altLang="en-US" sz="1200" dirty="0"/>
              <a:t>모든 </a:t>
            </a:r>
            <a:r>
              <a:rPr lang="en-US" altLang="ko-KR" sz="1200" dirty="0"/>
              <a:t>SIRS </a:t>
            </a:r>
            <a:r>
              <a:rPr lang="ko-KR" altLang="en-US" sz="1200" dirty="0"/>
              <a:t>와 </a:t>
            </a:r>
            <a:r>
              <a:rPr lang="en-US" altLang="ko-KR" sz="1200" dirty="0"/>
              <a:t>SOFA </a:t>
            </a:r>
            <a:r>
              <a:rPr lang="ko-KR" altLang="en-US" sz="1200" dirty="0"/>
              <a:t>의 </a:t>
            </a:r>
            <a:r>
              <a:rPr lang="en-US" altLang="ko-KR" sz="1200" dirty="0"/>
              <a:t>criteria</a:t>
            </a:r>
            <a:r>
              <a:rPr lang="ko-KR" altLang="en-US" sz="1200" dirty="0"/>
              <a:t>가 포함되지는 않고</a:t>
            </a:r>
            <a:r>
              <a:rPr lang="en-US" altLang="ko-KR" sz="1200" dirty="0"/>
              <a:t> WBC</a:t>
            </a:r>
            <a:r>
              <a:rPr lang="ko-KR" altLang="en-US" sz="1200" dirty="0"/>
              <a:t>와 </a:t>
            </a:r>
            <a:r>
              <a:rPr lang="en-US" altLang="ko-KR" sz="1200" dirty="0"/>
              <a:t>Glasgow score </a:t>
            </a:r>
            <a:r>
              <a:rPr lang="ko-KR" altLang="en-US" sz="1200" dirty="0"/>
              <a:t>는 제외되었습니다</a:t>
            </a:r>
            <a:r>
              <a:rPr lang="en-US" altLang="ko-KR" sz="12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74885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1200" dirty="0"/>
              <a:t>이번 연구는 </a:t>
            </a:r>
            <a:r>
              <a:rPr lang="en-US" altLang="ko-KR" sz="1200" dirty="0"/>
              <a:t>sepsis-3</a:t>
            </a:r>
            <a:r>
              <a:rPr lang="ko-KR" altLang="en-US" sz="1200" dirty="0"/>
              <a:t>가 </a:t>
            </a:r>
            <a:r>
              <a:rPr lang="en-US" altLang="ko-KR" sz="1200" dirty="0"/>
              <a:t>sepsis-2 </a:t>
            </a:r>
            <a:r>
              <a:rPr lang="ko-KR" altLang="en-US" sz="1200" dirty="0"/>
              <a:t>보다 </a:t>
            </a:r>
            <a:r>
              <a:rPr lang="en-US" altLang="ko-KR" sz="1200" dirty="0"/>
              <a:t>mortality discrimination </a:t>
            </a:r>
            <a:r>
              <a:rPr lang="ko-KR" altLang="en-US" sz="1200" dirty="0"/>
              <a:t>측면에서 더 우월하다는 결론을 내렸고</a:t>
            </a:r>
            <a:r>
              <a:rPr lang="en-US" altLang="ko-KR" sz="1200" dirty="0"/>
              <a:t>, </a:t>
            </a:r>
          </a:p>
          <a:p>
            <a:pPr marL="0" indent="0">
              <a:buNone/>
            </a:pPr>
            <a:r>
              <a:rPr lang="ko-KR" altLang="en-US" sz="1200" dirty="0"/>
              <a:t>많지는 않았지만</a:t>
            </a:r>
            <a:r>
              <a:rPr lang="en-US" altLang="ko-KR" sz="1200" dirty="0"/>
              <a:t>, </a:t>
            </a:r>
            <a:r>
              <a:rPr lang="ko-KR" altLang="en-US" sz="1200" dirty="0"/>
              <a:t>이전에 연구되었던 </a:t>
            </a:r>
            <a:r>
              <a:rPr lang="en-US" altLang="ko-KR" sz="1200" dirty="0"/>
              <a:t>Sepsis 2</a:t>
            </a:r>
            <a:r>
              <a:rPr lang="ko-KR" altLang="en-US" sz="1200" dirty="0"/>
              <a:t>와 </a:t>
            </a:r>
            <a:r>
              <a:rPr lang="en-US" altLang="ko-KR" sz="1200" dirty="0"/>
              <a:t>sepsis 3</a:t>
            </a:r>
            <a:r>
              <a:rPr lang="ko-KR" altLang="en-US" sz="1200" dirty="0"/>
              <a:t>의 </a:t>
            </a:r>
            <a:r>
              <a:rPr lang="en-US" altLang="ko-KR" sz="1200" dirty="0"/>
              <a:t>overlap</a:t>
            </a:r>
            <a:r>
              <a:rPr lang="ko-KR" altLang="en-US" sz="1200" dirty="0"/>
              <a:t>에 대한 평가를 한 기존 </a:t>
            </a:r>
            <a:r>
              <a:rPr lang="en-US" altLang="ko-KR" sz="1200" dirty="0"/>
              <a:t>study</a:t>
            </a:r>
            <a:r>
              <a:rPr lang="ko-KR" altLang="en-US" sz="1200" dirty="0"/>
              <a:t>들의 제한점을 확인 할 수 있었습니다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Sepsis 2</a:t>
            </a:r>
            <a:r>
              <a:rPr lang="ko-KR" altLang="en-US" sz="1200" dirty="0"/>
              <a:t>와 </a:t>
            </a:r>
            <a:r>
              <a:rPr lang="en-US" altLang="ko-KR" sz="1200" dirty="0"/>
              <a:t>sepsis 3</a:t>
            </a:r>
            <a:r>
              <a:rPr lang="ko-KR" altLang="en-US" sz="1200" dirty="0"/>
              <a:t>의 </a:t>
            </a:r>
            <a:r>
              <a:rPr lang="en-US" altLang="ko-KR" sz="1200" dirty="0"/>
              <a:t>overlap</a:t>
            </a:r>
            <a:r>
              <a:rPr lang="ko-KR" altLang="en-US" sz="1200" dirty="0"/>
              <a:t>에 대한 평가를  했던 다른 </a:t>
            </a:r>
            <a:r>
              <a:rPr lang="en-US" altLang="ko-KR" sz="1200" dirty="0"/>
              <a:t>3</a:t>
            </a:r>
            <a:r>
              <a:rPr lang="ko-KR" altLang="en-US" sz="1200" dirty="0"/>
              <a:t>가지 </a:t>
            </a:r>
            <a:r>
              <a:rPr lang="en-US" altLang="ko-KR" sz="1200" dirty="0"/>
              <a:t>study</a:t>
            </a:r>
            <a:r>
              <a:rPr lang="ko-KR" altLang="en-US" sz="1200" dirty="0"/>
              <a:t>를 간단히 살펴보겠습니다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228600" indent="-228600">
              <a:buAutoNum type="arabicPeriod"/>
            </a:pPr>
            <a:r>
              <a:rPr lang="ko-KR" altLang="en-US" sz="1200" dirty="0"/>
              <a:t>태국에서 시행한 한 연구에서는 </a:t>
            </a:r>
            <a:r>
              <a:rPr lang="en-US" altLang="ko-KR" sz="1200" dirty="0"/>
              <a:t>sepsis-2</a:t>
            </a:r>
            <a:r>
              <a:rPr lang="ko-KR" altLang="en-US" sz="1200" dirty="0"/>
              <a:t>를 만족하는 환자의 </a:t>
            </a:r>
            <a:r>
              <a:rPr lang="en-US" altLang="ko-KR" sz="1200" dirty="0"/>
              <a:t>95%</a:t>
            </a:r>
            <a:r>
              <a:rPr lang="ko-KR" altLang="en-US" sz="1200" dirty="0"/>
              <a:t>가</a:t>
            </a:r>
            <a:r>
              <a:rPr lang="en-US" altLang="ko-KR" sz="1200" dirty="0"/>
              <a:t> sepsis-3</a:t>
            </a:r>
            <a:r>
              <a:rPr lang="ko-KR" altLang="en-US" sz="1200" dirty="0"/>
              <a:t> 진단기준에 합당하는 반면</a:t>
            </a:r>
            <a:r>
              <a:rPr lang="en-US" altLang="ko-KR" sz="1200" dirty="0"/>
              <a:t>, </a:t>
            </a:r>
          </a:p>
          <a:p>
            <a:pPr marL="0" indent="0">
              <a:buNone/>
            </a:pPr>
            <a:r>
              <a:rPr lang="en-US" altLang="ko-KR" sz="1200" dirty="0"/>
              <a:t>    </a:t>
            </a:r>
            <a:r>
              <a:rPr lang="ko-KR" altLang="en-US" sz="1200" dirty="0"/>
              <a:t> 우리의 </a:t>
            </a:r>
            <a:r>
              <a:rPr lang="en-US" altLang="ko-KR" sz="1200" dirty="0"/>
              <a:t>study</a:t>
            </a:r>
            <a:r>
              <a:rPr lang="ko-KR" altLang="en-US" sz="1200" dirty="0"/>
              <a:t>에서는 </a:t>
            </a:r>
            <a:r>
              <a:rPr lang="en-US" altLang="ko-KR" sz="1200" dirty="0"/>
              <a:t>sepsis-2</a:t>
            </a:r>
            <a:r>
              <a:rPr lang="ko-KR" altLang="en-US" sz="1200" dirty="0"/>
              <a:t>를 만족하는 환자의 </a:t>
            </a:r>
            <a:r>
              <a:rPr lang="en-US" altLang="ko-KR" sz="1200" dirty="0"/>
              <a:t>53%</a:t>
            </a:r>
            <a:r>
              <a:rPr lang="ko-KR" altLang="en-US" sz="1200" dirty="0"/>
              <a:t>에서만 </a:t>
            </a:r>
            <a:r>
              <a:rPr lang="en-US" altLang="ko-KR" sz="1200" dirty="0"/>
              <a:t>sepsis-3</a:t>
            </a:r>
            <a:r>
              <a:rPr lang="ko-KR" altLang="en-US" sz="1200" dirty="0"/>
              <a:t>의 진단기준을 동시에 만족했습니다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-&gt; </a:t>
            </a:r>
            <a:r>
              <a:rPr lang="ko-KR" altLang="en-US" sz="1200" dirty="0"/>
              <a:t>이는 태국의 연구가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의 기준에 맞지 않는 </a:t>
            </a:r>
            <a:r>
              <a:rPr lang="en-US" altLang="ko-KR" sz="1200" dirty="0"/>
              <a:t>sepsis-3</a:t>
            </a:r>
            <a:r>
              <a:rPr lang="ko-KR" altLang="en-US" sz="1200" dirty="0"/>
              <a:t>환자를 분석에 포함하지 못하여 발생하는 차이 입니다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2. </a:t>
            </a:r>
            <a:r>
              <a:rPr lang="en-US" altLang="ko-KR" sz="1200" dirty="0" err="1"/>
              <a:t>Icu</a:t>
            </a:r>
            <a:r>
              <a:rPr lang="ko-KR" altLang="en-US" sz="1200" dirty="0"/>
              <a:t> 입원환자를 대상으로 한 소규모 연구에서도 연구가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의 기준에 맞지 않는 </a:t>
            </a:r>
            <a:r>
              <a:rPr lang="en-US" altLang="ko-KR" sz="1200" dirty="0"/>
              <a:t>sepsis-3</a:t>
            </a:r>
            <a:r>
              <a:rPr lang="ko-KR" altLang="en-US" sz="1200" dirty="0"/>
              <a:t>환자를 분석에 포함하지 않았고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3. </a:t>
            </a:r>
            <a:r>
              <a:rPr lang="ko-KR" altLang="en-US" sz="1200" dirty="0"/>
              <a:t>일본 데이터를 사용한 세번째 연구에서 또한 </a:t>
            </a:r>
            <a:r>
              <a:rPr lang="en-US" altLang="ko-KR" sz="1200" dirty="0"/>
              <a:t>SOFA score </a:t>
            </a:r>
            <a:r>
              <a:rPr lang="ko-KR" altLang="en-US" sz="1200" dirty="0"/>
              <a:t>를 적용하는 시점을 </a:t>
            </a:r>
            <a:r>
              <a:rPr lang="ko-KR" altLang="en-US" sz="1200" dirty="0" err="1"/>
              <a:t>표준화하지</a:t>
            </a:r>
            <a:r>
              <a:rPr lang="ko-KR" altLang="en-US" sz="1200" dirty="0"/>
              <a:t> 못했다는 점과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의 기준에 맞지 않는 </a:t>
            </a:r>
            <a:r>
              <a:rPr lang="en-US" altLang="ko-KR" sz="1200" dirty="0"/>
              <a:t>sepsis-3</a:t>
            </a:r>
            <a:r>
              <a:rPr lang="ko-KR" altLang="en-US" sz="1200" dirty="0"/>
              <a:t>환자를 분석에 포함하지 않았다는</a:t>
            </a:r>
            <a:r>
              <a:rPr lang="en-US" altLang="ko-KR" sz="1200" dirty="0"/>
              <a:t> </a:t>
            </a:r>
            <a:r>
              <a:rPr lang="ko-KR" altLang="en-US" sz="1200" dirty="0"/>
              <a:t>한계점이 발견되었습니다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74449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/>
              <a:t>본 </a:t>
            </a:r>
            <a:r>
              <a:rPr lang="en-US" altLang="ko-KR" sz="1200" dirty="0"/>
              <a:t>study</a:t>
            </a:r>
            <a:r>
              <a:rPr lang="ko-KR" altLang="en-US" sz="1200" dirty="0"/>
              <a:t>에서는 </a:t>
            </a:r>
            <a:r>
              <a:rPr lang="en-US" altLang="ko-KR" sz="1200" dirty="0"/>
              <a:t>EHR</a:t>
            </a:r>
            <a:r>
              <a:rPr lang="ko-KR" altLang="en-US" sz="1200" dirty="0"/>
              <a:t>을 사용하여 자료 분석을 했기 때문에 </a:t>
            </a:r>
            <a:r>
              <a:rPr lang="en-US" altLang="ko-KR" sz="1200" dirty="0"/>
              <a:t>sepsis-2</a:t>
            </a:r>
            <a:r>
              <a:rPr lang="ko-KR" altLang="en-US" sz="1200" dirty="0"/>
              <a:t>에 해당되지 않는 </a:t>
            </a:r>
            <a:r>
              <a:rPr lang="en-US" altLang="ko-KR" sz="1200" dirty="0"/>
              <a:t>sepsis-3 </a:t>
            </a:r>
            <a:r>
              <a:rPr lang="ko-KR" altLang="en-US" sz="1200" dirty="0"/>
              <a:t>환자까지 놓치지 않고 포함시킬 수 있었고 </a:t>
            </a: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ICU </a:t>
            </a:r>
            <a:r>
              <a:rPr lang="ko-KR" altLang="en-US" sz="1200" dirty="0"/>
              <a:t>환자 </a:t>
            </a:r>
            <a:r>
              <a:rPr lang="ko-KR" altLang="en-US" sz="1200" dirty="0" err="1"/>
              <a:t>뿐아니라</a:t>
            </a:r>
            <a:r>
              <a:rPr lang="en-US" altLang="ko-KR" sz="1200" dirty="0"/>
              <a:t>, ER, GW</a:t>
            </a:r>
            <a:r>
              <a:rPr lang="ko-KR" altLang="en-US" sz="1200" dirty="0"/>
              <a:t> 환자에 이르기 까지 다양한 </a:t>
            </a:r>
            <a:r>
              <a:rPr lang="en-US" altLang="ko-KR" sz="1200" dirty="0"/>
              <a:t>sepsis </a:t>
            </a:r>
            <a:r>
              <a:rPr lang="ko-KR" altLang="en-US" sz="1200" dirty="0"/>
              <a:t>환자군을 다뤘다는 강점이 있습니다</a:t>
            </a:r>
            <a:r>
              <a:rPr lang="en-US" altLang="ko-KR" sz="1200" dirty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/>
              <a:t>또한 세부분석을 통해 </a:t>
            </a: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sepsis-3</a:t>
            </a:r>
            <a:r>
              <a:rPr lang="ko-KR" altLang="en-US" sz="1200" dirty="0"/>
              <a:t> 예측</a:t>
            </a:r>
            <a:r>
              <a:rPr lang="en-US" altLang="ko-KR" sz="1200" dirty="0"/>
              <a:t> </a:t>
            </a:r>
            <a:r>
              <a:rPr lang="ko-KR" altLang="en-US" sz="1200" dirty="0" err="1"/>
              <a:t>인자로서의</a:t>
            </a:r>
            <a:r>
              <a:rPr lang="ko-KR" altLang="en-US" sz="1200" dirty="0"/>
              <a:t> </a:t>
            </a:r>
            <a:r>
              <a:rPr lang="en-US" altLang="ko-KR" sz="1200" dirty="0"/>
              <a:t>SIRS component</a:t>
            </a:r>
            <a:r>
              <a:rPr lang="ko-KR" altLang="en-US" sz="1200" dirty="0"/>
              <a:t>의 효용성 </a:t>
            </a:r>
            <a:endParaRPr lang="en-US" altLang="ko-KR" sz="1200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Sepsis-2 </a:t>
            </a:r>
            <a:r>
              <a:rPr lang="ko-KR" altLang="en-US" sz="1200" dirty="0"/>
              <a:t>예측 </a:t>
            </a:r>
            <a:r>
              <a:rPr lang="ko-KR" altLang="en-US" sz="1200" dirty="0" err="1"/>
              <a:t>인자로서의</a:t>
            </a:r>
            <a:r>
              <a:rPr lang="ko-KR" altLang="en-US" sz="1200" dirty="0"/>
              <a:t> </a:t>
            </a:r>
            <a:r>
              <a:rPr lang="en-US" altLang="ko-KR" sz="1200" dirty="0"/>
              <a:t>SOFA component</a:t>
            </a:r>
            <a:r>
              <a:rPr lang="ko-KR" altLang="en-US" sz="1200" dirty="0"/>
              <a:t>의</a:t>
            </a:r>
            <a:r>
              <a:rPr lang="en-US" altLang="ko-KR" sz="1200" dirty="0"/>
              <a:t> </a:t>
            </a:r>
            <a:r>
              <a:rPr lang="ko-KR" altLang="en-US" sz="1200" dirty="0"/>
              <a:t>효용성을</a:t>
            </a:r>
            <a:r>
              <a:rPr lang="en-US" altLang="ko-KR" sz="1200" dirty="0"/>
              <a:t> </a:t>
            </a:r>
            <a:r>
              <a:rPr lang="ko-KR" altLang="en-US" sz="1200" dirty="0"/>
              <a:t>함께 분석하였습니다</a:t>
            </a:r>
            <a:r>
              <a:rPr lang="en-US" altLang="ko-KR" sz="1200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7627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1200" dirty="0"/>
              <a:t>본 </a:t>
            </a:r>
            <a:r>
              <a:rPr lang="en-US" altLang="ko-KR" sz="1200" dirty="0"/>
              <a:t>study</a:t>
            </a:r>
            <a:r>
              <a:rPr lang="ko-KR" altLang="en-US" sz="1200" dirty="0"/>
              <a:t>의 제한점을</a:t>
            </a:r>
            <a:r>
              <a:rPr lang="en-US" altLang="ko-KR" sz="1200" dirty="0"/>
              <a:t> </a:t>
            </a:r>
            <a:r>
              <a:rPr lang="ko-KR" altLang="en-US" sz="1200" dirty="0" err="1"/>
              <a:t>설펴보면</a:t>
            </a:r>
            <a:endParaRPr lang="en-US" altLang="ko-KR" sz="1200" dirty="0"/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충분한 </a:t>
            </a:r>
            <a:r>
              <a:rPr lang="ko-KR" altLang="en-US" sz="1200" dirty="0" err="1"/>
              <a:t>검정력을</a:t>
            </a:r>
            <a:r>
              <a:rPr lang="ko-KR" altLang="en-US" sz="1200" dirty="0"/>
              <a:t> 얻기 위해서는 추후에 더 큰 </a:t>
            </a:r>
            <a:r>
              <a:rPr lang="en-US" altLang="ko-KR" sz="1200" dirty="0"/>
              <a:t>multicenter study </a:t>
            </a:r>
            <a:r>
              <a:rPr lang="ko-KR" altLang="en-US" sz="1200" dirty="0"/>
              <a:t>가 진행되어야 하고</a:t>
            </a:r>
            <a:r>
              <a:rPr lang="en-US" altLang="ko-KR" sz="1200" dirty="0"/>
              <a:t>, 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2016</a:t>
            </a:r>
            <a:r>
              <a:rPr lang="ko-KR" altLang="en-US" sz="1200" dirty="0"/>
              <a:t>년 </a:t>
            </a:r>
            <a:r>
              <a:rPr lang="en-US" altLang="ko-KR" sz="1200" dirty="0"/>
              <a:t>sepsis-3</a:t>
            </a:r>
            <a:r>
              <a:rPr lang="ko-KR" altLang="en-US" sz="1200" dirty="0"/>
              <a:t>의 </a:t>
            </a:r>
            <a:r>
              <a:rPr lang="ko-KR" altLang="en-US" sz="1200" dirty="0" err="1"/>
              <a:t>개념이등장하며</a:t>
            </a:r>
            <a:r>
              <a:rPr lang="ko-KR" altLang="en-US" sz="1200" dirty="0"/>
              <a:t> 함께 발표된 </a:t>
            </a:r>
            <a:r>
              <a:rPr lang="en-US" altLang="ko-KR" sz="1200" dirty="0"/>
              <a:t>screening score</a:t>
            </a:r>
            <a:r>
              <a:rPr lang="ko-KR" altLang="en-US" sz="1200" dirty="0"/>
              <a:t>인 </a:t>
            </a:r>
            <a:r>
              <a:rPr lang="en-US" altLang="ko-KR" sz="1200" dirty="0" err="1"/>
              <a:t>qSOFA</a:t>
            </a:r>
            <a:r>
              <a:rPr lang="ko-KR" altLang="en-US" sz="1200" dirty="0"/>
              <a:t>에 대해서는 다루지</a:t>
            </a:r>
            <a:r>
              <a:rPr lang="en-US" altLang="ko-KR" sz="1200" dirty="0"/>
              <a:t> </a:t>
            </a:r>
            <a:r>
              <a:rPr lang="ko-KR" altLang="en-US" sz="1200" dirty="0"/>
              <a:t>못했다는 것이 있겠습니다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  <a:p>
            <a:pPr marL="0" indent="0">
              <a:buNone/>
            </a:pPr>
            <a:r>
              <a:rPr lang="ko-KR" altLang="en-US" sz="1200" dirty="0"/>
              <a:t>또한 미국의 </a:t>
            </a:r>
            <a:r>
              <a:rPr lang="en-US" altLang="ko-KR" sz="1200" dirty="0"/>
              <a:t>3</a:t>
            </a:r>
            <a:r>
              <a:rPr lang="ko-KR" altLang="en-US" sz="1200" dirty="0"/>
              <a:t>개의 대학의료센터만을 포함하여 분석하였기에 지역사회와 외국병원에 대해 일반화 되지 않을 수 있습니다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5806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017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sz="1200" dirty="0"/>
              <a:t>결론은 간단합니다</a:t>
            </a:r>
            <a:r>
              <a:rPr lang="en-US" altLang="ko-KR" sz="1200" dirty="0"/>
              <a:t>. </a:t>
            </a:r>
          </a:p>
          <a:p>
            <a:pPr marL="0" indent="0">
              <a:buNone/>
            </a:pPr>
            <a:r>
              <a:rPr lang="en-US" altLang="ko-KR" sz="1200" dirty="0"/>
              <a:t>- SIRS,</a:t>
            </a:r>
            <a:r>
              <a:rPr lang="ko-KR" altLang="en-US" sz="1200" dirty="0"/>
              <a:t> </a:t>
            </a:r>
            <a:r>
              <a:rPr lang="en-US" altLang="ko-KR" sz="1200" dirty="0"/>
              <a:t>SOFA</a:t>
            </a:r>
            <a:r>
              <a:rPr lang="ko-KR" altLang="en-US" sz="1200" dirty="0"/>
              <a:t> 두개의 </a:t>
            </a:r>
            <a:r>
              <a:rPr lang="en-US" altLang="ko-KR" sz="1200" dirty="0"/>
              <a:t>phenotype</a:t>
            </a:r>
            <a:r>
              <a:rPr lang="ko-KR" altLang="en-US" sz="1200" dirty="0"/>
              <a:t>을 갖는 환자들이 한 개의 </a:t>
            </a:r>
            <a:r>
              <a:rPr lang="en-US" altLang="ko-KR" sz="1200" dirty="0"/>
              <a:t>phenotype</a:t>
            </a:r>
            <a:r>
              <a:rPr lang="ko-KR" altLang="en-US" sz="1200" dirty="0"/>
              <a:t>을 갖는 환자보다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가 높으며</a:t>
            </a:r>
            <a:endParaRPr lang="en-US" altLang="ko-KR" sz="1200" dirty="0"/>
          </a:p>
          <a:p>
            <a:pPr marL="0" indent="0">
              <a:buNone/>
            </a:pPr>
            <a:r>
              <a:rPr lang="en-US" altLang="ko-KR" sz="1200" dirty="0"/>
              <a:t>- </a:t>
            </a:r>
            <a:r>
              <a:rPr lang="ko-KR" altLang="en-US" sz="1200" dirty="0"/>
              <a:t>두 </a:t>
            </a:r>
            <a:r>
              <a:rPr lang="en-US" altLang="ko-KR" sz="1200" dirty="0"/>
              <a:t>criteria</a:t>
            </a:r>
            <a:r>
              <a:rPr lang="ko-KR" altLang="en-US" sz="1200" dirty="0"/>
              <a:t>를 함께 사용하는 것이 </a:t>
            </a:r>
            <a:r>
              <a:rPr lang="en-US" altLang="ko-KR" sz="1200" dirty="0"/>
              <a:t>mortality </a:t>
            </a:r>
            <a:r>
              <a:rPr lang="ko-KR" altLang="en-US" sz="1200" dirty="0"/>
              <a:t>를 예측하는데 도움이 된다</a:t>
            </a:r>
            <a:r>
              <a:rPr lang="en-US" altLang="ko-KR" sz="1200" dirty="0"/>
              <a:t>.</a:t>
            </a:r>
            <a:r>
              <a:rPr lang="ko-KR" altLang="en-US" sz="1200" dirty="0"/>
              <a:t>는 것입니다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r>
              <a:rPr lang="en-US" altLang="ko-KR" sz="1200" dirty="0"/>
              <a:t>.</a:t>
            </a:r>
          </a:p>
          <a:p>
            <a:pPr marL="0" indent="0">
              <a:buNone/>
            </a:pPr>
            <a:endParaRPr lang="en-US" altLang="ko-KR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06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0763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본 저널을 이해하는데 도움이 되는 </a:t>
            </a:r>
            <a:r>
              <a:rPr lang="en-US" altLang="ko-KR" baseline="0" dirty="0" smtClean="0"/>
              <a:t>article</a:t>
            </a:r>
            <a:r>
              <a:rPr lang="ko-KR" altLang="en-US" baseline="0" dirty="0" smtClean="0"/>
              <a:t>이 있어 첨부하였습니다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smtClean="0"/>
              <a:t>2017</a:t>
            </a:r>
            <a:r>
              <a:rPr lang="ko-KR" altLang="en-US" dirty="0"/>
              <a:t>년 </a:t>
            </a:r>
            <a:r>
              <a:rPr lang="en-US" altLang="ko-KR" dirty="0"/>
              <a:t>KJM</a:t>
            </a:r>
            <a:r>
              <a:rPr lang="ko-KR" altLang="en-US" dirty="0"/>
              <a:t>에 개재된 </a:t>
            </a:r>
            <a:r>
              <a:rPr lang="en-US" altLang="ko-KR" dirty="0"/>
              <a:t>“controversies regarding the new definition of sepsis”</a:t>
            </a:r>
            <a:r>
              <a:rPr lang="ko-KR" altLang="en-US" dirty="0"/>
              <a:t>라는 </a:t>
            </a:r>
            <a:r>
              <a:rPr lang="en-US" altLang="ko-KR" dirty="0"/>
              <a:t>article</a:t>
            </a:r>
            <a:r>
              <a:rPr lang="ko-KR" altLang="en-US" dirty="0"/>
              <a:t>로</a:t>
            </a:r>
            <a:r>
              <a:rPr lang="en-US" altLang="ko-KR" dirty="0"/>
              <a:t> </a:t>
            </a:r>
          </a:p>
          <a:p>
            <a:r>
              <a:rPr lang="en-US" altLang="ko-KR" dirty="0"/>
              <a:t>SIRS</a:t>
            </a:r>
            <a:r>
              <a:rPr lang="ko-KR" altLang="en-US" dirty="0"/>
              <a:t>와 </a:t>
            </a:r>
            <a:r>
              <a:rPr lang="en-US" altLang="ko-KR" dirty="0"/>
              <a:t>SOFA</a:t>
            </a:r>
            <a:r>
              <a:rPr lang="ko-KR" altLang="en-US" dirty="0"/>
              <a:t>의 개념 및 정의 확립의 배경과 각각의 지표들이 갖는 한계에 대한 내용을 다루고 있는 </a:t>
            </a:r>
            <a:r>
              <a:rPr lang="en-US" altLang="ko-KR" dirty="0"/>
              <a:t>article 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7777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패혈증은 </a:t>
            </a:r>
            <a:r>
              <a:rPr lang="ko-KR" altLang="en-US" dirty="0"/>
              <a:t>중환자실 입실의 가장 흔한 원인 중 하나이며</a:t>
            </a:r>
            <a:r>
              <a:rPr lang="en-US" altLang="ko-KR" dirty="0"/>
              <a:t>, </a:t>
            </a:r>
            <a:r>
              <a:rPr lang="ko-KR" altLang="en-US" dirty="0"/>
              <a:t>발생빈도는 지난 </a:t>
            </a:r>
            <a:r>
              <a:rPr lang="en-US" altLang="ko-KR" dirty="0"/>
              <a:t>10</a:t>
            </a:r>
            <a:r>
              <a:rPr lang="ko-KR" altLang="en-US" dirty="0"/>
              <a:t>년간 지속해서 증가하고 </a:t>
            </a:r>
            <a:r>
              <a:rPr lang="ko-KR" altLang="en-US" dirty="0" smtClean="0"/>
              <a:t>있고</a:t>
            </a:r>
            <a:endParaRPr lang="en-US" altLang="ko-KR" dirty="0"/>
          </a:p>
          <a:p>
            <a:r>
              <a:rPr lang="ko-KR" altLang="en-US" dirty="0"/>
              <a:t>보통 임상에서 </a:t>
            </a:r>
            <a:r>
              <a:rPr lang="en-US" altLang="ko-KR" dirty="0"/>
              <a:t>sepsis, </a:t>
            </a:r>
            <a:r>
              <a:rPr lang="ko-KR" altLang="en-US" dirty="0"/>
              <a:t>패혈증은 중증감염을 의미하는 경우로 사용되고</a:t>
            </a:r>
            <a:r>
              <a:rPr lang="en-US" altLang="ko-KR" dirty="0"/>
              <a:t> </a:t>
            </a:r>
            <a:r>
              <a:rPr lang="ko-KR" altLang="en-US" dirty="0"/>
              <a:t>있습니다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Sepsis</a:t>
            </a:r>
            <a:r>
              <a:rPr lang="ko-KR" altLang="en-US" dirty="0"/>
              <a:t>는 </a:t>
            </a:r>
            <a:r>
              <a:rPr lang="en-US" altLang="ko-KR" dirty="0"/>
              <a:t>1989</a:t>
            </a:r>
            <a:r>
              <a:rPr lang="ko-KR" altLang="en-US" dirty="0"/>
              <a:t>년 </a:t>
            </a:r>
            <a:r>
              <a:rPr lang="en-US" altLang="ko-KR" dirty="0"/>
              <a:t>sepsis syndrome </a:t>
            </a:r>
            <a:r>
              <a:rPr lang="ko-KR" altLang="en-US" dirty="0"/>
              <a:t>이라는 용어가 제안되며 처음으로 등장하였고</a:t>
            </a:r>
            <a:r>
              <a:rPr lang="en-US" altLang="ko-KR" dirty="0"/>
              <a:t>, sepsis</a:t>
            </a:r>
            <a:r>
              <a:rPr lang="ko-KR" altLang="en-US" dirty="0"/>
              <a:t> </a:t>
            </a:r>
            <a:r>
              <a:rPr lang="en-US" altLang="ko-KR" dirty="0"/>
              <a:t>syndrome</a:t>
            </a:r>
            <a:r>
              <a:rPr lang="ko-KR" altLang="en-US" dirty="0"/>
              <a:t>은 </a:t>
            </a: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hypothermia, tachycardia, tachypnea, clinical</a:t>
            </a:r>
            <a:r>
              <a:rPr lang="ko-KR" altLang="en-US" dirty="0"/>
              <a:t> </a:t>
            </a:r>
            <a:r>
              <a:rPr lang="en-US" altLang="ko-KR" dirty="0"/>
              <a:t>evidence of an infection, end organ dysfunction</a:t>
            </a:r>
            <a:r>
              <a:rPr lang="ko-KR" altLang="en-US" dirty="0"/>
              <a:t>을 반영하는 지표들로 정의되었습니다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0008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 후 </a:t>
            </a:r>
            <a:r>
              <a:rPr lang="en-US" altLang="ko-KR" dirty="0"/>
              <a:t>1992</a:t>
            </a:r>
            <a:r>
              <a:rPr lang="ko-KR" altLang="en-US" dirty="0"/>
              <a:t>년 </a:t>
            </a:r>
            <a:r>
              <a:rPr lang="ko-KR" altLang="en-US" sz="1200" dirty="0"/>
              <a:t>표준화된 “패혈증</a:t>
            </a:r>
            <a:r>
              <a:rPr lang="en-US" altLang="ko-KR" sz="1200" dirty="0"/>
              <a:t>(sepsis) SEPSIS-1”</a:t>
            </a:r>
            <a:r>
              <a:rPr lang="ko-KR" altLang="en-US" sz="1200" dirty="0"/>
              <a:t>의 정의가 만들어졌고</a:t>
            </a:r>
            <a:r>
              <a:rPr lang="en-US" altLang="ko-KR" sz="1200" dirty="0"/>
              <a:t>, </a:t>
            </a:r>
          </a:p>
          <a:p>
            <a:r>
              <a:rPr lang="ko-KR" altLang="en-US" sz="1200" dirty="0"/>
              <a:t>이 때 등장한 것이 </a:t>
            </a:r>
            <a:r>
              <a:rPr lang="en-US" altLang="ko-KR" sz="1200" dirty="0"/>
              <a:t>SIRS(systemic inflammatory response syndrome)</a:t>
            </a:r>
            <a:r>
              <a:rPr lang="ko-KR" altLang="en-US" sz="1200" dirty="0"/>
              <a:t> </a:t>
            </a:r>
            <a:r>
              <a:rPr lang="en-US" altLang="ko-KR" sz="1200" dirty="0"/>
              <a:t>criteria</a:t>
            </a:r>
            <a:r>
              <a:rPr lang="ko-KR" altLang="en-US" sz="1200" dirty="0"/>
              <a:t>로</a:t>
            </a:r>
            <a:r>
              <a:rPr lang="en-US" altLang="ko-KR" sz="1200" dirty="0"/>
              <a:t>, </a:t>
            </a:r>
            <a:r>
              <a:rPr lang="ko-KR" altLang="en-US" sz="1200" dirty="0"/>
              <a:t>이것은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패혈증을 포함한 다양한 원인에 의한 전신 염증반응을 나타내는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개념입니다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dirty="0"/>
              <a:t>SEPSIS-1</a:t>
            </a:r>
            <a:r>
              <a:rPr lang="ko-KR" altLang="en-US" sz="1200" dirty="0"/>
              <a:t>에서는 </a:t>
            </a:r>
            <a:r>
              <a:rPr lang="en-US" altLang="ko-KR" sz="1200" dirty="0"/>
              <a:t>sepsis</a:t>
            </a:r>
            <a:r>
              <a:rPr lang="ko-KR" altLang="en-US" sz="1200" dirty="0"/>
              <a:t>를 아래의 네 가지 임상기준</a:t>
            </a:r>
            <a:r>
              <a:rPr lang="en-US" altLang="ko-KR" sz="1200" dirty="0"/>
              <a:t>(temperature, HR, respiratory rate, leukocytosis)</a:t>
            </a:r>
            <a:r>
              <a:rPr lang="ko-KR" altLang="en-US" sz="1200" dirty="0"/>
              <a:t> 중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적어도 두 가지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만족할 때로 정의했고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sepsis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장기부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전을 동반한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sepsis, </a:t>
            </a:r>
          </a:p>
          <a:p>
            <a:pPr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septic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shock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적절한 수액 치료에도 불구하고 패혈증 </a:t>
            </a:r>
            <a:r>
              <a:rPr lang="ko-KR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유발성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저혈압이 지속되는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sepsis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정의하였습니다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latinLnBrk="1"/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049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SIRS criteria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해당되는 항목들이 매우 비 특이적이고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패혈증의 근본적인 생리를 제대로 설명하지 못한다는 한계점이 있었고</a:t>
            </a:r>
          </a:p>
          <a:p>
            <a:pPr lvl="0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임상에서 나타나는 패혈증 환자들의 다양한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character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반영하지 못한다는 우려가 제기되었습니다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 latinLnBrk="1"/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계기로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2003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기존의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SEPSIS-1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재검토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하여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SEPSIS-2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제안하였으나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패혈증 증상 및 징후의 목록을 확장하는 것 이외에 기존정의를 개정하지 못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하였고 </a:t>
            </a: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새로운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SEPSIS-3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발표되기 전까지는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진단에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SEPSIS-2 criteria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활용하였습니다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257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latinLnBrk="1"/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이후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여년간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기존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SEPSIS-2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정의의 한계를 극복하기 위한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논의가 있었고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endParaRPr lang="en-US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latinLnBrk="1"/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미국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SCCM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유럽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ESICM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2016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패혈증 및 </a:t>
            </a:r>
            <a:r>
              <a:rPr lang="ko-KR" altLang="ko-K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패혈성</a:t>
            </a:r>
            <a:r>
              <a:rPr lang="ko-KR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쇼크의 </a:t>
            </a:r>
            <a:r>
              <a:rPr lang="ko-KR" alt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새로운 </a:t>
            </a:r>
            <a:r>
              <a:rPr lang="ko-KR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정의를 제안하였습니다</a:t>
            </a:r>
            <a:r>
              <a:rPr lang="en-US" altLang="ko-K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ko-K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atinLnBrk="1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SCCM(Society of Critical Care Medicine) / SICM(European Society of Intensive Care Medicine)</a:t>
            </a:r>
          </a:p>
          <a:p>
            <a:pPr latinLnBrk="1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dirty="0"/>
              <a:t>이 것이 </a:t>
            </a:r>
            <a:r>
              <a:rPr lang="en-US" altLang="ko-KR" dirty="0"/>
              <a:t>SEPSIS-3</a:t>
            </a:r>
            <a:r>
              <a:rPr lang="ko-KR" altLang="en-US" dirty="0"/>
              <a:t>이며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SEPSIS-3</a:t>
            </a:r>
            <a:r>
              <a:rPr lang="ko-KR" altLang="en-US" dirty="0"/>
              <a:t>에서 패혈증은 </a:t>
            </a:r>
            <a:r>
              <a:rPr lang="en-US" altLang="ko-KR" dirty="0"/>
              <a:t>: </a:t>
            </a:r>
            <a:r>
              <a:rPr lang="ko-KR" altLang="en-US" dirty="0"/>
              <a:t>감염 의심 혹은 명백한 감염에 의해 발생한 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숙주 반응의 조절 장애로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dirty="0"/>
              <a:t>생명을 위협하는 장기부전이</a:t>
            </a:r>
            <a:r>
              <a:rPr lang="en-US" altLang="ko-KR" dirty="0"/>
              <a:t> </a:t>
            </a:r>
            <a:r>
              <a:rPr lang="ko-KR" altLang="en-US" dirty="0"/>
              <a:t>발생한 것으로 정의했고</a:t>
            </a:r>
          </a:p>
          <a:p>
            <a:r>
              <a:rPr lang="en-US" altLang="ko-KR" dirty="0"/>
              <a:t>SOFA</a:t>
            </a:r>
            <a:r>
              <a:rPr lang="ko-KR" altLang="en-US" dirty="0"/>
              <a:t>라고 약칭하여 부르는 </a:t>
            </a:r>
            <a:r>
              <a:rPr lang="en-US" altLang="ko-KR" dirty="0"/>
              <a:t>Sequential Organ Failure Assessment </a:t>
            </a:r>
            <a:r>
              <a:rPr lang="ko-KR" altLang="en-US" dirty="0"/>
              <a:t>점수를 통해 이를 평가하였습니다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SEPSIS-3 </a:t>
            </a:r>
            <a:r>
              <a:rPr lang="ko-KR" altLang="en-US" dirty="0"/>
              <a:t>에서 </a:t>
            </a:r>
            <a:r>
              <a:rPr lang="en-US" altLang="ko-KR" dirty="0"/>
              <a:t>sepsis</a:t>
            </a:r>
            <a:r>
              <a:rPr lang="ko-KR" altLang="en-US" dirty="0"/>
              <a:t>는 감염이 의심되거나 확인된 환자에서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en-US" altLang="ko-KR" dirty="0"/>
              <a:t>SOFA score</a:t>
            </a:r>
            <a:r>
              <a:rPr lang="ko-KR" altLang="en-US" dirty="0"/>
              <a:t>가 </a:t>
            </a:r>
            <a:r>
              <a:rPr lang="en-US" altLang="ko-KR" dirty="0"/>
              <a:t>2</a:t>
            </a:r>
            <a:r>
              <a:rPr lang="ko-KR" altLang="en-US" dirty="0"/>
              <a:t>점 이상 증가한 경우로 정의했고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Septic shock</a:t>
            </a:r>
            <a:r>
              <a:rPr lang="ko-KR" altLang="en-US" dirty="0"/>
              <a:t>은</a:t>
            </a:r>
            <a:r>
              <a:rPr lang="en-US" altLang="ko-KR" dirty="0"/>
              <a:t> </a:t>
            </a:r>
            <a:r>
              <a:rPr lang="ko-KR" altLang="en-US" dirty="0"/>
              <a:t>적절한 수액 치료에도 불구하고 </a:t>
            </a:r>
            <a:r>
              <a:rPr lang="en-US" altLang="ko-KR" dirty="0"/>
              <a:t>mean arterial pressure≥65 mmHg </a:t>
            </a:r>
            <a:r>
              <a:rPr lang="ko-KR" altLang="en-US" dirty="0"/>
              <a:t>유지하기 위해 </a:t>
            </a:r>
            <a:r>
              <a:rPr lang="ko-KR" altLang="en-US" dirty="0" err="1"/>
              <a:t>승압제가</a:t>
            </a:r>
            <a:r>
              <a:rPr lang="ko-KR" altLang="en-US" dirty="0"/>
              <a:t> 필요하며</a:t>
            </a:r>
            <a:r>
              <a:rPr lang="en-US" altLang="ko-KR" dirty="0"/>
              <a:t>, </a:t>
            </a:r>
            <a:r>
              <a:rPr lang="ko-KR" altLang="en-US" dirty="0"/>
              <a:t>혈중 </a:t>
            </a:r>
            <a:r>
              <a:rPr lang="en-US" altLang="ko-KR" dirty="0"/>
              <a:t>lactate &gt; 2 mmol/L</a:t>
            </a:r>
            <a:r>
              <a:rPr lang="ko-KR" altLang="en-US" dirty="0"/>
              <a:t>인 경우로 정의했습니다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SEPSIS-3 </a:t>
            </a:r>
            <a:r>
              <a:rPr lang="ko-KR" altLang="en-US" sz="1200" dirty="0"/>
              <a:t>에서는 </a:t>
            </a:r>
            <a:r>
              <a:rPr lang="en-US" altLang="ko-KR" sz="1200" dirty="0" err="1"/>
              <a:t>qSOFA</a:t>
            </a:r>
            <a:r>
              <a:rPr lang="en-US" altLang="ko-KR" sz="1200" dirty="0"/>
              <a:t>(quick SOFA)</a:t>
            </a:r>
            <a:r>
              <a:rPr lang="ko-KR" altLang="en-US" sz="1200" dirty="0"/>
              <a:t>라는 </a:t>
            </a:r>
            <a:r>
              <a:rPr lang="ko-KR" altLang="en-US" sz="1200" dirty="0" err="1"/>
              <a:t>스크리닝</a:t>
            </a:r>
            <a:r>
              <a:rPr lang="ko-KR" altLang="en-US" sz="1200" dirty="0"/>
              <a:t> 개념이 등장하였는데</a:t>
            </a:r>
            <a:r>
              <a:rPr lang="en-US" altLang="ko-KR" sz="1200" dirty="0"/>
              <a:t>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/>
              <a:t>이는 의식 변화</a:t>
            </a:r>
            <a:r>
              <a:rPr lang="en-US" altLang="ko-KR" sz="1200" dirty="0"/>
              <a:t>, </a:t>
            </a:r>
            <a:r>
              <a:rPr lang="ko-KR" altLang="en-US" sz="1200" dirty="0"/>
              <a:t>수축기</a:t>
            </a:r>
            <a:r>
              <a:rPr lang="en-US" altLang="ko-KR" sz="1200" dirty="0"/>
              <a:t>, </a:t>
            </a:r>
            <a:r>
              <a:rPr lang="ko-KR" altLang="en-US" sz="1200" dirty="0"/>
              <a:t> 호흡수 등 환자 </a:t>
            </a:r>
            <a:r>
              <a:rPr lang="en-US" altLang="ko-KR" sz="1200" dirty="0"/>
              <a:t>physical examination </a:t>
            </a:r>
            <a:r>
              <a:rPr lang="ko-KR" altLang="en-US" sz="1200" dirty="0"/>
              <a:t>시 확인 할 수 있는 항목들로 구성되어 조기에 패혈증을 예측할 수 있도록 하였습니다</a:t>
            </a:r>
            <a:r>
              <a:rPr lang="en-US" altLang="ko-KR" sz="1200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SEPSIS-3</a:t>
            </a:r>
            <a:r>
              <a:rPr lang="ko-KR" altLang="en-US" dirty="0"/>
              <a:t>에서는 </a:t>
            </a:r>
            <a:r>
              <a:rPr lang="en-US" altLang="ko-KR" dirty="0"/>
              <a:t>SEPSIS-2</a:t>
            </a:r>
            <a:r>
              <a:rPr lang="ko-KR" altLang="en-US" dirty="0"/>
              <a:t>에서 사용되던</a:t>
            </a:r>
            <a:r>
              <a:rPr lang="en-US" altLang="ko-KR" dirty="0"/>
              <a:t>, severe</a:t>
            </a:r>
            <a:r>
              <a:rPr lang="ko-KR" altLang="en-US" dirty="0"/>
              <a:t> </a:t>
            </a:r>
            <a:r>
              <a:rPr lang="en-US" altLang="ko-KR" dirty="0"/>
              <a:t>sepsis</a:t>
            </a:r>
            <a:r>
              <a:rPr lang="ko-KR" altLang="en-US" dirty="0"/>
              <a:t>라는 용어는 제외되었고</a:t>
            </a:r>
            <a:r>
              <a:rPr lang="en-US" altLang="ko-KR" dirty="0"/>
              <a:t> SIRS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dirty="0"/>
              <a:t>기준 또한 사용되지 않았습니다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4186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Methods </a:t>
            </a:r>
            <a:r>
              <a:rPr lang="ko-KR" altLang="en-US" dirty="0"/>
              <a:t>입니다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 err="1"/>
              <a:t>Restrospective</a:t>
            </a:r>
            <a:r>
              <a:rPr lang="en-US" altLang="ko-KR" dirty="0"/>
              <a:t>, multicenter study</a:t>
            </a:r>
            <a:r>
              <a:rPr lang="ko-KR" altLang="en-US" dirty="0"/>
              <a:t>로 진행되었고 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Mayo clinic, Vanderbilt University medical center, Michigan University medical center 3</a:t>
            </a:r>
            <a:r>
              <a:rPr lang="ko-KR" altLang="en-US" dirty="0"/>
              <a:t>개의 </a:t>
            </a:r>
            <a:r>
              <a:rPr lang="en-US" altLang="ko-KR" dirty="0"/>
              <a:t>center</a:t>
            </a:r>
            <a:r>
              <a:rPr lang="ko-KR" altLang="en-US" dirty="0"/>
              <a:t>에서</a:t>
            </a:r>
            <a:r>
              <a:rPr lang="en-US" altLang="ko-KR" dirty="0"/>
              <a:t> </a:t>
            </a:r>
            <a:r>
              <a:rPr lang="ko-KR" altLang="en-US" dirty="0"/>
              <a:t>진행되었습니다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C30C-FA0A-4457-87DD-09EBD082F387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90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1366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085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647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89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24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0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2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768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228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0187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902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9F405-1C85-4E0C-8776-2272382B33A4}" type="datetimeFigureOut">
              <a:rPr lang="ko-KR" altLang="en-US" smtClean="0"/>
              <a:t>2020-11-21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D2D19-A4BE-4ED1-85EE-5328CC6C48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83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D0871C-7529-4C91-AEFC-ADAE176EFD9C}"/>
              </a:ext>
            </a:extLst>
          </p:cNvPr>
          <p:cNvSpPr txBox="1"/>
          <p:nvPr/>
        </p:nvSpPr>
        <p:spPr>
          <a:xfrm>
            <a:off x="5434268" y="5509986"/>
            <a:ext cx="3298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chemeClr val="bg1">
                    <a:lumMod val="50000"/>
                  </a:schemeClr>
                </a:solidFill>
              </a:rPr>
              <a:t>호흡기내과 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</a:rPr>
              <a:t>R3 </a:t>
            </a:r>
            <a:r>
              <a:rPr lang="ko-KR" altLang="en-US" sz="2400" b="1" dirty="0">
                <a:solidFill>
                  <a:schemeClr val="bg1">
                    <a:lumMod val="50000"/>
                  </a:schemeClr>
                </a:solidFill>
              </a:rPr>
              <a:t>김은영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-32840" y="4149080"/>
            <a:ext cx="914399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11573" y="1268760"/>
            <a:ext cx="914399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06A2446-4E4B-4908-8DE5-E7EAEBADD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38" y="1556792"/>
            <a:ext cx="7759575" cy="231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45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Age</a:t>
            </a:r>
            <a:r>
              <a:rPr lang="ko-KR" altLang="en-US" sz="2000" dirty="0"/>
              <a:t> </a:t>
            </a:r>
            <a:r>
              <a:rPr lang="en-US" altLang="ko-KR" sz="2000" dirty="0"/>
              <a:t>≥ 18 years old </a:t>
            </a:r>
          </a:p>
          <a:p>
            <a:r>
              <a:rPr lang="en-US" altLang="ko-KR" sz="2000" dirty="0"/>
              <a:t>Blood culture obtained + antibiotics administered</a:t>
            </a:r>
          </a:p>
          <a:p>
            <a:pPr marL="0" indent="0">
              <a:buNone/>
            </a:pPr>
            <a:r>
              <a:rPr lang="en-US" altLang="ko-KR" sz="2000" dirty="0"/>
              <a:t>    (within 24hrs before ~ 72hrs after culture) </a:t>
            </a:r>
          </a:p>
          <a:p>
            <a:r>
              <a:rPr lang="en-US" altLang="ko-KR" sz="2000" dirty="0"/>
              <a:t>Onset of infection : the earlier of culture or antibiotic administration</a:t>
            </a:r>
          </a:p>
          <a:p>
            <a:r>
              <a:rPr lang="en-US" altLang="ko-KR" sz="2000" dirty="0"/>
              <a:t>All data to calculate SIRS and SOFA scores</a:t>
            </a:r>
          </a:p>
          <a:p>
            <a:pPr marL="0" indent="0">
              <a:buNone/>
            </a:pPr>
            <a:r>
              <a:rPr lang="en-US" altLang="ko-KR" sz="2000" dirty="0"/>
              <a:t>   (window 48hr before ~ 24hr after onset of suspected infection) </a:t>
            </a:r>
          </a:p>
          <a:p>
            <a:pPr marL="0" indent="0">
              <a:buNone/>
            </a:pPr>
            <a:r>
              <a:rPr lang="en-US" altLang="ko-KR" sz="2000" dirty="0"/>
              <a:t>   - SIRS scores : 0 to 4</a:t>
            </a:r>
          </a:p>
          <a:p>
            <a:pPr marL="0" indent="0">
              <a:buNone/>
            </a:pPr>
            <a:r>
              <a:rPr lang="en-US" altLang="ko-KR" sz="2000" dirty="0"/>
              <a:t>   - SOFA scores : 0 to 24</a:t>
            </a:r>
          </a:p>
          <a:p>
            <a:pPr marL="0" indent="0">
              <a:buNone/>
            </a:pPr>
            <a:r>
              <a:rPr lang="en-US" altLang="ko-KR" sz="2000" dirty="0"/>
              <a:t>-&gt; Missing values : presumed to be normal (0 points)</a:t>
            </a:r>
          </a:p>
          <a:p>
            <a:endParaRPr lang="en-US" altLang="ko-KR" sz="2000" dirty="0"/>
          </a:p>
          <a:p>
            <a:r>
              <a:rPr lang="en-US" altLang="ko-KR" sz="2000" dirty="0"/>
              <a:t>All statistics were done with SPSS 25 </a:t>
            </a:r>
          </a:p>
          <a:p>
            <a:r>
              <a:rPr lang="en-US" altLang="ko-KR" sz="2000" dirty="0"/>
              <a:t>No power analysis was done</a:t>
            </a:r>
          </a:p>
          <a:p>
            <a:r>
              <a:rPr lang="en-US" altLang="ko-KR" sz="2000" dirty="0"/>
              <a:t>Sample size was determined by the number of available records from each institution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Methods</a:t>
            </a:r>
            <a:r>
              <a:rPr lang="en-US" altLang="ko-KR" sz="1800" b="1" spc="-150" dirty="0">
                <a:latin typeface="Calibri" pitchFamily="34" charset="0"/>
                <a:cs typeface="Myriad Hebrew" pitchFamily="50" charset="-79"/>
              </a:rPr>
              <a:t> </a:t>
            </a:r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: Patients</a:t>
            </a: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9221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SIRS</a:t>
            </a:r>
            <a:r>
              <a:rPr lang="ko-KR" altLang="en-US" sz="2000" dirty="0"/>
              <a:t> </a:t>
            </a:r>
            <a:r>
              <a:rPr lang="en-US" altLang="ko-KR" sz="2000" dirty="0"/>
              <a:t>sepsis vs</a:t>
            </a:r>
            <a:r>
              <a:rPr lang="ko-KR" altLang="en-US" sz="2000" dirty="0"/>
              <a:t> </a:t>
            </a:r>
            <a:r>
              <a:rPr lang="en-US" altLang="ko-KR" sz="2000" dirty="0"/>
              <a:t>SOFA sepsis population comparison</a:t>
            </a:r>
          </a:p>
          <a:p>
            <a:pPr marL="0" indent="0">
              <a:buNone/>
            </a:pPr>
            <a:r>
              <a:rPr lang="en-US" altLang="ko-KR" sz="2000" dirty="0"/>
              <a:t>By Pearson’s correlation coefficient : correlation not strictly independent 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-&gt; using</a:t>
            </a:r>
            <a:r>
              <a:rPr lang="ko-KR" altLang="en-US" sz="2000" dirty="0"/>
              <a:t> </a:t>
            </a:r>
            <a:r>
              <a:rPr lang="en-US" altLang="ko-KR" sz="2000" dirty="0"/>
              <a:t>overlapping t test, </a:t>
            </a:r>
            <a:r>
              <a:rPr lang="en-US" altLang="ko-KR" sz="2000" dirty="0" err="1"/>
              <a:t>nonparsimonious</a:t>
            </a:r>
            <a:r>
              <a:rPr lang="en-US" altLang="ko-KR" sz="2000" dirty="0"/>
              <a:t> logistic regressions  </a:t>
            </a:r>
          </a:p>
          <a:p>
            <a:pPr>
              <a:buFontTx/>
              <a:buChar char="-"/>
            </a:pPr>
            <a:r>
              <a:rPr lang="en-US" altLang="ko-KR" sz="2000" dirty="0"/>
              <a:t>4 SIRS components could identify Sepsis-3? </a:t>
            </a:r>
          </a:p>
          <a:p>
            <a:pPr>
              <a:buFontTx/>
              <a:buChar char="-"/>
            </a:pPr>
            <a:r>
              <a:rPr lang="en-US" altLang="ko-KR" sz="2000" dirty="0"/>
              <a:t>6 SOFA components could identify Sepsis-2?</a:t>
            </a:r>
          </a:p>
          <a:p>
            <a:pPr>
              <a:buFontTx/>
              <a:buChar char="-"/>
            </a:pPr>
            <a:r>
              <a:rPr lang="en-US" altLang="ko-KR" sz="2000" dirty="0"/>
              <a:t>associations between SIRS / SOFA / Death?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Discriminations of the regression models were measured with the C-statistic and compared with the Hanley-McNeil test </a:t>
            </a:r>
          </a:p>
          <a:p>
            <a:endParaRPr lang="en-US" altLang="ko-KR" sz="2000" dirty="0"/>
          </a:p>
          <a:p>
            <a:r>
              <a:rPr lang="en-US" altLang="ko-KR" sz="2000" dirty="0"/>
              <a:t>Cochran-Armitage test of trend was used to determine if mortality increased as SIRS or SOFA points increased</a:t>
            </a:r>
          </a:p>
          <a:p>
            <a:endParaRPr lang="en-US" altLang="ko-KR" sz="2000" dirty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Methods</a:t>
            </a:r>
            <a:r>
              <a:rPr lang="en-US" altLang="ko-KR" sz="1800" b="1" spc="-150" dirty="0">
                <a:latin typeface="Calibri" pitchFamily="34" charset="0"/>
                <a:cs typeface="Myriad Hebrew" pitchFamily="50" charset="-79"/>
              </a:rPr>
              <a:t> </a:t>
            </a:r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: Patients</a:t>
            </a: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52841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Septic shock subgroup analyses were done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: two scores + receiving vasopressors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: vasopressors + lactic acid &gt;2 mmol/dL </a:t>
            </a:r>
          </a:p>
          <a:p>
            <a:endParaRPr lang="en-US" altLang="ko-KR" sz="2000" dirty="0"/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Methods</a:t>
            </a:r>
            <a:r>
              <a:rPr lang="en-US" altLang="ko-KR" sz="1800" b="1" spc="-150" dirty="0">
                <a:latin typeface="Calibri" pitchFamily="34" charset="0"/>
                <a:cs typeface="Myriad Hebrew" pitchFamily="50" charset="-79"/>
              </a:rPr>
              <a:t> </a:t>
            </a:r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: Patients</a:t>
            </a: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41901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Agreement between the two phenotypes was poor</a:t>
            </a:r>
          </a:p>
          <a:p>
            <a:pPr marL="0" indent="0">
              <a:buNone/>
            </a:pPr>
            <a:r>
              <a:rPr lang="en-US" altLang="ko-KR" sz="2000" dirty="0"/>
              <a:t>   : kappa = 0.213, (95% CI, 0.201–0.225)</a:t>
            </a:r>
          </a:p>
          <a:p>
            <a:r>
              <a:rPr lang="en-US" altLang="ko-KR" sz="2000" dirty="0"/>
              <a:t>SIRS and SOFA points correlated poorly (r = 0.292, p &lt; 0.001)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C435E4DB-B481-412A-8441-F75B061F2AEF}"/>
              </a:ext>
            </a:extLst>
          </p:cNvPr>
          <p:cNvGrpSpPr/>
          <p:nvPr/>
        </p:nvGrpSpPr>
        <p:grpSpPr>
          <a:xfrm>
            <a:off x="467544" y="2235309"/>
            <a:ext cx="6840760" cy="3855229"/>
            <a:chOff x="467544" y="2235309"/>
            <a:chExt cx="6840760" cy="3855229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FD9A0C2F-0234-4ADB-8B2A-9CE0764FA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544" y="2235309"/>
              <a:ext cx="6840760" cy="3855229"/>
            </a:xfrm>
            <a:prstGeom prst="rect">
              <a:avLst/>
            </a:prstGeom>
          </p:spPr>
        </p:pic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xmlns="" id="{8B63DC41-76D7-4ED9-A0B4-4A8861A7A318}"/>
                </a:ext>
              </a:extLst>
            </p:cNvPr>
            <p:cNvCxnSpPr>
              <a:cxnSpLocks/>
            </p:cNvCxnSpPr>
            <p:nvPr/>
          </p:nvCxnSpPr>
          <p:spPr>
            <a:xfrm>
              <a:off x="1155725" y="5837163"/>
              <a:ext cx="4856435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5208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7DCFFE5B-971E-4B22-B8BC-33BFF39F7C33}"/>
              </a:ext>
            </a:extLst>
          </p:cNvPr>
          <p:cNvGrpSpPr/>
          <p:nvPr/>
        </p:nvGrpSpPr>
        <p:grpSpPr>
          <a:xfrm>
            <a:off x="261020" y="1112238"/>
            <a:ext cx="6903267" cy="5574190"/>
            <a:chOff x="261020" y="1112238"/>
            <a:chExt cx="6903267" cy="557419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xmlns="" id="{34543017-BDB1-4C13-B46D-03DD9E1CD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020" y="1112238"/>
              <a:ext cx="6903267" cy="5574190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9BA4A56F-1186-49E4-918B-906A2594A1E8}"/>
                </a:ext>
              </a:extLst>
            </p:cNvPr>
            <p:cNvSpPr/>
            <p:nvPr/>
          </p:nvSpPr>
          <p:spPr>
            <a:xfrm>
              <a:off x="1835696" y="134076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xmlns="" id="{5A936957-0F75-4F9E-AD24-36A49BE5EEEB}"/>
                </a:ext>
              </a:extLst>
            </p:cNvPr>
            <p:cNvSpPr/>
            <p:nvPr/>
          </p:nvSpPr>
          <p:spPr>
            <a:xfrm>
              <a:off x="1835696" y="385250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xmlns="" id="{F71EFD8A-23F4-419D-8977-A3AED08549A1}"/>
                </a:ext>
              </a:extLst>
            </p:cNvPr>
            <p:cNvSpPr/>
            <p:nvPr/>
          </p:nvSpPr>
          <p:spPr>
            <a:xfrm>
              <a:off x="3401029" y="134076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7D6F722C-37A2-4E20-A03B-D4D7CD445B53}"/>
                </a:ext>
              </a:extLst>
            </p:cNvPr>
            <p:cNvSpPr/>
            <p:nvPr/>
          </p:nvSpPr>
          <p:spPr>
            <a:xfrm>
              <a:off x="4972149" y="134076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CB431A43-AEB4-4618-B6FC-FC36157E0288}"/>
                </a:ext>
              </a:extLst>
            </p:cNvPr>
            <p:cNvSpPr/>
            <p:nvPr/>
          </p:nvSpPr>
          <p:spPr>
            <a:xfrm>
              <a:off x="3419872" y="386104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E55F62BD-35BF-4DBF-96A7-FCCB379B2877}"/>
                </a:ext>
              </a:extLst>
            </p:cNvPr>
            <p:cNvSpPr/>
            <p:nvPr/>
          </p:nvSpPr>
          <p:spPr>
            <a:xfrm>
              <a:off x="5054790" y="3861048"/>
              <a:ext cx="936104" cy="43204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xmlns="" id="{1A58EB74-0208-4F99-B7F3-27135D8562DF}"/>
                </a:ext>
              </a:extLst>
            </p:cNvPr>
            <p:cNvCxnSpPr>
              <a:cxnSpLocks/>
            </p:cNvCxnSpPr>
            <p:nvPr/>
          </p:nvCxnSpPr>
          <p:spPr>
            <a:xfrm>
              <a:off x="323528" y="6546610"/>
              <a:ext cx="6696744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xmlns="" id="{8EA49C27-DC24-40EE-BC8B-849D2F8B400A}"/>
                </a:ext>
              </a:extLst>
            </p:cNvPr>
            <p:cNvCxnSpPr>
              <a:cxnSpLocks/>
            </p:cNvCxnSpPr>
            <p:nvPr/>
          </p:nvCxnSpPr>
          <p:spPr>
            <a:xfrm>
              <a:off x="323528" y="6669360"/>
              <a:ext cx="108012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05072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43E29004-E489-4102-B30F-23F7E5888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11" y="1081256"/>
            <a:ext cx="5085101" cy="501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6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4238473"/>
            <a:ext cx="8560666" cy="185482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2,429 (8%) patients died</a:t>
            </a:r>
          </a:p>
          <a:p>
            <a:r>
              <a:rPr lang="en-US" altLang="ko-KR" sz="2000" dirty="0"/>
              <a:t>Mortality increased as the number of SIRS or SOFA points increased (Cochran-Armitage p &lt; 0.001)</a:t>
            </a:r>
          </a:p>
          <a:p>
            <a:r>
              <a:rPr lang="en-US" altLang="ko-KR" sz="2000" dirty="0"/>
              <a:t>SIRS point was associated with an increased mortality </a:t>
            </a:r>
          </a:p>
          <a:p>
            <a:pPr marL="0" indent="0">
              <a:buNone/>
            </a:pPr>
            <a:r>
              <a:rPr lang="en-US" altLang="ko-KR" sz="2000" dirty="0"/>
              <a:t>    (OR, 1.671 / C-statistic = 0.649)</a:t>
            </a:r>
          </a:p>
          <a:p>
            <a:r>
              <a:rPr lang="en-US" altLang="ko-KR" sz="2000" dirty="0"/>
              <a:t>SOFA point was associated with an increased mortality </a:t>
            </a:r>
          </a:p>
          <a:p>
            <a:pPr marL="0" indent="0">
              <a:buNone/>
            </a:pPr>
            <a:r>
              <a:rPr lang="en-US" altLang="ko-KR" sz="2000" dirty="0"/>
              <a:t>    (OR, 1.299 / C-statistic = 0.725)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B812D19-0B73-4569-89CB-3B2110A2A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077"/>
          <a:stretch/>
        </p:blipFill>
        <p:spPr>
          <a:xfrm>
            <a:off x="90588" y="1112519"/>
            <a:ext cx="4503780" cy="267651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5966A11D-5A23-414E-9E17-6D421BA370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798"/>
          <a:stretch/>
        </p:blipFill>
        <p:spPr>
          <a:xfrm>
            <a:off x="4587032" y="1112519"/>
            <a:ext cx="4089423" cy="304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38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641654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/>
              <a:t>Combined into one logistic regression model, both SIRS and SOFA</a:t>
            </a:r>
            <a:r>
              <a:rPr lang="en-US" altLang="ko-KR" sz="2000" dirty="0"/>
              <a:t> points were independently associated with </a:t>
            </a:r>
            <a:r>
              <a:rPr lang="en-US" altLang="ko-KR" sz="2000" b="1" dirty="0"/>
              <a:t>mortality with improved discrimination</a:t>
            </a:r>
            <a:r>
              <a:rPr lang="en-US" altLang="ko-KR" sz="2000" dirty="0"/>
              <a:t> (C-statistic = 0.742)</a:t>
            </a:r>
          </a:p>
          <a:p>
            <a:endParaRPr lang="en-US" altLang="ko-KR" sz="2000" dirty="0"/>
          </a:p>
          <a:p>
            <a:r>
              <a:rPr lang="en-US" altLang="ko-KR" sz="2000" dirty="0"/>
              <a:t>All SIRS components(BT/HR/RR/WBC) associated with mortality </a:t>
            </a:r>
          </a:p>
          <a:p>
            <a:endParaRPr lang="en-US" altLang="ko-KR" sz="2000" dirty="0"/>
          </a:p>
          <a:p>
            <a:r>
              <a:rPr lang="en-US" altLang="ko-KR" sz="2000" dirty="0"/>
              <a:t>Five SOFA components(oxygenation/PLT/bilirubin/Cr/cardiovascular)</a:t>
            </a:r>
          </a:p>
          <a:p>
            <a:pPr marL="0" indent="0">
              <a:buNone/>
            </a:pPr>
            <a:r>
              <a:rPr lang="en-US" altLang="ko-KR" sz="2000" dirty="0"/>
              <a:t>    associated with mortality</a:t>
            </a:r>
          </a:p>
          <a:p>
            <a:endParaRPr lang="en-US" altLang="ko-KR" sz="2000" dirty="0"/>
          </a:p>
          <a:p>
            <a:r>
              <a:rPr lang="en-US" altLang="ko-KR" sz="2000" dirty="0"/>
              <a:t>When </a:t>
            </a:r>
            <a:r>
              <a:rPr lang="en-US" altLang="ko-KR" sz="2000" b="1" dirty="0"/>
              <a:t>SIRS and SOFA components were combined into one model</a:t>
            </a:r>
            <a:r>
              <a:rPr lang="en-US" altLang="ko-KR" sz="2000" dirty="0"/>
              <a:t>, all of their individual components</a:t>
            </a:r>
            <a:r>
              <a:rPr lang="en-US" altLang="ko-KR" sz="2000" b="1" dirty="0"/>
              <a:t>, with the exception of Glasgow coma scale and WBC count, were independently associated with mortality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6119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893174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Sepsis-3 patients who also had Sepsis-2 had higher SOFA scores </a:t>
            </a:r>
          </a:p>
          <a:p>
            <a:pPr marL="0" indent="0">
              <a:buNone/>
            </a:pPr>
            <a:r>
              <a:rPr lang="en-US" altLang="ko-KR" sz="2000" dirty="0"/>
              <a:t>    (4.8±2.7 vs. 3.7±2.0, p &lt; 0.001)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dirty="0"/>
              <a:t>They also had a near doubling of hospital mortality</a:t>
            </a:r>
          </a:p>
          <a:p>
            <a:pPr marL="0" indent="0">
              <a:buNone/>
            </a:pPr>
            <a:r>
              <a:rPr lang="en-US" altLang="ko-KR" sz="2000" dirty="0"/>
              <a:t>    (18% vs. 10%, p &lt; 0.001)</a:t>
            </a:r>
          </a:p>
          <a:p>
            <a:endParaRPr lang="en-US" altLang="ko-KR" sz="2000" dirty="0"/>
          </a:p>
          <a:p>
            <a:r>
              <a:rPr lang="en-US" altLang="ko-KR" sz="2000" dirty="0"/>
              <a:t>Sepsis-2 patients who also had Sepsis-3 had slightly higher SIRS points</a:t>
            </a:r>
          </a:p>
          <a:p>
            <a:pPr marL="0" indent="0">
              <a:buNone/>
            </a:pPr>
            <a:r>
              <a:rPr lang="en-US" altLang="ko-KR" sz="2000" dirty="0"/>
              <a:t>    (2.5±0.6 vs. 2.3±0.5, p &lt; 0.001)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dirty="0"/>
              <a:t>Much higher mortality </a:t>
            </a:r>
          </a:p>
          <a:p>
            <a:pPr marL="0" indent="0">
              <a:buNone/>
            </a:pPr>
            <a:r>
              <a:rPr lang="en-US" altLang="ko-KR" sz="2000" dirty="0"/>
              <a:t>    (18% vs. 6%, p &lt; 0.001) </a:t>
            </a:r>
          </a:p>
          <a:p>
            <a:pPr marL="0" indent="0">
              <a:buNone/>
            </a:pPr>
            <a:endParaRPr lang="en-US" altLang="ko-KR" sz="20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7778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893174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/>
              <a:t>All four factors of SIRS were significantly associated with Sepsis-3</a:t>
            </a:r>
          </a:p>
          <a:p>
            <a:pPr marL="0" indent="0">
              <a:buNone/>
            </a:pPr>
            <a:r>
              <a:rPr lang="en-US" altLang="ko-KR" sz="2000" dirty="0"/>
              <a:t>    (discrimination was only 0.669; 95% CI, 0.657–0.681)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b="1" dirty="0"/>
              <a:t>Five SOFA factors(except bilirubin) were associated with Sepsis-2</a:t>
            </a:r>
          </a:p>
          <a:p>
            <a:pPr marL="0" indent="0">
              <a:buNone/>
            </a:pPr>
            <a:r>
              <a:rPr lang="en-US" altLang="ko-KR" sz="2000" dirty="0"/>
              <a:t>    (discrimination was 0.710; 95% CI, 0.698–0.722)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7014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Introduction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>
                <a:solidFill>
                  <a:srgbClr val="C00000"/>
                </a:solidFill>
              </a:rPr>
              <a:t>Sepsis</a:t>
            </a:r>
            <a:r>
              <a:rPr lang="en-US" altLang="ko-KR" sz="2000" dirty="0"/>
              <a:t> remains an </a:t>
            </a:r>
            <a:r>
              <a:rPr lang="en-US" altLang="ko-KR" sz="2000" dirty="0">
                <a:solidFill>
                  <a:srgbClr val="C00000"/>
                </a:solidFill>
              </a:rPr>
              <a:t>important health problem </a:t>
            </a:r>
          </a:p>
          <a:p>
            <a:r>
              <a:rPr lang="en-US" altLang="ko-KR" sz="2000" dirty="0"/>
              <a:t>Gaps remain in our understanding of this syndrome</a:t>
            </a:r>
          </a:p>
          <a:p>
            <a:r>
              <a:rPr lang="en-US" altLang="ko-KR" sz="2000" b="1" dirty="0"/>
              <a:t>More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than 25 years, sepsis remained a syndrome </a:t>
            </a:r>
            <a:r>
              <a:rPr lang="en-US" altLang="ko-KR" sz="2000" dirty="0"/>
              <a:t>based on the systemic inflammatory response syndrome (SIRS) defined by its physiologic derangements of vital signs and laboratory values suggestive of infection (</a:t>
            </a:r>
            <a:r>
              <a:rPr lang="en-US" altLang="ko-KR" sz="2000" b="1" dirty="0">
                <a:solidFill>
                  <a:srgbClr val="C00000"/>
                </a:solidFill>
              </a:rPr>
              <a:t>Sepsis-1</a:t>
            </a:r>
            <a:r>
              <a:rPr lang="en-US" altLang="ko-KR" sz="2000" dirty="0">
                <a:solidFill>
                  <a:srgbClr val="C00000"/>
                </a:solidFill>
              </a:rPr>
              <a:t> and </a:t>
            </a:r>
            <a:r>
              <a:rPr lang="en-US" altLang="ko-KR" sz="2000" b="1" dirty="0">
                <a:solidFill>
                  <a:srgbClr val="C00000"/>
                </a:solidFill>
              </a:rPr>
              <a:t>Sepsis-2</a:t>
            </a:r>
            <a:r>
              <a:rPr lang="en-US" altLang="ko-KR" sz="2000" dirty="0"/>
              <a:t>) </a:t>
            </a:r>
          </a:p>
          <a:p>
            <a:r>
              <a:rPr lang="en-US" altLang="ko-KR" sz="2000" b="1" dirty="0"/>
              <a:t>Recently</a:t>
            </a:r>
            <a:r>
              <a:rPr lang="en-US" altLang="ko-KR" sz="2000" dirty="0"/>
              <a:t>, an international collaboration suggested a new definition based on</a:t>
            </a:r>
            <a:r>
              <a:rPr lang="en-US" altLang="ko-KR" sz="2000" dirty="0">
                <a:solidFill>
                  <a:srgbClr val="C00000"/>
                </a:solidFill>
              </a:rPr>
              <a:t> </a:t>
            </a:r>
            <a:r>
              <a:rPr lang="en-US" altLang="ko-KR" sz="2000" b="1" dirty="0"/>
              <a:t>end-organ dysfunction </a:t>
            </a:r>
            <a:r>
              <a:rPr lang="en-US" altLang="ko-KR" sz="2000" dirty="0"/>
              <a:t>(</a:t>
            </a:r>
            <a:r>
              <a:rPr lang="en-US" altLang="ko-KR" sz="2000" b="1" dirty="0">
                <a:solidFill>
                  <a:srgbClr val="C00000"/>
                </a:solidFill>
              </a:rPr>
              <a:t>Sepsis-3</a:t>
            </a:r>
            <a:r>
              <a:rPr lang="en-US" altLang="ko-KR" sz="2000" dirty="0"/>
              <a:t>) </a:t>
            </a:r>
          </a:p>
          <a:p>
            <a:endParaRPr lang="en-US" altLang="ko-KR" sz="2000" dirty="0"/>
          </a:p>
          <a:p>
            <a:r>
              <a:rPr lang="en-US" altLang="ko-KR" sz="2000" dirty="0"/>
              <a:t>Different sepsis </a:t>
            </a:r>
            <a:r>
              <a:rPr lang="en-US" altLang="ko-KR" sz="2000" b="1" dirty="0"/>
              <a:t>phenotypes would have different mortalities</a:t>
            </a:r>
            <a:r>
              <a:rPr lang="en-US" altLang="ko-KR" sz="2000" dirty="0"/>
              <a:t>, specifically for the three groups</a:t>
            </a:r>
          </a:p>
          <a:p>
            <a:pPr marL="0" indent="0">
              <a:buNone/>
            </a:pPr>
            <a:r>
              <a:rPr lang="en-US" altLang="ko-KR" sz="2000" dirty="0"/>
              <a:t>   - Sepsis-2 and Sepsis-3 concordant sepsis </a:t>
            </a:r>
          </a:p>
          <a:p>
            <a:pPr marL="0" indent="0">
              <a:buNone/>
            </a:pPr>
            <a:r>
              <a:rPr lang="en-US" altLang="ko-KR" sz="2000" dirty="0"/>
              <a:t>   - Sepsis-2 only sepsis</a:t>
            </a:r>
          </a:p>
          <a:p>
            <a:pPr marL="0" indent="0">
              <a:buNone/>
            </a:pPr>
            <a:r>
              <a:rPr lang="en-US" altLang="ko-KR" sz="2000" dirty="0"/>
              <a:t>   - Sepsis-3 only sepsis</a:t>
            </a:r>
            <a:endParaRPr lang="en-US" altLang="ko-KR" sz="2000" dirty="0">
              <a:latin typeface="Calibri" pitchFamily="34" charset="0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352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4221088"/>
            <a:ext cx="8425630" cy="186944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2000" dirty="0"/>
          </a:p>
          <a:p>
            <a:r>
              <a:rPr lang="en-US" altLang="ko-KR" sz="2000" dirty="0"/>
              <a:t>Agreement between the diagnoses was fair </a:t>
            </a:r>
          </a:p>
          <a:p>
            <a:pPr marL="0" indent="0">
              <a:buNone/>
            </a:pPr>
            <a:r>
              <a:rPr lang="en-US" altLang="ko-KR" sz="2000" dirty="0"/>
              <a:t>   (kappa = 0.412; se = 0.013; p &lt; 0.001)</a:t>
            </a:r>
          </a:p>
          <a:p>
            <a:r>
              <a:rPr lang="en-US" altLang="ko-KR" sz="2000" dirty="0"/>
              <a:t>Correlation between SIRS points and SOFA points was poor </a:t>
            </a:r>
          </a:p>
          <a:p>
            <a:pPr marL="0" indent="0">
              <a:buNone/>
            </a:pPr>
            <a:r>
              <a:rPr lang="en-US" altLang="ko-KR" sz="2000" dirty="0"/>
              <a:t>   (r = 0.091; p &lt; 0.001)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ED70B49-92B3-4A30-A710-CE734A65C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65479"/>
            <a:ext cx="3744416" cy="305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96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7E9B6B0A-D698-4FA4-8CA5-06FE75F9A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29" y="1112520"/>
            <a:ext cx="489585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Increasing SIRS and SOFA points were associated with increased mortality in the Sepsis-2 patients</a:t>
            </a:r>
          </a:p>
          <a:p>
            <a:pPr marL="0" indent="0">
              <a:buNone/>
            </a:pPr>
            <a:r>
              <a:rPr lang="en-US" altLang="ko-KR" sz="2000" dirty="0"/>
              <a:t>    (Cochran-Armitage p = 0.040 and &lt; 0.001, respectively)</a:t>
            </a:r>
          </a:p>
          <a:p>
            <a:r>
              <a:rPr lang="en-US" altLang="ko-KR" sz="2000" dirty="0"/>
              <a:t>Neither was associated with increased mortality in Sepsis-3 patients </a:t>
            </a:r>
          </a:p>
          <a:p>
            <a:pPr marL="0" indent="0">
              <a:buNone/>
            </a:pPr>
            <a:r>
              <a:rPr lang="en-US" altLang="ko-KR" sz="2000" dirty="0"/>
              <a:t>    (Cochran-Armitage p = 0.103 and 0.710, respectively)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SIRS components had poor ability to discriminate mortality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shock patients</a:t>
            </a:r>
            <a:r>
              <a:rPr lang="ko-KR" altLang="en-US" sz="2000" dirty="0"/>
              <a:t> </a:t>
            </a:r>
            <a:r>
              <a:rPr lang="en-US" altLang="ko-KR" sz="2000" dirty="0"/>
              <a:t>(C-statistic = 0.563)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 patients (C-statistic = 0.560)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dirty="0"/>
              <a:t>SOFA components had poor ability to discriminate mortality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 patients (C-statistic = 0.631)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shock patients (C-statistic = 0.640)</a:t>
            </a:r>
          </a:p>
          <a:p>
            <a:pPr marL="0" indent="0">
              <a:buNone/>
            </a:pPr>
            <a:endParaRPr lang="en-US" altLang="ko-KR" sz="20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78061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Combining the SIRS and SOFA components into the same models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 patients (C-statistic = 0.651)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b="1" dirty="0"/>
              <a:t>SIRS only model, p &lt; 0.001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dirty="0"/>
              <a:t>SOFA only model, p = 0.095</a:t>
            </a:r>
          </a:p>
          <a:p>
            <a:pPr>
              <a:buFont typeface="Symbol" panose="05050102010706020507" pitchFamily="18" charset="2"/>
              <a:buChar char="Þ"/>
            </a:pPr>
            <a:endParaRPr lang="en-US" altLang="ko-KR" sz="2000" dirty="0"/>
          </a:p>
          <a:p>
            <a:pPr>
              <a:buFontTx/>
              <a:buChar char="-"/>
            </a:pPr>
            <a:r>
              <a:rPr lang="en-US" altLang="ko-KR" sz="2000" dirty="0"/>
              <a:t>Sepsis-2 shock patients (C-statistic = 0.653)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b="1" dirty="0"/>
              <a:t>SIRS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only model, p &lt; 0.001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en-US" altLang="ko-KR" sz="2000" dirty="0"/>
              <a:t>SOFA only model, p = 0.352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</a:p>
          <a:p>
            <a:r>
              <a:rPr lang="en-US" altLang="ko-KR" sz="2000" dirty="0"/>
              <a:t>Sepsis-3 shock patients who also had Sepsis-2 shock had slightly higher SOFA points (7.9±2.8 vs. 7.1±3.0; p &lt; 0.001) than Sepsis-3 shock patients without Sepsis-2 shock 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13972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Mortality in Sepsis-3 shock patients (p = 0.044)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shock(+) : 60%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shock(-) : 50%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dirty="0"/>
              <a:t>Mortality in Sepsis-2 shock patients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shock(+) : 50%(268 of 540)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shock(-) : 27%(327 of 1,218)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Ability of</a:t>
            </a:r>
            <a:r>
              <a:rPr lang="ko-KR" altLang="en-US" sz="2000" dirty="0"/>
              <a:t> </a:t>
            </a:r>
            <a:r>
              <a:rPr lang="en-US" altLang="ko-KR" sz="2000" dirty="0"/>
              <a:t>SIRS</a:t>
            </a:r>
            <a:r>
              <a:rPr lang="ko-KR" altLang="en-US" sz="2000" dirty="0"/>
              <a:t> </a:t>
            </a:r>
            <a:r>
              <a:rPr lang="en-US" altLang="ko-KR" sz="2000" dirty="0"/>
              <a:t>criteria to discriminate Sepsis-3 septic shock</a:t>
            </a:r>
          </a:p>
          <a:p>
            <a:pPr marL="0" indent="0">
              <a:buNone/>
            </a:pPr>
            <a:r>
              <a:rPr lang="en-US" altLang="ko-KR" sz="2000" dirty="0"/>
              <a:t>   (C-statistic = 0.612) all four components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Ability of</a:t>
            </a:r>
            <a:r>
              <a:rPr lang="ko-KR" altLang="en-US" sz="2000" dirty="0"/>
              <a:t> </a:t>
            </a:r>
            <a:r>
              <a:rPr lang="en-US" altLang="ko-KR" sz="2000" dirty="0"/>
              <a:t>SOFA points to discriminate Sepsis-2 septic shock </a:t>
            </a:r>
          </a:p>
          <a:p>
            <a:pPr marL="0" indent="0">
              <a:buNone/>
            </a:pPr>
            <a:r>
              <a:rPr lang="en-US" altLang="ko-KR" sz="2000" dirty="0"/>
              <a:t>   (C-statistic = 0.639), only oxygenation/cardiovascular SOFA factors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Results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  <a:p>
            <a:pPr algn="l"/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05172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Incidences of Sepsis-2 and Sepsis-3 : similar </a:t>
            </a:r>
          </a:p>
          <a:p>
            <a:r>
              <a:rPr lang="en-US" altLang="ko-KR" sz="2000" b="1" dirty="0"/>
              <a:t>Sepsis-2 vs Sepsis-3 : poor agreement </a:t>
            </a:r>
            <a:r>
              <a:rPr lang="en-US" altLang="ko-KR" sz="2000" dirty="0"/>
              <a:t>(kappa = 0.213±0.006)</a:t>
            </a:r>
          </a:p>
          <a:p>
            <a:r>
              <a:rPr lang="en-US" altLang="ko-KR" sz="2000" b="1" dirty="0"/>
              <a:t>Mortality</a:t>
            </a:r>
            <a:r>
              <a:rPr lang="ko-KR" altLang="en-US" sz="2000" b="1" dirty="0"/>
              <a:t> </a:t>
            </a:r>
            <a:endParaRPr lang="en-US" altLang="ko-KR" sz="2000" b="1" dirty="0"/>
          </a:p>
          <a:p>
            <a:pPr>
              <a:buFontTx/>
              <a:buChar char="-"/>
            </a:pPr>
            <a:r>
              <a:rPr lang="en-US" altLang="ko-KR" sz="2000" dirty="0"/>
              <a:t>both Sepsis-2 and Sepsis-3 : 18%</a:t>
            </a:r>
          </a:p>
          <a:p>
            <a:pPr>
              <a:buFontTx/>
              <a:buChar char="-"/>
            </a:pPr>
            <a:r>
              <a:rPr lang="en-US" altLang="ko-KR" sz="2000" dirty="0"/>
              <a:t>only Sepsis-2 : 12%</a:t>
            </a:r>
          </a:p>
          <a:p>
            <a:pPr>
              <a:buFontTx/>
              <a:buChar char="-"/>
            </a:pPr>
            <a:r>
              <a:rPr lang="en-US" altLang="ko-KR" sz="2000" dirty="0"/>
              <a:t>only Sepsis-3 : 14%</a:t>
            </a:r>
          </a:p>
          <a:p>
            <a:pPr>
              <a:buFontTx/>
              <a:buChar char="-"/>
            </a:pPr>
            <a:endParaRPr lang="en-US" altLang="ko-KR" sz="2000" dirty="0"/>
          </a:p>
          <a:p>
            <a:r>
              <a:rPr lang="en-US" altLang="ko-KR" sz="2000" b="1" dirty="0"/>
              <a:t>Sepsis-2 shock vs and Sepsis-3 shock : similar agreement </a:t>
            </a:r>
          </a:p>
          <a:p>
            <a:pPr marL="0" indent="0">
              <a:buNone/>
            </a:pPr>
            <a:r>
              <a:rPr lang="en-US" altLang="ko-KR" sz="2000" dirty="0"/>
              <a:t>   (kappa = 0.412±0.013) </a:t>
            </a:r>
          </a:p>
          <a:p>
            <a:r>
              <a:rPr lang="en-US" altLang="ko-KR" sz="2000" b="1" dirty="0"/>
              <a:t>Mortality </a:t>
            </a:r>
          </a:p>
          <a:p>
            <a:pPr>
              <a:buFontTx/>
              <a:buChar char="-"/>
            </a:pPr>
            <a:r>
              <a:rPr lang="en-US" altLang="ko-KR" sz="2000" dirty="0"/>
              <a:t>Sepsis-2 shock : 34%</a:t>
            </a:r>
          </a:p>
          <a:p>
            <a:pPr>
              <a:buFontTx/>
              <a:buChar char="-"/>
            </a:pPr>
            <a:r>
              <a:rPr lang="en-US" altLang="ko-KR" sz="2000" dirty="0"/>
              <a:t>Sepsis-3 shock : 50%</a:t>
            </a:r>
          </a:p>
          <a:p>
            <a:pPr marL="0" indent="0">
              <a:buNone/>
            </a:pPr>
            <a:r>
              <a:rPr lang="en-US" altLang="ko-KR" sz="2000" b="1" dirty="0"/>
              <a:t>   </a:t>
            </a:r>
            <a:r>
              <a:rPr lang="en-US" altLang="ko-KR" sz="2000" dirty="0"/>
              <a:t>(but, incidence : Sepsis-3 shock(676) &lt;&lt; Sepsis-2 shock(1,758)) 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Discussion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48855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/>
              <a:t>No difference in mortality</a:t>
            </a:r>
            <a:r>
              <a:rPr lang="en-US" altLang="ko-KR" sz="2000" dirty="0"/>
              <a:t> between </a:t>
            </a:r>
            <a:r>
              <a:rPr lang="en-US" altLang="ko-KR" sz="2000" b="1" dirty="0"/>
              <a:t>Sepsis-3 shock with and without</a:t>
            </a:r>
            <a:r>
              <a:rPr lang="en-US" altLang="ko-KR" sz="2000" dirty="0"/>
              <a:t> also meeting </a:t>
            </a:r>
            <a:r>
              <a:rPr lang="en-US" altLang="ko-KR" sz="2000" b="1" dirty="0"/>
              <a:t>Sepsis-2 criteria </a:t>
            </a:r>
            <a:r>
              <a:rPr lang="en-US" altLang="ko-KR" sz="2000" dirty="0"/>
              <a:t>(50% vs 50%)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Sepsis-2 shock patients</a:t>
            </a:r>
            <a:r>
              <a:rPr lang="en-US" altLang="ko-KR" sz="2000" dirty="0"/>
              <a:t> who </a:t>
            </a:r>
            <a:r>
              <a:rPr lang="en-US" altLang="ko-KR" sz="2000" b="1" dirty="0"/>
              <a:t>did not meet Sepsis-3 shock </a:t>
            </a:r>
            <a:r>
              <a:rPr lang="en-US" altLang="ko-KR" sz="2000" dirty="0"/>
              <a:t>criteria </a:t>
            </a:r>
            <a:r>
              <a:rPr lang="en-US" altLang="ko-KR" sz="2000" b="1" dirty="0"/>
              <a:t>had a much lower mortality rate (27%)</a:t>
            </a:r>
            <a:r>
              <a:rPr lang="en-US" altLang="ko-KR" sz="2000" dirty="0"/>
              <a:t> compared with those who met Sepsis-3 criteria (50%) 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Combining Sepsis-2 and Sepsis-3 criteria </a:t>
            </a:r>
            <a:r>
              <a:rPr lang="en-US" altLang="ko-KR" sz="2000" dirty="0"/>
              <a:t>into one </a:t>
            </a:r>
            <a:r>
              <a:rPr lang="en-US" altLang="ko-KR" sz="2000" b="1" dirty="0"/>
              <a:t>mortality model improved prediction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-&gt; Not all SIRS and SOFA components were in the combined model</a:t>
            </a:r>
          </a:p>
          <a:p>
            <a:pPr marL="0" indent="0">
              <a:buNone/>
            </a:pPr>
            <a:r>
              <a:rPr lang="en-US" altLang="ko-KR" sz="2000" dirty="0"/>
              <a:t>   Ex) SIRS: white cell count, SOFA: Glasgow score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Discussion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81409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19"/>
            <a:ext cx="8425630" cy="526880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While our study confirms other studies that found that </a:t>
            </a:r>
            <a:r>
              <a:rPr lang="en-US" altLang="ko-KR" sz="2000" b="1" dirty="0"/>
              <a:t>Sepsis-3 is better than Sepsis-2 at mortality discrimination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[Few studies that assessed the overlap between Sepsis-2 and Sepsis-3]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In Thailand(</a:t>
            </a:r>
            <a:r>
              <a:rPr lang="en-US" altLang="ko-KR" sz="2000" dirty="0" err="1"/>
              <a:t>Khwannimit</a:t>
            </a:r>
            <a:r>
              <a:rPr lang="en-US" altLang="ko-KR" sz="2000" dirty="0"/>
              <a:t> et al.)</a:t>
            </a:r>
          </a:p>
          <a:p>
            <a:pPr marL="0" indent="0">
              <a:buNone/>
            </a:pPr>
            <a:r>
              <a:rPr lang="en-US" altLang="ko-KR" sz="2000" dirty="0"/>
              <a:t>    : did not assess non-Sepsis-2 patients for the presence of Sepsis-3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</a:p>
          <a:p>
            <a:r>
              <a:rPr lang="en-US" altLang="ko-KR" sz="2000" dirty="0"/>
              <a:t>In a small study of ICU admissions (Cheng et al.)</a:t>
            </a:r>
          </a:p>
          <a:p>
            <a:pPr marL="0" indent="0">
              <a:buNone/>
            </a:pPr>
            <a:r>
              <a:rPr lang="en-US" altLang="ko-KR" sz="2000" dirty="0"/>
              <a:t>    : did not assess patient who had Sepsis-3 without having Sepsis-2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</a:p>
          <a:p>
            <a:r>
              <a:rPr lang="en-US" altLang="ko-KR" sz="2000" dirty="0"/>
              <a:t>In</a:t>
            </a:r>
            <a:r>
              <a:rPr lang="ko-KR" altLang="en-US" sz="2000" dirty="0"/>
              <a:t> </a:t>
            </a:r>
            <a:r>
              <a:rPr lang="en-US" altLang="ko-KR" sz="2000" dirty="0"/>
              <a:t>study using a Japanese registry (Takauji et al.) </a:t>
            </a:r>
          </a:p>
          <a:p>
            <a:pPr marL="0" indent="0">
              <a:buNone/>
            </a:pPr>
            <a:r>
              <a:rPr lang="en-US" altLang="ko-KR" sz="2000" dirty="0"/>
              <a:t>    : using a nonstandard time window for calculating SOFA </a:t>
            </a:r>
          </a:p>
          <a:p>
            <a:pPr marL="0" indent="0">
              <a:buNone/>
            </a:pPr>
            <a:r>
              <a:rPr lang="en-US" altLang="ko-KR" sz="2000" dirty="0"/>
              <a:t>    : did not evaluate Sepsis-3 patients who did not also have Sepsis-2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Discussion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8290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 panose="05050102010706020507" pitchFamily="18" charset="2"/>
              <a:buChar char="Þ"/>
            </a:pPr>
            <a:r>
              <a:rPr lang="en-US" altLang="ko-KR" sz="2000" b="1" dirty="0"/>
              <a:t>Our study differs from these three studies </a:t>
            </a:r>
          </a:p>
          <a:p>
            <a:pPr>
              <a:buFontTx/>
              <a:buChar char="-"/>
            </a:pPr>
            <a:r>
              <a:rPr lang="en-US" altLang="ko-KR" sz="2000" dirty="0"/>
              <a:t>include Sepsis-3 patients who did not have Sepsis-2 by </a:t>
            </a:r>
            <a:r>
              <a:rPr lang="en-US" altLang="ko-KR" sz="2000" b="1" dirty="0"/>
              <a:t>using EHR </a:t>
            </a:r>
          </a:p>
          <a:p>
            <a:pPr>
              <a:buFontTx/>
              <a:buChar char="-"/>
            </a:pPr>
            <a:r>
              <a:rPr lang="en-US" altLang="ko-KR" sz="2000" dirty="0"/>
              <a:t>extends the sepsis patients (ICU / ER</a:t>
            </a:r>
            <a:r>
              <a:rPr lang="ko-KR" altLang="en-US" sz="2000" dirty="0"/>
              <a:t> </a:t>
            </a:r>
            <a:r>
              <a:rPr lang="en-US" altLang="ko-KR" sz="2000" dirty="0"/>
              <a:t>/ Wards)</a:t>
            </a:r>
          </a:p>
          <a:p>
            <a:pPr marL="0" indent="0">
              <a:buNone/>
            </a:pPr>
            <a:r>
              <a:rPr lang="en-US" altLang="ko-KR" sz="2000" dirty="0"/>
              <a:t>-&gt; include non-ICU patients 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2000" dirty="0"/>
              <a:t>We also created models </a:t>
            </a:r>
          </a:p>
          <a:p>
            <a:pPr>
              <a:buFontTx/>
              <a:buChar char="-"/>
            </a:pPr>
            <a:r>
              <a:rPr lang="en-US" altLang="ko-KR" sz="2000" dirty="0"/>
              <a:t>components of Sepsis-2 that predict Sepsis-3 </a:t>
            </a:r>
          </a:p>
          <a:p>
            <a:pPr>
              <a:buFontTx/>
              <a:buChar char="-"/>
            </a:pPr>
            <a:r>
              <a:rPr lang="en-US" altLang="ko-KR" sz="2000" dirty="0"/>
              <a:t>components for Sepsis-3 that predict Sepsis-2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Discussion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25773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Larger multicenter studies would be required</a:t>
            </a:r>
          </a:p>
          <a:p>
            <a:endParaRPr lang="en-US" altLang="ko-KR" sz="2000" dirty="0"/>
          </a:p>
          <a:p>
            <a:r>
              <a:rPr lang="en-US" altLang="ko-KR" sz="2000" dirty="0" err="1"/>
              <a:t>qSOFA</a:t>
            </a:r>
            <a:r>
              <a:rPr lang="en-US" altLang="ko-KR" sz="2000" dirty="0"/>
              <a:t> were not used in studies</a:t>
            </a:r>
          </a:p>
          <a:p>
            <a:endParaRPr lang="en-US" altLang="ko-KR" sz="2000" dirty="0"/>
          </a:p>
          <a:p>
            <a:r>
              <a:rPr lang="en-US" altLang="ko-KR" sz="2000" dirty="0"/>
              <a:t>Included only three tertiary care American academic medical centers</a:t>
            </a:r>
          </a:p>
          <a:p>
            <a:endParaRPr lang="en-US" altLang="ko-KR" sz="20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Discussion- Limitation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7609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Introduction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xmlns="" id="{2755884B-5228-4CFD-959A-FAC05E8D2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721672"/>
              </p:ext>
            </p:extLst>
          </p:nvPr>
        </p:nvGraphicFramePr>
        <p:xfrm>
          <a:off x="398381" y="1484793"/>
          <a:ext cx="8413113" cy="479789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927610">
                  <a:extLst>
                    <a:ext uri="{9D8B030D-6E8A-4147-A177-3AD203B41FA5}">
                      <a16:colId xmlns:a16="http://schemas.microsoft.com/office/drawing/2014/main" xmlns="" val="185603048"/>
                    </a:ext>
                  </a:extLst>
                </a:gridCol>
                <a:gridCol w="2323267">
                  <a:extLst>
                    <a:ext uri="{9D8B030D-6E8A-4147-A177-3AD203B41FA5}">
                      <a16:colId xmlns:a16="http://schemas.microsoft.com/office/drawing/2014/main" xmlns="" val="4169007316"/>
                    </a:ext>
                  </a:extLst>
                </a:gridCol>
                <a:gridCol w="2264517">
                  <a:extLst>
                    <a:ext uri="{9D8B030D-6E8A-4147-A177-3AD203B41FA5}">
                      <a16:colId xmlns:a16="http://schemas.microsoft.com/office/drawing/2014/main" xmlns="" val="3629731941"/>
                    </a:ext>
                  </a:extLst>
                </a:gridCol>
                <a:gridCol w="2897719">
                  <a:extLst>
                    <a:ext uri="{9D8B030D-6E8A-4147-A177-3AD203B41FA5}">
                      <a16:colId xmlns:a16="http://schemas.microsoft.com/office/drawing/2014/main" xmlns="" val="2913853559"/>
                    </a:ext>
                  </a:extLst>
                </a:gridCol>
              </a:tblGrid>
              <a:tr h="200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Sepsis-1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Sepsis-2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Sepsis-3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68053912"/>
                  </a:ext>
                </a:extLst>
              </a:tr>
              <a:tr h="1676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SIRS</a:t>
                      </a:r>
                      <a:endParaRPr lang="ko-KR" sz="11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At least 2 of the following: temperature &gt;38̥°C or &lt;36°C, heart rate &gt;90/min, respiratory rate &gt;20/min or PaCO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 &lt;32mmHg, white cell &gt;12000 or &lt;4000 or &gt;10% immature (bands) forms</a:t>
                      </a:r>
                      <a:endParaRPr lang="ko-K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At least 2 of the following: temperature &gt;38̥°C or &lt;36°C, heart rate &gt;90/min, respiratory rate &gt;20/min or PaCO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 &lt;32mmHg, white cell &gt;12000 or 4000 or &gt;10% immature (bands) forms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applicable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32802910"/>
                  </a:ext>
                </a:extLst>
              </a:tr>
              <a:tr h="1254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SOFA</a:t>
                      </a:r>
                      <a:endParaRPr lang="ko-KR" sz="11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applicable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 applicable</a:t>
                      </a:r>
                      <a:endParaRPr lang="ko-KR" sz="11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Respiratory (PaO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/FiO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), Nervous (Glasgow coma scale), Cardiovascular (mean arterial pressure or vasopressor), Liver (bilirubin), Coagulation (platelets), Kidneys (creatinine)</a:t>
                      </a:r>
                      <a:endParaRPr lang="ko-KR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83011382"/>
                  </a:ext>
                </a:extLst>
              </a:tr>
              <a:tr h="622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Sepsis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SIRS + suspected infection</a:t>
                      </a:r>
                      <a:endParaRPr lang="ko-KR" sz="11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SIRS + suspected infection</a:t>
                      </a:r>
                      <a:endParaRPr lang="ko-KR" sz="11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Increase in SOFA score </a:t>
                      </a:r>
                      <a:r>
                        <a:rPr lang="en-US" sz="1200" u="sng" dirty="0">
                          <a:effectLst/>
                          <a:highlight>
                            <a:srgbClr val="FFFF00"/>
                          </a:highlight>
                        </a:rPr>
                        <a:t>&gt;</a:t>
                      </a: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 2 points </a:t>
                      </a:r>
                      <a:r>
                        <a:rPr lang="en-US" sz="1200" dirty="0">
                          <a:effectLst/>
                        </a:rPr>
                        <a:t>+ </a:t>
                      </a:r>
                      <a:r>
                        <a:rPr lang="en-US" sz="1200" dirty="0">
                          <a:effectLst/>
                          <a:highlight>
                            <a:srgbClr val="FFFF00"/>
                          </a:highlight>
                        </a:rPr>
                        <a:t>suspected infection</a:t>
                      </a:r>
                      <a:endParaRPr lang="ko-KR" sz="1100" dirty="0"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ko-KR" sz="11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93341865"/>
                  </a:ext>
                </a:extLst>
              </a:tr>
              <a:tr h="1043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Septic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shock</a:t>
                      </a:r>
                      <a:endParaRPr lang="ko-KR" sz="11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SBP &lt;90mmHg or reduction in SBP</a:t>
                      </a:r>
                      <a:r>
                        <a:rPr lang="en-US" sz="1200" u="sng">
                          <a:effectLst/>
                        </a:rPr>
                        <a:t>&gt;</a:t>
                      </a:r>
                      <a:r>
                        <a:rPr lang="en-US" sz="1200">
                          <a:effectLst/>
                        </a:rPr>
                        <a:t> 40mmHg from baseline despite fluid resuscitation and presence of perfusion abnormalities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SBP &lt;90mmHg, reduction in SBP</a:t>
                      </a:r>
                      <a:r>
                        <a:rPr lang="en-US" sz="1200" u="sng">
                          <a:effectLst/>
                        </a:rPr>
                        <a:t>&gt;</a:t>
                      </a:r>
                      <a:r>
                        <a:rPr lang="en-US" sz="1200">
                          <a:effectLst/>
                        </a:rPr>
                        <a:t> 40mmHg from baseline, or MAP &lt;60mmHg despite fluid resuscitation</a:t>
                      </a:r>
                      <a:endParaRPr lang="ko-KR" sz="11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Vasopressors to maintain MAP </a:t>
                      </a:r>
                      <a:r>
                        <a:rPr lang="en-US" sz="1200" u="sng" dirty="0">
                          <a:effectLst/>
                        </a:rPr>
                        <a:t>&gt;</a:t>
                      </a:r>
                      <a:r>
                        <a:rPr lang="en-US" sz="1200" dirty="0">
                          <a:effectLst/>
                        </a:rPr>
                        <a:t> 65mmHg and lactate </a:t>
                      </a:r>
                      <a:r>
                        <a:rPr lang="en-US" sz="1200" u="sng" dirty="0">
                          <a:effectLst/>
                        </a:rPr>
                        <a:t>&gt;</a:t>
                      </a:r>
                      <a:r>
                        <a:rPr lang="en-US" sz="1200" dirty="0">
                          <a:effectLst/>
                        </a:rPr>
                        <a:t> 2mmol/dL despite adequate volume resuscitation</a:t>
                      </a:r>
                      <a:endParaRPr lang="ko-KR" sz="11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02042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665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2">
            <a:extLst>
              <a:ext uri="{FF2B5EF4-FFF2-40B4-BE49-F238E27FC236}">
                <a16:creationId xmlns:a16="http://schemas.microsoft.com/office/drawing/2014/main" xmlns="" id="{0C2CA018-8B59-4C6E-A0F9-F15FB69BA6C8}"/>
              </a:ext>
            </a:extLst>
          </p:cNvPr>
          <p:cNvSpPr txBox="1">
            <a:spLocks/>
          </p:cNvSpPr>
          <p:nvPr/>
        </p:nvSpPr>
        <p:spPr>
          <a:xfrm>
            <a:off x="250826" y="1112520"/>
            <a:ext cx="8425630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/>
              <a:t>Patients who have both phenotypes</a:t>
            </a:r>
            <a:r>
              <a:rPr lang="en-US" altLang="ko-KR" sz="2000" dirty="0"/>
              <a:t> are at </a:t>
            </a:r>
            <a:r>
              <a:rPr lang="en-US" altLang="ko-KR" sz="2000" b="1" dirty="0"/>
              <a:t>increased risk of mortality</a:t>
            </a:r>
            <a:r>
              <a:rPr lang="en-US" altLang="ko-KR" sz="2000" dirty="0"/>
              <a:t> compared with having either phenotype alone</a:t>
            </a:r>
          </a:p>
          <a:p>
            <a:endParaRPr lang="en-US" altLang="ko-KR" sz="2000" dirty="0"/>
          </a:p>
          <a:p>
            <a:r>
              <a:rPr lang="en-US" altLang="ko-KR" sz="2000" b="1" dirty="0"/>
              <a:t>Inclusion of both SIRS and SOFA criteria in the same model improves the discrimination of mortality</a:t>
            </a:r>
          </a:p>
        </p:txBody>
      </p:sp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F5EFD00-151A-4ADB-AC23-B65633F44CD0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Conclusion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29261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D0871C-7529-4C91-AEFC-ADAE176EFD9C}"/>
              </a:ext>
            </a:extLst>
          </p:cNvPr>
          <p:cNvSpPr txBox="1"/>
          <p:nvPr/>
        </p:nvSpPr>
        <p:spPr>
          <a:xfrm>
            <a:off x="2890105" y="2498287"/>
            <a:ext cx="3298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</a:rPr>
              <a:t>Thank</a:t>
            </a:r>
            <a:r>
              <a:rPr lang="ko-KR" alt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2400" b="1" dirty="0">
                <a:solidFill>
                  <a:schemeClr val="bg1">
                    <a:lumMod val="50000"/>
                  </a:schemeClr>
                </a:solidFill>
              </a:rPr>
              <a:t>you</a:t>
            </a:r>
            <a:endParaRPr lang="ko-KR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-32840" y="4149080"/>
            <a:ext cx="914399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11573" y="1268760"/>
            <a:ext cx="914399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01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250827" y="292372"/>
            <a:ext cx="8893173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Controversies Regarding the New Definition of Sepsis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5ED5735-02EE-4F75-AA2F-C5598485E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82" y="1219317"/>
            <a:ext cx="5100216" cy="491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89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내용 개체 틀 2">
            <a:extLst>
              <a:ext uri="{FF2B5EF4-FFF2-40B4-BE49-F238E27FC236}">
                <a16:creationId xmlns:a16="http://schemas.microsoft.com/office/drawing/2014/main" xmlns="" id="{7F3A1881-0FA3-43CA-9CC1-4CFEB74E20A7}"/>
              </a:ext>
            </a:extLst>
          </p:cNvPr>
          <p:cNvSpPr txBox="1">
            <a:spLocks/>
          </p:cNvSpPr>
          <p:nvPr/>
        </p:nvSpPr>
        <p:spPr>
          <a:xfrm>
            <a:off x="467544" y="1480797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/>
              <a:t>[SEPSIS </a:t>
            </a:r>
            <a:r>
              <a:rPr lang="ko-KR" altLang="en-US" sz="2000" dirty="0"/>
              <a:t>정의의 변화</a:t>
            </a:r>
            <a:r>
              <a:rPr lang="en-US" altLang="ko-KR" sz="2000" dirty="0"/>
              <a:t>]</a:t>
            </a:r>
          </a:p>
          <a:p>
            <a:r>
              <a:rPr lang="en-US" altLang="ko-KR" sz="2000" dirty="0"/>
              <a:t>1989</a:t>
            </a:r>
            <a:r>
              <a:rPr lang="ko-KR" altLang="en-US" sz="2000" dirty="0"/>
              <a:t>년 “패혈증 증후군</a:t>
            </a:r>
            <a:r>
              <a:rPr lang="en-US" altLang="ko-KR" sz="2000" dirty="0"/>
              <a:t>(sepsis syndrome)” </a:t>
            </a:r>
            <a:r>
              <a:rPr lang="ko-KR" altLang="en-US" sz="2000" dirty="0"/>
              <a:t>용어의 제안</a:t>
            </a:r>
          </a:p>
          <a:p>
            <a:endParaRPr lang="en-US" altLang="ko-KR" sz="2400" dirty="0">
              <a:latin typeface="Calibri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58502CFE-21D8-4A79-B213-4BE2F70F65F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55576" y="2659469"/>
            <a:ext cx="7632848" cy="2620673"/>
          </a:xfrm>
          <a:prstGeom prst="rect">
            <a:avLst/>
          </a:prstGeom>
        </p:spPr>
      </p:pic>
      <p:sp>
        <p:nvSpPr>
          <p:cNvPr id="9" name="제목 1">
            <a:extLst>
              <a:ext uri="{FF2B5EF4-FFF2-40B4-BE49-F238E27FC236}">
                <a16:creationId xmlns:a16="http://schemas.microsoft.com/office/drawing/2014/main" xmlns="" id="{B2FCABD6-4E0A-4CF6-B144-EAAE495F6EBD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893173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Sepsis syndrome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6274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내용 개체 틀 2">
            <a:extLst>
              <a:ext uri="{FF2B5EF4-FFF2-40B4-BE49-F238E27FC236}">
                <a16:creationId xmlns:a16="http://schemas.microsoft.com/office/drawing/2014/main" xmlns="" id="{7F3A1881-0FA3-43CA-9CC1-4CFEB74E20A7}"/>
              </a:ext>
            </a:extLst>
          </p:cNvPr>
          <p:cNvSpPr txBox="1">
            <a:spLocks/>
          </p:cNvSpPr>
          <p:nvPr/>
        </p:nvSpPr>
        <p:spPr>
          <a:xfrm>
            <a:off x="467544" y="1480797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1992</a:t>
            </a:r>
            <a:r>
              <a:rPr lang="ko-KR" altLang="en-US" sz="2000" dirty="0"/>
              <a:t>년 표준화된 “패혈증</a:t>
            </a:r>
            <a:r>
              <a:rPr lang="en-US" altLang="ko-KR" sz="2000" dirty="0"/>
              <a:t>(sepsis)”</a:t>
            </a:r>
            <a:r>
              <a:rPr lang="ko-KR" altLang="en-US" sz="2000" dirty="0"/>
              <a:t>의 정의가 만들어짐</a:t>
            </a:r>
            <a:r>
              <a:rPr lang="en-US" altLang="ko-KR" sz="2000" dirty="0"/>
              <a:t>(SEPSIS-1)</a:t>
            </a:r>
            <a:r>
              <a:rPr lang="ko-KR" altLang="en-US" sz="2000" dirty="0"/>
              <a:t> 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   by American College of Chest Physicians (ACCP) </a:t>
            </a:r>
          </a:p>
          <a:p>
            <a:pPr marL="0" indent="0">
              <a:buNone/>
            </a:pPr>
            <a:r>
              <a:rPr lang="en-US" altLang="ko-KR" sz="2000" dirty="0"/>
              <a:t>        Society of Critical Care Medicine (SCCM)</a:t>
            </a: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endParaRPr lang="en-US" altLang="ko-KR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n-US" altLang="ko-KR" sz="2000" dirty="0"/>
              <a:t>#SIRS(systemic inflammatory response syndrome)</a:t>
            </a:r>
            <a:r>
              <a:rPr lang="ko-KR" altLang="en-US" sz="2000" dirty="0"/>
              <a:t> </a:t>
            </a:r>
            <a:endParaRPr lang="en-US" altLang="ko-KR" sz="2000" dirty="0">
              <a:latin typeface="Calibri" pitchFamily="34" charset="0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99231B6B-90A4-415F-B5C9-3B1F706CE408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893173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SEPSIS-1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B6654CB7-0F5A-4D8B-9186-3FD5A9EE712D}"/>
              </a:ext>
            </a:extLst>
          </p:cNvPr>
          <p:cNvGrpSpPr/>
          <p:nvPr/>
        </p:nvGrpSpPr>
        <p:grpSpPr>
          <a:xfrm>
            <a:off x="755576" y="2708920"/>
            <a:ext cx="7416824" cy="2212886"/>
            <a:chOff x="755576" y="2708920"/>
            <a:chExt cx="7416824" cy="2212886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64D8121C-7DCA-4F50-932A-758A2077A0F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2708920"/>
              <a:ext cx="7416824" cy="2212886"/>
            </a:xfrm>
            <a:prstGeom prst="rect">
              <a:avLst/>
            </a:prstGeom>
          </p:spPr>
        </p:pic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xmlns="" id="{37827617-DAE7-4B2E-8214-6A9D9AF67A10}"/>
                </a:ext>
              </a:extLst>
            </p:cNvPr>
            <p:cNvCxnSpPr>
              <a:cxnSpLocks/>
            </p:cNvCxnSpPr>
            <p:nvPr/>
          </p:nvCxnSpPr>
          <p:spPr>
            <a:xfrm>
              <a:off x="1115616" y="3356992"/>
              <a:ext cx="2448272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780DC9F5-B18C-4D1C-B401-0A18AC55E5A6}"/>
                </a:ext>
              </a:extLst>
            </p:cNvPr>
            <p:cNvSpPr/>
            <p:nvPr/>
          </p:nvSpPr>
          <p:spPr>
            <a:xfrm>
              <a:off x="3945195" y="3064973"/>
              <a:ext cx="1922950" cy="29201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9317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내용 개체 틀 2">
            <a:extLst>
              <a:ext uri="{FF2B5EF4-FFF2-40B4-BE49-F238E27FC236}">
                <a16:creationId xmlns:a16="http://schemas.microsoft.com/office/drawing/2014/main" xmlns="" id="{F5FB0FC8-74D4-428C-95B8-5E478E24F042}"/>
              </a:ext>
            </a:extLst>
          </p:cNvPr>
          <p:cNvSpPr txBox="1">
            <a:spLocks/>
          </p:cNvSpPr>
          <p:nvPr/>
        </p:nvSpPr>
        <p:spPr>
          <a:xfrm>
            <a:off x="467544" y="1480797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2003</a:t>
            </a:r>
            <a:r>
              <a:rPr lang="ko-KR" altLang="en-US" sz="2000" dirty="0"/>
              <a:t>년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en-US" altLang="ko-KR" sz="2000" dirty="0"/>
              <a:t>1992</a:t>
            </a:r>
            <a:r>
              <a:rPr lang="ko-KR" altLang="ko-KR" sz="2000" dirty="0"/>
              <a:t>년에 제안된 정의 재검토</a:t>
            </a:r>
            <a:r>
              <a:rPr lang="en-US" altLang="ko-KR" sz="2000" dirty="0"/>
              <a:t>: </a:t>
            </a:r>
            <a:r>
              <a:rPr lang="ko-KR" altLang="ko-KR" sz="2000" dirty="0"/>
              <a:t>패혈증 증상</a:t>
            </a:r>
            <a:r>
              <a:rPr lang="en-US" altLang="ko-KR" sz="2000" dirty="0"/>
              <a:t>/</a:t>
            </a:r>
            <a:r>
              <a:rPr lang="ko-KR" altLang="ko-KR" sz="2000" dirty="0"/>
              <a:t>징후의 목록확장</a:t>
            </a:r>
            <a:r>
              <a:rPr lang="en-US" altLang="ko-KR" sz="2000" dirty="0"/>
              <a:t> </a:t>
            </a:r>
            <a:endParaRPr lang="en-US" altLang="ko-KR" sz="2000" dirty="0">
              <a:latin typeface="Calibri" pitchFamily="34" charset="0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3F2F87C6-FC09-4B14-9CB4-A74C29C8DC6E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893173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SEPSIS-2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E4F81B75-29FD-4A34-A8D8-D96F8F1C93D0}"/>
              </a:ext>
            </a:extLst>
          </p:cNvPr>
          <p:cNvGrpSpPr/>
          <p:nvPr/>
        </p:nvGrpSpPr>
        <p:grpSpPr>
          <a:xfrm>
            <a:off x="755869" y="2060848"/>
            <a:ext cx="7984016" cy="4599098"/>
            <a:chOff x="649576" y="2044003"/>
            <a:chExt cx="7984016" cy="4599098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xmlns="" id="{B2E06587-7E45-44B9-9FAC-B469E34CD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6085"/>
            <a:stretch/>
          </p:blipFill>
          <p:spPr>
            <a:xfrm>
              <a:off x="649576" y="2044003"/>
              <a:ext cx="3947576" cy="4548570"/>
            </a:xfrm>
            <a:prstGeom prst="rect">
              <a:avLst/>
            </a:prstGeom>
          </p:spPr>
        </p:pic>
        <p:pic>
          <p:nvPicPr>
            <p:cNvPr id="4" name="그림 3">
              <a:extLst>
                <a:ext uri="{FF2B5EF4-FFF2-40B4-BE49-F238E27FC236}">
                  <a16:creationId xmlns:a16="http://schemas.microsoft.com/office/drawing/2014/main" xmlns="" id="{533E11F8-C15B-4D22-ADA9-FEF003B03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199" t="4982" r="4199"/>
            <a:stretch/>
          </p:blipFill>
          <p:spPr>
            <a:xfrm>
              <a:off x="4829476" y="3212976"/>
              <a:ext cx="3804116" cy="3430125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A9BA44F1-EE7C-4E37-9FAC-27F16E27D671}"/>
                </a:ext>
              </a:extLst>
            </p:cNvPr>
            <p:cNvSpPr/>
            <p:nvPr/>
          </p:nvSpPr>
          <p:spPr>
            <a:xfrm>
              <a:off x="886890" y="4866726"/>
              <a:ext cx="1800200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878CD45B-89A5-4FDE-B8E2-4A784FA0EEBD}"/>
                </a:ext>
              </a:extLst>
            </p:cNvPr>
            <p:cNvSpPr/>
            <p:nvPr/>
          </p:nvSpPr>
          <p:spPr>
            <a:xfrm>
              <a:off x="901554" y="2634478"/>
              <a:ext cx="1800200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3D654F2B-F51D-4460-9BAF-9CB7C629389B}"/>
                </a:ext>
              </a:extLst>
            </p:cNvPr>
            <p:cNvSpPr/>
            <p:nvPr/>
          </p:nvSpPr>
          <p:spPr>
            <a:xfrm>
              <a:off x="4988283" y="3336371"/>
              <a:ext cx="1800200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xmlns="" id="{C9FB6CB0-4900-4CC9-B4C0-03F82C65EF4E}"/>
                </a:ext>
              </a:extLst>
            </p:cNvPr>
            <p:cNvSpPr/>
            <p:nvPr/>
          </p:nvSpPr>
          <p:spPr>
            <a:xfrm>
              <a:off x="4988283" y="5712635"/>
              <a:ext cx="1800200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xmlns="" id="{B6735552-8867-4F65-A92E-11C846E8EA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04" t="63305" r="8128" b="20875"/>
            <a:stretch/>
          </p:blipFill>
          <p:spPr>
            <a:xfrm>
              <a:off x="4829476" y="2044003"/>
              <a:ext cx="3804116" cy="1226394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EDF3BDC7-DFAF-4348-B3D1-9BB4EF600BFF}"/>
                </a:ext>
              </a:extLst>
            </p:cNvPr>
            <p:cNvSpPr/>
            <p:nvPr/>
          </p:nvSpPr>
          <p:spPr>
            <a:xfrm>
              <a:off x="4966943" y="2113239"/>
              <a:ext cx="1800200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57748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내용 개체 틀 2">
            <a:extLst>
              <a:ext uri="{FF2B5EF4-FFF2-40B4-BE49-F238E27FC236}">
                <a16:creationId xmlns:a16="http://schemas.microsoft.com/office/drawing/2014/main" xmlns="" id="{7F3A1881-0FA3-43CA-9CC1-4CFEB74E20A7}"/>
              </a:ext>
            </a:extLst>
          </p:cNvPr>
          <p:cNvSpPr txBox="1">
            <a:spLocks/>
          </p:cNvSpPr>
          <p:nvPr/>
        </p:nvSpPr>
        <p:spPr>
          <a:xfrm>
            <a:off x="467544" y="1480797"/>
            <a:ext cx="8560666" cy="49780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2016</a:t>
            </a:r>
            <a:r>
              <a:rPr lang="ko-KR" altLang="en-US" sz="2000" dirty="0"/>
              <a:t>년</a:t>
            </a:r>
            <a:r>
              <a:rPr lang="en-US" altLang="ko-KR" sz="2000" dirty="0"/>
              <a:t>,</a:t>
            </a:r>
            <a:r>
              <a:rPr lang="ko-KR" altLang="en-US" sz="2000" dirty="0"/>
              <a:t> 새로운 패혈증</a:t>
            </a:r>
            <a:r>
              <a:rPr lang="en-US" altLang="ko-KR" sz="2000" dirty="0"/>
              <a:t>/</a:t>
            </a:r>
            <a:r>
              <a:rPr lang="ko-KR" altLang="en-US" sz="2000" dirty="0" err="1"/>
              <a:t>패혈성</a:t>
            </a:r>
            <a:r>
              <a:rPr lang="ko-KR" altLang="en-US" sz="2000" dirty="0"/>
              <a:t> 쇼크의 정의를 제안함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  by Society of Critical Care Medicine (SCCM)</a:t>
            </a:r>
          </a:p>
          <a:p>
            <a:pPr marL="0" indent="0">
              <a:buNone/>
            </a:pPr>
            <a:r>
              <a:rPr lang="en-US" altLang="ko-KR" sz="2000" dirty="0"/>
              <a:t>   </a:t>
            </a:r>
            <a:r>
              <a:rPr lang="ko-KR" altLang="en-US" sz="2000" dirty="0"/>
              <a:t>    </a:t>
            </a:r>
            <a:r>
              <a:rPr lang="en-US" altLang="ko-KR" sz="2000" dirty="0"/>
              <a:t>European Society of Intensive Care Medicine (ESICM)</a:t>
            </a:r>
            <a:r>
              <a:rPr lang="en-US" altLang="ko-KR" sz="2000" dirty="0">
                <a:latin typeface="Calibri" pitchFamily="34" charset="0"/>
              </a:rPr>
              <a:t> </a:t>
            </a: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FDB1436B-931E-449F-8F91-BF947700927D}"/>
              </a:ext>
            </a:extLst>
          </p:cNvPr>
          <p:cNvSpPr txBox="1">
            <a:spLocks/>
          </p:cNvSpPr>
          <p:nvPr/>
        </p:nvSpPr>
        <p:spPr>
          <a:xfrm>
            <a:off x="250827" y="292372"/>
            <a:ext cx="8893173" cy="5878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SEPSIS-3</a:t>
            </a:r>
            <a:endParaRPr lang="en-US" altLang="ko-KR" sz="1800" b="1" spc="-150" dirty="0">
              <a:latin typeface="Calibri" pitchFamily="34" charset="0"/>
              <a:cs typeface="Myriad Hebrew" pitchFamily="50" charset="-79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89A53106-7DB4-4894-9304-EE6D98C0B2BF}"/>
              </a:ext>
            </a:extLst>
          </p:cNvPr>
          <p:cNvGrpSpPr/>
          <p:nvPr/>
        </p:nvGrpSpPr>
        <p:grpSpPr>
          <a:xfrm>
            <a:off x="755576" y="2664242"/>
            <a:ext cx="5731510" cy="3830320"/>
            <a:chOff x="755576" y="2664242"/>
            <a:chExt cx="5731510" cy="3830320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E6289B21-75DA-464A-8A8C-01C8924BA55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2664242"/>
              <a:ext cx="5731510" cy="3830320"/>
            </a:xfrm>
            <a:prstGeom prst="rect">
              <a:avLst/>
            </a:prstGeom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xmlns="" id="{5ADD283A-18CA-417A-86C1-AD563EE5B1F8}"/>
                </a:ext>
              </a:extLst>
            </p:cNvPr>
            <p:cNvSpPr/>
            <p:nvPr/>
          </p:nvSpPr>
          <p:spPr>
            <a:xfrm>
              <a:off x="1043608" y="5364552"/>
              <a:ext cx="2648748" cy="29201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xmlns="" id="{B18D67B2-68B0-4680-8672-F53EFA9DD220}"/>
                </a:ext>
              </a:extLst>
            </p:cNvPr>
            <p:cNvCxnSpPr/>
            <p:nvPr/>
          </p:nvCxnSpPr>
          <p:spPr>
            <a:xfrm>
              <a:off x="899592" y="5279942"/>
              <a:ext cx="2088232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xmlns="" id="{1F1AD0EC-4F7B-4DC0-B7EE-EA2C45A88B69}"/>
                </a:ext>
              </a:extLst>
            </p:cNvPr>
            <p:cNvCxnSpPr>
              <a:cxnSpLocks/>
            </p:cNvCxnSpPr>
            <p:nvPr/>
          </p:nvCxnSpPr>
          <p:spPr>
            <a:xfrm>
              <a:off x="899592" y="3223609"/>
              <a:ext cx="2016224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4541E934-2B79-43BE-A5B4-43C1161D5971}"/>
                </a:ext>
              </a:extLst>
            </p:cNvPr>
            <p:cNvSpPr/>
            <p:nvPr/>
          </p:nvSpPr>
          <p:spPr>
            <a:xfrm>
              <a:off x="3781906" y="2984755"/>
              <a:ext cx="2003653" cy="29201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1734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1574" y="980728"/>
            <a:ext cx="537566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내용 개체 틀 2"/>
          <p:cNvSpPr txBox="1">
            <a:spLocks/>
          </p:cNvSpPr>
          <p:nvPr/>
        </p:nvSpPr>
        <p:spPr>
          <a:xfrm>
            <a:off x="250826" y="1112520"/>
            <a:ext cx="8560666" cy="166840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Design : Retrospective, multicenter study</a:t>
            </a:r>
          </a:p>
          <a:p>
            <a:pPr marL="0" indent="0">
              <a:buNone/>
            </a:pPr>
            <a:r>
              <a:rPr lang="en-US" altLang="ko-KR" sz="2000" dirty="0"/>
              <a:t>   - Mayo Clinic</a:t>
            </a:r>
          </a:p>
          <a:p>
            <a:pPr marL="0" indent="0">
              <a:buNone/>
            </a:pPr>
            <a:r>
              <a:rPr lang="en-US" altLang="ko-KR" sz="2000" dirty="0"/>
              <a:t>   - Vanderbilt University Medical Center</a:t>
            </a:r>
          </a:p>
          <a:p>
            <a:pPr marL="0" indent="0">
              <a:buNone/>
            </a:pPr>
            <a:r>
              <a:rPr lang="en-US" altLang="ko-KR" sz="2000" dirty="0"/>
              <a:t>   - University of Michigan Medical Center</a:t>
            </a: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250827" y="292372"/>
            <a:ext cx="8560667" cy="5878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spc="-150" dirty="0">
                <a:latin typeface="Calibri" pitchFamily="34" charset="0"/>
                <a:cs typeface="Myriad Hebrew" pitchFamily="50" charset="-79"/>
              </a:rPr>
              <a:t>Methods: Design</a:t>
            </a:r>
            <a:r>
              <a:rPr lang="en-US" altLang="ko-KR" sz="1800" b="1" spc="-150" dirty="0">
                <a:latin typeface="Calibri" pitchFamily="34" charset="0"/>
                <a:cs typeface="Myriad Hebrew" pitchFamily="50" charset="-79"/>
              </a:rPr>
              <a:t>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xmlns="" id="{451B86CF-F1CF-40A5-93D2-34E32E929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022730"/>
              </p:ext>
            </p:extLst>
          </p:nvPr>
        </p:nvGraphicFramePr>
        <p:xfrm>
          <a:off x="143322" y="2699672"/>
          <a:ext cx="8893174" cy="4056252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692374">
                  <a:extLst>
                    <a:ext uri="{9D8B030D-6E8A-4147-A177-3AD203B41FA5}">
                      <a16:colId xmlns:a16="http://schemas.microsoft.com/office/drawing/2014/main" xmlns="" val="269312793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xmlns="" val="536235958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1004421206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78067190"/>
                    </a:ext>
                  </a:extLst>
                </a:gridCol>
              </a:tblGrid>
              <a:tr h="32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Characteristics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Mayo Clinic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Vanderbilt University Medical Center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University of Michigan Medical Center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1227116025"/>
                  </a:ext>
                </a:extLst>
              </a:tr>
              <a:tr h="158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Inpatient beds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1413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1134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1537257008"/>
                  </a:ext>
                </a:extLst>
              </a:tr>
              <a:tr h="158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ICU beds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1893525698"/>
                  </a:ext>
                </a:extLst>
              </a:tr>
              <a:tr h="32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ICU structure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Varies by unit:  Open to closed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Varies by unit:  Open to closed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Varies by unit:  Open to closed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2217442089"/>
                  </a:ext>
                </a:extLst>
              </a:tr>
              <a:tr h="158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ICU nurse:patient ratio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1:1 to 1:2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1:1 to 1:2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1:1 to 1:2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3044938966"/>
                  </a:ext>
                </a:extLst>
              </a:tr>
              <a:tr h="467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Location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Metropolitan population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Rochester, MN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220,000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Nashville, TN</a:t>
                      </a:r>
                      <a:endParaRPr lang="ko-KR" sz="10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1,900,000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Ann Arbor, MI</a:t>
                      </a:r>
                      <a:endParaRPr lang="ko-KR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330,000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3725272804"/>
                  </a:ext>
                </a:extLst>
              </a:tr>
              <a:tr h="32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Referral base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North Central states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East South Central states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Michigan and northwestern Ohio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2646633214"/>
                  </a:ext>
                </a:extLst>
              </a:tr>
              <a:tr h="1804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Electron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health record systems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 comprehensive data repository (DataMart), a flowsheet viewer (Charts Plus), integrated pharmacy order entry and viewer (MICS Last Word), and an epi-system overlay that displayed all the information in an integrated fashion (Synthesis).  All made by Mayo Clinic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StarPanel.  Made by Vanderbilt University.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Centricity - before June 2014.  Made by GE Healthcare, GE, Chicago, IL.  Epic since June 2014.  Made by Epic, Verona, WI.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1584348583"/>
                  </a:ext>
                </a:extLst>
              </a:tr>
              <a:tr h="323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Patient dates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July 1, 2014 to January 31, 2016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January 21, 2007 to September 28, 2013</a:t>
                      </a:r>
                      <a:endParaRPr lang="ko-KR" sz="100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July 1, 2011 to December 31, 2016</a:t>
                      </a:r>
                      <a:endParaRPr lang="ko-KR" sz="10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5058" marR="65058" marT="0" marB="0"/>
                </a:tc>
                <a:extLst>
                  <a:ext uri="{0D108BD9-81ED-4DB2-BD59-A6C34878D82A}">
                    <a16:rowId xmlns:a16="http://schemas.microsoft.com/office/drawing/2014/main" xmlns="" val="2685338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706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9815</TotalTime>
  <Words>4647</Words>
  <Application>Microsoft Office PowerPoint</Application>
  <PresentationFormat>화면 슬라이드 쇼(4:3)</PresentationFormat>
  <Paragraphs>555</Paragraphs>
  <Slides>31</Slides>
  <Notes>31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SV34BO4WDS007</dc:creator>
  <cp:lastModifiedBy>SV34BO5WDS001</cp:lastModifiedBy>
  <cp:revision>415</cp:revision>
  <dcterms:created xsi:type="dcterms:W3CDTF">2019-05-26T11:51:07Z</dcterms:created>
  <dcterms:modified xsi:type="dcterms:W3CDTF">2020-11-21T03:36:38Z</dcterms:modified>
</cp:coreProperties>
</file>