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3" r:id="rId4"/>
    <p:sldId id="269" r:id="rId5"/>
    <p:sldId id="264" r:id="rId6"/>
    <p:sldId id="270" r:id="rId7"/>
    <p:sldId id="261" r:id="rId8"/>
    <p:sldId id="266" r:id="rId9"/>
    <p:sldId id="265" r:id="rId10"/>
    <p:sldId id="272" r:id="rId11"/>
    <p:sldId id="267" r:id="rId12"/>
    <p:sldId id="268" r:id="rId13"/>
    <p:sldId id="273" r:id="rId14"/>
    <p:sldId id="271" r:id="rId1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2835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4545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331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0778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5363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2023-06-08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5752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2023-06-08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090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2023-06-08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91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2023-06-08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8791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2023-06-08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7262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470-95FB-4CA5-A4A8-391F0150255F}" type="datetimeFigureOut">
              <a:rPr lang="ko-KR" altLang="en-US" smtClean="0"/>
              <a:t>2023-06-08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8718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03470-95FB-4CA5-A4A8-391F0150255F}" type="datetimeFigureOut">
              <a:rPr lang="ko-KR" altLang="en-US" smtClean="0"/>
              <a:t>2023-06-08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1718D-FD7A-48D8-A766-7DB67B3F5B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3306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753985" cy="646331"/>
          </a:xfrm>
          <a:prstGeom prst="rect">
            <a:avLst/>
          </a:prstGeom>
          <a:noFill/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Case 1 </a:t>
            </a:r>
            <a:r>
              <a:rPr lang="ko-KR" altLang="en-US" dirty="0" smtClean="0"/>
              <a:t>김</a:t>
            </a:r>
            <a:r>
              <a:rPr lang="en-US" altLang="ko-KR" dirty="0" smtClean="0"/>
              <a:t>O</a:t>
            </a:r>
            <a:r>
              <a:rPr lang="ko-KR" altLang="en-US" dirty="0" smtClean="0"/>
              <a:t>영</a:t>
            </a:r>
            <a:r>
              <a:rPr lang="en-US" altLang="ko-KR" dirty="0" smtClean="0"/>
              <a:t>SS23-19666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738" y="881148"/>
            <a:ext cx="3773979" cy="582593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155" y="881148"/>
            <a:ext cx="4083704" cy="57859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04061" y="477054"/>
            <a:ext cx="673331" cy="33855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/>
              <a:t>Right</a:t>
            </a:r>
            <a:endParaRPr lang="ko-KR" alt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7597341" y="477054"/>
            <a:ext cx="673331" cy="33855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/>
              <a:t>Left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707215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393" y="569343"/>
            <a:ext cx="5929938" cy="583325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012" y="1561738"/>
            <a:ext cx="5838381" cy="42438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3796" y="1035171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LLL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343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1" y="1147313"/>
            <a:ext cx="6392167" cy="4248743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789" y="1144842"/>
            <a:ext cx="5994211" cy="425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051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7"/>
          <a:stretch/>
        </p:blipFill>
        <p:spPr>
          <a:xfrm>
            <a:off x="216131" y="1147157"/>
            <a:ext cx="6820068" cy="4588625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2" t="-239" r="5305" b="239"/>
          <a:stretch/>
        </p:blipFill>
        <p:spPr>
          <a:xfrm>
            <a:off x="7249674" y="0"/>
            <a:ext cx="4571422" cy="3341716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674" y="3516283"/>
            <a:ext cx="4580844" cy="3341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725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652" y="93879"/>
            <a:ext cx="10368952" cy="665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593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6337" y="1679071"/>
            <a:ext cx="8526349" cy="4216539"/>
          </a:xfrm>
          <a:prstGeom prst="rect">
            <a:avLst/>
          </a:prstGeom>
          <a:noFill/>
          <a:ln w="28575"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Lung, left upper and lower lobe, VATS assisted wedge resection</a:t>
            </a:r>
          </a:p>
          <a:p>
            <a:endParaRPr lang="en-US" altLang="ko-KR" sz="1600" dirty="0" smtClean="0"/>
          </a:p>
          <a:p>
            <a:r>
              <a:rPr lang="en-US" altLang="ko-KR" sz="1600" dirty="0" smtClean="0"/>
              <a:t>Lung</a:t>
            </a:r>
            <a:r>
              <a:rPr lang="en-US" altLang="ko-KR" sz="1600" dirty="0"/>
              <a:t>, left upper lobe, left lower lobe, No1 and left lower lobe, No2: </a:t>
            </a:r>
          </a:p>
          <a:p>
            <a:r>
              <a:rPr lang="en-US" altLang="ko-KR" sz="1600" b="1" dirty="0" err="1" smtClean="0"/>
              <a:t>Nonclassifiable</a:t>
            </a:r>
            <a:r>
              <a:rPr lang="en-US" altLang="ko-KR" sz="1600" b="1" dirty="0" smtClean="0"/>
              <a:t> </a:t>
            </a:r>
            <a:r>
              <a:rPr lang="en-US" altLang="ko-KR" sz="1600" b="1" dirty="0"/>
              <a:t>interstitial fibrosis</a:t>
            </a:r>
            <a:r>
              <a:rPr lang="en-US" altLang="ko-KR" sz="1600" dirty="0"/>
              <a:t>, see note</a:t>
            </a:r>
          </a:p>
          <a:p>
            <a:r>
              <a:rPr lang="en-US" altLang="ko-KR" sz="1600" dirty="0"/>
              <a:t> 1) </a:t>
            </a:r>
            <a:r>
              <a:rPr lang="en-US" altLang="ko-KR" sz="1600" b="1" dirty="0"/>
              <a:t>Marked fibrosis: Present</a:t>
            </a:r>
          </a:p>
          <a:p>
            <a:r>
              <a:rPr lang="en-US" altLang="ko-KR" sz="1600" dirty="0"/>
              <a:t> 2) Honeycombing change: Not prominent</a:t>
            </a:r>
          </a:p>
          <a:p>
            <a:r>
              <a:rPr lang="en-US" altLang="ko-KR" sz="1600" dirty="0"/>
              <a:t> 3) Pleural and septal </a:t>
            </a:r>
            <a:r>
              <a:rPr lang="en-US" altLang="ko-KR" sz="1600" dirty="0" err="1"/>
              <a:t>predominancy</a:t>
            </a:r>
            <a:r>
              <a:rPr lang="en-US" altLang="ko-KR" sz="1600" dirty="0"/>
              <a:t>: </a:t>
            </a:r>
            <a:r>
              <a:rPr lang="en-US" altLang="ko-KR" sz="1600" dirty="0" smtClean="0"/>
              <a:t>Not </a:t>
            </a:r>
            <a:r>
              <a:rPr lang="en-US" altLang="ko-KR" sz="1600" dirty="0"/>
              <a:t>prominent</a:t>
            </a:r>
          </a:p>
          <a:p>
            <a:r>
              <a:rPr lang="en-US" altLang="ko-KR" sz="1600" dirty="0"/>
              <a:t> 4) </a:t>
            </a:r>
            <a:r>
              <a:rPr lang="en-US" altLang="ko-KR" sz="1600" b="1" dirty="0"/>
              <a:t>Patchy involvement of lung parenchyma by fibrosis: Present</a:t>
            </a:r>
          </a:p>
          <a:p>
            <a:r>
              <a:rPr lang="en-US" altLang="ko-KR" sz="1600" dirty="0"/>
              <a:t> 5) Fibroblastic foci: Not prominent</a:t>
            </a:r>
          </a:p>
          <a:p>
            <a:r>
              <a:rPr lang="en-US" altLang="ko-KR" sz="1600" dirty="0"/>
              <a:t> 6) Airspace enlargement: Present</a:t>
            </a:r>
          </a:p>
          <a:p>
            <a:r>
              <a:rPr lang="en-US" altLang="ko-KR" sz="1600" dirty="0"/>
              <a:t> 7) </a:t>
            </a:r>
            <a:r>
              <a:rPr lang="en-US" altLang="ko-KR" sz="1600" b="1" dirty="0"/>
              <a:t>Mild to moderate inflammation: Present</a:t>
            </a:r>
          </a:p>
          <a:p>
            <a:r>
              <a:rPr lang="en-US" altLang="ko-KR" sz="1600" dirty="0"/>
              <a:t> 8) </a:t>
            </a:r>
            <a:r>
              <a:rPr lang="en-US" altLang="ko-KR" sz="1600" b="1" dirty="0"/>
              <a:t>Lymphoid follicles / aggregates: Present, mild </a:t>
            </a:r>
          </a:p>
          <a:p>
            <a:endParaRPr lang="en-US" altLang="ko-KR" sz="1600" dirty="0"/>
          </a:p>
          <a:p>
            <a:r>
              <a:rPr lang="en-US" altLang="ko-KR" sz="1200" dirty="0"/>
              <a:t>Note) </a:t>
            </a:r>
            <a:r>
              <a:rPr lang="ko-KR" altLang="en-US" sz="1200" dirty="0"/>
              <a:t>현재 조직만으로는 </a:t>
            </a:r>
            <a:r>
              <a:rPr lang="en-US" altLang="ko-KR" sz="1200" dirty="0"/>
              <a:t>usual interstitial pneumonia (UIP)</a:t>
            </a:r>
            <a:r>
              <a:rPr lang="ko-KR" altLang="en-US" sz="1200" dirty="0"/>
              <a:t>의 가능성은 낮아 보입니다</a:t>
            </a:r>
            <a:r>
              <a:rPr lang="en-US" altLang="ko-KR" sz="1200" dirty="0"/>
              <a:t>. </a:t>
            </a:r>
            <a:r>
              <a:rPr lang="ko-KR" altLang="en-US" sz="1200" dirty="0"/>
              <a:t>전반적으로 </a:t>
            </a:r>
            <a:r>
              <a:rPr lang="en-US" altLang="ko-KR" sz="1200" b="1" dirty="0" err="1"/>
              <a:t>fibrosing</a:t>
            </a:r>
            <a:r>
              <a:rPr lang="en-US" altLang="ko-KR" sz="1200" b="1" dirty="0"/>
              <a:t> nonspecific interstitial pneumonia (</a:t>
            </a:r>
            <a:r>
              <a:rPr lang="en-US" altLang="ko-KR" sz="1200" b="1" dirty="0" err="1"/>
              <a:t>fNSIP</a:t>
            </a:r>
            <a:r>
              <a:rPr lang="en-US" altLang="ko-KR" sz="1200" b="1" dirty="0"/>
              <a:t>)</a:t>
            </a:r>
            <a:r>
              <a:rPr lang="ko-KR" altLang="en-US" sz="1200" b="1" dirty="0"/>
              <a:t>와 유사한 </a:t>
            </a:r>
            <a:r>
              <a:rPr lang="en-US" altLang="ko-KR" sz="1200" b="1" dirty="0"/>
              <a:t>relative uniform chronic interstitial fibrosis</a:t>
            </a:r>
            <a:r>
              <a:rPr lang="ko-KR" altLang="en-US" sz="1200" b="1" dirty="0"/>
              <a:t>가 관찰되고 있으나</a:t>
            </a:r>
            <a:r>
              <a:rPr lang="en-US" altLang="ko-KR" sz="1200" b="1" dirty="0"/>
              <a:t>, diffuse pattern</a:t>
            </a:r>
            <a:r>
              <a:rPr lang="ko-KR" altLang="en-US" sz="1200" b="1" dirty="0"/>
              <a:t>이 아닌 </a:t>
            </a:r>
            <a:r>
              <a:rPr lang="en-US" altLang="ko-KR" sz="1200" b="1" dirty="0"/>
              <a:t>patchwork pattern</a:t>
            </a:r>
            <a:r>
              <a:rPr lang="ko-KR" altLang="en-US" sz="1200" b="1" dirty="0"/>
              <a:t>으로 관찰되고 있어 </a:t>
            </a:r>
            <a:r>
              <a:rPr lang="ko-KR" altLang="en-US" sz="1200" b="1" dirty="0" err="1"/>
              <a:t>진단적이지</a:t>
            </a:r>
            <a:r>
              <a:rPr lang="ko-KR" altLang="en-US" sz="1200" b="1" dirty="0"/>
              <a:t> 않습니다</a:t>
            </a:r>
            <a:r>
              <a:rPr lang="en-US" altLang="ko-KR" sz="1200" dirty="0"/>
              <a:t>. Early lesion of UIP or </a:t>
            </a:r>
            <a:r>
              <a:rPr lang="en-US" altLang="ko-KR" sz="1200" dirty="0" err="1"/>
              <a:t>fNSIP</a:t>
            </a:r>
            <a:r>
              <a:rPr lang="en-US" altLang="ko-KR" sz="1200" dirty="0"/>
              <a:t> </a:t>
            </a:r>
            <a:r>
              <a:rPr lang="ko-KR" altLang="en-US" sz="1200" dirty="0"/>
              <a:t>및 </a:t>
            </a:r>
            <a:r>
              <a:rPr lang="en-US" altLang="ko-KR" sz="1200" dirty="0"/>
              <a:t>interstitial pneumonia with autoimmune features</a:t>
            </a:r>
            <a:r>
              <a:rPr lang="ko-KR" altLang="en-US" sz="1200" dirty="0"/>
              <a:t>의 가능성을 완전히 배제 할 수 없으니</a:t>
            </a:r>
            <a:r>
              <a:rPr lang="en-US" altLang="ko-KR" sz="1200" dirty="0"/>
              <a:t>, clinical correlation/close follow up </a:t>
            </a:r>
            <a:r>
              <a:rPr lang="ko-KR" altLang="en-US" sz="1200" dirty="0"/>
              <a:t>하시기 </a:t>
            </a:r>
            <a:r>
              <a:rPr lang="ko-KR" altLang="en-US" sz="1200" dirty="0" err="1"/>
              <a:t>권유드립니다</a:t>
            </a:r>
            <a:r>
              <a:rPr lang="en-US" altLang="ko-KR" sz="1200" dirty="0"/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" y="0"/>
            <a:ext cx="1413164" cy="369332"/>
          </a:xfrm>
          <a:prstGeom prst="rect">
            <a:avLst/>
          </a:prstGeom>
          <a:noFill/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SS22-21060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09212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339" y="99126"/>
            <a:ext cx="8315864" cy="64726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1753985" cy="646331"/>
          </a:xfrm>
          <a:prstGeom prst="rect">
            <a:avLst/>
          </a:prstGeom>
          <a:noFill/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Case 1 </a:t>
            </a:r>
            <a:r>
              <a:rPr lang="ko-KR" altLang="en-US" dirty="0" smtClean="0"/>
              <a:t>김</a:t>
            </a:r>
            <a:r>
              <a:rPr lang="en-US" altLang="ko-KR" dirty="0" smtClean="0"/>
              <a:t>O</a:t>
            </a:r>
            <a:r>
              <a:rPr lang="ko-KR" altLang="en-US" dirty="0" smtClean="0"/>
              <a:t>영</a:t>
            </a:r>
            <a:r>
              <a:rPr lang="en-US" altLang="ko-KR" dirty="0" smtClean="0"/>
              <a:t>SS23-19666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2867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618" y="0"/>
            <a:ext cx="5160881" cy="339990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5469"/>
            <a:ext cx="6229898" cy="4605251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49"/>
          <a:stretch/>
        </p:blipFill>
        <p:spPr>
          <a:xfrm>
            <a:off x="6303179" y="3458095"/>
            <a:ext cx="5156320" cy="339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011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2" y="589641"/>
            <a:ext cx="5330193" cy="5218981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175" y="635819"/>
            <a:ext cx="6631891" cy="512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142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63"/>
          <a:stretch/>
        </p:blipFill>
        <p:spPr>
          <a:xfrm>
            <a:off x="560718" y="159896"/>
            <a:ext cx="11075010" cy="648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847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14214" y="1883785"/>
            <a:ext cx="8175176" cy="3785652"/>
          </a:xfrm>
          <a:prstGeom prst="rect">
            <a:avLst/>
          </a:prstGeom>
          <a:noFill/>
          <a:ln w="28575"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Lung, bilateral, </a:t>
            </a:r>
            <a:r>
              <a:rPr lang="en-US" altLang="ko-KR" sz="1600" dirty="0" smtClean="0"/>
              <a:t>transplantation</a:t>
            </a:r>
          </a:p>
          <a:p>
            <a:endParaRPr lang="en-US" altLang="ko-KR" sz="1600" dirty="0"/>
          </a:p>
          <a:p>
            <a:r>
              <a:rPr lang="en-US" altLang="ko-KR" sz="1600" dirty="0" smtClean="0"/>
              <a:t>Lung</a:t>
            </a:r>
            <a:r>
              <a:rPr lang="en-US" altLang="ko-KR" sz="1600" dirty="0"/>
              <a:t>, right and left: </a:t>
            </a:r>
          </a:p>
          <a:p>
            <a:r>
              <a:rPr lang="en-US" altLang="ko-KR" sz="1600" dirty="0"/>
              <a:t>Chronic </a:t>
            </a:r>
            <a:r>
              <a:rPr lang="en-US" altLang="ko-KR" sz="1600" dirty="0" err="1"/>
              <a:t>fibrosing</a:t>
            </a:r>
            <a:r>
              <a:rPr lang="en-US" altLang="ko-KR" sz="1600" dirty="0"/>
              <a:t> interstitial pneumonia, consistent with </a:t>
            </a:r>
            <a:r>
              <a:rPr lang="en-US" altLang="ko-KR" sz="1600" b="1" dirty="0"/>
              <a:t>non-specific interstitial pneumonia, </a:t>
            </a:r>
            <a:r>
              <a:rPr lang="en-US" altLang="ko-KR" sz="1600" b="1" dirty="0" err="1"/>
              <a:t>fibrosing</a:t>
            </a:r>
            <a:r>
              <a:rPr lang="en-US" altLang="ko-KR" sz="1600" b="1" dirty="0"/>
              <a:t> type (compatible with connective tissue disease-associated interstitial lung disease </a:t>
            </a:r>
            <a:r>
              <a:rPr lang="en-US" altLang="ko-KR" sz="1600" dirty="0"/>
              <a:t>in the proper clinical context)</a:t>
            </a:r>
          </a:p>
          <a:p>
            <a:endParaRPr lang="en-US" altLang="ko-KR" sz="1600" dirty="0"/>
          </a:p>
          <a:p>
            <a:r>
              <a:rPr lang="en-US" altLang="ko-KR" sz="1600" dirty="0"/>
              <a:t>1) </a:t>
            </a:r>
            <a:r>
              <a:rPr lang="en-US" altLang="ko-KR" sz="1600" b="1" dirty="0"/>
              <a:t>Marked fibrosis: Present</a:t>
            </a:r>
          </a:p>
          <a:p>
            <a:r>
              <a:rPr lang="en-US" altLang="ko-KR" sz="1600" dirty="0"/>
              <a:t>2) </a:t>
            </a:r>
            <a:r>
              <a:rPr lang="en-US" altLang="ko-KR" sz="1600" b="1" dirty="0"/>
              <a:t>Honeycombing change: Present</a:t>
            </a:r>
          </a:p>
          <a:p>
            <a:r>
              <a:rPr lang="en-US" altLang="ko-KR" sz="1600" dirty="0"/>
              <a:t>3) Pleural and septal </a:t>
            </a:r>
            <a:r>
              <a:rPr lang="en-US" altLang="ko-KR" sz="1600" dirty="0" err="1"/>
              <a:t>predominancy</a:t>
            </a:r>
            <a:r>
              <a:rPr lang="en-US" altLang="ko-KR" sz="1600" dirty="0"/>
              <a:t>: Not </a:t>
            </a:r>
            <a:r>
              <a:rPr lang="en-US" altLang="ko-KR" sz="1600" dirty="0" smtClean="0"/>
              <a:t>prominent</a:t>
            </a:r>
            <a:endParaRPr lang="en-US" altLang="ko-KR" sz="1600" dirty="0"/>
          </a:p>
          <a:p>
            <a:r>
              <a:rPr lang="en-US" altLang="ko-KR" sz="1600" dirty="0"/>
              <a:t>4) Patchy involvement of lung parenchyma by fibrosis: Not </a:t>
            </a:r>
            <a:r>
              <a:rPr lang="en-US" altLang="ko-KR" sz="1600" dirty="0" smtClean="0"/>
              <a:t>prominent</a:t>
            </a:r>
            <a:endParaRPr lang="en-US" altLang="ko-KR" sz="1600" dirty="0"/>
          </a:p>
          <a:p>
            <a:r>
              <a:rPr lang="en-US" altLang="ko-KR" sz="1600" dirty="0"/>
              <a:t>5) Fibroblastic foci: Not prominent</a:t>
            </a:r>
          </a:p>
          <a:p>
            <a:r>
              <a:rPr lang="en-US" altLang="ko-KR" sz="1600" dirty="0" smtClean="0"/>
              <a:t>6</a:t>
            </a:r>
            <a:r>
              <a:rPr lang="en-US" altLang="ko-KR" sz="1600" dirty="0"/>
              <a:t>) </a:t>
            </a:r>
            <a:r>
              <a:rPr lang="en-US" altLang="ko-KR" sz="1600" b="1" dirty="0"/>
              <a:t>Airspace enlargement: Present</a:t>
            </a:r>
          </a:p>
          <a:p>
            <a:r>
              <a:rPr lang="en-US" altLang="ko-KR" sz="1600" dirty="0"/>
              <a:t>7) </a:t>
            </a:r>
            <a:r>
              <a:rPr lang="en-US" altLang="ko-KR" sz="1600" b="1" dirty="0"/>
              <a:t>Mild to moderate inflammation: Present</a:t>
            </a:r>
          </a:p>
          <a:p>
            <a:r>
              <a:rPr lang="en-US" altLang="ko-KR" sz="1600" dirty="0"/>
              <a:t>8) Lymphoid follicles / aggregates: Not </a:t>
            </a:r>
            <a:r>
              <a:rPr lang="en-US" altLang="ko-KR" sz="1600" dirty="0" smtClean="0"/>
              <a:t>prominent</a:t>
            </a:r>
            <a:endParaRPr lang="en-US" altLang="ko-KR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646981" y="966158"/>
            <a:ext cx="1753985" cy="646331"/>
          </a:xfrm>
          <a:prstGeom prst="rect">
            <a:avLst/>
          </a:prstGeom>
          <a:noFill/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Case 1 </a:t>
            </a:r>
            <a:r>
              <a:rPr lang="ko-KR" altLang="en-US" dirty="0" smtClean="0"/>
              <a:t>김</a:t>
            </a:r>
            <a:r>
              <a:rPr lang="en-US" altLang="ko-KR" dirty="0" smtClean="0"/>
              <a:t>O</a:t>
            </a:r>
            <a:r>
              <a:rPr lang="ko-KR" altLang="en-US" dirty="0" smtClean="0"/>
              <a:t>영</a:t>
            </a:r>
            <a:r>
              <a:rPr lang="en-US" altLang="ko-KR" dirty="0" smtClean="0"/>
              <a:t>SS23-19666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702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93478" y="298996"/>
            <a:ext cx="5824450" cy="1077218"/>
          </a:xfrm>
          <a:prstGeom prst="rect">
            <a:avLst/>
          </a:prstGeom>
          <a:noFill/>
          <a:ln w="28575"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Lung, right lower lobe, </a:t>
            </a:r>
            <a:r>
              <a:rPr lang="en-US" altLang="ko-KR" sz="1600" dirty="0" err="1"/>
              <a:t>transbronchial</a:t>
            </a:r>
            <a:r>
              <a:rPr lang="en-US" altLang="ko-KR" sz="1600" dirty="0"/>
              <a:t> lung </a:t>
            </a:r>
            <a:r>
              <a:rPr lang="en-US" altLang="ko-KR" sz="1600" dirty="0" smtClean="0"/>
              <a:t>biopsy</a:t>
            </a:r>
            <a:br>
              <a:rPr lang="en-US" altLang="ko-KR" sz="1600" dirty="0" smtClean="0"/>
            </a:br>
            <a:endParaRPr lang="en-US" altLang="ko-KR" sz="1600" dirty="0" smtClean="0"/>
          </a:p>
          <a:p>
            <a:r>
              <a:rPr lang="en-US" altLang="ko-KR" sz="1600" b="1" dirty="0" smtClean="0"/>
              <a:t>Mild interstitial and intra-alveolar organizing fibrosis with inflammation, focal features of organizing pneumonia</a:t>
            </a:r>
            <a:endParaRPr lang="en-US" altLang="ko-KR" sz="1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1654233" cy="646331"/>
          </a:xfrm>
          <a:prstGeom prst="rect">
            <a:avLst/>
          </a:prstGeom>
          <a:noFill/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Case 2 </a:t>
            </a:r>
            <a:r>
              <a:rPr lang="ko-KR" altLang="en-US" dirty="0" smtClean="0"/>
              <a:t>조</a:t>
            </a:r>
            <a:r>
              <a:rPr lang="en-US" altLang="ko-KR" dirty="0" smtClean="0"/>
              <a:t>O</a:t>
            </a:r>
            <a:r>
              <a:rPr lang="ko-KR" altLang="en-US" dirty="0" smtClean="0"/>
              <a:t>현 </a:t>
            </a:r>
            <a:r>
              <a:rPr lang="en-US" altLang="ko-KR" dirty="0" smtClean="0"/>
              <a:t>SS22-15079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46" y="837605"/>
            <a:ext cx="5363323" cy="5582429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286" y="1879040"/>
            <a:ext cx="6070642" cy="387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586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2" y="1380226"/>
            <a:ext cx="5827817" cy="384048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085" y="1266357"/>
            <a:ext cx="6026083" cy="386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940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" y="0"/>
            <a:ext cx="1413164" cy="369332"/>
          </a:xfrm>
          <a:prstGeom prst="rect">
            <a:avLst/>
          </a:prstGeom>
          <a:noFill/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SS22-21060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16608" y="-1534111"/>
            <a:ext cx="5976252" cy="97831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02921" y="184666"/>
            <a:ext cx="6872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Lung, left upper and lower lobe, VATS assisted wedge resection</a:t>
            </a:r>
          </a:p>
          <a:p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02921" y="1371601"/>
            <a:ext cx="585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LUL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4234793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6940</TotalTime>
  <Words>349</Words>
  <Application>Microsoft Office PowerPoint</Application>
  <PresentationFormat>와이드스크린</PresentationFormat>
  <Paragraphs>40</Paragraphs>
  <Slides>14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7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YONSEI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고현희(병리과)</dc:creator>
  <cp:lastModifiedBy>심효섭(병리과)</cp:lastModifiedBy>
  <cp:revision>43</cp:revision>
  <dcterms:created xsi:type="dcterms:W3CDTF">2023-03-31T06:15:26Z</dcterms:created>
  <dcterms:modified xsi:type="dcterms:W3CDTF">2023-06-07T22:19:13Z</dcterms:modified>
</cp:coreProperties>
</file>