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349" r:id="rId3"/>
    <p:sldId id="362" r:id="rId4"/>
    <p:sldId id="363" r:id="rId5"/>
    <p:sldId id="369" r:id="rId6"/>
    <p:sldId id="365" r:id="rId7"/>
    <p:sldId id="353" r:id="rId8"/>
    <p:sldId id="372" r:id="rId9"/>
    <p:sldId id="357" r:id="rId10"/>
    <p:sldId id="370" r:id="rId11"/>
    <p:sldId id="366" r:id="rId12"/>
    <p:sldId id="367" r:id="rId13"/>
    <p:sldId id="358" r:id="rId14"/>
    <p:sldId id="368" r:id="rId15"/>
    <p:sldId id="371" r:id="rId16"/>
    <p:sldId id="359" r:id="rId17"/>
    <p:sldId id="373" r:id="rId18"/>
    <p:sldId id="360" r:id="rId19"/>
    <p:sldId id="361" r:id="rId20"/>
    <p:sldId id="326" r:id="rId21"/>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35" autoAdjust="0"/>
  </p:normalViewPr>
  <p:slideViewPr>
    <p:cSldViewPr>
      <p:cViewPr>
        <p:scale>
          <a:sx n="90" d="100"/>
          <a:sy n="90" d="100"/>
        </p:scale>
        <p:origin x="-1404"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41966-4F1B-49FE-947C-243BDF7D25A0}" type="datetimeFigureOut">
              <a:rPr lang="ko-KR" altLang="en-US" smtClean="0"/>
              <a:pPr/>
              <a:t>2015-06-27</a:t>
            </a:fld>
            <a:endParaRPr lang="ko-KR" altLang="en-US" dirty="0"/>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a:t>
            </a:fld>
            <a:endParaRPr lang="ko-K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1. </a:t>
            </a:r>
            <a:r>
              <a:rPr lang="en-US" altLang="ko-KR" sz="1200" b="0" i="0" u="none" strike="noStrike" kern="1200" baseline="0" dirty="0" err="1" smtClean="0">
                <a:solidFill>
                  <a:schemeClr val="tx1"/>
                </a:solidFill>
                <a:latin typeface="+mn-lt"/>
                <a:ea typeface="+mn-ea"/>
                <a:cs typeface="+mn-cs"/>
              </a:rPr>
              <a:t>Eosinophils</a:t>
            </a:r>
            <a:r>
              <a:rPr lang="en-US" altLang="ko-KR" sz="1200" b="0" i="0" u="none" strike="noStrike" kern="1200" baseline="0" dirty="0" smtClean="0">
                <a:solidFill>
                  <a:schemeClr val="tx1"/>
                </a:solidFill>
                <a:latin typeface="+mn-lt"/>
                <a:ea typeface="+mn-ea"/>
                <a:cs typeface="+mn-cs"/>
              </a:rPr>
              <a:t> are normally found in the lung in small numbers, generally comprising less than 2% of cells seen on </a:t>
            </a:r>
            <a:r>
              <a:rPr lang="en-US" altLang="ko-KR" sz="1200" b="0" i="0" u="none" strike="noStrike" kern="1200" baseline="0" dirty="0" err="1" smtClean="0">
                <a:solidFill>
                  <a:schemeClr val="tx1"/>
                </a:solidFill>
                <a:latin typeface="+mn-lt"/>
                <a:ea typeface="+mn-ea"/>
                <a:cs typeface="+mn-cs"/>
              </a:rPr>
              <a:t>bronchoalveolar</a:t>
            </a:r>
            <a:r>
              <a:rPr lang="en-US" altLang="ko-KR" sz="1200" b="0" i="0" u="none" strike="noStrike" kern="1200" baseline="0" dirty="0" smtClean="0">
                <a:solidFill>
                  <a:schemeClr val="tx1"/>
                </a:solidFill>
                <a:latin typeface="+mn-lt"/>
                <a:ea typeface="+mn-ea"/>
                <a:cs typeface="+mn-cs"/>
              </a:rPr>
              <a:t> lavage</a:t>
            </a:r>
          </a:p>
          <a:p>
            <a:r>
              <a:rPr lang="en-US" altLang="ko-KR" sz="1200" b="0" i="0" u="none" strike="noStrike" kern="1200" baseline="0" dirty="0" smtClean="0">
                <a:solidFill>
                  <a:schemeClr val="tx1"/>
                </a:solidFill>
                <a:latin typeface="+mn-lt"/>
                <a:ea typeface="+mn-ea"/>
                <a:cs typeface="+mn-cs"/>
              </a:rPr>
              <a:t>2. Increased lung </a:t>
            </a:r>
            <a:r>
              <a:rPr lang="en-US" altLang="ko-KR" sz="1200" b="0" i="0" u="none" strike="noStrike" kern="1200" baseline="0" dirty="0" err="1" smtClean="0">
                <a:solidFill>
                  <a:schemeClr val="tx1"/>
                </a:solidFill>
                <a:latin typeface="+mn-lt"/>
                <a:ea typeface="+mn-ea"/>
                <a:cs typeface="+mn-cs"/>
              </a:rPr>
              <a:t>eosinophils</a:t>
            </a:r>
            <a:r>
              <a:rPr lang="en-US" altLang="ko-KR" sz="1200" b="0" i="0" u="none" strike="noStrike" kern="1200" baseline="0" dirty="0" smtClean="0">
                <a:solidFill>
                  <a:schemeClr val="tx1"/>
                </a:solidFill>
                <a:latin typeface="+mn-lt"/>
                <a:ea typeface="+mn-ea"/>
                <a:cs typeface="+mn-cs"/>
              </a:rPr>
              <a:t> can be defined by the finding of greater than 5% </a:t>
            </a:r>
            <a:r>
              <a:rPr lang="en-US" altLang="ko-KR" sz="1200" b="0" i="0" u="none" strike="noStrike" kern="1200" baseline="0" dirty="0" err="1" smtClean="0">
                <a:solidFill>
                  <a:schemeClr val="tx1"/>
                </a:solidFill>
                <a:latin typeface="+mn-lt"/>
                <a:ea typeface="+mn-ea"/>
                <a:cs typeface="+mn-cs"/>
              </a:rPr>
              <a:t>eosinophils</a:t>
            </a:r>
            <a:r>
              <a:rPr lang="en-US" altLang="ko-KR" sz="1200" b="0" i="0" u="none" strike="noStrike" kern="1200" baseline="0" dirty="0" smtClean="0">
                <a:solidFill>
                  <a:schemeClr val="tx1"/>
                </a:solidFill>
                <a:latin typeface="+mn-lt"/>
                <a:ea typeface="+mn-ea"/>
                <a:cs typeface="+mn-cs"/>
              </a:rPr>
              <a:t> on BAL.</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a:t>
            </a:fld>
            <a:endParaRPr lang="ko-KR" altLang="en-US" dirty="0"/>
          </a:p>
        </p:txBody>
      </p:sp>
    </p:spTree>
    <p:extLst>
      <p:ext uri="{BB962C8B-B14F-4D97-AF65-F5344CB8AC3E}">
        <p14:creationId xmlns:p14="http://schemas.microsoft.com/office/powerpoint/2010/main" val="3770880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Several such conditions and exposures have been proposed in the literature; however, many of these exposures are in the form of single case reports, and so definite causality cannot be fully verified.</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Drugs that have been reported to be associated with an AEP syndrome include BCG vaccination,8 minocycline,9–13 fludarabine,14 intramuscular progesterone, 15 and sertraline.</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Inhalational exposures that have been associated with AEP include World Trade Center demolition dust,17 firework smoke,18 tear gas bomb explosion,19 gasoline tank cleaning, 19 cave exploration,20 woodpile moving,20 smokehouse cleaning,19 and plant repotting.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5</a:t>
            </a:fld>
            <a:endParaRPr lang="ko-KR" altLang="en-US" dirty="0"/>
          </a:p>
        </p:txBody>
      </p:sp>
    </p:spTree>
    <p:extLst>
      <p:ext uri="{BB962C8B-B14F-4D97-AF65-F5344CB8AC3E}">
        <p14:creationId xmlns:p14="http://schemas.microsoft.com/office/powerpoint/2010/main" val="444823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Chest X-rays from a 17-year-old patient with acute </a:t>
            </a:r>
            <a:r>
              <a:rPr lang="en-US" altLang="ko-KR" sz="1200" b="0" i="0" u="none" strike="noStrike" kern="1200" baseline="0" dirty="0" err="1" smtClean="0">
                <a:solidFill>
                  <a:schemeClr val="tx1"/>
                </a:solidFill>
                <a:latin typeface="+mn-lt"/>
                <a:ea typeface="+mn-ea"/>
                <a:cs typeface="+mn-cs"/>
              </a:rPr>
              <a:t>eosinophilic</a:t>
            </a:r>
            <a:r>
              <a:rPr lang="en-US" altLang="ko-KR" sz="1200" b="0" i="0" u="none" strike="noStrike" kern="1200" baseline="0" dirty="0" smtClean="0">
                <a:solidFill>
                  <a:schemeClr val="tx1"/>
                </a:solidFill>
                <a:latin typeface="+mn-lt"/>
                <a:ea typeface="+mn-ea"/>
                <a:cs typeface="+mn-cs"/>
              </a:rPr>
              <a:t> pneumonia resulting from minocycline. (A) Initial presentation</a:t>
            </a:r>
          </a:p>
          <a:p>
            <a:r>
              <a:rPr lang="en-US" altLang="ko-KR" sz="1200" b="0" i="0" u="none" strike="noStrike" kern="1200" baseline="0" dirty="0" smtClean="0">
                <a:solidFill>
                  <a:schemeClr val="tx1"/>
                </a:solidFill>
                <a:latin typeface="+mn-lt"/>
                <a:ea typeface="+mn-ea"/>
                <a:cs typeface="+mn-cs"/>
              </a:rPr>
              <a:t>showing diffuse interstitial infiltrates. (B) One day after admission, showing mixed alveolar and interstitial infiltrates with small pleural</a:t>
            </a:r>
          </a:p>
          <a:p>
            <a:r>
              <a:rPr lang="en-US" altLang="ko-KR" sz="1200" b="0" i="0" u="none" strike="noStrike" kern="1200" baseline="0" dirty="0" smtClean="0">
                <a:solidFill>
                  <a:schemeClr val="tx1"/>
                </a:solidFill>
                <a:latin typeface="+mn-lt"/>
                <a:ea typeface="+mn-ea"/>
                <a:cs typeface="+mn-cs"/>
              </a:rPr>
              <a:t>effusions. (C) Two days after admission, showing diffuse alveolar infiltrates.</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10</a:t>
            </a:fld>
            <a:endParaRPr lang="ko-KR" altLang="en-US" dirty="0"/>
          </a:p>
        </p:txBody>
      </p:sp>
    </p:spTree>
    <p:extLst>
      <p:ext uri="{BB962C8B-B14F-4D97-AF65-F5344CB8AC3E}">
        <p14:creationId xmlns:p14="http://schemas.microsoft.com/office/powerpoint/2010/main" val="1465970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Chest CT scan of a patient with acute </a:t>
            </a:r>
            <a:r>
              <a:rPr lang="en-US" altLang="ko-KR" sz="1200" b="0" i="0" u="none" strike="noStrike" kern="1200" baseline="0" dirty="0" err="1" smtClean="0">
                <a:solidFill>
                  <a:schemeClr val="tx1"/>
                </a:solidFill>
                <a:latin typeface="+mn-lt"/>
                <a:ea typeface="+mn-ea"/>
                <a:cs typeface="+mn-cs"/>
              </a:rPr>
              <a:t>eosinophilic</a:t>
            </a:r>
            <a:r>
              <a:rPr lang="en-US" altLang="ko-KR" sz="1200" b="0" i="0" u="none" strike="noStrike" kern="1200" baseline="0" dirty="0" smtClean="0">
                <a:solidFill>
                  <a:schemeClr val="tx1"/>
                </a:solidFill>
                <a:latin typeface="+mn-lt"/>
                <a:ea typeface="+mn-ea"/>
                <a:cs typeface="+mn-cs"/>
              </a:rPr>
              <a:t> pneumonia due to </a:t>
            </a:r>
            <a:r>
              <a:rPr lang="en-US" altLang="ko-KR" sz="1200" b="0" i="0" u="none" strike="noStrike" kern="1200" baseline="0" dirty="0" err="1" smtClean="0">
                <a:solidFill>
                  <a:schemeClr val="tx1"/>
                </a:solidFill>
                <a:latin typeface="+mn-lt"/>
                <a:ea typeface="+mn-ea"/>
                <a:cs typeface="+mn-cs"/>
              </a:rPr>
              <a:t>nitrofurantoin</a:t>
            </a:r>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intake, showing (A) interlobular thickening in the upper areas of the lungs, (B) mild airspace</a:t>
            </a:r>
          </a:p>
          <a:p>
            <a:r>
              <a:rPr lang="en-US" altLang="ko-KR" sz="1200" b="0" i="0" u="none" strike="noStrike" kern="1200" baseline="0" dirty="0" smtClean="0">
                <a:solidFill>
                  <a:schemeClr val="tx1"/>
                </a:solidFill>
                <a:latin typeface="+mn-lt"/>
                <a:ea typeface="+mn-ea"/>
                <a:cs typeface="+mn-cs"/>
              </a:rPr>
              <a:t>consolidation in the lung bases, and (C) </a:t>
            </a:r>
            <a:r>
              <a:rPr lang="en-US" altLang="ko-KR" sz="1200" b="0" i="0" u="none" strike="noStrike" kern="1200" baseline="0" dirty="0" err="1" smtClean="0">
                <a:solidFill>
                  <a:schemeClr val="tx1"/>
                </a:solidFill>
                <a:latin typeface="+mn-lt"/>
                <a:ea typeface="+mn-ea"/>
                <a:cs typeface="+mn-cs"/>
              </a:rPr>
              <a:t>nonabundant</a:t>
            </a:r>
            <a:r>
              <a:rPr lang="en-US" altLang="ko-KR" sz="1200" b="0" i="0" u="none" strike="noStrike" kern="1200" baseline="0" dirty="0" smtClean="0">
                <a:solidFill>
                  <a:schemeClr val="tx1"/>
                </a:solidFill>
                <a:latin typeface="+mn-lt"/>
                <a:ea typeface="+mn-ea"/>
                <a:cs typeface="+mn-cs"/>
              </a:rPr>
              <a:t> bilateral pleural effusion and </a:t>
            </a:r>
            <a:r>
              <a:rPr lang="en-US" altLang="ko-KR" sz="1200" b="0" i="0" u="none" strike="noStrike" kern="1200" baseline="0" dirty="0" err="1" smtClean="0">
                <a:solidFill>
                  <a:schemeClr val="tx1"/>
                </a:solidFill>
                <a:latin typeface="+mn-lt"/>
                <a:ea typeface="+mn-ea"/>
                <a:cs typeface="+mn-cs"/>
              </a:rPr>
              <a:t>mediastinal</a:t>
            </a:r>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lymphadenopathy</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11</a:t>
            </a:fld>
            <a:endParaRPr lang="ko-KR" altLang="en-US" dirty="0"/>
          </a:p>
        </p:txBody>
      </p:sp>
    </p:spTree>
    <p:extLst>
      <p:ext uri="{BB962C8B-B14F-4D97-AF65-F5344CB8AC3E}">
        <p14:creationId xmlns:p14="http://schemas.microsoft.com/office/powerpoint/2010/main" val="375216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effectLst/>
              </a:rPr>
              <a:t>1&gt; There is an interstitial and </a:t>
            </a:r>
            <a:r>
              <a:rPr lang="en-US" altLang="ko-KR" dirty="0" err="1" smtClean="0">
                <a:effectLst/>
              </a:rPr>
              <a:t>intraalveolar</a:t>
            </a:r>
            <a:r>
              <a:rPr lang="en-US" altLang="ko-KR" dirty="0" smtClean="0">
                <a:effectLst/>
              </a:rPr>
              <a:t> infiltrate of </a:t>
            </a:r>
            <a:r>
              <a:rPr lang="en-US" altLang="ko-KR" dirty="0" err="1" smtClean="0">
                <a:effectLst/>
              </a:rPr>
              <a:t>eosinophils</a:t>
            </a:r>
            <a:r>
              <a:rPr lang="en-US" altLang="ko-KR" dirty="0" smtClean="0">
                <a:effectLst/>
              </a:rPr>
              <a:t>. </a:t>
            </a:r>
          </a:p>
          <a:p>
            <a:endParaRPr lang="en-US" altLang="ko-KR" dirty="0" smtClean="0">
              <a:effectLst/>
            </a:endParaRPr>
          </a:p>
          <a:p>
            <a:r>
              <a:rPr lang="en-US" altLang="ko-KR" dirty="0" smtClean="0">
                <a:effectLst/>
              </a:rPr>
              <a:t>2&gt; the hyaline membranes are composed of fibrin. </a:t>
            </a:r>
            <a:r>
              <a:rPr lang="en-US" altLang="ko-KR" dirty="0" err="1" smtClean="0">
                <a:effectLst/>
              </a:rPr>
              <a:t>Eosinophils</a:t>
            </a:r>
            <a:r>
              <a:rPr lang="en-US" altLang="ko-KR" dirty="0" smtClean="0">
                <a:effectLst/>
              </a:rPr>
              <a:t> are present within the alveolar airspace and thickened </a:t>
            </a:r>
            <a:r>
              <a:rPr lang="en-US" altLang="ko-KR" dirty="0" err="1" smtClean="0">
                <a:effectLst/>
              </a:rPr>
              <a:t>interstitium</a:t>
            </a:r>
            <a:r>
              <a:rPr lang="en-US" altLang="ko-KR" dirty="0" smtClean="0">
                <a:effectLst/>
              </a:rPr>
              <a:t>.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15</a:t>
            </a:fld>
            <a:endParaRPr lang="ko-KR" altLang="en-US" dirty="0"/>
          </a:p>
        </p:txBody>
      </p:sp>
    </p:spTree>
    <p:extLst>
      <p:ext uri="{BB962C8B-B14F-4D97-AF65-F5344CB8AC3E}">
        <p14:creationId xmlns:p14="http://schemas.microsoft.com/office/powerpoint/2010/main" val="2694566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16</a:t>
            </a:fld>
            <a:endParaRPr lang="ko-KR" altLang="en-US" dirty="0"/>
          </a:p>
        </p:txBody>
      </p:sp>
    </p:spTree>
    <p:extLst>
      <p:ext uri="{BB962C8B-B14F-4D97-AF65-F5344CB8AC3E}">
        <p14:creationId xmlns:p14="http://schemas.microsoft.com/office/powerpoint/2010/main" val="804351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day 1 of intensive care unit admission while intubated and receiving mechanical ventilation showing diffuse air space disease with air </a:t>
            </a:r>
            <a:r>
              <a:rPr lang="en-US" altLang="ko-KR" sz="1200" b="0" i="0" u="none" strike="noStrike" kern="1200" baseline="0" dirty="0" err="1" smtClean="0">
                <a:solidFill>
                  <a:schemeClr val="tx1"/>
                </a:solidFill>
                <a:latin typeface="+mn-lt"/>
                <a:ea typeface="+mn-ea"/>
                <a:cs typeface="+mn-cs"/>
              </a:rPr>
              <a:t>bronchograms</a:t>
            </a:r>
            <a:r>
              <a:rPr lang="en-US" altLang="ko-KR" sz="1200" b="0" i="0" u="none" strike="noStrike" kern="1200" baseline="0" dirty="0" smtClean="0">
                <a:solidFill>
                  <a:schemeClr val="tx1"/>
                </a:solidFill>
                <a:latin typeface="+mn-lt"/>
                <a:ea typeface="+mn-ea"/>
                <a:cs typeface="+mn-cs"/>
              </a:rPr>
              <a:t> consistent with </a:t>
            </a:r>
            <a:r>
              <a:rPr lang="en-US" altLang="ko-KR" sz="1200" b="0" i="0" u="none" strike="noStrike" kern="1200" baseline="0" dirty="0" err="1" smtClean="0">
                <a:solidFill>
                  <a:schemeClr val="tx1"/>
                </a:solidFill>
                <a:latin typeface="+mn-lt"/>
                <a:ea typeface="+mn-ea"/>
                <a:cs typeface="+mn-cs"/>
              </a:rPr>
              <a:t>noncardiogenic</a:t>
            </a:r>
            <a:r>
              <a:rPr lang="en-US" altLang="ko-KR" sz="1200" b="0" i="0" u="none" strike="noStrike" kern="1200" baseline="0" dirty="0" smtClean="0">
                <a:solidFill>
                  <a:schemeClr val="tx1"/>
                </a:solidFill>
                <a:latin typeface="+mn-lt"/>
                <a:ea typeface="+mn-ea"/>
                <a:cs typeface="+mn-cs"/>
              </a:rPr>
              <a:t> pulmonary edema</a:t>
            </a:r>
          </a:p>
          <a:p>
            <a:endParaRPr lang="en-US" altLang="ko-KR" sz="1200" b="0" i="0" u="none" strike="noStrike" kern="1200" baseline="0" dirty="0" smtClean="0">
              <a:solidFill>
                <a:schemeClr val="tx1"/>
              </a:solidFill>
              <a:latin typeface="+mn-lt"/>
              <a:ea typeface="+mn-ea"/>
              <a:cs typeface="+mn-cs"/>
            </a:endParaRPr>
          </a:p>
          <a:p>
            <a:endParaRPr lang="en-US" altLang="ko-KR" sz="1200" b="0" i="0" u="none" strike="noStrike" kern="1200" baseline="0" dirty="0" smtClean="0">
              <a:solidFill>
                <a:schemeClr val="tx1"/>
              </a:solidFill>
              <a:latin typeface="+mn-lt"/>
              <a:ea typeface="+mn-ea"/>
              <a:cs typeface="+mn-cs"/>
            </a:endParaRP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Discharge chest roentgenogram with patient now having received 10 days of steroid therapy for acute </a:t>
            </a:r>
            <a:r>
              <a:rPr lang="en-US" altLang="ko-KR" sz="1200" b="0" i="0" u="none" strike="noStrike" kern="1200" baseline="0" dirty="0" err="1" smtClean="0">
                <a:solidFill>
                  <a:schemeClr val="tx1"/>
                </a:solidFill>
                <a:latin typeface="+mn-lt"/>
                <a:ea typeface="+mn-ea"/>
                <a:cs typeface="+mn-cs"/>
              </a:rPr>
              <a:t>eosinophilic</a:t>
            </a:r>
            <a:r>
              <a:rPr lang="en-US" altLang="ko-KR" sz="1200" b="0" i="0" u="none" strike="noStrike" kern="1200" baseline="0" dirty="0" smtClean="0">
                <a:solidFill>
                  <a:schemeClr val="tx1"/>
                </a:solidFill>
                <a:latin typeface="+mn-lt"/>
                <a:ea typeface="+mn-ea"/>
                <a:cs typeface="+mn-cs"/>
              </a:rPr>
              <a:t> pneumonia</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18</a:t>
            </a:fld>
            <a:endParaRPr lang="ko-KR" altLang="en-US" dirty="0"/>
          </a:p>
        </p:txBody>
      </p:sp>
    </p:spTree>
    <p:extLst>
      <p:ext uri="{BB962C8B-B14F-4D97-AF65-F5344CB8AC3E}">
        <p14:creationId xmlns:p14="http://schemas.microsoft.com/office/powerpoint/2010/main" val="47354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경청해주셔서 감사합니다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20</a:t>
            </a:fld>
            <a:endParaRPr lang="ko-KR"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2015-06-27</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2015-06-27</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0" y="4941168"/>
            <a:ext cx="5940152" cy="1368152"/>
          </a:xfrm>
          <a:prstGeom prst="rect">
            <a:avLst/>
          </a:prstGeom>
          <a:noFill/>
          <a:ln>
            <a:miter lim="800000"/>
            <a:headEnd/>
            <a:tailEnd/>
          </a:ln>
        </p:spPr>
        <p:txBody>
          <a:bodyPr/>
          <a:lstStyle/>
          <a:p>
            <a:pPr latinLnBrk="0">
              <a:lnSpc>
                <a:spcPct val="150000"/>
              </a:lnSpc>
            </a:pPr>
            <a:r>
              <a:rPr lang="en-US" altLang="ko-KR" sz="1500" i="1" dirty="0" smtClean="0">
                <a:latin typeface="HY헤드라인M" pitchFamily="18" charset="-127"/>
                <a:ea typeface="HY헤드라인M" pitchFamily="18" charset="-127"/>
              </a:rPr>
              <a:t>S. H. Lee, </a:t>
            </a:r>
          </a:p>
          <a:p>
            <a:r>
              <a:rPr lang="en-US" altLang="ko-KR" sz="1600" dirty="0" smtClean="0">
                <a:latin typeface="HY헤드라인M" pitchFamily="18" charset="-127"/>
                <a:ea typeface="HY헤드라인M" pitchFamily="18" charset="-127"/>
                <a:cs typeface="Times New Roman" pitchFamily="18" charset="0"/>
              </a:rPr>
              <a:t>Division </a:t>
            </a:r>
            <a:r>
              <a:rPr lang="en-US" altLang="ko-KR" sz="1600" dirty="0">
                <a:latin typeface="HY헤드라인M" pitchFamily="18" charset="-127"/>
                <a:ea typeface="HY헤드라인M" pitchFamily="18" charset="-127"/>
                <a:cs typeface="Times New Roman" pitchFamily="18" charset="0"/>
              </a:rPr>
              <a:t>of Pulmonology</a:t>
            </a:r>
          </a:p>
          <a:p>
            <a:r>
              <a:rPr lang="en-US" altLang="ko-KR" sz="1600" dirty="0">
                <a:latin typeface="HY헤드라인M" pitchFamily="18" charset="-127"/>
                <a:ea typeface="HY헤드라인M" pitchFamily="18" charset="-127"/>
                <a:cs typeface="Times New Roman" pitchFamily="18" charset="0"/>
              </a:rPr>
              <a:t>Department Of internal medicine</a:t>
            </a:r>
          </a:p>
          <a:p>
            <a:r>
              <a:rPr lang="en-US" altLang="ko-KR" sz="1600" dirty="0">
                <a:latin typeface="HY헤드라인M" pitchFamily="18" charset="-127"/>
                <a:ea typeface="HY헤드라인M" pitchFamily="18" charset="-127"/>
                <a:cs typeface="Times New Roman" pitchFamily="18" charset="0"/>
              </a:rPr>
              <a:t>Yonsei University College of Medicine</a:t>
            </a:r>
          </a:p>
          <a:p>
            <a:pPr algn="ctr">
              <a:lnSpc>
                <a:spcPct val="65000"/>
              </a:lnSpc>
              <a:spcAft>
                <a:spcPct val="40000"/>
              </a:spcAft>
              <a:defRPr/>
            </a:pPr>
            <a:endParaRPr lang="en-US" altLang="ko-KR" sz="1600" kern="0" noProof="1">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Arial"/>
              <a:cs typeface="Arial"/>
            </a:endParaRPr>
          </a:p>
          <a:p>
            <a:pPr latinLnBrk="0">
              <a:lnSpc>
                <a:spcPct val="150000"/>
              </a:lnSpc>
            </a:pPr>
            <a:endParaRPr lang="en-US" altLang="ko-KR" sz="1600" kern="0" noProof="1">
              <a:solidFill>
                <a:srgbClr val="7030A0"/>
              </a:solidFill>
              <a:effectLst>
                <a:outerShdw blurRad="38100" dist="38100" dir="2700000" algn="tl">
                  <a:srgbClr val="000000">
                    <a:alpha val="43137"/>
                  </a:srgbClr>
                </a:outerShdw>
              </a:effectLst>
              <a:latin typeface="Arial"/>
              <a:cs typeface="Arial"/>
            </a:endParaRPr>
          </a:p>
        </p:txBody>
      </p:sp>
      <p:sp>
        <p:nvSpPr>
          <p:cNvPr id="4" name="Rectangle 18"/>
          <p:cNvSpPr txBox="1">
            <a:spLocks noChangeArrowheads="1"/>
          </p:cNvSpPr>
          <p:nvPr/>
        </p:nvSpPr>
        <p:spPr bwMode="auto">
          <a:xfrm>
            <a:off x="317701" y="173189"/>
            <a:ext cx="8712968" cy="2160240"/>
          </a:xfrm>
          <a:prstGeom prst="rect">
            <a:avLst/>
          </a:prstGeom>
          <a:noFill/>
          <a:ln>
            <a:miter lim="800000"/>
            <a:headEnd/>
            <a:tailEnd/>
          </a:ln>
        </p:spPr>
        <p:txBody>
          <a:bodyPr anchor="b"/>
          <a:lstStyle/>
          <a:p>
            <a:pPr fontAlgn="auto">
              <a:spcBef>
                <a:spcPts val="0"/>
              </a:spcBef>
              <a:spcAft>
                <a:spcPts val="0"/>
              </a:spcAft>
              <a:defRPr/>
            </a:pPr>
            <a:r>
              <a:rPr lang="en-US" altLang="ko-KR" sz="4400" kern="0" noProof="1" smtClean="0">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rPr>
              <a:t>Acute eosinophilic pneumonia</a:t>
            </a:r>
            <a:r>
              <a:rPr lang="en-US" altLang="ko-KR" sz="4400" dirty="0" smtClean="0"/>
              <a:t> </a:t>
            </a:r>
            <a:endParaRPr lang="en-US" altLang="ko-KR" sz="4400" kern="0" noProof="1" smtClean="0">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 y="1664183"/>
            <a:ext cx="3097535" cy="3669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679485"/>
            <a:ext cx="3223883" cy="3638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2160" y="1706566"/>
            <a:ext cx="3131840" cy="3584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2929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419100"/>
            <a:ext cx="8543925"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4365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Lab finding </a:t>
            </a:r>
            <a:endParaRPr lang="ko-KR" altLang="en-US" dirty="0"/>
          </a:p>
        </p:txBody>
      </p:sp>
      <p:sp>
        <p:nvSpPr>
          <p:cNvPr id="3" name="내용 개체 틀 2"/>
          <p:cNvSpPr>
            <a:spLocks noGrp="1"/>
          </p:cNvSpPr>
          <p:nvPr>
            <p:ph idx="1"/>
          </p:nvPr>
        </p:nvSpPr>
        <p:spPr>
          <a:xfrm>
            <a:off x="251520" y="1412776"/>
            <a:ext cx="8579296" cy="5069160"/>
          </a:xfrm>
        </p:spPr>
        <p:txBody>
          <a:bodyPr>
            <a:normAutofit/>
          </a:bodyPr>
          <a:lstStyle/>
          <a:p>
            <a:r>
              <a:rPr lang="en-US" altLang="ko-KR" sz="2800" dirty="0" smtClean="0"/>
              <a:t>Blood </a:t>
            </a:r>
            <a:r>
              <a:rPr lang="en-US" altLang="ko-KR" sz="2800" dirty="0" err="1" smtClean="0"/>
              <a:t>eoshinphil</a:t>
            </a:r>
            <a:r>
              <a:rPr lang="en-US" altLang="ko-KR" sz="2800" dirty="0" smtClean="0"/>
              <a:t> count : at normal in most case </a:t>
            </a:r>
            <a:r>
              <a:rPr lang="en-US" altLang="ko-KR" sz="2800" dirty="0" smtClean="0">
                <a:sym typeface="Wingdings" pitchFamily="2" charset="2"/>
              </a:rPr>
              <a:t> </a:t>
            </a:r>
            <a:r>
              <a:rPr lang="en-US" altLang="ko-KR" sz="2800" dirty="0"/>
              <a:t>may rise to high values </a:t>
            </a:r>
            <a:r>
              <a:rPr lang="en-US" altLang="ko-KR" sz="2800" dirty="0" smtClean="0"/>
              <a:t>within days </a:t>
            </a:r>
            <a:r>
              <a:rPr lang="en-US" altLang="ko-KR" sz="2800" dirty="0"/>
              <a:t>after presentation</a:t>
            </a:r>
            <a:endParaRPr lang="en-US" altLang="ko-KR" sz="2800" dirty="0" smtClean="0"/>
          </a:p>
          <a:p>
            <a:endParaRPr lang="en-US" altLang="ko-KR" sz="2800" dirty="0" smtClean="0"/>
          </a:p>
          <a:p>
            <a:r>
              <a:rPr lang="en-US" altLang="ko-KR" sz="2800" dirty="0" smtClean="0"/>
              <a:t>BAL: </a:t>
            </a:r>
            <a:r>
              <a:rPr lang="en-US" altLang="ko-KR" sz="2800" dirty="0"/>
              <a:t>37% to 54% of </a:t>
            </a:r>
            <a:r>
              <a:rPr lang="en-US" altLang="ko-KR" sz="2800" dirty="0" err="1"/>
              <a:t>eosinophils</a:t>
            </a:r>
            <a:r>
              <a:rPr lang="en-US" altLang="ko-KR" sz="2800" dirty="0"/>
              <a:t> </a:t>
            </a:r>
            <a:r>
              <a:rPr lang="en-US" altLang="ko-KR" sz="2800" dirty="0" smtClean="0"/>
              <a:t>on average</a:t>
            </a:r>
          </a:p>
          <a:p>
            <a:endParaRPr lang="en-US" altLang="ko-KR" sz="2800" dirty="0"/>
          </a:p>
          <a:p>
            <a:endParaRPr lang="en-US" altLang="ko-KR" sz="2800" dirty="0" smtClean="0"/>
          </a:p>
          <a:p>
            <a:endParaRPr lang="en-US" altLang="ko-KR" sz="2800" dirty="0"/>
          </a:p>
          <a:p>
            <a:endParaRPr lang="en-US" altLang="ko-KR" sz="2800" dirty="0" smtClean="0"/>
          </a:p>
          <a:p>
            <a:r>
              <a:rPr lang="en-US" altLang="ko-KR" sz="2800" dirty="0" smtClean="0"/>
              <a:t>Pleural effusion: </a:t>
            </a:r>
            <a:r>
              <a:rPr lang="en-US" altLang="ko-KR" sz="2800" dirty="0"/>
              <a:t>nonspecific pleural eosinophilia</a:t>
            </a:r>
            <a:endParaRPr lang="ko-KR" altLang="en-US"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861048"/>
            <a:ext cx="6336704"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6288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Lung function </a:t>
            </a:r>
            <a:endParaRPr lang="ko-KR" altLang="en-US" dirty="0"/>
          </a:p>
        </p:txBody>
      </p:sp>
      <p:sp>
        <p:nvSpPr>
          <p:cNvPr id="3" name="내용 개체 틀 2"/>
          <p:cNvSpPr>
            <a:spLocks noGrp="1"/>
          </p:cNvSpPr>
          <p:nvPr>
            <p:ph idx="1"/>
          </p:nvPr>
        </p:nvSpPr>
        <p:spPr>
          <a:xfrm>
            <a:off x="251520" y="1600200"/>
            <a:ext cx="8712968" cy="4525963"/>
          </a:xfrm>
        </p:spPr>
        <p:txBody>
          <a:bodyPr>
            <a:normAutofit/>
          </a:bodyPr>
          <a:lstStyle/>
          <a:p>
            <a:r>
              <a:rPr lang="en-US" altLang="ko-KR" sz="2800" dirty="0"/>
              <a:t>Performed only in the </a:t>
            </a:r>
            <a:r>
              <a:rPr lang="en-US" altLang="ko-KR" sz="2800" dirty="0" smtClean="0"/>
              <a:t>less severe cases</a:t>
            </a:r>
          </a:p>
          <a:p>
            <a:endParaRPr lang="en-US" altLang="ko-KR" sz="2800" dirty="0" smtClean="0"/>
          </a:p>
          <a:p>
            <a:r>
              <a:rPr lang="en-US" altLang="ko-KR" sz="2800" dirty="0"/>
              <a:t>M</a:t>
            </a:r>
            <a:r>
              <a:rPr lang="en-US" altLang="ko-KR" sz="2800" dirty="0" smtClean="0"/>
              <a:t>ild </a:t>
            </a:r>
            <a:r>
              <a:rPr lang="en-US" altLang="ko-KR" sz="2800" dirty="0"/>
              <a:t>restrictive </a:t>
            </a:r>
            <a:r>
              <a:rPr lang="en-US" altLang="ko-KR" sz="2800" dirty="0" err="1"/>
              <a:t>ventilatory</a:t>
            </a:r>
            <a:r>
              <a:rPr lang="en-US" altLang="ko-KR" sz="2800" dirty="0"/>
              <a:t> </a:t>
            </a:r>
            <a:r>
              <a:rPr lang="en-US" altLang="ko-KR" sz="2800" dirty="0" smtClean="0"/>
              <a:t>defect, </a:t>
            </a:r>
          </a:p>
          <a:p>
            <a:pPr marL="0" indent="0">
              <a:buNone/>
            </a:pPr>
            <a:r>
              <a:rPr lang="en-US" altLang="ko-KR" sz="2800" dirty="0" smtClean="0"/>
              <a:t> </a:t>
            </a:r>
          </a:p>
          <a:p>
            <a:r>
              <a:rPr lang="en-US" altLang="ko-KR" sz="2800" dirty="0"/>
              <a:t>R</a:t>
            </a:r>
            <a:r>
              <a:rPr lang="en-US" altLang="ko-KR" sz="2800" dirty="0" smtClean="0"/>
              <a:t>educed </a:t>
            </a:r>
            <a:r>
              <a:rPr lang="en-US" altLang="ko-KR" sz="2800" dirty="0"/>
              <a:t>carbon monoxide transfer capacity, </a:t>
            </a:r>
          </a:p>
          <a:p>
            <a:pPr marL="0" indent="0">
              <a:buNone/>
            </a:pPr>
            <a:endParaRPr lang="en-US" altLang="ko-KR" sz="2800" dirty="0" smtClean="0"/>
          </a:p>
          <a:p>
            <a:r>
              <a:rPr lang="en-US" altLang="ko-KR" sz="2800" dirty="0"/>
              <a:t>I</a:t>
            </a:r>
            <a:r>
              <a:rPr lang="en-US" altLang="ko-KR" sz="2800" dirty="0" smtClean="0"/>
              <a:t>ncreased </a:t>
            </a:r>
            <a:r>
              <a:rPr lang="en-US" altLang="ko-KR" sz="2800" dirty="0"/>
              <a:t>alveolar-arterial </a:t>
            </a:r>
            <a:r>
              <a:rPr lang="en-US" altLang="ko-KR" sz="2800" dirty="0" smtClean="0"/>
              <a:t>oxygen gradient </a:t>
            </a:r>
            <a:r>
              <a:rPr lang="en-US" altLang="ko-KR" sz="2800" dirty="0"/>
              <a:t>of PO2.</a:t>
            </a:r>
            <a:endParaRPr lang="ko-KR" altLang="en-US" sz="2800" dirty="0"/>
          </a:p>
        </p:txBody>
      </p:sp>
    </p:spTree>
    <p:extLst>
      <p:ext uri="{BB962C8B-B14F-4D97-AF65-F5344CB8AC3E}">
        <p14:creationId xmlns:p14="http://schemas.microsoft.com/office/powerpoint/2010/main" val="318618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Pathology </a:t>
            </a:r>
            <a:endParaRPr lang="ko-KR" altLang="en-US" dirty="0"/>
          </a:p>
        </p:txBody>
      </p:sp>
      <p:sp>
        <p:nvSpPr>
          <p:cNvPr id="3" name="내용 개체 틀 2"/>
          <p:cNvSpPr>
            <a:spLocks noGrp="1"/>
          </p:cNvSpPr>
          <p:nvPr>
            <p:ph idx="1"/>
          </p:nvPr>
        </p:nvSpPr>
        <p:spPr/>
        <p:txBody>
          <a:bodyPr>
            <a:normAutofit/>
          </a:bodyPr>
          <a:lstStyle/>
          <a:p>
            <a:r>
              <a:rPr lang="en-US" altLang="ko-KR" sz="2800" dirty="0"/>
              <a:t>M</a:t>
            </a:r>
            <a:r>
              <a:rPr lang="en-US" altLang="ko-KR" sz="2800" dirty="0" smtClean="0"/>
              <a:t>arked infiltration of </a:t>
            </a:r>
            <a:r>
              <a:rPr lang="en-US" altLang="ko-KR" sz="2800" dirty="0" err="1"/>
              <a:t>eosinophils</a:t>
            </a:r>
            <a:r>
              <a:rPr lang="en-US" altLang="ko-KR" sz="2800" dirty="0"/>
              <a:t> in the </a:t>
            </a:r>
            <a:r>
              <a:rPr lang="en-US" altLang="ko-KR" sz="2800" dirty="0" err="1"/>
              <a:t>interstitium</a:t>
            </a:r>
            <a:r>
              <a:rPr lang="en-US" altLang="ko-KR" sz="2800" dirty="0"/>
              <a:t> and in </a:t>
            </a:r>
            <a:r>
              <a:rPr lang="en-US" altLang="ko-KR" sz="2800" dirty="0" smtClean="0"/>
              <a:t>the alveolar </a:t>
            </a:r>
            <a:r>
              <a:rPr lang="en-US" altLang="ko-KR" sz="2800" dirty="0"/>
              <a:t>spaces</a:t>
            </a:r>
            <a:endParaRPr lang="en-US" altLang="ko-KR" sz="2800" dirty="0" smtClean="0"/>
          </a:p>
          <a:p>
            <a:endParaRPr lang="en-US" altLang="ko-KR" sz="2800" dirty="0"/>
          </a:p>
          <a:p>
            <a:r>
              <a:rPr lang="en-US" altLang="ko-KR" sz="2800" dirty="0"/>
              <a:t>A</a:t>
            </a:r>
            <a:r>
              <a:rPr lang="en-US" altLang="ko-KR" sz="2800" dirty="0" smtClean="0"/>
              <a:t>cute </a:t>
            </a:r>
            <a:r>
              <a:rPr lang="en-US" altLang="ko-KR" sz="2800" dirty="0"/>
              <a:t>and organizing diffuse alveolar damage together </a:t>
            </a:r>
            <a:r>
              <a:rPr lang="en-US" altLang="ko-KR" sz="2800" dirty="0" smtClean="0"/>
              <a:t>with interstitial </a:t>
            </a:r>
            <a:r>
              <a:rPr lang="en-US" altLang="ko-KR" sz="2800" dirty="0"/>
              <a:t>alveolar </a:t>
            </a:r>
            <a:endParaRPr lang="en-US" altLang="ko-KR" sz="2800" dirty="0" smtClean="0"/>
          </a:p>
          <a:p>
            <a:endParaRPr lang="en-US" altLang="ko-KR" sz="2800" dirty="0" smtClean="0"/>
          </a:p>
          <a:p>
            <a:r>
              <a:rPr lang="en-US" altLang="ko-KR" sz="2800" dirty="0"/>
              <a:t>Features of diffuse </a:t>
            </a:r>
            <a:r>
              <a:rPr lang="en-US" altLang="ko-KR" sz="2800" dirty="0" smtClean="0"/>
              <a:t>alveolar damage </a:t>
            </a:r>
            <a:r>
              <a:rPr lang="en-US" altLang="ko-KR" sz="2800" dirty="0"/>
              <a:t>with hyaline membranes, fibroblast proliferation,</a:t>
            </a:r>
          </a:p>
          <a:p>
            <a:pPr marL="0" indent="0">
              <a:buNone/>
            </a:pPr>
            <a:r>
              <a:rPr lang="en-US" altLang="ko-KR" sz="2800" dirty="0" smtClean="0"/>
              <a:t>   and </a:t>
            </a:r>
            <a:r>
              <a:rPr lang="en-US" altLang="ko-KR" sz="2800" dirty="0"/>
              <a:t>inflammatory cells are common</a:t>
            </a:r>
          </a:p>
        </p:txBody>
      </p:sp>
    </p:spTree>
    <p:extLst>
      <p:ext uri="{BB962C8B-B14F-4D97-AF65-F5344CB8AC3E}">
        <p14:creationId xmlns:p14="http://schemas.microsoft.com/office/powerpoint/2010/main" val="1865006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g.medscape.com/pi/emed/ckb/pathology/1603817-1607650-2078412-21098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764704"/>
            <a:ext cx="4512501" cy="33843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img.medscape.com/pi/emed/ckb/pathology/1603817-1607650-2078412-210985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2456892"/>
            <a:ext cx="4248472" cy="3186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190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 </a:t>
            </a:r>
            <a:endParaRPr lang="ko-KR" altLang="en-US" dirty="0"/>
          </a:p>
        </p:txBody>
      </p:sp>
      <p:sp>
        <p:nvSpPr>
          <p:cNvPr id="3" name="내용 개체 틀 2"/>
          <p:cNvSpPr>
            <a:spLocks noGrp="1"/>
          </p:cNvSpPr>
          <p:nvPr>
            <p:ph idx="1"/>
          </p:nvPr>
        </p:nvSpPr>
        <p:spPr>
          <a:xfrm>
            <a:off x="179512" y="1916832"/>
            <a:ext cx="8784976" cy="4536504"/>
          </a:xfrm>
        </p:spPr>
        <p:txBody>
          <a:bodyPr>
            <a:noAutofit/>
          </a:bodyPr>
          <a:lstStyle/>
          <a:p>
            <a:r>
              <a:rPr lang="en-US" altLang="ko-KR" sz="2800" dirty="0"/>
              <a:t>A febrile illness of short duration </a:t>
            </a:r>
            <a:r>
              <a:rPr lang="en-US" altLang="ko-KR" sz="2800" dirty="0" smtClean="0"/>
              <a:t>(&lt;1 month )</a:t>
            </a:r>
          </a:p>
          <a:p>
            <a:r>
              <a:rPr lang="en-US" altLang="ko-KR" sz="2800" dirty="0" smtClean="0"/>
              <a:t>Hypoxemic </a:t>
            </a:r>
            <a:r>
              <a:rPr lang="en-US" altLang="ko-KR" sz="2800" dirty="0"/>
              <a:t>respiratory failure </a:t>
            </a:r>
            <a:r>
              <a:rPr lang="en-US" altLang="ko-KR" sz="2800" dirty="0" smtClean="0"/>
              <a:t>(</a:t>
            </a:r>
            <a:r>
              <a:rPr lang="en-US" altLang="ko-KR" sz="2800" dirty="0"/>
              <a:t> </a:t>
            </a:r>
            <a:r>
              <a:rPr lang="en-US" altLang="ko-KR" sz="2800" dirty="0" smtClean="0"/>
              <a:t>[SpO</a:t>
            </a:r>
            <a:r>
              <a:rPr lang="en-US" altLang="ko-KR" sz="2800" baseline="-25000" dirty="0" smtClean="0"/>
              <a:t>2</a:t>
            </a:r>
            <a:r>
              <a:rPr lang="en-US" altLang="ko-KR" sz="2800" dirty="0"/>
              <a:t>] &lt;90 percent on room air or </a:t>
            </a:r>
            <a:r>
              <a:rPr lang="en-US" altLang="ko-KR" sz="2800" dirty="0" smtClean="0"/>
              <a:t>[</a:t>
            </a:r>
            <a:r>
              <a:rPr lang="en-US" altLang="ko-KR" sz="2800" dirty="0"/>
              <a:t>PaO</a:t>
            </a:r>
            <a:r>
              <a:rPr lang="en-US" altLang="ko-KR" sz="2800" baseline="-25000" dirty="0"/>
              <a:t>2</a:t>
            </a:r>
            <a:r>
              <a:rPr lang="en-US" altLang="ko-KR" sz="2800" dirty="0"/>
              <a:t>] &lt;60 mmHg</a:t>
            </a:r>
            <a:r>
              <a:rPr lang="en-US" altLang="ko-KR" sz="2800" dirty="0" smtClean="0"/>
              <a:t>)</a:t>
            </a:r>
          </a:p>
          <a:p>
            <a:r>
              <a:rPr lang="en-US" altLang="ko-KR" sz="2800" dirty="0" smtClean="0"/>
              <a:t>Bilateral diffuse </a:t>
            </a:r>
            <a:r>
              <a:rPr lang="en-US" altLang="ko-KR" sz="2800" dirty="0"/>
              <a:t>pulmonary opacities </a:t>
            </a:r>
            <a:r>
              <a:rPr lang="en-US" altLang="ko-KR" sz="2800" dirty="0" smtClean="0"/>
              <a:t>on CXR</a:t>
            </a:r>
          </a:p>
          <a:p>
            <a:r>
              <a:rPr lang="en-US" altLang="ko-KR" sz="2800" dirty="0" smtClean="0"/>
              <a:t>BAL </a:t>
            </a:r>
            <a:r>
              <a:rPr lang="en-US" altLang="ko-KR" sz="2800" dirty="0"/>
              <a:t>differential cell count </a:t>
            </a:r>
            <a:r>
              <a:rPr lang="en-US" altLang="ko-KR" sz="2800" dirty="0" smtClean="0"/>
              <a:t>showing eosinophilia </a:t>
            </a:r>
            <a:r>
              <a:rPr lang="en-US" altLang="ko-KR" sz="2800" dirty="0"/>
              <a:t>&gt;25 </a:t>
            </a:r>
            <a:r>
              <a:rPr lang="en-US" altLang="ko-KR" sz="2800" dirty="0" smtClean="0"/>
              <a:t>%</a:t>
            </a:r>
          </a:p>
          <a:p>
            <a:r>
              <a:rPr lang="en-US" altLang="ko-KR" sz="2800" dirty="0" smtClean="0"/>
              <a:t>Absence </a:t>
            </a:r>
            <a:r>
              <a:rPr lang="en-US" altLang="ko-KR" sz="2800" dirty="0"/>
              <a:t>of known causes of </a:t>
            </a:r>
            <a:r>
              <a:rPr lang="en-US" altLang="ko-KR" sz="2800" dirty="0" err="1"/>
              <a:t>eosinophilic</a:t>
            </a:r>
            <a:r>
              <a:rPr lang="en-US" altLang="ko-KR" sz="2800" dirty="0"/>
              <a:t> pneumonia, including drugs, infections, asthma, or atopic </a:t>
            </a:r>
            <a:endParaRPr lang="ko-KR" altLang="en-US" sz="2800" dirty="0"/>
          </a:p>
        </p:txBody>
      </p:sp>
    </p:spTree>
    <p:extLst>
      <p:ext uri="{BB962C8B-B14F-4D97-AF65-F5344CB8AC3E}">
        <p14:creationId xmlns:p14="http://schemas.microsoft.com/office/powerpoint/2010/main" val="1477794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endParaRPr lang="ko-KR"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232" y="1052736"/>
            <a:ext cx="8704264" cy="5359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제목 1"/>
          <p:cNvSpPr>
            <a:spLocks noGrp="1"/>
          </p:cNvSpPr>
          <p:nvPr>
            <p:ph type="title"/>
          </p:nvPr>
        </p:nvSpPr>
        <p:spPr>
          <a:xfrm>
            <a:off x="457200" y="125760"/>
            <a:ext cx="8229600" cy="1143000"/>
          </a:xfrm>
        </p:spPr>
        <p:txBody>
          <a:bodyPr/>
          <a:lstStyle/>
          <a:p>
            <a:r>
              <a:rPr lang="en-US" altLang="ko-KR" dirty="0" smtClean="0"/>
              <a:t>Treatment </a:t>
            </a:r>
            <a:endParaRPr lang="ko-KR" altLang="en-US" dirty="0"/>
          </a:p>
        </p:txBody>
      </p:sp>
    </p:spTree>
    <p:extLst>
      <p:ext uri="{BB962C8B-B14F-4D97-AF65-F5344CB8AC3E}">
        <p14:creationId xmlns:p14="http://schemas.microsoft.com/office/powerpoint/2010/main" val="3404581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a:t>
            </a:r>
            <a:endParaRPr lang="ko-KR" altLang="en-US" dirty="0"/>
          </a:p>
        </p:txBody>
      </p:sp>
      <p:sp>
        <p:nvSpPr>
          <p:cNvPr id="3" name="내용 개체 틀 2"/>
          <p:cNvSpPr>
            <a:spLocks noGrp="1"/>
          </p:cNvSpPr>
          <p:nvPr>
            <p:ph idx="1"/>
          </p:nvPr>
        </p:nvSpPr>
        <p:spPr>
          <a:xfrm>
            <a:off x="457200" y="1268761"/>
            <a:ext cx="8229600" cy="2088232"/>
          </a:xfrm>
        </p:spPr>
        <p:txBody>
          <a:bodyPr>
            <a:normAutofit/>
          </a:bodyPr>
          <a:lstStyle/>
          <a:p>
            <a:r>
              <a:rPr lang="en-US" altLang="ko-KR" sz="2800" dirty="0"/>
              <a:t>supportive care </a:t>
            </a:r>
            <a:endParaRPr lang="en-US" altLang="ko-KR" sz="2800" dirty="0" smtClean="0"/>
          </a:p>
          <a:p>
            <a:endParaRPr lang="en-US" altLang="ko-KR" sz="2800" dirty="0" smtClean="0"/>
          </a:p>
          <a:p>
            <a:r>
              <a:rPr lang="en-US" altLang="ko-KR" sz="2800" dirty="0" smtClean="0"/>
              <a:t>systemic </a:t>
            </a:r>
            <a:r>
              <a:rPr lang="en-US" altLang="ko-KR" sz="2800" dirty="0"/>
              <a:t>glucocorticoid </a:t>
            </a:r>
            <a:r>
              <a:rPr lang="en-US" altLang="ko-KR" sz="2800" dirty="0" smtClean="0"/>
              <a:t>therapy </a:t>
            </a:r>
            <a:r>
              <a:rPr lang="en-US" altLang="ko-KR" sz="2800" dirty="0"/>
              <a:t>for 2 to 4 weeks</a:t>
            </a:r>
            <a:endParaRPr lang="en-US" altLang="ko-KR" sz="2800" dirty="0" smtClean="0"/>
          </a:p>
          <a:p>
            <a:endParaRPr lang="ko-KR" altLang="en-US"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57" y="3356992"/>
            <a:ext cx="3869980" cy="3118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476110"/>
            <a:ext cx="3600400" cy="2956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598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Prognosis </a:t>
            </a:r>
            <a:endParaRPr lang="ko-KR" altLang="en-US" dirty="0"/>
          </a:p>
        </p:txBody>
      </p:sp>
      <p:sp>
        <p:nvSpPr>
          <p:cNvPr id="3" name="내용 개체 틀 2"/>
          <p:cNvSpPr>
            <a:spLocks noGrp="1"/>
          </p:cNvSpPr>
          <p:nvPr>
            <p:ph idx="1"/>
          </p:nvPr>
        </p:nvSpPr>
        <p:spPr/>
        <p:txBody>
          <a:bodyPr>
            <a:normAutofit/>
          </a:bodyPr>
          <a:lstStyle/>
          <a:p>
            <a:r>
              <a:rPr lang="en-US" altLang="ko-KR" sz="2800" dirty="0"/>
              <a:t>s</a:t>
            </a:r>
            <a:r>
              <a:rPr lang="en-US" altLang="ko-KR" sz="2800" dirty="0" smtClean="0"/>
              <a:t>ymptomatic </a:t>
            </a:r>
            <a:r>
              <a:rPr lang="en-US" altLang="ko-KR" sz="2800" dirty="0"/>
              <a:t>and radiographic improvement is usually rapid and progressive with complete radiographic clearing over one to two months after initiation of systemic glucocorticoids </a:t>
            </a:r>
            <a:endParaRPr lang="en-US" altLang="ko-KR" sz="2800" dirty="0" smtClean="0"/>
          </a:p>
          <a:p>
            <a:endParaRPr lang="en-US" altLang="ko-KR" sz="2800" dirty="0" smtClean="0"/>
          </a:p>
          <a:p>
            <a:r>
              <a:rPr lang="en-US" altLang="ko-KR" sz="2800" dirty="0" smtClean="0"/>
              <a:t>pulmonary </a:t>
            </a:r>
            <a:r>
              <a:rPr lang="en-US" altLang="ko-KR" sz="2800" dirty="0"/>
              <a:t>function tests return to normal after recovery from the illness </a:t>
            </a:r>
            <a:endParaRPr lang="en-US" altLang="ko-KR" sz="2800" dirty="0" smtClean="0"/>
          </a:p>
          <a:p>
            <a:endParaRPr lang="en-US" altLang="ko-KR" sz="2800" dirty="0" smtClean="0"/>
          </a:p>
          <a:p>
            <a:r>
              <a:rPr lang="en-US" altLang="ko-KR" sz="2800" dirty="0" smtClean="0"/>
              <a:t>Relapse </a:t>
            </a:r>
            <a:r>
              <a:rPr lang="en-US" altLang="ko-KR" sz="2800" dirty="0"/>
              <a:t>is uncommon </a:t>
            </a:r>
            <a:endParaRPr lang="ko-KR" altLang="en-US" sz="2800" dirty="0"/>
          </a:p>
        </p:txBody>
      </p:sp>
    </p:spTree>
    <p:extLst>
      <p:ext uri="{BB962C8B-B14F-4D97-AF65-F5344CB8AC3E}">
        <p14:creationId xmlns:p14="http://schemas.microsoft.com/office/powerpoint/2010/main" val="67541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smtClean="0">
                <a:effectLst>
                  <a:outerShdw blurRad="38100" dist="38100" dir="2700000" algn="tl">
                    <a:srgbClr val="000000">
                      <a:alpha val="43137"/>
                    </a:srgbClr>
                  </a:outerShdw>
                </a:effectLst>
                <a:latin typeface="HY헤드라인M" pitchFamily="18" charset="-127"/>
                <a:ea typeface="HY헤드라인M" pitchFamily="18" charset="-127"/>
              </a:rPr>
              <a:t>Eosinophilic</a:t>
            </a:r>
            <a:r>
              <a:rPr lang="ko-KR" altLang="en-US" dirty="0" smtClean="0">
                <a:effectLst>
                  <a:outerShdw blurRad="38100" dist="38100" dir="2700000" algn="tl">
                    <a:srgbClr val="000000">
                      <a:alpha val="43137"/>
                    </a:srgbClr>
                  </a:outerShdw>
                </a:effectLst>
                <a:latin typeface="HY헤드라인M" pitchFamily="18" charset="-127"/>
                <a:ea typeface="HY헤드라인M" pitchFamily="18" charset="-127"/>
              </a:rPr>
              <a:t> </a:t>
            </a:r>
            <a:r>
              <a:rPr lang="en-US" altLang="ko-KR" dirty="0" smtClean="0">
                <a:effectLst>
                  <a:outerShdw blurRad="38100" dist="38100" dir="2700000" algn="tl">
                    <a:srgbClr val="000000">
                      <a:alpha val="43137"/>
                    </a:srgbClr>
                  </a:outerShdw>
                </a:effectLst>
                <a:latin typeface="HY헤드라인M" pitchFamily="18" charset="-127"/>
                <a:ea typeface="HY헤드라인M" pitchFamily="18" charset="-127"/>
              </a:rPr>
              <a:t>lung disease</a:t>
            </a:r>
            <a:endParaRPr lang="ko-KR" altLang="en-US" dirty="0">
              <a:effectLst>
                <a:outerShdw blurRad="38100" dist="38100" dir="2700000" algn="tl">
                  <a:srgbClr val="000000">
                    <a:alpha val="43137"/>
                  </a:srgbClr>
                </a:outerShdw>
              </a:effectLst>
              <a:latin typeface="HY헤드라인M" pitchFamily="18" charset="-127"/>
              <a:ea typeface="HY헤드라인M" pitchFamily="18" charset="-127"/>
            </a:endParaRPr>
          </a:p>
        </p:txBody>
      </p:sp>
      <p:sp>
        <p:nvSpPr>
          <p:cNvPr id="3" name="내용 개체 틀 2"/>
          <p:cNvSpPr>
            <a:spLocks noGrp="1"/>
          </p:cNvSpPr>
          <p:nvPr>
            <p:ph idx="1"/>
          </p:nvPr>
        </p:nvSpPr>
        <p:spPr/>
        <p:txBody>
          <a:bodyPr>
            <a:normAutofit/>
          </a:bodyPr>
          <a:lstStyle/>
          <a:p>
            <a:r>
              <a:rPr lang="en-US" altLang="ko-KR" sz="2800" dirty="0"/>
              <a:t>P</a:t>
            </a:r>
            <a:r>
              <a:rPr lang="en-US" altLang="ko-KR" sz="2800" dirty="0" smtClean="0"/>
              <a:t>rominent </a:t>
            </a:r>
            <a:r>
              <a:rPr lang="en-US" altLang="ko-KR" sz="2800" dirty="0"/>
              <a:t>infiltration by </a:t>
            </a:r>
            <a:r>
              <a:rPr lang="en-US" altLang="ko-KR" sz="2800" dirty="0" err="1"/>
              <a:t>polymorphonuclear</a:t>
            </a:r>
            <a:r>
              <a:rPr lang="en-US" altLang="ko-KR" sz="2800" dirty="0"/>
              <a:t> </a:t>
            </a:r>
            <a:r>
              <a:rPr lang="en-US" altLang="ko-KR" sz="2800" dirty="0" err="1"/>
              <a:t>eosinophils</a:t>
            </a:r>
            <a:r>
              <a:rPr lang="en-US" altLang="ko-KR" sz="2800" dirty="0"/>
              <a:t> of the </a:t>
            </a:r>
            <a:r>
              <a:rPr lang="en-US" altLang="ko-KR" sz="2800" dirty="0" smtClean="0"/>
              <a:t>lung </a:t>
            </a:r>
            <a:r>
              <a:rPr lang="en-US" altLang="ko-KR" sz="2800" dirty="0" err="1" smtClean="0"/>
              <a:t>interstitium</a:t>
            </a:r>
            <a:r>
              <a:rPr lang="en-US" altLang="ko-KR" sz="2800" dirty="0" smtClean="0"/>
              <a:t> </a:t>
            </a:r>
            <a:r>
              <a:rPr lang="en-US" altLang="ko-KR" sz="2800" dirty="0"/>
              <a:t>and the alveolar </a:t>
            </a:r>
            <a:r>
              <a:rPr lang="en-US" altLang="ko-KR" sz="2800" dirty="0" smtClean="0"/>
              <a:t>spaces</a:t>
            </a:r>
          </a:p>
          <a:p>
            <a:endParaRPr lang="en-US" altLang="ko-KR" dirty="0">
              <a:latin typeface="HY헤드라인M" pitchFamily="18" charset="-127"/>
              <a:ea typeface="HY헤드라인M" pitchFamily="18" charset="-127"/>
            </a:endParaRPr>
          </a:p>
          <a:p>
            <a:r>
              <a:rPr lang="en-US" altLang="ko-KR" sz="2800" dirty="0" smtClean="0">
                <a:ea typeface="HY헤드라인M" pitchFamily="18" charset="-127"/>
              </a:rPr>
              <a:t>Pulmonary </a:t>
            </a:r>
            <a:r>
              <a:rPr lang="en-US" altLang="ko-KR" sz="2800" dirty="0" err="1" smtClean="0">
                <a:ea typeface="HY헤드라인M" pitchFamily="18" charset="-127"/>
              </a:rPr>
              <a:t>Sx</a:t>
            </a:r>
            <a:r>
              <a:rPr lang="en-US" altLang="ko-KR" sz="2800" dirty="0" smtClean="0">
                <a:ea typeface="HY헤드라인M" pitchFamily="18" charset="-127"/>
              </a:rPr>
              <a:t> , </a:t>
            </a:r>
            <a:r>
              <a:rPr lang="en-US" altLang="ko-KR" sz="2800" dirty="0">
                <a:ea typeface="HY헤드라인M" pitchFamily="18" charset="-127"/>
              </a:rPr>
              <a:t> </a:t>
            </a:r>
            <a:endParaRPr lang="en-US" altLang="ko-KR" sz="2800" dirty="0" smtClean="0">
              <a:ea typeface="HY헤드라인M" pitchFamily="18" charset="-127"/>
            </a:endParaRPr>
          </a:p>
          <a:p>
            <a:r>
              <a:rPr lang="en-US" altLang="ko-KR" sz="2800" dirty="0" smtClean="0">
                <a:ea typeface="HY헤드라인M" pitchFamily="18" charset="-127"/>
              </a:rPr>
              <a:t>Abnormal chest radiography, </a:t>
            </a:r>
          </a:p>
          <a:p>
            <a:r>
              <a:rPr lang="en-US" altLang="ko-KR" sz="2800" dirty="0" smtClean="0">
                <a:ea typeface="HY헤드라인M" pitchFamily="18" charset="-127"/>
              </a:rPr>
              <a:t>Elevated levels of </a:t>
            </a:r>
            <a:r>
              <a:rPr lang="en-US" altLang="ko-KR" sz="2800" dirty="0" err="1" smtClean="0">
                <a:ea typeface="HY헤드라인M" pitchFamily="18" charset="-127"/>
              </a:rPr>
              <a:t>eosinophils</a:t>
            </a:r>
            <a:r>
              <a:rPr lang="en-US" altLang="ko-KR" sz="2800" dirty="0" smtClean="0">
                <a:ea typeface="HY헤드라인M" pitchFamily="18" charset="-127"/>
              </a:rPr>
              <a:t> </a:t>
            </a:r>
            <a:r>
              <a:rPr lang="en-US" altLang="ko-KR" sz="2800" dirty="0">
                <a:ea typeface="HY헤드라인M" pitchFamily="18" charset="-127"/>
              </a:rPr>
              <a:t> </a:t>
            </a:r>
            <a:r>
              <a:rPr lang="en-US" altLang="ko-KR" sz="2800" dirty="0" smtClean="0">
                <a:ea typeface="HY헤드라인M" pitchFamily="18" charset="-127"/>
              </a:rPr>
              <a:t>in the sputum   </a:t>
            </a:r>
          </a:p>
          <a:p>
            <a:pPr marL="0" indent="0">
              <a:buNone/>
            </a:pPr>
            <a:r>
              <a:rPr lang="en-US" altLang="ko-KR" sz="2800" dirty="0">
                <a:ea typeface="HY헤드라인M" pitchFamily="18" charset="-127"/>
              </a:rPr>
              <a:t> </a:t>
            </a:r>
            <a:r>
              <a:rPr lang="en-US" altLang="ko-KR" sz="2800" dirty="0" smtClean="0">
                <a:ea typeface="HY헤드라인M" pitchFamily="18" charset="-127"/>
              </a:rPr>
              <a:t>  and lung tissue </a:t>
            </a:r>
            <a:endParaRPr lang="en-US" altLang="ko-KR" sz="2800" dirty="0">
              <a:ea typeface="HY헤드라인M" pitchFamily="18" charset="-127"/>
            </a:endParaRPr>
          </a:p>
        </p:txBody>
      </p:sp>
    </p:spTree>
    <p:extLst>
      <p:ext uri="{BB962C8B-B14F-4D97-AF65-F5344CB8AC3E}">
        <p14:creationId xmlns:p14="http://schemas.microsoft.com/office/powerpoint/2010/main" val="3780973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Documents and Settings\ptinsdie\바탕 화면\무제-10.jpg"/>
          <p:cNvPicPr>
            <a:picLocks noChangeAspect="1" noChangeArrowheads="1"/>
          </p:cNvPicPr>
          <p:nvPr/>
        </p:nvPicPr>
        <p:blipFill>
          <a:blip r:embed="rId3" cstate="print"/>
          <a:srcRect/>
          <a:stretch>
            <a:fillRect/>
          </a:stretch>
        </p:blipFill>
        <p:spPr bwMode="auto">
          <a:xfrm>
            <a:off x="-1951" y="116632"/>
            <a:ext cx="9144000" cy="6858000"/>
          </a:xfrm>
          <a:prstGeom prst="rect">
            <a:avLst/>
          </a:prstGeom>
          <a:noFill/>
          <a:ln w="9525">
            <a:noFill/>
            <a:miter lim="800000"/>
            <a:headEnd/>
            <a:tailEnd/>
          </a:ln>
        </p:spPr>
      </p:pic>
    </p:spTree>
    <p:extLst>
      <p:ext uri="{BB962C8B-B14F-4D97-AF65-F5344CB8AC3E}">
        <p14:creationId xmlns:p14="http://schemas.microsoft.com/office/powerpoint/2010/main" val="422083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57200" y="476672"/>
            <a:ext cx="8363272" cy="5923523"/>
          </a:xfrm>
        </p:spPr>
        <p:txBody>
          <a:bodyPr>
            <a:normAutofit fontScale="62500" lnSpcReduction="20000"/>
          </a:bodyPr>
          <a:lstStyle/>
          <a:p>
            <a:pPr marL="0" indent="0">
              <a:buNone/>
            </a:pPr>
            <a:r>
              <a:rPr lang="en-US" altLang="ko-KR" b="1" dirty="0" smtClean="0"/>
              <a:t>Primary </a:t>
            </a:r>
            <a:r>
              <a:rPr lang="en-US" altLang="ko-KR" b="1" dirty="0"/>
              <a:t>and secondary causes </a:t>
            </a:r>
            <a:r>
              <a:rPr lang="en-US" altLang="ko-KR" b="1" dirty="0" smtClean="0"/>
              <a:t>of  </a:t>
            </a:r>
            <a:r>
              <a:rPr lang="en-US" altLang="ko-KR" b="1" dirty="0" err="1" smtClean="0"/>
              <a:t>eosinophilic</a:t>
            </a:r>
            <a:r>
              <a:rPr lang="en-US" altLang="ko-KR" b="1" dirty="0" smtClean="0"/>
              <a:t> </a:t>
            </a:r>
            <a:r>
              <a:rPr lang="en-US" altLang="ko-KR" b="1" dirty="0"/>
              <a:t>lung disease</a:t>
            </a:r>
          </a:p>
          <a:p>
            <a:r>
              <a:rPr lang="en-US" altLang="ko-KR" dirty="0"/>
              <a:t>Primary causes</a:t>
            </a:r>
          </a:p>
          <a:p>
            <a:pPr marL="0" indent="0">
              <a:buNone/>
            </a:pPr>
            <a:r>
              <a:rPr lang="en-US" altLang="ko-KR" dirty="0" smtClean="0"/>
              <a:t>    Acute </a:t>
            </a:r>
            <a:r>
              <a:rPr lang="en-US" altLang="ko-KR" dirty="0" err="1"/>
              <a:t>eosinophilic</a:t>
            </a:r>
            <a:r>
              <a:rPr lang="en-US" altLang="ko-KR" dirty="0"/>
              <a:t> pneumonia</a:t>
            </a:r>
          </a:p>
          <a:p>
            <a:pPr marL="0" indent="0">
              <a:buNone/>
            </a:pPr>
            <a:r>
              <a:rPr lang="en-US" altLang="ko-KR" dirty="0" smtClean="0"/>
              <a:t>    Chronic </a:t>
            </a:r>
            <a:r>
              <a:rPr lang="en-US" altLang="ko-KR" dirty="0" err="1"/>
              <a:t>eosinophilic</a:t>
            </a:r>
            <a:r>
              <a:rPr lang="en-US" altLang="ko-KR" dirty="0"/>
              <a:t> pneumonia</a:t>
            </a:r>
          </a:p>
          <a:p>
            <a:pPr marL="0" indent="0">
              <a:buNone/>
            </a:pPr>
            <a:r>
              <a:rPr lang="en-US" altLang="ko-KR" dirty="0" smtClean="0"/>
              <a:t>    Systemic </a:t>
            </a:r>
            <a:r>
              <a:rPr lang="en-US" altLang="ko-KR" dirty="0"/>
              <a:t>disorders of eosinophilia affecting </a:t>
            </a:r>
            <a:r>
              <a:rPr lang="en-US" altLang="ko-KR" dirty="0" smtClean="0"/>
              <a:t>the lungs</a:t>
            </a:r>
            <a:endParaRPr lang="en-US" altLang="ko-KR" dirty="0"/>
          </a:p>
          <a:p>
            <a:pPr marL="0" indent="0">
              <a:buNone/>
            </a:pPr>
            <a:r>
              <a:rPr lang="en-US" altLang="ko-KR" dirty="0" smtClean="0"/>
              <a:t>        </a:t>
            </a:r>
            <a:r>
              <a:rPr lang="en-US" altLang="ko-KR" dirty="0" err="1" smtClean="0"/>
              <a:t>Churg</a:t>
            </a:r>
            <a:r>
              <a:rPr lang="en-US" altLang="ko-KR" dirty="0" smtClean="0"/>
              <a:t>-Strauss </a:t>
            </a:r>
            <a:r>
              <a:rPr lang="en-US" altLang="ko-KR" dirty="0" err="1" smtClean="0"/>
              <a:t>vasculitis</a:t>
            </a:r>
            <a:r>
              <a:rPr lang="en-US" altLang="ko-KR" dirty="0"/>
              <a:t> </a:t>
            </a:r>
            <a:endParaRPr lang="en-US" altLang="ko-KR" dirty="0" smtClean="0"/>
          </a:p>
          <a:p>
            <a:pPr marL="0" indent="0">
              <a:buNone/>
            </a:pPr>
            <a:r>
              <a:rPr lang="en-US" altLang="ko-KR" dirty="0"/>
              <a:t> </a:t>
            </a:r>
            <a:r>
              <a:rPr lang="en-US" altLang="ko-KR" dirty="0" smtClean="0"/>
              <a:t>       </a:t>
            </a:r>
            <a:r>
              <a:rPr lang="en-US" altLang="ko-KR" dirty="0" err="1" smtClean="0"/>
              <a:t>Hypereosinophilic</a:t>
            </a:r>
            <a:r>
              <a:rPr lang="en-US" altLang="ko-KR" dirty="0" smtClean="0"/>
              <a:t> </a:t>
            </a:r>
            <a:r>
              <a:rPr lang="en-US" altLang="ko-KR" dirty="0"/>
              <a:t>syndrome</a:t>
            </a:r>
          </a:p>
          <a:p>
            <a:r>
              <a:rPr lang="en-US" altLang="ko-KR" dirty="0"/>
              <a:t>Secondary causes</a:t>
            </a:r>
          </a:p>
          <a:p>
            <a:pPr marL="0" indent="0">
              <a:buNone/>
            </a:pPr>
            <a:r>
              <a:rPr lang="en-US" altLang="ko-KR" dirty="0" smtClean="0"/>
              <a:t>    Allergic </a:t>
            </a:r>
            <a:r>
              <a:rPr lang="en-US" altLang="ko-KR" dirty="0" err="1"/>
              <a:t>bronchopulmonary</a:t>
            </a:r>
            <a:r>
              <a:rPr lang="en-US" altLang="ko-KR" dirty="0"/>
              <a:t> </a:t>
            </a:r>
            <a:r>
              <a:rPr lang="en-US" altLang="ko-KR" dirty="0" err="1"/>
              <a:t>aspergillosis</a:t>
            </a:r>
            <a:endParaRPr lang="en-US" altLang="ko-KR" dirty="0"/>
          </a:p>
          <a:p>
            <a:pPr marL="0" indent="0">
              <a:buNone/>
            </a:pPr>
            <a:r>
              <a:rPr lang="en-US" altLang="ko-KR" dirty="0" smtClean="0"/>
              <a:t>    Asthma</a:t>
            </a:r>
            <a:endParaRPr lang="en-US" altLang="ko-KR" dirty="0"/>
          </a:p>
          <a:p>
            <a:pPr marL="0" indent="0">
              <a:buNone/>
            </a:pPr>
            <a:r>
              <a:rPr lang="en-US" altLang="ko-KR" dirty="0" smtClean="0"/>
              <a:t>    Autoimmune </a:t>
            </a:r>
            <a:r>
              <a:rPr lang="en-US" altLang="ko-KR" dirty="0"/>
              <a:t>diseases</a:t>
            </a:r>
          </a:p>
          <a:p>
            <a:pPr marL="0" indent="0">
              <a:buNone/>
            </a:pPr>
            <a:r>
              <a:rPr lang="en-US" altLang="ko-KR" dirty="0" smtClean="0"/>
              <a:t>    Bronchiolitis </a:t>
            </a:r>
            <a:r>
              <a:rPr lang="en-US" altLang="ko-KR" dirty="0" err="1"/>
              <a:t>obliterans</a:t>
            </a:r>
            <a:r>
              <a:rPr lang="en-US" altLang="ko-KR" dirty="0"/>
              <a:t> organizing pneumonia</a:t>
            </a:r>
          </a:p>
          <a:p>
            <a:pPr marL="0" indent="0">
              <a:buNone/>
            </a:pPr>
            <a:r>
              <a:rPr lang="en-US" altLang="ko-KR" dirty="0" smtClean="0"/>
              <a:t>    Connective </a:t>
            </a:r>
            <a:r>
              <a:rPr lang="en-US" altLang="ko-KR" dirty="0"/>
              <a:t>tissue diseases</a:t>
            </a:r>
          </a:p>
          <a:p>
            <a:pPr marL="0" indent="0">
              <a:buNone/>
            </a:pPr>
            <a:r>
              <a:rPr lang="en-US" altLang="ko-KR" dirty="0" smtClean="0"/>
              <a:t>    Drug/toxin </a:t>
            </a:r>
            <a:r>
              <a:rPr lang="en-US" altLang="ko-KR" dirty="0"/>
              <a:t>reaction</a:t>
            </a:r>
          </a:p>
          <a:p>
            <a:pPr marL="0" indent="0">
              <a:buNone/>
            </a:pPr>
            <a:r>
              <a:rPr lang="en-US" altLang="ko-KR" dirty="0" smtClean="0"/>
              <a:t>    </a:t>
            </a:r>
            <a:r>
              <a:rPr lang="en-US" altLang="ko-KR" dirty="0" err="1" smtClean="0"/>
              <a:t>Eosinophilic</a:t>
            </a:r>
            <a:r>
              <a:rPr lang="en-US" altLang="ko-KR" dirty="0" smtClean="0"/>
              <a:t> </a:t>
            </a:r>
            <a:r>
              <a:rPr lang="en-US" altLang="ko-KR" dirty="0"/>
              <a:t>bronchitis</a:t>
            </a:r>
          </a:p>
          <a:p>
            <a:pPr marL="0" indent="0">
              <a:buNone/>
            </a:pPr>
            <a:r>
              <a:rPr lang="en-US" altLang="ko-KR" dirty="0" smtClean="0"/>
              <a:t>    Hypersensitivity </a:t>
            </a:r>
            <a:r>
              <a:rPr lang="en-US" altLang="ko-KR" dirty="0"/>
              <a:t>pneumonitis</a:t>
            </a:r>
          </a:p>
          <a:p>
            <a:pPr marL="0" indent="0">
              <a:buNone/>
            </a:pPr>
            <a:r>
              <a:rPr lang="en-US" altLang="ko-KR" dirty="0" smtClean="0"/>
              <a:t>    Infections</a:t>
            </a:r>
            <a:endParaRPr lang="en-US" altLang="ko-KR" dirty="0"/>
          </a:p>
          <a:p>
            <a:pPr marL="0" indent="0">
              <a:buNone/>
            </a:pPr>
            <a:r>
              <a:rPr lang="en-US" altLang="ko-KR" dirty="0" smtClean="0"/>
              <a:t>    Neoplastic diseases</a:t>
            </a:r>
            <a:endParaRPr lang="ko-KR" altLang="en-US" dirty="0"/>
          </a:p>
        </p:txBody>
      </p:sp>
      <p:sp>
        <p:nvSpPr>
          <p:cNvPr id="4" name="직사각형 3"/>
          <p:cNvSpPr/>
          <p:nvPr/>
        </p:nvSpPr>
        <p:spPr>
          <a:xfrm>
            <a:off x="4748791" y="6400195"/>
            <a:ext cx="4215697" cy="369332"/>
          </a:xfrm>
          <a:prstGeom prst="rect">
            <a:avLst/>
          </a:prstGeom>
        </p:spPr>
        <p:txBody>
          <a:bodyPr wrap="square">
            <a:spAutoFit/>
          </a:bodyPr>
          <a:lstStyle/>
          <a:p>
            <a:r>
              <a:rPr lang="en-US" altLang="ko-KR" dirty="0"/>
              <a:t>Allergy Asthma </a:t>
            </a:r>
            <a:r>
              <a:rPr lang="en-US" altLang="ko-KR" dirty="0" err="1"/>
              <a:t>Proc</a:t>
            </a:r>
            <a:r>
              <a:rPr lang="en-US" altLang="ko-KR" dirty="0"/>
              <a:t> 34:19 –25, </a:t>
            </a:r>
            <a:r>
              <a:rPr lang="en-US" altLang="ko-KR" dirty="0" smtClean="0"/>
              <a:t>2013</a:t>
            </a:r>
            <a:endParaRPr lang="ko-KR" altLang="en-US" dirty="0"/>
          </a:p>
        </p:txBody>
      </p:sp>
    </p:spTree>
    <p:extLst>
      <p:ext uri="{BB962C8B-B14F-4D97-AF65-F5344CB8AC3E}">
        <p14:creationId xmlns:p14="http://schemas.microsoft.com/office/powerpoint/2010/main" val="2361292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Acute </a:t>
            </a:r>
            <a:r>
              <a:rPr lang="en-US" altLang="ko-KR" dirty="0" err="1" smtClean="0"/>
              <a:t>eosinphilic</a:t>
            </a:r>
            <a:r>
              <a:rPr lang="en-US" altLang="ko-KR" dirty="0" smtClean="0"/>
              <a:t> pneumonia </a:t>
            </a:r>
            <a:endParaRPr lang="ko-KR" altLang="en-US" dirty="0"/>
          </a:p>
        </p:txBody>
      </p:sp>
      <p:sp>
        <p:nvSpPr>
          <p:cNvPr id="3" name="내용 개체 틀 2"/>
          <p:cNvSpPr>
            <a:spLocks noGrp="1"/>
          </p:cNvSpPr>
          <p:nvPr>
            <p:ph idx="1"/>
          </p:nvPr>
        </p:nvSpPr>
        <p:spPr>
          <a:xfrm>
            <a:off x="539552" y="2564904"/>
            <a:ext cx="8229600" cy="3312368"/>
          </a:xfrm>
        </p:spPr>
        <p:txBody>
          <a:bodyPr>
            <a:normAutofit/>
          </a:bodyPr>
          <a:lstStyle/>
          <a:p>
            <a:r>
              <a:rPr lang="en-US" altLang="ko-KR" sz="2800" dirty="0" smtClean="0"/>
              <a:t>Most </a:t>
            </a:r>
            <a:r>
              <a:rPr lang="en-US" altLang="ko-KR" sz="2800" dirty="0"/>
              <a:t>dramatic of </a:t>
            </a:r>
            <a:r>
              <a:rPr lang="en-US" altLang="ko-KR" sz="2800" dirty="0" err="1" smtClean="0"/>
              <a:t>eosinophilic</a:t>
            </a:r>
            <a:r>
              <a:rPr lang="en-US" altLang="ko-KR" sz="2800" dirty="0"/>
              <a:t> </a:t>
            </a:r>
            <a:r>
              <a:rPr lang="en-US" altLang="ko-KR" sz="2800" dirty="0" smtClean="0"/>
              <a:t>pneumonias</a:t>
            </a:r>
          </a:p>
          <a:p>
            <a:endParaRPr lang="en-US" altLang="ko-KR" sz="2800" dirty="0" smtClean="0"/>
          </a:p>
          <a:p>
            <a:r>
              <a:rPr lang="en-US" altLang="ko-KR" sz="2800" dirty="0"/>
              <a:t>M</a:t>
            </a:r>
            <a:r>
              <a:rPr lang="en-US" altLang="ko-KR" sz="2800" dirty="0" smtClean="0"/>
              <a:t>imics </a:t>
            </a:r>
            <a:r>
              <a:rPr lang="en-US" altLang="ko-KR" sz="2800" dirty="0"/>
              <a:t>infectious </a:t>
            </a:r>
            <a:r>
              <a:rPr lang="en-US" altLang="ko-KR" sz="2800" dirty="0" smtClean="0"/>
              <a:t>pneumonia OR</a:t>
            </a:r>
          </a:p>
          <a:p>
            <a:pPr marL="0" indent="0">
              <a:buNone/>
            </a:pPr>
            <a:r>
              <a:rPr lang="en-US" altLang="ko-KR" sz="2800" dirty="0" smtClean="0"/>
              <a:t>   acute </a:t>
            </a:r>
            <a:r>
              <a:rPr lang="en-US" altLang="ko-KR" sz="2800" dirty="0"/>
              <a:t>respiratory distress syndrome</a:t>
            </a:r>
            <a:endParaRPr lang="ko-KR" altLang="en-US" sz="2800" dirty="0"/>
          </a:p>
        </p:txBody>
      </p:sp>
    </p:spTree>
    <p:extLst>
      <p:ext uri="{BB962C8B-B14F-4D97-AF65-F5344CB8AC3E}">
        <p14:creationId xmlns:p14="http://schemas.microsoft.com/office/powerpoint/2010/main" val="2146909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922114"/>
          </a:xfrm>
        </p:spPr>
        <p:txBody>
          <a:bodyPr/>
          <a:lstStyle/>
          <a:p>
            <a:r>
              <a:rPr lang="en-US" altLang="ko-KR" dirty="0" smtClean="0"/>
              <a:t>Etiology </a:t>
            </a:r>
            <a:endParaRPr lang="ko-KR" altLang="en-US" dirty="0"/>
          </a:p>
        </p:txBody>
      </p:sp>
      <p:sp>
        <p:nvSpPr>
          <p:cNvPr id="3" name="내용 개체 틀 2"/>
          <p:cNvSpPr>
            <a:spLocks noGrp="1"/>
          </p:cNvSpPr>
          <p:nvPr>
            <p:ph idx="1"/>
          </p:nvPr>
        </p:nvSpPr>
        <p:spPr>
          <a:xfrm>
            <a:off x="251520" y="1124744"/>
            <a:ext cx="8640960" cy="5472608"/>
          </a:xfrm>
        </p:spPr>
        <p:txBody>
          <a:bodyPr>
            <a:normAutofit/>
          </a:bodyPr>
          <a:lstStyle/>
          <a:p>
            <a:r>
              <a:rPr lang="en-US" altLang="ko-KR" sz="2800" dirty="0"/>
              <a:t>R</a:t>
            </a:r>
            <a:r>
              <a:rPr lang="en-US" altLang="ko-KR" sz="2800" dirty="0" smtClean="0"/>
              <a:t>emains unknown</a:t>
            </a:r>
          </a:p>
          <a:p>
            <a:endParaRPr lang="en-US" altLang="ko-KR" sz="2800" dirty="0" smtClean="0"/>
          </a:p>
          <a:p>
            <a:r>
              <a:rPr lang="en-US" altLang="ko-KR" sz="2800" dirty="0" smtClean="0"/>
              <a:t>IL-5 , IL 18 elevated in the BAL fluid</a:t>
            </a:r>
          </a:p>
          <a:p>
            <a:pPr>
              <a:buFont typeface="Wingdings"/>
              <a:buChar char="à"/>
            </a:pPr>
            <a:r>
              <a:rPr lang="en-US" altLang="ko-KR" sz="2800" dirty="0" smtClean="0">
                <a:sym typeface="Wingdings" pitchFamily="2" charset="2"/>
              </a:rPr>
              <a:t>under the control of lymphocyte</a:t>
            </a:r>
          </a:p>
          <a:p>
            <a:pPr>
              <a:buFont typeface="Wingdings"/>
              <a:buChar char="à"/>
            </a:pPr>
            <a:r>
              <a:rPr lang="en-US" altLang="ko-KR" sz="2800" dirty="0" smtClean="0">
                <a:sym typeface="Wingdings" pitchFamily="2" charset="2"/>
              </a:rPr>
              <a:t>starts with antigenic stimulation of T lymphocyte and more specifically of Th2 </a:t>
            </a:r>
          </a:p>
          <a:p>
            <a:pPr marL="0" indent="0">
              <a:buNone/>
            </a:pPr>
            <a:endParaRPr lang="en-US" altLang="ko-KR" sz="2800" dirty="0">
              <a:sym typeface="Wingdings" pitchFamily="2" charset="2"/>
            </a:endParaRPr>
          </a:p>
          <a:p>
            <a:r>
              <a:rPr lang="en-US" altLang="ko-KR" sz="2800" dirty="0" smtClean="0">
                <a:sym typeface="Wingdings" pitchFamily="2" charset="2"/>
              </a:rPr>
              <a:t>Eosinophil granules damage to </a:t>
            </a:r>
            <a:r>
              <a:rPr lang="en-US" altLang="ko-KR" sz="2800" dirty="0" err="1" smtClean="0">
                <a:sym typeface="Wingdings" pitchFamily="2" charset="2"/>
              </a:rPr>
              <a:t>interstitium</a:t>
            </a:r>
            <a:r>
              <a:rPr lang="en-US" altLang="ko-KR" sz="2800" dirty="0" smtClean="0">
                <a:sym typeface="Wingdings" pitchFamily="2" charset="2"/>
              </a:rPr>
              <a:t> and alveoli.</a:t>
            </a:r>
          </a:p>
          <a:p>
            <a:endParaRPr lang="en-US" altLang="ko-KR" sz="2800" dirty="0">
              <a:sym typeface="Wingdings" pitchFamily="2" charset="2"/>
            </a:endParaRPr>
          </a:p>
          <a:p>
            <a:endParaRPr lang="ko-KR" altLang="en-US" sz="2800" dirty="0"/>
          </a:p>
        </p:txBody>
      </p:sp>
    </p:spTree>
    <p:extLst>
      <p:ext uri="{BB962C8B-B14F-4D97-AF65-F5344CB8AC3E}">
        <p14:creationId xmlns:p14="http://schemas.microsoft.com/office/powerpoint/2010/main" val="1601471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Clinical features</a:t>
            </a:r>
            <a:endParaRPr lang="ko-KR" altLang="en-US" dirty="0"/>
          </a:p>
        </p:txBody>
      </p:sp>
      <p:sp>
        <p:nvSpPr>
          <p:cNvPr id="3" name="내용 개체 틀 2"/>
          <p:cNvSpPr>
            <a:spLocks noGrp="1"/>
          </p:cNvSpPr>
          <p:nvPr>
            <p:ph idx="1"/>
          </p:nvPr>
        </p:nvSpPr>
        <p:spPr>
          <a:xfrm>
            <a:off x="457200" y="1412776"/>
            <a:ext cx="8435280" cy="5328592"/>
          </a:xfrm>
        </p:spPr>
        <p:txBody>
          <a:bodyPr>
            <a:normAutofit lnSpcReduction="10000"/>
          </a:bodyPr>
          <a:lstStyle/>
          <a:p>
            <a:r>
              <a:rPr lang="en-US" altLang="ko-KR" sz="2800" dirty="0"/>
              <a:t>M</a:t>
            </a:r>
            <a:r>
              <a:rPr lang="en-US" altLang="ko-KR" sz="2800" dirty="0" smtClean="0"/>
              <a:t>ost patients: between </a:t>
            </a:r>
            <a:r>
              <a:rPr lang="en-US" altLang="ko-KR" sz="2800" dirty="0"/>
              <a:t>20 and 40 years of age </a:t>
            </a:r>
            <a:endParaRPr lang="en-US" altLang="ko-KR" sz="2800" dirty="0" smtClean="0"/>
          </a:p>
          <a:p>
            <a:endParaRPr lang="en-US" altLang="ko-KR" sz="2800" dirty="0" smtClean="0"/>
          </a:p>
          <a:p>
            <a:r>
              <a:rPr lang="en-US" altLang="ko-KR" sz="2800" dirty="0"/>
              <a:t>M</a:t>
            </a:r>
            <a:r>
              <a:rPr lang="en-US" altLang="ko-KR" sz="2800" dirty="0" smtClean="0"/>
              <a:t>ale predominance</a:t>
            </a:r>
          </a:p>
          <a:p>
            <a:endParaRPr lang="en-US" altLang="ko-KR" sz="2800" dirty="0" smtClean="0"/>
          </a:p>
          <a:p>
            <a:r>
              <a:rPr lang="en-US" altLang="ko-KR" sz="2800" dirty="0" smtClean="0"/>
              <a:t>Two thirds of </a:t>
            </a:r>
            <a:r>
              <a:rPr lang="en-US" altLang="ko-KR" sz="2800" dirty="0"/>
              <a:t>patients are </a:t>
            </a:r>
            <a:r>
              <a:rPr lang="en-US" altLang="ko-KR" sz="2800" dirty="0" smtClean="0"/>
              <a:t>smokers,</a:t>
            </a:r>
          </a:p>
          <a:p>
            <a:pPr marL="0" indent="0">
              <a:buNone/>
            </a:pPr>
            <a:r>
              <a:rPr lang="en-US" altLang="ko-KR" sz="2800" dirty="0"/>
              <a:t> </a:t>
            </a:r>
            <a:r>
              <a:rPr lang="en-US" altLang="ko-KR" sz="2800" dirty="0" smtClean="0"/>
              <a:t>  recent initiation, recent change, restarting</a:t>
            </a:r>
            <a:endParaRPr lang="en-US" altLang="ko-KR" sz="2800" dirty="0"/>
          </a:p>
          <a:p>
            <a:endParaRPr lang="en-US" altLang="ko-KR" sz="2800" dirty="0" smtClean="0"/>
          </a:p>
          <a:p>
            <a:r>
              <a:rPr lang="en-US" altLang="ko-KR" sz="2800" dirty="0"/>
              <a:t>E</a:t>
            </a:r>
            <a:r>
              <a:rPr lang="en-US" altLang="ko-KR" sz="2800" dirty="0" smtClean="0"/>
              <a:t>nvironmental </a:t>
            </a:r>
            <a:r>
              <a:rPr lang="en-US" altLang="ko-KR" sz="2800" dirty="0"/>
              <a:t>exposures to various inhaled </a:t>
            </a:r>
            <a:r>
              <a:rPr lang="en-US" altLang="ko-KR" sz="2800" dirty="0" smtClean="0"/>
              <a:t>contaminants</a:t>
            </a:r>
          </a:p>
          <a:p>
            <a:endParaRPr lang="en-US" altLang="ko-KR" sz="2800" dirty="0" smtClean="0"/>
          </a:p>
          <a:p>
            <a:r>
              <a:rPr lang="en-US" altLang="ko-KR" sz="2800" dirty="0" smtClean="0"/>
              <a:t>A </a:t>
            </a:r>
            <a:r>
              <a:rPr lang="en-US" altLang="ko-KR" sz="2800" dirty="0"/>
              <a:t>minority have a history of allergic disease </a:t>
            </a:r>
            <a:endParaRPr lang="ko-KR" altLang="en-US" sz="2800" dirty="0"/>
          </a:p>
        </p:txBody>
      </p:sp>
    </p:spTree>
    <p:extLst>
      <p:ext uri="{BB962C8B-B14F-4D97-AF65-F5344CB8AC3E}">
        <p14:creationId xmlns:p14="http://schemas.microsoft.com/office/powerpoint/2010/main" val="34321510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Clinical features</a:t>
            </a:r>
            <a:endParaRPr lang="ko-KR" altLang="en-US" dirty="0"/>
          </a:p>
        </p:txBody>
      </p:sp>
      <p:sp>
        <p:nvSpPr>
          <p:cNvPr id="3" name="내용 개체 틀 2"/>
          <p:cNvSpPr>
            <a:spLocks noGrp="1"/>
          </p:cNvSpPr>
          <p:nvPr>
            <p:ph idx="1"/>
          </p:nvPr>
        </p:nvSpPr>
        <p:spPr/>
        <p:txBody>
          <a:bodyPr>
            <a:normAutofit/>
          </a:bodyPr>
          <a:lstStyle/>
          <a:p>
            <a:r>
              <a:rPr lang="en-US" altLang="ko-KR" sz="2800" dirty="0"/>
              <a:t>Patients present with an acute illness of less than four weeks </a:t>
            </a:r>
            <a:r>
              <a:rPr lang="en-US" altLang="ko-KR" sz="2800" dirty="0" smtClean="0"/>
              <a:t>duration</a:t>
            </a:r>
          </a:p>
          <a:p>
            <a:endParaRPr lang="en-US" altLang="ko-KR" sz="2800" dirty="0" smtClean="0"/>
          </a:p>
          <a:p>
            <a:r>
              <a:rPr lang="en-US" altLang="ko-KR" sz="2800" dirty="0" smtClean="0"/>
              <a:t>Nonproductive </a:t>
            </a:r>
            <a:r>
              <a:rPr lang="en-US" altLang="ko-KR" sz="2800" dirty="0"/>
              <a:t>cough (</a:t>
            </a:r>
            <a:r>
              <a:rPr lang="en-US" altLang="ko-KR" sz="2800" dirty="0" smtClean="0"/>
              <a:t>95%), </a:t>
            </a:r>
            <a:r>
              <a:rPr lang="en-US" altLang="ko-KR" sz="2800" dirty="0"/>
              <a:t>dyspnea (</a:t>
            </a:r>
            <a:r>
              <a:rPr lang="en-US" altLang="ko-KR" sz="2800" dirty="0" smtClean="0"/>
              <a:t>92%), </a:t>
            </a:r>
            <a:r>
              <a:rPr lang="en-US" altLang="ko-KR" sz="2800" dirty="0"/>
              <a:t>and fever (</a:t>
            </a:r>
            <a:r>
              <a:rPr lang="en-US" altLang="ko-KR" sz="2800" dirty="0" smtClean="0"/>
              <a:t>88%)</a:t>
            </a:r>
          </a:p>
          <a:p>
            <a:endParaRPr lang="en-US" altLang="ko-KR" sz="2800" dirty="0" smtClean="0"/>
          </a:p>
          <a:p>
            <a:r>
              <a:rPr lang="en-US" altLang="ko-KR" sz="2800" dirty="0"/>
              <a:t>M</a:t>
            </a:r>
            <a:r>
              <a:rPr lang="en-US" altLang="ko-KR" sz="2800" dirty="0" smtClean="0"/>
              <a:t>alaise</a:t>
            </a:r>
            <a:r>
              <a:rPr lang="en-US" altLang="ko-KR" sz="2800" dirty="0"/>
              <a:t>, </a:t>
            </a:r>
            <a:r>
              <a:rPr lang="en-US" altLang="ko-KR" sz="2800" dirty="0" err="1"/>
              <a:t>myalgias</a:t>
            </a:r>
            <a:r>
              <a:rPr lang="en-US" altLang="ko-KR" sz="2800" dirty="0"/>
              <a:t>, night sweats, chills, and </a:t>
            </a:r>
            <a:r>
              <a:rPr lang="en-US" altLang="ko-KR" sz="2800" dirty="0" err="1"/>
              <a:t>pleuritic</a:t>
            </a:r>
            <a:r>
              <a:rPr lang="en-US" altLang="ko-KR" sz="2800" dirty="0"/>
              <a:t> chest pain </a:t>
            </a:r>
            <a:endParaRPr lang="ko-KR" altLang="en-US" sz="2800" dirty="0"/>
          </a:p>
        </p:txBody>
      </p:sp>
    </p:spTree>
    <p:extLst>
      <p:ext uri="{BB962C8B-B14F-4D97-AF65-F5344CB8AC3E}">
        <p14:creationId xmlns:p14="http://schemas.microsoft.com/office/powerpoint/2010/main" val="636447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189" y="1844824"/>
            <a:ext cx="8606575"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제목 1"/>
          <p:cNvSpPr>
            <a:spLocks noGrp="1"/>
          </p:cNvSpPr>
          <p:nvPr>
            <p:ph type="title"/>
          </p:nvPr>
        </p:nvSpPr>
        <p:spPr>
          <a:xfrm>
            <a:off x="457200" y="274638"/>
            <a:ext cx="8229600" cy="1143000"/>
          </a:xfrm>
        </p:spPr>
        <p:txBody>
          <a:bodyPr/>
          <a:lstStyle/>
          <a:p>
            <a:r>
              <a:rPr lang="en-US" altLang="ko-KR" dirty="0" smtClean="0"/>
              <a:t>Imaging </a:t>
            </a:r>
            <a:endParaRPr lang="ko-KR" altLang="en-US" dirty="0"/>
          </a:p>
        </p:txBody>
      </p:sp>
    </p:spTree>
    <p:extLst>
      <p:ext uri="{BB962C8B-B14F-4D97-AF65-F5344CB8AC3E}">
        <p14:creationId xmlns:p14="http://schemas.microsoft.com/office/powerpoint/2010/main" val="4283672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Imaging </a:t>
            </a:r>
            <a:endParaRPr lang="ko-KR" altLang="en-US" dirty="0"/>
          </a:p>
        </p:txBody>
      </p:sp>
      <p:sp>
        <p:nvSpPr>
          <p:cNvPr id="3" name="내용 개체 틀 2"/>
          <p:cNvSpPr>
            <a:spLocks noGrp="1"/>
          </p:cNvSpPr>
          <p:nvPr>
            <p:ph idx="1"/>
          </p:nvPr>
        </p:nvSpPr>
        <p:spPr/>
        <p:txBody>
          <a:bodyPr>
            <a:normAutofit/>
          </a:bodyPr>
          <a:lstStyle/>
          <a:p>
            <a:r>
              <a:rPr lang="en-US" altLang="ko-KR" sz="2800" dirty="0" smtClean="0"/>
              <a:t>Initial : </a:t>
            </a:r>
            <a:r>
              <a:rPr lang="en-US" altLang="ko-KR" sz="2800" dirty="0"/>
              <a:t>show only subtle reticular or ground glass </a:t>
            </a:r>
            <a:r>
              <a:rPr lang="en-US" altLang="ko-KR" sz="2800" dirty="0" smtClean="0"/>
              <a:t>opacities</a:t>
            </a:r>
          </a:p>
          <a:p>
            <a:endParaRPr lang="en-US" altLang="ko-KR" sz="2800" dirty="0"/>
          </a:p>
          <a:p>
            <a:r>
              <a:rPr lang="en-US" altLang="ko-KR" sz="2800" dirty="0" smtClean="0"/>
              <a:t>Progression: </a:t>
            </a:r>
            <a:r>
              <a:rPr lang="en-US" altLang="ko-KR" sz="2800" dirty="0"/>
              <a:t>bilateral diffuse mixed ground glass and reticular opacities develop </a:t>
            </a:r>
            <a:endParaRPr lang="en-US" altLang="ko-KR" sz="2800" dirty="0" smtClean="0"/>
          </a:p>
          <a:p>
            <a:endParaRPr lang="en-US" altLang="ko-KR" sz="2800" dirty="0" smtClean="0"/>
          </a:p>
          <a:p>
            <a:r>
              <a:rPr lang="en-US" altLang="ko-KR" sz="2800" dirty="0" smtClean="0"/>
              <a:t>CT: </a:t>
            </a:r>
            <a:r>
              <a:rPr lang="en-US" altLang="ko-KR" sz="2800" dirty="0"/>
              <a:t>bilateral, random, and patchy ground-glass or reticular opacities </a:t>
            </a:r>
            <a:r>
              <a:rPr lang="en-US" altLang="ko-KR" sz="2800" dirty="0" smtClean="0"/>
              <a:t>, </a:t>
            </a:r>
            <a:r>
              <a:rPr lang="en-US" altLang="ko-KR" sz="2800" dirty="0" err="1" smtClean="0"/>
              <a:t>Centrilobular</a:t>
            </a:r>
            <a:r>
              <a:rPr lang="en-US" altLang="ko-KR" sz="2800" dirty="0" smtClean="0"/>
              <a:t> </a:t>
            </a:r>
            <a:r>
              <a:rPr lang="en-US" altLang="ko-KR" sz="2800" dirty="0"/>
              <a:t>nodules and air-space consolidation </a:t>
            </a:r>
            <a:endParaRPr lang="ko-KR" altLang="en-US" sz="2800" dirty="0"/>
          </a:p>
        </p:txBody>
      </p:sp>
    </p:spTree>
    <p:extLst>
      <p:ext uri="{BB962C8B-B14F-4D97-AF65-F5344CB8AC3E}">
        <p14:creationId xmlns:p14="http://schemas.microsoft.com/office/powerpoint/2010/main" val="410898148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5097</TotalTime>
  <Words>864</Words>
  <Application>Microsoft Office PowerPoint</Application>
  <PresentationFormat>화면 슬라이드 쇼(4:3)</PresentationFormat>
  <Paragraphs>141</Paragraphs>
  <Slides>20</Slides>
  <Notes>9</Notes>
  <HiddenSlides>0</HiddenSlides>
  <MMClips>0</MMClips>
  <ScaleCrop>false</ScaleCrop>
  <HeadingPairs>
    <vt:vector size="4" baseType="variant">
      <vt:variant>
        <vt:lpstr>테마</vt:lpstr>
      </vt:variant>
      <vt:variant>
        <vt:i4>1</vt:i4>
      </vt:variant>
      <vt:variant>
        <vt:lpstr>슬라이드 제목</vt:lpstr>
      </vt:variant>
      <vt:variant>
        <vt:i4>20</vt:i4>
      </vt:variant>
    </vt:vector>
  </HeadingPairs>
  <TitlesOfParts>
    <vt:vector size="21" baseType="lpstr">
      <vt:lpstr>Office 테마</vt:lpstr>
      <vt:lpstr>PowerPoint 프레젠테이션</vt:lpstr>
      <vt:lpstr>Eosinophilic lung disease</vt:lpstr>
      <vt:lpstr>PowerPoint 프레젠테이션</vt:lpstr>
      <vt:lpstr>Acute eosinphilic pneumonia </vt:lpstr>
      <vt:lpstr>Etiology </vt:lpstr>
      <vt:lpstr>Clinical features</vt:lpstr>
      <vt:lpstr>Clinical features</vt:lpstr>
      <vt:lpstr>Imaging </vt:lpstr>
      <vt:lpstr>Imaging </vt:lpstr>
      <vt:lpstr>PowerPoint 프레젠테이션</vt:lpstr>
      <vt:lpstr>PowerPoint 프레젠테이션</vt:lpstr>
      <vt:lpstr>Lab finding </vt:lpstr>
      <vt:lpstr>Lung function </vt:lpstr>
      <vt:lpstr>Pathology </vt:lpstr>
      <vt:lpstr>PowerPoint 프레젠테이션</vt:lpstr>
      <vt:lpstr>Diagnosis </vt:lpstr>
      <vt:lpstr>Treatment </vt:lpstr>
      <vt:lpstr>Treatment </vt:lpstr>
      <vt:lpstr>Prognosis </vt:lpstr>
      <vt:lpstr>PowerPoint 프레젠테이션</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DDung</cp:lastModifiedBy>
  <cp:revision>177</cp:revision>
  <dcterms:created xsi:type="dcterms:W3CDTF">2010-08-12T13:33:42Z</dcterms:created>
  <dcterms:modified xsi:type="dcterms:W3CDTF">2015-06-27T02:14:21Z</dcterms:modified>
</cp:coreProperties>
</file>