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sldIdLst>
    <p:sldId id="256" r:id="rId2"/>
    <p:sldId id="257" r:id="rId3"/>
    <p:sldId id="258" r:id="rId4"/>
    <p:sldId id="259" r:id="rId5"/>
    <p:sldId id="266" r:id="rId6"/>
    <p:sldId id="270" r:id="rId7"/>
    <p:sldId id="262" r:id="rId8"/>
    <p:sldId id="260" r:id="rId9"/>
    <p:sldId id="281" r:id="rId10"/>
    <p:sldId id="271" r:id="rId11"/>
    <p:sldId id="272" r:id="rId12"/>
    <p:sldId id="273" r:id="rId13"/>
    <p:sldId id="280" r:id="rId14"/>
    <p:sldId id="275" r:id="rId15"/>
    <p:sldId id="276" r:id="rId16"/>
    <p:sldId id="279" r:id="rId17"/>
    <p:sldId id="274" r:id="rId18"/>
    <p:sldId id="282" r:id="rId19"/>
    <p:sldId id="261" r:id="rId20"/>
    <p:sldId id="268" r:id="rId21"/>
    <p:sldId id="278" r:id="rId22"/>
    <p:sldId id="277" r:id="rId23"/>
    <p:sldId id="283" r:id="rId24"/>
    <p:sldId id="263" r:id="rId25"/>
    <p:sldId id="264" r:id="rId2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07" d="100"/>
          <a:sy n="107" d="100"/>
        </p:scale>
        <p:origin x="138"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ko-KR" altLang="en-US" smtClean="0"/>
              <a:t>마스터 제목 스타일 편집</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클릭하여 마스터 부제목 스타일 편집</a:t>
            </a:r>
            <a:endParaRPr lang="en-US" dirty="0"/>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410956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제목 및 캡션">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2061765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캡션 있는 인용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ko-KR" altLang="en-US" smtClean="0"/>
              <a:t>마스터 제목 스타일 편집</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ko-KR" altLang="en-US" smtClean="0"/>
              <a:t>마스터 텍스트 스타일 편집</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99467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명함">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4076194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인용문 있는 명함">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ko-KR" altLang="en-US" smtClean="0"/>
              <a:t>마스터 제목 스타일 편집</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ko-KR" altLang="en-US" smtClean="0"/>
              <a:t>마스터 텍스트 스타일 편집</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23719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참 또는 거짓">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ko-KR" altLang="en-US" smtClean="0"/>
              <a:t>마스터 제목 스타일 편집</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ko-KR" altLang="en-US" smtClean="0"/>
              <a:t>마스터 텍스트 스타일 편집</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70539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214106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094310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2271939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245612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Date Placeholder 4"/>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38695001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33777780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519668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80018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ko-KR" altLang="en-US" smtClean="0"/>
              <a:t>마스터 제목 스타일 편집</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67373437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22D65C9A-447A-4ECC-B023-24D270EEBF2E}" type="datetimeFigureOut">
              <a:rPr lang="ko-KR" altLang="en-US" smtClean="0"/>
              <a:t>2019-09-26</a:t>
            </a:fld>
            <a:endParaRPr lang="ko-KR"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18814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2D65C9A-447A-4ECC-B023-24D270EEBF2E}" type="datetimeFigureOut">
              <a:rPr lang="ko-KR" altLang="en-US" smtClean="0"/>
              <a:t>2019-09-26</a:t>
            </a:fld>
            <a:endParaRPr lang="ko-KR"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29FCFF-69DC-40D3-9EC8-B1036B80C7EA}" type="slidenum">
              <a:rPr lang="ko-KR" altLang="en-US" smtClean="0"/>
              <a:t>‹#›</a:t>
            </a:fld>
            <a:endParaRPr lang="ko-KR" altLang="en-US"/>
          </a:p>
        </p:txBody>
      </p:sp>
    </p:spTree>
    <p:extLst>
      <p:ext uri="{BB962C8B-B14F-4D97-AF65-F5344CB8AC3E}">
        <p14:creationId xmlns:p14="http://schemas.microsoft.com/office/powerpoint/2010/main" val="2691267238"/>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Lst>
  <p:txStyles>
    <p:titleStyle>
      <a:lvl1pPr algn="l" defTabSz="457200" rtl="0" eaLnBrk="1" latinLnBrk="1" hangingPunct="1">
        <a:spcBef>
          <a:spcPct val="0"/>
        </a:spcBef>
        <a:buNone/>
        <a:defRPr sz="3600" kern="1200">
          <a:solidFill>
            <a:schemeClr val="accent1"/>
          </a:solidFill>
          <a:latin typeface="+mj-lt"/>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p:titleStyle>
    <p:bodyStyle>
      <a:lvl1pPr marL="342900" indent="-342900" algn="l" defTabSz="457200" rtl="0" eaLnBrk="1" latinLnBrk="1"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1"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1"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1" hangingPunct="1">
        <a:defRPr sz="1800" kern="1200">
          <a:solidFill>
            <a:schemeClr val="tx1"/>
          </a:solidFill>
          <a:latin typeface="+mn-lt"/>
          <a:ea typeface="+mn-ea"/>
          <a:cs typeface="+mn-cs"/>
        </a:defRPr>
      </a:lvl1pPr>
      <a:lvl2pPr marL="457200" algn="l" defTabSz="457200" rtl="0" eaLnBrk="1" latinLnBrk="1" hangingPunct="1">
        <a:defRPr sz="1800" kern="1200">
          <a:solidFill>
            <a:schemeClr val="tx1"/>
          </a:solidFill>
          <a:latin typeface="+mn-lt"/>
          <a:ea typeface="+mn-ea"/>
          <a:cs typeface="+mn-cs"/>
        </a:defRPr>
      </a:lvl2pPr>
      <a:lvl3pPr marL="914400" algn="l" defTabSz="457200" rtl="0" eaLnBrk="1" latinLnBrk="1" hangingPunct="1">
        <a:defRPr sz="1800" kern="1200">
          <a:solidFill>
            <a:schemeClr val="tx1"/>
          </a:solidFill>
          <a:latin typeface="+mn-lt"/>
          <a:ea typeface="+mn-ea"/>
          <a:cs typeface="+mn-cs"/>
        </a:defRPr>
      </a:lvl3pPr>
      <a:lvl4pPr marL="1371600" algn="l" defTabSz="457200" rtl="0" eaLnBrk="1" latinLnBrk="1" hangingPunct="1">
        <a:defRPr sz="1800" kern="1200">
          <a:solidFill>
            <a:schemeClr val="tx1"/>
          </a:solidFill>
          <a:latin typeface="+mn-lt"/>
          <a:ea typeface="+mn-ea"/>
          <a:cs typeface="+mn-cs"/>
        </a:defRPr>
      </a:lvl4pPr>
      <a:lvl5pPr marL="1828800" algn="l" defTabSz="457200" rtl="0" eaLnBrk="1" latinLnBrk="1" hangingPunct="1">
        <a:defRPr sz="1800" kern="1200">
          <a:solidFill>
            <a:schemeClr val="tx1"/>
          </a:solidFill>
          <a:latin typeface="+mn-lt"/>
          <a:ea typeface="+mn-ea"/>
          <a:cs typeface="+mn-cs"/>
        </a:defRPr>
      </a:lvl5pPr>
      <a:lvl6pPr marL="2286000" algn="l" defTabSz="457200" rtl="0" eaLnBrk="1" latinLnBrk="1" hangingPunct="1">
        <a:defRPr sz="1800" kern="1200">
          <a:solidFill>
            <a:schemeClr val="tx1"/>
          </a:solidFill>
          <a:latin typeface="+mn-lt"/>
          <a:ea typeface="+mn-ea"/>
          <a:cs typeface="+mn-cs"/>
        </a:defRPr>
      </a:lvl6pPr>
      <a:lvl7pPr marL="2743200" algn="l" defTabSz="457200" rtl="0" eaLnBrk="1" latinLnBrk="1" hangingPunct="1">
        <a:defRPr sz="1800" kern="1200">
          <a:solidFill>
            <a:schemeClr val="tx1"/>
          </a:solidFill>
          <a:latin typeface="+mn-lt"/>
          <a:ea typeface="+mn-ea"/>
          <a:cs typeface="+mn-cs"/>
        </a:defRPr>
      </a:lvl7pPr>
      <a:lvl8pPr marL="3200400" algn="l" defTabSz="457200" rtl="0" eaLnBrk="1" latinLnBrk="1" hangingPunct="1">
        <a:defRPr sz="1800" kern="1200">
          <a:solidFill>
            <a:schemeClr val="tx1"/>
          </a:solidFill>
          <a:latin typeface="+mn-lt"/>
          <a:ea typeface="+mn-ea"/>
          <a:cs typeface="+mn-cs"/>
        </a:defRPr>
      </a:lvl8pPr>
      <a:lvl9pPr marL="3657600" algn="l" defTabSz="457200" rtl="0" eaLnBrk="1" latinLnBrk="1"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sz="4800" dirty="0" err="1"/>
              <a:t>Lymphangioleiomyomatosis</a:t>
            </a:r>
            <a:r>
              <a:rPr lang="en-US" altLang="ko-KR" sz="4800" dirty="0"/>
              <a:t> </a:t>
            </a:r>
            <a:r>
              <a:rPr lang="en-US" altLang="ko-KR" dirty="0"/>
              <a:t>(LAM) </a:t>
            </a:r>
            <a:endParaRPr lang="ko-KR" altLang="en-US" dirty="0"/>
          </a:p>
        </p:txBody>
      </p:sp>
      <p:sp>
        <p:nvSpPr>
          <p:cNvPr id="3" name="부제목 2"/>
          <p:cNvSpPr>
            <a:spLocks noGrp="1"/>
          </p:cNvSpPr>
          <p:nvPr>
            <p:ph type="subTitle" idx="1"/>
          </p:nvPr>
        </p:nvSpPr>
        <p:spPr>
          <a:xfrm>
            <a:off x="1507067" y="4380807"/>
            <a:ext cx="7766936" cy="766925"/>
          </a:xfrm>
        </p:spPr>
        <p:txBody>
          <a:bodyPr/>
          <a:lstStyle/>
          <a:p>
            <a:r>
              <a:rPr lang="en-US" altLang="ko-KR" dirty="0"/>
              <a:t> </a:t>
            </a:r>
            <a:r>
              <a:rPr lang="en-US" altLang="ko-KR" dirty="0" smtClean="0"/>
              <a:t>F </a:t>
            </a:r>
            <a:r>
              <a:rPr lang="ko-KR" altLang="en-US" dirty="0" smtClean="0"/>
              <a:t>용승현</a:t>
            </a:r>
            <a:endParaRPr lang="ko-KR" altLang="en-US" dirty="0"/>
          </a:p>
        </p:txBody>
      </p:sp>
    </p:spTree>
    <p:extLst>
      <p:ext uri="{BB962C8B-B14F-4D97-AF65-F5344CB8AC3E}">
        <p14:creationId xmlns:p14="http://schemas.microsoft.com/office/powerpoint/2010/main" val="973527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a:t>
            </a:r>
            <a:endParaRPr lang="ko-KR" altLang="en-US" dirty="0"/>
          </a:p>
        </p:txBody>
      </p:sp>
      <p:sp>
        <p:nvSpPr>
          <p:cNvPr id="3" name="내용 개체 틀 2"/>
          <p:cNvSpPr>
            <a:spLocks noGrp="1"/>
          </p:cNvSpPr>
          <p:nvPr>
            <p:ph idx="1"/>
          </p:nvPr>
        </p:nvSpPr>
        <p:spPr/>
        <p:txBody>
          <a:bodyPr>
            <a:normAutofit/>
          </a:bodyPr>
          <a:lstStyle/>
          <a:p>
            <a:r>
              <a:rPr lang="en-US" altLang="ko-KR" dirty="0" smtClean="0"/>
              <a:t>PFT</a:t>
            </a:r>
          </a:p>
          <a:p>
            <a:pPr lvl="1"/>
            <a:r>
              <a:rPr lang="en-US" altLang="ko-KR" dirty="0" smtClean="0"/>
              <a:t>Normal </a:t>
            </a:r>
            <a:r>
              <a:rPr lang="en-US" altLang="ko-KR" dirty="0"/>
              <a:t>spirometry (30 to 60 percent)</a:t>
            </a:r>
            <a:endParaRPr lang="ko-KR" altLang="ko-KR" dirty="0"/>
          </a:p>
          <a:p>
            <a:pPr lvl="1"/>
            <a:r>
              <a:rPr lang="en-US" altLang="ko-KR" dirty="0" smtClean="0"/>
              <a:t>Obstructive </a:t>
            </a:r>
            <a:r>
              <a:rPr lang="en-US" altLang="ko-KR" dirty="0"/>
              <a:t>pattern on spirometry (25 to 66 percent)</a:t>
            </a:r>
            <a:endParaRPr lang="ko-KR" altLang="ko-KR" dirty="0"/>
          </a:p>
          <a:p>
            <a:pPr lvl="1"/>
            <a:r>
              <a:rPr lang="en-US" altLang="ko-KR" dirty="0" smtClean="0"/>
              <a:t>Restrictive </a:t>
            </a:r>
            <a:r>
              <a:rPr lang="en-US" altLang="ko-KR" dirty="0"/>
              <a:t>or mixed obstructive and restrictive pattern on spirometry (less than </a:t>
            </a:r>
            <a:r>
              <a:rPr lang="en-US" altLang="ko-KR" dirty="0" smtClean="0"/>
              <a:t>1/4)</a:t>
            </a:r>
            <a:endParaRPr lang="ko-KR" altLang="ko-KR" dirty="0"/>
          </a:p>
          <a:p>
            <a:pPr lvl="1"/>
            <a:r>
              <a:rPr lang="en-US" altLang="ko-KR" dirty="0" smtClean="0"/>
              <a:t>Reduced </a:t>
            </a:r>
            <a:r>
              <a:rPr lang="en-US" altLang="ko-KR" dirty="0"/>
              <a:t>DLCO (60 to 90 percent</a:t>
            </a:r>
            <a:r>
              <a:rPr lang="en-US" altLang="ko-KR" dirty="0" smtClean="0"/>
              <a:t>)</a:t>
            </a:r>
          </a:p>
          <a:p>
            <a:pPr lvl="1"/>
            <a:endParaRPr lang="en-US" altLang="ko-KR" dirty="0"/>
          </a:p>
          <a:p>
            <a:pPr lvl="1"/>
            <a:r>
              <a:rPr lang="en-US" altLang="ko-KR" dirty="0"/>
              <a:t>Approximately 30 percent of patients demonstrate reversible airflow obstruction following an inhaled bronchodilator </a:t>
            </a:r>
            <a:endParaRPr lang="ko-KR" altLang="ko-KR" dirty="0"/>
          </a:p>
          <a:p>
            <a:endParaRPr lang="ko-KR" altLang="en-US" dirty="0"/>
          </a:p>
        </p:txBody>
      </p:sp>
    </p:spTree>
    <p:extLst>
      <p:ext uri="{BB962C8B-B14F-4D97-AF65-F5344CB8AC3E}">
        <p14:creationId xmlns:p14="http://schemas.microsoft.com/office/powerpoint/2010/main" val="403499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a:t>
            </a:r>
            <a:endParaRPr lang="ko-KR" altLang="en-US" dirty="0"/>
          </a:p>
        </p:txBody>
      </p:sp>
      <p:sp>
        <p:nvSpPr>
          <p:cNvPr id="3" name="내용 개체 틀 2"/>
          <p:cNvSpPr>
            <a:spLocks noGrp="1"/>
          </p:cNvSpPr>
          <p:nvPr>
            <p:ph idx="1"/>
          </p:nvPr>
        </p:nvSpPr>
        <p:spPr/>
        <p:txBody>
          <a:bodyPr/>
          <a:lstStyle/>
          <a:p>
            <a:r>
              <a:rPr lang="en-US" altLang="ko-KR" dirty="0" smtClean="0"/>
              <a:t>Imaging</a:t>
            </a:r>
          </a:p>
          <a:p>
            <a:pPr lvl="1"/>
            <a:r>
              <a:rPr lang="en-US" altLang="ko-KR" dirty="0" err="1"/>
              <a:t>Noncontrast</a:t>
            </a:r>
            <a:r>
              <a:rPr lang="en-US" altLang="ko-KR" dirty="0"/>
              <a:t> high-resolution computed tomography (HRCT) of the chest should be performed in women with suspected LAM to look for pulmonary cysts characteristic of the disease</a:t>
            </a:r>
            <a:r>
              <a:rPr lang="en-US" altLang="ko-KR" dirty="0" smtClean="0"/>
              <a:t>.</a:t>
            </a:r>
          </a:p>
          <a:p>
            <a:pPr lvl="1"/>
            <a:endParaRPr lang="en-US" altLang="ko-KR" dirty="0" smtClean="0"/>
          </a:p>
          <a:p>
            <a:pPr lvl="1"/>
            <a:r>
              <a:rPr lang="en-US" altLang="ko-KR" dirty="0" err="1" smtClean="0"/>
              <a:t>Noncontrast</a:t>
            </a:r>
            <a:r>
              <a:rPr lang="en-US" altLang="ko-KR" dirty="0" smtClean="0"/>
              <a:t> </a:t>
            </a:r>
            <a:r>
              <a:rPr lang="en-US" altLang="ko-KR" dirty="0"/>
              <a:t>abdominopelvic CT is indicated to look for the presence of AMLs if cysts are found on chest CT or the patient has abdominal or pelvic symptoms or signs that warrant dedicated abdominal imaging</a:t>
            </a:r>
            <a:endParaRPr lang="ko-KR" altLang="en-US" dirty="0"/>
          </a:p>
        </p:txBody>
      </p:sp>
    </p:spTree>
    <p:extLst>
      <p:ext uri="{BB962C8B-B14F-4D97-AF65-F5344CB8AC3E}">
        <p14:creationId xmlns:p14="http://schemas.microsoft.com/office/powerpoint/2010/main" val="3818999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CT imaging</a:t>
            </a:r>
            <a:endParaRPr lang="ko-KR" altLang="en-US" dirty="0"/>
          </a:p>
        </p:txBody>
      </p:sp>
      <p:sp>
        <p:nvSpPr>
          <p:cNvPr id="3" name="내용 개체 틀 2"/>
          <p:cNvSpPr>
            <a:spLocks noGrp="1"/>
          </p:cNvSpPr>
          <p:nvPr>
            <p:ph idx="1"/>
          </p:nvPr>
        </p:nvSpPr>
        <p:spPr/>
        <p:txBody>
          <a:bodyPr>
            <a:normAutofit/>
          </a:bodyPr>
          <a:lstStyle/>
          <a:p>
            <a:r>
              <a:rPr lang="en-US" altLang="ko-KR" b="1" dirty="0"/>
              <a:t>Cysts</a:t>
            </a:r>
            <a:r>
              <a:rPr lang="en-US" altLang="ko-KR" dirty="0"/>
              <a:t> – Pulmonary cysts are the hallmark feature of LAM on HRCT chest. Cysts characteristic of LAM are thin-walled, diffuse, round, well-defined, bilateral, and without lobar predominance</a:t>
            </a:r>
            <a:endParaRPr lang="ko-KR" altLang="ko-KR" dirty="0"/>
          </a:p>
          <a:p>
            <a:r>
              <a:rPr lang="en-US" altLang="ko-KR" dirty="0"/>
              <a:t>Pleural masses or thickening – Macroscopic pleural masses and thickening are not a natural feature of LAM, although microscopic pleural involvement is </a:t>
            </a:r>
            <a:r>
              <a:rPr lang="en-US" altLang="ko-KR" dirty="0" smtClean="0"/>
              <a:t>common</a:t>
            </a:r>
          </a:p>
          <a:p>
            <a:r>
              <a:rPr lang="en-US" altLang="ko-KR" dirty="0"/>
              <a:t>Thoracic lymphatic involvement and pleural effusion – Lymphatic involvement by LAM can cause septal thickening, unilateral or bilateral </a:t>
            </a:r>
            <a:r>
              <a:rPr lang="en-US" altLang="ko-KR" dirty="0" err="1"/>
              <a:t>chylothorax</a:t>
            </a:r>
            <a:r>
              <a:rPr lang="en-US" altLang="ko-KR" dirty="0"/>
              <a:t> (10 to 20 percent), mediastinal lymphadenopathy (26 percent; hilar adenopathy is unusual), dilated thoracic duct (11 percent), pericardial effusion (6 percent),</a:t>
            </a:r>
            <a:endParaRPr lang="ko-KR" altLang="en-US" dirty="0"/>
          </a:p>
        </p:txBody>
      </p:sp>
    </p:spTree>
    <p:extLst>
      <p:ext uri="{BB962C8B-B14F-4D97-AF65-F5344CB8AC3E}">
        <p14:creationId xmlns:p14="http://schemas.microsoft.com/office/powerpoint/2010/main" val="25518900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79842" y="167150"/>
            <a:ext cx="6078912" cy="3933825"/>
          </a:xfrm>
          <a:prstGeom prst="rect">
            <a:avLst/>
          </a:prstGeom>
        </p:spPr>
      </p:pic>
      <p:pic>
        <p:nvPicPr>
          <p:cNvPr id="2054" name="Picture 6" descr="Lymphangioleiomyomatosisì ëí ì´ë¯¸ì§ ê²ìê²°ê³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0471" y="167150"/>
            <a:ext cx="5836023" cy="39338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ymphangioleiomyomatosisì ëí ì´ë¯¸ì§ ê²ìê²°ê³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958" y="2438400"/>
            <a:ext cx="4210050" cy="42100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ymphangioleiomyomatosis effusionì ëí ì´ë¯¸ì§ ê²ìê²°ê³¼"/>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2407" y="2449141"/>
            <a:ext cx="5478409" cy="4199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16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fade">
                                      <p:cBhvr>
                                        <p:cTn id="10" dur="500"/>
                                        <p:tgtEl>
                                          <p:spTgt spid="20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par>
                                <p:cTn id="16" presetID="10" presetClass="entr" presetSubtype="0" fill="hold" nodeType="withEffect">
                                  <p:stCondLst>
                                    <p:cond delay="0"/>
                                  </p:stCondLst>
                                  <p:childTnLst>
                                    <p:set>
                                      <p:cBhvr>
                                        <p:cTn id="17" dur="1" fill="hold">
                                          <p:stCondLst>
                                            <p:cond delay="0"/>
                                          </p:stCondLst>
                                        </p:cTn>
                                        <p:tgtEl>
                                          <p:spTgt spid="2056"/>
                                        </p:tgtEl>
                                        <p:attrNameLst>
                                          <p:attrName>style.visibility</p:attrName>
                                        </p:attrNameLst>
                                      </p:cBhvr>
                                      <p:to>
                                        <p:strVal val="visible"/>
                                      </p:to>
                                    </p:set>
                                    <p:animEffect transition="in" filter="fade">
                                      <p:cBhvr>
                                        <p:cTn id="18"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Laboratory</a:t>
            </a:r>
          </a:p>
          <a:p>
            <a:pPr lvl="1"/>
            <a:r>
              <a:rPr lang="en-US" altLang="ko-KR" sz="1800" dirty="0" smtClean="0"/>
              <a:t>Vascular </a:t>
            </a:r>
            <a:r>
              <a:rPr lang="en-US" altLang="ko-KR" sz="1800" dirty="0"/>
              <a:t>endothelial growth factor-D (VEGF-D) </a:t>
            </a:r>
            <a:r>
              <a:rPr lang="en-US" altLang="ko-KR" sz="1800" dirty="0" smtClean="0"/>
              <a:t>&gt; 800 </a:t>
            </a:r>
            <a:r>
              <a:rPr lang="en-US" altLang="ko-KR" sz="1800" dirty="0" err="1" smtClean="0"/>
              <a:t>pg</a:t>
            </a:r>
            <a:r>
              <a:rPr lang="en-US" altLang="ko-KR" sz="1800" dirty="0" smtClean="0"/>
              <a:t>/mL</a:t>
            </a:r>
          </a:p>
          <a:p>
            <a:pPr lvl="1"/>
            <a:r>
              <a:rPr lang="en-US" altLang="ko-KR" sz="1800" dirty="0"/>
              <a:t>alpha-1 antitrypsin (AAT) deficiency and autoantibody testing for rheumatic diseases that can mimic </a:t>
            </a:r>
            <a:r>
              <a:rPr lang="en-US" altLang="ko-KR" sz="1800" dirty="0" smtClean="0"/>
              <a:t>LAM</a:t>
            </a:r>
          </a:p>
          <a:p>
            <a:pPr lvl="1"/>
            <a:endParaRPr lang="en-US" altLang="ko-KR" sz="1800" dirty="0"/>
          </a:p>
          <a:p>
            <a:pPr lvl="1"/>
            <a:r>
              <a:rPr lang="en-US" altLang="ko-KR" sz="1800" dirty="0"/>
              <a:t>Cancer antigen-125 (CA-125</a:t>
            </a:r>
            <a:r>
              <a:rPr lang="en-US" altLang="ko-KR" sz="1800" dirty="0" smtClean="0"/>
              <a:t>) (elevated in 25%), </a:t>
            </a:r>
            <a:r>
              <a:rPr lang="en-US" altLang="ko-KR" sz="1800" dirty="0"/>
              <a:t>vitamin D binding protein (VDBP) </a:t>
            </a:r>
            <a:endParaRPr lang="ko-KR" altLang="en-US" sz="1800" dirty="0"/>
          </a:p>
        </p:txBody>
      </p:sp>
    </p:spTree>
    <p:extLst>
      <p:ext uri="{BB962C8B-B14F-4D97-AF65-F5344CB8AC3E}">
        <p14:creationId xmlns:p14="http://schemas.microsoft.com/office/powerpoint/2010/main" val="1888704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Confirmation</a:t>
            </a:r>
          </a:p>
          <a:p>
            <a:pPr lvl="1"/>
            <a:r>
              <a:rPr lang="en-US" altLang="ko-KR" sz="1800" dirty="0"/>
              <a:t>The definitive diagnosis of LAM is made by the identification of LAM cells pathologically or </a:t>
            </a:r>
            <a:r>
              <a:rPr lang="en-US" altLang="ko-KR" sz="1800" dirty="0" err="1"/>
              <a:t>cytologically</a:t>
            </a:r>
            <a:r>
              <a:rPr lang="en-US" altLang="ko-KR" sz="1800" dirty="0"/>
              <a:t> in lung, lymph node, or body fluid </a:t>
            </a:r>
            <a:endParaRPr lang="en-US" altLang="ko-KR" sz="1800" dirty="0" smtClean="0"/>
          </a:p>
          <a:p>
            <a:pPr lvl="1"/>
            <a:endParaRPr lang="en-US" altLang="ko-KR" sz="1800" dirty="0"/>
          </a:p>
          <a:p>
            <a:r>
              <a:rPr lang="en-US" altLang="ko-KR" sz="2000" dirty="0" smtClean="0"/>
              <a:t>Differential diagnosis</a:t>
            </a:r>
          </a:p>
          <a:p>
            <a:pPr lvl="1"/>
            <a:r>
              <a:rPr lang="en-US" altLang="ko-KR" sz="1800" dirty="0" smtClean="0"/>
              <a:t>Emphysema</a:t>
            </a:r>
            <a:r>
              <a:rPr lang="en-US" altLang="ko-KR" sz="1800" dirty="0"/>
              <a:t>, pulmonary Langerhans cell </a:t>
            </a:r>
            <a:r>
              <a:rPr lang="en-US" altLang="ko-KR" sz="1800" dirty="0" err="1"/>
              <a:t>histiocytosis</a:t>
            </a:r>
            <a:r>
              <a:rPr lang="en-US" altLang="ko-KR" sz="1800" dirty="0"/>
              <a:t> (PLCH), lymphocytic interstitial pneumonia (LIP)/follicular bronchiolitis (FB), and </a:t>
            </a:r>
            <a:r>
              <a:rPr lang="en-US" altLang="ko-KR" sz="1800" dirty="0" err="1"/>
              <a:t>Birt</a:t>
            </a:r>
            <a:r>
              <a:rPr lang="en-US" altLang="ko-KR" sz="1800" dirty="0"/>
              <a:t>-Hogg-</a:t>
            </a:r>
            <a:r>
              <a:rPr lang="en-US" altLang="ko-KR" sz="1800" dirty="0" err="1"/>
              <a:t>Dubé</a:t>
            </a:r>
            <a:r>
              <a:rPr lang="en-US" altLang="ko-KR" sz="1800" dirty="0"/>
              <a:t> syndrome (BHD</a:t>
            </a:r>
            <a:r>
              <a:rPr lang="en-US" altLang="ko-KR" sz="1800" dirty="0" smtClean="0"/>
              <a:t>)</a:t>
            </a:r>
          </a:p>
          <a:p>
            <a:pPr lvl="1"/>
            <a:endParaRPr lang="ko-KR" altLang="en-US" sz="1800" dirty="0"/>
          </a:p>
        </p:txBody>
      </p:sp>
    </p:spTree>
    <p:extLst>
      <p:ext uri="{BB962C8B-B14F-4D97-AF65-F5344CB8AC3E}">
        <p14:creationId xmlns:p14="http://schemas.microsoft.com/office/powerpoint/2010/main" val="3019938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028" name="Picture 4"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7560" y="2160589"/>
            <a:ext cx="5020214" cy="45784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30" y="1077451"/>
            <a:ext cx="5274635" cy="3477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7899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Other workup</a:t>
            </a:r>
          </a:p>
          <a:p>
            <a:pPr lvl="1"/>
            <a:r>
              <a:rPr lang="en-US" altLang="ko-KR" sz="1800" dirty="0" smtClean="0"/>
              <a:t>Pulmonary </a:t>
            </a:r>
            <a:r>
              <a:rPr lang="en-US" altLang="ko-KR" sz="1800" dirty="0"/>
              <a:t>hypertension (</a:t>
            </a:r>
            <a:r>
              <a:rPr lang="en-US" altLang="ko-KR" sz="1800" dirty="0" err="1"/>
              <a:t>eg</a:t>
            </a:r>
            <a:r>
              <a:rPr lang="en-US" altLang="ko-KR" sz="1800" dirty="0"/>
              <a:t>, echocardiography)</a:t>
            </a:r>
            <a:endParaRPr lang="ko-KR" altLang="ko-KR" sz="1800" dirty="0"/>
          </a:p>
          <a:p>
            <a:pPr lvl="1"/>
            <a:r>
              <a:rPr lang="en-US" altLang="ko-KR" sz="1800" dirty="0" smtClean="0"/>
              <a:t>Osteoporosis </a:t>
            </a:r>
            <a:r>
              <a:rPr lang="en-US" altLang="ko-KR" sz="1800" dirty="0"/>
              <a:t>(nuclear bone scanning)</a:t>
            </a:r>
            <a:endParaRPr lang="ko-KR" altLang="ko-KR" sz="1800" dirty="0"/>
          </a:p>
          <a:p>
            <a:pPr lvl="1"/>
            <a:r>
              <a:rPr lang="en-US" altLang="ko-KR" sz="1800" dirty="0" smtClean="0"/>
              <a:t>Tuberous </a:t>
            </a:r>
            <a:r>
              <a:rPr lang="en-US" altLang="ko-KR" sz="1800" dirty="0"/>
              <a:t>sclerosis complex (TSC) manifestations (retinal exam, central nervous system </a:t>
            </a:r>
            <a:r>
              <a:rPr lang="en-US" altLang="ko-KR" sz="1800" dirty="0" smtClean="0"/>
              <a:t>imaging</a:t>
            </a:r>
            <a:r>
              <a:rPr lang="en-US" altLang="ko-KR" sz="1800" dirty="0"/>
              <a:t>)</a:t>
            </a:r>
            <a:endParaRPr lang="ko-KR" altLang="ko-KR" sz="1800" dirty="0"/>
          </a:p>
          <a:p>
            <a:pPr lvl="1"/>
            <a:r>
              <a:rPr lang="en-US" altLang="ko-KR" sz="1800" dirty="0" smtClean="0"/>
              <a:t>Cerebral </a:t>
            </a:r>
            <a:r>
              <a:rPr lang="en-US" altLang="ko-KR" sz="1800" dirty="0"/>
              <a:t>meningioma (</a:t>
            </a:r>
            <a:r>
              <a:rPr lang="en-US" altLang="ko-KR" sz="1800" dirty="0" err="1"/>
              <a:t>eg</a:t>
            </a:r>
            <a:r>
              <a:rPr lang="en-US" altLang="ko-KR" sz="1800" dirty="0"/>
              <a:t>, brain imaging)</a:t>
            </a:r>
            <a:endParaRPr lang="ko-KR" altLang="ko-KR" sz="1800" dirty="0"/>
          </a:p>
          <a:p>
            <a:pPr lvl="1"/>
            <a:endParaRPr lang="ko-KR" altLang="en-US" sz="1800" dirty="0"/>
          </a:p>
        </p:txBody>
      </p:sp>
    </p:spTree>
    <p:extLst>
      <p:ext uri="{BB962C8B-B14F-4D97-AF65-F5344CB8AC3E}">
        <p14:creationId xmlns:p14="http://schemas.microsoft.com/office/powerpoint/2010/main" val="3699587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3074" name="Picture 2" descr="https://upload.wikimedia.org/wikipedia/en/2/2d/Diagnostic_Algorithm_for_Lymphangioleiomyomato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3733" y="80680"/>
            <a:ext cx="5693391" cy="6683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8329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a:t>
            </a:r>
            <a:endParaRPr lang="ko-KR" altLang="en-US" dirty="0"/>
          </a:p>
        </p:txBody>
      </p:sp>
      <p:sp>
        <p:nvSpPr>
          <p:cNvPr id="3" name="내용 개체 틀 2"/>
          <p:cNvSpPr>
            <a:spLocks noGrp="1"/>
          </p:cNvSpPr>
          <p:nvPr>
            <p:ph idx="1"/>
          </p:nvPr>
        </p:nvSpPr>
        <p:spPr/>
        <p:txBody>
          <a:bodyPr>
            <a:noAutofit/>
          </a:bodyPr>
          <a:lstStyle/>
          <a:p>
            <a:r>
              <a:rPr lang="en-US" altLang="ko-KR" sz="2000" dirty="0"/>
              <a:t>The key treatment for parenchymal lung disease due to sporadic LAM is inhibition of the mechanistic target of </a:t>
            </a:r>
            <a:r>
              <a:rPr lang="en-US" altLang="ko-KR" sz="2000" dirty="0" err="1" smtClean="0"/>
              <a:t>mTOR</a:t>
            </a:r>
            <a:endParaRPr lang="en-US" altLang="ko-KR" sz="2000" dirty="0" smtClean="0"/>
          </a:p>
          <a:p>
            <a:pPr lvl="1"/>
            <a:r>
              <a:rPr lang="en-US" altLang="ko-KR" sz="1800" dirty="0" err="1" smtClean="0"/>
              <a:t>Sirolimus</a:t>
            </a:r>
            <a:endParaRPr lang="en-US" altLang="ko-KR" sz="1800" dirty="0" smtClean="0"/>
          </a:p>
          <a:p>
            <a:pPr lvl="1"/>
            <a:r>
              <a:rPr lang="en-US" altLang="ko-KR" sz="1800" dirty="0" err="1" smtClean="0"/>
              <a:t>Everorimus</a:t>
            </a:r>
            <a:endParaRPr lang="en-US" altLang="ko-KR" sz="1800" dirty="0" smtClean="0"/>
          </a:p>
          <a:p>
            <a:pPr lvl="1"/>
            <a:endParaRPr lang="en-US" altLang="ko-KR" sz="1800" dirty="0" smtClean="0"/>
          </a:p>
          <a:p>
            <a:pPr lvl="1"/>
            <a:r>
              <a:rPr lang="en-US" altLang="ko-KR" sz="1800" dirty="0" smtClean="0"/>
              <a:t>Clinical Trial</a:t>
            </a:r>
          </a:p>
          <a:p>
            <a:pPr lvl="2"/>
            <a:r>
              <a:rPr lang="en-US" altLang="ko-KR" sz="1600" dirty="0"/>
              <a:t>Interferon-gamma or beta</a:t>
            </a:r>
            <a:endParaRPr lang="ko-KR" altLang="ko-KR" dirty="0"/>
          </a:p>
          <a:p>
            <a:pPr lvl="2"/>
            <a:r>
              <a:rPr lang="en-US" altLang="ko-KR" sz="1600" dirty="0" smtClean="0"/>
              <a:t>Promoters </a:t>
            </a:r>
            <a:r>
              <a:rPr lang="en-US" altLang="ko-KR" sz="1600" dirty="0"/>
              <a:t>of autophagy (</a:t>
            </a:r>
            <a:r>
              <a:rPr lang="en-US" altLang="ko-KR" sz="1600" dirty="0" err="1"/>
              <a:t>eg</a:t>
            </a:r>
            <a:r>
              <a:rPr lang="en-US" altLang="ko-KR" sz="1600" dirty="0"/>
              <a:t>, hydroxychloroquine) </a:t>
            </a:r>
            <a:endParaRPr lang="en-US" altLang="ko-KR" sz="1600" dirty="0" smtClean="0"/>
          </a:p>
          <a:p>
            <a:pPr lvl="2"/>
            <a:r>
              <a:rPr lang="en-US" altLang="ko-KR" sz="1600" dirty="0" smtClean="0"/>
              <a:t>Matrix </a:t>
            </a:r>
            <a:r>
              <a:rPr lang="en-US" altLang="ko-KR" sz="1600" dirty="0"/>
              <a:t>metalloproteinase </a:t>
            </a:r>
            <a:r>
              <a:rPr lang="en-US" altLang="ko-KR" sz="1600" dirty="0" smtClean="0"/>
              <a:t>inhibitors</a:t>
            </a:r>
          </a:p>
          <a:p>
            <a:pPr lvl="2"/>
            <a:r>
              <a:rPr lang="en-US" altLang="ko-KR" sz="1600" dirty="0"/>
              <a:t>Tyrosine kinase inhibitors </a:t>
            </a:r>
            <a:endParaRPr lang="en-US" altLang="ko-KR" sz="1600" dirty="0" smtClean="0"/>
          </a:p>
          <a:p>
            <a:pPr lvl="2"/>
            <a:r>
              <a:rPr lang="en-US" altLang="ko-KR" sz="1600" dirty="0"/>
              <a:t>Statins</a:t>
            </a:r>
            <a:endParaRPr lang="ko-KR" altLang="en-US" sz="1600" dirty="0"/>
          </a:p>
        </p:txBody>
      </p:sp>
    </p:spTree>
    <p:extLst>
      <p:ext uri="{BB962C8B-B14F-4D97-AF65-F5344CB8AC3E}">
        <p14:creationId xmlns:p14="http://schemas.microsoft.com/office/powerpoint/2010/main" val="1852988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Definition</a:t>
            </a:r>
            <a:endParaRPr lang="ko-KR" altLang="en-US" dirty="0"/>
          </a:p>
        </p:txBody>
      </p:sp>
      <p:sp>
        <p:nvSpPr>
          <p:cNvPr id="3" name="내용 개체 틀 2"/>
          <p:cNvSpPr>
            <a:spLocks noGrp="1"/>
          </p:cNvSpPr>
          <p:nvPr>
            <p:ph idx="1"/>
          </p:nvPr>
        </p:nvSpPr>
        <p:spPr/>
        <p:txBody>
          <a:bodyPr>
            <a:normAutofit/>
          </a:bodyPr>
          <a:lstStyle/>
          <a:p>
            <a:r>
              <a:rPr lang="en-US" altLang="ko-KR" sz="2400" dirty="0" err="1" smtClean="0"/>
              <a:t>Lymphangioleiomyomatosis</a:t>
            </a:r>
            <a:r>
              <a:rPr lang="en-US" altLang="ko-KR" sz="2400" dirty="0" smtClean="0"/>
              <a:t> (LAM) is </a:t>
            </a:r>
            <a:r>
              <a:rPr lang="en-US" altLang="ko-KR" sz="2400" dirty="0"/>
              <a:t>rare multisystem </a:t>
            </a:r>
            <a:r>
              <a:rPr lang="en-US" altLang="ko-KR" sz="2400" dirty="0" smtClean="0"/>
              <a:t>disorder, indolent, progressive growth of smooth muscle cells throughout the lungs, pulmonary blood vessels, lymphatics, and pleurae. It is rare and occurs exclusively in young women.</a:t>
            </a:r>
            <a:endParaRPr lang="ko-KR" altLang="en-US" sz="2400" dirty="0"/>
          </a:p>
        </p:txBody>
      </p:sp>
    </p:spTree>
    <p:extLst>
      <p:ext uri="{BB962C8B-B14F-4D97-AF65-F5344CB8AC3E}">
        <p14:creationId xmlns:p14="http://schemas.microsoft.com/office/powerpoint/2010/main" val="3164441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940" y="192923"/>
            <a:ext cx="6436660" cy="6512385"/>
          </a:xfrm>
          <a:prstGeom prst="rect">
            <a:avLst/>
          </a:prstGeom>
          <a:ln>
            <a:noFill/>
          </a:ln>
          <a:effectLst>
            <a:outerShdw blurRad="292100" dist="139700" dir="2700000" algn="tl" rotWithShape="0">
              <a:srgbClr val="333333">
                <a:alpha val="65000"/>
              </a:srgbClr>
            </a:outerShdw>
          </a:effectLst>
        </p:spPr>
      </p:pic>
      <p:pic>
        <p:nvPicPr>
          <p:cNvPr id="3" name="그림 2"/>
          <p:cNvPicPr>
            <a:picLocks noChangeAspect="1"/>
          </p:cNvPicPr>
          <p:nvPr/>
        </p:nvPicPr>
        <p:blipFill>
          <a:blip r:embed="rId3"/>
          <a:stretch>
            <a:fillRect/>
          </a:stretch>
        </p:blipFill>
        <p:spPr>
          <a:xfrm>
            <a:off x="6940140" y="806911"/>
            <a:ext cx="5081531" cy="54278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15100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a:t>
            </a:r>
            <a:endParaRPr lang="ko-KR" altLang="en-US" dirty="0"/>
          </a:p>
        </p:txBody>
      </p:sp>
      <p:sp>
        <p:nvSpPr>
          <p:cNvPr id="3" name="내용 개체 틀 2"/>
          <p:cNvSpPr>
            <a:spLocks noGrp="1"/>
          </p:cNvSpPr>
          <p:nvPr>
            <p:ph idx="1"/>
          </p:nvPr>
        </p:nvSpPr>
        <p:spPr/>
        <p:txBody>
          <a:bodyPr>
            <a:noAutofit/>
          </a:bodyPr>
          <a:lstStyle/>
          <a:p>
            <a:r>
              <a:rPr lang="en-US" altLang="ko-KR" sz="2000" dirty="0" smtClean="0"/>
              <a:t>Lung transplantation</a:t>
            </a:r>
          </a:p>
          <a:p>
            <a:pPr lvl="1"/>
            <a:r>
              <a:rPr lang="en-US" altLang="ko-KR" sz="1800" dirty="0"/>
              <a:t>Patients with LAM may eventually require lung transplantation because of progressive respiratory </a:t>
            </a:r>
            <a:r>
              <a:rPr lang="en-US" altLang="ko-KR" sz="1800" dirty="0" smtClean="0"/>
              <a:t>failure</a:t>
            </a:r>
          </a:p>
          <a:p>
            <a:pPr lvl="1"/>
            <a:r>
              <a:rPr lang="en-US" altLang="ko-KR" sz="1800" dirty="0" smtClean="0"/>
              <a:t>Selection </a:t>
            </a:r>
            <a:r>
              <a:rPr lang="en-US" altLang="ko-KR" sz="1800" dirty="0"/>
              <a:t>criteria, lung transplantation type, and outcomes are similar to those for other chronic lung </a:t>
            </a:r>
            <a:r>
              <a:rPr lang="en-US" altLang="ko-KR" sz="1800" dirty="0" smtClean="0"/>
              <a:t>diseases</a:t>
            </a:r>
          </a:p>
          <a:p>
            <a:pPr lvl="1"/>
            <a:r>
              <a:rPr lang="en-US" altLang="ko-KR" sz="1800" dirty="0" smtClean="0"/>
              <a:t>The </a:t>
            </a:r>
            <a:r>
              <a:rPr lang="en-US" altLang="ko-KR" sz="1800" dirty="0"/>
              <a:t>presence of a renal AML, other complications of LAM, prior </a:t>
            </a:r>
            <a:r>
              <a:rPr lang="en-US" altLang="ko-KR" sz="1800" dirty="0" err="1" smtClean="0"/>
              <a:t>pleurodesis</a:t>
            </a:r>
            <a:r>
              <a:rPr lang="en-US" altLang="ko-KR" sz="1800" dirty="0" smtClean="0"/>
              <a:t>, </a:t>
            </a:r>
            <a:r>
              <a:rPr lang="en-US" altLang="ko-KR" sz="1800" dirty="0"/>
              <a:t>or TSC are not contraindications to lung </a:t>
            </a:r>
            <a:r>
              <a:rPr lang="en-US" altLang="ko-KR" sz="1800" dirty="0" smtClean="0"/>
              <a:t>transplantation</a:t>
            </a:r>
          </a:p>
          <a:p>
            <a:pPr lvl="1"/>
            <a:endParaRPr lang="en-US" altLang="ko-KR" sz="1800" dirty="0"/>
          </a:p>
          <a:p>
            <a:pPr lvl="1"/>
            <a:r>
              <a:rPr lang="en-US" altLang="ko-KR" sz="1800" b="1" dirty="0"/>
              <a:t>Post-transplant</a:t>
            </a:r>
            <a:r>
              <a:rPr lang="en-US" altLang="ko-KR" sz="1800" dirty="0"/>
              <a:t> – </a:t>
            </a:r>
            <a:r>
              <a:rPr lang="en-US" altLang="ko-KR" sz="1800" dirty="0" err="1"/>
              <a:t>Sirolimus</a:t>
            </a:r>
            <a:r>
              <a:rPr lang="en-US" altLang="ko-KR" sz="1800" dirty="0"/>
              <a:t> and </a:t>
            </a:r>
            <a:r>
              <a:rPr lang="en-US" altLang="ko-KR" sz="1800" dirty="0" err="1"/>
              <a:t>everolimus</a:t>
            </a:r>
            <a:r>
              <a:rPr lang="en-US" altLang="ko-KR" sz="1800" dirty="0"/>
              <a:t> should not be used in the post-transplant period until wound healing is complete </a:t>
            </a:r>
            <a:endParaRPr lang="en-US" altLang="ko-KR" sz="1800" dirty="0" smtClean="0"/>
          </a:p>
          <a:p>
            <a:pPr lvl="1"/>
            <a:r>
              <a:rPr lang="en-US" altLang="ko-KR" sz="1800" dirty="0" smtClean="0"/>
              <a:t>Recommended regimen : optimized </a:t>
            </a:r>
            <a:r>
              <a:rPr lang="en-US" altLang="ko-KR" sz="1800" dirty="0"/>
              <a:t>for prevention of rejection without routine use of </a:t>
            </a:r>
            <a:r>
              <a:rPr lang="en-US" altLang="ko-KR" sz="1800" dirty="0" err="1"/>
              <a:t>sirolimus</a:t>
            </a:r>
            <a:r>
              <a:rPr lang="en-US" altLang="ko-KR" sz="1800" dirty="0"/>
              <a:t> or </a:t>
            </a:r>
            <a:r>
              <a:rPr lang="en-US" altLang="ko-KR" sz="1800" dirty="0" err="1"/>
              <a:t>everolimus</a:t>
            </a:r>
            <a:r>
              <a:rPr lang="en-US" altLang="ko-KR" sz="1800" dirty="0"/>
              <a:t> for prevention of recurrence</a:t>
            </a:r>
            <a:endParaRPr lang="ko-KR" altLang="en-US" sz="1800" dirty="0"/>
          </a:p>
        </p:txBody>
      </p:sp>
    </p:spTree>
    <p:extLst>
      <p:ext uri="{BB962C8B-B14F-4D97-AF65-F5344CB8AC3E}">
        <p14:creationId xmlns:p14="http://schemas.microsoft.com/office/powerpoint/2010/main" val="5156024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Supportive care</a:t>
            </a:r>
          </a:p>
          <a:p>
            <a:pPr lvl="1"/>
            <a:r>
              <a:rPr lang="en-US" altLang="ko-KR" sz="1800" dirty="0"/>
              <a:t>Avoidance of cigarette smoking </a:t>
            </a:r>
            <a:endParaRPr lang="en-US" altLang="ko-KR" sz="1800" dirty="0" smtClean="0"/>
          </a:p>
          <a:p>
            <a:pPr lvl="1"/>
            <a:r>
              <a:rPr lang="en-US" altLang="ko-KR" sz="1800" dirty="0"/>
              <a:t>Administration of influenza and pneumococcal </a:t>
            </a:r>
            <a:r>
              <a:rPr lang="en-US" altLang="ko-KR" sz="1800" dirty="0" smtClean="0"/>
              <a:t>vaccines</a:t>
            </a:r>
          </a:p>
          <a:p>
            <a:pPr lvl="1"/>
            <a:r>
              <a:rPr lang="en-US" altLang="ko-KR" sz="1800" dirty="0"/>
              <a:t>Supplemental oxygen </a:t>
            </a:r>
            <a:endParaRPr lang="en-US" altLang="ko-KR" sz="1800" dirty="0" smtClean="0"/>
          </a:p>
          <a:p>
            <a:pPr lvl="1"/>
            <a:r>
              <a:rPr lang="en-US" altLang="ko-KR" sz="1800" dirty="0"/>
              <a:t>Exercise and pulmonary rehabilitation </a:t>
            </a:r>
            <a:endParaRPr lang="en-US" altLang="ko-KR" sz="1800" dirty="0" smtClean="0"/>
          </a:p>
          <a:p>
            <a:pPr lvl="1"/>
            <a:r>
              <a:rPr lang="en-US" altLang="ko-KR" sz="1800" dirty="0" smtClean="0"/>
              <a:t>Nutritional support</a:t>
            </a:r>
          </a:p>
          <a:p>
            <a:pPr lvl="1"/>
            <a:r>
              <a:rPr lang="en-US" altLang="ko-KR" sz="1800" dirty="0"/>
              <a:t>Psychosocial support </a:t>
            </a:r>
            <a:endParaRPr lang="ko-KR" altLang="en-US" sz="1800" dirty="0"/>
          </a:p>
        </p:txBody>
      </p:sp>
    </p:spTree>
    <p:extLst>
      <p:ext uri="{BB962C8B-B14F-4D97-AF65-F5344CB8AC3E}">
        <p14:creationId xmlns:p14="http://schemas.microsoft.com/office/powerpoint/2010/main" val="19661564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677334" y="860612"/>
            <a:ext cx="10610187" cy="5521138"/>
          </a:xfrm>
          <a:prstGeom prst="rect">
            <a:avLst/>
          </a:prstGeom>
        </p:spPr>
      </p:pic>
    </p:spTree>
    <p:extLst>
      <p:ext uri="{BB962C8B-B14F-4D97-AF65-F5344CB8AC3E}">
        <p14:creationId xmlns:p14="http://schemas.microsoft.com/office/powerpoint/2010/main" val="8316807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Prognosis</a:t>
            </a:r>
            <a:endParaRPr lang="ko-KR" altLang="en-US" dirty="0"/>
          </a:p>
        </p:txBody>
      </p:sp>
      <p:sp>
        <p:nvSpPr>
          <p:cNvPr id="3" name="내용 개체 틀 2"/>
          <p:cNvSpPr>
            <a:spLocks noGrp="1"/>
          </p:cNvSpPr>
          <p:nvPr>
            <p:ph idx="1"/>
          </p:nvPr>
        </p:nvSpPr>
        <p:spPr/>
        <p:txBody>
          <a:bodyPr>
            <a:normAutofit/>
          </a:bodyPr>
          <a:lstStyle/>
          <a:p>
            <a:r>
              <a:rPr lang="en-US" altLang="ko-KR" sz="2000" dirty="0"/>
              <a:t>Lung function </a:t>
            </a:r>
            <a:r>
              <a:rPr lang="en-US" altLang="ko-KR" sz="2000" dirty="0" smtClean="0"/>
              <a:t>decline</a:t>
            </a:r>
          </a:p>
          <a:p>
            <a:pPr lvl="1"/>
            <a:r>
              <a:rPr lang="en-US" altLang="ko-KR" sz="1800" dirty="0"/>
              <a:t>ranges from 40 to 120 </a:t>
            </a:r>
            <a:r>
              <a:rPr lang="en-US" altLang="ko-KR" sz="1800" dirty="0" smtClean="0"/>
              <a:t>mL/year (off therapy)</a:t>
            </a:r>
          </a:p>
          <a:p>
            <a:pPr lvl="1"/>
            <a:endParaRPr lang="en-US" altLang="ko-KR" sz="1800" dirty="0"/>
          </a:p>
          <a:p>
            <a:r>
              <a:rPr lang="en-US" altLang="ko-KR" sz="2000" dirty="0" smtClean="0"/>
              <a:t>Mortality</a:t>
            </a:r>
          </a:p>
          <a:p>
            <a:pPr lvl="1"/>
            <a:r>
              <a:rPr lang="en-US" altLang="ko-KR" sz="1800" dirty="0" smtClean="0"/>
              <a:t>Median </a:t>
            </a:r>
            <a:r>
              <a:rPr lang="en-US" altLang="ko-KR" sz="1800" dirty="0"/>
              <a:t>survival for patients with LAM was 8 to 10 years from </a:t>
            </a:r>
            <a:r>
              <a:rPr lang="en-US" altLang="ko-KR" sz="1800" dirty="0" smtClean="0"/>
              <a:t>diagnosis (Up to 29 year transplant free survival)</a:t>
            </a:r>
          </a:p>
          <a:p>
            <a:pPr lvl="1"/>
            <a:r>
              <a:rPr lang="en-US" altLang="ko-KR" sz="1800" dirty="0" smtClean="0"/>
              <a:t>Effect </a:t>
            </a:r>
            <a:r>
              <a:rPr lang="en-US" altLang="ko-KR" sz="1800" dirty="0"/>
              <a:t>of </a:t>
            </a:r>
            <a:r>
              <a:rPr lang="en-US" altLang="ko-KR" sz="1800" dirty="0" err="1"/>
              <a:t>sirolimus</a:t>
            </a:r>
            <a:r>
              <a:rPr lang="en-US" altLang="ko-KR" sz="1800" dirty="0"/>
              <a:t> on survival or time to transplant is </a:t>
            </a:r>
            <a:r>
              <a:rPr lang="en-US" altLang="ko-KR" sz="1800" dirty="0" smtClean="0"/>
              <a:t>unknown</a:t>
            </a:r>
            <a:endParaRPr lang="ko-KR" altLang="en-US" sz="1800" dirty="0"/>
          </a:p>
        </p:txBody>
      </p:sp>
    </p:spTree>
    <p:extLst>
      <p:ext uri="{BB962C8B-B14F-4D97-AF65-F5344CB8AC3E}">
        <p14:creationId xmlns:p14="http://schemas.microsoft.com/office/powerpoint/2010/main" val="36700296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Reference</a:t>
            </a:r>
            <a:endParaRPr lang="ko-KR" altLang="en-US" dirty="0"/>
          </a:p>
        </p:txBody>
      </p:sp>
      <p:sp>
        <p:nvSpPr>
          <p:cNvPr id="3" name="내용 개체 틀 2"/>
          <p:cNvSpPr>
            <a:spLocks noGrp="1"/>
          </p:cNvSpPr>
          <p:nvPr>
            <p:ph idx="1"/>
          </p:nvPr>
        </p:nvSpPr>
        <p:spPr/>
        <p:txBody>
          <a:bodyPr>
            <a:normAutofit lnSpcReduction="10000"/>
          </a:bodyPr>
          <a:lstStyle/>
          <a:p>
            <a:r>
              <a:rPr lang="en-US" altLang="ko-KR" dirty="0"/>
              <a:t>Sporadic </a:t>
            </a:r>
            <a:r>
              <a:rPr lang="en-US" altLang="ko-KR" dirty="0" err="1"/>
              <a:t>lymphangioleiomyomatosis</a:t>
            </a:r>
            <a:r>
              <a:rPr lang="en-US" altLang="ko-KR" dirty="0"/>
              <a:t>: Epidemiology and pathogenesis, Francis X McCormack et al, </a:t>
            </a:r>
            <a:r>
              <a:rPr lang="en-US" altLang="ko-KR" dirty="0" err="1"/>
              <a:t>uptodate</a:t>
            </a:r>
            <a:endParaRPr lang="en-US" altLang="ko-KR" dirty="0"/>
          </a:p>
          <a:p>
            <a:r>
              <a:rPr lang="en-US" altLang="ko-KR" dirty="0"/>
              <a:t>Sporadic </a:t>
            </a:r>
            <a:r>
              <a:rPr lang="en-US" altLang="ko-KR" dirty="0" err="1"/>
              <a:t>lymphangioleiomyomatosis</a:t>
            </a:r>
            <a:r>
              <a:rPr lang="en-US" altLang="ko-KR" dirty="0"/>
              <a:t>: Clinical presentation and diagnostic evaluation, Francis X McCormack et al, </a:t>
            </a:r>
            <a:r>
              <a:rPr lang="en-US" altLang="ko-KR" dirty="0" err="1"/>
              <a:t>uptodate</a:t>
            </a:r>
            <a:endParaRPr lang="en-US" altLang="ko-KR" dirty="0"/>
          </a:p>
          <a:p>
            <a:r>
              <a:rPr lang="en-US" altLang="ko-KR" dirty="0"/>
              <a:t>Sporadic </a:t>
            </a:r>
            <a:r>
              <a:rPr lang="en-US" altLang="ko-KR" dirty="0" err="1"/>
              <a:t>lymphangioleiomyomatosis</a:t>
            </a:r>
            <a:r>
              <a:rPr lang="en-US" altLang="ko-KR" dirty="0"/>
              <a:t>: Treatment and prognosis, Francis X McCormack et al, </a:t>
            </a:r>
            <a:r>
              <a:rPr lang="en-US" altLang="ko-KR" dirty="0" err="1"/>
              <a:t>uptodate</a:t>
            </a:r>
            <a:endParaRPr lang="en-US" altLang="ko-KR" dirty="0"/>
          </a:p>
          <a:p>
            <a:endParaRPr lang="en-US" altLang="ko-KR" dirty="0"/>
          </a:p>
          <a:p>
            <a:r>
              <a:rPr lang="en-US" altLang="ko-KR" dirty="0" err="1"/>
              <a:t>Kalassian</a:t>
            </a:r>
            <a:r>
              <a:rPr lang="en-US" altLang="ko-KR" dirty="0"/>
              <a:t> KG, Doyle R, Kao P, et al. </a:t>
            </a:r>
            <a:r>
              <a:rPr lang="en-US" altLang="ko-KR" dirty="0" err="1"/>
              <a:t>Lymphangioleiomyomatosis</a:t>
            </a:r>
            <a:r>
              <a:rPr lang="en-US" altLang="ko-KR" dirty="0"/>
              <a:t>: new insights. Am J </a:t>
            </a:r>
            <a:r>
              <a:rPr lang="en-US" altLang="ko-KR" dirty="0" err="1"/>
              <a:t>Respir</a:t>
            </a:r>
            <a:r>
              <a:rPr lang="en-US" altLang="ko-KR" dirty="0"/>
              <a:t> </a:t>
            </a:r>
            <a:r>
              <a:rPr lang="en-US" altLang="ko-KR" dirty="0" err="1"/>
              <a:t>Crit</a:t>
            </a:r>
            <a:r>
              <a:rPr lang="en-US" altLang="ko-KR" dirty="0"/>
              <a:t> Care Med 1997; 155:1183.</a:t>
            </a:r>
          </a:p>
          <a:p>
            <a:r>
              <a:rPr lang="en-US" altLang="ko-KR" dirty="0"/>
              <a:t>Sullivan EJ. </a:t>
            </a:r>
            <a:r>
              <a:rPr lang="en-US" altLang="ko-KR" dirty="0" err="1"/>
              <a:t>Lymphangioleiomyomatosis</a:t>
            </a:r>
            <a:r>
              <a:rPr lang="en-US" altLang="ko-KR" dirty="0"/>
              <a:t>: a review. Chest 1998; 114:1689.</a:t>
            </a:r>
          </a:p>
          <a:p>
            <a:r>
              <a:rPr lang="en-US" altLang="ko-KR" dirty="0" err="1"/>
              <a:t>Corrin</a:t>
            </a:r>
            <a:r>
              <a:rPr lang="en-US" altLang="ko-KR" dirty="0"/>
              <a:t> B, </a:t>
            </a:r>
            <a:r>
              <a:rPr lang="en-US" altLang="ko-KR" dirty="0" err="1"/>
              <a:t>Liebow</a:t>
            </a:r>
            <a:r>
              <a:rPr lang="en-US" altLang="ko-KR" dirty="0"/>
              <a:t> AA, Friedman PJ. Pulmonary </a:t>
            </a:r>
            <a:r>
              <a:rPr lang="en-US" altLang="ko-KR" dirty="0" err="1"/>
              <a:t>lymphangiomyomatosis</a:t>
            </a:r>
            <a:r>
              <a:rPr lang="en-US" altLang="ko-KR" dirty="0"/>
              <a:t>. A review. Am J </a:t>
            </a:r>
            <a:r>
              <a:rPr lang="en-US" altLang="ko-KR" dirty="0" err="1"/>
              <a:t>Pathol</a:t>
            </a:r>
            <a:r>
              <a:rPr lang="en-US" altLang="ko-KR" dirty="0"/>
              <a:t> 1975; 79:348.</a:t>
            </a:r>
            <a:endParaRPr lang="ko-KR" altLang="en-US" dirty="0"/>
          </a:p>
        </p:txBody>
      </p:sp>
    </p:spTree>
    <p:extLst>
      <p:ext uri="{BB962C8B-B14F-4D97-AF65-F5344CB8AC3E}">
        <p14:creationId xmlns:p14="http://schemas.microsoft.com/office/powerpoint/2010/main" val="4179402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Epidemiology</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Incidence</a:t>
            </a:r>
          </a:p>
          <a:p>
            <a:pPr lvl="1"/>
            <a:r>
              <a:rPr lang="en-US" altLang="ko-KR" sz="1800" dirty="0" smtClean="0"/>
              <a:t>Not exactly known, assumed 1 per million, 2~10 per million women worldwide(varies by study)</a:t>
            </a:r>
          </a:p>
          <a:p>
            <a:pPr lvl="1"/>
            <a:r>
              <a:rPr lang="en-US" altLang="ko-KR" sz="1800" dirty="0" smtClean="0"/>
              <a:t>Caucasian</a:t>
            </a:r>
          </a:p>
          <a:p>
            <a:pPr lvl="1"/>
            <a:r>
              <a:rPr lang="en-US" altLang="ko-KR" sz="1800" dirty="0" smtClean="0"/>
              <a:t>10~15 % of diagnosis are TSC related</a:t>
            </a:r>
          </a:p>
          <a:p>
            <a:pPr lvl="1"/>
            <a:r>
              <a:rPr lang="en-US" altLang="ko-KR" sz="1800" dirty="0" smtClean="0"/>
              <a:t>Rarely reported in men, mostly associated with TSC</a:t>
            </a:r>
          </a:p>
          <a:p>
            <a:pPr lvl="1"/>
            <a:r>
              <a:rPr lang="en-US" altLang="ko-KR" sz="1800" dirty="0" err="1" smtClean="0"/>
              <a:t>Traditionaly</a:t>
            </a:r>
            <a:r>
              <a:rPr lang="en-US" altLang="ko-KR" sz="1800" dirty="0" smtClean="0"/>
              <a:t> known to affect young women (childbearing age, 30-40) but ranging from preadolescence to old age</a:t>
            </a:r>
          </a:p>
          <a:p>
            <a:pPr lvl="1"/>
            <a:r>
              <a:rPr lang="en-US" altLang="ko-KR" sz="1800" dirty="0" smtClean="0"/>
              <a:t>No known risk factor </a:t>
            </a:r>
          </a:p>
          <a:p>
            <a:pPr lvl="1"/>
            <a:endParaRPr lang="en-US" altLang="ko-KR" sz="1800" dirty="0" smtClean="0"/>
          </a:p>
          <a:p>
            <a:pPr lvl="1"/>
            <a:endParaRPr lang="ko-KR" altLang="en-US" sz="1800" dirty="0"/>
          </a:p>
        </p:txBody>
      </p:sp>
    </p:spTree>
    <p:extLst>
      <p:ext uri="{BB962C8B-B14F-4D97-AF65-F5344CB8AC3E}">
        <p14:creationId xmlns:p14="http://schemas.microsoft.com/office/powerpoint/2010/main" val="2223609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Pathogenesis</a:t>
            </a:r>
            <a:endParaRPr lang="ko-KR" altLang="en-US" dirty="0"/>
          </a:p>
        </p:txBody>
      </p:sp>
      <p:sp>
        <p:nvSpPr>
          <p:cNvPr id="3" name="내용 개체 틀 2"/>
          <p:cNvSpPr>
            <a:spLocks noGrp="1"/>
          </p:cNvSpPr>
          <p:nvPr>
            <p:ph idx="1"/>
          </p:nvPr>
        </p:nvSpPr>
        <p:spPr/>
        <p:txBody>
          <a:bodyPr>
            <a:normAutofit/>
          </a:bodyPr>
          <a:lstStyle/>
          <a:p>
            <a:r>
              <a:rPr lang="en-US" altLang="ko-KR" sz="2400" dirty="0" smtClean="0"/>
              <a:t>2 types of LAM</a:t>
            </a:r>
          </a:p>
          <a:p>
            <a:pPr lvl="1"/>
            <a:r>
              <a:rPr lang="en-US" altLang="ko-KR" sz="2000" dirty="0" smtClean="0"/>
              <a:t>TSC related </a:t>
            </a:r>
          </a:p>
          <a:p>
            <a:pPr lvl="2"/>
            <a:r>
              <a:rPr lang="en-US" altLang="ko-KR" sz="1800" dirty="0" smtClean="0"/>
              <a:t>Germline mutation in TSC1 or TSC2 gene</a:t>
            </a:r>
          </a:p>
          <a:p>
            <a:pPr lvl="1"/>
            <a:r>
              <a:rPr lang="en-US" altLang="ko-KR" sz="2000" dirty="0" smtClean="0"/>
              <a:t>Sporadic </a:t>
            </a:r>
          </a:p>
          <a:p>
            <a:pPr lvl="2"/>
            <a:r>
              <a:rPr lang="en-US" altLang="ko-KR" sz="1800" dirty="0"/>
              <a:t>LAM not associated with tuberous sclerosis </a:t>
            </a:r>
            <a:r>
              <a:rPr lang="en-US" altLang="ko-KR" sz="1800" dirty="0" smtClean="0"/>
              <a:t>complex</a:t>
            </a:r>
            <a:endParaRPr lang="ko-KR" altLang="en-US" sz="1800" dirty="0"/>
          </a:p>
        </p:txBody>
      </p:sp>
    </p:spTree>
    <p:extLst>
      <p:ext uri="{BB962C8B-B14F-4D97-AF65-F5344CB8AC3E}">
        <p14:creationId xmlns:p14="http://schemas.microsoft.com/office/powerpoint/2010/main" val="355217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Pathogenesis</a:t>
            </a:r>
            <a:endParaRPr lang="ko-KR" altLang="en-US" dirty="0"/>
          </a:p>
        </p:txBody>
      </p:sp>
      <p:sp>
        <p:nvSpPr>
          <p:cNvPr id="3" name="내용 개체 틀 2"/>
          <p:cNvSpPr>
            <a:spLocks noGrp="1"/>
          </p:cNvSpPr>
          <p:nvPr>
            <p:ph idx="1"/>
          </p:nvPr>
        </p:nvSpPr>
        <p:spPr/>
        <p:txBody>
          <a:bodyPr/>
          <a:lstStyle/>
          <a:p>
            <a:r>
              <a:rPr lang="en-US" altLang="ko-KR" dirty="0" smtClean="0"/>
              <a:t>Primary </a:t>
            </a:r>
            <a:r>
              <a:rPr lang="en-US" altLang="ko-KR" dirty="0"/>
              <a:t>histopathological abnormality is the proliferation of atypical smooth muscle-like cells (LAM cells) </a:t>
            </a:r>
            <a:endParaRPr lang="ko-KR" altLang="en-US" dirty="0"/>
          </a:p>
        </p:txBody>
      </p:sp>
      <p:sp>
        <p:nvSpPr>
          <p:cNvPr id="7" name="타원 6"/>
          <p:cNvSpPr/>
          <p:nvPr/>
        </p:nvSpPr>
        <p:spPr>
          <a:xfrm>
            <a:off x="1548714" y="3838875"/>
            <a:ext cx="2356022" cy="186175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smtClean="0"/>
              <a:t>LAM cell</a:t>
            </a:r>
            <a:endParaRPr lang="ko-KR" altLang="en-US" dirty="0"/>
          </a:p>
        </p:txBody>
      </p:sp>
      <p:sp>
        <p:nvSpPr>
          <p:cNvPr id="11" name="오른쪽 화살표 10"/>
          <p:cNvSpPr/>
          <p:nvPr/>
        </p:nvSpPr>
        <p:spPr>
          <a:xfrm>
            <a:off x="422189" y="4440193"/>
            <a:ext cx="947351" cy="6425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아래쪽 화살표 11"/>
          <p:cNvSpPr/>
          <p:nvPr/>
        </p:nvSpPr>
        <p:spPr>
          <a:xfrm>
            <a:off x="2471352" y="2878052"/>
            <a:ext cx="510746" cy="8176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위쪽 화살표 12"/>
          <p:cNvSpPr/>
          <p:nvPr/>
        </p:nvSpPr>
        <p:spPr>
          <a:xfrm>
            <a:off x="2435630" y="5863778"/>
            <a:ext cx="546468" cy="81554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번개 13"/>
          <p:cNvSpPr/>
          <p:nvPr/>
        </p:nvSpPr>
        <p:spPr>
          <a:xfrm rot="16843925">
            <a:off x="3648334" y="3360501"/>
            <a:ext cx="1128583" cy="80524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 name="번개 14"/>
          <p:cNvSpPr/>
          <p:nvPr/>
        </p:nvSpPr>
        <p:spPr>
          <a:xfrm>
            <a:off x="3648333" y="5439183"/>
            <a:ext cx="1128583" cy="80524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포인트가 12개인 별 15"/>
          <p:cNvSpPr/>
          <p:nvPr/>
        </p:nvSpPr>
        <p:spPr>
          <a:xfrm>
            <a:off x="5227938" y="3952000"/>
            <a:ext cx="2239662" cy="1864173"/>
          </a:xfrm>
          <a:prstGeom prst="star1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ko-KR" dirty="0" err="1" smtClean="0"/>
              <a:t>mTOR</a:t>
            </a:r>
            <a:r>
              <a:rPr lang="en-US" altLang="ko-KR" dirty="0" smtClean="0"/>
              <a:t> </a:t>
            </a:r>
            <a:r>
              <a:rPr lang="en-US" altLang="ko-KR" sz="1200" dirty="0" smtClean="0"/>
              <a:t>unrestricted</a:t>
            </a:r>
          </a:p>
          <a:p>
            <a:pPr algn="ctr"/>
            <a:endParaRPr lang="en-US" altLang="ko-KR" sz="1200" dirty="0"/>
          </a:p>
          <a:p>
            <a:pPr algn="ctr"/>
            <a:r>
              <a:rPr lang="en-US" altLang="ko-KR" sz="1200" dirty="0" smtClean="0"/>
              <a:t>Abnormal </a:t>
            </a:r>
            <a:r>
              <a:rPr lang="en-US" altLang="ko-KR" sz="1400" b="1" dirty="0" err="1" smtClean="0"/>
              <a:t>Lymphangio</a:t>
            </a:r>
            <a:endParaRPr lang="en-US" altLang="ko-KR" sz="1400" b="1" dirty="0" smtClean="0"/>
          </a:p>
          <a:p>
            <a:pPr algn="ctr"/>
            <a:r>
              <a:rPr lang="en-US" altLang="ko-KR" sz="1400" b="1" dirty="0" smtClean="0"/>
              <a:t>genesis</a:t>
            </a:r>
            <a:endParaRPr lang="ko-KR" altLang="en-US" sz="1400" b="1" dirty="0"/>
          </a:p>
        </p:txBody>
      </p:sp>
      <p:sp>
        <p:nvSpPr>
          <p:cNvPr id="18" name="순서도: 연결자 17"/>
          <p:cNvSpPr/>
          <p:nvPr/>
        </p:nvSpPr>
        <p:spPr>
          <a:xfrm>
            <a:off x="8567351" y="3763125"/>
            <a:ext cx="1054444" cy="998343"/>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a:p>
        </p:txBody>
      </p:sp>
      <p:sp>
        <p:nvSpPr>
          <p:cNvPr id="20" name="순서도: 연결자 19"/>
          <p:cNvSpPr/>
          <p:nvPr/>
        </p:nvSpPr>
        <p:spPr>
          <a:xfrm>
            <a:off x="8536459" y="4655345"/>
            <a:ext cx="1054444" cy="998343"/>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a:p>
        </p:txBody>
      </p:sp>
      <p:sp>
        <p:nvSpPr>
          <p:cNvPr id="21" name="순서도: 연결자 20"/>
          <p:cNvSpPr/>
          <p:nvPr/>
        </p:nvSpPr>
        <p:spPr>
          <a:xfrm>
            <a:off x="9308756" y="5153332"/>
            <a:ext cx="1054444" cy="998343"/>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a:p>
        </p:txBody>
      </p:sp>
      <p:sp>
        <p:nvSpPr>
          <p:cNvPr id="22" name="순서도: 연결자 21"/>
          <p:cNvSpPr/>
          <p:nvPr/>
        </p:nvSpPr>
        <p:spPr>
          <a:xfrm>
            <a:off x="10108856" y="4784387"/>
            <a:ext cx="1054444" cy="998343"/>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a:p>
        </p:txBody>
      </p:sp>
      <p:sp>
        <p:nvSpPr>
          <p:cNvPr id="23" name="순서도: 연결자 22"/>
          <p:cNvSpPr/>
          <p:nvPr/>
        </p:nvSpPr>
        <p:spPr>
          <a:xfrm>
            <a:off x="10146589" y="3918805"/>
            <a:ext cx="1054444" cy="998343"/>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a:p>
        </p:txBody>
      </p:sp>
      <p:sp>
        <p:nvSpPr>
          <p:cNvPr id="24" name="순서도: 연결자 23"/>
          <p:cNvSpPr/>
          <p:nvPr/>
        </p:nvSpPr>
        <p:spPr>
          <a:xfrm>
            <a:off x="9308756" y="3573735"/>
            <a:ext cx="1054444" cy="998343"/>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a:p>
        </p:txBody>
      </p:sp>
      <p:cxnSp>
        <p:nvCxnSpPr>
          <p:cNvPr id="26" name="직선 화살표 연결선 25"/>
          <p:cNvCxnSpPr/>
          <p:nvPr/>
        </p:nvCxnSpPr>
        <p:spPr>
          <a:xfrm>
            <a:off x="7575176" y="4856515"/>
            <a:ext cx="935725" cy="12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순서도: 대체 처리 26"/>
          <p:cNvSpPr/>
          <p:nvPr/>
        </p:nvSpPr>
        <p:spPr>
          <a:xfrm>
            <a:off x="4856828" y="2962308"/>
            <a:ext cx="935211" cy="507476"/>
          </a:xfrm>
          <a:prstGeom prst="flowChartAlternate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err="1" smtClean="0"/>
              <a:t>Tuberin</a:t>
            </a:r>
            <a:endParaRPr lang="ko-KR" altLang="en-US" sz="1600" dirty="0"/>
          </a:p>
        </p:txBody>
      </p:sp>
      <p:sp>
        <p:nvSpPr>
          <p:cNvPr id="28" name="순서도: 대체 처리 27"/>
          <p:cNvSpPr/>
          <p:nvPr/>
        </p:nvSpPr>
        <p:spPr>
          <a:xfrm>
            <a:off x="4856828" y="6051549"/>
            <a:ext cx="1132080" cy="507476"/>
          </a:xfrm>
          <a:prstGeom prst="flowChartAlternateProces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err="1" smtClean="0"/>
              <a:t>Hamartin</a:t>
            </a:r>
            <a:endParaRPr lang="ko-KR" altLang="en-US" sz="1600" dirty="0"/>
          </a:p>
        </p:txBody>
      </p:sp>
      <p:cxnSp>
        <p:nvCxnSpPr>
          <p:cNvPr id="29" name="직선 화살표 연결선 28"/>
          <p:cNvCxnSpPr/>
          <p:nvPr/>
        </p:nvCxnSpPr>
        <p:spPr>
          <a:xfrm>
            <a:off x="4048897" y="4856515"/>
            <a:ext cx="110387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68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26"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down)">
                                      <p:cBhvr>
                                        <p:cTn id="48" dur="580">
                                          <p:stCondLst>
                                            <p:cond delay="0"/>
                                          </p:stCondLst>
                                        </p:cTn>
                                        <p:tgtEl>
                                          <p:spTgt spid="18"/>
                                        </p:tgtEl>
                                      </p:cBhvr>
                                    </p:animEffect>
                                    <p:anim calcmode="lin" valueType="num">
                                      <p:cBhvr>
                                        <p:cTn id="4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54" dur="26">
                                          <p:stCondLst>
                                            <p:cond delay="650"/>
                                          </p:stCondLst>
                                        </p:cTn>
                                        <p:tgtEl>
                                          <p:spTgt spid="18"/>
                                        </p:tgtEl>
                                      </p:cBhvr>
                                      <p:to x="100000" y="60000"/>
                                    </p:animScale>
                                    <p:animScale>
                                      <p:cBhvr>
                                        <p:cTn id="55" dur="166" decel="50000">
                                          <p:stCondLst>
                                            <p:cond delay="676"/>
                                          </p:stCondLst>
                                        </p:cTn>
                                        <p:tgtEl>
                                          <p:spTgt spid="18"/>
                                        </p:tgtEl>
                                      </p:cBhvr>
                                      <p:to x="100000" y="100000"/>
                                    </p:animScale>
                                    <p:animScale>
                                      <p:cBhvr>
                                        <p:cTn id="56" dur="26">
                                          <p:stCondLst>
                                            <p:cond delay="1312"/>
                                          </p:stCondLst>
                                        </p:cTn>
                                        <p:tgtEl>
                                          <p:spTgt spid="18"/>
                                        </p:tgtEl>
                                      </p:cBhvr>
                                      <p:to x="100000" y="80000"/>
                                    </p:animScale>
                                    <p:animScale>
                                      <p:cBhvr>
                                        <p:cTn id="57" dur="166" decel="50000">
                                          <p:stCondLst>
                                            <p:cond delay="1338"/>
                                          </p:stCondLst>
                                        </p:cTn>
                                        <p:tgtEl>
                                          <p:spTgt spid="18"/>
                                        </p:tgtEl>
                                      </p:cBhvr>
                                      <p:to x="100000" y="100000"/>
                                    </p:animScale>
                                    <p:animScale>
                                      <p:cBhvr>
                                        <p:cTn id="58" dur="26">
                                          <p:stCondLst>
                                            <p:cond delay="1642"/>
                                          </p:stCondLst>
                                        </p:cTn>
                                        <p:tgtEl>
                                          <p:spTgt spid="18"/>
                                        </p:tgtEl>
                                      </p:cBhvr>
                                      <p:to x="100000" y="90000"/>
                                    </p:animScale>
                                    <p:animScale>
                                      <p:cBhvr>
                                        <p:cTn id="59" dur="166" decel="50000">
                                          <p:stCondLst>
                                            <p:cond delay="1668"/>
                                          </p:stCondLst>
                                        </p:cTn>
                                        <p:tgtEl>
                                          <p:spTgt spid="18"/>
                                        </p:tgtEl>
                                      </p:cBhvr>
                                      <p:to x="100000" y="100000"/>
                                    </p:animScale>
                                    <p:animScale>
                                      <p:cBhvr>
                                        <p:cTn id="60" dur="26">
                                          <p:stCondLst>
                                            <p:cond delay="1808"/>
                                          </p:stCondLst>
                                        </p:cTn>
                                        <p:tgtEl>
                                          <p:spTgt spid="18"/>
                                        </p:tgtEl>
                                      </p:cBhvr>
                                      <p:to x="100000" y="95000"/>
                                    </p:animScale>
                                    <p:animScale>
                                      <p:cBhvr>
                                        <p:cTn id="61" dur="166" decel="50000">
                                          <p:stCondLst>
                                            <p:cond delay="1834"/>
                                          </p:stCondLst>
                                        </p:cTn>
                                        <p:tgtEl>
                                          <p:spTgt spid="18"/>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80">
                                          <p:stCondLst>
                                            <p:cond delay="0"/>
                                          </p:stCondLst>
                                        </p:cTn>
                                        <p:tgtEl>
                                          <p:spTgt spid="20"/>
                                        </p:tgtEl>
                                      </p:cBhvr>
                                    </p:animEffect>
                                    <p:anim calcmode="lin" valueType="num">
                                      <p:cBhvr>
                                        <p:cTn id="6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0" dur="26">
                                          <p:stCondLst>
                                            <p:cond delay="650"/>
                                          </p:stCondLst>
                                        </p:cTn>
                                        <p:tgtEl>
                                          <p:spTgt spid="20"/>
                                        </p:tgtEl>
                                      </p:cBhvr>
                                      <p:to x="100000" y="60000"/>
                                    </p:animScale>
                                    <p:animScale>
                                      <p:cBhvr>
                                        <p:cTn id="71" dur="166" decel="50000">
                                          <p:stCondLst>
                                            <p:cond delay="676"/>
                                          </p:stCondLst>
                                        </p:cTn>
                                        <p:tgtEl>
                                          <p:spTgt spid="20"/>
                                        </p:tgtEl>
                                      </p:cBhvr>
                                      <p:to x="100000" y="100000"/>
                                    </p:animScale>
                                    <p:animScale>
                                      <p:cBhvr>
                                        <p:cTn id="72" dur="26">
                                          <p:stCondLst>
                                            <p:cond delay="1312"/>
                                          </p:stCondLst>
                                        </p:cTn>
                                        <p:tgtEl>
                                          <p:spTgt spid="20"/>
                                        </p:tgtEl>
                                      </p:cBhvr>
                                      <p:to x="100000" y="80000"/>
                                    </p:animScale>
                                    <p:animScale>
                                      <p:cBhvr>
                                        <p:cTn id="73" dur="166" decel="50000">
                                          <p:stCondLst>
                                            <p:cond delay="1338"/>
                                          </p:stCondLst>
                                        </p:cTn>
                                        <p:tgtEl>
                                          <p:spTgt spid="20"/>
                                        </p:tgtEl>
                                      </p:cBhvr>
                                      <p:to x="100000" y="100000"/>
                                    </p:animScale>
                                    <p:animScale>
                                      <p:cBhvr>
                                        <p:cTn id="74" dur="26">
                                          <p:stCondLst>
                                            <p:cond delay="1642"/>
                                          </p:stCondLst>
                                        </p:cTn>
                                        <p:tgtEl>
                                          <p:spTgt spid="20"/>
                                        </p:tgtEl>
                                      </p:cBhvr>
                                      <p:to x="100000" y="90000"/>
                                    </p:animScale>
                                    <p:animScale>
                                      <p:cBhvr>
                                        <p:cTn id="75" dur="166" decel="50000">
                                          <p:stCondLst>
                                            <p:cond delay="1668"/>
                                          </p:stCondLst>
                                        </p:cTn>
                                        <p:tgtEl>
                                          <p:spTgt spid="20"/>
                                        </p:tgtEl>
                                      </p:cBhvr>
                                      <p:to x="100000" y="100000"/>
                                    </p:animScale>
                                    <p:animScale>
                                      <p:cBhvr>
                                        <p:cTn id="76" dur="26">
                                          <p:stCondLst>
                                            <p:cond delay="1808"/>
                                          </p:stCondLst>
                                        </p:cTn>
                                        <p:tgtEl>
                                          <p:spTgt spid="20"/>
                                        </p:tgtEl>
                                      </p:cBhvr>
                                      <p:to x="100000" y="95000"/>
                                    </p:animScale>
                                    <p:animScale>
                                      <p:cBhvr>
                                        <p:cTn id="77" dur="166" decel="50000">
                                          <p:stCondLst>
                                            <p:cond delay="1834"/>
                                          </p:stCondLst>
                                        </p:cTn>
                                        <p:tgtEl>
                                          <p:spTgt spid="20"/>
                                        </p:tgtEl>
                                      </p:cBhvr>
                                      <p:to x="100000" y="100000"/>
                                    </p:animScale>
                                  </p:childTnLst>
                                </p:cTn>
                              </p:par>
                              <p:par>
                                <p:cTn id="78" presetID="26" presetClass="entr" presetSubtype="0"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80">
                                          <p:stCondLst>
                                            <p:cond delay="0"/>
                                          </p:stCondLst>
                                        </p:cTn>
                                        <p:tgtEl>
                                          <p:spTgt spid="21"/>
                                        </p:tgtEl>
                                      </p:cBhvr>
                                    </p:animEffect>
                                    <p:anim calcmode="lin" valueType="num">
                                      <p:cBhvr>
                                        <p:cTn id="81"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86" dur="26">
                                          <p:stCondLst>
                                            <p:cond delay="650"/>
                                          </p:stCondLst>
                                        </p:cTn>
                                        <p:tgtEl>
                                          <p:spTgt spid="21"/>
                                        </p:tgtEl>
                                      </p:cBhvr>
                                      <p:to x="100000" y="60000"/>
                                    </p:animScale>
                                    <p:animScale>
                                      <p:cBhvr>
                                        <p:cTn id="87" dur="166" decel="50000">
                                          <p:stCondLst>
                                            <p:cond delay="676"/>
                                          </p:stCondLst>
                                        </p:cTn>
                                        <p:tgtEl>
                                          <p:spTgt spid="21"/>
                                        </p:tgtEl>
                                      </p:cBhvr>
                                      <p:to x="100000" y="100000"/>
                                    </p:animScale>
                                    <p:animScale>
                                      <p:cBhvr>
                                        <p:cTn id="88" dur="26">
                                          <p:stCondLst>
                                            <p:cond delay="1312"/>
                                          </p:stCondLst>
                                        </p:cTn>
                                        <p:tgtEl>
                                          <p:spTgt spid="21"/>
                                        </p:tgtEl>
                                      </p:cBhvr>
                                      <p:to x="100000" y="80000"/>
                                    </p:animScale>
                                    <p:animScale>
                                      <p:cBhvr>
                                        <p:cTn id="89" dur="166" decel="50000">
                                          <p:stCondLst>
                                            <p:cond delay="1338"/>
                                          </p:stCondLst>
                                        </p:cTn>
                                        <p:tgtEl>
                                          <p:spTgt spid="21"/>
                                        </p:tgtEl>
                                      </p:cBhvr>
                                      <p:to x="100000" y="100000"/>
                                    </p:animScale>
                                    <p:animScale>
                                      <p:cBhvr>
                                        <p:cTn id="90" dur="26">
                                          <p:stCondLst>
                                            <p:cond delay="1642"/>
                                          </p:stCondLst>
                                        </p:cTn>
                                        <p:tgtEl>
                                          <p:spTgt spid="21"/>
                                        </p:tgtEl>
                                      </p:cBhvr>
                                      <p:to x="100000" y="90000"/>
                                    </p:animScale>
                                    <p:animScale>
                                      <p:cBhvr>
                                        <p:cTn id="91" dur="166" decel="50000">
                                          <p:stCondLst>
                                            <p:cond delay="1668"/>
                                          </p:stCondLst>
                                        </p:cTn>
                                        <p:tgtEl>
                                          <p:spTgt spid="21"/>
                                        </p:tgtEl>
                                      </p:cBhvr>
                                      <p:to x="100000" y="100000"/>
                                    </p:animScale>
                                    <p:animScale>
                                      <p:cBhvr>
                                        <p:cTn id="92" dur="26">
                                          <p:stCondLst>
                                            <p:cond delay="1808"/>
                                          </p:stCondLst>
                                        </p:cTn>
                                        <p:tgtEl>
                                          <p:spTgt spid="21"/>
                                        </p:tgtEl>
                                      </p:cBhvr>
                                      <p:to x="100000" y="95000"/>
                                    </p:animScale>
                                    <p:animScale>
                                      <p:cBhvr>
                                        <p:cTn id="93" dur="166" decel="50000">
                                          <p:stCondLst>
                                            <p:cond delay="1834"/>
                                          </p:stCondLst>
                                        </p:cTn>
                                        <p:tgtEl>
                                          <p:spTgt spid="21"/>
                                        </p:tgtEl>
                                      </p:cBhvr>
                                      <p:to x="100000" y="100000"/>
                                    </p:animScale>
                                  </p:childTnLst>
                                </p:cTn>
                              </p:par>
                              <p:par>
                                <p:cTn id="94" presetID="26" presetClass="entr" presetSubtype="0" fill="hold" grpId="0" nodeType="with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wipe(down)">
                                      <p:cBhvr>
                                        <p:cTn id="96" dur="580">
                                          <p:stCondLst>
                                            <p:cond delay="0"/>
                                          </p:stCondLst>
                                        </p:cTn>
                                        <p:tgtEl>
                                          <p:spTgt spid="22"/>
                                        </p:tgtEl>
                                      </p:cBhvr>
                                    </p:animEffect>
                                    <p:anim calcmode="lin" valueType="num">
                                      <p:cBhvr>
                                        <p:cTn id="97"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02" dur="26">
                                          <p:stCondLst>
                                            <p:cond delay="650"/>
                                          </p:stCondLst>
                                        </p:cTn>
                                        <p:tgtEl>
                                          <p:spTgt spid="22"/>
                                        </p:tgtEl>
                                      </p:cBhvr>
                                      <p:to x="100000" y="60000"/>
                                    </p:animScale>
                                    <p:animScale>
                                      <p:cBhvr>
                                        <p:cTn id="103" dur="166" decel="50000">
                                          <p:stCondLst>
                                            <p:cond delay="676"/>
                                          </p:stCondLst>
                                        </p:cTn>
                                        <p:tgtEl>
                                          <p:spTgt spid="22"/>
                                        </p:tgtEl>
                                      </p:cBhvr>
                                      <p:to x="100000" y="100000"/>
                                    </p:animScale>
                                    <p:animScale>
                                      <p:cBhvr>
                                        <p:cTn id="104" dur="26">
                                          <p:stCondLst>
                                            <p:cond delay="1312"/>
                                          </p:stCondLst>
                                        </p:cTn>
                                        <p:tgtEl>
                                          <p:spTgt spid="22"/>
                                        </p:tgtEl>
                                      </p:cBhvr>
                                      <p:to x="100000" y="80000"/>
                                    </p:animScale>
                                    <p:animScale>
                                      <p:cBhvr>
                                        <p:cTn id="105" dur="166" decel="50000">
                                          <p:stCondLst>
                                            <p:cond delay="1338"/>
                                          </p:stCondLst>
                                        </p:cTn>
                                        <p:tgtEl>
                                          <p:spTgt spid="22"/>
                                        </p:tgtEl>
                                      </p:cBhvr>
                                      <p:to x="100000" y="100000"/>
                                    </p:animScale>
                                    <p:animScale>
                                      <p:cBhvr>
                                        <p:cTn id="106" dur="26">
                                          <p:stCondLst>
                                            <p:cond delay="1642"/>
                                          </p:stCondLst>
                                        </p:cTn>
                                        <p:tgtEl>
                                          <p:spTgt spid="22"/>
                                        </p:tgtEl>
                                      </p:cBhvr>
                                      <p:to x="100000" y="90000"/>
                                    </p:animScale>
                                    <p:animScale>
                                      <p:cBhvr>
                                        <p:cTn id="107" dur="166" decel="50000">
                                          <p:stCondLst>
                                            <p:cond delay="1668"/>
                                          </p:stCondLst>
                                        </p:cTn>
                                        <p:tgtEl>
                                          <p:spTgt spid="22"/>
                                        </p:tgtEl>
                                      </p:cBhvr>
                                      <p:to x="100000" y="100000"/>
                                    </p:animScale>
                                    <p:animScale>
                                      <p:cBhvr>
                                        <p:cTn id="108" dur="26">
                                          <p:stCondLst>
                                            <p:cond delay="1808"/>
                                          </p:stCondLst>
                                        </p:cTn>
                                        <p:tgtEl>
                                          <p:spTgt spid="22"/>
                                        </p:tgtEl>
                                      </p:cBhvr>
                                      <p:to x="100000" y="95000"/>
                                    </p:animScale>
                                    <p:animScale>
                                      <p:cBhvr>
                                        <p:cTn id="109" dur="166" decel="50000">
                                          <p:stCondLst>
                                            <p:cond delay="1834"/>
                                          </p:stCondLst>
                                        </p:cTn>
                                        <p:tgtEl>
                                          <p:spTgt spid="22"/>
                                        </p:tgtEl>
                                      </p:cBhvr>
                                      <p:to x="100000" y="100000"/>
                                    </p:animScale>
                                  </p:childTnLst>
                                </p:cTn>
                              </p:par>
                              <p:par>
                                <p:cTn id="110" presetID="26" presetClass="entr" presetSubtype="0" fill="hold" grpId="0" nodeType="with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wipe(down)">
                                      <p:cBhvr>
                                        <p:cTn id="112" dur="580">
                                          <p:stCondLst>
                                            <p:cond delay="0"/>
                                          </p:stCondLst>
                                        </p:cTn>
                                        <p:tgtEl>
                                          <p:spTgt spid="23"/>
                                        </p:tgtEl>
                                      </p:cBhvr>
                                    </p:animEffect>
                                    <p:anim calcmode="lin" valueType="num">
                                      <p:cBhvr>
                                        <p:cTn id="113"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18" dur="26">
                                          <p:stCondLst>
                                            <p:cond delay="650"/>
                                          </p:stCondLst>
                                        </p:cTn>
                                        <p:tgtEl>
                                          <p:spTgt spid="23"/>
                                        </p:tgtEl>
                                      </p:cBhvr>
                                      <p:to x="100000" y="60000"/>
                                    </p:animScale>
                                    <p:animScale>
                                      <p:cBhvr>
                                        <p:cTn id="119" dur="166" decel="50000">
                                          <p:stCondLst>
                                            <p:cond delay="676"/>
                                          </p:stCondLst>
                                        </p:cTn>
                                        <p:tgtEl>
                                          <p:spTgt spid="23"/>
                                        </p:tgtEl>
                                      </p:cBhvr>
                                      <p:to x="100000" y="100000"/>
                                    </p:animScale>
                                    <p:animScale>
                                      <p:cBhvr>
                                        <p:cTn id="120" dur="26">
                                          <p:stCondLst>
                                            <p:cond delay="1312"/>
                                          </p:stCondLst>
                                        </p:cTn>
                                        <p:tgtEl>
                                          <p:spTgt spid="23"/>
                                        </p:tgtEl>
                                      </p:cBhvr>
                                      <p:to x="100000" y="80000"/>
                                    </p:animScale>
                                    <p:animScale>
                                      <p:cBhvr>
                                        <p:cTn id="121" dur="166" decel="50000">
                                          <p:stCondLst>
                                            <p:cond delay="1338"/>
                                          </p:stCondLst>
                                        </p:cTn>
                                        <p:tgtEl>
                                          <p:spTgt spid="23"/>
                                        </p:tgtEl>
                                      </p:cBhvr>
                                      <p:to x="100000" y="100000"/>
                                    </p:animScale>
                                    <p:animScale>
                                      <p:cBhvr>
                                        <p:cTn id="122" dur="26">
                                          <p:stCondLst>
                                            <p:cond delay="1642"/>
                                          </p:stCondLst>
                                        </p:cTn>
                                        <p:tgtEl>
                                          <p:spTgt spid="23"/>
                                        </p:tgtEl>
                                      </p:cBhvr>
                                      <p:to x="100000" y="90000"/>
                                    </p:animScale>
                                    <p:animScale>
                                      <p:cBhvr>
                                        <p:cTn id="123" dur="166" decel="50000">
                                          <p:stCondLst>
                                            <p:cond delay="1668"/>
                                          </p:stCondLst>
                                        </p:cTn>
                                        <p:tgtEl>
                                          <p:spTgt spid="23"/>
                                        </p:tgtEl>
                                      </p:cBhvr>
                                      <p:to x="100000" y="100000"/>
                                    </p:animScale>
                                    <p:animScale>
                                      <p:cBhvr>
                                        <p:cTn id="124" dur="26">
                                          <p:stCondLst>
                                            <p:cond delay="1808"/>
                                          </p:stCondLst>
                                        </p:cTn>
                                        <p:tgtEl>
                                          <p:spTgt spid="23"/>
                                        </p:tgtEl>
                                      </p:cBhvr>
                                      <p:to x="100000" y="95000"/>
                                    </p:animScale>
                                    <p:animScale>
                                      <p:cBhvr>
                                        <p:cTn id="125" dur="166" decel="50000">
                                          <p:stCondLst>
                                            <p:cond delay="1834"/>
                                          </p:stCondLst>
                                        </p:cTn>
                                        <p:tgtEl>
                                          <p:spTgt spid="23"/>
                                        </p:tgtEl>
                                      </p:cBhvr>
                                      <p:to x="100000" y="100000"/>
                                    </p:animScale>
                                  </p:childTnLst>
                                </p:cTn>
                              </p:par>
                              <p:par>
                                <p:cTn id="126" presetID="26" presetClass="entr" presetSubtype="0" fill="hold" grpId="0" nodeType="withEffect">
                                  <p:stCondLst>
                                    <p:cond delay="0"/>
                                  </p:stCondLst>
                                  <p:childTnLst>
                                    <p:set>
                                      <p:cBhvr>
                                        <p:cTn id="127" dur="1" fill="hold">
                                          <p:stCondLst>
                                            <p:cond delay="0"/>
                                          </p:stCondLst>
                                        </p:cTn>
                                        <p:tgtEl>
                                          <p:spTgt spid="24"/>
                                        </p:tgtEl>
                                        <p:attrNameLst>
                                          <p:attrName>style.visibility</p:attrName>
                                        </p:attrNameLst>
                                      </p:cBhvr>
                                      <p:to>
                                        <p:strVal val="visible"/>
                                      </p:to>
                                    </p:set>
                                    <p:animEffect transition="in" filter="wipe(down)">
                                      <p:cBhvr>
                                        <p:cTn id="128" dur="580">
                                          <p:stCondLst>
                                            <p:cond delay="0"/>
                                          </p:stCondLst>
                                        </p:cTn>
                                        <p:tgtEl>
                                          <p:spTgt spid="24"/>
                                        </p:tgtEl>
                                      </p:cBhvr>
                                    </p:animEffect>
                                    <p:anim calcmode="lin" valueType="num">
                                      <p:cBhvr>
                                        <p:cTn id="129"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4" dur="26">
                                          <p:stCondLst>
                                            <p:cond delay="650"/>
                                          </p:stCondLst>
                                        </p:cTn>
                                        <p:tgtEl>
                                          <p:spTgt spid="24"/>
                                        </p:tgtEl>
                                      </p:cBhvr>
                                      <p:to x="100000" y="60000"/>
                                    </p:animScale>
                                    <p:animScale>
                                      <p:cBhvr>
                                        <p:cTn id="135" dur="166" decel="50000">
                                          <p:stCondLst>
                                            <p:cond delay="676"/>
                                          </p:stCondLst>
                                        </p:cTn>
                                        <p:tgtEl>
                                          <p:spTgt spid="24"/>
                                        </p:tgtEl>
                                      </p:cBhvr>
                                      <p:to x="100000" y="100000"/>
                                    </p:animScale>
                                    <p:animScale>
                                      <p:cBhvr>
                                        <p:cTn id="136" dur="26">
                                          <p:stCondLst>
                                            <p:cond delay="1312"/>
                                          </p:stCondLst>
                                        </p:cTn>
                                        <p:tgtEl>
                                          <p:spTgt spid="24"/>
                                        </p:tgtEl>
                                      </p:cBhvr>
                                      <p:to x="100000" y="80000"/>
                                    </p:animScale>
                                    <p:animScale>
                                      <p:cBhvr>
                                        <p:cTn id="137" dur="166" decel="50000">
                                          <p:stCondLst>
                                            <p:cond delay="1338"/>
                                          </p:stCondLst>
                                        </p:cTn>
                                        <p:tgtEl>
                                          <p:spTgt spid="24"/>
                                        </p:tgtEl>
                                      </p:cBhvr>
                                      <p:to x="100000" y="100000"/>
                                    </p:animScale>
                                    <p:animScale>
                                      <p:cBhvr>
                                        <p:cTn id="138" dur="26">
                                          <p:stCondLst>
                                            <p:cond delay="1642"/>
                                          </p:stCondLst>
                                        </p:cTn>
                                        <p:tgtEl>
                                          <p:spTgt spid="24"/>
                                        </p:tgtEl>
                                      </p:cBhvr>
                                      <p:to x="100000" y="90000"/>
                                    </p:animScale>
                                    <p:animScale>
                                      <p:cBhvr>
                                        <p:cTn id="139" dur="166" decel="50000">
                                          <p:stCondLst>
                                            <p:cond delay="1668"/>
                                          </p:stCondLst>
                                        </p:cTn>
                                        <p:tgtEl>
                                          <p:spTgt spid="24"/>
                                        </p:tgtEl>
                                      </p:cBhvr>
                                      <p:to x="100000" y="100000"/>
                                    </p:animScale>
                                    <p:animScale>
                                      <p:cBhvr>
                                        <p:cTn id="140" dur="26">
                                          <p:stCondLst>
                                            <p:cond delay="1808"/>
                                          </p:stCondLst>
                                        </p:cTn>
                                        <p:tgtEl>
                                          <p:spTgt spid="24"/>
                                        </p:tgtEl>
                                      </p:cBhvr>
                                      <p:to x="100000" y="95000"/>
                                    </p:animScale>
                                    <p:animScale>
                                      <p:cBhvr>
                                        <p:cTn id="141"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3" grpId="0" animBg="1"/>
      <p:bldP spid="14" grpId="0" animBg="1"/>
      <p:bldP spid="15" grpId="0" animBg="1"/>
      <p:bldP spid="16" grpId="0" animBg="1"/>
      <p:bldP spid="18" grpId="0" animBg="1"/>
      <p:bldP spid="20" grpId="0" animBg="1"/>
      <p:bldP spid="21" grpId="0" animBg="1"/>
      <p:bldP spid="22" grpId="0" animBg="1"/>
      <p:bldP spid="23" grpId="0" animBg="1"/>
      <p:bldP spid="24" grpId="0"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953" y="484094"/>
            <a:ext cx="9017259" cy="6033247"/>
          </a:xfrm>
          <a:prstGeom prst="rect">
            <a:avLst/>
          </a:prstGeom>
        </p:spPr>
      </p:pic>
      <p:pic>
        <p:nvPicPr>
          <p:cNvPr id="5" name="그림 4"/>
          <p:cNvPicPr>
            <a:picLocks noChangeAspect="1"/>
          </p:cNvPicPr>
          <p:nvPr/>
        </p:nvPicPr>
        <p:blipFill>
          <a:blip r:embed="rId3"/>
          <a:stretch>
            <a:fillRect/>
          </a:stretch>
        </p:blipFill>
        <p:spPr>
          <a:xfrm>
            <a:off x="4104715" y="1581655"/>
            <a:ext cx="7962900" cy="4400550"/>
          </a:xfrm>
          <a:prstGeom prst="rect">
            <a:avLst/>
          </a:prstGeom>
        </p:spPr>
      </p:pic>
    </p:spTree>
    <p:extLst>
      <p:ext uri="{BB962C8B-B14F-4D97-AF65-F5344CB8AC3E}">
        <p14:creationId xmlns:p14="http://schemas.microsoft.com/office/powerpoint/2010/main" val="152621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Manifestation</a:t>
            </a:r>
            <a:endParaRPr lang="ko-KR" altLang="en-US" dirty="0"/>
          </a:p>
        </p:txBody>
      </p:sp>
      <p:sp>
        <p:nvSpPr>
          <p:cNvPr id="3" name="내용 개체 틀 2"/>
          <p:cNvSpPr>
            <a:spLocks noGrp="1"/>
          </p:cNvSpPr>
          <p:nvPr>
            <p:ph idx="1"/>
          </p:nvPr>
        </p:nvSpPr>
        <p:spPr/>
        <p:txBody>
          <a:bodyPr>
            <a:normAutofit lnSpcReduction="10000"/>
          </a:bodyPr>
          <a:lstStyle/>
          <a:p>
            <a:r>
              <a:rPr lang="en-US" altLang="ko-KR" dirty="0" smtClean="0"/>
              <a:t>Fatigue </a:t>
            </a:r>
            <a:r>
              <a:rPr lang="en-US" altLang="ko-KR" dirty="0"/>
              <a:t>(approximately </a:t>
            </a:r>
            <a:r>
              <a:rPr lang="en-US" altLang="ko-KR" dirty="0" smtClean="0"/>
              <a:t>2/3)</a:t>
            </a:r>
            <a:endParaRPr lang="ko-KR" altLang="ko-KR" dirty="0"/>
          </a:p>
          <a:p>
            <a:r>
              <a:rPr lang="en-US" altLang="ko-KR" dirty="0" smtClean="0"/>
              <a:t>Progressive </a:t>
            </a:r>
            <a:r>
              <a:rPr lang="en-US" altLang="ko-KR" dirty="0"/>
              <a:t>dyspnea (approximately </a:t>
            </a:r>
            <a:r>
              <a:rPr lang="en-US" altLang="ko-KR" dirty="0" smtClean="0"/>
              <a:t>2/3)</a:t>
            </a:r>
            <a:endParaRPr lang="ko-KR" altLang="ko-KR" dirty="0"/>
          </a:p>
          <a:p>
            <a:r>
              <a:rPr lang="en-US" altLang="ko-KR" dirty="0" smtClean="0"/>
              <a:t>Spontaneous </a:t>
            </a:r>
            <a:r>
              <a:rPr lang="en-US" altLang="ko-KR" dirty="0"/>
              <a:t>pneumothorax (approximately </a:t>
            </a:r>
            <a:r>
              <a:rPr lang="en-US" altLang="ko-KR" dirty="0" smtClean="0"/>
              <a:t>1/3)</a:t>
            </a:r>
            <a:endParaRPr lang="ko-KR" altLang="ko-KR" dirty="0"/>
          </a:p>
          <a:p>
            <a:r>
              <a:rPr lang="en-US" altLang="ko-KR" dirty="0" smtClean="0"/>
              <a:t>Pleural </a:t>
            </a:r>
            <a:r>
              <a:rPr lang="en-US" altLang="ko-KR" dirty="0"/>
              <a:t>effusion (approximately </a:t>
            </a:r>
            <a:r>
              <a:rPr lang="en-US" altLang="ko-KR" dirty="0" smtClean="0"/>
              <a:t>1/4)</a:t>
            </a:r>
          </a:p>
          <a:p>
            <a:endParaRPr lang="en-US" altLang="ko-KR" dirty="0" smtClean="0"/>
          </a:p>
          <a:p>
            <a:r>
              <a:rPr lang="en-US" altLang="ko-KR" dirty="0" smtClean="0"/>
              <a:t>Organ involvement other to lung</a:t>
            </a:r>
          </a:p>
          <a:p>
            <a:pPr lvl="1"/>
            <a:r>
              <a:rPr lang="en-US" altLang="ko-KR" dirty="0" err="1" smtClean="0"/>
              <a:t>Lymphangioleiomyomas</a:t>
            </a:r>
            <a:r>
              <a:rPr lang="en-US" altLang="ko-KR" dirty="0" smtClean="0"/>
              <a:t>, lymphadenopathy, </a:t>
            </a:r>
            <a:r>
              <a:rPr lang="en-US" altLang="ko-KR" dirty="0"/>
              <a:t>Uterine LAM </a:t>
            </a:r>
            <a:r>
              <a:rPr lang="en-US" altLang="ko-KR" dirty="0" smtClean="0"/>
              <a:t>lesions, meningioma </a:t>
            </a:r>
          </a:p>
          <a:p>
            <a:pPr lvl="1"/>
            <a:endParaRPr lang="en-US" altLang="ko-KR" dirty="0" smtClean="0"/>
          </a:p>
          <a:p>
            <a:r>
              <a:rPr lang="en-US" altLang="ko-KR" dirty="0" smtClean="0"/>
              <a:t>Other</a:t>
            </a:r>
          </a:p>
          <a:p>
            <a:pPr lvl="1"/>
            <a:r>
              <a:rPr lang="en-US" altLang="ko-KR" dirty="0" smtClean="0"/>
              <a:t>Chest pain, cough, hemoptysis, </a:t>
            </a:r>
            <a:r>
              <a:rPr lang="en-US" altLang="ko-KR" dirty="0" err="1" smtClean="0"/>
              <a:t>chyloptysis</a:t>
            </a:r>
            <a:r>
              <a:rPr lang="en-US" altLang="ko-KR" dirty="0" smtClean="0"/>
              <a:t>, </a:t>
            </a:r>
            <a:r>
              <a:rPr lang="en-US" altLang="ko-KR" dirty="0" err="1" smtClean="0"/>
              <a:t>etc</a:t>
            </a:r>
            <a:endParaRPr lang="ko-KR" altLang="ko-KR" dirty="0"/>
          </a:p>
          <a:p>
            <a:endParaRPr lang="ko-KR" altLang="en-US" dirty="0"/>
          </a:p>
        </p:txBody>
      </p:sp>
    </p:spTree>
    <p:extLst>
      <p:ext uri="{BB962C8B-B14F-4D97-AF65-F5344CB8AC3E}">
        <p14:creationId xmlns:p14="http://schemas.microsoft.com/office/powerpoint/2010/main" val="716142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a:t>
            </a:r>
            <a:endParaRPr lang="ko-KR" altLang="en-US" dirty="0"/>
          </a:p>
        </p:txBody>
      </p:sp>
      <p:sp>
        <p:nvSpPr>
          <p:cNvPr id="3" name="내용 개체 틀 2"/>
          <p:cNvSpPr>
            <a:spLocks noGrp="1"/>
          </p:cNvSpPr>
          <p:nvPr>
            <p:ph idx="1"/>
          </p:nvPr>
        </p:nvSpPr>
        <p:spPr/>
        <p:txBody>
          <a:bodyPr/>
          <a:lstStyle/>
          <a:p>
            <a:r>
              <a:rPr lang="en-US" altLang="ko-KR" dirty="0"/>
              <a:t>LAM should be suspected in women with a spontaneous pneumothorax or unexplained dyspnea, especially nonsmoking women of reproductive </a:t>
            </a:r>
            <a:r>
              <a:rPr lang="en-US" altLang="ko-KR" dirty="0" smtClean="0"/>
              <a:t>age</a:t>
            </a:r>
          </a:p>
          <a:p>
            <a:r>
              <a:rPr lang="en-US" altLang="ko-KR" dirty="0" smtClean="0"/>
              <a:t>Present </a:t>
            </a:r>
            <a:r>
              <a:rPr lang="en-US" altLang="ko-KR" dirty="0"/>
              <a:t>with pleural or peritoneal </a:t>
            </a:r>
            <a:r>
              <a:rPr lang="en-US" altLang="ko-KR" dirty="0" err="1"/>
              <a:t>chylous</a:t>
            </a:r>
            <a:r>
              <a:rPr lang="en-US" altLang="ko-KR" dirty="0"/>
              <a:t> accumulations </a:t>
            </a:r>
            <a:endParaRPr lang="en-US" altLang="ko-KR" dirty="0" smtClean="0"/>
          </a:p>
          <a:p>
            <a:r>
              <a:rPr lang="en-US" altLang="ko-KR" dirty="0" smtClean="0"/>
              <a:t>Tuberous </a:t>
            </a:r>
            <a:r>
              <a:rPr lang="en-US" altLang="ko-KR" dirty="0"/>
              <a:t>sclerosis complex (TSC) </a:t>
            </a:r>
            <a:endParaRPr lang="en-US" altLang="ko-KR" dirty="0" smtClean="0"/>
          </a:p>
          <a:p>
            <a:r>
              <a:rPr lang="en-US" altLang="ko-KR" dirty="0" smtClean="0"/>
              <a:t>Renal </a:t>
            </a:r>
            <a:r>
              <a:rPr lang="en-US" altLang="ko-KR" dirty="0" err="1" smtClean="0"/>
              <a:t>angiomyolipoma</a:t>
            </a:r>
            <a:endParaRPr lang="ko-KR" altLang="en-US" dirty="0"/>
          </a:p>
        </p:txBody>
      </p:sp>
    </p:spTree>
    <p:extLst>
      <p:ext uri="{BB962C8B-B14F-4D97-AF65-F5344CB8AC3E}">
        <p14:creationId xmlns:p14="http://schemas.microsoft.com/office/powerpoint/2010/main" val="2619866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0418" y="715730"/>
            <a:ext cx="7160856" cy="5864364"/>
          </a:xfrm>
        </p:spPr>
      </p:pic>
    </p:spTree>
    <p:extLst>
      <p:ext uri="{BB962C8B-B14F-4D97-AF65-F5344CB8AC3E}">
        <p14:creationId xmlns:p14="http://schemas.microsoft.com/office/powerpoint/2010/main" val="501758479"/>
      </p:ext>
    </p:extLst>
  </p:cSld>
  <p:clrMapOvr>
    <a:masterClrMapping/>
  </p:clrMapOvr>
  <p:timing>
    <p:tnLst>
      <p:par>
        <p:cTn id="1" dur="indefinite" restart="never" nodeType="tmRoot"/>
      </p:par>
    </p:tnLst>
  </p:timing>
</p:sld>
</file>

<file path=ppt/theme/theme1.xml><?xml version="1.0" encoding="utf-8"?>
<a:theme xmlns:a="http://schemas.openxmlformats.org/drawingml/2006/main" name="패싯">
  <a:themeElements>
    <a:clrScheme name="패싯">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패싯">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패싯">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597</TotalTime>
  <Words>921</Words>
  <Application>Microsoft Office PowerPoint</Application>
  <PresentationFormat>와이드스크린</PresentationFormat>
  <Paragraphs>120</Paragraphs>
  <Slides>25</Slides>
  <Notes>0</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25</vt:i4>
      </vt:variant>
    </vt:vector>
  </HeadingPairs>
  <TitlesOfParts>
    <vt:vector size="31" baseType="lpstr">
      <vt:lpstr>HY그래픽M</vt:lpstr>
      <vt:lpstr>맑은 고딕</vt:lpstr>
      <vt:lpstr>Arial</vt:lpstr>
      <vt:lpstr>Trebuchet MS</vt:lpstr>
      <vt:lpstr>Wingdings 3</vt:lpstr>
      <vt:lpstr>패싯</vt:lpstr>
      <vt:lpstr>Lymphangioleiomyomatosis (LAM) </vt:lpstr>
      <vt:lpstr>Definition</vt:lpstr>
      <vt:lpstr>Epidemiology</vt:lpstr>
      <vt:lpstr>Pathogenesis</vt:lpstr>
      <vt:lpstr>Pathogenesis</vt:lpstr>
      <vt:lpstr>PowerPoint 프레젠테이션</vt:lpstr>
      <vt:lpstr>Manifestation</vt:lpstr>
      <vt:lpstr>Diagnosis</vt:lpstr>
      <vt:lpstr>PowerPoint 프레젠테이션</vt:lpstr>
      <vt:lpstr>Diagnosis</vt:lpstr>
      <vt:lpstr>Diagnosis</vt:lpstr>
      <vt:lpstr>CT imaging</vt:lpstr>
      <vt:lpstr>PowerPoint 프레젠테이션</vt:lpstr>
      <vt:lpstr>Diagnosis</vt:lpstr>
      <vt:lpstr>Diagnosis</vt:lpstr>
      <vt:lpstr>PowerPoint 프레젠테이션</vt:lpstr>
      <vt:lpstr>Diagnosis</vt:lpstr>
      <vt:lpstr>PowerPoint 프레젠테이션</vt:lpstr>
      <vt:lpstr>Treatment</vt:lpstr>
      <vt:lpstr>PowerPoint 프레젠테이션</vt:lpstr>
      <vt:lpstr>Treatment</vt:lpstr>
      <vt:lpstr>Treatment</vt:lpstr>
      <vt:lpstr>PowerPoint 프레젠테이션</vt:lpstr>
      <vt:lpstr>Prognosis</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Lymphangioleiomyomatosis (LAM)</dc:title>
  <dc:creator>roneirire@yuhs.ac</dc:creator>
  <cp:lastModifiedBy>용승현(내과학교실)</cp:lastModifiedBy>
  <cp:revision>17</cp:revision>
  <dcterms:created xsi:type="dcterms:W3CDTF">2019-09-25T11:24:58Z</dcterms:created>
  <dcterms:modified xsi:type="dcterms:W3CDTF">2019-09-25T22:03:56Z</dcterms:modified>
</cp:coreProperties>
</file>