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8" r:id="rId2"/>
    <p:sldId id="315" r:id="rId3"/>
    <p:sldId id="313" r:id="rId4"/>
    <p:sldId id="314" r:id="rId5"/>
    <p:sldId id="307" r:id="rId6"/>
    <p:sldId id="301" r:id="rId7"/>
    <p:sldId id="302" r:id="rId8"/>
    <p:sldId id="303" r:id="rId9"/>
    <p:sldId id="304" r:id="rId10"/>
    <p:sldId id="305" r:id="rId11"/>
    <p:sldId id="306" r:id="rId12"/>
    <p:sldId id="308" r:id="rId13"/>
    <p:sldId id="309" r:id="rId14"/>
    <p:sldId id="310" r:id="rId15"/>
    <p:sldId id="311" r:id="rId16"/>
    <p:sldId id="312" r:id="rId17"/>
    <p:sldId id="316" r:id="rId18"/>
    <p:sldId id="317" r:id="rId19"/>
    <p:sldId id="318" r:id="rId20"/>
    <p:sldId id="319" r:id="rId21"/>
    <p:sldId id="298" r:id="rId22"/>
  </p:sldIdLst>
  <p:sldSz cx="9144000" cy="6858000" type="screen4x3"/>
  <p:notesSz cx="9774238" cy="6724650"/>
  <p:defaultTex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96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보통 스타일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보통 스타일 3 - 강조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32" autoAdjust="0"/>
    <p:restoredTop sz="88579" autoAdjust="0"/>
  </p:normalViewPr>
  <p:slideViewPr>
    <p:cSldViewPr>
      <p:cViewPr varScale="1">
        <p:scale>
          <a:sx n="102" d="100"/>
          <a:sy n="102" d="100"/>
        </p:scale>
        <p:origin x="-1884"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4235503" cy="336233"/>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5536473" y="0"/>
            <a:ext cx="4235503" cy="336233"/>
          </a:xfrm>
          <a:prstGeom prst="rect">
            <a:avLst/>
          </a:prstGeom>
        </p:spPr>
        <p:txBody>
          <a:bodyPr vert="horz" lIns="91440" tIns="45720" rIns="91440" bIns="45720" rtlCol="0"/>
          <a:lstStyle>
            <a:lvl1pPr algn="r">
              <a:defRPr sz="1200"/>
            </a:lvl1pPr>
          </a:lstStyle>
          <a:p>
            <a:fld id="{A909DBB4-3FD8-45A4-886A-2920574FE13E}" type="datetimeFigureOut">
              <a:rPr lang="ko-KR" altLang="en-US" smtClean="0"/>
              <a:t>2017-05-18</a:t>
            </a:fld>
            <a:endParaRPr lang="ko-KR" altLang="en-US"/>
          </a:p>
        </p:txBody>
      </p:sp>
      <p:sp>
        <p:nvSpPr>
          <p:cNvPr id="4" name="바닥글 개체 틀 3"/>
          <p:cNvSpPr>
            <a:spLocks noGrp="1"/>
          </p:cNvSpPr>
          <p:nvPr>
            <p:ph type="ftr" sz="quarter" idx="2"/>
          </p:nvPr>
        </p:nvSpPr>
        <p:spPr>
          <a:xfrm>
            <a:off x="0" y="6387250"/>
            <a:ext cx="4235503" cy="336233"/>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5536473" y="6387250"/>
            <a:ext cx="4235503" cy="336233"/>
          </a:xfrm>
          <a:prstGeom prst="rect">
            <a:avLst/>
          </a:prstGeom>
        </p:spPr>
        <p:txBody>
          <a:bodyPr vert="horz" lIns="91440" tIns="45720" rIns="91440" bIns="45720" rtlCol="0" anchor="b"/>
          <a:lstStyle>
            <a:lvl1pPr algn="r">
              <a:defRPr sz="1200"/>
            </a:lvl1pPr>
          </a:lstStyle>
          <a:p>
            <a:fld id="{52C9CA44-8EAE-418E-8D29-E7DEF14968C6}" type="slidenum">
              <a:rPr lang="ko-KR" altLang="en-US" smtClean="0"/>
              <a:t>‹#›</a:t>
            </a:fld>
            <a:endParaRPr lang="ko-KR" altLang="en-US"/>
          </a:p>
        </p:txBody>
      </p:sp>
    </p:spTree>
    <p:extLst>
      <p:ext uri="{BB962C8B-B14F-4D97-AF65-F5344CB8AC3E}">
        <p14:creationId xmlns:p14="http://schemas.microsoft.com/office/powerpoint/2010/main" val="3363582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4235503" cy="336233"/>
          </a:xfrm>
          <a:prstGeom prst="rect">
            <a:avLst/>
          </a:prstGeom>
        </p:spPr>
        <p:txBody>
          <a:bodyPr vert="horz" lIns="91440" tIns="45720" rIns="91440" bIns="45720" rtlCol="0"/>
          <a:lstStyle>
            <a:lvl1pPr algn="l">
              <a:defRPr sz="1200"/>
            </a:lvl1pPr>
          </a:lstStyle>
          <a:p>
            <a:pPr>
              <a:defRPr/>
            </a:pPr>
            <a:endParaRPr lang="ko-KR" altLang="en-US"/>
          </a:p>
        </p:txBody>
      </p:sp>
      <p:sp>
        <p:nvSpPr>
          <p:cNvPr id="3" name="날짜 개체 틀 2"/>
          <p:cNvSpPr>
            <a:spLocks noGrp="1"/>
          </p:cNvSpPr>
          <p:nvPr>
            <p:ph type="dt" idx="1"/>
          </p:nvPr>
        </p:nvSpPr>
        <p:spPr>
          <a:xfrm>
            <a:off x="5536473" y="0"/>
            <a:ext cx="4235503" cy="336233"/>
          </a:xfrm>
          <a:prstGeom prst="rect">
            <a:avLst/>
          </a:prstGeom>
        </p:spPr>
        <p:txBody>
          <a:bodyPr vert="horz" lIns="91440" tIns="45720" rIns="91440" bIns="45720" rtlCol="0"/>
          <a:lstStyle>
            <a:lvl1pPr algn="r">
              <a:defRPr sz="1200"/>
            </a:lvl1pPr>
          </a:lstStyle>
          <a:p>
            <a:pPr>
              <a:defRPr/>
            </a:pPr>
            <a:fld id="{6B47BD2D-ADD2-4E67-9543-E4A6AC9A31B8}" type="datetimeFigureOut">
              <a:rPr lang="ko-KR" altLang="en-US"/>
              <a:pPr>
                <a:defRPr/>
              </a:pPr>
              <a:t>2017-05-18</a:t>
            </a:fld>
            <a:endParaRPr lang="ko-KR" altLang="en-US"/>
          </a:p>
        </p:txBody>
      </p:sp>
      <p:sp>
        <p:nvSpPr>
          <p:cNvPr id="4" name="슬라이드 이미지 개체 틀 3"/>
          <p:cNvSpPr>
            <a:spLocks noGrp="1" noRot="1" noChangeAspect="1"/>
          </p:cNvSpPr>
          <p:nvPr>
            <p:ph type="sldImg" idx="2"/>
          </p:nvPr>
        </p:nvSpPr>
        <p:spPr>
          <a:xfrm>
            <a:off x="3206750" y="504825"/>
            <a:ext cx="3360738" cy="252095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977424" y="3194209"/>
            <a:ext cx="7819390" cy="3026093"/>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6387250"/>
            <a:ext cx="4235503" cy="336233"/>
          </a:xfrm>
          <a:prstGeom prst="rect">
            <a:avLst/>
          </a:prstGeom>
        </p:spPr>
        <p:txBody>
          <a:bodyPr vert="horz" lIns="91440" tIns="45720" rIns="91440" bIns="45720" rtlCol="0" anchor="b"/>
          <a:lstStyle>
            <a:lvl1pPr algn="l">
              <a:defRPr sz="1200"/>
            </a:lvl1pPr>
          </a:lstStyle>
          <a:p>
            <a:pPr>
              <a:defRPr/>
            </a:pPr>
            <a:endParaRPr lang="ko-KR" altLang="en-US"/>
          </a:p>
        </p:txBody>
      </p:sp>
      <p:sp>
        <p:nvSpPr>
          <p:cNvPr id="7" name="슬라이드 번호 개체 틀 6"/>
          <p:cNvSpPr>
            <a:spLocks noGrp="1"/>
          </p:cNvSpPr>
          <p:nvPr>
            <p:ph type="sldNum" sz="quarter" idx="5"/>
          </p:nvPr>
        </p:nvSpPr>
        <p:spPr>
          <a:xfrm>
            <a:off x="5536473" y="6387250"/>
            <a:ext cx="4235503" cy="336233"/>
          </a:xfrm>
          <a:prstGeom prst="rect">
            <a:avLst/>
          </a:prstGeom>
        </p:spPr>
        <p:txBody>
          <a:bodyPr vert="horz" lIns="91440" tIns="45720" rIns="91440" bIns="45720" rtlCol="0" anchor="b"/>
          <a:lstStyle>
            <a:lvl1pPr algn="r">
              <a:defRPr sz="1200"/>
            </a:lvl1pPr>
          </a:lstStyle>
          <a:p>
            <a:pPr>
              <a:defRPr/>
            </a:pPr>
            <a:fld id="{83DFF3D6-E809-459C-9DC8-C4F3412D2F68}" type="slidenum">
              <a:rPr lang="ko-KR" altLang="en-US"/>
              <a:pPr>
                <a:defRPr/>
              </a:pPr>
              <a:t>‹#›</a:t>
            </a:fld>
            <a:endParaRPr lang="ko-KR" altLang="en-US"/>
          </a:p>
        </p:txBody>
      </p:sp>
    </p:spTree>
    <p:extLst>
      <p:ext uri="{BB962C8B-B14F-4D97-AF65-F5344CB8AC3E}">
        <p14:creationId xmlns:p14="http://schemas.microsoft.com/office/powerpoint/2010/main" val="561484829"/>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marR="0" lvl="1" indent="0" algn="l" defTabSz="914400" rtl="0" eaLnBrk="0" fontAlgn="base" latinLnBrk="1" hangingPunct="0">
              <a:lnSpc>
                <a:spcPct val="100000"/>
              </a:lnSpc>
              <a:spcBef>
                <a:spcPct val="30000"/>
              </a:spcBef>
              <a:spcAft>
                <a:spcPct val="0"/>
              </a:spcAft>
              <a:buClrTx/>
              <a:buSzTx/>
              <a:buFontTx/>
              <a:buNone/>
              <a:tabLst/>
              <a:defRPr/>
            </a:pPr>
            <a:endParaRPr lang="en-US" altLang="ko-KR" sz="4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2</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11</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12</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13</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14</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15</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16</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17</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18</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19</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20</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r>
              <a:rPr lang="en-US" altLang="ko-KR" sz="2400" dirty="0" smtClean="0">
                <a:latin typeface="+mn-ea"/>
                <a:ea typeface="+mn-ea"/>
              </a:rPr>
              <a:t>Caused by thoracotomy and disparity in volume between the graft and the thoracic capacity of the recipient.)</a:t>
            </a:r>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3</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marR="0" lvl="1" indent="0" algn="l" defTabSz="914400" rtl="0" eaLnBrk="0" fontAlgn="base" latinLnBrk="1" hangingPunct="0">
              <a:lnSpc>
                <a:spcPct val="100000"/>
              </a:lnSpc>
              <a:spcBef>
                <a:spcPct val="30000"/>
              </a:spcBef>
              <a:spcAft>
                <a:spcPct val="0"/>
              </a:spcAft>
              <a:buClrTx/>
              <a:buSzTx/>
              <a:buFontTx/>
              <a:buNone/>
              <a:tabLst/>
              <a:defRPr/>
            </a:pPr>
            <a:endParaRPr lang="en-US" altLang="ko-KR" sz="4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4</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5</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6</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7</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8</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9</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17411"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marL="0" lvl="1"/>
            <a:endParaRPr lang="en-US" altLang="ko-KR" sz="2400" dirty="0" smtClean="0"/>
          </a:p>
        </p:txBody>
      </p:sp>
      <p:sp>
        <p:nvSpPr>
          <p:cNvPr id="17412"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DD9849-C536-42E1-9023-E62E49199BB3}" type="slidenum">
              <a:rPr lang="ko-KR" altLang="en-US" smtClean="0"/>
              <a:pPr/>
              <a:t>10</a:t>
            </a:fld>
            <a:endParaRPr lang="ko-KR" altLang="en-US" smtClean="0"/>
          </a:p>
        </p:txBody>
      </p:sp>
    </p:spTree>
    <p:extLst>
      <p:ext uri="{BB962C8B-B14F-4D97-AF65-F5344CB8AC3E}">
        <p14:creationId xmlns:p14="http://schemas.microsoft.com/office/powerpoint/2010/main" val="42068067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5" name="날짜 개체 틀 3"/>
          <p:cNvSpPr>
            <a:spLocks noGrp="1"/>
          </p:cNvSpPr>
          <p:nvPr>
            <p:ph type="dt" sz="half" idx="10"/>
          </p:nvPr>
        </p:nvSpPr>
        <p:spPr/>
        <p:txBody>
          <a:bodyPr/>
          <a:lstStyle>
            <a:lvl1pPr>
              <a:defRPr/>
            </a:lvl1pPr>
          </a:lstStyle>
          <a:p>
            <a:pPr>
              <a:defRPr/>
            </a:pPr>
            <a:fld id="{7E037575-E465-4720-AAD3-ADD0E617B5C8}" type="datetimeFigureOut">
              <a:rPr lang="ko-KR" altLang="en-US"/>
              <a:pPr>
                <a:defRPr/>
              </a:pPr>
              <a:t>2017-05-18</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0537AAA9-4D9E-4CE8-8835-59F510C52F96}" type="slidenum">
              <a:rPr lang="ko-KR" altLang="en-US"/>
              <a:pPr>
                <a:defRPr/>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DDBB4B1C-B75C-4332-A9DB-534FD900694B}" type="datetimeFigureOut">
              <a:rPr lang="ko-KR" altLang="en-US"/>
              <a:pPr>
                <a:defRPr/>
              </a:pPr>
              <a:t>2017-05-18</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935968DB-EFEB-4024-8C16-4090BD45D8A5}" type="slidenum">
              <a:rPr lang="ko-KR" altLang="en-US"/>
              <a:pPr>
                <a:defRPr/>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A4C53897-D2A1-4CBD-AF7E-DD8B96DABBD8}" type="datetimeFigureOut">
              <a:rPr lang="ko-KR" altLang="en-US"/>
              <a:pPr>
                <a:defRPr/>
              </a:pPr>
              <a:t>2017-05-18</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512027F0-16E8-4B36-A9B0-267296239C7F}" type="slidenum">
              <a:rPr lang="ko-KR" altLang="en-US"/>
              <a:pPr>
                <a:defRPr/>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sz="2800">
                <a:latin typeface="Arial Unicode MS" pitchFamily="50" charset="-127"/>
                <a:ea typeface="Arial Unicode MS" pitchFamily="50" charset="-127"/>
                <a:cs typeface="Arial Unicode MS" pitchFamily="50" charset="-127"/>
              </a:defRPr>
            </a:lvl1p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lvl1pPr>
              <a:defRPr>
                <a:latin typeface="Arial Unicode MS" pitchFamily="50" charset="-127"/>
                <a:ea typeface="Arial Unicode MS" pitchFamily="50" charset="-127"/>
                <a:cs typeface="Arial Unicode MS" pitchFamily="50" charset="-127"/>
              </a:defRPr>
            </a:lvl1pPr>
            <a:lvl2pPr>
              <a:defRPr>
                <a:latin typeface="Arial Unicode MS" pitchFamily="50" charset="-127"/>
                <a:ea typeface="Arial Unicode MS" pitchFamily="50" charset="-127"/>
                <a:cs typeface="Arial Unicode MS" pitchFamily="50" charset="-127"/>
              </a:defRPr>
            </a:lvl2pPr>
            <a:lvl3pPr>
              <a:defRPr>
                <a:latin typeface="Arial Unicode MS" pitchFamily="50" charset="-127"/>
                <a:ea typeface="Arial Unicode MS" pitchFamily="50" charset="-127"/>
                <a:cs typeface="Arial Unicode MS" pitchFamily="50" charset="-127"/>
              </a:defRPr>
            </a:lvl3pPr>
            <a:lvl4pPr>
              <a:defRPr>
                <a:latin typeface="Arial Unicode MS" pitchFamily="50" charset="-127"/>
                <a:ea typeface="Arial Unicode MS" pitchFamily="50" charset="-127"/>
                <a:cs typeface="Arial Unicode MS" pitchFamily="50" charset="-127"/>
              </a:defRPr>
            </a:lvl4pPr>
            <a:lvl5pPr>
              <a:defRPr>
                <a:latin typeface="Arial Unicode MS" pitchFamily="50" charset="-127"/>
                <a:ea typeface="Arial Unicode MS" pitchFamily="50" charset="-127"/>
                <a:cs typeface="Arial Unicode MS" pitchFamily="50" charset="-127"/>
              </a:defRPr>
            </a:lvl5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929363D4-DE80-4890-ABE0-6B182FD54AF2}" type="datetimeFigureOut">
              <a:rPr lang="ko-KR" altLang="en-US"/>
              <a:pPr>
                <a:defRPr/>
              </a:pPr>
              <a:t>2017-05-18</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4F5FE497-39F4-41B6-8086-CF04FDA41380}" type="slidenum">
              <a:rPr lang="ko-KR" altLang="en-US"/>
              <a:pPr>
                <a:defRPr/>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4EA1BEB3-7BA3-40F7-BF73-6E582691E746}" type="datetimeFigureOut">
              <a:rPr lang="ko-KR" altLang="en-US"/>
              <a:pPr>
                <a:defRPr/>
              </a:pPr>
              <a:t>2017-05-18</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337A7ABF-8FF5-4FF3-982B-F33D715D287A}" type="slidenum">
              <a:rPr lang="ko-KR" altLang="en-US"/>
              <a:pPr>
                <a:defRPr/>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20FB467A-631E-411A-B937-46916ECF0C41}" type="datetimeFigureOut">
              <a:rPr lang="ko-KR" altLang="en-US"/>
              <a:pPr>
                <a:defRPr/>
              </a:pPr>
              <a:t>2017-05-18</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2718A65B-EC13-4DE6-AF1C-1F6ABBC42CE6}" type="slidenum">
              <a:rPr lang="ko-KR" altLang="en-US"/>
              <a:pPr>
                <a:defRPr/>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3"/>
          <p:cNvSpPr>
            <a:spLocks noGrp="1"/>
          </p:cNvSpPr>
          <p:nvPr>
            <p:ph type="dt" sz="half" idx="10"/>
          </p:nvPr>
        </p:nvSpPr>
        <p:spPr/>
        <p:txBody>
          <a:bodyPr/>
          <a:lstStyle>
            <a:lvl1pPr>
              <a:defRPr/>
            </a:lvl1pPr>
          </a:lstStyle>
          <a:p>
            <a:pPr>
              <a:defRPr/>
            </a:pPr>
            <a:fld id="{BE14E3EA-55E3-47AA-A01C-E2B3D32EC3DC}" type="datetimeFigureOut">
              <a:rPr lang="ko-KR" altLang="en-US"/>
              <a:pPr>
                <a:defRPr/>
              </a:pPr>
              <a:t>2017-05-18</a:t>
            </a:fld>
            <a:endParaRPr lang="ko-KR" altLang="en-US"/>
          </a:p>
        </p:txBody>
      </p:sp>
      <p:sp>
        <p:nvSpPr>
          <p:cNvPr id="8" name="바닥글 개체 틀 4"/>
          <p:cNvSpPr>
            <a:spLocks noGrp="1"/>
          </p:cNvSpPr>
          <p:nvPr>
            <p:ph type="ftr" sz="quarter" idx="11"/>
          </p:nvPr>
        </p:nvSpPr>
        <p:spPr/>
        <p:txBody>
          <a:bodyPr/>
          <a:lstStyle>
            <a:lvl1pPr>
              <a:defRPr/>
            </a:lvl1pPr>
          </a:lstStyle>
          <a:p>
            <a:pPr>
              <a:defRPr/>
            </a:pPr>
            <a:endParaRPr lang="ko-KR" altLang="en-US"/>
          </a:p>
        </p:txBody>
      </p:sp>
      <p:sp>
        <p:nvSpPr>
          <p:cNvPr id="9" name="슬라이드 번호 개체 틀 5"/>
          <p:cNvSpPr>
            <a:spLocks noGrp="1"/>
          </p:cNvSpPr>
          <p:nvPr>
            <p:ph type="sldNum" sz="quarter" idx="12"/>
          </p:nvPr>
        </p:nvSpPr>
        <p:spPr/>
        <p:txBody>
          <a:bodyPr/>
          <a:lstStyle>
            <a:lvl1pPr>
              <a:defRPr/>
            </a:lvl1pPr>
          </a:lstStyle>
          <a:p>
            <a:pPr>
              <a:defRPr/>
            </a:pPr>
            <a:fld id="{D49494E6-9CA6-43B3-97DB-4C1C07836F3D}" type="slidenum">
              <a:rPr lang="ko-KR" altLang="en-US"/>
              <a:pPr>
                <a:defRPr/>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D41CAF4E-D548-4D38-922C-C33299C14247}" type="datetimeFigureOut">
              <a:rPr lang="ko-KR" altLang="en-US"/>
              <a:pPr>
                <a:defRPr/>
              </a:pPr>
              <a:t>2017-05-18</a:t>
            </a:fld>
            <a:endParaRPr lang="ko-KR" altLang="en-US"/>
          </a:p>
        </p:txBody>
      </p:sp>
      <p:sp>
        <p:nvSpPr>
          <p:cNvPr id="4" name="바닥글 개체 틀 4"/>
          <p:cNvSpPr>
            <a:spLocks noGrp="1"/>
          </p:cNvSpPr>
          <p:nvPr>
            <p:ph type="ftr" sz="quarter" idx="11"/>
          </p:nvPr>
        </p:nvSpPr>
        <p:spPr/>
        <p:txBody>
          <a:bodyPr/>
          <a:lstStyle>
            <a:lvl1pPr>
              <a:defRPr/>
            </a:lvl1pPr>
          </a:lstStyle>
          <a:p>
            <a:pPr>
              <a:defRPr/>
            </a:pPr>
            <a:endParaRPr lang="ko-KR" altLang="en-US"/>
          </a:p>
        </p:txBody>
      </p:sp>
      <p:sp>
        <p:nvSpPr>
          <p:cNvPr id="5" name="슬라이드 번호 개체 틀 5"/>
          <p:cNvSpPr>
            <a:spLocks noGrp="1"/>
          </p:cNvSpPr>
          <p:nvPr>
            <p:ph type="sldNum" sz="quarter" idx="12"/>
          </p:nvPr>
        </p:nvSpPr>
        <p:spPr/>
        <p:txBody>
          <a:bodyPr/>
          <a:lstStyle>
            <a:lvl1pPr>
              <a:defRPr/>
            </a:lvl1pPr>
          </a:lstStyle>
          <a:p>
            <a:pPr>
              <a:defRPr/>
            </a:pPr>
            <a:fld id="{3C3DD9E3-0A5A-459F-B6FD-46FE5B78ADF7}" type="slidenum">
              <a:rPr lang="ko-KR" altLang="en-US"/>
              <a:pPr>
                <a:defRPr/>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67BC4D4B-77C7-4F67-8CFD-7F48ADD34755}" type="datetimeFigureOut">
              <a:rPr lang="ko-KR" altLang="en-US"/>
              <a:pPr>
                <a:defRPr/>
              </a:pPr>
              <a:t>2017-05-18</a:t>
            </a:fld>
            <a:endParaRPr lang="ko-KR" altLang="en-US"/>
          </a:p>
        </p:txBody>
      </p:sp>
      <p:sp>
        <p:nvSpPr>
          <p:cNvPr id="3" name="바닥글 개체 틀 4"/>
          <p:cNvSpPr>
            <a:spLocks noGrp="1"/>
          </p:cNvSpPr>
          <p:nvPr>
            <p:ph type="ftr" sz="quarter" idx="11"/>
          </p:nvPr>
        </p:nvSpPr>
        <p:spPr/>
        <p:txBody>
          <a:bodyPr/>
          <a:lstStyle>
            <a:lvl1pPr>
              <a:defRPr/>
            </a:lvl1pPr>
          </a:lstStyle>
          <a:p>
            <a:pPr>
              <a:defRPr/>
            </a:pPr>
            <a:endParaRPr lang="ko-KR" altLang="en-US"/>
          </a:p>
        </p:txBody>
      </p:sp>
      <p:sp>
        <p:nvSpPr>
          <p:cNvPr id="4" name="슬라이드 번호 개체 틀 5"/>
          <p:cNvSpPr>
            <a:spLocks noGrp="1"/>
          </p:cNvSpPr>
          <p:nvPr>
            <p:ph type="sldNum" sz="quarter" idx="12"/>
          </p:nvPr>
        </p:nvSpPr>
        <p:spPr/>
        <p:txBody>
          <a:bodyPr/>
          <a:lstStyle>
            <a:lvl1pPr>
              <a:defRPr/>
            </a:lvl1pPr>
          </a:lstStyle>
          <a:p>
            <a:pPr>
              <a:defRPr/>
            </a:pPr>
            <a:fld id="{271880C4-874E-4AED-AD77-082DF94BA1B3}" type="slidenum">
              <a:rPr lang="ko-KR" altLang="en-US"/>
              <a:pPr>
                <a:defRPr/>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3D47B911-F676-44F5-B462-48D56A71CBC0}" type="datetimeFigureOut">
              <a:rPr lang="ko-KR" altLang="en-US"/>
              <a:pPr>
                <a:defRPr/>
              </a:pPr>
              <a:t>2017-05-18</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05A8CE4B-3E60-480B-8EA9-59782A0ADFDE}" type="slidenum">
              <a:rPr lang="ko-KR" altLang="en-US"/>
              <a:pPr>
                <a:defRPr/>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2B292E25-F36B-4B5C-999F-C3636D83B4FB}" type="datetimeFigureOut">
              <a:rPr lang="ko-KR" altLang="en-US"/>
              <a:pPr>
                <a:defRPr/>
              </a:pPr>
              <a:t>2017-05-18</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779904C9-0BBD-48E2-8940-DF55F6B55062}" type="slidenum">
              <a:rPr lang="ko-KR" altLang="en-US"/>
              <a:pPr>
                <a:defRPr/>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altLang="en-US" smtClean="0"/>
              <a:t>마스터 제목 스타일 편집</a:t>
            </a:r>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16CD17C7-8E99-43BA-BA97-C278C483E336}" type="datetimeFigureOut">
              <a:rPr lang="ko-KR" altLang="en-US"/>
              <a:pPr>
                <a:defRPr/>
              </a:pPr>
              <a:t>2017-05-18</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47BECA0E-6A4F-471B-8A53-B4FEA0592E10}" type="slidenum">
              <a:rPr lang="ko-KR" altLang="en-US"/>
              <a:pPr>
                <a:defRPr/>
              </a:pPr>
              <a:t>‹#›</a:t>
            </a:fld>
            <a:endParaRPr lang="ko-KR" altLang="en-US"/>
          </a:p>
        </p:txBody>
      </p:sp>
      <p:pic>
        <p:nvPicPr>
          <p:cNvPr id="1031" name="Picture 2"/>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31"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8"/>
          <p:cNvSpPr txBox="1">
            <a:spLocks noChangeArrowheads="1"/>
          </p:cNvSpPr>
          <p:nvPr/>
        </p:nvSpPr>
        <p:spPr bwMode="auto">
          <a:xfrm>
            <a:off x="539552" y="1441622"/>
            <a:ext cx="8280920" cy="1555330"/>
          </a:xfrm>
          <a:prstGeom prst="rect">
            <a:avLst/>
          </a:prstGeom>
          <a:noFill/>
          <a:ln w="9525">
            <a:noFill/>
            <a:miter lim="800000"/>
            <a:headEnd/>
            <a:tailEnd/>
          </a:ln>
        </p:spPr>
        <p:txBody>
          <a:bodyPr anchor="b"/>
          <a:lstStyle/>
          <a:p>
            <a:r>
              <a:rPr lang="en-US" altLang="ko-KR" sz="2800" b="1" dirty="0" smtClean="0">
                <a:solidFill>
                  <a:schemeClr val="bg1"/>
                </a:solidFill>
                <a:latin typeface="Times New Roman" pitchFamily="18" charset="0"/>
                <a:ea typeface="Arial Unicode MS" panose="020B0604020202020204" pitchFamily="50" charset="-127"/>
                <a:cs typeface="Times New Roman" pitchFamily="18" charset="0"/>
              </a:rPr>
              <a:t>lung function evaluation after lung transplantation</a:t>
            </a:r>
            <a:endParaRPr lang="en-US" altLang="ko-KR" sz="4800" b="1" dirty="0" smtClean="0">
              <a:solidFill>
                <a:schemeClr val="bg1"/>
              </a:solidFill>
              <a:latin typeface="Times New Roman" pitchFamily="18" charset="0"/>
              <a:ea typeface="Arial Unicode MS" panose="020B0604020202020204" pitchFamily="50" charset="-127"/>
              <a:cs typeface="Times New Roman" pitchFamily="18" charset="0"/>
            </a:endParaRPr>
          </a:p>
          <a:p>
            <a:endParaRPr lang="en-US" altLang="ko-KR" sz="2800" b="1" dirty="0" smtClean="0">
              <a:solidFill>
                <a:schemeClr val="bg1"/>
              </a:solidFill>
              <a:latin typeface="Times New Roman" pitchFamily="18" charset="0"/>
              <a:ea typeface="Arial Unicode MS" panose="020B0604020202020204" pitchFamily="50" charset="-127"/>
              <a:cs typeface="Times New Roman" pitchFamily="18" charset="0"/>
            </a:endParaRPr>
          </a:p>
        </p:txBody>
      </p:sp>
      <p:sp>
        <p:nvSpPr>
          <p:cNvPr id="3075" name="직사각형 1"/>
          <p:cNvSpPr>
            <a:spLocks noChangeArrowheads="1"/>
          </p:cNvSpPr>
          <p:nvPr/>
        </p:nvSpPr>
        <p:spPr bwMode="auto">
          <a:xfrm>
            <a:off x="251520" y="4469050"/>
            <a:ext cx="3528392" cy="400110"/>
          </a:xfrm>
          <a:prstGeom prst="rect">
            <a:avLst/>
          </a:prstGeom>
          <a:noFill/>
          <a:ln w="9525">
            <a:noFill/>
            <a:miter lim="800000"/>
            <a:headEnd/>
            <a:tailEnd/>
          </a:ln>
        </p:spPr>
        <p:txBody>
          <a:bodyPr wrap="square">
            <a:spAutoFit/>
          </a:bodyPr>
          <a:lstStyle/>
          <a:p>
            <a:r>
              <a:rPr lang="en-US" altLang="ko-KR" sz="2000" b="1" dirty="0" smtClean="0">
                <a:latin typeface="Times New Roman" pitchFamily="18" charset="0"/>
                <a:ea typeface="Arial Unicode MS" panose="020B0604020202020204" pitchFamily="50" charset="-127"/>
                <a:cs typeface="Times New Roman" pitchFamily="18" charset="0"/>
              </a:rPr>
              <a:t>Yoon Bora</a:t>
            </a:r>
          </a:p>
        </p:txBody>
      </p:sp>
      <p:sp>
        <p:nvSpPr>
          <p:cNvPr id="2" name="TextBox 1"/>
          <p:cNvSpPr txBox="1"/>
          <p:nvPr/>
        </p:nvSpPr>
        <p:spPr>
          <a:xfrm>
            <a:off x="539552" y="395372"/>
            <a:ext cx="2084866" cy="369332"/>
          </a:xfrm>
          <a:prstGeom prst="rect">
            <a:avLst/>
          </a:prstGeom>
          <a:noFill/>
        </p:spPr>
        <p:txBody>
          <a:bodyPr wrap="none" rtlCol="0">
            <a:spAutoFit/>
          </a:bodyPr>
          <a:lstStyle/>
          <a:p>
            <a:r>
              <a:rPr lang="en-US" altLang="ko-KR" b="1" dirty="0" smtClean="0">
                <a:solidFill>
                  <a:schemeClr val="bg1"/>
                </a:solidFill>
                <a:latin typeface="Times New Roman" pitchFamily="18" charset="0"/>
                <a:cs typeface="Times New Roman" pitchFamily="18" charset="0"/>
              </a:rPr>
              <a:t>[Research meeting]</a:t>
            </a:r>
            <a:endParaRPr lang="ko-KR" altLang="en-US" b="1" dirty="0">
              <a:solidFill>
                <a:schemeClr val="bg1"/>
              </a:solidFill>
              <a:latin typeface="Times New Roman" pitchFamily="18" charset="0"/>
              <a:cs typeface="Times New Roman" pitchFamily="18" charset="0"/>
            </a:endParaRPr>
          </a:p>
        </p:txBody>
      </p:sp>
      <p:sp>
        <p:nvSpPr>
          <p:cNvPr id="5" name="Rectangle 19"/>
          <p:cNvSpPr txBox="1">
            <a:spLocks noChangeArrowheads="1"/>
          </p:cNvSpPr>
          <p:nvPr/>
        </p:nvSpPr>
        <p:spPr bwMode="gray">
          <a:xfrm>
            <a:off x="251520" y="4941168"/>
            <a:ext cx="3960440" cy="1188865"/>
          </a:xfrm>
          <a:prstGeom prst="rect">
            <a:avLst/>
          </a:prstGeom>
          <a:noFill/>
          <a:ln>
            <a:miter lim="800000"/>
            <a:headEnd/>
            <a:tailEnd/>
          </a:ln>
        </p:spPr>
        <p:txBody>
          <a:bodyPr/>
          <a:lstStyle/>
          <a:p>
            <a:r>
              <a:rPr lang="en-US" altLang="ko-KR" sz="1600" b="1" dirty="0">
                <a:solidFill>
                  <a:schemeClr val="tx1">
                    <a:lumMod val="50000"/>
                    <a:lumOff val="50000"/>
                  </a:schemeClr>
                </a:solidFill>
                <a:latin typeface="Times New Roman" pitchFamily="18" charset="0"/>
                <a:cs typeface="Times New Roman" pitchFamily="18" charset="0"/>
              </a:rPr>
              <a:t>Division of Pulmonology,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smtClean="0">
                <a:solidFill>
                  <a:schemeClr val="tx1">
                    <a:lumMod val="50000"/>
                    <a:lumOff val="50000"/>
                  </a:schemeClr>
                </a:solidFill>
                <a:latin typeface="Times New Roman" pitchFamily="18" charset="0"/>
                <a:cs typeface="Times New Roman" pitchFamily="18" charset="0"/>
              </a:rPr>
              <a:t>Department </a:t>
            </a:r>
            <a:r>
              <a:rPr lang="en-US" altLang="ko-KR" sz="1600" b="1" dirty="0">
                <a:solidFill>
                  <a:schemeClr val="tx1">
                    <a:lumMod val="50000"/>
                    <a:lumOff val="50000"/>
                  </a:schemeClr>
                </a:solidFill>
                <a:latin typeface="Times New Roman" pitchFamily="18" charset="0"/>
                <a:cs typeface="Times New Roman" pitchFamily="18" charset="0"/>
              </a:rPr>
              <a:t>of Internal Medicine,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smtClean="0">
                <a:solidFill>
                  <a:schemeClr val="tx1">
                    <a:lumMod val="50000"/>
                    <a:lumOff val="50000"/>
                  </a:schemeClr>
                </a:solidFill>
                <a:latin typeface="Times New Roman" pitchFamily="18" charset="0"/>
                <a:cs typeface="Times New Roman" pitchFamily="18" charset="0"/>
              </a:rPr>
              <a:t>Severance </a:t>
            </a:r>
            <a:r>
              <a:rPr lang="en-US" altLang="ko-KR" sz="1600" b="1" dirty="0">
                <a:solidFill>
                  <a:schemeClr val="tx1">
                    <a:lumMod val="50000"/>
                    <a:lumOff val="50000"/>
                  </a:schemeClr>
                </a:solidFill>
                <a:latin typeface="Times New Roman" pitchFamily="18" charset="0"/>
                <a:cs typeface="Times New Roman" pitchFamily="18" charset="0"/>
              </a:rPr>
              <a:t>Hospital, </a:t>
            </a:r>
            <a:endParaRPr lang="en-US" altLang="ko-KR" sz="1600" b="1" dirty="0" smtClean="0">
              <a:solidFill>
                <a:schemeClr val="tx1">
                  <a:lumMod val="50000"/>
                  <a:lumOff val="50000"/>
                </a:schemeClr>
              </a:solidFill>
              <a:latin typeface="Times New Roman" pitchFamily="18" charset="0"/>
              <a:cs typeface="Times New Roman" pitchFamily="18" charset="0"/>
            </a:endParaRPr>
          </a:p>
          <a:p>
            <a:r>
              <a:rPr lang="en-US" altLang="ko-KR" sz="1600" b="1" dirty="0" err="1" smtClean="0">
                <a:solidFill>
                  <a:schemeClr val="tx1">
                    <a:lumMod val="50000"/>
                    <a:lumOff val="50000"/>
                  </a:schemeClr>
                </a:solidFill>
                <a:latin typeface="Times New Roman" pitchFamily="18" charset="0"/>
                <a:cs typeface="Times New Roman" pitchFamily="18" charset="0"/>
              </a:rPr>
              <a:t>Yonsei</a:t>
            </a:r>
            <a:r>
              <a:rPr lang="en-US" altLang="ko-KR" sz="1600" b="1" dirty="0" smtClean="0">
                <a:solidFill>
                  <a:schemeClr val="tx1">
                    <a:lumMod val="50000"/>
                    <a:lumOff val="50000"/>
                  </a:schemeClr>
                </a:solidFill>
                <a:latin typeface="Times New Roman" pitchFamily="18" charset="0"/>
                <a:cs typeface="Times New Roman" pitchFamily="18" charset="0"/>
              </a:rPr>
              <a:t> </a:t>
            </a:r>
            <a:r>
              <a:rPr lang="en-US" altLang="ko-KR" sz="1600" b="1" dirty="0">
                <a:solidFill>
                  <a:schemeClr val="tx1">
                    <a:lumMod val="50000"/>
                    <a:lumOff val="50000"/>
                  </a:schemeClr>
                </a:solidFill>
                <a:latin typeface="Times New Roman" pitchFamily="18" charset="0"/>
                <a:cs typeface="Times New Roman" pitchFamily="18" charset="0"/>
              </a:rPr>
              <a:t>University College of </a:t>
            </a:r>
            <a:r>
              <a:rPr lang="en-US" altLang="ko-KR" sz="1600" b="1" dirty="0" smtClean="0">
                <a:solidFill>
                  <a:schemeClr val="tx1">
                    <a:lumMod val="50000"/>
                    <a:lumOff val="50000"/>
                  </a:schemeClr>
                </a:solidFill>
                <a:latin typeface="Times New Roman" pitchFamily="18" charset="0"/>
                <a:cs typeface="Times New Roman" pitchFamily="18" charset="0"/>
              </a:rPr>
              <a:t>Medicine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3532" y="2780928"/>
            <a:ext cx="7560840" cy="2138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latin typeface="+mn-ea"/>
                <a:ea typeface="+mn-ea"/>
              </a:rPr>
              <a:t>Result</a:t>
            </a:r>
            <a:endParaRPr lang="en-US" altLang="ko-KR" sz="1600" dirty="0" smtClean="0"/>
          </a:p>
        </p:txBody>
      </p:sp>
      <p:sp>
        <p:nvSpPr>
          <p:cNvPr id="9" name="직사각형 8"/>
          <p:cNvSpPr/>
          <p:nvPr/>
        </p:nvSpPr>
        <p:spPr>
          <a:xfrm>
            <a:off x="1017784" y="3618554"/>
            <a:ext cx="7514656" cy="21602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1017784" y="4653300"/>
            <a:ext cx="7514656" cy="21602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599278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latin typeface="+mn-ea"/>
                <a:ea typeface="+mn-ea"/>
              </a:rPr>
              <a:t>Result</a:t>
            </a:r>
            <a:endParaRPr lang="en-US" altLang="ko-KR" sz="1600"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942" y="2475140"/>
            <a:ext cx="7830451"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직사각형 7"/>
          <p:cNvSpPr/>
          <p:nvPr/>
        </p:nvSpPr>
        <p:spPr>
          <a:xfrm>
            <a:off x="723936" y="2924944"/>
            <a:ext cx="7830451" cy="1080120"/>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920437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200" dirty="0" smtClean="0">
                <a:latin typeface="+mn-ea"/>
                <a:ea typeface="+mn-ea"/>
              </a:rPr>
              <a:t>[CLINICS </a:t>
            </a:r>
            <a:r>
              <a:rPr lang="en-US" altLang="ko-KR" sz="1200" dirty="0">
                <a:latin typeface="+mn-ea"/>
                <a:ea typeface="+mn-ea"/>
              </a:rPr>
              <a:t>2009;64(6):519-25</a:t>
            </a:r>
            <a:r>
              <a:rPr lang="en-US" altLang="ko-KR" sz="12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err="1" smtClean="0">
                <a:latin typeface="+mn-ea"/>
                <a:ea typeface="+mn-ea"/>
              </a:rPr>
              <a:t>Spirometric</a:t>
            </a:r>
            <a:r>
              <a:rPr lang="en-US" altLang="ko-KR" sz="1800" b="1" dirty="0" smtClean="0">
                <a:latin typeface="+mn-ea"/>
                <a:ea typeface="+mn-ea"/>
              </a:rPr>
              <a:t> assessment </a:t>
            </a:r>
            <a:r>
              <a:rPr lang="en-US" altLang="ko-KR" sz="1800" b="1" dirty="0">
                <a:latin typeface="+mn-ea"/>
                <a:ea typeface="+mn-ea"/>
              </a:rPr>
              <a:t>of lung transplant patients: </a:t>
            </a:r>
            <a:r>
              <a:rPr lang="en-US" altLang="ko-KR" sz="1800" b="1" dirty="0" smtClean="0">
                <a:latin typeface="+mn-ea"/>
                <a:ea typeface="+mn-ea"/>
              </a:rPr>
              <a:t>one year follow-up</a:t>
            </a:r>
            <a:r>
              <a:rPr lang="ko-KR" altLang="en-US" sz="1800" dirty="0">
                <a:latin typeface="+mn-ea"/>
                <a:ea typeface="+mn-ea"/>
              </a:rPr>
              <a:t/>
            </a:r>
            <a:br>
              <a:rPr lang="ko-KR" altLang="en-US" sz="1800" dirty="0">
                <a:latin typeface="+mn-ea"/>
                <a:ea typeface="+mn-ea"/>
              </a:rPr>
            </a:br>
            <a:r>
              <a:rPr lang="pt-BR" altLang="ko-KR" sz="1200" dirty="0" smtClean="0">
                <a:latin typeface="+mn-ea"/>
                <a:ea typeface="+mn-ea"/>
              </a:rPr>
              <a:t>Paulo </a:t>
            </a:r>
            <a:r>
              <a:rPr lang="pt-BR" altLang="ko-KR" sz="1200" dirty="0">
                <a:latin typeface="+mn-ea"/>
                <a:ea typeface="+mn-ea"/>
              </a:rPr>
              <a:t>M. Pêgo-Fernandes, Fernando Conrado Abrão, Frederico Leon Arrabal Fernandes, Marlova L. Caramori, </a:t>
            </a:r>
            <a:r>
              <a:rPr lang="pt-BR" altLang="ko-KR" sz="1200" dirty="0" smtClean="0">
                <a:latin typeface="+mn-ea"/>
                <a:ea typeface="+mn-ea"/>
              </a:rPr>
              <a:t/>
            </a:r>
            <a:br>
              <a:rPr lang="pt-BR" altLang="ko-KR" sz="1200" dirty="0" smtClean="0">
                <a:latin typeface="+mn-ea"/>
                <a:ea typeface="+mn-ea"/>
              </a:rPr>
            </a:br>
            <a:r>
              <a:rPr lang="pt-BR" altLang="ko-KR" sz="1200" dirty="0" smtClean="0">
                <a:latin typeface="+mn-ea"/>
                <a:ea typeface="+mn-ea"/>
              </a:rPr>
              <a:t>Marcos </a:t>
            </a:r>
            <a:r>
              <a:rPr lang="pt-BR" altLang="ko-KR" sz="1200" dirty="0">
                <a:latin typeface="+mn-ea"/>
                <a:ea typeface="+mn-ea"/>
              </a:rPr>
              <a:t>Naoyuki Samano, Fabio B. Jatene </a:t>
            </a:r>
            <a:endParaRPr lang="ko-KR" altLang="en-US" sz="12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t>Method</a:t>
            </a:r>
          </a:p>
          <a:p>
            <a:pPr>
              <a:buFont typeface="Wingdings" pitchFamily="2" charset="2"/>
              <a:buChar char="ü"/>
            </a:pPr>
            <a:endParaRPr lang="en-US" altLang="ko-KR" sz="1600" dirty="0"/>
          </a:p>
          <a:p>
            <a:pPr marL="0" indent="0">
              <a:buNone/>
            </a:pPr>
            <a:r>
              <a:rPr lang="en-US" altLang="ko-KR" sz="1600" dirty="0" smtClean="0"/>
              <a:t>      Retrospective review</a:t>
            </a:r>
          </a:p>
          <a:p>
            <a:pPr marL="0" indent="0">
              <a:buNone/>
            </a:pPr>
            <a:r>
              <a:rPr lang="en-US" altLang="ko-KR" sz="1600" dirty="0" smtClean="0"/>
              <a:t>      2003.08 ~ 2006.08</a:t>
            </a:r>
          </a:p>
          <a:p>
            <a:pPr marL="0" indent="0">
              <a:buNone/>
            </a:pPr>
            <a:r>
              <a:rPr lang="en-US" altLang="ko-KR" sz="1600" dirty="0" smtClean="0"/>
              <a:t>      39 patients (exclude 10 pts. who died within the first post op. year)      29 pts.</a:t>
            </a:r>
          </a:p>
          <a:p>
            <a:pPr marL="0" indent="0">
              <a:buNone/>
            </a:pPr>
            <a:r>
              <a:rPr lang="en-US" altLang="ko-KR" sz="1600" dirty="0"/>
              <a:t> </a:t>
            </a:r>
            <a:r>
              <a:rPr lang="en-US" altLang="ko-KR" sz="1600" dirty="0" smtClean="0"/>
              <a:t>          11pts. : Single-lung group</a:t>
            </a:r>
          </a:p>
          <a:p>
            <a:pPr marL="0" indent="0">
              <a:buNone/>
            </a:pPr>
            <a:r>
              <a:rPr lang="en-US" altLang="ko-KR" sz="1600" dirty="0" smtClean="0"/>
              <a:t>           18pts. : Double-lung group</a:t>
            </a:r>
            <a:br>
              <a:rPr lang="en-US" altLang="ko-KR" sz="1600" dirty="0" smtClean="0"/>
            </a:br>
            <a:endParaRPr lang="en-US" altLang="ko-KR" sz="1600" dirty="0" smtClean="0"/>
          </a:p>
          <a:p>
            <a:pPr marL="0" indent="0">
              <a:buNone/>
            </a:pPr>
            <a:r>
              <a:rPr lang="en-US" altLang="ko-KR" sz="1600" dirty="0" smtClean="0"/>
              <a:t>      Sub-group analysis : Emphysema patients</a:t>
            </a:r>
          </a:p>
          <a:p>
            <a:pPr marL="0" indent="0">
              <a:buNone/>
            </a:pPr>
            <a:r>
              <a:rPr lang="en-US" altLang="ko-KR" sz="1600" dirty="0" smtClean="0"/>
              <a:t>           5pts. : Single-lung group</a:t>
            </a:r>
          </a:p>
          <a:p>
            <a:pPr marL="0" indent="0">
              <a:buNone/>
            </a:pPr>
            <a:r>
              <a:rPr lang="en-US" altLang="ko-KR" sz="1600" dirty="0"/>
              <a:t> </a:t>
            </a:r>
            <a:r>
              <a:rPr lang="en-US" altLang="ko-KR" sz="1600" dirty="0" smtClean="0"/>
              <a:t>          4pts. : Double-lung group</a:t>
            </a:r>
          </a:p>
          <a:p>
            <a:pPr>
              <a:buFont typeface="Wingdings" pitchFamily="2" charset="2"/>
              <a:buChar char="ü"/>
            </a:pPr>
            <a:endParaRPr lang="en-US" altLang="ko-KR" sz="1600" dirty="0"/>
          </a:p>
          <a:p>
            <a:pPr>
              <a:buFont typeface="Wingdings" pitchFamily="2" charset="2"/>
              <a:buChar char="ü"/>
            </a:pPr>
            <a:r>
              <a:rPr lang="en-US" altLang="ko-KR" sz="1600" dirty="0"/>
              <a:t>The FVC and FEV1 </a:t>
            </a:r>
            <a:r>
              <a:rPr lang="en-US" altLang="ko-KR" sz="1600" dirty="0" smtClean="0"/>
              <a:t>values were analyzed as the percent </a:t>
            </a:r>
            <a:r>
              <a:rPr lang="en-US" altLang="ko-KR" sz="1600" dirty="0"/>
              <a:t>of predicted value from the last test performed </a:t>
            </a:r>
            <a:r>
              <a:rPr lang="en-US" altLang="ko-KR" sz="1600" dirty="0">
                <a:solidFill>
                  <a:srgbClr val="FF0000"/>
                </a:solidFill>
              </a:rPr>
              <a:t>before</a:t>
            </a:r>
            <a:r>
              <a:rPr lang="en-US" altLang="ko-KR" sz="1600" dirty="0"/>
              <a:t> transplantation. These tests were performed at </a:t>
            </a:r>
            <a:r>
              <a:rPr lang="en-US" altLang="ko-KR" sz="1600" dirty="0">
                <a:solidFill>
                  <a:srgbClr val="FF0000"/>
                </a:solidFill>
              </a:rPr>
              <a:t>1 month, 3 months, 6 months, 9 months and one year</a:t>
            </a:r>
            <a:r>
              <a:rPr lang="en-US" altLang="ko-KR" sz="1600" dirty="0"/>
              <a:t> following transplantation. </a:t>
            </a:r>
            <a:endParaRPr lang="en-US" altLang="ko-KR" sz="1600" dirty="0" smtClean="0"/>
          </a:p>
          <a:p>
            <a:pPr>
              <a:buFont typeface="Wingdings" pitchFamily="2" charset="2"/>
              <a:buChar char="ü"/>
            </a:pPr>
            <a:endParaRPr lang="en-US" altLang="ko-KR" sz="1600" dirty="0"/>
          </a:p>
          <a:p>
            <a:pPr>
              <a:buFont typeface="Wingdings" pitchFamily="2" charset="2"/>
              <a:buChar char="ü"/>
            </a:pPr>
            <a:endParaRPr lang="en-US" altLang="ko-KR" sz="1600" dirty="0" smtClean="0"/>
          </a:p>
          <a:p>
            <a:pPr>
              <a:buFont typeface="Wingdings" pitchFamily="2" charset="2"/>
              <a:buChar char="ü"/>
            </a:pPr>
            <a:endParaRPr lang="en-US" altLang="ko-KR" sz="1600" dirty="0"/>
          </a:p>
        </p:txBody>
      </p:sp>
      <p:cxnSp>
        <p:nvCxnSpPr>
          <p:cNvPr id="3" name="직선 화살표 연결선 2"/>
          <p:cNvCxnSpPr/>
          <p:nvPr/>
        </p:nvCxnSpPr>
        <p:spPr>
          <a:xfrm>
            <a:off x="6938402" y="3230732"/>
            <a:ext cx="216024" cy="0"/>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0427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200" dirty="0" smtClean="0">
                <a:latin typeface="+mn-ea"/>
                <a:ea typeface="+mn-ea"/>
              </a:rPr>
              <a:t>[CLINICS </a:t>
            </a:r>
            <a:r>
              <a:rPr lang="en-US" altLang="ko-KR" sz="1200" dirty="0">
                <a:latin typeface="+mn-ea"/>
                <a:ea typeface="+mn-ea"/>
              </a:rPr>
              <a:t>2009;64(6):519-25</a:t>
            </a:r>
            <a:r>
              <a:rPr lang="en-US" altLang="ko-KR" sz="12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err="1" smtClean="0">
                <a:latin typeface="+mn-ea"/>
                <a:ea typeface="+mn-ea"/>
              </a:rPr>
              <a:t>Spirometric</a:t>
            </a:r>
            <a:r>
              <a:rPr lang="en-US" altLang="ko-KR" sz="1800" b="1" dirty="0" smtClean="0">
                <a:latin typeface="+mn-ea"/>
                <a:ea typeface="+mn-ea"/>
              </a:rPr>
              <a:t> assessment </a:t>
            </a:r>
            <a:r>
              <a:rPr lang="en-US" altLang="ko-KR" sz="1800" b="1" dirty="0">
                <a:latin typeface="+mn-ea"/>
                <a:ea typeface="+mn-ea"/>
              </a:rPr>
              <a:t>of lung transplant patients: </a:t>
            </a:r>
            <a:r>
              <a:rPr lang="en-US" altLang="ko-KR" sz="1800" b="1" dirty="0" smtClean="0">
                <a:latin typeface="+mn-ea"/>
                <a:ea typeface="+mn-ea"/>
              </a:rPr>
              <a:t>one year follow-up</a:t>
            </a:r>
            <a:r>
              <a:rPr lang="ko-KR" altLang="en-US" sz="1800" dirty="0">
                <a:latin typeface="+mn-ea"/>
                <a:ea typeface="+mn-ea"/>
              </a:rPr>
              <a:t/>
            </a:r>
            <a:br>
              <a:rPr lang="ko-KR" altLang="en-US" sz="1800" dirty="0">
                <a:latin typeface="+mn-ea"/>
                <a:ea typeface="+mn-ea"/>
              </a:rPr>
            </a:br>
            <a:r>
              <a:rPr lang="pt-BR" altLang="ko-KR" sz="1200" dirty="0" smtClean="0">
                <a:latin typeface="+mn-ea"/>
                <a:ea typeface="+mn-ea"/>
              </a:rPr>
              <a:t>Paulo </a:t>
            </a:r>
            <a:r>
              <a:rPr lang="pt-BR" altLang="ko-KR" sz="1200" dirty="0">
                <a:latin typeface="+mn-ea"/>
                <a:ea typeface="+mn-ea"/>
              </a:rPr>
              <a:t>M. Pêgo-Fernandes, Fernando Conrado Abrão, Frederico Leon Arrabal Fernandes, Marlova L. Caramori, </a:t>
            </a:r>
            <a:r>
              <a:rPr lang="pt-BR" altLang="ko-KR" sz="1200" dirty="0" smtClean="0">
                <a:latin typeface="+mn-ea"/>
                <a:ea typeface="+mn-ea"/>
              </a:rPr>
              <a:t/>
            </a:r>
            <a:br>
              <a:rPr lang="pt-BR" altLang="ko-KR" sz="1200" dirty="0" smtClean="0">
                <a:latin typeface="+mn-ea"/>
                <a:ea typeface="+mn-ea"/>
              </a:rPr>
            </a:br>
            <a:r>
              <a:rPr lang="pt-BR" altLang="ko-KR" sz="1200" dirty="0" smtClean="0">
                <a:latin typeface="+mn-ea"/>
                <a:ea typeface="+mn-ea"/>
              </a:rPr>
              <a:t>Marcos </a:t>
            </a:r>
            <a:r>
              <a:rPr lang="pt-BR" altLang="ko-KR" sz="1200" dirty="0">
                <a:latin typeface="+mn-ea"/>
                <a:ea typeface="+mn-ea"/>
              </a:rPr>
              <a:t>Naoyuki Samano, Fabio B. Jatene </a:t>
            </a:r>
            <a:endParaRPr lang="ko-KR" altLang="en-US" sz="12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t>Result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2276872"/>
            <a:ext cx="3945866" cy="426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a:xfrm>
            <a:off x="903187" y="3455634"/>
            <a:ext cx="3866731" cy="21602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917698" y="4140026"/>
            <a:ext cx="3866731" cy="657126"/>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직사각형 1"/>
          <p:cNvSpPr/>
          <p:nvPr/>
        </p:nvSpPr>
        <p:spPr>
          <a:xfrm>
            <a:off x="4823404" y="4526810"/>
            <a:ext cx="4293446" cy="584775"/>
          </a:xfrm>
          <a:prstGeom prst="rect">
            <a:avLst/>
          </a:prstGeom>
        </p:spPr>
        <p:txBody>
          <a:bodyPr wrap="square">
            <a:spAutoFit/>
          </a:bodyPr>
          <a:lstStyle/>
          <a:p>
            <a:r>
              <a:rPr lang="en-US" altLang="ko-KR" sz="1600" dirty="0">
                <a:latin typeface="+mn-ea"/>
                <a:ea typeface="+mn-ea"/>
              </a:rPr>
              <a:t>T</a:t>
            </a:r>
            <a:r>
              <a:rPr lang="en-US" altLang="ko-KR" sz="1600" dirty="0" smtClean="0">
                <a:latin typeface="+mn-ea"/>
                <a:ea typeface="+mn-ea"/>
              </a:rPr>
              <a:t>he </a:t>
            </a:r>
            <a:r>
              <a:rPr lang="en-US" altLang="ko-KR" sz="1600" dirty="0">
                <a:latin typeface="+mn-ea"/>
                <a:ea typeface="+mn-ea"/>
              </a:rPr>
              <a:t>single-lung transplant group contained a higher number of pulmonary fibrosis </a:t>
            </a:r>
            <a:r>
              <a:rPr lang="en-US" altLang="ko-KR" sz="1600" dirty="0" smtClean="0">
                <a:latin typeface="+mn-ea"/>
                <a:ea typeface="+mn-ea"/>
              </a:rPr>
              <a:t>pts.</a:t>
            </a:r>
            <a:endParaRPr lang="ko-KR" altLang="en-US" sz="1600" dirty="0">
              <a:latin typeface="+mn-ea"/>
              <a:ea typeface="+mn-ea"/>
            </a:endParaRPr>
          </a:p>
        </p:txBody>
      </p:sp>
      <p:sp>
        <p:nvSpPr>
          <p:cNvPr id="3" name="직사각형 2"/>
          <p:cNvSpPr/>
          <p:nvPr/>
        </p:nvSpPr>
        <p:spPr>
          <a:xfrm>
            <a:off x="4788024" y="3429000"/>
            <a:ext cx="4271392" cy="830997"/>
          </a:xfrm>
          <a:prstGeom prst="rect">
            <a:avLst/>
          </a:prstGeom>
        </p:spPr>
        <p:txBody>
          <a:bodyPr wrap="square">
            <a:spAutoFit/>
          </a:bodyPr>
          <a:lstStyle/>
          <a:p>
            <a:r>
              <a:rPr lang="en-US" altLang="ko-KR" sz="1600" dirty="0">
                <a:latin typeface="+mn-ea"/>
                <a:ea typeface="+mn-ea"/>
              </a:rPr>
              <a:t>The patients who underwent double-lung transplantation had worse lung function pre-transplantation. </a:t>
            </a:r>
            <a:endParaRPr lang="ko-KR" altLang="en-US" sz="1600" dirty="0">
              <a:latin typeface="+mn-ea"/>
              <a:ea typeface="+mn-ea"/>
            </a:endParaRPr>
          </a:p>
        </p:txBody>
      </p:sp>
    </p:spTree>
    <p:extLst>
      <p:ext uri="{BB962C8B-B14F-4D97-AF65-F5344CB8AC3E}">
        <p14:creationId xmlns:p14="http://schemas.microsoft.com/office/powerpoint/2010/main" val="2313184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200" dirty="0" smtClean="0">
                <a:latin typeface="+mn-ea"/>
                <a:ea typeface="+mn-ea"/>
              </a:rPr>
              <a:t>[CLINICS </a:t>
            </a:r>
            <a:r>
              <a:rPr lang="en-US" altLang="ko-KR" sz="1200" dirty="0">
                <a:latin typeface="+mn-ea"/>
                <a:ea typeface="+mn-ea"/>
              </a:rPr>
              <a:t>2009;64(6):519-25</a:t>
            </a:r>
            <a:r>
              <a:rPr lang="en-US" altLang="ko-KR" sz="12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err="1" smtClean="0">
                <a:latin typeface="+mn-ea"/>
                <a:ea typeface="+mn-ea"/>
              </a:rPr>
              <a:t>Spirometric</a:t>
            </a:r>
            <a:r>
              <a:rPr lang="en-US" altLang="ko-KR" sz="1800" b="1" dirty="0" smtClean="0">
                <a:latin typeface="+mn-ea"/>
                <a:ea typeface="+mn-ea"/>
              </a:rPr>
              <a:t> assessment </a:t>
            </a:r>
            <a:r>
              <a:rPr lang="en-US" altLang="ko-KR" sz="1800" b="1" dirty="0">
                <a:latin typeface="+mn-ea"/>
                <a:ea typeface="+mn-ea"/>
              </a:rPr>
              <a:t>of lung transplant patients: </a:t>
            </a:r>
            <a:r>
              <a:rPr lang="en-US" altLang="ko-KR" sz="1800" b="1" dirty="0" smtClean="0">
                <a:latin typeface="+mn-ea"/>
                <a:ea typeface="+mn-ea"/>
              </a:rPr>
              <a:t>one year follow-up</a:t>
            </a:r>
            <a:r>
              <a:rPr lang="ko-KR" altLang="en-US" sz="1800" dirty="0">
                <a:latin typeface="+mn-ea"/>
                <a:ea typeface="+mn-ea"/>
              </a:rPr>
              <a:t/>
            </a:r>
            <a:br>
              <a:rPr lang="ko-KR" altLang="en-US" sz="1800" dirty="0">
                <a:latin typeface="+mn-ea"/>
                <a:ea typeface="+mn-ea"/>
              </a:rPr>
            </a:br>
            <a:r>
              <a:rPr lang="pt-BR" altLang="ko-KR" sz="1200" dirty="0" smtClean="0">
                <a:latin typeface="+mn-ea"/>
                <a:ea typeface="+mn-ea"/>
              </a:rPr>
              <a:t>Paulo </a:t>
            </a:r>
            <a:r>
              <a:rPr lang="pt-BR" altLang="ko-KR" sz="1200" dirty="0">
                <a:latin typeface="+mn-ea"/>
                <a:ea typeface="+mn-ea"/>
              </a:rPr>
              <a:t>M. Pêgo-Fernandes, Fernando Conrado Abrão, Frederico Leon Arrabal Fernandes, Marlova L. Caramori, </a:t>
            </a:r>
            <a:r>
              <a:rPr lang="pt-BR" altLang="ko-KR" sz="1200" dirty="0" smtClean="0">
                <a:latin typeface="+mn-ea"/>
                <a:ea typeface="+mn-ea"/>
              </a:rPr>
              <a:t/>
            </a:r>
            <a:br>
              <a:rPr lang="pt-BR" altLang="ko-KR" sz="1200" dirty="0" smtClean="0">
                <a:latin typeface="+mn-ea"/>
                <a:ea typeface="+mn-ea"/>
              </a:rPr>
            </a:br>
            <a:r>
              <a:rPr lang="pt-BR" altLang="ko-KR" sz="1200" dirty="0" smtClean="0">
                <a:latin typeface="+mn-ea"/>
                <a:ea typeface="+mn-ea"/>
              </a:rPr>
              <a:t>Marcos </a:t>
            </a:r>
            <a:r>
              <a:rPr lang="pt-BR" altLang="ko-KR" sz="1200" dirty="0">
                <a:latin typeface="+mn-ea"/>
                <a:ea typeface="+mn-ea"/>
              </a:rPr>
              <a:t>Naoyuki Samano, Fabio B. Jatene </a:t>
            </a:r>
            <a:endParaRPr lang="ko-KR" altLang="en-US" sz="12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t>Result  </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276872"/>
            <a:ext cx="698387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p:cNvSpPr/>
          <p:nvPr/>
        </p:nvSpPr>
        <p:spPr>
          <a:xfrm>
            <a:off x="827584" y="3615407"/>
            <a:ext cx="6912768" cy="461665"/>
          </a:xfrm>
          <a:prstGeom prst="rect">
            <a:avLst/>
          </a:prstGeom>
        </p:spPr>
        <p:txBody>
          <a:bodyPr wrap="square">
            <a:spAutoFit/>
          </a:bodyPr>
          <a:lstStyle/>
          <a:p>
            <a:r>
              <a:rPr lang="en-US" altLang="ko-KR" sz="1200" dirty="0">
                <a:latin typeface="+mn-ea"/>
                <a:ea typeface="+mn-ea"/>
              </a:rPr>
              <a:t>** Statistically significant difference between single and double transplant groups. </a:t>
            </a:r>
            <a:endParaRPr lang="en-US" altLang="ko-KR" sz="1200" dirty="0" smtClean="0">
              <a:latin typeface="+mn-ea"/>
              <a:ea typeface="+mn-ea"/>
            </a:endParaRPr>
          </a:p>
          <a:p>
            <a:r>
              <a:rPr lang="en-US" altLang="ko-KR" sz="1200" dirty="0" smtClean="0">
                <a:latin typeface="+mn-ea"/>
                <a:ea typeface="+mn-ea"/>
              </a:rPr>
              <a:t>*  Statistically </a:t>
            </a:r>
            <a:r>
              <a:rPr lang="en-US" altLang="ko-KR" sz="1200" dirty="0">
                <a:latin typeface="+mn-ea"/>
                <a:ea typeface="+mn-ea"/>
              </a:rPr>
              <a:t>significant difference compared to pre-transplant values. 	</a:t>
            </a:r>
          </a:p>
        </p:txBody>
      </p:sp>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336" y="4259936"/>
            <a:ext cx="2592288" cy="2394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6519811" y="4437112"/>
            <a:ext cx="2448272" cy="1754326"/>
          </a:xfrm>
          <a:prstGeom prst="rect">
            <a:avLst/>
          </a:prstGeom>
        </p:spPr>
        <p:txBody>
          <a:bodyPr wrap="square">
            <a:spAutoFit/>
          </a:bodyPr>
          <a:lstStyle/>
          <a:p>
            <a:r>
              <a:rPr lang="en-US" altLang="ko-KR" sz="1200" dirty="0" smtClean="0">
                <a:latin typeface="+mn-ea"/>
                <a:ea typeface="+mn-ea"/>
              </a:rPr>
              <a:t>- Single-lung group</a:t>
            </a:r>
          </a:p>
          <a:p>
            <a:r>
              <a:rPr lang="en-US" altLang="ko-KR" sz="1200" dirty="0" smtClean="0">
                <a:latin typeface="+mn-ea"/>
                <a:ea typeface="+mn-ea"/>
              </a:rPr>
              <a:t>  After 3 </a:t>
            </a:r>
            <a:r>
              <a:rPr lang="en-US" altLang="ko-KR" sz="1200" dirty="0">
                <a:latin typeface="+mn-ea"/>
                <a:ea typeface="+mn-ea"/>
              </a:rPr>
              <a:t>and </a:t>
            </a:r>
            <a:r>
              <a:rPr lang="en-US" altLang="ko-KR" sz="1200" dirty="0" smtClean="0">
                <a:latin typeface="+mn-ea"/>
                <a:ea typeface="+mn-ea"/>
              </a:rPr>
              <a:t>6 </a:t>
            </a:r>
            <a:r>
              <a:rPr lang="en-US" altLang="ko-KR" sz="1200" dirty="0">
                <a:latin typeface="+mn-ea"/>
                <a:ea typeface="+mn-ea"/>
              </a:rPr>
              <a:t>months, </a:t>
            </a:r>
            <a:endParaRPr lang="en-US" altLang="ko-KR" sz="1200" dirty="0" smtClean="0">
              <a:latin typeface="+mn-ea"/>
              <a:ea typeface="+mn-ea"/>
            </a:endParaRPr>
          </a:p>
          <a:p>
            <a:r>
              <a:rPr lang="en-US" altLang="ko-KR" sz="1200" dirty="0">
                <a:latin typeface="+mn-ea"/>
                <a:ea typeface="+mn-ea"/>
              </a:rPr>
              <a:t> </a:t>
            </a:r>
            <a:r>
              <a:rPr lang="en-US" altLang="ko-KR" sz="1200" dirty="0" smtClean="0">
                <a:latin typeface="+mn-ea"/>
                <a:ea typeface="+mn-ea"/>
              </a:rPr>
              <a:t> did </a:t>
            </a:r>
            <a:r>
              <a:rPr lang="en-US" altLang="ko-KR" sz="1200" dirty="0">
                <a:latin typeface="+mn-ea"/>
                <a:ea typeface="+mn-ea"/>
              </a:rPr>
              <a:t>not vary </a:t>
            </a:r>
            <a:r>
              <a:rPr lang="en-US" altLang="ko-KR" sz="1200" dirty="0" smtClean="0">
                <a:latin typeface="+mn-ea"/>
                <a:ea typeface="+mn-ea"/>
              </a:rPr>
              <a:t>significant.</a:t>
            </a:r>
          </a:p>
          <a:p>
            <a:endParaRPr lang="en-US" altLang="ko-KR" sz="1200" dirty="0" smtClean="0">
              <a:latin typeface="+mn-ea"/>
              <a:ea typeface="+mn-ea"/>
            </a:endParaRPr>
          </a:p>
          <a:p>
            <a:r>
              <a:rPr lang="en-US" altLang="ko-KR" sz="1200" dirty="0" smtClean="0">
                <a:latin typeface="+mn-ea"/>
                <a:ea typeface="+mn-ea"/>
              </a:rPr>
              <a:t>- Double-lung group</a:t>
            </a:r>
          </a:p>
          <a:p>
            <a:r>
              <a:rPr lang="en-US" altLang="ko-KR" sz="1200" dirty="0" smtClean="0">
                <a:latin typeface="+mn-ea"/>
                <a:ea typeface="+mn-ea"/>
              </a:rPr>
              <a:t>  Continued </a:t>
            </a:r>
            <a:r>
              <a:rPr lang="en-US" altLang="ko-KR" sz="1200" dirty="0">
                <a:latin typeface="+mn-ea"/>
                <a:ea typeface="+mn-ea"/>
              </a:rPr>
              <a:t>to increase </a:t>
            </a:r>
            <a:r>
              <a:rPr lang="en-US" altLang="ko-KR" sz="1200" dirty="0" smtClean="0">
                <a:latin typeface="+mn-ea"/>
                <a:ea typeface="+mn-ea"/>
              </a:rPr>
              <a:t>during</a:t>
            </a:r>
          </a:p>
          <a:p>
            <a:r>
              <a:rPr lang="en-US" altLang="ko-KR" sz="1200" dirty="0">
                <a:latin typeface="+mn-ea"/>
                <a:ea typeface="+mn-ea"/>
              </a:rPr>
              <a:t> </a:t>
            </a:r>
            <a:r>
              <a:rPr lang="en-US" altLang="ko-KR" sz="1200" dirty="0" smtClean="0">
                <a:latin typeface="+mn-ea"/>
                <a:ea typeface="+mn-ea"/>
              </a:rPr>
              <a:t> </a:t>
            </a:r>
            <a:r>
              <a:rPr lang="en-US" altLang="ko-KR" sz="1200" dirty="0">
                <a:latin typeface="+mn-ea"/>
                <a:ea typeface="+mn-ea"/>
              </a:rPr>
              <a:t>the first </a:t>
            </a:r>
            <a:r>
              <a:rPr lang="en-US" altLang="ko-KR" sz="1200" dirty="0" smtClean="0">
                <a:latin typeface="+mn-ea"/>
                <a:ea typeface="+mn-ea"/>
              </a:rPr>
              <a:t>post-op </a:t>
            </a:r>
            <a:r>
              <a:rPr lang="en-US" altLang="ko-KR" sz="1200" dirty="0">
                <a:latin typeface="+mn-ea"/>
                <a:ea typeface="+mn-ea"/>
              </a:rPr>
              <a:t>year</a:t>
            </a:r>
            <a:r>
              <a:rPr lang="en-US" altLang="ko-KR" sz="1200" dirty="0" smtClean="0">
                <a:latin typeface="+mn-ea"/>
                <a:ea typeface="+mn-ea"/>
              </a:rPr>
              <a:t>.</a:t>
            </a:r>
          </a:p>
          <a:p>
            <a:endParaRPr lang="en-US" altLang="ko-KR" sz="1200" dirty="0">
              <a:latin typeface="+mn-ea"/>
              <a:ea typeface="+mn-ea"/>
            </a:endParaRPr>
          </a:p>
          <a:p>
            <a:r>
              <a:rPr lang="en-US" altLang="ko-KR" sz="1200" dirty="0" smtClean="0">
                <a:latin typeface="+mn-ea"/>
                <a:ea typeface="+mn-ea"/>
              </a:rPr>
              <a:t> </a:t>
            </a:r>
            <a:endParaRPr lang="ko-KR" altLang="en-US" sz="1200" dirty="0">
              <a:latin typeface="+mn-ea"/>
              <a:ea typeface="+mn-ea"/>
            </a:endParaRPr>
          </a:p>
        </p:txBody>
      </p:sp>
      <p:sp>
        <p:nvSpPr>
          <p:cNvPr id="9" name="직사각형 8"/>
          <p:cNvSpPr/>
          <p:nvPr/>
        </p:nvSpPr>
        <p:spPr>
          <a:xfrm>
            <a:off x="2654943" y="2852936"/>
            <a:ext cx="716485" cy="792088"/>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3371428" y="3014850"/>
            <a:ext cx="4368924" cy="21602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3371428" y="3419947"/>
            <a:ext cx="4372519" cy="21602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4319520" y="2852936"/>
            <a:ext cx="3420832" cy="16191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4319764" y="3257825"/>
            <a:ext cx="3420832" cy="16191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6" y="4211767"/>
            <a:ext cx="2592288" cy="2492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3184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200" dirty="0" smtClean="0">
                <a:latin typeface="+mn-ea"/>
                <a:ea typeface="+mn-ea"/>
              </a:rPr>
              <a:t>[CLINICS </a:t>
            </a:r>
            <a:r>
              <a:rPr lang="en-US" altLang="ko-KR" sz="1200" dirty="0">
                <a:latin typeface="+mn-ea"/>
                <a:ea typeface="+mn-ea"/>
              </a:rPr>
              <a:t>2009;64(6):519-25</a:t>
            </a:r>
            <a:r>
              <a:rPr lang="en-US" altLang="ko-KR" sz="12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err="1" smtClean="0">
                <a:latin typeface="+mn-ea"/>
                <a:ea typeface="+mn-ea"/>
              </a:rPr>
              <a:t>Spirometric</a:t>
            </a:r>
            <a:r>
              <a:rPr lang="en-US" altLang="ko-KR" sz="1800" b="1" dirty="0" smtClean="0">
                <a:latin typeface="+mn-ea"/>
                <a:ea typeface="+mn-ea"/>
              </a:rPr>
              <a:t> assessment </a:t>
            </a:r>
            <a:r>
              <a:rPr lang="en-US" altLang="ko-KR" sz="1800" b="1" dirty="0">
                <a:latin typeface="+mn-ea"/>
                <a:ea typeface="+mn-ea"/>
              </a:rPr>
              <a:t>of lung transplant patients: </a:t>
            </a:r>
            <a:r>
              <a:rPr lang="en-US" altLang="ko-KR" sz="1800" b="1" dirty="0" smtClean="0">
                <a:latin typeface="+mn-ea"/>
                <a:ea typeface="+mn-ea"/>
              </a:rPr>
              <a:t>one year follow-up</a:t>
            </a:r>
            <a:r>
              <a:rPr lang="ko-KR" altLang="en-US" sz="1800" dirty="0">
                <a:latin typeface="+mn-ea"/>
                <a:ea typeface="+mn-ea"/>
              </a:rPr>
              <a:t/>
            </a:r>
            <a:br>
              <a:rPr lang="ko-KR" altLang="en-US" sz="1800" dirty="0">
                <a:latin typeface="+mn-ea"/>
                <a:ea typeface="+mn-ea"/>
              </a:rPr>
            </a:br>
            <a:r>
              <a:rPr lang="pt-BR" altLang="ko-KR" sz="1200" dirty="0" smtClean="0">
                <a:latin typeface="+mn-ea"/>
                <a:ea typeface="+mn-ea"/>
              </a:rPr>
              <a:t>Paulo </a:t>
            </a:r>
            <a:r>
              <a:rPr lang="pt-BR" altLang="ko-KR" sz="1200" dirty="0">
                <a:latin typeface="+mn-ea"/>
                <a:ea typeface="+mn-ea"/>
              </a:rPr>
              <a:t>M. Pêgo-Fernandes, Fernando Conrado Abrão, Frederico Leon Arrabal Fernandes, Marlova L. Caramori, </a:t>
            </a:r>
            <a:r>
              <a:rPr lang="pt-BR" altLang="ko-KR" sz="1200" dirty="0" smtClean="0">
                <a:latin typeface="+mn-ea"/>
                <a:ea typeface="+mn-ea"/>
              </a:rPr>
              <a:t/>
            </a:r>
            <a:br>
              <a:rPr lang="pt-BR" altLang="ko-KR" sz="1200" dirty="0" smtClean="0">
                <a:latin typeface="+mn-ea"/>
                <a:ea typeface="+mn-ea"/>
              </a:rPr>
            </a:br>
            <a:r>
              <a:rPr lang="pt-BR" altLang="ko-KR" sz="1200" dirty="0" smtClean="0">
                <a:latin typeface="+mn-ea"/>
                <a:ea typeface="+mn-ea"/>
              </a:rPr>
              <a:t>Marcos </a:t>
            </a:r>
            <a:r>
              <a:rPr lang="pt-BR" altLang="ko-KR" sz="1200" dirty="0">
                <a:latin typeface="+mn-ea"/>
                <a:ea typeface="+mn-ea"/>
              </a:rPr>
              <a:t>Naoyuki Samano, Fabio B. Jatene </a:t>
            </a:r>
            <a:endParaRPr lang="ko-KR" altLang="en-US" sz="12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t>Result  </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793" y="2276872"/>
            <a:ext cx="3310305"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4355502"/>
            <a:ext cx="2376264" cy="2334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4385332"/>
            <a:ext cx="2602121" cy="2356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직사각형 15"/>
          <p:cNvSpPr/>
          <p:nvPr/>
        </p:nvSpPr>
        <p:spPr>
          <a:xfrm>
            <a:off x="4644008" y="2276872"/>
            <a:ext cx="3960440" cy="2123658"/>
          </a:xfrm>
          <a:prstGeom prst="rect">
            <a:avLst/>
          </a:prstGeom>
        </p:spPr>
        <p:txBody>
          <a:bodyPr wrap="square">
            <a:spAutoFit/>
          </a:bodyPr>
          <a:lstStyle/>
          <a:p>
            <a:r>
              <a:rPr lang="en-US" altLang="ko-KR" sz="1200" dirty="0" smtClean="0">
                <a:latin typeface="+mn-ea"/>
                <a:ea typeface="+mn-ea"/>
              </a:rPr>
              <a:t>- Single-lung group</a:t>
            </a:r>
          </a:p>
          <a:p>
            <a:r>
              <a:rPr lang="en-US" altLang="ko-KR" sz="1200" dirty="0" smtClean="0">
                <a:latin typeface="+mn-ea"/>
                <a:ea typeface="+mn-ea"/>
              </a:rPr>
              <a:t>  </a:t>
            </a:r>
            <a:r>
              <a:rPr lang="en-US" altLang="ko-KR" sz="1200" dirty="0" smtClean="0">
                <a:solidFill>
                  <a:srgbClr val="FF0000"/>
                </a:solidFill>
                <a:latin typeface="+mn-ea"/>
                <a:ea typeface="+mn-ea"/>
              </a:rPr>
              <a:t>No</a:t>
            </a:r>
            <a:r>
              <a:rPr lang="en-US" altLang="ko-KR" sz="1200" dirty="0" smtClean="0">
                <a:latin typeface="+mn-ea"/>
                <a:ea typeface="+mn-ea"/>
              </a:rPr>
              <a:t> </a:t>
            </a:r>
            <a:r>
              <a:rPr lang="en-US" altLang="ko-KR" sz="1200" dirty="0">
                <a:solidFill>
                  <a:srgbClr val="FF0000"/>
                </a:solidFill>
                <a:latin typeface="+mn-ea"/>
                <a:ea typeface="+mn-ea"/>
              </a:rPr>
              <a:t>significant</a:t>
            </a:r>
            <a:r>
              <a:rPr lang="en-US" altLang="ko-KR" sz="1200" dirty="0">
                <a:latin typeface="+mn-ea"/>
                <a:ea typeface="+mn-ea"/>
              </a:rPr>
              <a:t> variation in the </a:t>
            </a:r>
            <a:r>
              <a:rPr lang="en-US" altLang="ko-KR" sz="1200" dirty="0">
                <a:solidFill>
                  <a:srgbClr val="FF0000"/>
                </a:solidFill>
                <a:latin typeface="+mn-ea"/>
                <a:ea typeface="+mn-ea"/>
              </a:rPr>
              <a:t>FVC</a:t>
            </a:r>
            <a:r>
              <a:rPr lang="en-US" altLang="ko-KR" sz="1200" dirty="0">
                <a:latin typeface="+mn-ea"/>
                <a:ea typeface="+mn-ea"/>
              </a:rPr>
              <a:t> during the </a:t>
            </a:r>
            <a:r>
              <a:rPr lang="en-US" altLang="ko-KR" sz="1200" dirty="0" smtClean="0">
                <a:latin typeface="+mn-ea"/>
                <a:ea typeface="+mn-ea"/>
              </a:rPr>
              <a:t>post-</a:t>
            </a:r>
          </a:p>
          <a:p>
            <a:r>
              <a:rPr lang="en-US" altLang="ko-KR" sz="1200" dirty="0">
                <a:latin typeface="+mn-ea"/>
                <a:ea typeface="+mn-ea"/>
              </a:rPr>
              <a:t> </a:t>
            </a:r>
            <a:r>
              <a:rPr lang="en-US" altLang="ko-KR" sz="1200" dirty="0" smtClean="0">
                <a:latin typeface="+mn-ea"/>
                <a:ea typeface="+mn-ea"/>
              </a:rPr>
              <a:t> transplant </a:t>
            </a:r>
            <a:r>
              <a:rPr lang="en-US" altLang="ko-KR" sz="1200" dirty="0">
                <a:latin typeface="+mn-ea"/>
                <a:ea typeface="+mn-ea"/>
              </a:rPr>
              <a:t>month (</a:t>
            </a:r>
            <a:r>
              <a:rPr lang="en-US" altLang="ko-KR" sz="1200" i="1" dirty="0">
                <a:latin typeface="+mn-ea"/>
                <a:ea typeface="+mn-ea"/>
              </a:rPr>
              <a:t>p=0.861</a:t>
            </a:r>
            <a:r>
              <a:rPr lang="en-US" altLang="ko-KR" sz="1200" dirty="0">
                <a:latin typeface="+mn-ea"/>
                <a:ea typeface="+mn-ea"/>
              </a:rPr>
              <a:t>) </a:t>
            </a:r>
            <a:endParaRPr lang="en-US" altLang="ko-KR" sz="1200" dirty="0" smtClean="0">
              <a:latin typeface="+mn-ea"/>
              <a:ea typeface="+mn-ea"/>
            </a:endParaRPr>
          </a:p>
          <a:p>
            <a:r>
              <a:rPr lang="en-US" altLang="ko-KR" sz="1200" dirty="0" smtClean="0">
                <a:latin typeface="+mn-ea"/>
                <a:ea typeface="+mn-ea"/>
              </a:rPr>
              <a:t>  </a:t>
            </a:r>
            <a:r>
              <a:rPr lang="en-US" altLang="ko-KR" sz="1200" dirty="0">
                <a:solidFill>
                  <a:srgbClr val="FF0000"/>
                </a:solidFill>
                <a:latin typeface="+mn-ea"/>
                <a:ea typeface="+mn-ea"/>
              </a:rPr>
              <a:t>FEV1</a:t>
            </a:r>
            <a:r>
              <a:rPr lang="en-US" altLang="ko-KR" sz="1200" dirty="0">
                <a:latin typeface="+mn-ea"/>
                <a:ea typeface="+mn-ea"/>
              </a:rPr>
              <a:t> values increased </a:t>
            </a:r>
            <a:r>
              <a:rPr lang="en-US" altLang="ko-KR" sz="1200" dirty="0">
                <a:solidFill>
                  <a:srgbClr val="FF0000"/>
                </a:solidFill>
                <a:latin typeface="+mn-ea"/>
                <a:ea typeface="+mn-ea"/>
              </a:rPr>
              <a:t>from the sixth month </a:t>
            </a:r>
            <a:r>
              <a:rPr lang="en-US" altLang="ko-KR" sz="1200" dirty="0" smtClean="0">
                <a:latin typeface="+mn-ea"/>
                <a:ea typeface="+mn-ea"/>
              </a:rPr>
              <a:t>post-</a:t>
            </a:r>
          </a:p>
          <a:p>
            <a:r>
              <a:rPr lang="en-US" altLang="ko-KR" sz="1200" dirty="0">
                <a:latin typeface="+mn-ea"/>
                <a:ea typeface="+mn-ea"/>
              </a:rPr>
              <a:t> </a:t>
            </a:r>
            <a:r>
              <a:rPr lang="en-US" altLang="ko-KR" sz="1200" dirty="0" smtClean="0">
                <a:latin typeface="+mn-ea"/>
                <a:ea typeface="+mn-ea"/>
              </a:rPr>
              <a:t> transplantation </a:t>
            </a:r>
            <a:r>
              <a:rPr lang="en-US" altLang="ko-KR" sz="1200" dirty="0">
                <a:latin typeface="+mn-ea"/>
                <a:ea typeface="+mn-ea"/>
              </a:rPr>
              <a:t>onwards (</a:t>
            </a:r>
            <a:r>
              <a:rPr lang="en-US" altLang="ko-KR" sz="1200" i="1" dirty="0">
                <a:latin typeface="+mn-ea"/>
                <a:ea typeface="+mn-ea"/>
              </a:rPr>
              <a:t>p=0.002</a:t>
            </a:r>
            <a:r>
              <a:rPr lang="en-US" altLang="ko-KR" sz="1200" dirty="0">
                <a:latin typeface="+mn-ea"/>
                <a:ea typeface="+mn-ea"/>
              </a:rPr>
              <a:t>) </a:t>
            </a:r>
            <a:endParaRPr lang="en-US" altLang="ko-KR" sz="1200" dirty="0" smtClean="0">
              <a:latin typeface="+mn-ea"/>
              <a:ea typeface="+mn-ea"/>
            </a:endParaRPr>
          </a:p>
          <a:p>
            <a:endParaRPr lang="en-US" altLang="ko-KR" sz="1200" dirty="0" smtClean="0">
              <a:latin typeface="+mn-ea"/>
              <a:ea typeface="+mn-ea"/>
            </a:endParaRPr>
          </a:p>
          <a:p>
            <a:r>
              <a:rPr lang="en-US" altLang="ko-KR" sz="1200" dirty="0" smtClean="0">
                <a:latin typeface="+mn-ea"/>
                <a:ea typeface="+mn-ea"/>
              </a:rPr>
              <a:t>- Double-lung group</a:t>
            </a:r>
          </a:p>
          <a:p>
            <a:r>
              <a:rPr lang="en-US" altLang="ko-KR" sz="1200" dirty="0" smtClean="0">
                <a:latin typeface="+mn-ea"/>
                <a:ea typeface="+mn-ea"/>
              </a:rPr>
              <a:t>  </a:t>
            </a:r>
            <a:r>
              <a:rPr lang="en-US" altLang="ko-KR" sz="1200" dirty="0" smtClean="0">
                <a:solidFill>
                  <a:srgbClr val="FF0000"/>
                </a:solidFill>
                <a:latin typeface="+mn-ea"/>
                <a:ea typeface="+mn-ea"/>
              </a:rPr>
              <a:t>Significant </a:t>
            </a:r>
            <a:r>
              <a:rPr lang="en-US" altLang="ko-KR" sz="1200" dirty="0">
                <a:solidFill>
                  <a:srgbClr val="FF0000"/>
                </a:solidFill>
                <a:latin typeface="+mn-ea"/>
                <a:ea typeface="+mn-ea"/>
              </a:rPr>
              <a:t>increases in FVC and FEV1 </a:t>
            </a:r>
            <a:r>
              <a:rPr lang="en-US" altLang="ko-KR" sz="1200" dirty="0">
                <a:latin typeface="+mn-ea"/>
                <a:ea typeface="+mn-ea"/>
              </a:rPr>
              <a:t>from the </a:t>
            </a:r>
            <a:endParaRPr lang="en-US" altLang="ko-KR" sz="1200" dirty="0" smtClean="0">
              <a:latin typeface="+mn-ea"/>
              <a:ea typeface="+mn-ea"/>
            </a:endParaRPr>
          </a:p>
          <a:p>
            <a:r>
              <a:rPr lang="en-US" altLang="ko-KR" sz="1200" dirty="0">
                <a:latin typeface="+mn-ea"/>
                <a:ea typeface="+mn-ea"/>
              </a:rPr>
              <a:t> </a:t>
            </a:r>
            <a:r>
              <a:rPr lang="en-US" altLang="ko-KR" sz="1200" dirty="0" smtClean="0">
                <a:latin typeface="+mn-ea"/>
                <a:ea typeface="+mn-ea"/>
              </a:rPr>
              <a:t> third </a:t>
            </a:r>
            <a:r>
              <a:rPr lang="en-US" altLang="ko-KR" sz="1200" dirty="0">
                <a:latin typeface="+mn-ea"/>
                <a:ea typeface="+mn-ea"/>
              </a:rPr>
              <a:t>month post-transplantation onwards </a:t>
            </a:r>
            <a:endParaRPr lang="en-US" altLang="ko-KR" sz="1200" dirty="0" smtClean="0">
              <a:latin typeface="+mn-ea"/>
              <a:ea typeface="+mn-ea"/>
            </a:endParaRPr>
          </a:p>
          <a:p>
            <a:r>
              <a:rPr lang="en-US" altLang="ko-KR" sz="1200" dirty="0">
                <a:latin typeface="+mn-ea"/>
                <a:ea typeface="+mn-ea"/>
              </a:rPr>
              <a:t> </a:t>
            </a:r>
            <a:r>
              <a:rPr lang="en-US" altLang="ko-KR" sz="1200" dirty="0" smtClean="0">
                <a:latin typeface="+mn-ea"/>
                <a:ea typeface="+mn-ea"/>
              </a:rPr>
              <a:t> (</a:t>
            </a:r>
            <a:r>
              <a:rPr lang="en-US" altLang="ko-KR" sz="1200" i="1" dirty="0" smtClean="0">
                <a:latin typeface="+mn-ea"/>
                <a:ea typeface="+mn-ea"/>
              </a:rPr>
              <a:t>p&lt;0.001 </a:t>
            </a:r>
            <a:r>
              <a:rPr lang="en-US" altLang="ko-KR" sz="1200" dirty="0">
                <a:latin typeface="+mn-ea"/>
                <a:ea typeface="+mn-ea"/>
              </a:rPr>
              <a:t>and </a:t>
            </a:r>
            <a:r>
              <a:rPr lang="en-US" altLang="ko-KR" sz="1200" i="1" dirty="0">
                <a:latin typeface="+mn-ea"/>
                <a:ea typeface="+mn-ea"/>
              </a:rPr>
              <a:t>p=0.002</a:t>
            </a:r>
            <a:r>
              <a:rPr lang="en-US" altLang="ko-KR" sz="1200" dirty="0">
                <a:latin typeface="+mn-ea"/>
                <a:ea typeface="+mn-ea"/>
              </a:rPr>
              <a:t>) </a:t>
            </a:r>
          </a:p>
          <a:p>
            <a:r>
              <a:rPr lang="en-US" altLang="ko-KR" sz="1200" dirty="0" smtClean="0">
                <a:latin typeface="+mn-ea"/>
                <a:ea typeface="+mn-ea"/>
              </a:rPr>
              <a:t> </a:t>
            </a:r>
            <a:endParaRPr lang="ko-KR" altLang="en-US" sz="1200" dirty="0">
              <a:latin typeface="+mn-ea"/>
              <a:ea typeface="+mn-ea"/>
            </a:endParaRPr>
          </a:p>
        </p:txBody>
      </p:sp>
    </p:spTree>
    <p:extLst>
      <p:ext uri="{BB962C8B-B14F-4D97-AF65-F5344CB8AC3E}">
        <p14:creationId xmlns:p14="http://schemas.microsoft.com/office/powerpoint/2010/main" val="35149769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200" dirty="0" smtClean="0">
                <a:latin typeface="+mn-ea"/>
                <a:ea typeface="+mn-ea"/>
              </a:rPr>
              <a:t>[CLINICS </a:t>
            </a:r>
            <a:r>
              <a:rPr lang="en-US" altLang="ko-KR" sz="1200" dirty="0">
                <a:latin typeface="+mn-ea"/>
                <a:ea typeface="+mn-ea"/>
              </a:rPr>
              <a:t>2009;64(6):519-25</a:t>
            </a:r>
            <a:r>
              <a:rPr lang="en-US" altLang="ko-KR" sz="12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err="1" smtClean="0">
                <a:latin typeface="+mn-ea"/>
                <a:ea typeface="+mn-ea"/>
              </a:rPr>
              <a:t>Spirometric</a:t>
            </a:r>
            <a:r>
              <a:rPr lang="en-US" altLang="ko-KR" sz="1800" b="1" dirty="0" smtClean="0">
                <a:latin typeface="+mn-ea"/>
                <a:ea typeface="+mn-ea"/>
              </a:rPr>
              <a:t> assessment </a:t>
            </a:r>
            <a:r>
              <a:rPr lang="en-US" altLang="ko-KR" sz="1800" b="1" dirty="0">
                <a:latin typeface="+mn-ea"/>
                <a:ea typeface="+mn-ea"/>
              </a:rPr>
              <a:t>of lung transplant patients: </a:t>
            </a:r>
            <a:r>
              <a:rPr lang="en-US" altLang="ko-KR" sz="1800" b="1" dirty="0" smtClean="0">
                <a:latin typeface="+mn-ea"/>
                <a:ea typeface="+mn-ea"/>
              </a:rPr>
              <a:t>one year follow-up</a:t>
            </a:r>
            <a:r>
              <a:rPr lang="ko-KR" altLang="en-US" sz="1800" dirty="0">
                <a:latin typeface="+mn-ea"/>
                <a:ea typeface="+mn-ea"/>
              </a:rPr>
              <a:t/>
            </a:r>
            <a:br>
              <a:rPr lang="ko-KR" altLang="en-US" sz="1800" dirty="0">
                <a:latin typeface="+mn-ea"/>
                <a:ea typeface="+mn-ea"/>
              </a:rPr>
            </a:br>
            <a:r>
              <a:rPr lang="pt-BR" altLang="ko-KR" sz="1200" dirty="0" smtClean="0">
                <a:latin typeface="+mn-ea"/>
                <a:ea typeface="+mn-ea"/>
              </a:rPr>
              <a:t>Paulo </a:t>
            </a:r>
            <a:r>
              <a:rPr lang="pt-BR" altLang="ko-KR" sz="1200" dirty="0">
                <a:latin typeface="+mn-ea"/>
                <a:ea typeface="+mn-ea"/>
              </a:rPr>
              <a:t>M. Pêgo-Fernandes, Fernando Conrado Abrão, Frederico Leon Arrabal Fernandes, Marlova L. Caramori, </a:t>
            </a:r>
            <a:r>
              <a:rPr lang="pt-BR" altLang="ko-KR" sz="1200" dirty="0" smtClean="0">
                <a:latin typeface="+mn-ea"/>
                <a:ea typeface="+mn-ea"/>
              </a:rPr>
              <a:t/>
            </a:r>
            <a:br>
              <a:rPr lang="pt-BR" altLang="ko-KR" sz="1200" dirty="0" smtClean="0">
                <a:latin typeface="+mn-ea"/>
                <a:ea typeface="+mn-ea"/>
              </a:rPr>
            </a:br>
            <a:r>
              <a:rPr lang="pt-BR" altLang="ko-KR" sz="1200" dirty="0" smtClean="0">
                <a:latin typeface="+mn-ea"/>
                <a:ea typeface="+mn-ea"/>
              </a:rPr>
              <a:t>Marcos </a:t>
            </a:r>
            <a:r>
              <a:rPr lang="pt-BR" altLang="ko-KR" sz="1200" dirty="0">
                <a:latin typeface="+mn-ea"/>
                <a:ea typeface="+mn-ea"/>
              </a:rPr>
              <a:t>Naoyuki Samano, Fabio B. Jatene </a:t>
            </a:r>
            <a:endParaRPr lang="ko-KR" altLang="en-US" sz="12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en-US" altLang="ko-KR" sz="1600" dirty="0" smtClean="0">
              <a:latin typeface="+mn-ea"/>
              <a:ea typeface="+mn-ea"/>
            </a:endParaRPr>
          </a:p>
          <a:p>
            <a:pPr>
              <a:buFont typeface="Wingdings" pitchFamily="2" charset="2"/>
              <a:buChar char="ü"/>
            </a:pPr>
            <a:r>
              <a:rPr lang="en-US" altLang="ko-KR" sz="1600" dirty="0" smtClean="0">
                <a:latin typeface="+mn-ea"/>
                <a:ea typeface="+mn-ea"/>
              </a:rPr>
              <a:t>Discussion</a:t>
            </a:r>
          </a:p>
          <a:p>
            <a:pPr marL="0" indent="0">
              <a:buNone/>
            </a:pPr>
            <a:r>
              <a:rPr lang="en-US" altLang="ko-KR" sz="1600" dirty="0">
                <a:latin typeface="+mn-ea"/>
                <a:ea typeface="+mn-ea"/>
              </a:rPr>
              <a:t>Although the </a:t>
            </a:r>
            <a:r>
              <a:rPr lang="en-US" altLang="ko-KR" sz="1600" dirty="0">
                <a:solidFill>
                  <a:srgbClr val="FF0000"/>
                </a:solidFill>
                <a:latin typeface="+mn-ea"/>
                <a:ea typeface="+mn-ea"/>
              </a:rPr>
              <a:t>pre-transplant</a:t>
            </a:r>
            <a:r>
              <a:rPr lang="en-US" altLang="ko-KR" sz="1600" dirty="0">
                <a:latin typeface="+mn-ea"/>
                <a:ea typeface="+mn-ea"/>
              </a:rPr>
              <a:t> lung function values were </a:t>
            </a:r>
            <a:r>
              <a:rPr lang="en-US" altLang="ko-KR" sz="1600" dirty="0">
                <a:solidFill>
                  <a:srgbClr val="FF0000"/>
                </a:solidFill>
                <a:latin typeface="+mn-ea"/>
                <a:ea typeface="+mn-ea"/>
              </a:rPr>
              <a:t>worse in the double-lung transplantation </a:t>
            </a:r>
            <a:r>
              <a:rPr lang="en-US" altLang="ko-KR" sz="1600" dirty="0" smtClean="0">
                <a:solidFill>
                  <a:srgbClr val="FF0000"/>
                </a:solidFill>
                <a:latin typeface="+mn-ea"/>
                <a:ea typeface="+mn-ea"/>
              </a:rPr>
              <a:t>group</a:t>
            </a:r>
            <a:r>
              <a:rPr lang="en-US" altLang="ko-KR" sz="1600" dirty="0" smtClean="0">
                <a:latin typeface="+mn-ea"/>
                <a:ea typeface="+mn-ea"/>
              </a:rPr>
              <a:t>, </a:t>
            </a:r>
            <a:r>
              <a:rPr lang="en-US" altLang="ko-KR" sz="1600" dirty="0">
                <a:latin typeface="+mn-ea"/>
                <a:ea typeface="+mn-ea"/>
              </a:rPr>
              <a:t>a</a:t>
            </a:r>
            <a:r>
              <a:rPr lang="en-US" altLang="ko-KR" sz="1600" dirty="0" smtClean="0">
                <a:latin typeface="+mn-ea"/>
                <a:ea typeface="+mn-ea"/>
              </a:rPr>
              <a:t>fter </a:t>
            </a:r>
            <a:r>
              <a:rPr lang="en-US" altLang="ko-KR" sz="1600" dirty="0">
                <a:latin typeface="+mn-ea"/>
                <a:ea typeface="+mn-ea"/>
              </a:rPr>
              <a:t>one year of follow-up, we observed </a:t>
            </a:r>
            <a:r>
              <a:rPr lang="en-US" altLang="ko-KR" sz="1600" dirty="0" smtClean="0">
                <a:latin typeface="+mn-ea"/>
                <a:ea typeface="+mn-ea"/>
              </a:rPr>
              <a:t>a </a:t>
            </a:r>
            <a:r>
              <a:rPr lang="en-US" altLang="ko-KR" sz="1600" dirty="0" smtClean="0">
                <a:solidFill>
                  <a:srgbClr val="FF0000"/>
                </a:solidFill>
                <a:latin typeface="+mn-ea"/>
                <a:ea typeface="+mn-ea"/>
              </a:rPr>
              <a:t>greater </a:t>
            </a:r>
            <a:r>
              <a:rPr lang="en-US" altLang="ko-KR" sz="1600" dirty="0">
                <a:solidFill>
                  <a:srgbClr val="FF0000"/>
                </a:solidFill>
                <a:latin typeface="+mn-ea"/>
                <a:ea typeface="+mn-ea"/>
              </a:rPr>
              <a:t>improvement in FVC and FEV1 in the bilateral transplant </a:t>
            </a:r>
            <a:r>
              <a:rPr lang="en-US" altLang="ko-KR" sz="1600" dirty="0" smtClean="0">
                <a:solidFill>
                  <a:srgbClr val="FF0000"/>
                </a:solidFill>
                <a:latin typeface="+mn-ea"/>
                <a:ea typeface="+mn-ea"/>
              </a:rPr>
              <a:t>group. </a:t>
            </a:r>
          </a:p>
          <a:p>
            <a:pPr marL="0" indent="0">
              <a:buNone/>
            </a:pPr>
            <a:endParaRPr lang="en-US" altLang="ko-KR" sz="1600" dirty="0" smtClean="0">
              <a:latin typeface="+mn-ea"/>
              <a:ea typeface="+mn-ea"/>
            </a:endParaRPr>
          </a:p>
          <a:p>
            <a:pPr marL="0" indent="0">
              <a:buNone/>
            </a:pPr>
            <a:r>
              <a:rPr lang="en-US" altLang="ko-KR" sz="1600" dirty="0" smtClean="0">
                <a:latin typeface="+mn-ea"/>
                <a:ea typeface="+mn-ea"/>
              </a:rPr>
              <a:t>Double-lung group</a:t>
            </a:r>
            <a:endParaRPr lang="en-US" altLang="ko-KR" sz="1600" dirty="0">
              <a:latin typeface="+mn-ea"/>
              <a:ea typeface="+mn-ea"/>
            </a:endParaRPr>
          </a:p>
          <a:p>
            <a:pPr marL="0" indent="0">
              <a:buNone/>
            </a:pPr>
            <a:r>
              <a:rPr lang="en-US" altLang="ko-KR" sz="1600" dirty="0" smtClean="0">
                <a:latin typeface="+mn-ea"/>
                <a:ea typeface="+mn-ea"/>
              </a:rPr>
              <a:t>   FVC : 2.14 - </a:t>
            </a:r>
            <a:r>
              <a:rPr lang="en-US" altLang="ko-KR" sz="1600" dirty="0">
                <a:latin typeface="+mn-ea"/>
                <a:ea typeface="+mn-ea"/>
              </a:rPr>
              <a:t>fold increase </a:t>
            </a:r>
            <a:r>
              <a:rPr lang="en-US" altLang="ko-KR" sz="1600" dirty="0" smtClean="0">
                <a:latin typeface="+mn-ea"/>
                <a:ea typeface="+mn-ea"/>
              </a:rPr>
              <a:t> </a:t>
            </a:r>
          </a:p>
          <a:p>
            <a:pPr marL="0" indent="0">
              <a:buNone/>
            </a:pPr>
            <a:r>
              <a:rPr lang="en-US" altLang="ko-KR" sz="1600" dirty="0" smtClean="0">
                <a:latin typeface="+mn-ea"/>
                <a:ea typeface="+mn-ea"/>
              </a:rPr>
              <a:t>   FEV1 : 3.75 - fold increase </a:t>
            </a:r>
          </a:p>
          <a:p>
            <a:pPr marL="0" indent="0">
              <a:buNone/>
            </a:pPr>
            <a:endParaRPr lang="en-US" altLang="ko-KR" sz="1600" dirty="0">
              <a:latin typeface="+mn-ea"/>
              <a:ea typeface="+mn-ea"/>
            </a:endParaRPr>
          </a:p>
          <a:p>
            <a:pPr marL="0" indent="0">
              <a:buNone/>
            </a:pPr>
            <a:r>
              <a:rPr lang="en-US" altLang="ko-KR" sz="1600" dirty="0" smtClean="0">
                <a:latin typeface="+mn-ea"/>
                <a:ea typeface="+mn-ea"/>
              </a:rPr>
              <a:t>Single-lung </a:t>
            </a:r>
            <a:r>
              <a:rPr lang="en-US" altLang="ko-KR" sz="1600" dirty="0">
                <a:latin typeface="+mn-ea"/>
                <a:ea typeface="+mn-ea"/>
              </a:rPr>
              <a:t>group</a:t>
            </a:r>
          </a:p>
          <a:p>
            <a:pPr marL="0" indent="0">
              <a:buNone/>
            </a:pPr>
            <a:r>
              <a:rPr lang="en-US" altLang="ko-KR" sz="1600" dirty="0">
                <a:latin typeface="+mn-ea"/>
                <a:ea typeface="+mn-ea"/>
              </a:rPr>
              <a:t> </a:t>
            </a:r>
            <a:r>
              <a:rPr lang="en-US" altLang="ko-KR" sz="1600" dirty="0" smtClean="0">
                <a:latin typeface="+mn-ea"/>
                <a:ea typeface="+mn-ea"/>
              </a:rPr>
              <a:t>  FVC </a:t>
            </a:r>
            <a:r>
              <a:rPr lang="en-US" altLang="ko-KR" sz="1600" dirty="0">
                <a:latin typeface="+mn-ea"/>
                <a:ea typeface="+mn-ea"/>
              </a:rPr>
              <a:t>: </a:t>
            </a:r>
            <a:r>
              <a:rPr lang="en-US" altLang="ko-KR" sz="1600" dirty="0" smtClean="0">
                <a:latin typeface="+mn-ea"/>
                <a:ea typeface="+mn-ea"/>
              </a:rPr>
              <a:t>1.37 - </a:t>
            </a:r>
            <a:r>
              <a:rPr lang="en-US" altLang="ko-KR" sz="1600" dirty="0">
                <a:latin typeface="+mn-ea"/>
                <a:ea typeface="+mn-ea"/>
              </a:rPr>
              <a:t>fold </a:t>
            </a:r>
            <a:r>
              <a:rPr lang="en-US" altLang="ko-KR" sz="1600" dirty="0" smtClean="0">
                <a:latin typeface="+mn-ea"/>
                <a:ea typeface="+mn-ea"/>
              </a:rPr>
              <a:t>increase (</a:t>
            </a:r>
            <a:r>
              <a:rPr lang="en-US" altLang="ko-KR" sz="1600" i="1" dirty="0" smtClean="0">
                <a:latin typeface="+mn-ea"/>
                <a:ea typeface="+mn-ea"/>
              </a:rPr>
              <a:t>P=0.004</a:t>
            </a:r>
            <a:r>
              <a:rPr lang="en-US" altLang="ko-KR" sz="1600" dirty="0" smtClean="0">
                <a:latin typeface="+mn-ea"/>
                <a:ea typeface="+mn-ea"/>
              </a:rPr>
              <a:t>)  </a:t>
            </a:r>
            <a:endParaRPr lang="en-US" altLang="ko-KR" sz="1600" dirty="0">
              <a:latin typeface="+mn-ea"/>
              <a:ea typeface="+mn-ea"/>
            </a:endParaRPr>
          </a:p>
          <a:p>
            <a:pPr marL="0" indent="0">
              <a:buNone/>
            </a:pPr>
            <a:r>
              <a:rPr lang="en-US" altLang="ko-KR" sz="1600" dirty="0">
                <a:latin typeface="+mn-ea"/>
                <a:ea typeface="+mn-ea"/>
              </a:rPr>
              <a:t> </a:t>
            </a:r>
            <a:r>
              <a:rPr lang="en-US" altLang="ko-KR" sz="1600" dirty="0" smtClean="0">
                <a:latin typeface="+mn-ea"/>
                <a:ea typeface="+mn-ea"/>
              </a:rPr>
              <a:t>  FEV1 </a:t>
            </a:r>
            <a:r>
              <a:rPr lang="en-US" altLang="ko-KR" sz="1600" dirty="0">
                <a:latin typeface="+mn-ea"/>
                <a:ea typeface="+mn-ea"/>
              </a:rPr>
              <a:t>: </a:t>
            </a:r>
            <a:r>
              <a:rPr lang="en-US" altLang="ko-KR" sz="1600" dirty="0" smtClean="0">
                <a:latin typeface="+mn-ea"/>
                <a:ea typeface="+mn-ea"/>
              </a:rPr>
              <a:t>1.66 - fold </a:t>
            </a:r>
            <a:r>
              <a:rPr lang="en-US" altLang="ko-KR" sz="1600" dirty="0">
                <a:latin typeface="+mn-ea"/>
                <a:ea typeface="+mn-ea"/>
              </a:rPr>
              <a:t>increase </a:t>
            </a:r>
            <a:r>
              <a:rPr lang="en-US" altLang="ko-KR" sz="1600" dirty="0" smtClean="0">
                <a:latin typeface="+mn-ea"/>
                <a:ea typeface="+mn-ea"/>
              </a:rPr>
              <a:t>(</a:t>
            </a:r>
            <a:r>
              <a:rPr lang="en-US" altLang="ko-KR" sz="1600" i="1" dirty="0" smtClean="0">
                <a:latin typeface="+mn-ea"/>
                <a:ea typeface="+mn-ea"/>
              </a:rPr>
              <a:t>P=0.001</a:t>
            </a:r>
            <a:r>
              <a:rPr lang="en-US" altLang="ko-KR" sz="1600" dirty="0" smtClean="0">
                <a:latin typeface="+mn-ea"/>
                <a:ea typeface="+mn-ea"/>
              </a:rPr>
              <a:t>)</a:t>
            </a:r>
            <a:endParaRPr lang="en-US" altLang="ko-KR" sz="1600" dirty="0">
              <a:latin typeface="+mn-ea"/>
              <a:ea typeface="+mn-ea"/>
            </a:endParaRPr>
          </a:p>
          <a:p>
            <a:pPr marL="0" indent="0">
              <a:buNone/>
            </a:pPr>
            <a:endParaRPr lang="en-US" altLang="ko-KR" sz="1600" dirty="0" smtClean="0">
              <a:latin typeface="+mn-ea"/>
              <a:ea typeface="+mn-ea"/>
            </a:endParaRPr>
          </a:p>
        </p:txBody>
      </p:sp>
    </p:spTree>
    <p:extLst>
      <p:ext uri="{BB962C8B-B14F-4D97-AF65-F5344CB8AC3E}">
        <p14:creationId xmlns:p14="http://schemas.microsoft.com/office/powerpoint/2010/main" val="4238140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720080"/>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800" b="1" dirty="0" smtClean="0">
                <a:latin typeface="+mn-ea"/>
                <a:ea typeface="+mn-ea"/>
              </a:rPr>
              <a:t>In </a:t>
            </a:r>
            <a:r>
              <a:rPr lang="en-US" altLang="ko-KR" sz="1800" b="1" dirty="0" err="1" smtClean="0">
                <a:latin typeface="+mn-ea"/>
                <a:ea typeface="+mn-ea"/>
              </a:rPr>
              <a:t>Serverance</a:t>
            </a:r>
            <a:r>
              <a:rPr lang="en-US" altLang="ko-KR" sz="1800" b="1" dirty="0" smtClean="0">
                <a:latin typeface="+mn-ea"/>
                <a:ea typeface="+mn-ea"/>
              </a:rPr>
              <a:t> …</a:t>
            </a:r>
            <a:endParaRPr lang="ko-KR" altLang="en-US" sz="1800" b="1" dirty="0" smtClean="0">
              <a:latin typeface="+mn-ea"/>
              <a:ea typeface="+mn-ea"/>
              <a:cs typeface="Times New Roman" pitchFamily="18" charset="0"/>
            </a:endParaRPr>
          </a:p>
        </p:txBody>
      </p:sp>
      <p:sp>
        <p:nvSpPr>
          <p:cNvPr id="4099" name="내용 개체 틀 2"/>
          <p:cNvSpPr>
            <a:spLocks noGrp="1"/>
          </p:cNvSpPr>
          <p:nvPr>
            <p:ph idx="1"/>
          </p:nvPr>
        </p:nvSpPr>
        <p:spPr>
          <a:xfrm>
            <a:off x="467544" y="1484784"/>
            <a:ext cx="8352928" cy="4968552"/>
          </a:xfrm>
        </p:spPr>
        <p:txBody>
          <a:bodyPr/>
          <a:lstStyle/>
          <a:p>
            <a:pPr>
              <a:buFont typeface="Wingdings" pitchFamily="2" charset="2"/>
              <a:buChar char="ü"/>
            </a:pPr>
            <a:r>
              <a:rPr lang="en-US" altLang="ko-KR" sz="1600" dirty="0" smtClean="0">
                <a:latin typeface="+mn-ea"/>
                <a:ea typeface="+mn-ea"/>
              </a:rPr>
              <a:t>1996.07.07 ~ 2017.05.11, 210 patients </a:t>
            </a:r>
          </a:p>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a:latin typeface="+mn-ea"/>
              </a:rPr>
              <a:t>2012.01.01 ~ </a:t>
            </a:r>
            <a:r>
              <a:rPr lang="en-US" altLang="ko-KR" sz="1600" dirty="0" smtClean="0">
                <a:latin typeface="+mn-ea"/>
              </a:rPr>
              <a:t>2013.12.31, 32 patients</a:t>
            </a:r>
          </a:p>
          <a:p>
            <a:pPr marL="0" indent="0">
              <a:buNone/>
            </a:pPr>
            <a:r>
              <a:rPr lang="en-US" altLang="ko-KR" sz="1600" dirty="0" smtClean="0">
                <a:latin typeface="+mn-ea"/>
                <a:ea typeface="+mn-ea"/>
              </a:rPr>
              <a:t>     </a:t>
            </a:r>
            <a:endParaRPr lang="en-US" altLang="ko-KR" sz="1600" dirty="0">
              <a:latin typeface="+mn-ea"/>
              <a:ea typeface="+mn-ea"/>
            </a:endParaRPr>
          </a:p>
          <a:p>
            <a:pPr marL="0" indent="0">
              <a:buNone/>
            </a:pPr>
            <a:endParaRPr lang="en-US" altLang="ko-KR" sz="1600" dirty="0" smtClean="0">
              <a:latin typeface="+mn-ea"/>
              <a:ea typeface="+mn-ea"/>
            </a:endParaRPr>
          </a:p>
          <a:p>
            <a:pPr>
              <a:buFont typeface="Wingdings" pitchFamily="2" charset="2"/>
              <a:buChar char="ü"/>
            </a:pPr>
            <a:endParaRPr lang="en-US" altLang="ko-KR" sz="1600" dirty="0" smtClean="0">
              <a:latin typeface="+mn-ea"/>
              <a:ea typeface="+mn-ea"/>
            </a:endParaRPr>
          </a:p>
          <a:p>
            <a:pPr>
              <a:buFont typeface="Wingdings" pitchFamily="2" charset="2"/>
              <a:buChar char="ü"/>
            </a:pPr>
            <a:endParaRPr lang="en-US" altLang="ko-KR" sz="1600" dirty="0" smtClean="0">
              <a:latin typeface="+mn-ea"/>
              <a:ea typeface="+mn-ea"/>
            </a:endParaRPr>
          </a:p>
          <a:p>
            <a:pPr>
              <a:buFont typeface="Wingdings" pitchFamily="2" charset="2"/>
              <a:buChar char="ü"/>
            </a:pPr>
            <a:endParaRPr lang="en-US" altLang="ko-KR" sz="1600" dirty="0">
              <a:latin typeface="+mn-ea"/>
              <a:ea typeface="+mn-ea"/>
            </a:endParaRPr>
          </a:p>
          <a:p>
            <a:pPr>
              <a:buFont typeface="Wingdings" pitchFamily="2" charset="2"/>
              <a:buChar char="ü"/>
            </a:pPr>
            <a:endParaRPr lang="en-US" altLang="ko-KR" sz="1600" dirty="0" smtClean="0">
              <a:latin typeface="+mn-ea"/>
              <a:ea typeface="+mn-ea"/>
            </a:endParaRPr>
          </a:p>
        </p:txBody>
      </p:sp>
      <p:sp>
        <p:nvSpPr>
          <p:cNvPr id="3" name="직사각형 2"/>
          <p:cNvSpPr/>
          <p:nvPr/>
        </p:nvSpPr>
        <p:spPr>
          <a:xfrm>
            <a:off x="1187624" y="2708920"/>
            <a:ext cx="1512168"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smtClean="0">
                <a:solidFill>
                  <a:schemeClr val="tx1"/>
                </a:solidFill>
              </a:rPr>
              <a:t>32 patients</a:t>
            </a:r>
            <a:endParaRPr lang="ko-KR" altLang="en-US" sz="1600" dirty="0">
              <a:solidFill>
                <a:schemeClr val="tx1"/>
              </a:solidFill>
            </a:endParaRPr>
          </a:p>
        </p:txBody>
      </p:sp>
      <p:cxnSp>
        <p:nvCxnSpPr>
          <p:cNvPr id="5" name="직선 화살표 연결선 4"/>
          <p:cNvCxnSpPr>
            <a:stCxn id="3" idx="2"/>
          </p:cNvCxnSpPr>
          <p:nvPr/>
        </p:nvCxnSpPr>
        <p:spPr>
          <a:xfrm>
            <a:off x="1943708" y="2996952"/>
            <a:ext cx="0" cy="1080120"/>
          </a:xfrm>
          <a:prstGeom prst="straightConnector1">
            <a:avLst/>
          </a:prstGeom>
          <a:ln w="158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직선 화살표 연결선 6"/>
          <p:cNvCxnSpPr/>
          <p:nvPr/>
        </p:nvCxnSpPr>
        <p:spPr>
          <a:xfrm>
            <a:off x="1943708" y="3710388"/>
            <a:ext cx="756084" cy="0"/>
          </a:xfrm>
          <a:prstGeom prst="straightConnector1">
            <a:avLst/>
          </a:prstGeom>
          <a:ln w="1587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9" name="표 8"/>
          <p:cNvGraphicFramePr>
            <a:graphicFrameLocks noGrp="1"/>
          </p:cNvGraphicFramePr>
          <p:nvPr>
            <p:extLst>
              <p:ext uri="{D42A27DB-BD31-4B8C-83A1-F6EECF244321}">
                <p14:modId xmlns:p14="http://schemas.microsoft.com/office/powerpoint/2010/main" val="2618783874"/>
              </p:ext>
            </p:extLst>
          </p:nvPr>
        </p:nvGraphicFramePr>
        <p:xfrm>
          <a:off x="971600" y="4653134"/>
          <a:ext cx="5760641" cy="1656186"/>
        </p:xfrm>
        <a:graphic>
          <a:graphicData uri="http://schemas.openxmlformats.org/drawingml/2006/table">
            <a:tbl>
              <a:tblPr>
                <a:tableStyleId>{8EC20E35-A176-4012-BC5E-935CFFF8708E}</a:tableStyleId>
              </a:tblPr>
              <a:tblGrid>
                <a:gridCol w="2093446"/>
                <a:gridCol w="1438331"/>
                <a:gridCol w="1438331"/>
                <a:gridCol w="790533"/>
              </a:tblGrid>
              <a:tr h="276031">
                <a:tc>
                  <a:txBody>
                    <a:bodyPr/>
                    <a:lstStyle/>
                    <a:p>
                      <a:pPr algn="l" fontAlgn="ctr"/>
                      <a:endParaRPr lang="ko-KR" alt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Single lung</a:t>
                      </a:r>
                      <a:r>
                        <a:rPr lang="en-US" sz="1100" u="none" strike="noStrike" baseline="0" dirty="0" smtClean="0">
                          <a:effectLst/>
                        </a:rPr>
                        <a:t> </a:t>
                      </a:r>
                      <a:r>
                        <a:rPr lang="en-US" sz="1100" u="none" strike="noStrike" baseline="0" dirty="0" smtClean="0">
                          <a:effectLst/>
                        </a:rPr>
                        <a:t>T (N. 4)</a:t>
                      </a:r>
                      <a:endParaRPr lang="en-US" sz="1100" b="0" i="0" u="none" strike="noStrike" dirty="0">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Double lung</a:t>
                      </a:r>
                      <a:r>
                        <a:rPr lang="en-US" sz="1100" u="none" strike="noStrike" baseline="0" dirty="0" smtClean="0">
                          <a:effectLst/>
                        </a:rPr>
                        <a:t> </a:t>
                      </a:r>
                      <a:r>
                        <a:rPr lang="en-US" sz="1100" u="none" strike="noStrike" baseline="0" dirty="0" smtClean="0">
                          <a:effectLst/>
                        </a:rPr>
                        <a:t>T (N. 17)</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a:effectLst/>
                        </a:rPr>
                        <a:t>P value</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r>
              <a:tr h="276031">
                <a:tc>
                  <a:txBody>
                    <a:bodyPr/>
                    <a:lstStyle/>
                    <a:p>
                      <a:pPr algn="l" fontAlgn="ctr"/>
                      <a:r>
                        <a:rPr lang="en-US" sz="1100" u="none" strike="noStrike" dirty="0">
                          <a:effectLst/>
                        </a:rPr>
                        <a:t>Age, median (</a:t>
                      </a:r>
                      <a:r>
                        <a:rPr lang="en-US" sz="1100" u="none" strike="noStrike" dirty="0" smtClean="0">
                          <a:effectLst/>
                        </a:rPr>
                        <a:t>range, </a:t>
                      </a:r>
                      <a:r>
                        <a:rPr lang="en-US" sz="1100" u="none" strike="noStrike" dirty="0" err="1" smtClean="0">
                          <a:effectLst/>
                        </a:rPr>
                        <a:t>yrs</a:t>
                      </a:r>
                      <a:r>
                        <a:rPr lang="en-US" sz="1100" u="none" strike="noStrike" dirty="0" smtClean="0">
                          <a:effectLst/>
                        </a:rPr>
                        <a:t>)</a:t>
                      </a:r>
                      <a:endParaRPr 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r>
                        <a:rPr lang="en-US" altLang="ko-KR" sz="1100" u="none" strike="noStrike" dirty="0">
                          <a:effectLst/>
                        </a:rPr>
                        <a:t>58 (52, 71)</a:t>
                      </a:r>
                      <a:endParaRPr lang="en-US" altLang="ko-KR" sz="1100" b="0" i="0" u="none" strike="noStrike" dirty="0">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ctr"/>
                      <a:r>
                        <a:rPr lang="en-US" altLang="ko-KR" sz="1100" u="none" strike="noStrike" dirty="0">
                          <a:effectLst/>
                        </a:rPr>
                        <a:t>48 (32, 66)</a:t>
                      </a:r>
                      <a:endParaRPr lang="en-US" altLang="ko-KR"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1100" i="1" u="none" strike="noStrike" dirty="0">
                          <a:effectLst/>
                        </a:rPr>
                        <a:t>0.059</a:t>
                      </a:r>
                      <a:endParaRPr lang="en-US" altLang="ko-KR" sz="1100" b="0" i="1"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r>
              <a:tr h="276031">
                <a:tc>
                  <a:txBody>
                    <a:bodyPr/>
                    <a:lstStyle/>
                    <a:p>
                      <a:pPr algn="l" fontAlgn="ctr"/>
                      <a:r>
                        <a:rPr lang="en-US" sz="1100" u="none" strike="noStrike" dirty="0">
                          <a:effectLst/>
                        </a:rPr>
                        <a:t>Gender, man </a:t>
                      </a:r>
                      <a:r>
                        <a:rPr lang="en-US" sz="1100" u="none" strike="noStrike" dirty="0" smtClean="0">
                          <a:effectLst/>
                        </a:rPr>
                        <a:t>(n, %)</a:t>
                      </a:r>
                      <a:endParaRPr 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fontAlgn="ctr"/>
                      <a:r>
                        <a:rPr lang="en-US" altLang="ko-KR" sz="1100" u="none" strike="noStrike" dirty="0">
                          <a:effectLst/>
                        </a:rPr>
                        <a:t>2 (50)</a:t>
                      </a:r>
                      <a:endParaRPr lang="en-US" altLang="ko-KR" sz="1100" b="0" i="0" u="none" strike="noStrike" dirty="0">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ctr"/>
                      <a:r>
                        <a:rPr lang="en-US" altLang="ko-KR" sz="1100" u="none" strike="noStrike" dirty="0">
                          <a:effectLst/>
                        </a:rPr>
                        <a:t>9 (53)</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0.921</a:t>
                      </a:r>
                      <a:endParaRPr lang="en-US" altLang="ko-KR" sz="1100" b="0" i="1" u="none" strike="noStrike" dirty="0">
                        <a:solidFill>
                          <a:srgbClr val="000000"/>
                        </a:solidFill>
                        <a:effectLst/>
                        <a:latin typeface="맑은 고딕"/>
                      </a:endParaRPr>
                    </a:p>
                  </a:txBody>
                  <a:tcPr marL="9525" marR="9525" marT="9525" marB="0" anchor="ctr"/>
                </a:tc>
              </a:tr>
              <a:tr h="276031">
                <a:tc>
                  <a:txBody>
                    <a:bodyPr/>
                    <a:lstStyle/>
                    <a:p>
                      <a:pPr algn="l" fontAlgn="ctr"/>
                      <a:r>
                        <a:rPr lang="en-US" sz="1100" u="none" strike="noStrike" dirty="0">
                          <a:effectLst/>
                        </a:rPr>
                        <a:t>BMI, median (</a:t>
                      </a:r>
                      <a:r>
                        <a:rPr lang="en-US" sz="1100" u="none" strike="noStrike" dirty="0" smtClean="0">
                          <a:effectLst/>
                        </a:rPr>
                        <a:t>IQR, kg/m</a:t>
                      </a:r>
                      <a:r>
                        <a:rPr lang="en-US" sz="1100" u="none" strike="noStrike" baseline="30000" dirty="0" smtClean="0">
                          <a:effectLst/>
                        </a:rPr>
                        <a:t>2</a:t>
                      </a:r>
                      <a:r>
                        <a:rPr lang="en-US" sz="1100" u="none" strike="noStrike" dirty="0" smtClean="0">
                          <a:effectLst/>
                        </a:rPr>
                        <a:t>)</a:t>
                      </a:r>
                      <a:endParaRPr 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fontAlgn="ctr"/>
                      <a:r>
                        <a:rPr lang="en-US" altLang="ko-KR" sz="1100" u="none" strike="noStrike">
                          <a:effectLst/>
                        </a:rPr>
                        <a:t>22.3 (17.5, 24.3)</a:t>
                      </a:r>
                      <a:endParaRPr lang="en-US" altLang="ko-KR" sz="1100" b="0" i="0" u="none" strike="noStrike">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ctr"/>
                      <a:r>
                        <a:rPr lang="en-US" altLang="ko-KR" sz="1100" u="none" strike="noStrike" dirty="0">
                          <a:effectLst/>
                        </a:rPr>
                        <a:t>18.3 (14.9, 20.3)</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0.089</a:t>
                      </a:r>
                      <a:endParaRPr lang="en-US" altLang="ko-KR" sz="1100" b="0" i="1" u="none" strike="noStrike" dirty="0">
                        <a:solidFill>
                          <a:srgbClr val="000000"/>
                        </a:solidFill>
                        <a:effectLst/>
                        <a:latin typeface="맑은 고딕"/>
                      </a:endParaRPr>
                    </a:p>
                  </a:txBody>
                  <a:tcPr marL="9525" marR="9525" marT="9525" marB="0" anchor="ctr"/>
                </a:tc>
              </a:tr>
              <a:tr h="276031">
                <a:tc>
                  <a:txBody>
                    <a:bodyPr/>
                    <a:lstStyle/>
                    <a:p>
                      <a:pPr algn="l" fontAlgn="ctr"/>
                      <a:r>
                        <a:rPr lang="en-US" sz="1100" u="none" strike="noStrike" dirty="0">
                          <a:effectLst/>
                        </a:rPr>
                        <a:t>MV apply, mean (</a:t>
                      </a:r>
                      <a:r>
                        <a:rPr lang="en-US" sz="1100" u="none" strike="noStrike" dirty="0" smtClean="0">
                          <a:effectLst/>
                        </a:rPr>
                        <a:t>SD, days)</a:t>
                      </a:r>
                      <a:endParaRPr 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ctr" latinLnBrk="1" hangingPunct="1">
                        <a:lnSpc>
                          <a:spcPct val="100000"/>
                        </a:lnSpc>
                        <a:spcBef>
                          <a:spcPts val="0"/>
                        </a:spcBef>
                        <a:spcAft>
                          <a:spcPts val="0"/>
                        </a:spcAft>
                        <a:buClrTx/>
                        <a:buSzTx/>
                        <a:buFontTx/>
                        <a:buNone/>
                        <a:tabLst/>
                        <a:defRPr/>
                      </a:pPr>
                      <a:r>
                        <a:rPr lang="en-US" altLang="ko-KR" sz="1100" u="none" strike="noStrike" dirty="0">
                          <a:effectLst/>
                        </a:rPr>
                        <a:t>15.5 </a:t>
                      </a:r>
                      <a:r>
                        <a:rPr lang="en-US" altLang="ko-KR" sz="1100" u="none" strike="noStrike" dirty="0" smtClean="0">
                          <a:effectLst/>
                        </a:rPr>
                        <a:t>(</a:t>
                      </a:r>
                      <a:r>
                        <a:rPr lang="en-US" altLang="ko-KR" sz="1100" kern="1200" dirty="0" smtClean="0">
                          <a:solidFill>
                            <a:schemeClr val="dk1"/>
                          </a:solidFill>
                          <a:effectLst/>
                          <a:latin typeface="+mn-lt"/>
                          <a:ea typeface="+mn-ea"/>
                          <a:cs typeface="+mn-cs"/>
                        </a:rPr>
                        <a:t>±</a:t>
                      </a:r>
                      <a:r>
                        <a:rPr lang="en-US" altLang="ko-KR" sz="1100" u="none" strike="noStrike" dirty="0" smtClean="0">
                          <a:effectLst/>
                        </a:rPr>
                        <a:t>12.9</a:t>
                      </a:r>
                      <a:r>
                        <a:rPr lang="en-US" altLang="ko-KR" sz="1100" u="none" strike="noStrike" dirty="0">
                          <a:effectLst/>
                        </a:rPr>
                        <a:t>)</a:t>
                      </a:r>
                      <a:endParaRPr lang="en-US" altLang="ko-KR" sz="1100" b="0" i="0" u="none" strike="noStrike" dirty="0">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ctr"/>
                      <a:r>
                        <a:rPr lang="en-US" altLang="ko-KR" sz="1100" u="none" strike="noStrike" dirty="0">
                          <a:effectLst/>
                        </a:rPr>
                        <a:t>16.8 </a:t>
                      </a:r>
                      <a:r>
                        <a:rPr lang="en-US" altLang="ko-KR" sz="1100" u="none" strike="noStrike" dirty="0" smtClean="0">
                          <a:effectLst/>
                        </a:rPr>
                        <a:t>(</a:t>
                      </a:r>
                      <a:r>
                        <a:rPr lang="en-US" altLang="ko-KR" sz="1100" kern="1200" dirty="0" smtClean="0">
                          <a:solidFill>
                            <a:schemeClr val="dk1"/>
                          </a:solidFill>
                          <a:effectLst/>
                          <a:latin typeface="+mn-lt"/>
                          <a:ea typeface="+mn-ea"/>
                          <a:cs typeface="+mn-cs"/>
                        </a:rPr>
                        <a:t>±</a:t>
                      </a:r>
                      <a:r>
                        <a:rPr lang="en-US" altLang="ko-KR" sz="1100" u="none" strike="noStrike" dirty="0" smtClean="0">
                          <a:effectLst/>
                        </a:rPr>
                        <a:t>18.2</a:t>
                      </a:r>
                      <a:r>
                        <a:rPr lang="en-US" altLang="ko-KR" sz="1100" u="none" strike="noStrike" dirty="0">
                          <a:effectLst/>
                        </a:rPr>
                        <a:t>)</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0.888</a:t>
                      </a:r>
                      <a:endParaRPr lang="en-US" altLang="ko-KR" sz="1100" b="0" i="1" u="none" strike="noStrike" dirty="0">
                        <a:solidFill>
                          <a:srgbClr val="000000"/>
                        </a:solidFill>
                        <a:effectLst/>
                        <a:latin typeface="맑은 고딕"/>
                      </a:endParaRPr>
                    </a:p>
                  </a:txBody>
                  <a:tcPr marL="9525" marR="9525" marT="9525" marB="0" anchor="ctr"/>
                </a:tc>
              </a:tr>
              <a:tr h="276031">
                <a:tc>
                  <a:txBody>
                    <a:bodyPr/>
                    <a:lstStyle/>
                    <a:p>
                      <a:pPr algn="l" fontAlgn="ctr"/>
                      <a:r>
                        <a:rPr lang="en-US" sz="1100" u="none" strike="noStrike" dirty="0">
                          <a:effectLst/>
                        </a:rPr>
                        <a:t>ECMO apply, mean (</a:t>
                      </a:r>
                      <a:r>
                        <a:rPr lang="en-US" sz="1100" u="none" strike="noStrike" dirty="0" smtClean="0">
                          <a:effectLst/>
                        </a:rPr>
                        <a:t>SD, days)</a:t>
                      </a:r>
                      <a:endParaRPr lang="en-US" sz="1100" b="0" i="0" u="none" strike="noStrike" dirty="0">
                        <a:solidFill>
                          <a:srgbClr val="000000"/>
                        </a:solidFill>
                        <a:effectLst/>
                        <a:latin typeface="맑은 고딕"/>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algn="ctr" fontAlgn="ctr"/>
                      <a:r>
                        <a:rPr lang="en-US" altLang="ko-KR" sz="1100" u="none" strike="noStrike" dirty="0">
                          <a:effectLst/>
                        </a:rPr>
                        <a:t>2.3 </a:t>
                      </a:r>
                      <a:r>
                        <a:rPr lang="en-US" altLang="ko-KR" sz="1100" u="none" strike="noStrike" dirty="0" smtClean="0">
                          <a:effectLst/>
                        </a:rPr>
                        <a:t>(</a:t>
                      </a:r>
                      <a:r>
                        <a:rPr lang="en-US" altLang="ko-KR" sz="1100" kern="1200" dirty="0" smtClean="0">
                          <a:solidFill>
                            <a:schemeClr val="dk1"/>
                          </a:solidFill>
                          <a:effectLst/>
                          <a:latin typeface="+mn-lt"/>
                          <a:ea typeface="+mn-ea"/>
                          <a:cs typeface="+mn-cs"/>
                        </a:rPr>
                        <a:t>±</a:t>
                      </a:r>
                      <a:r>
                        <a:rPr lang="en-US" altLang="ko-KR" sz="1100" u="none" strike="noStrike" dirty="0" smtClean="0">
                          <a:effectLst/>
                        </a:rPr>
                        <a:t>1.7</a:t>
                      </a:r>
                      <a:r>
                        <a:rPr lang="en-US" altLang="ko-KR" sz="1100" u="none" strike="noStrike" dirty="0">
                          <a:effectLst/>
                        </a:rPr>
                        <a:t>)</a:t>
                      </a:r>
                      <a:endParaRPr lang="en-US" altLang="ko-KR" sz="1100" b="0" i="0" u="none" strike="noStrike" dirty="0">
                        <a:solidFill>
                          <a:srgbClr val="000000"/>
                        </a:solidFill>
                        <a:effectLst/>
                        <a:latin typeface="맑은 고딕"/>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ctr"/>
                      <a:r>
                        <a:rPr lang="en-US" altLang="ko-KR" sz="1100" u="none" strike="noStrike" dirty="0">
                          <a:effectLst/>
                        </a:rPr>
                        <a:t>6.1 </a:t>
                      </a:r>
                      <a:r>
                        <a:rPr lang="en-US" altLang="ko-KR" sz="1100" u="none" strike="noStrike" dirty="0" smtClean="0">
                          <a:effectLst/>
                        </a:rPr>
                        <a:t>(</a:t>
                      </a:r>
                      <a:r>
                        <a:rPr lang="en-US" altLang="ko-KR" sz="1100" kern="1200" dirty="0" smtClean="0">
                          <a:solidFill>
                            <a:schemeClr val="dk1"/>
                          </a:solidFill>
                          <a:effectLst/>
                          <a:latin typeface="+mn-lt"/>
                          <a:ea typeface="+mn-ea"/>
                          <a:cs typeface="+mn-cs"/>
                        </a:rPr>
                        <a:t>±</a:t>
                      </a:r>
                      <a:r>
                        <a:rPr lang="en-US" altLang="ko-KR" sz="1100" u="none" strike="noStrike" dirty="0" smtClean="0">
                          <a:effectLst/>
                        </a:rPr>
                        <a:t>8.8</a:t>
                      </a:r>
                      <a:r>
                        <a:rPr lang="en-US" altLang="ko-KR" sz="1100" u="none" strike="noStrike" dirty="0">
                          <a:effectLst/>
                        </a:rPr>
                        <a:t>)</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0.407</a:t>
                      </a:r>
                      <a:endParaRPr lang="en-US" altLang="ko-KR" sz="1100" b="0" i="1" u="none" strike="noStrike" dirty="0">
                        <a:solidFill>
                          <a:srgbClr val="000000"/>
                        </a:solidFill>
                        <a:effectLst/>
                        <a:latin typeface="맑은 고딕"/>
                      </a:endParaRPr>
                    </a:p>
                  </a:txBody>
                  <a:tcPr marL="9525" marR="9525" marT="9525" marB="0" anchor="ctr"/>
                </a:tc>
              </a:tr>
            </a:tbl>
          </a:graphicData>
        </a:graphic>
      </p:graphicFrame>
      <p:sp>
        <p:nvSpPr>
          <p:cNvPr id="12" name="직사각형 11"/>
          <p:cNvSpPr/>
          <p:nvPr/>
        </p:nvSpPr>
        <p:spPr>
          <a:xfrm>
            <a:off x="1187624" y="4077072"/>
            <a:ext cx="1512168"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smtClean="0">
                <a:solidFill>
                  <a:schemeClr val="tx1"/>
                </a:solidFill>
              </a:rPr>
              <a:t>21 patients</a:t>
            </a:r>
            <a:endParaRPr lang="ko-KR" altLang="en-US" sz="1600" dirty="0">
              <a:solidFill>
                <a:schemeClr val="tx1"/>
              </a:solidFill>
            </a:endParaRPr>
          </a:p>
        </p:txBody>
      </p:sp>
      <p:sp>
        <p:nvSpPr>
          <p:cNvPr id="13" name="직사각형 12"/>
          <p:cNvSpPr/>
          <p:nvPr/>
        </p:nvSpPr>
        <p:spPr>
          <a:xfrm>
            <a:off x="2699792" y="3542194"/>
            <a:ext cx="1512168" cy="28803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smtClean="0">
                <a:solidFill>
                  <a:schemeClr val="tx1"/>
                </a:solidFill>
              </a:rPr>
              <a:t>11 patients</a:t>
            </a:r>
            <a:endParaRPr lang="ko-KR" altLang="en-US" sz="1600" dirty="0">
              <a:solidFill>
                <a:schemeClr val="tx1"/>
              </a:solidFill>
            </a:endParaRPr>
          </a:p>
        </p:txBody>
      </p:sp>
      <p:sp>
        <p:nvSpPr>
          <p:cNvPr id="14" name="TextBox 13"/>
          <p:cNvSpPr txBox="1"/>
          <p:nvPr/>
        </p:nvSpPr>
        <p:spPr bwMode="auto">
          <a:xfrm>
            <a:off x="939042" y="3190231"/>
            <a:ext cx="1040670" cy="276999"/>
          </a:xfrm>
          <a:prstGeom prst="rect">
            <a:avLst/>
          </a:prstGeom>
          <a:noFill/>
          <a:ln w="9525">
            <a:noFill/>
            <a:miter lim="800000"/>
            <a:headEnd/>
            <a:tailEnd/>
          </a:ln>
        </p:spPr>
        <p:txBody>
          <a:bodyPr wrap="none" rtlCol="0">
            <a:spAutoFit/>
          </a:bodyPr>
          <a:lstStyle/>
          <a:p>
            <a:pPr algn="r"/>
            <a:r>
              <a:rPr lang="en-US" altLang="ko-KR" sz="1200" dirty="0" smtClean="0">
                <a:latin typeface="+mn-ea"/>
                <a:ea typeface="+mn-ea"/>
                <a:cs typeface="Arial Unicode MS" pitchFamily="50" charset="-127"/>
              </a:rPr>
              <a:t>Post op PFT</a:t>
            </a:r>
            <a:endParaRPr lang="ko-KR" altLang="en-US" sz="1200" dirty="0">
              <a:latin typeface="+mn-ea"/>
              <a:ea typeface="+mn-ea"/>
              <a:cs typeface="Arial Unicode MS" pitchFamily="50" charset="-127"/>
            </a:endParaRPr>
          </a:p>
        </p:txBody>
      </p:sp>
      <p:sp>
        <p:nvSpPr>
          <p:cNvPr id="17" name="TextBox 16"/>
          <p:cNvSpPr txBox="1"/>
          <p:nvPr/>
        </p:nvSpPr>
        <p:spPr bwMode="auto">
          <a:xfrm>
            <a:off x="2245389" y="3433389"/>
            <a:ext cx="394660" cy="276999"/>
          </a:xfrm>
          <a:prstGeom prst="rect">
            <a:avLst/>
          </a:prstGeom>
          <a:noFill/>
          <a:ln w="9525">
            <a:noFill/>
            <a:miter lim="800000"/>
            <a:headEnd/>
            <a:tailEnd/>
          </a:ln>
        </p:spPr>
        <p:txBody>
          <a:bodyPr wrap="none" rtlCol="0">
            <a:spAutoFit/>
          </a:bodyPr>
          <a:lstStyle/>
          <a:p>
            <a:pPr algn="r"/>
            <a:r>
              <a:rPr lang="en-US" altLang="ko-KR" sz="1200" dirty="0" smtClean="0">
                <a:latin typeface="+mn-ea"/>
                <a:ea typeface="+mn-ea"/>
                <a:cs typeface="Arial Unicode MS" pitchFamily="50" charset="-127"/>
              </a:rPr>
              <a:t>No</a:t>
            </a:r>
            <a:endParaRPr lang="ko-KR" altLang="en-US" sz="1200" dirty="0">
              <a:latin typeface="+mn-ea"/>
              <a:ea typeface="+mn-ea"/>
              <a:cs typeface="Arial Unicode MS" pitchFamily="50" charset="-127"/>
            </a:endParaRPr>
          </a:p>
        </p:txBody>
      </p:sp>
      <p:sp>
        <p:nvSpPr>
          <p:cNvPr id="18" name="TextBox 17"/>
          <p:cNvSpPr txBox="1"/>
          <p:nvPr/>
        </p:nvSpPr>
        <p:spPr bwMode="auto">
          <a:xfrm>
            <a:off x="1537956" y="3710388"/>
            <a:ext cx="405752" cy="276999"/>
          </a:xfrm>
          <a:prstGeom prst="rect">
            <a:avLst/>
          </a:prstGeom>
          <a:noFill/>
          <a:ln w="9525">
            <a:noFill/>
            <a:miter lim="800000"/>
            <a:headEnd/>
            <a:tailEnd/>
          </a:ln>
        </p:spPr>
        <p:txBody>
          <a:bodyPr wrap="none" rtlCol="0">
            <a:spAutoFit/>
          </a:bodyPr>
          <a:lstStyle/>
          <a:p>
            <a:pPr algn="r"/>
            <a:r>
              <a:rPr lang="en-US" altLang="ko-KR" sz="1200" dirty="0" smtClean="0">
                <a:latin typeface="+mn-ea"/>
                <a:ea typeface="+mn-ea"/>
                <a:cs typeface="Arial Unicode MS" pitchFamily="50" charset="-127"/>
              </a:rPr>
              <a:t>Yes</a:t>
            </a:r>
            <a:endParaRPr lang="ko-KR" altLang="en-US" sz="1200" dirty="0">
              <a:latin typeface="+mn-ea"/>
              <a:ea typeface="+mn-ea"/>
              <a:cs typeface="Arial Unicode MS" pitchFamily="50" charset="-127"/>
            </a:endParaRPr>
          </a:p>
        </p:txBody>
      </p:sp>
    </p:spTree>
    <p:extLst>
      <p:ext uri="{BB962C8B-B14F-4D97-AF65-F5344CB8AC3E}">
        <p14:creationId xmlns:p14="http://schemas.microsoft.com/office/powerpoint/2010/main" val="2350116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720080"/>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800" b="1" dirty="0" smtClean="0">
                <a:latin typeface="+mn-ea"/>
                <a:ea typeface="+mn-ea"/>
              </a:rPr>
              <a:t>In </a:t>
            </a:r>
            <a:r>
              <a:rPr lang="en-US" altLang="ko-KR" sz="1800" b="1" dirty="0" err="1" smtClean="0">
                <a:latin typeface="+mn-ea"/>
                <a:ea typeface="+mn-ea"/>
              </a:rPr>
              <a:t>Serverance</a:t>
            </a:r>
            <a:r>
              <a:rPr lang="en-US" altLang="ko-KR" sz="1800" b="1" dirty="0" smtClean="0">
                <a:latin typeface="+mn-ea"/>
                <a:ea typeface="+mn-ea"/>
              </a:rPr>
              <a:t> …</a:t>
            </a:r>
            <a:endParaRPr lang="ko-KR" altLang="en-US" sz="1800" b="1" dirty="0" smtClean="0">
              <a:latin typeface="+mn-ea"/>
              <a:ea typeface="+mn-ea"/>
              <a:cs typeface="Times New Roman" pitchFamily="18" charset="0"/>
            </a:endParaRPr>
          </a:p>
        </p:txBody>
      </p:sp>
      <p:sp>
        <p:nvSpPr>
          <p:cNvPr id="4099" name="내용 개체 틀 2"/>
          <p:cNvSpPr>
            <a:spLocks noGrp="1"/>
          </p:cNvSpPr>
          <p:nvPr>
            <p:ph idx="1"/>
          </p:nvPr>
        </p:nvSpPr>
        <p:spPr>
          <a:xfrm>
            <a:off x="467544" y="1484784"/>
            <a:ext cx="8352928" cy="4968552"/>
          </a:xfrm>
        </p:spPr>
        <p:txBody>
          <a:bodyPr/>
          <a:lstStyle/>
          <a:p>
            <a:pPr>
              <a:buFont typeface="Wingdings" pitchFamily="2" charset="2"/>
              <a:buChar char="ü"/>
            </a:pPr>
            <a:r>
              <a:rPr lang="en-US" altLang="ko-KR" sz="1600" dirty="0" smtClean="0">
                <a:latin typeface="+mn-ea"/>
                <a:ea typeface="+mn-ea"/>
              </a:rPr>
              <a:t>Single lung T vs. Double lung T</a:t>
            </a:r>
            <a:endParaRPr lang="en-US" altLang="ko-KR" sz="1600" dirty="0">
              <a:latin typeface="+mn-ea"/>
              <a:ea typeface="+mn-ea"/>
            </a:endParaRPr>
          </a:p>
          <a:p>
            <a:pPr>
              <a:buFont typeface="Wingdings" pitchFamily="2" charset="2"/>
              <a:buChar char="ü"/>
            </a:pPr>
            <a:endParaRPr lang="en-US" altLang="ko-KR" sz="1600" dirty="0" smtClean="0">
              <a:latin typeface="+mn-ea"/>
              <a:ea typeface="+mn-ea"/>
            </a:endParaRPr>
          </a:p>
        </p:txBody>
      </p:sp>
      <p:graphicFrame>
        <p:nvGraphicFramePr>
          <p:cNvPr id="3" name="표 2"/>
          <p:cNvGraphicFramePr>
            <a:graphicFrameLocks noGrp="1"/>
          </p:cNvGraphicFramePr>
          <p:nvPr>
            <p:extLst>
              <p:ext uri="{D42A27DB-BD31-4B8C-83A1-F6EECF244321}">
                <p14:modId xmlns:p14="http://schemas.microsoft.com/office/powerpoint/2010/main" val="2554736559"/>
              </p:ext>
            </p:extLst>
          </p:nvPr>
        </p:nvGraphicFramePr>
        <p:xfrm>
          <a:off x="899592" y="2348880"/>
          <a:ext cx="7488832" cy="1584176"/>
        </p:xfrm>
        <a:graphic>
          <a:graphicData uri="http://schemas.openxmlformats.org/drawingml/2006/table">
            <a:tbl>
              <a:tblPr>
                <a:tableStyleId>{8EC20E35-A176-4012-BC5E-935CFFF8708E}</a:tableStyleId>
              </a:tblPr>
              <a:tblGrid>
                <a:gridCol w="1656184"/>
                <a:gridCol w="1370073"/>
                <a:gridCol w="2055874"/>
                <a:gridCol w="1553093"/>
                <a:gridCol w="853608"/>
              </a:tblGrid>
              <a:tr h="325885">
                <a:tc>
                  <a:txBody>
                    <a:bodyPr/>
                    <a:lstStyle/>
                    <a:p>
                      <a:pPr algn="l" fontAlgn="ctr"/>
                      <a:endParaRPr lang="ko-KR" alt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endParaRPr lang="ko-KR" alt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Single lung T</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Double lung T</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a:effectLst/>
                        </a:rPr>
                        <a:t>P value</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r>
              <a:tr h="325885">
                <a:tc>
                  <a:txBody>
                    <a:bodyPr/>
                    <a:lstStyle/>
                    <a:p>
                      <a:pPr algn="l" fontAlgn="ctr"/>
                      <a:r>
                        <a:rPr lang="en-US" sz="1100" u="none" strike="noStrike" dirty="0">
                          <a:effectLst/>
                        </a:rPr>
                        <a:t>FVC</a:t>
                      </a:r>
                      <a:endParaRPr lang="en-US"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en-US" sz="1100" u="none" strike="noStrike" dirty="0">
                          <a:effectLst/>
                        </a:rPr>
                        <a:t>Median (</a:t>
                      </a:r>
                      <a:r>
                        <a:rPr lang="en-US" sz="1100" u="none" strike="noStrike" dirty="0" smtClean="0">
                          <a:effectLst/>
                        </a:rPr>
                        <a:t>IQR, %)</a:t>
                      </a:r>
                      <a:endParaRPr lang="en-US"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ctr" fontAlgn="ctr"/>
                      <a:r>
                        <a:rPr lang="en-US" altLang="ko-KR" sz="1100" u="none" strike="noStrike" dirty="0">
                          <a:effectLst/>
                        </a:rPr>
                        <a:t>45.50 (36.75, 48.25)</a:t>
                      </a:r>
                      <a:endParaRPr lang="en-US" altLang="ko-KR"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ctr" fontAlgn="ctr"/>
                      <a:r>
                        <a:rPr lang="en-US" altLang="ko-KR" sz="1100" u="none" strike="noStrike" dirty="0" smtClean="0">
                          <a:effectLst/>
                        </a:rPr>
                        <a:t>80.00 </a:t>
                      </a:r>
                      <a:r>
                        <a:rPr lang="en-US" altLang="ko-KR" sz="1100" u="none" strike="noStrike" dirty="0">
                          <a:effectLst/>
                        </a:rPr>
                        <a:t>(50.50, 90.00)</a:t>
                      </a:r>
                      <a:endParaRPr lang="en-US" altLang="ko-KR"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ctr" fontAlgn="ctr"/>
                      <a:r>
                        <a:rPr lang="en-US" altLang="ko-KR" sz="1100" i="1" u="none" strike="noStrike" dirty="0">
                          <a:effectLst/>
                        </a:rPr>
                        <a:t>0.022</a:t>
                      </a:r>
                      <a:endParaRPr lang="en-US" altLang="ko-KR" sz="1100" b="0" i="1"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solidFill>
                      <a:schemeClr val="accent6">
                        <a:lumMod val="20000"/>
                        <a:lumOff val="80000"/>
                      </a:schemeClr>
                    </a:solidFill>
                  </a:tcPr>
                </a:tc>
              </a:tr>
              <a:tr h="325885">
                <a:tc>
                  <a:txBody>
                    <a:bodyPr/>
                    <a:lstStyle/>
                    <a:p>
                      <a:pPr algn="l" fontAlgn="ctr"/>
                      <a:r>
                        <a:rPr lang="en-US" sz="1100" u="none" strike="noStrike" dirty="0">
                          <a:effectLst/>
                        </a:rPr>
                        <a:t>FEV1</a:t>
                      </a:r>
                      <a:endParaRPr lang="en-US"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l" fontAlgn="ctr"/>
                      <a:r>
                        <a:rPr lang="en-US" sz="1100" u="none" strike="noStrike" dirty="0">
                          <a:effectLst/>
                        </a:rPr>
                        <a:t>Median (</a:t>
                      </a:r>
                      <a:r>
                        <a:rPr lang="en-US" sz="1100" u="none" strike="noStrike" dirty="0" smtClean="0">
                          <a:effectLst/>
                        </a:rPr>
                        <a:t>IQR, %)</a:t>
                      </a:r>
                      <a:endParaRPr lang="en-US"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u="none" strike="noStrike" dirty="0" smtClean="0">
                          <a:effectLst/>
                        </a:rPr>
                        <a:t>60.50 </a:t>
                      </a:r>
                      <a:r>
                        <a:rPr lang="en-US" altLang="ko-KR" sz="1100" u="none" strike="noStrike" dirty="0">
                          <a:effectLst/>
                        </a:rPr>
                        <a:t>(</a:t>
                      </a:r>
                      <a:r>
                        <a:rPr lang="en-US" altLang="ko-KR" sz="1100" u="none" strike="noStrike" dirty="0" smtClean="0">
                          <a:effectLst/>
                        </a:rPr>
                        <a:t>43.50, 67.00)</a:t>
                      </a:r>
                      <a:endParaRPr lang="en-US" altLang="ko-KR"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u="none" strike="noStrike" dirty="0" smtClean="0">
                          <a:effectLst/>
                        </a:rPr>
                        <a:t>93.00 </a:t>
                      </a:r>
                      <a:r>
                        <a:rPr lang="en-US" altLang="ko-KR" sz="1100" u="none" strike="noStrike" dirty="0">
                          <a:effectLst/>
                        </a:rPr>
                        <a:t>(</a:t>
                      </a:r>
                      <a:r>
                        <a:rPr lang="en-US" altLang="ko-KR" sz="1100" u="none" strike="noStrike" dirty="0" smtClean="0">
                          <a:effectLst/>
                        </a:rPr>
                        <a:t>69.00, 105.00)</a:t>
                      </a:r>
                      <a:endParaRPr lang="en-US" altLang="ko-KR"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i="1" u="none" strike="noStrike" dirty="0">
                          <a:effectLst/>
                        </a:rPr>
                        <a:t>0.024</a:t>
                      </a:r>
                      <a:endParaRPr lang="en-US" altLang="ko-KR" sz="1100" b="0" i="1"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r>
              <a:tr h="326961">
                <a:tc>
                  <a:txBody>
                    <a:bodyPr/>
                    <a:lstStyle/>
                    <a:p>
                      <a:pPr algn="l" fontAlgn="ctr"/>
                      <a:r>
                        <a:rPr lang="en-US" sz="1100" u="none" strike="noStrike" dirty="0">
                          <a:effectLst/>
                        </a:rPr>
                        <a:t>FEF 25~75%</a:t>
                      </a:r>
                      <a:endParaRPr lang="en-US" sz="1100" b="0" i="0" u="none" strike="noStrike" dirty="0">
                        <a:solidFill>
                          <a:srgbClr val="000000"/>
                        </a:solidFill>
                        <a:effectLst/>
                        <a:latin typeface="맑은 고딕"/>
                      </a:endParaRPr>
                    </a:p>
                  </a:txBody>
                  <a:tcPr marL="9525" marR="9525" marT="9525" marB="0" anchor="ctr"/>
                </a:tc>
                <a:tc>
                  <a:txBody>
                    <a:bodyPr/>
                    <a:lstStyle/>
                    <a:p>
                      <a:pPr algn="l" fontAlgn="ctr"/>
                      <a:r>
                        <a:rPr lang="en-US" sz="1100" u="none" strike="noStrike" dirty="0">
                          <a:effectLst/>
                        </a:rPr>
                        <a:t>Median (</a:t>
                      </a:r>
                      <a:r>
                        <a:rPr lang="en-US" sz="1100" u="none" strike="noStrike" dirty="0" smtClean="0">
                          <a:effectLst/>
                        </a:rPr>
                        <a:t>IQR, %)</a:t>
                      </a:r>
                      <a:endParaRPr lang="en-US"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a:effectLst/>
                        </a:rPr>
                        <a:t>98.00 (64.75, 120.75)</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a:effectLst/>
                        </a:rPr>
                        <a:t>102.00 (78.50, 130.50)</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0.622</a:t>
                      </a:r>
                      <a:endParaRPr lang="en-US" altLang="ko-KR" sz="1100" b="0" i="1" u="none" strike="noStrike" dirty="0">
                        <a:solidFill>
                          <a:srgbClr val="000000"/>
                        </a:solidFill>
                        <a:effectLst/>
                        <a:latin typeface="맑은 고딕"/>
                      </a:endParaRPr>
                    </a:p>
                  </a:txBody>
                  <a:tcPr marL="9525" marR="9525" marT="9525" marB="0" anchor="ctr"/>
                </a:tc>
              </a:tr>
              <a:tr h="279560">
                <a:tc>
                  <a:txBody>
                    <a:bodyPr/>
                    <a:lstStyle/>
                    <a:p>
                      <a:pPr algn="l" fontAlgn="ctr"/>
                      <a:r>
                        <a:rPr lang="en-US" altLang="ko-KR" sz="1100" u="none" strike="noStrike" dirty="0">
                          <a:effectLst/>
                        </a:rPr>
                        <a:t>Max PFT </a:t>
                      </a:r>
                      <a:r>
                        <a:rPr lang="ko-KR" altLang="en-US" sz="1100" u="none" strike="noStrike" dirty="0">
                          <a:effectLst/>
                        </a:rPr>
                        <a:t>까지의 날짜수</a:t>
                      </a:r>
                      <a:endParaRPr lang="ko-KR" altLang="en-US" sz="1100" b="0" i="0" u="none" strike="noStrike" dirty="0">
                        <a:solidFill>
                          <a:srgbClr val="000000"/>
                        </a:solidFill>
                        <a:effectLst/>
                        <a:latin typeface="맑은 고딕"/>
                      </a:endParaRPr>
                    </a:p>
                  </a:txBody>
                  <a:tcPr marL="9525" marR="9525" marT="9525" marB="0" anchor="ctr"/>
                </a:tc>
                <a:tc>
                  <a:txBody>
                    <a:bodyPr/>
                    <a:lstStyle/>
                    <a:p>
                      <a:pPr algn="l" fontAlgn="ctr"/>
                      <a:r>
                        <a:rPr lang="en-US" sz="1100" u="none" strike="noStrike" dirty="0">
                          <a:effectLst/>
                        </a:rPr>
                        <a:t>Median (</a:t>
                      </a:r>
                      <a:r>
                        <a:rPr lang="en-US" sz="1100" u="none" strike="noStrike" dirty="0" smtClean="0">
                          <a:effectLst/>
                        </a:rPr>
                        <a:t>range, days)</a:t>
                      </a:r>
                      <a:endParaRPr lang="en-US"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a:effectLst/>
                        </a:rPr>
                        <a:t>200 (66, 722)</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a:effectLst/>
                        </a:rPr>
                        <a:t>486 (71, 981)</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0.152</a:t>
                      </a:r>
                      <a:endParaRPr lang="en-US" altLang="ko-KR" sz="1100" b="0" i="1" u="none" strike="noStrike" dirty="0">
                        <a:solidFill>
                          <a:srgbClr val="000000"/>
                        </a:solidFill>
                        <a:effectLst/>
                        <a:latin typeface="맑은 고딕"/>
                      </a:endParaRPr>
                    </a:p>
                  </a:txBody>
                  <a:tcPr marL="9525" marR="9525" marT="9525" marB="0" anchor="ctr"/>
                </a:tc>
              </a:tr>
            </a:tbl>
          </a:graphicData>
        </a:graphic>
      </p:graphicFrame>
      <p:pic>
        <p:nvPicPr>
          <p:cNvPr id="6" name="그림 5"/>
          <p:cNvPicPr>
            <a:picLocks noChangeAspect="1"/>
          </p:cNvPicPr>
          <p:nvPr/>
        </p:nvPicPr>
        <p:blipFill>
          <a:blip r:embed="rId3"/>
          <a:stretch>
            <a:fillRect/>
          </a:stretch>
        </p:blipFill>
        <p:spPr>
          <a:xfrm>
            <a:off x="395536" y="4292487"/>
            <a:ext cx="2786642" cy="2232857"/>
          </a:xfrm>
          <a:prstGeom prst="rect">
            <a:avLst/>
          </a:prstGeom>
        </p:spPr>
      </p:pic>
      <p:pic>
        <p:nvPicPr>
          <p:cNvPr id="7" name="그림 6"/>
          <p:cNvPicPr>
            <a:picLocks noChangeAspect="1"/>
          </p:cNvPicPr>
          <p:nvPr/>
        </p:nvPicPr>
        <p:blipFill>
          <a:blip r:embed="rId4"/>
          <a:stretch>
            <a:fillRect/>
          </a:stretch>
        </p:blipFill>
        <p:spPr>
          <a:xfrm>
            <a:off x="3153511" y="4292487"/>
            <a:ext cx="2786641" cy="2232857"/>
          </a:xfrm>
          <a:prstGeom prst="rect">
            <a:avLst/>
          </a:prstGeom>
        </p:spPr>
      </p:pic>
      <p:pic>
        <p:nvPicPr>
          <p:cNvPr id="8" name="그림 7"/>
          <p:cNvPicPr>
            <a:picLocks noChangeAspect="1"/>
          </p:cNvPicPr>
          <p:nvPr/>
        </p:nvPicPr>
        <p:blipFill>
          <a:blip r:embed="rId5"/>
          <a:stretch>
            <a:fillRect/>
          </a:stretch>
        </p:blipFill>
        <p:spPr>
          <a:xfrm>
            <a:off x="5953439" y="4285339"/>
            <a:ext cx="2795025" cy="2239574"/>
          </a:xfrm>
          <a:prstGeom prst="rect">
            <a:avLst/>
          </a:prstGeom>
        </p:spPr>
      </p:pic>
    </p:spTree>
    <p:extLst>
      <p:ext uri="{BB962C8B-B14F-4D97-AF65-F5344CB8AC3E}">
        <p14:creationId xmlns:p14="http://schemas.microsoft.com/office/powerpoint/2010/main" val="1322315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720080"/>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800" b="1" dirty="0" smtClean="0">
                <a:latin typeface="+mn-ea"/>
                <a:ea typeface="+mn-ea"/>
              </a:rPr>
              <a:t>In </a:t>
            </a:r>
            <a:r>
              <a:rPr lang="en-US" altLang="ko-KR" sz="1800" b="1" dirty="0" err="1" smtClean="0">
                <a:latin typeface="+mn-ea"/>
                <a:ea typeface="+mn-ea"/>
              </a:rPr>
              <a:t>Serverance</a:t>
            </a:r>
            <a:r>
              <a:rPr lang="en-US" altLang="ko-KR" sz="1800" b="1" dirty="0" smtClean="0">
                <a:latin typeface="+mn-ea"/>
                <a:ea typeface="+mn-ea"/>
              </a:rPr>
              <a:t> …</a:t>
            </a:r>
            <a:endParaRPr lang="ko-KR" altLang="en-US" sz="1800" b="1" dirty="0" smtClean="0">
              <a:latin typeface="+mn-ea"/>
              <a:ea typeface="+mn-ea"/>
              <a:cs typeface="Times New Roman" pitchFamily="18" charset="0"/>
            </a:endParaRPr>
          </a:p>
        </p:txBody>
      </p:sp>
      <p:sp>
        <p:nvSpPr>
          <p:cNvPr id="4099" name="내용 개체 틀 2"/>
          <p:cNvSpPr>
            <a:spLocks noGrp="1"/>
          </p:cNvSpPr>
          <p:nvPr>
            <p:ph idx="1"/>
          </p:nvPr>
        </p:nvSpPr>
        <p:spPr>
          <a:xfrm>
            <a:off x="467544" y="1484784"/>
            <a:ext cx="8352928" cy="4968552"/>
          </a:xfrm>
        </p:spPr>
        <p:txBody>
          <a:bodyPr/>
          <a:lstStyle/>
          <a:p>
            <a:pPr>
              <a:buFont typeface="Wingdings" pitchFamily="2" charset="2"/>
              <a:buChar char="ü"/>
            </a:pPr>
            <a:r>
              <a:rPr lang="ko-KR" altLang="en-US" sz="1600" dirty="0" smtClean="0">
                <a:latin typeface="+mn-ea"/>
                <a:ea typeface="+mn-ea"/>
              </a:rPr>
              <a:t>강</a:t>
            </a:r>
            <a:r>
              <a:rPr lang="ko-KR" altLang="en-US" sz="1600" dirty="0">
                <a:latin typeface="+mn-ea"/>
                <a:ea typeface="+mn-ea"/>
              </a:rPr>
              <a:t>남</a:t>
            </a:r>
            <a:r>
              <a:rPr lang="en-US" altLang="ko-KR" sz="1600" dirty="0" smtClean="0">
                <a:latin typeface="+mn-ea"/>
                <a:ea typeface="+mn-ea"/>
              </a:rPr>
              <a:t> vs. </a:t>
            </a:r>
            <a:r>
              <a:rPr lang="ko-KR" altLang="en-US" sz="1600" dirty="0" smtClean="0">
                <a:latin typeface="+mn-ea"/>
                <a:ea typeface="+mn-ea"/>
              </a:rPr>
              <a:t>신촌 </a:t>
            </a:r>
            <a:r>
              <a:rPr lang="en-US" altLang="ko-KR" sz="1600" dirty="0" smtClean="0">
                <a:latin typeface="+mn-ea"/>
                <a:ea typeface="+mn-ea"/>
              </a:rPr>
              <a:t>??</a:t>
            </a:r>
          </a:p>
        </p:txBody>
      </p:sp>
      <p:graphicFrame>
        <p:nvGraphicFramePr>
          <p:cNvPr id="2" name="표 1"/>
          <p:cNvGraphicFramePr>
            <a:graphicFrameLocks noGrp="1"/>
          </p:cNvGraphicFramePr>
          <p:nvPr>
            <p:extLst>
              <p:ext uri="{D42A27DB-BD31-4B8C-83A1-F6EECF244321}">
                <p14:modId xmlns:p14="http://schemas.microsoft.com/office/powerpoint/2010/main" val="3771473394"/>
              </p:ext>
            </p:extLst>
          </p:nvPr>
        </p:nvGraphicFramePr>
        <p:xfrm>
          <a:off x="827584" y="2204865"/>
          <a:ext cx="7632849" cy="1656183"/>
        </p:xfrm>
        <a:graphic>
          <a:graphicData uri="http://schemas.openxmlformats.org/drawingml/2006/table">
            <a:tbl>
              <a:tblPr>
                <a:tableStyleId>{8EC20E35-A176-4012-BC5E-935CFFF8708E}</a:tableStyleId>
              </a:tblPr>
              <a:tblGrid>
                <a:gridCol w="1728192"/>
                <a:gridCol w="1296144"/>
                <a:gridCol w="2016224"/>
                <a:gridCol w="1557975"/>
                <a:gridCol w="1034314"/>
              </a:tblGrid>
              <a:tr h="325108">
                <a:tc>
                  <a:txBody>
                    <a:bodyPr/>
                    <a:lstStyle/>
                    <a:p>
                      <a:pPr algn="l" fontAlgn="ctr"/>
                      <a:endParaRPr lang="ko-KR" alt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l" fontAlgn="ctr"/>
                      <a:endParaRPr lang="ko-KR" alt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Single lung T</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smtClean="0">
                          <a:effectLst/>
                        </a:rPr>
                        <a:t>Double lung T</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c>
                  <a:txBody>
                    <a:bodyPr/>
                    <a:lstStyle/>
                    <a:p>
                      <a:pPr algn="ctr" fontAlgn="ctr"/>
                      <a:r>
                        <a:rPr lang="en-US" sz="1100" u="none" strike="noStrike" dirty="0">
                          <a:effectLst/>
                        </a:rPr>
                        <a:t>P value</a:t>
                      </a:r>
                      <a:endParaRPr lang="en-US" sz="1100" b="0" i="0" u="none" strike="noStrike" dirty="0">
                        <a:solidFill>
                          <a:srgbClr val="000000"/>
                        </a:solidFill>
                        <a:effectLst/>
                        <a:latin typeface="맑은 고딕"/>
                      </a:endParaRPr>
                    </a:p>
                  </a:txBody>
                  <a:tcPr marL="9525" marR="9525" marT="9525" marB="0" anchor="ctr">
                    <a:lnB w="12700" cap="flat" cmpd="sng" algn="ctr">
                      <a:solidFill>
                        <a:schemeClr val="tx1"/>
                      </a:solidFill>
                      <a:prstDash val="solid"/>
                      <a:round/>
                      <a:headEnd type="none" w="med" len="med"/>
                      <a:tailEnd type="none" w="med" len="med"/>
                    </a:lnB>
                  </a:tcPr>
                </a:tc>
              </a:tr>
              <a:tr h="316936">
                <a:tc>
                  <a:txBody>
                    <a:bodyPr/>
                    <a:lstStyle/>
                    <a:p>
                      <a:pPr algn="l" fontAlgn="ctr"/>
                      <a:r>
                        <a:rPr lang="en-US" sz="1100" u="none" strike="noStrike">
                          <a:effectLst/>
                        </a:rPr>
                        <a:t>FVC</a:t>
                      </a:r>
                      <a:endParaRPr lang="en-US" sz="1100" b="0" i="0" u="none" strike="noStrike">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l" fontAlgn="ctr"/>
                      <a:r>
                        <a:rPr lang="en-US" sz="1100" u="none" strike="noStrike" dirty="0">
                          <a:effectLst/>
                        </a:rPr>
                        <a:t>Median (IQR)</a:t>
                      </a:r>
                      <a:endParaRPr lang="en-US"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1100" u="none" strike="noStrike" dirty="0" smtClean="0">
                          <a:effectLst/>
                        </a:rPr>
                        <a:t>81.00 </a:t>
                      </a:r>
                      <a:r>
                        <a:rPr lang="en-US" altLang="ko-KR" sz="1100" u="none" strike="noStrike" dirty="0">
                          <a:effectLst/>
                        </a:rPr>
                        <a:t>(45.25, 106.00)</a:t>
                      </a:r>
                      <a:endParaRPr lang="en-US" altLang="ko-KR"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1100" u="none" strike="noStrike" dirty="0">
                          <a:effectLst/>
                        </a:rPr>
                        <a:t>69.00 (46.00, 86.00)</a:t>
                      </a:r>
                      <a:endParaRPr lang="en-US" altLang="ko-KR" sz="1100" b="0" i="0"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c>
                  <a:txBody>
                    <a:bodyPr/>
                    <a:lstStyle/>
                    <a:p>
                      <a:pPr algn="ctr" fontAlgn="ctr"/>
                      <a:r>
                        <a:rPr lang="en-US" altLang="ko-KR" sz="1100" i="1" u="none" strike="noStrike" dirty="0" smtClean="0">
                          <a:effectLst/>
                        </a:rPr>
                        <a:t>0.370</a:t>
                      </a:r>
                      <a:endParaRPr lang="en-US" altLang="ko-KR" sz="1100" b="0" i="1" u="none" strike="noStrike" dirty="0">
                        <a:solidFill>
                          <a:srgbClr val="000000"/>
                        </a:solidFill>
                        <a:effectLst/>
                        <a:latin typeface="맑은 고딕"/>
                      </a:endParaRPr>
                    </a:p>
                  </a:txBody>
                  <a:tcPr marL="9525" marR="9525" marT="9525" marB="0" anchor="ctr">
                    <a:lnT w="12700" cap="flat" cmpd="sng" algn="ctr">
                      <a:solidFill>
                        <a:schemeClr val="tx1"/>
                      </a:solidFill>
                      <a:prstDash val="solid"/>
                      <a:round/>
                      <a:headEnd type="none" w="med" len="med"/>
                      <a:tailEnd type="none" w="med" len="med"/>
                    </a:lnT>
                  </a:tcPr>
                </a:tc>
              </a:tr>
              <a:tr h="316936">
                <a:tc>
                  <a:txBody>
                    <a:bodyPr/>
                    <a:lstStyle/>
                    <a:p>
                      <a:pPr algn="l" fontAlgn="ctr"/>
                      <a:r>
                        <a:rPr lang="en-US" sz="1100" u="none" strike="noStrike" dirty="0">
                          <a:effectLst/>
                        </a:rPr>
                        <a:t>FEV1</a:t>
                      </a:r>
                      <a:endParaRPr lang="en-US" sz="1100" b="0" i="0" u="none" strike="noStrike" dirty="0">
                        <a:solidFill>
                          <a:srgbClr val="000000"/>
                        </a:solidFill>
                        <a:effectLst/>
                        <a:latin typeface="맑은 고딕"/>
                      </a:endParaRPr>
                    </a:p>
                  </a:txBody>
                  <a:tcPr marL="9525" marR="9525" marT="9525" marB="0" anchor="ctr"/>
                </a:tc>
                <a:tc>
                  <a:txBody>
                    <a:bodyPr/>
                    <a:lstStyle/>
                    <a:p>
                      <a:pPr algn="l" fontAlgn="ctr"/>
                      <a:r>
                        <a:rPr lang="en-US" sz="1100" u="none" strike="noStrike" dirty="0">
                          <a:effectLst/>
                        </a:rPr>
                        <a:t>Median (IQR)</a:t>
                      </a:r>
                      <a:endParaRPr lang="en-US"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smtClean="0">
                          <a:effectLst/>
                        </a:rPr>
                        <a:t>97.00 </a:t>
                      </a:r>
                      <a:r>
                        <a:rPr lang="en-US" altLang="ko-KR" sz="1100" u="none" strike="noStrike" dirty="0">
                          <a:effectLst/>
                        </a:rPr>
                        <a:t>(55.5, 113.25)</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dirty="0" smtClean="0">
                          <a:effectLst/>
                        </a:rPr>
                        <a:t>73.00 (</a:t>
                      </a:r>
                      <a:r>
                        <a:rPr lang="en-US" altLang="ko-KR" sz="1100" u="none" strike="noStrike" dirty="0">
                          <a:effectLst/>
                        </a:rPr>
                        <a:t>64.00, 96.00)</a:t>
                      </a:r>
                      <a:endParaRPr lang="en-US" altLang="ko-KR"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smtClean="0">
                          <a:effectLst/>
                        </a:rPr>
                        <a:t>0.370</a:t>
                      </a:r>
                      <a:endParaRPr lang="en-US" altLang="ko-KR" sz="1100" b="0" i="1" u="none" strike="noStrike" dirty="0">
                        <a:solidFill>
                          <a:srgbClr val="000000"/>
                        </a:solidFill>
                        <a:effectLst/>
                        <a:latin typeface="맑은 고딕"/>
                      </a:endParaRPr>
                    </a:p>
                  </a:txBody>
                  <a:tcPr marL="9525" marR="9525" marT="9525" marB="0" anchor="ctr"/>
                </a:tc>
              </a:tr>
              <a:tr h="316936">
                <a:tc>
                  <a:txBody>
                    <a:bodyPr/>
                    <a:lstStyle/>
                    <a:p>
                      <a:pPr algn="l" fontAlgn="ctr"/>
                      <a:r>
                        <a:rPr lang="en-US" sz="1100" u="none" strike="noStrike" dirty="0">
                          <a:effectLst/>
                        </a:rPr>
                        <a:t>FEF 25~75%</a:t>
                      </a:r>
                      <a:endParaRPr lang="en-US" sz="1100" b="0" i="0" u="none" strike="noStrike" dirty="0">
                        <a:solidFill>
                          <a:srgbClr val="000000"/>
                        </a:solidFill>
                        <a:effectLst/>
                        <a:latin typeface="맑은 고딕"/>
                      </a:endParaRPr>
                    </a:p>
                  </a:txBody>
                  <a:tcPr marL="9525" marR="9525" marT="9525" marB="0" anchor="ctr"/>
                </a:tc>
                <a:tc>
                  <a:txBody>
                    <a:bodyPr/>
                    <a:lstStyle/>
                    <a:p>
                      <a:pPr algn="l" fontAlgn="ctr"/>
                      <a:r>
                        <a:rPr lang="en-US" sz="1100" u="none" strike="noStrike" dirty="0">
                          <a:effectLst/>
                        </a:rPr>
                        <a:t>Median (IQR)</a:t>
                      </a:r>
                      <a:endParaRPr lang="en-US" sz="1100" b="0" i="0" u="none" strike="noStrike" dirty="0">
                        <a:solidFill>
                          <a:srgbClr val="000000"/>
                        </a:solidFill>
                        <a:effectLst/>
                        <a:latin typeface="맑은 고딕"/>
                      </a:endParaRPr>
                    </a:p>
                  </a:txBody>
                  <a:tcPr marL="9525" marR="9525" marT="9525" marB="0" anchor="ctr"/>
                </a:tc>
                <a:tc>
                  <a:txBody>
                    <a:bodyPr/>
                    <a:lstStyle/>
                    <a:p>
                      <a:pPr algn="ctr" fontAlgn="ctr"/>
                      <a:r>
                        <a:rPr lang="en-US" altLang="ko-KR" sz="1100" u="none" strike="noStrike">
                          <a:effectLst/>
                        </a:rPr>
                        <a:t>101.00 (74.50, 115.50)</a:t>
                      </a:r>
                      <a:endParaRPr lang="en-US" altLang="ko-KR" sz="1100" b="0" i="0" u="none" strike="noStrike">
                        <a:solidFill>
                          <a:srgbClr val="000000"/>
                        </a:solidFill>
                        <a:effectLst/>
                        <a:latin typeface="맑은 고딕"/>
                      </a:endParaRPr>
                    </a:p>
                  </a:txBody>
                  <a:tcPr marL="9525" marR="9525" marT="9525" marB="0" anchor="ctr"/>
                </a:tc>
                <a:tc>
                  <a:txBody>
                    <a:bodyPr/>
                    <a:lstStyle/>
                    <a:p>
                      <a:pPr algn="ctr" fontAlgn="ctr"/>
                      <a:r>
                        <a:rPr lang="en-US" altLang="ko-KR" sz="1100" u="none" strike="noStrike">
                          <a:effectLst/>
                        </a:rPr>
                        <a:t>102.00 (76.00, 135.00)</a:t>
                      </a:r>
                      <a:endParaRPr lang="en-US" altLang="ko-KR" sz="1100" b="0" i="0" u="none" strike="noStrike">
                        <a:solidFill>
                          <a:srgbClr val="000000"/>
                        </a:solidFill>
                        <a:effectLst/>
                        <a:latin typeface="맑은 고딕"/>
                      </a:endParaRPr>
                    </a:p>
                  </a:txBody>
                  <a:tcPr marL="9525" marR="9525" marT="9525" marB="0" anchor="ctr"/>
                </a:tc>
                <a:tc>
                  <a:txBody>
                    <a:bodyPr/>
                    <a:lstStyle/>
                    <a:p>
                      <a:pPr algn="ctr" fontAlgn="ctr"/>
                      <a:r>
                        <a:rPr lang="en-US" altLang="ko-KR" sz="1100" i="1" u="none" strike="noStrike" dirty="0">
                          <a:effectLst/>
                        </a:rPr>
                        <a:t>0.459</a:t>
                      </a:r>
                      <a:endParaRPr lang="en-US" altLang="ko-KR" sz="1100" b="0" i="1" u="none" strike="noStrike" dirty="0">
                        <a:solidFill>
                          <a:srgbClr val="000000"/>
                        </a:solidFill>
                        <a:effectLst/>
                        <a:latin typeface="맑은 고딕"/>
                      </a:endParaRPr>
                    </a:p>
                  </a:txBody>
                  <a:tcPr marL="9525" marR="9525" marT="9525" marB="0" anchor="ctr"/>
                </a:tc>
              </a:tr>
              <a:tr h="380267">
                <a:tc>
                  <a:txBody>
                    <a:bodyPr/>
                    <a:lstStyle/>
                    <a:p>
                      <a:pPr algn="l" fontAlgn="ctr"/>
                      <a:r>
                        <a:rPr lang="en-US" altLang="ko-KR" sz="1100" u="none" strike="noStrike" dirty="0">
                          <a:effectLst/>
                        </a:rPr>
                        <a:t>Max PFT </a:t>
                      </a:r>
                      <a:r>
                        <a:rPr lang="ko-KR" altLang="en-US" sz="1100" u="none" strike="noStrike" dirty="0">
                          <a:effectLst/>
                        </a:rPr>
                        <a:t>까지의 날짜수</a:t>
                      </a:r>
                      <a:endParaRPr lang="ko-KR" altLang="en-US"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l" fontAlgn="ctr"/>
                      <a:r>
                        <a:rPr lang="en-US" sz="1100" u="none" strike="noStrike" dirty="0">
                          <a:effectLst/>
                        </a:rPr>
                        <a:t>Median (range)</a:t>
                      </a:r>
                      <a:endParaRPr lang="en-US"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u="none" strike="noStrike" dirty="0">
                          <a:effectLst/>
                        </a:rPr>
                        <a:t>761 (367, 981)</a:t>
                      </a:r>
                      <a:endParaRPr lang="en-US" altLang="ko-KR"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u="none" strike="noStrike" dirty="0">
                          <a:effectLst/>
                        </a:rPr>
                        <a:t>321 (66, 815)</a:t>
                      </a:r>
                      <a:endParaRPr lang="en-US" altLang="ko-KR" sz="1100" b="0" i="0"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c>
                  <a:txBody>
                    <a:bodyPr/>
                    <a:lstStyle/>
                    <a:p>
                      <a:pPr algn="ctr" fontAlgn="ctr"/>
                      <a:r>
                        <a:rPr lang="en-US" altLang="ko-KR" sz="1100" i="1" u="none" strike="noStrike" dirty="0">
                          <a:effectLst/>
                        </a:rPr>
                        <a:t>0.008</a:t>
                      </a:r>
                      <a:endParaRPr lang="en-US" altLang="ko-KR" sz="1100" b="0" i="1" u="none" strike="noStrike" dirty="0">
                        <a:solidFill>
                          <a:srgbClr val="000000"/>
                        </a:solidFill>
                        <a:effectLst/>
                        <a:latin typeface="맑은 고딕"/>
                      </a:endParaRPr>
                    </a:p>
                  </a:txBody>
                  <a:tcPr marL="9525" marR="9525" marT="9525" marB="0" anchor="ctr">
                    <a:solidFill>
                      <a:schemeClr val="accent6">
                        <a:lumMod val="20000"/>
                        <a:lumOff val="80000"/>
                      </a:schemeClr>
                    </a:solidFill>
                  </a:tcPr>
                </a:tc>
              </a:tr>
            </a:tbl>
          </a:graphicData>
        </a:graphic>
      </p:graphicFrame>
      <p:pic>
        <p:nvPicPr>
          <p:cNvPr id="9" name="그림 8"/>
          <p:cNvPicPr>
            <a:picLocks noChangeAspect="1"/>
          </p:cNvPicPr>
          <p:nvPr/>
        </p:nvPicPr>
        <p:blipFill>
          <a:blip r:embed="rId3"/>
          <a:stretch>
            <a:fillRect/>
          </a:stretch>
        </p:blipFill>
        <p:spPr>
          <a:xfrm>
            <a:off x="467544" y="4221087"/>
            <a:ext cx="2606147" cy="2088232"/>
          </a:xfrm>
          <a:prstGeom prst="rect">
            <a:avLst/>
          </a:prstGeom>
        </p:spPr>
      </p:pic>
      <p:pic>
        <p:nvPicPr>
          <p:cNvPr id="10" name="그림 9"/>
          <p:cNvPicPr>
            <a:picLocks noChangeAspect="1"/>
          </p:cNvPicPr>
          <p:nvPr/>
        </p:nvPicPr>
        <p:blipFill>
          <a:blip r:embed="rId4"/>
          <a:stretch>
            <a:fillRect/>
          </a:stretch>
        </p:blipFill>
        <p:spPr>
          <a:xfrm>
            <a:off x="3131840" y="4221088"/>
            <a:ext cx="2606147" cy="2088232"/>
          </a:xfrm>
          <a:prstGeom prst="rect">
            <a:avLst/>
          </a:prstGeom>
        </p:spPr>
      </p:pic>
      <p:pic>
        <p:nvPicPr>
          <p:cNvPr id="11" name="그림 10"/>
          <p:cNvPicPr>
            <a:picLocks noChangeAspect="1"/>
          </p:cNvPicPr>
          <p:nvPr/>
        </p:nvPicPr>
        <p:blipFill>
          <a:blip r:embed="rId5"/>
          <a:stretch>
            <a:fillRect/>
          </a:stretch>
        </p:blipFill>
        <p:spPr>
          <a:xfrm>
            <a:off x="5796136" y="4189918"/>
            <a:ext cx="2645046" cy="2119401"/>
          </a:xfrm>
          <a:prstGeom prst="rect">
            <a:avLst/>
          </a:prstGeom>
        </p:spPr>
      </p:pic>
    </p:spTree>
    <p:extLst>
      <p:ext uri="{BB962C8B-B14F-4D97-AF65-F5344CB8AC3E}">
        <p14:creationId xmlns:p14="http://schemas.microsoft.com/office/powerpoint/2010/main" val="2000337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000" dirty="0" smtClean="0">
                <a:latin typeface="+mn-ea"/>
                <a:ea typeface="+mn-ea"/>
              </a:rPr>
              <a:t>[</a:t>
            </a:r>
            <a:r>
              <a:rPr lang="en-US" altLang="ko-KR" sz="1000" dirty="0"/>
              <a:t>Arch </a:t>
            </a:r>
            <a:r>
              <a:rPr lang="en-US" altLang="ko-KR" sz="1000" dirty="0" err="1"/>
              <a:t>Bronconeumol</a:t>
            </a:r>
            <a:r>
              <a:rPr lang="en-US" altLang="ko-KR" sz="1000" dirty="0"/>
              <a:t>. 2014;50(2):67–72</a:t>
            </a:r>
            <a:r>
              <a:rPr lang="en-US" altLang="ko-KR" sz="10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dirty="0"/>
              <a:t>Long-Term Follow-Up of the Lung Transplant </a:t>
            </a:r>
            <a:r>
              <a:rPr lang="en-US" altLang="ko-KR" sz="1800" dirty="0" smtClean="0"/>
              <a:t>Patient -  Review</a:t>
            </a:r>
            <a:r>
              <a:rPr lang="ko-KR" altLang="en-US" sz="1800" dirty="0">
                <a:latin typeface="+mn-ea"/>
                <a:ea typeface="+mn-ea"/>
              </a:rPr>
              <a:t/>
            </a:r>
            <a:br>
              <a:rPr lang="ko-KR" altLang="en-US" sz="1800" dirty="0">
                <a:latin typeface="+mn-ea"/>
                <a:ea typeface="+mn-ea"/>
              </a:rPr>
            </a:br>
            <a:r>
              <a:rPr lang="es-ES" altLang="ko-KR" sz="1000" dirty="0"/>
              <a:t>Rosalía Laporta Hernández, M. Teresa Lázaro Carrasco, Andrés Varela de Ugarte, Piedad Ussetti Gil</a:t>
            </a:r>
            <a:endParaRPr lang="ko-KR" altLang="en-US" sz="10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smtClean="0">
                <a:solidFill>
                  <a:srgbClr val="FF0000"/>
                </a:solidFill>
                <a:latin typeface="+mn-ea"/>
                <a:ea typeface="+mn-ea"/>
              </a:rPr>
              <a:t>FEV1</a:t>
            </a:r>
            <a:r>
              <a:rPr lang="en-US" altLang="ko-KR" sz="1600" dirty="0" smtClean="0">
                <a:latin typeface="+mn-ea"/>
                <a:ea typeface="+mn-ea"/>
              </a:rPr>
              <a:t> </a:t>
            </a:r>
            <a:r>
              <a:rPr lang="en-US" altLang="ko-KR" sz="1600" dirty="0">
                <a:latin typeface="+mn-ea"/>
                <a:ea typeface="+mn-ea"/>
              </a:rPr>
              <a:t>figures </a:t>
            </a:r>
            <a:r>
              <a:rPr lang="en-US" altLang="ko-KR" sz="1600" dirty="0">
                <a:solidFill>
                  <a:srgbClr val="FF0000"/>
                </a:solidFill>
                <a:latin typeface="+mn-ea"/>
                <a:ea typeface="+mn-ea"/>
              </a:rPr>
              <a:t>falling by more than 20% from baseline </a:t>
            </a:r>
            <a:r>
              <a:rPr lang="en-US" altLang="ko-KR" sz="1600" dirty="0" smtClean="0">
                <a:latin typeface="+mn-ea"/>
                <a:ea typeface="+mn-ea"/>
              </a:rPr>
              <a:t>in 2 </a:t>
            </a:r>
            <a:r>
              <a:rPr lang="en-US" altLang="ko-KR" sz="1600" dirty="0">
                <a:latin typeface="+mn-ea"/>
                <a:ea typeface="+mn-ea"/>
              </a:rPr>
              <a:t>consecutive measurements obtained in a 3–6-week interval </a:t>
            </a:r>
            <a:r>
              <a:rPr lang="en-US" altLang="ko-KR" sz="1600" dirty="0" smtClean="0">
                <a:latin typeface="+mn-ea"/>
                <a:ea typeface="+mn-ea"/>
              </a:rPr>
              <a:t>are considered </a:t>
            </a:r>
            <a:r>
              <a:rPr lang="en-US" altLang="ko-KR" sz="1600" dirty="0">
                <a:latin typeface="+mn-ea"/>
                <a:ea typeface="+mn-ea"/>
              </a:rPr>
              <a:t>a criterion for </a:t>
            </a:r>
            <a:r>
              <a:rPr lang="en-US" altLang="ko-KR" sz="1600" dirty="0">
                <a:solidFill>
                  <a:srgbClr val="FF0000"/>
                </a:solidFill>
                <a:latin typeface="+mn-ea"/>
                <a:ea typeface="+mn-ea"/>
              </a:rPr>
              <a:t>bronchiolitis </a:t>
            </a:r>
            <a:r>
              <a:rPr lang="en-US" altLang="ko-KR" sz="1600" dirty="0" err="1">
                <a:solidFill>
                  <a:srgbClr val="FF0000"/>
                </a:solidFill>
                <a:latin typeface="+mn-ea"/>
                <a:ea typeface="+mn-ea"/>
              </a:rPr>
              <a:t>obliterans</a:t>
            </a:r>
            <a:r>
              <a:rPr lang="en-US" altLang="ko-KR" sz="1600" dirty="0">
                <a:solidFill>
                  <a:srgbClr val="FF0000"/>
                </a:solidFill>
                <a:latin typeface="+mn-ea"/>
                <a:ea typeface="+mn-ea"/>
              </a:rPr>
              <a:t> syndrome (BOS</a:t>
            </a:r>
            <a:r>
              <a:rPr lang="en-US" altLang="ko-KR" sz="1600" dirty="0" smtClean="0">
                <a:solidFill>
                  <a:srgbClr val="FF0000"/>
                </a:solidFill>
                <a:latin typeface="+mn-ea"/>
                <a:ea typeface="+mn-ea"/>
              </a:rPr>
              <a:t>).</a:t>
            </a:r>
          </a:p>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smtClean="0">
                <a:latin typeface="+mn-ea"/>
                <a:ea typeface="+mn-ea"/>
              </a:rPr>
              <a:t>Small </a:t>
            </a:r>
            <a:r>
              <a:rPr lang="en-US" altLang="ko-KR" sz="1600" dirty="0">
                <a:latin typeface="+mn-ea"/>
                <a:ea typeface="+mn-ea"/>
              </a:rPr>
              <a:t>airway obstruction parameters, such </a:t>
            </a:r>
            <a:r>
              <a:rPr lang="en-US" altLang="ko-KR" sz="1600" dirty="0">
                <a:solidFill>
                  <a:srgbClr val="FF0000"/>
                </a:solidFill>
                <a:latin typeface="+mn-ea"/>
                <a:ea typeface="+mn-ea"/>
              </a:rPr>
              <a:t>FEF25%–75%, </a:t>
            </a:r>
            <a:r>
              <a:rPr lang="en-US" altLang="ko-KR" sz="1600" dirty="0" smtClean="0">
                <a:latin typeface="+mn-ea"/>
                <a:ea typeface="+mn-ea"/>
              </a:rPr>
              <a:t>may precede </a:t>
            </a:r>
            <a:r>
              <a:rPr lang="en-US" altLang="ko-KR" sz="1600" dirty="0">
                <a:latin typeface="+mn-ea"/>
                <a:ea typeface="+mn-ea"/>
              </a:rPr>
              <a:t>a reduction of FEV1 and can be useful in the </a:t>
            </a:r>
            <a:r>
              <a:rPr lang="en-US" altLang="ko-KR" sz="1600" dirty="0">
                <a:solidFill>
                  <a:srgbClr val="FF0000"/>
                </a:solidFill>
                <a:latin typeface="+mn-ea"/>
                <a:ea typeface="+mn-ea"/>
              </a:rPr>
              <a:t>early </a:t>
            </a:r>
            <a:r>
              <a:rPr lang="en-US" altLang="ko-KR" sz="1600" dirty="0" smtClean="0">
                <a:solidFill>
                  <a:srgbClr val="FF0000"/>
                </a:solidFill>
                <a:latin typeface="+mn-ea"/>
                <a:ea typeface="+mn-ea"/>
              </a:rPr>
              <a:t>detection of </a:t>
            </a:r>
            <a:r>
              <a:rPr lang="en-US" altLang="ko-KR" sz="1600" dirty="0">
                <a:solidFill>
                  <a:srgbClr val="FF0000"/>
                </a:solidFill>
                <a:latin typeface="+mn-ea"/>
                <a:ea typeface="+mn-ea"/>
              </a:rPr>
              <a:t>BOS</a:t>
            </a:r>
            <a:r>
              <a:rPr lang="en-US" altLang="ko-KR" sz="1600" dirty="0" smtClean="0">
                <a:solidFill>
                  <a:srgbClr val="FF0000"/>
                </a:solidFill>
                <a:latin typeface="+mn-ea"/>
                <a:ea typeface="+mn-ea"/>
              </a:rPr>
              <a:t>.</a:t>
            </a:r>
          </a:p>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a:solidFill>
                  <a:srgbClr val="FF0000"/>
                </a:solidFill>
                <a:latin typeface="+mn-ea"/>
                <a:ea typeface="+mn-ea"/>
              </a:rPr>
              <a:t>Chronic lung allograft dysfunction (</a:t>
            </a:r>
            <a:r>
              <a:rPr lang="en-US" altLang="ko-KR" sz="1600" dirty="0" smtClean="0">
                <a:solidFill>
                  <a:srgbClr val="FF0000"/>
                </a:solidFill>
                <a:latin typeface="+mn-ea"/>
                <a:ea typeface="+mn-ea"/>
              </a:rPr>
              <a:t>CLAD) </a:t>
            </a:r>
            <a:r>
              <a:rPr lang="en-US" altLang="ko-KR" sz="1600" dirty="0" smtClean="0">
                <a:latin typeface="+mn-ea"/>
                <a:ea typeface="+mn-ea"/>
              </a:rPr>
              <a:t>is </a:t>
            </a:r>
            <a:r>
              <a:rPr lang="en-US" altLang="ko-KR" sz="1600" dirty="0">
                <a:latin typeface="+mn-ea"/>
                <a:ea typeface="+mn-ea"/>
              </a:rPr>
              <a:t>probably a better way of defining a chronic decline in </a:t>
            </a:r>
            <a:r>
              <a:rPr lang="en-US" altLang="ko-KR" sz="1600" dirty="0" smtClean="0">
                <a:latin typeface="+mn-ea"/>
                <a:ea typeface="+mn-ea"/>
              </a:rPr>
              <a:t>FEV1 </a:t>
            </a:r>
            <a:r>
              <a:rPr lang="en-US" altLang="ko-KR" sz="1600" dirty="0">
                <a:latin typeface="+mn-ea"/>
                <a:ea typeface="+mn-ea"/>
              </a:rPr>
              <a:t>than BOS.</a:t>
            </a:r>
            <a:endParaRPr lang="en-US" altLang="ko-KR" sz="1600" dirty="0" smtClean="0">
              <a:latin typeface="+mn-ea"/>
              <a:ea typeface="+mn-ea"/>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818065"/>
            <a:ext cx="5661121"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912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720080"/>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800" b="1" dirty="0" smtClean="0">
                <a:latin typeface="+mn-ea"/>
                <a:ea typeface="+mn-ea"/>
              </a:rPr>
              <a:t>In </a:t>
            </a:r>
            <a:r>
              <a:rPr lang="en-US" altLang="ko-KR" sz="1800" b="1" dirty="0" err="1" smtClean="0">
                <a:latin typeface="+mn-ea"/>
                <a:ea typeface="+mn-ea"/>
              </a:rPr>
              <a:t>Serverance</a:t>
            </a:r>
            <a:r>
              <a:rPr lang="en-US" altLang="ko-KR" sz="1800" b="1" dirty="0" smtClean="0">
                <a:latin typeface="+mn-ea"/>
                <a:ea typeface="+mn-ea"/>
              </a:rPr>
              <a:t> …</a:t>
            </a:r>
            <a:endParaRPr lang="ko-KR" altLang="en-US" sz="1800" b="1" dirty="0" smtClean="0">
              <a:latin typeface="+mn-ea"/>
              <a:ea typeface="+mn-ea"/>
              <a:cs typeface="Times New Roman" pitchFamily="18" charset="0"/>
            </a:endParaRPr>
          </a:p>
        </p:txBody>
      </p:sp>
      <p:sp>
        <p:nvSpPr>
          <p:cNvPr id="4099" name="내용 개체 틀 2"/>
          <p:cNvSpPr>
            <a:spLocks noGrp="1"/>
          </p:cNvSpPr>
          <p:nvPr>
            <p:ph idx="1"/>
          </p:nvPr>
        </p:nvSpPr>
        <p:spPr>
          <a:xfrm>
            <a:off x="467544" y="1484784"/>
            <a:ext cx="8352928" cy="4968552"/>
          </a:xfrm>
        </p:spPr>
        <p:txBody>
          <a:bodyPr/>
          <a:lstStyle/>
          <a:p>
            <a:pPr marL="0" indent="0">
              <a:buNone/>
            </a:pPr>
            <a:r>
              <a:rPr lang="en-US" altLang="ko-KR" sz="2800" dirty="0" smtClean="0">
                <a:latin typeface="+mn-ea"/>
                <a:ea typeface="+mn-ea"/>
              </a:rPr>
              <a:t>Further evaluation.. </a:t>
            </a:r>
          </a:p>
          <a:p>
            <a:pPr marL="0" indent="0">
              <a:buNone/>
            </a:pPr>
            <a:endParaRPr lang="en-US" altLang="ko-KR" sz="1600" dirty="0">
              <a:latin typeface="+mn-ea"/>
              <a:ea typeface="+mn-ea"/>
            </a:endParaRPr>
          </a:p>
          <a:p>
            <a:pPr>
              <a:buFont typeface="Wingdings" pitchFamily="2" charset="2"/>
              <a:buChar char="ü"/>
            </a:pPr>
            <a:r>
              <a:rPr lang="en-US" altLang="ko-KR" sz="1600" dirty="0" smtClean="0">
                <a:latin typeface="+mn-ea"/>
                <a:ea typeface="+mn-ea"/>
              </a:rPr>
              <a:t>Donor : Sex, Ht., Wt., BMI, smoking, diagnosis, Ass. Disease (DM, CTD..) O2 </a:t>
            </a:r>
            <a:r>
              <a:rPr lang="en-US" altLang="ko-KR" sz="1600" dirty="0">
                <a:latin typeface="+mn-ea"/>
                <a:ea typeface="+mn-ea"/>
              </a:rPr>
              <a:t>supply, </a:t>
            </a:r>
            <a:endParaRPr lang="en-US" altLang="ko-KR" sz="1600" dirty="0" smtClean="0">
              <a:latin typeface="+mn-ea"/>
              <a:ea typeface="+mn-ea"/>
            </a:endParaRPr>
          </a:p>
          <a:p>
            <a:pPr marL="0" indent="0">
              <a:buNone/>
            </a:pPr>
            <a:r>
              <a:rPr lang="en-US" altLang="ko-KR" sz="1600" dirty="0">
                <a:latin typeface="+mn-ea"/>
                <a:ea typeface="+mn-ea"/>
              </a:rPr>
              <a:t> </a:t>
            </a:r>
            <a:r>
              <a:rPr lang="en-US" altLang="ko-KR" sz="1600" dirty="0" smtClean="0">
                <a:latin typeface="+mn-ea"/>
                <a:ea typeface="+mn-ea"/>
              </a:rPr>
              <a:t>               TTE </a:t>
            </a:r>
            <a:r>
              <a:rPr lang="en-US" altLang="ko-KR" sz="1600" dirty="0">
                <a:latin typeface="+mn-ea"/>
                <a:ea typeface="+mn-ea"/>
              </a:rPr>
              <a:t>(RV function, systolic PAP, mean PAP, CI, </a:t>
            </a:r>
            <a:r>
              <a:rPr lang="en-US" altLang="ko-KR" sz="1600" dirty="0" smtClean="0">
                <a:latin typeface="+mn-ea"/>
                <a:ea typeface="+mn-ea"/>
              </a:rPr>
              <a:t>CVP..)</a:t>
            </a:r>
          </a:p>
          <a:p>
            <a:pPr>
              <a:buFont typeface="Wingdings" pitchFamily="2" charset="2"/>
              <a:buChar char="ü"/>
            </a:pPr>
            <a:r>
              <a:rPr lang="en-US" altLang="ko-KR" sz="1600" dirty="0" smtClean="0">
                <a:latin typeface="+mn-ea"/>
                <a:ea typeface="+mn-ea"/>
              </a:rPr>
              <a:t>Recipient factor : underlying disease</a:t>
            </a:r>
          </a:p>
          <a:p>
            <a:pPr>
              <a:buFont typeface="Wingdings" pitchFamily="2" charset="2"/>
              <a:buChar char="ü"/>
            </a:pPr>
            <a:r>
              <a:rPr lang="en-US" altLang="ko-KR" sz="1600" dirty="0" smtClean="0">
                <a:latin typeface="+mn-ea"/>
                <a:ea typeface="+mn-ea"/>
              </a:rPr>
              <a:t>Operation : Cardiopulmonary bypass time, re-op, type of transplantation (S, D, H/L)</a:t>
            </a:r>
          </a:p>
          <a:p>
            <a:pPr>
              <a:buFont typeface="Wingdings" pitchFamily="2" charset="2"/>
              <a:buChar char="ü"/>
            </a:pPr>
            <a:r>
              <a:rPr lang="en-US" altLang="ko-KR" sz="1600" dirty="0" smtClean="0">
                <a:latin typeface="+mn-ea"/>
                <a:ea typeface="+mn-ea"/>
              </a:rPr>
              <a:t>Post op : Rehabilitation, ICU stay, MV, ECMO, CRRT, infection</a:t>
            </a:r>
          </a:p>
          <a:p>
            <a:pPr marL="0" indent="0">
              <a:buNone/>
            </a:pPr>
            <a:endParaRPr lang="en-US" altLang="ko-KR" sz="1600" dirty="0" smtClean="0">
              <a:latin typeface="+mn-ea"/>
              <a:ea typeface="+mn-ea"/>
            </a:endParaRPr>
          </a:p>
          <a:p>
            <a:pPr>
              <a:buFont typeface="Wingdings" pitchFamily="2" charset="2"/>
              <a:buChar char="ü"/>
            </a:pPr>
            <a:r>
              <a:rPr lang="en-US" altLang="ko-KR" sz="1600" dirty="0" smtClean="0">
                <a:latin typeface="+mn-ea"/>
                <a:ea typeface="+mn-ea"/>
              </a:rPr>
              <a:t>FOB c BAL, TBLB biopsy &gt; rejection, infection.. </a:t>
            </a:r>
          </a:p>
          <a:p>
            <a:pPr>
              <a:buFont typeface="Wingdings" pitchFamily="2" charset="2"/>
              <a:buChar char="ü"/>
            </a:pPr>
            <a:r>
              <a:rPr lang="en-US" altLang="ko-KR" sz="1600" dirty="0" smtClean="0">
                <a:latin typeface="+mn-ea"/>
                <a:ea typeface="+mn-ea"/>
              </a:rPr>
              <a:t>6MWT, pre op LAS score (?)</a:t>
            </a:r>
          </a:p>
          <a:p>
            <a:pPr>
              <a:buFont typeface="Wingdings" pitchFamily="2" charset="2"/>
              <a:buChar char="ü"/>
            </a:pPr>
            <a:r>
              <a:rPr lang="en-US" altLang="ko-KR" sz="1600" dirty="0" smtClean="0">
                <a:latin typeface="+mn-ea"/>
                <a:ea typeface="+mn-ea"/>
              </a:rPr>
              <a:t>Immune suppressant… </a:t>
            </a:r>
          </a:p>
          <a:p>
            <a:pPr>
              <a:buFont typeface="Wingdings" pitchFamily="2" charset="2"/>
              <a:buChar char="ü"/>
            </a:pPr>
            <a:endParaRPr lang="en-US" altLang="ko-KR" sz="1600" dirty="0">
              <a:latin typeface="+mn-ea"/>
              <a:ea typeface="+mn-ea"/>
            </a:endParaRPr>
          </a:p>
          <a:p>
            <a:pPr marL="0" indent="0">
              <a:buNone/>
            </a:pPr>
            <a:r>
              <a:rPr lang="en-US" altLang="ko-KR" sz="1600" dirty="0" smtClean="0">
                <a:latin typeface="+mn-ea"/>
                <a:ea typeface="+mn-ea"/>
              </a:rPr>
              <a:t>** Plan</a:t>
            </a:r>
          </a:p>
          <a:p>
            <a:pPr marL="0" indent="0">
              <a:buNone/>
            </a:pPr>
            <a:r>
              <a:rPr lang="en-US" altLang="ko-KR" sz="1600" dirty="0" smtClean="0">
                <a:latin typeface="+mn-ea"/>
                <a:ea typeface="+mn-ea"/>
              </a:rPr>
              <a:t>Abstract : 6</a:t>
            </a:r>
            <a:r>
              <a:rPr lang="ko-KR" altLang="en-US" sz="1600" dirty="0" smtClean="0">
                <a:latin typeface="+mn-ea"/>
                <a:ea typeface="+mn-ea"/>
              </a:rPr>
              <a:t>월 </a:t>
            </a:r>
            <a:r>
              <a:rPr lang="en-US" altLang="ko-KR" sz="1600" dirty="0" smtClean="0">
                <a:latin typeface="+mn-ea"/>
                <a:ea typeface="+mn-ea"/>
              </a:rPr>
              <a:t>1</a:t>
            </a:r>
            <a:r>
              <a:rPr lang="ko-KR" altLang="en-US" sz="1600" dirty="0" smtClean="0">
                <a:latin typeface="+mn-ea"/>
                <a:ea typeface="+mn-ea"/>
              </a:rPr>
              <a:t>일 </a:t>
            </a:r>
            <a:r>
              <a:rPr lang="en-US" altLang="ko-KR" sz="1600" dirty="0" smtClean="0">
                <a:latin typeface="+mn-ea"/>
                <a:ea typeface="+mn-ea"/>
              </a:rPr>
              <a:t>!!!</a:t>
            </a:r>
          </a:p>
          <a:p>
            <a:pPr marL="0" indent="0">
              <a:buNone/>
            </a:pPr>
            <a:r>
              <a:rPr lang="en-US" altLang="ko-KR" sz="1600" dirty="0" smtClean="0">
                <a:latin typeface="+mn-ea"/>
                <a:ea typeface="+mn-ea"/>
              </a:rPr>
              <a:t>Submission ... </a:t>
            </a:r>
          </a:p>
        </p:txBody>
      </p:sp>
    </p:spTree>
    <p:extLst>
      <p:ext uri="{BB962C8B-B14F-4D97-AF65-F5344CB8AC3E}">
        <p14:creationId xmlns:p14="http://schemas.microsoft.com/office/powerpoint/2010/main" val="14027519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sz="3600" dirty="0"/>
          </a:p>
        </p:txBody>
      </p:sp>
      <p:sp>
        <p:nvSpPr>
          <p:cNvPr id="3" name="내용 개체 틀 2"/>
          <p:cNvSpPr>
            <a:spLocks noGrp="1"/>
          </p:cNvSpPr>
          <p:nvPr>
            <p:ph idx="1"/>
          </p:nvPr>
        </p:nvSpPr>
        <p:spPr/>
        <p:txBody>
          <a:bodyPr/>
          <a:lstStyle/>
          <a:p>
            <a:pPr marL="0" indent="0">
              <a:buNone/>
            </a:pPr>
            <a:endParaRPr lang="en-US" altLang="ko-KR" b="1" dirty="0" smtClean="0">
              <a:latin typeface="+mn-lt"/>
            </a:endParaRPr>
          </a:p>
          <a:p>
            <a:pPr marL="0" indent="0">
              <a:buNone/>
            </a:pPr>
            <a:endParaRPr lang="en-US" altLang="ko-KR" b="1" dirty="0">
              <a:latin typeface="+mn-lt"/>
            </a:endParaRPr>
          </a:p>
          <a:p>
            <a:pPr marL="0" indent="0">
              <a:buNone/>
            </a:pPr>
            <a:r>
              <a:rPr lang="en-US" altLang="ko-KR" b="1" dirty="0" smtClean="0">
                <a:latin typeface="+mn-lt"/>
              </a:rPr>
              <a:t>Thank you ..</a:t>
            </a:r>
          </a:p>
          <a:p>
            <a:pPr marL="0" indent="0">
              <a:buNone/>
            </a:pPr>
            <a:endParaRPr lang="ko-KR" altLang="en-US" b="1" dirty="0">
              <a:latin typeface="+mn-lt"/>
            </a:endParaRPr>
          </a:p>
        </p:txBody>
      </p:sp>
    </p:spTree>
    <p:extLst>
      <p:ext uri="{BB962C8B-B14F-4D97-AF65-F5344CB8AC3E}">
        <p14:creationId xmlns:p14="http://schemas.microsoft.com/office/powerpoint/2010/main" val="73711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000" dirty="0" smtClean="0">
                <a:latin typeface="+mn-ea"/>
                <a:ea typeface="+mn-ea"/>
              </a:rPr>
              <a:t>[</a:t>
            </a:r>
            <a:r>
              <a:rPr lang="en-US" altLang="ko-KR" sz="1000" dirty="0"/>
              <a:t>Arch </a:t>
            </a:r>
            <a:r>
              <a:rPr lang="en-US" altLang="ko-KR" sz="1000" dirty="0" err="1"/>
              <a:t>Bronconeumol</a:t>
            </a:r>
            <a:r>
              <a:rPr lang="en-US" altLang="ko-KR" sz="1000" dirty="0"/>
              <a:t>. 2014;50(2):67–72</a:t>
            </a:r>
            <a:r>
              <a:rPr lang="en-US" altLang="ko-KR" sz="10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dirty="0"/>
              <a:t>Long-Term Follow-Up of the Lung Transplant </a:t>
            </a:r>
            <a:r>
              <a:rPr lang="en-US" altLang="ko-KR" sz="1800" dirty="0" smtClean="0"/>
              <a:t>Patient -  Review</a:t>
            </a:r>
            <a:r>
              <a:rPr lang="ko-KR" altLang="en-US" sz="1800" dirty="0">
                <a:latin typeface="+mn-ea"/>
                <a:ea typeface="+mn-ea"/>
              </a:rPr>
              <a:t/>
            </a:r>
            <a:br>
              <a:rPr lang="ko-KR" altLang="en-US" sz="1800" dirty="0">
                <a:latin typeface="+mn-ea"/>
                <a:ea typeface="+mn-ea"/>
              </a:rPr>
            </a:br>
            <a:r>
              <a:rPr lang="es-ES" altLang="ko-KR" sz="1000" dirty="0"/>
              <a:t>Rosalía Laporta Hernández, M. Teresa Lázaro Carrasco, Andrés Varela de Ugarte, Piedad Ussetti Gil</a:t>
            </a:r>
            <a:endParaRPr lang="ko-KR" altLang="en-US" sz="10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en-US" altLang="ko-KR" sz="1600" dirty="0" smtClean="0">
              <a:solidFill>
                <a:srgbClr val="FF0000"/>
              </a:solidFill>
              <a:latin typeface="+mn-ea"/>
              <a:ea typeface="+mn-ea"/>
            </a:endParaRPr>
          </a:p>
          <a:p>
            <a:pPr>
              <a:buFont typeface="Wingdings" pitchFamily="2" charset="2"/>
              <a:buChar char="ü"/>
            </a:pPr>
            <a:r>
              <a:rPr lang="en-US" altLang="ko-KR" sz="1600" dirty="0" smtClean="0">
                <a:solidFill>
                  <a:srgbClr val="FF0000"/>
                </a:solidFill>
                <a:latin typeface="+mn-ea"/>
                <a:ea typeface="+mn-ea"/>
              </a:rPr>
              <a:t>In </a:t>
            </a:r>
            <a:r>
              <a:rPr lang="en-US" altLang="ko-KR" sz="1600" dirty="0">
                <a:solidFill>
                  <a:srgbClr val="FF0000"/>
                </a:solidFill>
                <a:latin typeface="+mn-ea"/>
                <a:ea typeface="+mn-ea"/>
              </a:rPr>
              <a:t>bilateral </a:t>
            </a:r>
            <a:r>
              <a:rPr lang="en-US" altLang="ko-KR" sz="1600" dirty="0">
                <a:latin typeface="+mn-ea"/>
                <a:ea typeface="+mn-ea"/>
              </a:rPr>
              <a:t>transplant recipients, maximum post-operative </a:t>
            </a:r>
            <a:r>
              <a:rPr lang="en-US" altLang="ko-KR" sz="1600" dirty="0" smtClean="0">
                <a:latin typeface="+mn-ea"/>
                <a:ea typeface="+mn-ea"/>
              </a:rPr>
              <a:t>pulmonary function </a:t>
            </a:r>
            <a:r>
              <a:rPr lang="en-US" altLang="ko-KR" sz="1600" dirty="0">
                <a:latin typeface="+mn-ea"/>
                <a:ea typeface="+mn-ea"/>
              </a:rPr>
              <a:t>is not affected by the underlying disease, but it </a:t>
            </a:r>
            <a:r>
              <a:rPr lang="en-US" altLang="ko-KR" sz="1600" dirty="0" smtClean="0">
                <a:latin typeface="+mn-ea"/>
                <a:ea typeface="+mn-ea"/>
              </a:rPr>
              <a:t>is influenced </a:t>
            </a:r>
            <a:r>
              <a:rPr lang="en-US" altLang="ko-KR" sz="1600" dirty="0">
                <a:latin typeface="+mn-ea"/>
                <a:ea typeface="+mn-ea"/>
              </a:rPr>
              <a:t>by the characteristics of the </a:t>
            </a:r>
            <a:r>
              <a:rPr lang="en-US" altLang="ko-KR" sz="1600" dirty="0">
                <a:solidFill>
                  <a:srgbClr val="FF0000"/>
                </a:solidFill>
                <a:latin typeface="+mn-ea"/>
                <a:ea typeface="+mn-ea"/>
              </a:rPr>
              <a:t>graft, the recipient’s </a:t>
            </a:r>
            <a:r>
              <a:rPr lang="en-US" altLang="ko-KR" sz="1600" dirty="0" smtClean="0">
                <a:solidFill>
                  <a:srgbClr val="FF0000"/>
                </a:solidFill>
                <a:latin typeface="+mn-ea"/>
                <a:ea typeface="+mn-ea"/>
              </a:rPr>
              <a:t>chest cavity </a:t>
            </a:r>
            <a:r>
              <a:rPr lang="en-US" altLang="ko-KR" sz="1600" dirty="0">
                <a:solidFill>
                  <a:srgbClr val="FF0000"/>
                </a:solidFill>
                <a:latin typeface="+mn-ea"/>
                <a:ea typeface="+mn-ea"/>
              </a:rPr>
              <a:t>and post-operative complications</a:t>
            </a:r>
            <a:r>
              <a:rPr lang="en-US" altLang="ko-KR" sz="1600" dirty="0">
                <a:latin typeface="+mn-ea"/>
                <a:ea typeface="+mn-ea"/>
              </a:rPr>
              <a:t>. </a:t>
            </a:r>
            <a:endParaRPr lang="en-US" altLang="ko-KR" sz="1600" dirty="0" smtClean="0">
              <a:latin typeface="+mn-ea"/>
              <a:ea typeface="+mn-ea"/>
            </a:endParaRPr>
          </a:p>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smtClean="0">
                <a:solidFill>
                  <a:srgbClr val="FF0000"/>
                </a:solidFill>
                <a:latin typeface="+mn-ea"/>
                <a:ea typeface="+mn-ea"/>
              </a:rPr>
              <a:t>Between </a:t>
            </a:r>
            <a:r>
              <a:rPr lang="en-US" altLang="ko-KR" sz="1600" dirty="0">
                <a:solidFill>
                  <a:srgbClr val="FF0000"/>
                </a:solidFill>
                <a:latin typeface="+mn-ea"/>
                <a:ea typeface="+mn-ea"/>
              </a:rPr>
              <a:t>6 and 9 </a:t>
            </a:r>
            <a:r>
              <a:rPr lang="en-US" altLang="ko-KR" sz="1600" dirty="0" smtClean="0">
                <a:solidFill>
                  <a:srgbClr val="FF0000"/>
                </a:solidFill>
                <a:latin typeface="+mn-ea"/>
                <a:ea typeface="+mn-ea"/>
              </a:rPr>
              <a:t>months after </a:t>
            </a:r>
            <a:r>
              <a:rPr lang="en-US" altLang="ko-KR" sz="1600" dirty="0">
                <a:solidFill>
                  <a:srgbClr val="FF0000"/>
                </a:solidFill>
                <a:latin typeface="+mn-ea"/>
                <a:ea typeface="+mn-ea"/>
              </a:rPr>
              <a:t>surgery</a:t>
            </a:r>
            <a:r>
              <a:rPr lang="en-US" altLang="ko-KR" sz="1600" dirty="0">
                <a:latin typeface="+mn-ea"/>
                <a:ea typeface="+mn-ea"/>
              </a:rPr>
              <a:t>, FEV1 figures of between 75% and 85% and FVC </a:t>
            </a:r>
            <a:r>
              <a:rPr lang="en-US" altLang="ko-KR" sz="1600" dirty="0" smtClean="0">
                <a:latin typeface="+mn-ea"/>
                <a:ea typeface="+mn-ea"/>
              </a:rPr>
              <a:t>from 66</a:t>
            </a:r>
            <a:r>
              <a:rPr lang="en-US" altLang="ko-KR" sz="1600" dirty="0">
                <a:latin typeface="+mn-ea"/>
                <a:ea typeface="+mn-ea"/>
              </a:rPr>
              <a:t>% to 92% may be achieved. </a:t>
            </a:r>
            <a:endParaRPr lang="en-US" altLang="ko-KR" sz="1600" dirty="0" smtClean="0">
              <a:latin typeface="+mn-ea"/>
              <a:ea typeface="+mn-ea"/>
            </a:endParaRPr>
          </a:p>
          <a:p>
            <a:pPr marL="0" indent="0">
              <a:buNone/>
            </a:pPr>
            <a:r>
              <a:rPr lang="en-US" altLang="ko-KR" sz="1600" dirty="0" smtClean="0">
                <a:solidFill>
                  <a:srgbClr val="FF0000"/>
                </a:solidFill>
                <a:latin typeface="+mn-ea"/>
                <a:ea typeface="+mn-ea"/>
              </a:rPr>
              <a:t>     In </a:t>
            </a:r>
            <a:r>
              <a:rPr lang="en-US" altLang="ko-KR" sz="1600" dirty="0">
                <a:solidFill>
                  <a:srgbClr val="FF0000"/>
                </a:solidFill>
                <a:latin typeface="+mn-ea"/>
                <a:ea typeface="+mn-ea"/>
              </a:rPr>
              <a:t>the first months </a:t>
            </a:r>
            <a:r>
              <a:rPr lang="en-US" altLang="ko-KR" sz="1600" dirty="0">
                <a:latin typeface="+mn-ea"/>
                <a:ea typeface="+mn-ea"/>
              </a:rPr>
              <a:t>after surgery, </a:t>
            </a:r>
            <a:r>
              <a:rPr lang="en-US" altLang="ko-KR" sz="1600" dirty="0" smtClean="0">
                <a:solidFill>
                  <a:srgbClr val="FF0000"/>
                </a:solidFill>
                <a:latin typeface="+mn-ea"/>
                <a:ea typeface="+mn-ea"/>
              </a:rPr>
              <a:t>mild restriction </a:t>
            </a:r>
            <a:r>
              <a:rPr lang="en-US" altLang="ko-KR" sz="1600" dirty="0">
                <a:latin typeface="+mn-ea"/>
                <a:ea typeface="+mn-ea"/>
              </a:rPr>
              <a:t>is observed which </a:t>
            </a:r>
            <a:r>
              <a:rPr lang="en-US" altLang="ko-KR" sz="1600" dirty="0" err="1">
                <a:latin typeface="+mn-ea"/>
                <a:ea typeface="+mn-ea"/>
              </a:rPr>
              <a:t>normalises</a:t>
            </a:r>
            <a:r>
              <a:rPr lang="en-US" altLang="ko-KR" sz="1600" dirty="0">
                <a:latin typeface="+mn-ea"/>
                <a:ea typeface="+mn-ea"/>
              </a:rPr>
              <a:t> after </a:t>
            </a:r>
            <a:r>
              <a:rPr lang="en-US" altLang="ko-KR" sz="1600" dirty="0" smtClean="0">
                <a:latin typeface="+mn-ea"/>
                <a:ea typeface="+mn-ea"/>
              </a:rPr>
              <a:t>   </a:t>
            </a:r>
          </a:p>
          <a:p>
            <a:pPr marL="0" indent="0">
              <a:buNone/>
            </a:pPr>
            <a:r>
              <a:rPr lang="en-US" altLang="ko-KR" sz="1600" dirty="0">
                <a:latin typeface="+mn-ea"/>
                <a:ea typeface="+mn-ea"/>
              </a:rPr>
              <a:t> </a:t>
            </a:r>
            <a:r>
              <a:rPr lang="en-US" altLang="ko-KR" sz="1600" dirty="0" smtClean="0">
                <a:latin typeface="+mn-ea"/>
                <a:ea typeface="+mn-ea"/>
              </a:rPr>
              <a:t>    the </a:t>
            </a:r>
            <a:r>
              <a:rPr lang="en-US" altLang="ko-KR" sz="1600" dirty="0">
                <a:latin typeface="+mn-ea"/>
                <a:ea typeface="+mn-ea"/>
              </a:rPr>
              <a:t>sixth month. </a:t>
            </a:r>
            <a:endParaRPr lang="en-US" altLang="ko-KR" sz="1600" dirty="0" smtClean="0">
              <a:latin typeface="+mn-ea"/>
              <a:ea typeface="+mn-ea"/>
            </a:endParaRPr>
          </a:p>
          <a:p>
            <a:pPr marL="0" indent="0">
              <a:buNone/>
            </a:pPr>
            <a:r>
              <a:rPr lang="en-US" altLang="ko-KR" sz="1600" dirty="0" smtClean="0">
                <a:latin typeface="+mn-ea"/>
                <a:ea typeface="+mn-ea"/>
              </a:rPr>
              <a:t>     </a:t>
            </a:r>
            <a:r>
              <a:rPr lang="en-US" altLang="ko-KR" sz="1600" dirty="0" smtClean="0">
                <a:solidFill>
                  <a:srgbClr val="FF0000"/>
                </a:solidFill>
                <a:latin typeface="+mn-ea"/>
                <a:ea typeface="+mn-ea"/>
              </a:rPr>
              <a:t>DLCO </a:t>
            </a:r>
            <a:r>
              <a:rPr lang="en-US" altLang="ko-KR" sz="1600" dirty="0">
                <a:solidFill>
                  <a:srgbClr val="FF0000"/>
                </a:solidFill>
                <a:latin typeface="+mn-ea"/>
                <a:ea typeface="+mn-ea"/>
              </a:rPr>
              <a:t>and gas exchange usually </a:t>
            </a:r>
            <a:r>
              <a:rPr lang="en-US" altLang="ko-KR" sz="1600" dirty="0" err="1">
                <a:solidFill>
                  <a:srgbClr val="FF0000"/>
                </a:solidFill>
                <a:latin typeface="+mn-ea"/>
                <a:ea typeface="+mn-ea"/>
              </a:rPr>
              <a:t>normalise</a:t>
            </a:r>
            <a:r>
              <a:rPr lang="en-US" altLang="ko-KR" sz="1600" dirty="0">
                <a:solidFill>
                  <a:srgbClr val="FF0000"/>
                </a:solidFill>
                <a:latin typeface="+mn-ea"/>
                <a:ea typeface="+mn-ea"/>
              </a:rPr>
              <a:t> after the third month</a:t>
            </a:r>
            <a:r>
              <a:rPr lang="en-US" altLang="ko-KR" sz="1600" dirty="0">
                <a:latin typeface="+mn-ea"/>
                <a:ea typeface="+mn-ea"/>
              </a:rPr>
              <a:t>, and exercise </a:t>
            </a:r>
            <a:endParaRPr lang="en-US" altLang="ko-KR" sz="1600" dirty="0" smtClean="0">
              <a:latin typeface="+mn-ea"/>
              <a:ea typeface="+mn-ea"/>
            </a:endParaRPr>
          </a:p>
          <a:p>
            <a:pPr marL="0" indent="0">
              <a:buNone/>
            </a:pPr>
            <a:r>
              <a:rPr lang="en-US" altLang="ko-KR" sz="1600" dirty="0">
                <a:latin typeface="+mn-ea"/>
                <a:ea typeface="+mn-ea"/>
              </a:rPr>
              <a:t> </a:t>
            </a:r>
            <a:r>
              <a:rPr lang="en-US" altLang="ko-KR" sz="1600" dirty="0" smtClean="0">
                <a:latin typeface="+mn-ea"/>
                <a:ea typeface="+mn-ea"/>
              </a:rPr>
              <a:t>    tolerance </a:t>
            </a:r>
            <a:r>
              <a:rPr lang="en-US" altLang="ko-KR" sz="1600" dirty="0">
                <a:latin typeface="+mn-ea"/>
                <a:ea typeface="+mn-ea"/>
              </a:rPr>
              <a:t>increases progressively as time goes by.</a:t>
            </a:r>
          </a:p>
          <a:p>
            <a:pPr>
              <a:buFont typeface="Wingdings" pitchFamily="2" charset="2"/>
              <a:buChar char="ü"/>
            </a:pPr>
            <a:endParaRPr lang="en-US" altLang="ko-KR" sz="1600" dirty="0" smtClean="0">
              <a:latin typeface="+mn-ea"/>
              <a:ea typeface="+mn-ea"/>
            </a:endParaRPr>
          </a:p>
        </p:txBody>
      </p:sp>
    </p:spTree>
    <p:extLst>
      <p:ext uri="{BB962C8B-B14F-4D97-AF65-F5344CB8AC3E}">
        <p14:creationId xmlns:p14="http://schemas.microsoft.com/office/powerpoint/2010/main" val="3923524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000" dirty="0" smtClean="0">
                <a:latin typeface="+mn-ea"/>
                <a:ea typeface="+mn-ea"/>
              </a:rPr>
              <a:t>[</a:t>
            </a:r>
            <a:r>
              <a:rPr lang="en-US" altLang="ko-KR" sz="1000" dirty="0"/>
              <a:t>Arch </a:t>
            </a:r>
            <a:r>
              <a:rPr lang="en-US" altLang="ko-KR" sz="1000" dirty="0" err="1"/>
              <a:t>Bronconeumol</a:t>
            </a:r>
            <a:r>
              <a:rPr lang="en-US" altLang="ko-KR" sz="1000" dirty="0"/>
              <a:t>. 2014;50(2):67–72</a:t>
            </a:r>
            <a:r>
              <a:rPr lang="en-US" altLang="ko-KR" sz="10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dirty="0"/>
              <a:t>Long-Term Follow-Up of the Lung Transplant </a:t>
            </a:r>
            <a:r>
              <a:rPr lang="en-US" altLang="ko-KR" sz="1800" dirty="0" smtClean="0"/>
              <a:t>Patient -  Review</a:t>
            </a:r>
            <a:r>
              <a:rPr lang="ko-KR" altLang="en-US" sz="1800" dirty="0">
                <a:latin typeface="+mn-ea"/>
                <a:ea typeface="+mn-ea"/>
              </a:rPr>
              <a:t/>
            </a:r>
            <a:br>
              <a:rPr lang="ko-KR" altLang="en-US" sz="1800" dirty="0">
                <a:latin typeface="+mn-ea"/>
                <a:ea typeface="+mn-ea"/>
              </a:rPr>
            </a:br>
            <a:r>
              <a:rPr lang="es-ES" altLang="ko-KR" sz="1000" dirty="0"/>
              <a:t>Rosalía Laporta Hernández, M. Teresa Lázaro Carrasco, Andrés Varela de Ugarte, Piedad Ussetti Gil</a:t>
            </a:r>
            <a:endParaRPr lang="ko-KR" altLang="en-US" sz="10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en-US" altLang="ko-KR" sz="1600" dirty="0" smtClean="0">
              <a:latin typeface="+mn-ea"/>
              <a:ea typeface="+mn-ea"/>
            </a:endParaRPr>
          </a:p>
          <a:p>
            <a:pPr>
              <a:buFont typeface="Wingdings" pitchFamily="2" charset="2"/>
              <a:buChar char="ü"/>
            </a:pPr>
            <a:r>
              <a:rPr lang="en-US" altLang="ko-KR" sz="1600" dirty="0" smtClean="0">
                <a:solidFill>
                  <a:srgbClr val="FF0000"/>
                </a:solidFill>
                <a:latin typeface="+mn-ea"/>
                <a:ea typeface="+mn-ea"/>
              </a:rPr>
              <a:t>In </a:t>
            </a:r>
            <a:r>
              <a:rPr lang="en-US" altLang="ko-KR" sz="1600" dirty="0">
                <a:solidFill>
                  <a:srgbClr val="FF0000"/>
                </a:solidFill>
                <a:latin typeface="+mn-ea"/>
                <a:ea typeface="+mn-ea"/>
              </a:rPr>
              <a:t>unilateral </a:t>
            </a:r>
            <a:r>
              <a:rPr lang="en-US" altLang="ko-KR" sz="1600" dirty="0">
                <a:latin typeface="+mn-ea"/>
                <a:ea typeface="+mn-ea"/>
              </a:rPr>
              <a:t>transplant recipients, pulmonary function </a:t>
            </a:r>
            <a:r>
              <a:rPr lang="en-US" altLang="ko-KR" sz="1600" dirty="0" err="1" smtClean="0">
                <a:solidFill>
                  <a:srgbClr val="FF0000"/>
                </a:solidFill>
                <a:latin typeface="+mn-ea"/>
                <a:ea typeface="+mn-ea"/>
              </a:rPr>
              <a:t>stabilises</a:t>
            </a:r>
            <a:r>
              <a:rPr lang="en-US" altLang="ko-KR" sz="1600" dirty="0" smtClean="0">
                <a:solidFill>
                  <a:srgbClr val="FF0000"/>
                </a:solidFill>
                <a:latin typeface="+mn-ea"/>
                <a:ea typeface="+mn-ea"/>
              </a:rPr>
              <a:t> earlier</a:t>
            </a:r>
            <a:r>
              <a:rPr lang="en-US" altLang="ko-KR" sz="1600" dirty="0">
                <a:solidFill>
                  <a:srgbClr val="FF0000"/>
                </a:solidFill>
                <a:latin typeface="+mn-ea"/>
                <a:ea typeface="+mn-ea"/>
              </a:rPr>
              <a:t>, around the third month,</a:t>
            </a:r>
            <a:r>
              <a:rPr lang="en-US" altLang="ko-KR" sz="1600" dirty="0">
                <a:latin typeface="+mn-ea"/>
                <a:ea typeface="+mn-ea"/>
              </a:rPr>
              <a:t> because there is less </a:t>
            </a:r>
            <a:r>
              <a:rPr lang="en-US" altLang="ko-KR" sz="1600" dirty="0" smtClean="0">
                <a:latin typeface="+mn-ea"/>
                <a:ea typeface="+mn-ea"/>
              </a:rPr>
              <a:t>trauma from </a:t>
            </a:r>
            <a:r>
              <a:rPr lang="en-US" altLang="ko-KR" sz="1600" dirty="0">
                <a:latin typeface="+mn-ea"/>
                <a:ea typeface="+mn-ea"/>
              </a:rPr>
              <a:t>the surgery. </a:t>
            </a:r>
            <a:endParaRPr lang="en-US" altLang="ko-KR" sz="1600" dirty="0" smtClean="0">
              <a:latin typeface="+mn-ea"/>
              <a:ea typeface="+mn-ea"/>
            </a:endParaRPr>
          </a:p>
          <a:p>
            <a:pPr>
              <a:buFont typeface="Wingdings" pitchFamily="2" charset="2"/>
              <a:buChar char="ü"/>
            </a:pPr>
            <a:endParaRPr lang="en-US" altLang="ko-KR" sz="1600" dirty="0">
              <a:latin typeface="+mn-ea"/>
              <a:ea typeface="+mn-ea"/>
            </a:endParaRPr>
          </a:p>
          <a:p>
            <a:pPr>
              <a:buFont typeface="Wingdings" pitchFamily="2" charset="2"/>
              <a:buChar char="ü"/>
            </a:pPr>
            <a:r>
              <a:rPr lang="en-US" altLang="ko-KR" sz="1600" dirty="0" smtClean="0">
                <a:latin typeface="+mn-ea"/>
                <a:ea typeface="+mn-ea"/>
              </a:rPr>
              <a:t>In </a:t>
            </a:r>
            <a:r>
              <a:rPr lang="en-US" altLang="ko-KR" sz="1600" dirty="0">
                <a:latin typeface="+mn-ea"/>
                <a:ea typeface="+mn-ea"/>
              </a:rPr>
              <a:t>these patients</a:t>
            </a:r>
            <a:r>
              <a:rPr lang="en-US" altLang="ko-KR" sz="1600" dirty="0">
                <a:solidFill>
                  <a:srgbClr val="FF0000"/>
                </a:solidFill>
                <a:latin typeface="+mn-ea"/>
                <a:ea typeface="+mn-ea"/>
              </a:rPr>
              <a:t>, maximum pulmonary </a:t>
            </a:r>
            <a:r>
              <a:rPr lang="en-US" altLang="ko-KR" sz="1600" dirty="0" smtClean="0">
                <a:solidFill>
                  <a:srgbClr val="FF0000"/>
                </a:solidFill>
                <a:latin typeface="+mn-ea"/>
                <a:ea typeface="+mn-ea"/>
              </a:rPr>
              <a:t>function is </a:t>
            </a:r>
            <a:r>
              <a:rPr lang="en-US" altLang="ko-KR" sz="1600" dirty="0">
                <a:solidFill>
                  <a:srgbClr val="FF0000"/>
                </a:solidFill>
                <a:latin typeface="+mn-ea"/>
                <a:ea typeface="+mn-ea"/>
              </a:rPr>
              <a:t>lower than in bilateral </a:t>
            </a:r>
            <a:r>
              <a:rPr lang="en-US" altLang="ko-KR" sz="1600" dirty="0">
                <a:latin typeface="+mn-ea"/>
                <a:ea typeface="+mn-ea"/>
              </a:rPr>
              <a:t>transplant recipients and is </a:t>
            </a:r>
            <a:r>
              <a:rPr lang="en-US" altLang="ko-KR" sz="1600" dirty="0" smtClean="0">
                <a:latin typeface="+mn-ea"/>
                <a:ea typeface="+mn-ea"/>
              </a:rPr>
              <a:t>also </a:t>
            </a:r>
            <a:r>
              <a:rPr lang="en-US" altLang="ko-KR" sz="1600" dirty="0" smtClean="0">
                <a:solidFill>
                  <a:srgbClr val="FF0000"/>
                </a:solidFill>
                <a:latin typeface="+mn-ea"/>
                <a:ea typeface="+mn-ea"/>
              </a:rPr>
              <a:t>affected </a:t>
            </a:r>
            <a:r>
              <a:rPr lang="en-US" altLang="ko-KR" sz="1600" dirty="0">
                <a:solidFill>
                  <a:srgbClr val="FF0000"/>
                </a:solidFill>
                <a:latin typeface="+mn-ea"/>
                <a:ea typeface="+mn-ea"/>
              </a:rPr>
              <a:t>by the characteristics of the residual native lung</a:t>
            </a:r>
            <a:r>
              <a:rPr lang="en-US" altLang="ko-KR" sz="1600" dirty="0">
                <a:latin typeface="+mn-ea"/>
                <a:ea typeface="+mn-ea"/>
              </a:rPr>
              <a:t>. </a:t>
            </a:r>
          </a:p>
          <a:p>
            <a:pPr>
              <a:buFont typeface="Wingdings" pitchFamily="2" charset="2"/>
              <a:buChar char="ü"/>
            </a:pPr>
            <a:endParaRPr lang="en-US" altLang="ko-KR" sz="1600" dirty="0" smtClean="0">
              <a:latin typeface="+mn-ea"/>
              <a:ea typeface="+mn-ea"/>
            </a:endParaRPr>
          </a:p>
          <a:p>
            <a:pPr marL="285750" lvl="1">
              <a:spcBef>
                <a:spcPct val="30000"/>
              </a:spcBef>
              <a:buFont typeface="Wingdings" pitchFamily="2" charset="2"/>
              <a:buChar char="ü"/>
              <a:defRPr/>
            </a:pPr>
            <a:r>
              <a:rPr lang="en-US" altLang="ko-KR" sz="1600" dirty="0">
                <a:latin typeface="+mn-ea"/>
                <a:ea typeface="+mn-ea"/>
              </a:rPr>
              <a:t>In recipients with interstitial disease, there is a tendency for the native lung to collapse, so the graft lung expands freely into the corresponding </a:t>
            </a:r>
            <a:r>
              <a:rPr lang="en-US" altLang="ko-KR" sz="1600" dirty="0" err="1">
                <a:latin typeface="+mn-ea"/>
                <a:ea typeface="+mn-ea"/>
              </a:rPr>
              <a:t>hemithorax</a:t>
            </a:r>
            <a:r>
              <a:rPr lang="en-US" altLang="ko-KR" sz="1600" dirty="0">
                <a:latin typeface="+mn-ea"/>
                <a:ea typeface="+mn-ea"/>
              </a:rPr>
              <a:t>. </a:t>
            </a:r>
            <a:endParaRPr lang="en-US" altLang="ko-KR" sz="1600" dirty="0" smtClean="0">
              <a:latin typeface="+mn-ea"/>
              <a:ea typeface="+mn-ea"/>
            </a:endParaRPr>
          </a:p>
          <a:p>
            <a:pPr marL="285750" lvl="1">
              <a:spcBef>
                <a:spcPct val="30000"/>
              </a:spcBef>
              <a:buFont typeface="Wingdings" pitchFamily="2" charset="2"/>
              <a:buChar char="ü"/>
              <a:defRPr/>
            </a:pPr>
            <a:endParaRPr lang="en-US" altLang="ko-KR" sz="1600" dirty="0">
              <a:latin typeface="+mn-ea"/>
              <a:ea typeface="+mn-ea"/>
            </a:endParaRPr>
          </a:p>
          <a:p>
            <a:pPr>
              <a:buFont typeface="Wingdings" pitchFamily="2" charset="2"/>
              <a:buChar char="ü"/>
            </a:pPr>
            <a:r>
              <a:rPr lang="en-US" altLang="ko-KR" sz="1600" dirty="0">
                <a:latin typeface="+mn-ea"/>
                <a:ea typeface="+mn-ea"/>
              </a:rPr>
              <a:t>When the underlying disease is emphysema, the residual native lung tends to distend and herniate into the contralateral </a:t>
            </a:r>
            <a:r>
              <a:rPr lang="en-US" altLang="ko-KR" sz="1600" dirty="0" err="1">
                <a:latin typeface="+mn-ea"/>
                <a:ea typeface="+mn-ea"/>
              </a:rPr>
              <a:t>hemithorax</a:t>
            </a:r>
            <a:r>
              <a:rPr lang="en-US" altLang="ko-KR" sz="1600" dirty="0">
                <a:latin typeface="+mn-ea"/>
                <a:ea typeface="+mn-ea"/>
              </a:rPr>
              <a:t>, causing partial collapse of the graft</a:t>
            </a:r>
          </a:p>
          <a:p>
            <a:pPr>
              <a:buFont typeface="Wingdings" pitchFamily="2" charset="2"/>
              <a:buChar char="ü"/>
            </a:pPr>
            <a:endParaRPr lang="en-US" altLang="ko-KR" sz="1600" dirty="0" smtClean="0">
              <a:latin typeface="+mn-ea"/>
              <a:ea typeface="+mn-ea"/>
            </a:endParaRPr>
          </a:p>
          <a:p>
            <a:pPr>
              <a:buFont typeface="Wingdings" pitchFamily="2" charset="2"/>
              <a:buChar char="ü"/>
            </a:pPr>
            <a:endParaRPr lang="en-US" altLang="ko-KR" sz="1600" dirty="0">
              <a:latin typeface="+mn-ea"/>
              <a:ea typeface="+mn-ea"/>
            </a:endParaRPr>
          </a:p>
        </p:txBody>
      </p:sp>
    </p:spTree>
    <p:extLst>
      <p:ext uri="{BB962C8B-B14F-4D97-AF65-F5344CB8AC3E}">
        <p14:creationId xmlns:p14="http://schemas.microsoft.com/office/powerpoint/2010/main" val="301931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algn="l"/>
            <a:r>
              <a:rPr lang="en-US" altLang="ko-KR" sz="1000" dirty="0" smtClean="0">
                <a:latin typeface="+mn-ea"/>
                <a:ea typeface="+mn-ea"/>
              </a:rPr>
              <a:t>[</a:t>
            </a:r>
            <a:r>
              <a:rPr lang="en-US" altLang="ko-KR" sz="1000" i="1" dirty="0">
                <a:latin typeface="+mn-ea"/>
                <a:ea typeface="+mn-ea"/>
              </a:rPr>
              <a:t>Chest. </a:t>
            </a:r>
            <a:r>
              <a:rPr lang="en-US" altLang="ko-KR" sz="1000" dirty="0">
                <a:latin typeface="+mn-ea"/>
                <a:ea typeface="+mn-ea"/>
              </a:rPr>
              <a:t>2007;132(4_MeetingAbstracts):596</a:t>
            </a:r>
            <a:r>
              <a:rPr lang="en-US" altLang="ko-KR" sz="1000" dirty="0" smtClean="0">
                <a:latin typeface="+mn-ea"/>
                <a:ea typeface="+mn-ea"/>
              </a:rPr>
              <a:t>]</a:t>
            </a:r>
            <a:r>
              <a:rPr lang="ko-KR" altLang="en-US" sz="1800" dirty="0">
                <a:latin typeface="+mn-ea"/>
                <a:ea typeface="+mn-ea"/>
              </a:rPr>
              <a:t/>
            </a:r>
            <a:br>
              <a:rPr lang="ko-KR" altLang="en-US" sz="1800" dirty="0">
                <a:latin typeface="+mn-ea"/>
                <a:ea typeface="+mn-ea"/>
              </a:rPr>
            </a:br>
            <a:r>
              <a:rPr lang="en-US" altLang="ko-KR" sz="1800" b="1" dirty="0" smtClean="0">
                <a:latin typeface="+mn-ea"/>
                <a:ea typeface="+mn-ea"/>
              </a:rPr>
              <a:t>Using post-lung transplant </a:t>
            </a:r>
            <a:r>
              <a:rPr lang="en-US" altLang="ko-KR" sz="1800" b="1" dirty="0">
                <a:latin typeface="+mn-ea"/>
                <a:ea typeface="+mn-ea"/>
              </a:rPr>
              <a:t>FEV1 </a:t>
            </a:r>
            <a:r>
              <a:rPr lang="en-US" altLang="ko-KR" sz="1800" b="1" dirty="0" smtClean="0">
                <a:latin typeface="+mn-ea"/>
                <a:ea typeface="+mn-ea"/>
              </a:rPr>
              <a:t>to predict survival in </a:t>
            </a:r>
            <a:r>
              <a:rPr lang="en-US" altLang="ko-KR" sz="1800" b="1" dirty="0">
                <a:latin typeface="+mn-ea"/>
                <a:ea typeface="+mn-ea"/>
              </a:rPr>
              <a:t>COPD </a:t>
            </a:r>
            <a:r>
              <a:rPr lang="en-US" altLang="ko-KR" sz="1800" b="1" dirty="0" smtClean="0">
                <a:latin typeface="+mn-ea"/>
                <a:ea typeface="+mn-ea"/>
              </a:rPr>
              <a:t>patients undergoing single lung transplantation </a:t>
            </a:r>
            <a:r>
              <a:rPr lang="en-US" altLang="ko-KR" sz="1800" b="1" dirty="0">
                <a:latin typeface="+mn-ea"/>
                <a:ea typeface="+mn-ea"/>
              </a:rPr>
              <a:t>(SLT)</a:t>
            </a:r>
            <a:r>
              <a:rPr lang="ko-KR" altLang="en-US" sz="1800" dirty="0">
                <a:latin typeface="+mn-ea"/>
                <a:ea typeface="+mn-ea"/>
              </a:rPr>
              <a:t/>
            </a:r>
            <a:br>
              <a:rPr lang="ko-KR" altLang="en-US" sz="1800" dirty="0">
                <a:latin typeface="+mn-ea"/>
                <a:ea typeface="+mn-ea"/>
              </a:rPr>
            </a:br>
            <a:r>
              <a:rPr lang="en-US" altLang="ko-KR" sz="1000" dirty="0">
                <a:latin typeface="+mn-ea"/>
                <a:ea typeface="+mn-ea"/>
              </a:rPr>
              <a:t>Luis F. Angel, MD*; Deborah J. Levine, MD; Juan F. Sanchez, MD; Scott Johnson, MD; Joel E. </a:t>
            </a:r>
            <a:r>
              <a:rPr lang="en-US" altLang="ko-KR" sz="1000" dirty="0" err="1">
                <a:latin typeface="+mn-ea"/>
                <a:ea typeface="+mn-ea"/>
              </a:rPr>
              <a:t>Michalek</a:t>
            </a:r>
            <a:r>
              <a:rPr lang="en-US" altLang="ko-KR" sz="1000" dirty="0">
                <a:latin typeface="+mn-ea"/>
                <a:ea typeface="+mn-ea"/>
              </a:rPr>
              <a:t>; Lee A. </a:t>
            </a:r>
            <a:r>
              <a:rPr lang="en-US" altLang="ko-KR" sz="1000" dirty="0" err="1">
                <a:latin typeface="+mn-ea"/>
                <a:ea typeface="+mn-ea"/>
              </a:rPr>
              <a:t>Zarzabal</a:t>
            </a:r>
            <a:r>
              <a:rPr lang="en-US" altLang="ko-KR" sz="1000" dirty="0">
                <a:latin typeface="+mn-ea"/>
                <a:ea typeface="+mn-ea"/>
              </a:rPr>
              <a:t>; Edward </a:t>
            </a:r>
            <a:r>
              <a:rPr lang="en-US" altLang="ko-KR" sz="1000" dirty="0" err="1">
                <a:latin typeface="+mn-ea"/>
                <a:ea typeface="+mn-ea"/>
              </a:rPr>
              <a:t>Sako</a:t>
            </a:r>
            <a:r>
              <a:rPr lang="en-US" altLang="ko-KR" sz="1000" dirty="0">
                <a:latin typeface="+mn-ea"/>
                <a:ea typeface="+mn-ea"/>
              </a:rPr>
              <a:t>, MD PhD; Andres </a:t>
            </a:r>
            <a:r>
              <a:rPr lang="en-US" altLang="ko-KR" sz="1000" dirty="0" err="1">
                <a:latin typeface="+mn-ea"/>
                <a:ea typeface="+mn-ea"/>
              </a:rPr>
              <a:t>Pelaez</a:t>
            </a:r>
            <a:r>
              <a:rPr lang="en-US" altLang="ko-KR" sz="1000" dirty="0">
                <a:latin typeface="+mn-ea"/>
                <a:ea typeface="+mn-ea"/>
              </a:rPr>
              <a:t>, MD; </a:t>
            </a:r>
            <a:r>
              <a:rPr lang="en-US" altLang="ko-KR" sz="1000" dirty="0" err="1">
                <a:latin typeface="+mn-ea"/>
                <a:ea typeface="+mn-ea"/>
              </a:rPr>
              <a:t>Atul</a:t>
            </a:r>
            <a:r>
              <a:rPr lang="en-US" altLang="ko-KR" sz="1000" dirty="0">
                <a:latin typeface="+mn-ea"/>
                <a:ea typeface="+mn-ea"/>
              </a:rPr>
              <a:t> Mehta, MD; John </a:t>
            </a:r>
            <a:r>
              <a:rPr lang="en-US" altLang="ko-KR" sz="1000" dirty="0" err="1">
                <a:latin typeface="+mn-ea"/>
                <a:ea typeface="+mn-ea"/>
              </a:rPr>
              <a:t>Calhoon</a:t>
            </a:r>
            <a:r>
              <a:rPr lang="en-US" altLang="ko-KR" sz="1000" dirty="0">
                <a:latin typeface="+mn-ea"/>
                <a:ea typeface="+mn-ea"/>
              </a:rPr>
              <a:t>, MD; Stephanie M. Levine, MD; Dennis </a:t>
            </a:r>
            <a:r>
              <a:rPr lang="en-US" altLang="ko-KR" sz="1000" dirty="0" err="1">
                <a:latin typeface="+mn-ea"/>
                <a:ea typeface="+mn-ea"/>
              </a:rPr>
              <a:t>Lyu</a:t>
            </a:r>
            <a:r>
              <a:rPr lang="en-US" altLang="ko-KR" sz="1000" dirty="0">
                <a:latin typeface="+mn-ea"/>
                <a:ea typeface="+mn-ea"/>
              </a:rPr>
              <a:t>, MD </a:t>
            </a:r>
            <a:endParaRPr lang="ko-KR" altLang="en-US" sz="1000"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400" dirty="0" smtClean="0">
                <a:latin typeface="+mn-ea"/>
                <a:ea typeface="+mn-ea"/>
              </a:rPr>
              <a:t>Method</a:t>
            </a:r>
            <a:endParaRPr lang="en-US" altLang="ko-KR" sz="1400" dirty="0">
              <a:latin typeface="+mn-ea"/>
              <a:ea typeface="+mn-ea"/>
            </a:endParaRPr>
          </a:p>
          <a:p>
            <a:pPr marL="0" indent="0">
              <a:buNone/>
            </a:pPr>
            <a:r>
              <a:rPr lang="en-US" altLang="ko-KR" sz="1400" dirty="0" smtClean="0">
                <a:latin typeface="+mn-ea"/>
                <a:ea typeface="+mn-ea"/>
              </a:rPr>
              <a:t>   Multicenter </a:t>
            </a:r>
            <a:r>
              <a:rPr lang="en-US" altLang="ko-KR" sz="1400" dirty="0">
                <a:latin typeface="+mn-ea"/>
                <a:ea typeface="+mn-ea"/>
              </a:rPr>
              <a:t>data </a:t>
            </a:r>
            <a:r>
              <a:rPr lang="en-US" altLang="ko-KR" sz="1400" dirty="0" smtClean="0">
                <a:latin typeface="+mn-ea"/>
                <a:ea typeface="+mn-ea"/>
              </a:rPr>
              <a:t>(4 </a:t>
            </a:r>
            <a:r>
              <a:rPr lang="en-US" altLang="ko-KR" sz="1400" dirty="0">
                <a:latin typeface="+mn-ea"/>
                <a:ea typeface="+mn-ea"/>
              </a:rPr>
              <a:t>transplant </a:t>
            </a:r>
            <a:r>
              <a:rPr lang="en-US" altLang="ko-KR" sz="1400" dirty="0" smtClean="0">
                <a:latin typeface="+mn-ea"/>
                <a:ea typeface="+mn-ea"/>
              </a:rPr>
              <a:t>centers)</a:t>
            </a:r>
          </a:p>
          <a:p>
            <a:pPr marL="0" indent="0">
              <a:buNone/>
            </a:pPr>
            <a:r>
              <a:rPr lang="en-US" altLang="ko-KR" sz="1400" dirty="0" smtClean="0">
                <a:latin typeface="+mn-ea"/>
                <a:ea typeface="+mn-ea"/>
              </a:rPr>
              <a:t>   COPD </a:t>
            </a:r>
            <a:r>
              <a:rPr lang="en-US" altLang="ko-KR" sz="1400" dirty="0">
                <a:latin typeface="+mn-ea"/>
                <a:ea typeface="+mn-ea"/>
              </a:rPr>
              <a:t>or </a:t>
            </a:r>
            <a:r>
              <a:rPr lang="en-US" altLang="ko-KR" sz="1400" dirty="0" smtClean="0">
                <a:latin typeface="+mn-ea"/>
                <a:ea typeface="+mn-ea"/>
              </a:rPr>
              <a:t>alpha-1-ATD patients </a:t>
            </a:r>
            <a:r>
              <a:rPr lang="en-US" altLang="ko-KR" sz="1400" dirty="0">
                <a:latin typeface="+mn-ea"/>
                <a:ea typeface="+mn-ea"/>
              </a:rPr>
              <a:t>who underwent SLT </a:t>
            </a:r>
            <a:endParaRPr lang="en-US" altLang="ko-KR" sz="1400" dirty="0" smtClean="0">
              <a:latin typeface="+mn-ea"/>
              <a:ea typeface="+mn-ea"/>
            </a:endParaRPr>
          </a:p>
          <a:p>
            <a:pPr marL="0" indent="0">
              <a:buNone/>
            </a:pPr>
            <a:r>
              <a:rPr lang="en-US" altLang="ko-KR" sz="1400" dirty="0" smtClean="0">
                <a:latin typeface="+mn-ea"/>
                <a:ea typeface="+mn-ea"/>
              </a:rPr>
              <a:t>   2000.01.01 ~ 2000.12.</a:t>
            </a:r>
            <a:endParaRPr lang="en-US" altLang="ko-KR" sz="1400" dirty="0">
              <a:latin typeface="+mn-ea"/>
              <a:ea typeface="+mn-ea"/>
            </a:endParaRPr>
          </a:p>
          <a:p>
            <a:pPr marL="0" indent="0">
              <a:buNone/>
            </a:pPr>
            <a:r>
              <a:rPr lang="en-US" altLang="ko-KR" sz="1400" dirty="0" smtClean="0">
                <a:latin typeface="+mn-ea"/>
                <a:ea typeface="+mn-ea"/>
              </a:rPr>
              <a:t>   Primary </a:t>
            </a:r>
            <a:r>
              <a:rPr lang="en-US" altLang="ko-KR" sz="1400" dirty="0">
                <a:latin typeface="+mn-ea"/>
                <a:ea typeface="+mn-ea"/>
              </a:rPr>
              <a:t>outcome </a:t>
            </a:r>
            <a:r>
              <a:rPr lang="en-US" altLang="ko-KR" sz="1400" dirty="0" smtClean="0">
                <a:latin typeface="+mn-ea"/>
                <a:ea typeface="+mn-ea"/>
              </a:rPr>
              <a:t>: </a:t>
            </a:r>
            <a:r>
              <a:rPr lang="en-US" altLang="ko-KR" sz="1400" dirty="0" smtClean="0">
                <a:solidFill>
                  <a:srgbClr val="FF0000"/>
                </a:solidFill>
                <a:latin typeface="+mn-ea"/>
                <a:ea typeface="+mn-ea"/>
              </a:rPr>
              <a:t>best </a:t>
            </a:r>
            <a:r>
              <a:rPr lang="en-US" altLang="ko-KR" sz="1400" dirty="0">
                <a:solidFill>
                  <a:srgbClr val="FF0000"/>
                </a:solidFill>
                <a:latin typeface="+mn-ea"/>
                <a:ea typeface="+mn-ea"/>
              </a:rPr>
              <a:t>percentage predicted FEV1 within the first </a:t>
            </a:r>
            <a:r>
              <a:rPr lang="en-US" altLang="ko-KR" sz="1400" dirty="0" smtClean="0">
                <a:solidFill>
                  <a:srgbClr val="FF0000"/>
                </a:solidFill>
                <a:latin typeface="+mn-ea"/>
                <a:ea typeface="+mn-ea"/>
              </a:rPr>
              <a:t>year</a:t>
            </a:r>
          </a:p>
          <a:p>
            <a:pPr marL="0" indent="0">
              <a:buNone/>
            </a:pPr>
            <a:r>
              <a:rPr lang="en-US" altLang="ko-KR" sz="1400" dirty="0">
                <a:latin typeface="+mn-ea"/>
                <a:ea typeface="+mn-ea"/>
              </a:rPr>
              <a:t> </a:t>
            </a:r>
            <a:r>
              <a:rPr lang="en-US" altLang="ko-KR" sz="1400" dirty="0" smtClean="0">
                <a:latin typeface="+mn-ea"/>
                <a:ea typeface="+mn-ea"/>
              </a:rPr>
              <a:t>                           its effect </a:t>
            </a:r>
            <a:r>
              <a:rPr lang="en-US" altLang="ko-KR" sz="1400" dirty="0">
                <a:latin typeface="+mn-ea"/>
                <a:ea typeface="+mn-ea"/>
              </a:rPr>
              <a:t>on </a:t>
            </a:r>
            <a:r>
              <a:rPr lang="en-US" altLang="ko-KR" sz="1400" dirty="0" smtClean="0">
                <a:solidFill>
                  <a:srgbClr val="FF0000"/>
                </a:solidFill>
                <a:latin typeface="+mn-ea"/>
                <a:ea typeface="+mn-ea"/>
              </a:rPr>
              <a:t>survival</a:t>
            </a:r>
          </a:p>
          <a:p>
            <a:pPr marL="0" indent="0">
              <a:buNone/>
            </a:pPr>
            <a:endParaRPr lang="en-US" altLang="ko-KR" sz="1400" dirty="0">
              <a:latin typeface="+mn-ea"/>
              <a:ea typeface="+mn-ea"/>
            </a:endParaRPr>
          </a:p>
          <a:p>
            <a:pPr>
              <a:buFont typeface="Wingdings" pitchFamily="2" charset="2"/>
              <a:buChar char="ü"/>
            </a:pPr>
            <a:r>
              <a:rPr lang="en-US" altLang="ko-KR" sz="1400" dirty="0" smtClean="0">
                <a:latin typeface="+mn-ea"/>
                <a:ea typeface="+mn-ea"/>
              </a:rPr>
              <a:t>Result</a:t>
            </a:r>
          </a:p>
          <a:p>
            <a:pPr marL="0" indent="0">
              <a:buNone/>
            </a:pPr>
            <a:r>
              <a:rPr lang="en-US" altLang="ko-KR" sz="1400" dirty="0" smtClean="0">
                <a:latin typeface="+mn-ea"/>
                <a:ea typeface="+mn-ea"/>
              </a:rPr>
              <a:t>   A </a:t>
            </a:r>
            <a:r>
              <a:rPr lang="en-US" altLang="ko-KR" sz="1400" dirty="0">
                <a:latin typeface="+mn-ea"/>
                <a:ea typeface="+mn-ea"/>
              </a:rPr>
              <a:t>total of 190 patients were studied (mean age 59.5±5.5 years, 50% female, mean </a:t>
            </a:r>
            <a:r>
              <a:rPr lang="en-US" altLang="ko-KR" sz="1400" dirty="0" smtClean="0">
                <a:latin typeface="+mn-ea"/>
                <a:ea typeface="+mn-ea"/>
              </a:rPr>
              <a:t>pre-    </a:t>
            </a:r>
          </a:p>
          <a:p>
            <a:pPr marL="0" indent="0">
              <a:buNone/>
            </a:pPr>
            <a:r>
              <a:rPr lang="en-US" altLang="ko-KR" sz="1400" dirty="0">
                <a:latin typeface="+mn-ea"/>
                <a:ea typeface="+mn-ea"/>
              </a:rPr>
              <a:t> </a:t>
            </a:r>
            <a:r>
              <a:rPr lang="en-US" altLang="ko-KR" sz="1400" dirty="0" smtClean="0">
                <a:latin typeface="+mn-ea"/>
                <a:ea typeface="+mn-ea"/>
              </a:rPr>
              <a:t>  transplant </a:t>
            </a:r>
            <a:r>
              <a:rPr lang="en-US" altLang="ko-KR" sz="1400" dirty="0">
                <a:latin typeface="+mn-ea"/>
                <a:ea typeface="+mn-ea"/>
              </a:rPr>
              <a:t>FEV1 0.6L ± 0.3L). Survival was significantly improved among those with best </a:t>
            </a:r>
            <a:r>
              <a:rPr lang="en-US" altLang="ko-KR" sz="1400" dirty="0" smtClean="0">
                <a:latin typeface="+mn-ea"/>
                <a:ea typeface="+mn-ea"/>
              </a:rPr>
              <a:t> </a:t>
            </a:r>
          </a:p>
          <a:p>
            <a:pPr marL="0" indent="0">
              <a:buNone/>
            </a:pPr>
            <a:r>
              <a:rPr lang="en-US" altLang="ko-KR" sz="1400" dirty="0">
                <a:latin typeface="+mn-ea"/>
                <a:ea typeface="+mn-ea"/>
              </a:rPr>
              <a:t> </a:t>
            </a:r>
            <a:r>
              <a:rPr lang="en-US" altLang="ko-KR" sz="1400" dirty="0" smtClean="0">
                <a:latin typeface="+mn-ea"/>
                <a:ea typeface="+mn-ea"/>
              </a:rPr>
              <a:t>  predicted </a:t>
            </a:r>
            <a:r>
              <a:rPr lang="en-US" altLang="ko-KR" sz="1400" dirty="0">
                <a:latin typeface="+mn-ea"/>
                <a:ea typeface="+mn-ea"/>
              </a:rPr>
              <a:t>post-transplant FEV1 ≥ 65% at 5 years (65.1% </a:t>
            </a:r>
            <a:r>
              <a:rPr lang="en-US" altLang="ko-KR" sz="1400" dirty="0" err="1">
                <a:latin typeface="+mn-ea"/>
                <a:ea typeface="+mn-ea"/>
              </a:rPr>
              <a:t>vs</a:t>
            </a:r>
            <a:r>
              <a:rPr lang="en-US" altLang="ko-KR" sz="1400" dirty="0">
                <a:latin typeface="+mn-ea"/>
                <a:ea typeface="+mn-ea"/>
              </a:rPr>
              <a:t> 56.7%, p=0.03) and at 3 </a:t>
            </a:r>
            <a:endParaRPr lang="en-US" altLang="ko-KR" sz="1400" dirty="0" smtClean="0">
              <a:latin typeface="+mn-ea"/>
              <a:ea typeface="+mn-ea"/>
            </a:endParaRPr>
          </a:p>
          <a:p>
            <a:pPr marL="0" indent="0">
              <a:buNone/>
            </a:pPr>
            <a:r>
              <a:rPr lang="en-US" altLang="ko-KR" sz="1400" dirty="0">
                <a:latin typeface="+mn-ea"/>
                <a:ea typeface="+mn-ea"/>
              </a:rPr>
              <a:t> </a:t>
            </a:r>
            <a:r>
              <a:rPr lang="en-US" altLang="ko-KR" sz="1400" dirty="0" smtClean="0">
                <a:latin typeface="+mn-ea"/>
                <a:ea typeface="+mn-ea"/>
              </a:rPr>
              <a:t>  years </a:t>
            </a:r>
            <a:r>
              <a:rPr lang="en-US" altLang="ko-KR" sz="1400" dirty="0">
                <a:latin typeface="+mn-ea"/>
                <a:ea typeface="+mn-ea"/>
              </a:rPr>
              <a:t>(75.8% </a:t>
            </a:r>
            <a:r>
              <a:rPr lang="en-US" altLang="ko-KR" sz="1400" dirty="0" err="1">
                <a:latin typeface="+mn-ea"/>
                <a:ea typeface="+mn-ea"/>
              </a:rPr>
              <a:t>vs</a:t>
            </a:r>
            <a:r>
              <a:rPr lang="en-US" altLang="ko-KR" sz="1400" dirty="0">
                <a:latin typeface="+mn-ea"/>
                <a:ea typeface="+mn-ea"/>
              </a:rPr>
              <a:t> 65.3%, p=0.008</a:t>
            </a:r>
            <a:r>
              <a:rPr lang="en-US" altLang="ko-KR" sz="1400" dirty="0" smtClean="0">
                <a:latin typeface="+mn-ea"/>
                <a:ea typeface="+mn-ea"/>
              </a:rPr>
              <a:t>).</a:t>
            </a:r>
          </a:p>
          <a:p>
            <a:pPr marL="0" indent="0">
              <a:buNone/>
            </a:pPr>
            <a:endParaRPr lang="en-US" altLang="ko-KR" sz="1400" dirty="0">
              <a:latin typeface="+mn-ea"/>
              <a:ea typeface="+mn-ea"/>
            </a:endParaRPr>
          </a:p>
          <a:p>
            <a:pPr>
              <a:buFont typeface="Wingdings" pitchFamily="2" charset="2"/>
              <a:buChar char="ü"/>
            </a:pPr>
            <a:r>
              <a:rPr lang="en-US" altLang="ko-KR" sz="1400" dirty="0" smtClean="0">
                <a:latin typeface="+mn-ea"/>
                <a:ea typeface="+mn-ea"/>
              </a:rPr>
              <a:t>Conclusion</a:t>
            </a:r>
          </a:p>
          <a:p>
            <a:pPr marL="0" indent="0">
              <a:buNone/>
            </a:pPr>
            <a:r>
              <a:rPr lang="en-US" altLang="ko-KR" sz="1400" dirty="0">
                <a:latin typeface="+mn-ea"/>
                <a:ea typeface="+mn-ea"/>
              </a:rPr>
              <a:t> </a:t>
            </a:r>
            <a:r>
              <a:rPr lang="en-US" altLang="ko-KR" sz="1400" dirty="0" smtClean="0">
                <a:latin typeface="+mn-ea"/>
                <a:ea typeface="+mn-ea"/>
              </a:rPr>
              <a:t>  </a:t>
            </a:r>
            <a:r>
              <a:rPr lang="en-US" altLang="ko-KR" sz="1400" dirty="0"/>
              <a:t>Single lung transplants for COPD </a:t>
            </a:r>
            <a:r>
              <a:rPr lang="en-US" altLang="ko-KR" sz="1400" dirty="0">
                <a:solidFill>
                  <a:srgbClr val="FF0000"/>
                </a:solidFill>
              </a:rPr>
              <a:t>achieving a best FEV1 ≥ 65% within the first year post-transplant </a:t>
            </a:r>
            <a:endParaRPr lang="en-US" altLang="ko-KR" sz="1400" dirty="0" smtClean="0">
              <a:solidFill>
                <a:srgbClr val="FF0000"/>
              </a:solidFill>
            </a:endParaRPr>
          </a:p>
          <a:p>
            <a:pPr marL="0" indent="0">
              <a:buNone/>
            </a:pPr>
            <a:r>
              <a:rPr lang="en-US" altLang="ko-KR" sz="1400" dirty="0">
                <a:solidFill>
                  <a:srgbClr val="FF0000"/>
                </a:solidFill>
              </a:rPr>
              <a:t> </a:t>
            </a:r>
            <a:r>
              <a:rPr lang="en-US" altLang="ko-KR" sz="1400" dirty="0" smtClean="0">
                <a:solidFill>
                  <a:srgbClr val="FF0000"/>
                </a:solidFill>
              </a:rPr>
              <a:t>   have </a:t>
            </a:r>
            <a:r>
              <a:rPr lang="en-US" altLang="ko-KR" sz="1400" dirty="0">
                <a:solidFill>
                  <a:srgbClr val="FF0000"/>
                </a:solidFill>
              </a:rPr>
              <a:t>better long term survival rates </a:t>
            </a:r>
            <a:r>
              <a:rPr lang="en-US" altLang="ko-KR" sz="1400" dirty="0"/>
              <a:t>as compared to those patients with FEV1 &lt; 65% and </a:t>
            </a:r>
            <a:r>
              <a:rPr lang="en-US" altLang="ko-KR" sz="1400" dirty="0" smtClean="0"/>
              <a:t>comparable</a:t>
            </a:r>
          </a:p>
          <a:p>
            <a:pPr marL="0" indent="0">
              <a:buNone/>
            </a:pPr>
            <a:r>
              <a:rPr lang="en-US" altLang="ko-KR" sz="1400" dirty="0"/>
              <a:t> </a:t>
            </a:r>
            <a:r>
              <a:rPr lang="en-US" altLang="ko-KR" sz="1400" dirty="0" smtClean="0"/>
              <a:t>   </a:t>
            </a:r>
            <a:r>
              <a:rPr lang="en-US" altLang="ko-KR" sz="1400" dirty="0"/>
              <a:t>to those undergoing BLT.</a:t>
            </a:r>
            <a:endParaRPr lang="en-US" altLang="ko-KR" sz="1400" dirty="0">
              <a:latin typeface="+mn-ea"/>
              <a:ea typeface="+mn-ea"/>
            </a:endParaRPr>
          </a:p>
          <a:p>
            <a:pPr>
              <a:buFont typeface="Wingdings" pitchFamily="2" charset="2"/>
              <a:buChar char="ü"/>
            </a:pPr>
            <a:endParaRPr lang="en-US" altLang="ko-KR" sz="1400" dirty="0" smtClean="0">
              <a:latin typeface="+mn-ea"/>
              <a:ea typeface="+mn-ea"/>
            </a:endParaRPr>
          </a:p>
        </p:txBody>
      </p:sp>
    </p:spTree>
    <p:extLst>
      <p:ext uri="{BB962C8B-B14F-4D97-AF65-F5344CB8AC3E}">
        <p14:creationId xmlns:p14="http://schemas.microsoft.com/office/powerpoint/2010/main" val="202742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ko-KR" altLang="en-US" sz="1600" dirty="0">
              <a:latin typeface="+mn-ea"/>
              <a:ea typeface="+mn-ea"/>
            </a:endParaRPr>
          </a:p>
          <a:p>
            <a:pPr>
              <a:buFont typeface="Wingdings" pitchFamily="2" charset="2"/>
              <a:buChar char="ü"/>
            </a:pPr>
            <a:r>
              <a:rPr lang="en-US" altLang="ko-KR" sz="1600" dirty="0" smtClean="0">
                <a:latin typeface="+mn-ea"/>
                <a:ea typeface="+mn-ea"/>
              </a:rPr>
              <a:t>The </a:t>
            </a:r>
            <a:r>
              <a:rPr lang="en-US" altLang="ko-KR" sz="1600" dirty="0">
                <a:latin typeface="+mn-ea"/>
                <a:ea typeface="+mn-ea"/>
              </a:rPr>
              <a:t>incidence of </a:t>
            </a:r>
            <a:r>
              <a:rPr lang="en-US" altLang="ko-KR" sz="1600" dirty="0" smtClean="0">
                <a:latin typeface="+mn-ea"/>
                <a:ea typeface="+mn-ea"/>
              </a:rPr>
              <a:t>PGD (Primary Graft Dysfunction) </a:t>
            </a:r>
            <a:r>
              <a:rPr lang="en-US" altLang="ko-KR" sz="1600" dirty="0">
                <a:latin typeface="+mn-ea"/>
                <a:ea typeface="+mn-ea"/>
              </a:rPr>
              <a:t>is known to be 10–30% and it is the major cause of mortality within the first post-transplant </a:t>
            </a:r>
            <a:r>
              <a:rPr lang="en-US" altLang="ko-KR" sz="1600" dirty="0" smtClean="0">
                <a:latin typeface="+mn-ea"/>
                <a:ea typeface="+mn-ea"/>
              </a:rPr>
              <a:t>year. </a:t>
            </a:r>
            <a:r>
              <a:rPr lang="en-US" altLang="ko-KR" sz="1600" dirty="0">
                <a:solidFill>
                  <a:srgbClr val="FF0000"/>
                </a:solidFill>
                <a:latin typeface="+mn-ea"/>
                <a:ea typeface="+mn-ea"/>
              </a:rPr>
              <a:t>PGD grade 3 is associated with worse clinical outcomes</a:t>
            </a:r>
            <a:r>
              <a:rPr lang="en-US" altLang="ko-KR" sz="1600" dirty="0">
                <a:latin typeface="+mn-ea"/>
                <a:ea typeface="+mn-ea"/>
              </a:rPr>
              <a:t> </a:t>
            </a:r>
            <a:r>
              <a:rPr lang="en-US" altLang="ko-KR" sz="1600" dirty="0">
                <a:solidFill>
                  <a:srgbClr val="FF0000"/>
                </a:solidFill>
                <a:latin typeface="+mn-ea"/>
                <a:ea typeface="+mn-ea"/>
              </a:rPr>
              <a:t>than other PGD grades </a:t>
            </a:r>
            <a:r>
              <a:rPr lang="en-US" altLang="ko-KR" sz="1600" dirty="0">
                <a:latin typeface="+mn-ea"/>
                <a:ea typeface="+mn-ea"/>
              </a:rPr>
              <a:t>regardless of time </a:t>
            </a:r>
            <a:r>
              <a:rPr lang="en-US" altLang="ko-KR" sz="1600" dirty="0" smtClean="0">
                <a:latin typeface="+mn-ea"/>
                <a:ea typeface="+mn-ea"/>
              </a:rPr>
              <a:t>point. </a:t>
            </a:r>
            <a:r>
              <a:rPr lang="en-US" altLang="ko-KR" sz="1600" dirty="0">
                <a:latin typeface="+mn-ea"/>
                <a:ea typeface="+mn-ea"/>
              </a:rPr>
              <a:t>Therefore, the identification of risk factors for PGD, especially PGD grade 3, is very important for improving the outcomes of lung transplantation patients. </a:t>
            </a:r>
            <a:endParaRPr lang="en-US" altLang="ko-KR" sz="1600" dirty="0" smtClean="0">
              <a:latin typeface="+mn-ea"/>
              <a:ea typeface="+mn-ea"/>
            </a:endParaRPr>
          </a:p>
          <a:p>
            <a:pPr>
              <a:buFont typeface="Wingdings" pitchFamily="2" charset="2"/>
              <a:buChar char="ü"/>
            </a:pPr>
            <a:endParaRPr lang="en-US" sz="1600" dirty="0" smtClean="0">
              <a:latin typeface="+mn-ea"/>
              <a:ea typeface="+mn-ea"/>
            </a:endParaRPr>
          </a:p>
          <a:p>
            <a:pPr>
              <a:buFont typeface="Wingdings" pitchFamily="2" charset="2"/>
              <a:buChar char="ü"/>
            </a:pPr>
            <a:endParaRPr lang="en-US" sz="1600" dirty="0">
              <a:latin typeface="+mn-ea"/>
              <a:ea typeface="+mn-ea"/>
            </a:endParaRPr>
          </a:p>
          <a:p>
            <a:pPr>
              <a:buFont typeface="Wingdings" pitchFamily="2" charset="2"/>
              <a:buChar char="ü"/>
            </a:pPr>
            <a:endParaRPr lang="en-US" sz="1600" dirty="0" smtClean="0">
              <a:latin typeface="+mn-ea"/>
              <a:ea typeface="+mn-ea"/>
            </a:endParaRPr>
          </a:p>
        </p:txBody>
      </p:sp>
      <p:graphicFrame>
        <p:nvGraphicFramePr>
          <p:cNvPr id="2" name="표 1"/>
          <p:cNvGraphicFramePr>
            <a:graphicFrameLocks noGrp="1"/>
          </p:cNvGraphicFramePr>
          <p:nvPr>
            <p:extLst>
              <p:ext uri="{D42A27DB-BD31-4B8C-83A1-F6EECF244321}">
                <p14:modId xmlns:p14="http://schemas.microsoft.com/office/powerpoint/2010/main" val="172647795"/>
              </p:ext>
            </p:extLst>
          </p:nvPr>
        </p:nvGraphicFramePr>
        <p:xfrm>
          <a:off x="899592" y="3922023"/>
          <a:ext cx="5976664" cy="1371600"/>
        </p:xfrm>
        <a:graphic>
          <a:graphicData uri="http://schemas.openxmlformats.org/drawingml/2006/table">
            <a:tbl>
              <a:tblPr>
                <a:tableStyleId>{8EC20E35-A176-4012-BC5E-935CFFF8708E}</a:tableStyleId>
              </a:tblPr>
              <a:tblGrid>
                <a:gridCol w="648072"/>
                <a:gridCol w="936104"/>
                <a:gridCol w="4392488"/>
              </a:tblGrid>
              <a:tr h="274320">
                <a:tc>
                  <a:txBody>
                    <a:bodyPr/>
                    <a:lstStyle/>
                    <a:p>
                      <a:r>
                        <a:rPr lang="en-US" sz="1200" dirty="0"/>
                        <a:t>Grade</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200" dirty="0"/>
                        <a:t>PaO</a:t>
                      </a:r>
                      <a:r>
                        <a:rPr lang="en-US" sz="1200" baseline="-25000" dirty="0"/>
                        <a:t>2</a:t>
                      </a:r>
                      <a:r>
                        <a:rPr lang="en-US" sz="1200" dirty="0"/>
                        <a:t>/FiO</a:t>
                      </a:r>
                      <a:r>
                        <a:rPr lang="en-US" sz="1200" baseline="-25000" dirty="0"/>
                        <a:t>2</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200" dirty="0"/>
                        <a:t>Radiographic infiltrates consistent with pulmonary edema</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0">
                <a:tc>
                  <a:txBody>
                    <a:bodyPr/>
                    <a:lstStyle/>
                    <a:p>
                      <a:r>
                        <a:rPr lang="en-US" altLang="ko-KR" sz="1200" dirty="0"/>
                        <a:t>0</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altLang="ko-KR" sz="1200" dirty="0"/>
                        <a:t>&gt;300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200" dirty="0"/>
                        <a:t>Absent</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r h="0">
                <a:tc>
                  <a:txBody>
                    <a:bodyPr/>
                    <a:lstStyle/>
                    <a:p>
                      <a:r>
                        <a:rPr lang="en-US" altLang="ko-KR" sz="1200"/>
                        <a:t>1</a:t>
                      </a:r>
                    </a:p>
                  </a:txBody>
                  <a:tcPr anchor="ctr">
                    <a:lnR w="12700" cap="flat" cmpd="sng" algn="ctr">
                      <a:solidFill>
                        <a:schemeClr val="tx1"/>
                      </a:solidFill>
                      <a:prstDash val="solid"/>
                      <a:round/>
                      <a:headEnd type="none" w="med" len="med"/>
                      <a:tailEnd type="none" w="med" len="med"/>
                    </a:lnR>
                  </a:tcPr>
                </a:tc>
                <a:tc>
                  <a:txBody>
                    <a:bodyPr/>
                    <a:lstStyle/>
                    <a:p>
                      <a:r>
                        <a:rPr lang="en-US" altLang="ko-KR" sz="1200" dirty="0"/>
                        <a:t>&gt;300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200" dirty="0"/>
                        <a:t>Present</a:t>
                      </a:r>
                    </a:p>
                  </a:txBody>
                  <a:tcPr anchor="ctr">
                    <a:lnL w="12700" cap="flat" cmpd="sng" algn="ctr">
                      <a:solidFill>
                        <a:schemeClr val="tx1"/>
                      </a:solidFill>
                      <a:prstDash val="solid"/>
                      <a:round/>
                      <a:headEnd type="none" w="med" len="med"/>
                      <a:tailEnd type="none" w="med" len="med"/>
                    </a:lnL>
                  </a:tcPr>
                </a:tc>
              </a:tr>
              <a:tr h="0">
                <a:tc>
                  <a:txBody>
                    <a:bodyPr/>
                    <a:lstStyle/>
                    <a:p>
                      <a:r>
                        <a:rPr lang="en-US" altLang="ko-KR" sz="1200"/>
                        <a:t>2</a:t>
                      </a:r>
                    </a:p>
                  </a:txBody>
                  <a:tcPr anchor="ctr">
                    <a:lnR w="12700" cap="flat" cmpd="sng" algn="ctr">
                      <a:solidFill>
                        <a:schemeClr val="tx1"/>
                      </a:solidFill>
                      <a:prstDash val="solid"/>
                      <a:round/>
                      <a:headEnd type="none" w="med" len="med"/>
                      <a:tailEnd type="none" w="med" len="med"/>
                    </a:lnR>
                  </a:tcPr>
                </a:tc>
                <a:tc>
                  <a:txBody>
                    <a:bodyPr/>
                    <a:lstStyle/>
                    <a:p>
                      <a:r>
                        <a:rPr lang="en-US" altLang="ko-KR" sz="1200"/>
                        <a:t>200-300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200" dirty="0"/>
                        <a:t>Present</a:t>
                      </a:r>
                    </a:p>
                  </a:txBody>
                  <a:tcPr anchor="ctr">
                    <a:lnL w="12700" cap="flat" cmpd="sng" algn="ctr">
                      <a:solidFill>
                        <a:schemeClr val="tx1"/>
                      </a:solidFill>
                      <a:prstDash val="solid"/>
                      <a:round/>
                      <a:headEnd type="none" w="med" len="med"/>
                      <a:tailEnd type="none" w="med" len="med"/>
                    </a:lnL>
                  </a:tcPr>
                </a:tc>
              </a:tr>
              <a:tr h="0">
                <a:tc>
                  <a:txBody>
                    <a:bodyPr/>
                    <a:lstStyle/>
                    <a:p>
                      <a:r>
                        <a:rPr lang="en-US" altLang="ko-KR" sz="1200"/>
                        <a:t>3</a:t>
                      </a:r>
                    </a:p>
                  </a:txBody>
                  <a:tcPr anchor="ctr">
                    <a:lnR w="12700" cap="flat" cmpd="sng" algn="ctr">
                      <a:solidFill>
                        <a:schemeClr val="tx1"/>
                      </a:solidFill>
                      <a:prstDash val="solid"/>
                      <a:round/>
                      <a:headEnd type="none" w="med" len="med"/>
                      <a:tailEnd type="none" w="med" len="med"/>
                    </a:lnR>
                  </a:tcPr>
                </a:tc>
                <a:tc>
                  <a:txBody>
                    <a:bodyPr/>
                    <a:lstStyle/>
                    <a:p>
                      <a:r>
                        <a:rPr lang="en-US" altLang="ko-KR" sz="1200"/>
                        <a:t>&lt;200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1200" dirty="0"/>
                        <a:t>Present</a:t>
                      </a:r>
                    </a:p>
                  </a:txBody>
                  <a:tcPr anchor="ctr">
                    <a:lnL w="12700" cap="flat" cmpd="sng" algn="ctr">
                      <a:solidFill>
                        <a:schemeClr val="tx1"/>
                      </a:solidFill>
                      <a:prstDash val="solid"/>
                      <a:round/>
                      <a:headEnd type="none" w="med" len="med"/>
                      <a:tailEnd type="none" w="med" len="med"/>
                    </a:lnL>
                  </a:tcPr>
                </a:tc>
              </a:tr>
            </a:tbl>
          </a:graphicData>
        </a:graphic>
      </p:graphicFrame>
      <p:sp>
        <p:nvSpPr>
          <p:cNvPr id="3" name="TextBox 2"/>
          <p:cNvSpPr txBox="1"/>
          <p:nvPr/>
        </p:nvSpPr>
        <p:spPr bwMode="auto">
          <a:xfrm>
            <a:off x="827584" y="3645024"/>
            <a:ext cx="6094104" cy="276999"/>
          </a:xfrm>
          <a:prstGeom prst="rect">
            <a:avLst/>
          </a:prstGeom>
          <a:noFill/>
          <a:ln w="9525">
            <a:noFill/>
            <a:miter lim="800000"/>
            <a:headEnd/>
            <a:tailEnd/>
          </a:ln>
        </p:spPr>
        <p:txBody>
          <a:bodyPr wrap="none" rtlCol="0">
            <a:spAutoFit/>
          </a:bodyPr>
          <a:lstStyle/>
          <a:p>
            <a:r>
              <a:rPr lang="en-US" altLang="ko-KR" sz="1200" dirty="0" smtClean="0">
                <a:latin typeface="+mn-ea"/>
                <a:ea typeface="+mn-ea"/>
              </a:rPr>
              <a:t>** 2006 ISHLT criteria (The </a:t>
            </a:r>
            <a:r>
              <a:rPr lang="en-US" altLang="ko-KR" sz="1200" dirty="0">
                <a:latin typeface="+mn-ea"/>
                <a:ea typeface="+mn-ea"/>
              </a:rPr>
              <a:t>International Society for Heart and Lung </a:t>
            </a:r>
            <a:r>
              <a:rPr lang="en-US" altLang="ko-KR" sz="1200" dirty="0" smtClean="0">
                <a:latin typeface="+mn-ea"/>
                <a:ea typeface="+mn-ea"/>
              </a:rPr>
              <a:t>Transplantation)</a:t>
            </a:r>
            <a:endParaRPr lang="ko-KR" altLang="en-US" sz="1200" dirty="0">
              <a:latin typeface="+mn-ea"/>
              <a:ea typeface="+mn-ea"/>
              <a:cs typeface="Arial Unicode MS" pitchFamily="50" charset="-127"/>
            </a:endParaRPr>
          </a:p>
        </p:txBody>
      </p:sp>
    </p:spTree>
    <p:extLst>
      <p:ext uri="{BB962C8B-B14F-4D97-AF65-F5344CB8AC3E}">
        <p14:creationId xmlns:p14="http://schemas.microsoft.com/office/powerpoint/2010/main" val="274358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endParaRPr lang="en-US" altLang="ko-KR" sz="1600" dirty="0" smtClean="0">
              <a:latin typeface="+mn-ea"/>
              <a:ea typeface="+mn-ea"/>
            </a:endParaRPr>
          </a:p>
          <a:p>
            <a:pPr>
              <a:buFont typeface="Wingdings" pitchFamily="2" charset="2"/>
              <a:buChar char="ü"/>
            </a:pPr>
            <a:r>
              <a:rPr lang="en-US" altLang="ko-KR" sz="1600" dirty="0" smtClean="0">
                <a:latin typeface="+mn-ea"/>
                <a:ea typeface="+mn-ea"/>
              </a:rPr>
              <a:t>Method</a:t>
            </a:r>
          </a:p>
          <a:p>
            <a:pPr>
              <a:buFont typeface="Wingdings" pitchFamily="2" charset="2"/>
              <a:buChar char="ü"/>
            </a:pPr>
            <a:endParaRPr lang="en-US" altLang="ko-KR" sz="800" dirty="0">
              <a:latin typeface="+mn-ea"/>
              <a:ea typeface="+mn-ea"/>
            </a:endParaRPr>
          </a:p>
          <a:p>
            <a:pPr marL="0" indent="0">
              <a:buNone/>
            </a:pPr>
            <a:r>
              <a:rPr lang="en-US" altLang="ko-KR" sz="1600" dirty="0" smtClean="0"/>
              <a:t>   retrospective </a:t>
            </a:r>
            <a:r>
              <a:rPr lang="en-US" altLang="ko-KR" sz="1600" dirty="0"/>
              <a:t>study </a:t>
            </a:r>
            <a:endParaRPr lang="en-US" altLang="ko-KR" sz="1600" dirty="0" smtClean="0"/>
          </a:p>
          <a:p>
            <a:pPr marL="0" indent="0">
              <a:buNone/>
            </a:pPr>
            <a:r>
              <a:rPr lang="en-US" altLang="ko-KR" sz="1600" dirty="0" smtClean="0"/>
              <a:t>   January </a:t>
            </a:r>
            <a:r>
              <a:rPr lang="en-US" altLang="ko-KR" sz="1600" dirty="0"/>
              <a:t>2010 and March 2014 </a:t>
            </a:r>
            <a:endParaRPr lang="en-US" altLang="ko-KR" sz="1600" dirty="0" smtClean="0"/>
          </a:p>
          <a:p>
            <a:pPr marL="0" indent="0">
              <a:buNone/>
            </a:pPr>
            <a:r>
              <a:rPr lang="en-US" altLang="ko-KR" sz="1600" dirty="0" smtClean="0"/>
              <a:t>   aged </a:t>
            </a:r>
            <a:r>
              <a:rPr lang="en-US" altLang="ko-KR" sz="1600" dirty="0"/>
              <a:t>≥18 </a:t>
            </a:r>
            <a:r>
              <a:rPr lang="en-US" altLang="ko-KR" sz="1600" dirty="0" smtClean="0"/>
              <a:t>years, 61 </a:t>
            </a:r>
            <a:r>
              <a:rPr lang="en-US" altLang="ko-KR" sz="1600" dirty="0"/>
              <a:t>patients </a:t>
            </a:r>
            <a:endParaRPr lang="en-US" altLang="ko-KR" sz="1600" dirty="0" smtClean="0"/>
          </a:p>
          <a:p>
            <a:pPr marL="0" indent="0">
              <a:buNone/>
            </a:pPr>
            <a:r>
              <a:rPr lang="en-US" altLang="ko-KR" sz="1600" dirty="0" smtClean="0"/>
              <a:t>   underwent </a:t>
            </a:r>
            <a:r>
              <a:rPr lang="en-US" altLang="ko-KR" sz="1600" dirty="0"/>
              <a:t>single or bilateral lung </a:t>
            </a:r>
            <a:r>
              <a:rPr lang="en-US" altLang="ko-KR" sz="1600" dirty="0" smtClean="0"/>
              <a:t>transplantation</a:t>
            </a:r>
          </a:p>
          <a:p>
            <a:pPr>
              <a:buFont typeface="Wingdings" pitchFamily="2" charset="2"/>
              <a:buChar char="ü"/>
            </a:pPr>
            <a:endParaRPr lang="en-US" altLang="ko-KR" sz="1600" dirty="0"/>
          </a:p>
          <a:p>
            <a:pPr>
              <a:buFont typeface="Wingdings" pitchFamily="2" charset="2"/>
              <a:buChar char="ü"/>
            </a:pPr>
            <a:r>
              <a:rPr lang="en-US" altLang="ko-KR" sz="1600" dirty="0" smtClean="0"/>
              <a:t>Exclusion criteria</a:t>
            </a:r>
          </a:p>
          <a:p>
            <a:pPr>
              <a:buFont typeface="Wingdings" pitchFamily="2" charset="2"/>
              <a:buChar char="ü"/>
            </a:pPr>
            <a:endParaRPr lang="en-US" altLang="ko-KR" sz="800" dirty="0" smtClean="0"/>
          </a:p>
          <a:p>
            <a:pPr marL="0" indent="0">
              <a:buNone/>
            </a:pPr>
            <a:r>
              <a:rPr lang="en-US" altLang="ko-KR" sz="1600" dirty="0" smtClean="0"/>
              <a:t>    infection </a:t>
            </a:r>
            <a:r>
              <a:rPr lang="en-US" altLang="ko-KR" sz="1600" dirty="0"/>
              <a:t>such as pneumonia </a:t>
            </a:r>
            <a:endParaRPr lang="en-US" altLang="ko-KR" sz="1600" dirty="0" smtClean="0"/>
          </a:p>
          <a:p>
            <a:pPr marL="0" indent="0">
              <a:buNone/>
            </a:pPr>
            <a:r>
              <a:rPr lang="en-US" altLang="ko-KR" sz="1600" dirty="0" smtClean="0"/>
              <a:t>    vascular </a:t>
            </a:r>
            <a:r>
              <a:rPr lang="en-US" altLang="ko-KR" sz="1600" dirty="0"/>
              <a:t>anatomic complication </a:t>
            </a:r>
            <a:endParaRPr lang="en-US" altLang="ko-KR" sz="1600" dirty="0" smtClean="0"/>
          </a:p>
          <a:p>
            <a:pPr>
              <a:buFont typeface="Wingdings" pitchFamily="2" charset="2"/>
              <a:buChar char="ü"/>
            </a:pPr>
            <a:endParaRPr lang="en-US" altLang="ko-KR" sz="1600" dirty="0"/>
          </a:p>
          <a:p>
            <a:pPr>
              <a:buFont typeface="Wingdings" pitchFamily="2" charset="2"/>
              <a:buChar char="ü"/>
            </a:pPr>
            <a:r>
              <a:rPr lang="en-US" altLang="ko-KR" sz="1600" dirty="0"/>
              <a:t>The primary outcome was the development of </a:t>
            </a:r>
            <a:r>
              <a:rPr lang="en-US" altLang="ko-KR" sz="1600" dirty="0">
                <a:solidFill>
                  <a:srgbClr val="FF0000"/>
                </a:solidFill>
              </a:rPr>
              <a:t>grade 3 PGD (PaO2/FiO2 ratio &lt;200) at 48 or 72 hours after transplantation</a:t>
            </a:r>
            <a:r>
              <a:rPr lang="en-US" altLang="ko-KR" sz="1600" dirty="0"/>
              <a:t>, and the clinical outcome after grade 3 PGD. </a:t>
            </a:r>
            <a:endParaRPr lang="en-US" altLang="ko-KR" sz="1600" dirty="0" smtClean="0"/>
          </a:p>
        </p:txBody>
      </p:sp>
    </p:spTree>
    <p:extLst>
      <p:ext uri="{BB962C8B-B14F-4D97-AF65-F5344CB8AC3E}">
        <p14:creationId xmlns:p14="http://schemas.microsoft.com/office/powerpoint/2010/main" val="29241539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latin typeface="+mn-ea"/>
                <a:ea typeface="+mn-ea"/>
              </a:rPr>
              <a:t>Result</a:t>
            </a:r>
            <a:endParaRPr lang="en-US" altLang="ko-KR" sz="1600" dirty="0" smtClean="0"/>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2204864"/>
            <a:ext cx="4192869"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직사각형 2"/>
          <p:cNvSpPr/>
          <p:nvPr/>
        </p:nvSpPr>
        <p:spPr>
          <a:xfrm>
            <a:off x="827584" y="2654668"/>
            <a:ext cx="4104456" cy="792088"/>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827584" y="4149080"/>
            <a:ext cx="4104456" cy="144016"/>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827584" y="5436346"/>
            <a:ext cx="4104456" cy="144016"/>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p:cNvSpPr/>
          <p:nvPr/>
        </p:nvSpPr>
        <p:spPr>
          <a:xfrm>
            <a:off x="5086911" y="2390065"/>
            <a:ext cx="3744416" cy="1754326"/>
          </a:xfrm>
          <a:prstGeom prst="rect">
            <a:avLst/>
          </a:prstGeom>
        </p:spPr>
        <p:txBody>
          <a:bodyPr wrap="square">
            <a:spAutoFit/>
          </a:bodyPr>
          <a:lstStyle/>
          <a:p>
            <a:r>
              <a:rPr lang="en-US" altLang="ko-KR" sz="1200" dirty="0">
                <a:latin typeface="+mn-ea"/>
                <a:ea typeface="+mn-ea"/>
              </a:rPr>
              <a:t>A higher </a:t>
            </a:r>
            <a:r>
              <a:rPr lang="en-US" altLang="ko-KR" sz="1200" dirty="0">
                <a:solidFill>
                  <a:srgbClr val="FF0000"/>
                </a:solidFill>
                <a:latin typeface="+mn-ea"/>
                <a:ea typeface="+mn-ea"/>
              </a:rPr>
              <a:t>BMI</a:t>
            </a:r>
            <a:r>
              <a:rPr lang="en-US" altLang="ko-KR" sz="1200" dirty="0">
                <a:latin typeface="+mn-ea"/>
                <a:ea typeface="+mn-ea"/>
              </a:rPr>
              <a:t> (median: 19.2, IQR 16.9–21.6 </a:t>
            </a:r>
            <a:r>
              <a:rPr lang="en-US" altLang="ko-KR" sz="1200" i="1" dirty="0">
                <a:latin typeface="+mn-ea"/>
                <a:ea typeface="+mn-ea"/>
              </a:rPr>
              <a:t>vs</a:t>
            </a:r>
            <a:r>
              <a:rPr lang="en-US" altLang="ko-KR" sz="1200" dirty="0">
                <a:latin typeface="+mn-ea"/>
                <a:ea typeface="+mn-ea"/>
              </a:rPr>
              <a:t>. median: 22.9, IQR 20.1–26.6, P=0.002), </a:t>
            </a:r>
            <a:endParaRPr lang="en-US" altLang="ko-KR" sz="1200" dirty="0" smtClean="0">
              <a:latin typeface="+mn-ea"/>
              <a:ea typeface="+mn-ea"/>
            </a:endParaRPr>
          </a:p>
          <a:p>
            <a:endParaRPr lang="en-US" altLang="ko-KR" sz="1200" dirty="0">
              <a:latin typeface="+mn-ea"/>
              <a:ea typeface="+mn-ea"/>
            </a:endParaRPr>
          </a:p>
          <a:p>
            <a:r>
              <a:rPr lang="en-US" altLang="ko-KR" sz="1200" dirty="0" smtClean="0">
                <a:latin typeface="+mn-ea"/>
                <a:ea typeface="+mn-ea"/>
              </a:rPr>
              <a:t>any </a:t>
            </a:r>
            <a:r>
              <a:rPr lang="en-US" altLang="ko-KR" sz="1200" dirty="0">
                <a:latin typeface="+mn-ea"/>
                <a:ea typeface="+mn-ea"/>
              </a:rPr>
              <a:t>history of </a:t>
            </a:r>
            <a:r>
              <a:rPr lang="en-US" altLang="ko-KR" sz="1200" dirty="0">
                <a:solidFill>
                  <a:srgbClr val="FF0000"/>
                </a:solidFill>
                <a:latin typeface="+mn-ea"/>
                <a:ea typeface="+mn-ea"/>
              </a:rPr>
              <a:t>smoking</a:t>
            </a:r>
            <a:r>
              <a:rPr lang="en-US" altLang="ko-KR" sz="1200" dirty="0">
                <a:latin typeface="+mn-ea"/>
                <a:ea typeface="+mn-ea"/>
              </a:rPr>
              <a:t> (13.3% </a:t>
            </a:r>
            <a:r>
              <a:rPr lang="en-US" altLang="ko-KR" sz="1200" i="1" dirty="0">
                <a:latin typeface="+mn-ea"/>
                <a:ea typeface="+mn-ea"/>
              </a:rPr>
              <a:t>vs</a:t>
            </a:r>
            <a:r>
              <a:rPr lang="en-US" altLang="ko-KR" sz="1200" dirty="0">
                <a:latin typeface="+mn-ea"/>
                <a:ea typeface="+mn-ea"/>
              </a:rPr>
              <a:t>. 50.0%, P=0.038), and </a:t>
            </a:r>
            <a:endParaRPr lang="en-US" altLang="ko-KR" sz="1200" dirty="0" smtClean="0">
              <a:latin typeface="+mn-ea"/>
              <a:ea typeface="+mn-ea"/>
            </a:endParaRPr>
          </a:p>
          <a:p>
            <a:endParaRPr lang="en-US" altLang="ko-KR" sz="1200" dirty="0">
              <a:latin typeface="+mn-ea"/>
              <a:ea typeface="+mn-ea"/>
            </a:endParaRPr>
          </a:p>
          <a:p>
            <a:r>
              <a:rPr lang="en-US" altLang="ko-KR" sz="1200" dirty="0" smtClean="0">
                <a:solidFill>
                  <a:srgbClr val="FF0000"/>
                </a:solidFill>
                <a:latin typeface="+mn-ea"/>
                <a:ea typeface="+mn-ea"/>
              </a:rPr>
              <a:t>ECMO </a:t>
            </a:r>
            <a:r>
              <a:rPr lang="en-US" altLang="ko-KR" sz="1200" dirty="0">
                <a:solidFill>
                  <a:srgbClr val="FF0000"/>
                </a:solidFill>
                <a:latin typeface="+mn-ea"/>
                <a:ea typeface="+mn-ea"/>
              </a:rPr>
              <a:t>use before transplantation </a:t>
            </a:r>
            <a:r>
              <a:rPr lang="en-US" altLang="ko-KR" sz="1200" dirty="0">
                <a:latin typeface="+mn-ea"/>
                <a:ea typeface="+mn-ea"/>
              </a:rPr>
              <a:t>(13.3% </a:t>
            </a:r>
            <a:r>
              <a:rPr lang="en-US" altLang="ko-KR" sz="1200" i="1" dirty="0">
                <a:latin typeface="+mn-ea"/>
                <a:ea typeface="+mn-ea"/>
              </a:rPr>
              <a:t>vs</a:t>
            </a:r>
            <a:r>
              <a:rPr lang="en-US" altLang="ko-KR" sz="1200" dirty="0">
                <a:latin typeface="+mn-ea"/>
                <a:ea typeface="+mn-ea"/>
              </a:rPr>
              <a:t>. 37.5%, P=0.037) were significantly more common in the grade 3 than in the grade 0–2 PGD group. </a:t>
            </a:r>
            <a:endParaRPr lang="ko-KR" altLang="en-US" sz="1200" dirty="0">
              <a:latin typeface="+mn-ea"/>
              <a:ea typeface="+mn-ea"/>
            </a:endParaRPr>
          </a:p>
        </p:txBody>
      </p:sp>
    </p:spTree>
    <p:extLst>
      <p:ext uri="{BB962C8B-B14F-4D97-AF65-F5344CB8AC3E}">
        <p14:creationId xmlns:p14="http://schemas.microsoft.com/office/powerpoint/2010/main" val="5569500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제목 1"/>
          <p:cNvSpPr>
            <a:spLocks noGrp="1"/>
          </p:cNvSpPr>
          <p:nvPr>
            <p:ph type="title"/>
          </p:nvPr>
        </p:nvSpPr>
        <p:spPr>
          <a:xfrm>
            <a:off x="467544" y="476672"/>
            <a:ext cx="8229600" cy="1296144"/>
          </a:xfrm>
          <a:gradFill>
            <a:gsLst>
              <a:gs pos="0">
                <a:schemeClr val="accent5">
                  <a:lumMod val="20000"/>
                  <a:lumOff val="80000"/>
                </a:schemeClr>
              </a:gs>
              <a:gs pos="100000">
                <a:schemeClr val="tx2">
                  <a:lumMod val="20000"/>
                  <a:lumOff val="80000"/>
                </a:schemeClr>
              </a:gs>
              <a:gs pos="100000">
                <a:schemeClr val="accent1">
                  <a:tint val="23500"/>
                  <a:satMod val="160000"/>
                </a:schemeClr>
              </a:gs>
            </a:gsLst>
            <a:lin ang="5400000" scaled="0"/>
          </a:gradFill>
          <a:ln>
            <a:noFill/>
          </a:ln>
        </p:spPr>
        <p:txBody>
          <a:bodyPr/>
          <a:lstStyle/>
          <a:p>
            <a:pPr marL="0" indent="0" algn="l"/>
            <a:r>
              <a:rPr lang="en-US" altLang="ko-KR" sz="1200" dirty="0">
                <a:latin typeface="+mn-ea"/>
                <a:ea typeface="+mn-ea"/>
              </a:rPr>
              <a:t>[</a:t>
            </a:r>
            <a:r>
              <a:rPr lang="en-US" altLang="ko-KR" sz="1200" i="1" dirty="0">
                <a:latin typeface="+mn-ea"/>
                <a:ea typeface="+mn-ea"/>
              </a:rPr>
              <a:t>J </a:t>
            </a:r>
            <a:r>
              <a:rPr lang="en-US" altLang="ko-KR" sz="1200" i="1" dirty="0" err="1">
                <a:latin typeface="+mn-ea"/>
                <a:ea typeface="+mn-ea"/>
              </a:rPr>
              <a:t>Thorac</a:t>
            </a:r>
            <a:r>
              <a:rPr lang="en-US" altLang="ko-KR" sz="1200" i="1" dirty="0">
                <a:latin typeface="+mn-ea"/>
                <a:ea typeface="+mn-ea"/>
              </a:rPr>
              <a:t> Dis </a:t>
            </a:r>
            <a:r>
              <a:rPr lang="en-US" altLang="ko-KR" sz="1200" dirty="0">
                <a:latin typeface="+mn-ea"/>
                <a:ea typeface="+mn-ea"/>
              </a:rPr>
              <a:t>2016;8(11):3275-3282]</a:t>
            </a:r>
            <a:r>
              <a:rPr lang="ko-KR" altLang="en-US" sz="1200" dirty="0">
                <a:latin typeface="+mn-ea"/>
                <a:ea typeface="+mn-ea"/>
              </a:rPr>
              <a:t/>
            </a:r>
            <a:br>
              <a:rPr lang="ko-KR" altLang="en-US" sz="1200" dirty="0">
                <a:latin typeface="+mn-ea"/>
                <a:ea typeface="+mn-ea"/>
              </a:rPr>
            </a:br>
            <a:r>
              <a:rPr lang="en-US" altLang="ko-KR" sz="1800" b="1" dirty="0">
                <a:latin typeface="+mn-ea"/>
                <a:ea typeface="+mn-ea"/>
              </a:rPr>
              <a:t>Risk factors and outcome of primary graft dysfunction after lung transplantation in Korea </a:t>
            </a:r>
            <a:r>
              <a:rPr lang="en-US" altLang="ko-KR" sz="1800" dirty="0">
                <a:latin typeface="+mn-ea"/>
                <a:ea typeface="+mn-ea"/>
              </a:rPr>
              <a:t/>
            </a:r>
            <a:br>
              <a:rPr lang="en-US" altLang="ko-KR" sz="1800" dirty="0">
                <a:latin typeface="+mn-ea"/>
                <a:ea typeface="+mn-ea"/>
              </a:rPr>
            </a:br>
            <a:r>
              <a:rPr lang="en-US" altLang="ko-KR" sz="1200" dirty="0" err="1">
                <a:latin typeface="+mn-ea"/>
                <a:ea typeface="+mn-ea"/>
              </a:rPr>
              <a:t>Sungwoo</a:t>
            </a:r>
            <a:r>
              <a:rPr lang="en-US" altLang="ko-KR" sz="1200" dirty="0">
                <a:latin typeface="+mn-ea"/>
                <a:ea typeface="+mn-ea"/>
              </a:rPr>
              <a:t> Moon, Moo Suk Park, Jin </a:t>
            </a:r>
            <a:r>
              <a:rPr lang="en-US" altLang="ko-KR" sz="1200" dirty="0" err="1">
                <a:latin typeface="+mn-ea"/>
                <a:ea typeface="+mn-ea"/>
              </a:rPr>
              <a:t>Gu</a:t>
            </a:r>
            <a:r>
              <a:rPr lang="en-US" altLang="ko-KR" sz="1200" dirty="0">
                <a:latin typeface="+mn-ea"/>
                <a:ea typeface="+mn-ea"/>
              </a:rPr>
              <a:t> Lee, </a:t>
            </a:r>
            <a:r>
              <a:rPr lang="en-US" altLang="ko-KR" sz="1200" dirty="0" err="1">
                <a:latin typeface="+mn-ea"/>
                <a:ea typeface="+mn-ea"/>
              </a:rPr>
              <a:t>Ji</a:t>
            </a:r>
            <a:r>
              <a:rPr lang="en-US" altLang="ko-KR" sz="1200" dirty="0">
                <a:latin typeface="+mn-ea"/>
                <a:ea typeface="+mn-ea"/>
              </a:rPr>
              <a:t> Ye Jung, Young </a:t>
            </a:r>
            <a:r>
              <a:rPr lang="en-US" altLang="ko-KR" sz="1200" dirty="0" err="1">
                <a:latin typeface="+mn-ea"/>
                <a:ea typeface="+mn-ea"/>
              </a:rPr>
              <a:t>Ae</a:t>
            </a:r>
            <a:r>
              <a:rPr lang="en-US" altLang="ko-KR" sz="1200" dirty="0">
                <a:latin typeface="+mn-ea"/>
                <a:ea typeface="+mn-ea"/>
              </a:rPr>
              <a:t> Kang, Young Sam Kim, Se </a:t>
            </a:r>
            <a:r>
              <a:rPr lang="en-US" altLang="ko-KR" sz="1200" dirty="0" err="1">
                <a:latin typeface="+mn-ea"/>
                <a:ea typeface="+mn-ea"/>
              </a:rPr>
              <a:t>Kyu</a:t>
            </a:r>
            <a:r>
              <a:rPr lang="en-US" altLang="ko-KR" sz="1200" dirty="0">
                <a:latin typeface="+mn-ea"/>
                <a:ea typeface="+mn-ea"/>
              </a:rPr>
              <a:t> Kim, </a:t>
            </a:r>
            <a:r>
              <a:rPr lang="en-US" altLang="ko-KR" sz="1200" dirty="0" err="1">
                <a:latin typeface="+mn-ea"/>
                <a:ea typeface="+mn-ea"/>
              </a:rPr>
              <a:t>Joon</a:t>
            </a:r>
            <a:r>
              <a:rPr lang="en-US" altLang="ko-KR" sz="1200" dirty="0">
                <a:latin typeface="+mn-ea"/>
                <a:ea typeface="+mn-ea"/>
              </a:rPr>
              <a:t> Chang, </a:t>
            </a:r>
            <a:r>
              <a:rPr lang="en-US" altLang="ko-KR" sz="1200" dirty="0" err="1">
                <a:latin typeface="+mn-ea"/>
                <a:ea typeface="+mn-ea"/>
              </a:rPr>
              <a:t>Hyo</a:t>
            </a:r>
            <a:r>
              <a:rPr lang="en-US" altLang="ko-KR" sz="1200" dirty="0">
                <a:latin typeface="+mn-ea"/>
                <a:ea typeface="+mn-ea"/>
              </a:rPr>
              <a:t> </a:t>
            </a:r>
            <a:r>
              <a:rPr lang="en-US" altLang="ko-KR" sz="1200" dirty="0" err="1">
                <a:latin typeface="+mn-ea"/>
                <a:ea typeface="+mn-ea"/>
              </a:rPr>
              <a:t>Chae</a:t>
            </a:r>
            <a:r>
              <a:rPr lang="en-US" altLang="ko-KR" sz="1200" dirty="0">
                <a:latin typeface="+mn-ea"/>
                <a:ea typeface="+mn-ea"/>
              </a:rPr>
              <a:t> Paik, Song Yee Kim </a:t>
            </a:r>
            <a:endParaRPr lang="ko-KR" altLang="en-US" sz="1200" b="1" dirty="0" smtClean="0">
              <a:latin typeface="+mn-ea"/>
              <a:ea typeface="+mn-ea"/>
              <a:cs typeface="Times New Roman" pitchFamily="18" charset="0"/>
            </a:endParaRPr>
          </a:p>
        </p:txBody>
      </p:sp>
      <p:sp>
        <p:nvSpPr>
          <p:cNvPr id="4099" name="내용 개체 틀 2"/>
          <p:cNvSpPr>
            <a:spLocks noGrp="1"/>
          </p:cNvSpPr>
          <p:nvPr>
            <p:ph idx="1"/>
          </p:nvPr>
        </p:nvSpPr>
        <p:spPr>
          <a:xfrm>
            <a:off x="467544" y="1880156"/>
            <a:ext cx="8352928" cy="4573180"/>
          </a:xfrm>
        </p:spPr>
        <p:txBody>
          <a:bodyPr/>
          <a:lstStyle/>
          <a:p>
            <a:pPr>
              <a:buFont typeface="Wingdings" pitchFamily="2" charset="2"/>
              <a:buChar char="ü"/>
            </a:pPr>
            <a:r>
              <a:rPr lang="en-US" altLang="ko-KR" sz="1600" dirty="0" smtClean="0">
                <a:latin typeface="+mn-ea"/>
                <a:ea typeface="+mn-ea"/>
              </a:rPr>
              <a:t>Result</a:t>
            </a:r>
            <a:endParaRPr lang="en-US" altLang="ko-KR" sz="1600"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9" y="2276872"/>
            <a:ext cx="7128792" cy="209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581128"/>
            <a:ext cx="7128793" cy="202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직사각형 8"/>
          <p:cNvSpPr/>
          <p:nvPr/>
        </p:nvSpPr>
        <p:spPr>
          <a:xfrm>
            <a:off x="711200" y="6390698"/>
            <a:ext cx="7101162" cy="185934"/>
          </a:xfrm>
          <a:prstGeom prst="rect">
            <a:avLst/>
          </a:prstGeom>
          <a:solidFill>
            <a:schemeClr val="accent2">
              <a:lumMod val="40000"/>
              <a:lumOff val="6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968164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a:spAutoFit/>
      </a:bodyPr>
      <a:lstStyle>
        <a:defPPr algn="r">
          <a:defRPr sz="1200" i="1" dirty="0">
            <a:latin typeface="Arial Unicode MS" pitchFamily="50" charset="-127"/>
            <a:ea typeface="Arial Unicode MS" pitchFamily="50" charset="-127"/>
            <a:cs typeface="Arial Unicode MS" pitchFamily="50" charset="-127"/>
          </a:defRPr>
        </a:defPPr>
      </a:lstStyle>
    </a:txDef>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8269</TotalTime>
  <Words>1571</Words>
  <Application>Microsoft Office PowerPoint</Application>
  <PresentationFormat>화면 슬라이드 쇼(4:3)</PresentationFormat>
  <Paragraphs>280</Paragraphs>
  <Slides>21</Slides>
  <Notes>19</Notes>
  <HiddenSlides>0</HiddenSlides>
  <MMClips>0</MMClips>
  <ScaleCrop>false</ScaleCrop>
  <HeadingPairs>
    <vt:vector size="4" baseType="variant">
      <vt:variant>
        <vt:lpstr>테마</vt:lpstr>
      </vt:variant>
      <vt:variant>
        <vt:i4>1</vt:i4>
      </vt:variant>
      <vt:variant>
        <vt:lpstr>슬라이드 제목</vt:lpstr>
      </vt:variant>
      <vt:variant>
        <vt:i4>21</vt:i4>
      </vt:variant>
    </vt:vector>
  </HeadingPairs>
  <TitlesOfParts>
    <vt:vector size="22" baseType="lpstr">
      <vt:lpstr>Office 테마</vt:lpstr>
      <vt:lpstr>PowerPoint 프레젠테이션</vt:lpstr>
      <vt:lpstr>[Arch Bronconeumol. 2014;50(2):67–72] Long-Term Follow-Up of the Lung Transplant Patient -  Review Rosalía Laporta Hernández, M. Teresa Lázaro Carrasco, Andrés Varela de Ugarte, Piedad Ussetti Gil</vt:lpstr>
      <vt:lpstr>[Arch Bronconeumol. 2014;50(2):67–72] Long-Term Follow-Up of the Lung Transplant Patient -  Review Rosalía Laporta Hernández, M. Teresa Lázaro Carrasco, Andrés Varela de Ugarte, Piedad Ussetti Gil</vt:lpstr>
      <vt:lpstr>[Arch Bronconeumol. 2014;50(2):67–72] Long-Term Follow-Up of the Lung Transplant Patient -  Review Rosalía Laporta Hernández, M. Teresa Lázaro Carrasco, Andrés Varela de Ugarte, Piedad Ussetti Gil</vt:lpstr>
      <vt:lpstr>[Chest. 2007;132(4_MeetingAbstracts):596] Using post-lung transplant FEV1 to predict survival in COPD patients undergoing single lung transplantation (SLT) Luis F. Angel, MD*; Deborah J. Levine, MD; Juan F. Sanchez, MD; Scott Johnson, MD; Joel E. Michalek; Lee A. Zarzabal; Edward Sako, MD PhD; Andres Pelaez, MD; Atul Mehta, MD; John Calhoon, MD; Stephanie M. Levine, MD; Dennis Lyu, MD </vt:lpstr>
      <vt:lpstr>[J Thorac Dis 2016;8(11):3275-3282] Risk factors and outcome of primary graft dysfunction after lung transplantation in Korea  Sungwoo Moon, Moo Suk Park, Jin Gu Lee, Ji Ye Jung, Young Ae Kang, Young Sam Kim, Se Kyu Kim, Joon Chang, Hyo Chae Paik, Song Yee Kim </vt:lpstr>
      <vt:lpstr>[J Thorac Dis 2016;8(11):3275-3282] Risk factors and outcome of primary graft dysfunction after lung transplantation in Korea  Sungwoo Moon, Moo Suk Park, Jin Gu Lee, Ji Ye Jung, Young Ae Kang, Young Sam Kim, Se Kyu Kim, Joon Chang, Hyo Chae Paik, Song Yee Kim </vt:lpstr>
      <vt:lpstr>[J Thorac Dis 2016;8(11):3275-3282] Risk factors and outcome of primary graft dysfunction after lung transplantation in Korea  Sungwoo Moon, Moo Suk Park, Jin Gu Lee, Ji Ye Jung, Young Ae Kang, Young Sam Kim, Se Kyu Kim, Joon Chang, Hyo Chae Paik, Song Yee Kim </vt:lpstr>
      <vt:lpstr>[J Thorac Dis 2016;8(11):3275-3282] Risk factors and outcome of primary graft dysfunction after lung transplantation in Korea  Sungwoo Moon, Moo Suk Park, Jin Gu Lee, Ji Ye Jung, Young Ae Kang, Young Sam Kim, Se Kyu Kim, Joon Chang, Hyo Chae Paik, Song Yee Kim </vt:lpstr>
      <vt:lpstr>[J Thorac Dis 2016;8(11):3275-3282] Risk factors and outcome of primary graft dysfunction after lung transplantation in Korea  Sungwoo Moon, Moo Suk Park, Jin Gu Lee, Ji Ye Jung, Young Ae Kang, Young Sam Kim, Se Kyu Kim, Joon Chang, Hyo Chae Paik, Song Yee Kim </vt:lpstr>
      <vt:lpstr>[J Thorac Dis 2016;8(11):3275-3282] Risk factors and outcome of primary graft dysfunction after lung transplantation in Korea  Sungwoo Moon, Moo Suk Park, Jin Gu Lee, Ji Ye Jung, Young Ae Kang, Young Sam Kim, Se Kyu Kim, Joon Chang, Hyo Chae Paik, Song Yee Kim </vt:lpstr>
      <vt:lpstr>[CLINICS 2009;64(6):519-25] Spirometric assessment of lung transplant patients: one year follow-up Paulo M. Pêgo-Fernandes, Fernando Conrado Abrão, Frederico Leon Arrabal Fernandes, Marlova L. Caramori,  Marcos Naoyuki Samano, Fabio B. Jatene </vt:lpstr>
      <vt:lpstr>[CLINICS 2009;64(6):519-25] Spirometric assessment of lung transplant patients: one year follow-up Paulo M. Pêgo-Fernandes, Fernando Conrado Abrão, Frederico Leon Arrabal Fernandes, Marlova L. Caramori,  Marcos Naoyuki Samano, Fabio B. Jatene </vt:lpstr>
      <vt:lpstr>[CLINICS 2009;64(6):519-25] Spirometric assessment of lung transplant patients: one year follow-up Paulo M. Pêgo-Fernandes, Fernando Conrado Abrão, Frederico Leon Arrabal Fernandes, Marlova L. Caramori,  Marcos Naoyuki Samano, Fabio B. Jatene </vt:lpstr>
      <vt:lpstr>[CLINICS 2009;64(6):519-25] Spirometric assessment of lung transplant patients: one year follow-up Paulo M. Pêgo-Fernandes, Fernando Conrado Abrão, Frederico Leon Arrabal Fernandes, Marlova L. Caramori,  Marcos Naoyuki Samano, Fabio B. Jatene </vt:lpstr>
      <vt:lpstr>[CLINICS 2009;64(6):519-25] Spirometric assessment of lung transplant patients: one year follow-up Paulo M. Pêgo-Fernandes, Fernando Conrado Abrão, Frederico Leon Arrabal Fernandes, Marlova L. Caramori,  Marcos Naoyuki Samano, Fabio B. Jatene </vt:lpstr>
      <vt:lpstr>In Serverance …</vt:lpstr>
      <vt:lpstr>In Serverance …</vt:lpstr>
      <vt:lpstr>In Serverance …</vt:lpstr>
      <vt:lpstr>In Serverance …</vt:lpstr>
      <vt:lpstr>PowerPoint 프레젠테이션</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윤보라(내과학교실)</cp:lastModifiedBy>
  <cp:revision>356</cp:revision>
  <cp:lastPrinted>2017-05-17T13:05:28Z</cp:lastPrinted>
  <dcterms:created xsi:type="dcterms:W3CDTF">2010-08-12T13:33:42Z</dcterms:created>
  <dcterms:modified xsi:type="dcterms:W3CDTF">2017-05-17T22:27:12Z</dcterms:modified>
</cp:coreProperties>
</file>