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70" r:id="rId14"/>
    <p:sldId id="271" r:id="rId15"/>
    <p:sldId id="272" r:id="rId16"/>
    <p:sldId id="274" r:id="rId17"/>
    <p:sldId id="275" r:id="rId18"/>
    <p:sldId id="277" r:id="rId19"/>
    <p:sldId id="276" r:id="rId20"/>
    <p:sldId id="279" r:id="rId21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050014"/>
    <a:srgbClr val="010135"/>
    <a:srgbClr val="010157"/>
    <a:srgbClr val="010163"/>
    <a:srgbClr val="030355"/>
    <a:srgbClr val="05165F"/>
    <a:srgbClr val="061C78"/>
    <a:srgbClr val="163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88" autoAdjust="0"/>
    <p:restoredTop sz="89920" autoAdjust="0"/>
  </p:normalViewPr>
  <p:slideViewPr>
    <p:cSldViewPr>
      <p:cViewPr>
        <p:scale>
          <a:sx n="65" d="100"/>
          <a:sy n="65" d="100"/>
        </p:scale>
        <p:origin x="-1584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14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AF0D5BA-65E6-4BC7-94FB-77D866C986B0}" type="datetimeFigureOut">
              <a:rPr lang="ko-KR" altLang="en-US"/>
              <a:pPr>
                <a:defRPr/>
              </a:pPr>
              <a:t>2013-04-10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C418639-CE22-4408-B031-FDE1A4C9816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09632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C9EF9ABF-7DC4-423D-9C05-39911B5F2C20}" type="datetimeFigureOut">
              <a:rPr lang="ko-KR" altLang="en-US"/>
              <a:pPr>
                <a:defRPr/>
              </a:pPr>
              <a:t>2013-04-10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 smtClean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031D69FE-1E9C-4DEF-8E98-BD06537F9FA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08093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2560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0FE0F9-FF72-4D75-ACC2-0B6D51A07E09}" type="slidenum">
              <a:rPr lang="ko-KR" altLang="en-US" smtClean="0"/>
              <a:pPr/>
              <a:t>1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aseline="0" dirty="0" smtClean="0"/>
              <a:t>평균 </a:t>
            </a:r>
            <a:r>
              <a:rPr lang="en-US" altLang="ko-KR" baseline="0" dirty="0" smtClean="0"/>
              <a:t>f/u</a:t>
            </a:r>
            <a:r>
              <a:rPr lang="ko-KR" altLang="en-US" baseline="0" dirty="0" smtClean="0"/>
              <a:t>기간은 </a:t>
            </a:r>
            <a:r>
              <a:rPr lang="ko-KR" altLang="en-US" dirty="0" smtClean="0"/>
              <a:t>평균 </a:t>
            </a:r>
            <a:r>
              <a:rPr lang="en-US" altLang="ko-KR" dirty="0" smtClean="0"/>
              <a:t>f/u </a:t>
            </a:r>
            <a:r>
              <a:rPr lang="ko-KR" altLang="en-US" dirty="0" smtClean="0"/>
              <a:t>기간은 </a:t>
            </a:r>
            <a:r>
              <a:rPr lang="en-US" altLang="ko-KR" dirty="0" smtClean="0"/>
              <a:t>61.7months</a:t>
            </a:r>
          </a:p>
          <a:p>
            <a:pPr marL="0" marR="0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Recurrence</a:t>
            </a:r>
            <a:r>
              <a:rPr lang="ko-KR" altLang="en-US" dirty="0" smtClean="0"/>
              <a:t>및 </a:t>
            </a:r>
            <a:r>
              <a:rPr lang="en-US" altLang="ko-KR" dirty="0" err="1" smtClean="0"/>
              <a:t>replase</a:t>
            </a:r>
            <a:r>
              <a:rPr lang="ko-KR" altLang="en-US" dirty="0" smtClean="0"/>
              <a:t>의 </a:t>
            </a:r>
            <a:r>
              <a:rPr lang="en-US" altLang="ko-KR" dirty="0" err="1" smtClean="0"/>
              <a:t>probablity</a:t>
            </a:r>
            <a:r>
              <a:rPr lang="ko-KR" altLang="en-US" dirty="0" smtClean="0"/>
              <a:t>가 높다</a:t>
            </a:r>
            <a:endParaRPr lang="en-US" altLang="ko-KR" dirty="0" smtClean="0"/>
          </a:p>
          <a:p>
            <a:pPr marL="0" marR="0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CXR</a:t>
            </a:r>
            <a:r>
              <a:rPr lang="ko-KR" altLang="en-US" dirty="0" smtClean="0"/>
              <a:t>에서의 </a:t>
            </a:r>
            <a:r>
              <a:rPr lang="en-US" altLang="ko-KR" dirty="0" smtClean="0"/>
              <a:t>cavity,</a:t>
            </a:r>
            <a:r>
              <a:rPr lang="en-US" altLang="ko-KR" baseline="0" dirty="0" smtClean="0"/>
              <a:t> 60</a:t>
            </a:r>
            <a:r>
              <a:rPr lang="ko-KR" altLang="en-US" baseline="0" dirty="0" smtClean="0"/>
              <a:t>일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이후의 </a:t>
            </a:r>
            <a:r>
              <a:rPr lang="en-US" altLang="ko-KR" baseline="0" dirty="0" smtClean="0"/>
              <a:t>sputum conversion, treatment failure, recurrence and </a:t>
            </a:r>
            <a:r>
              <a:rPr lang="en-US" altLang="ko-KR" baseline="0" dirty="0" smtClean="0"/>
              <a:t>relapse </a:t>
            </a:r>
            <a:r>
              <a:rPr lang="ko-KR" altLang="en-US" baseline="0" dirty="0" smtClean="0"/>
              <a:t>가 높았다</a:t>
            </a:r>
            <a:r>
              <a:rPr lang="en-US" altLang="ko-KR" baseline="0" dirty="0" smtClean="0"/>
              <a:t>.</a:t>
            </a:r>
            <a:endParaRPr lang="en-US" altLang="ko-KR" baseline="0" dirty="0" smtClean="0"/>
          </a:p>
          <a:p>
            <a:pPr marL="0" marR="0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 smtClean="0"/>
          </a:p>
          <a:p>
            <a:pPr marL="0" marR="0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치료기간중의 </a:t>
            </a:r>
            <a:r>
              <a:rPr lang="en-US" altLang="ko-KR" dirty="0" smtClean="0"/>
              <a:t>TB</a:t>
            </a:r>
            <a:r>
              <a:rPr lang="ko-KR" altLang="en-US" dirty="0" smtClean="0"/>
              <a:t>에 의한 사망률은 비슷하였고 치료 종결후 </a:t>
            </a:r>
            <a:r>
              <a:rPr lang="en-US" altLang="ko-KR" dirty="0" smtClean="0"/>
              <a:t>TB </a:t>
            </a:r>
            <a:r>
              <a:rPr lang="ko-KR" altLang="en-US" dirty="0" smtClean="0"/>
              <a:t>이외의 다른 원인에 의한 사망률은 </a:t>
            </a:r>
            <a:r>
              <a:rPr lang="en-US" altLang="ko-KR" dirty="0" smtClean="0"/>
              <a:t>DM</a:t>
            </a:r>
            <a:r>
              <a:rPr lang="ko-KR" altLang="en-US" dirty="0" err="1" smtClean="0"/>
              <a:t>환자군에서</a:t>
            </a:r>
            <a:r>
              <a:rPr lang="ko-KR" altLang="en-US" dirty="0" smtClean="0"/>
              <a:t> 높았다</a:t>
            </a:r>
            <a:endParaRPr lang="en-US" altLang="ko-KR" dirty="0" smtClean="0"/>
          </a:p>
          <a:p>
            <a:r>
              <a:rPr lang="en-US" altLang="ko-KR" dirty="0" smtClean="0"/>
              <a:t>DM</a:t>
            </a:r>
            <a:r>
              <a:rPr lang="ko-KR" altLang="en-US" dirty="0" smtClean="0"/>
              <a:t>이 없는 환자가 </a:t>
            </a:r>
            <a:r>
              <a:rPr lang="en-US" altLang="ko-KR" dirty="0" smtClean="0"/>
              <a:t>TB</a:t>
            </a:r>
            <a:r>
              <a:rPr lang="ko-KR" altLang="en-US" dirty="0" smtClean="0"/>
              <a:t>에 의한 사망률이 높았다</a:t>
            </a:r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Renal failure, alcoholic cirrhosis of the liver, cardiovascular diseases and DM 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main causes of death on the death certificate in those patients whose death was attributed to a cause other than TB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WHO</a:t>
            </a:r>
            <a:r>
              <a:rPr lang="ko-KR" altLang="en-US" dirty="0" smtClean="0"/>
              <a:t>는 당뇨를 </a:t>
            </a:r>
            <a:r>
              <a:rPr lang="en-US" altLang="ko-KR" dirty="0" smtClean="0"/>
              <a:t>global endemic disease</a:t>
            </a:r>
            <a:r>
              <a:rPr lang="ko-KR" altLang="en-US" dirty="0" smtClean="0"/>
              <a:t>로 분류 하였으며 저</a:t>
            </a:r>
            <a:r>
              <a:rPr lang="en-US" altLang="ko-KR" dirty="0" smtClean="0"/>
              <a:t>,</a:t>
            </a:r>
            <a:r>
              <a:rPr lang="ko-KR" altLang="en-US" dirty="0" smtClean="0"/>
              <a:t>중산국가에서 전체 사망에서의 </a:t>
            </a:r>
            <a:r>
              <a:rPr lang="en-US" altLang="ko-KR" dirty="0" smtClean="0"/>
              <a:t>80%</a:t>
            </a:r>
            <a:r>
              <a:rPr lang="ko-KR" altLang="en-US" dirty="0" smtClean="0"/>
              <a:t>가 </a:t>
            </a:r>
            <a:r>
              <a:rPr lang="en-US" altLang="ko-KR" dirty="0" smtClean="0"/>
              <a:t>DM</a:t>
            </a:r>
            <a:r>
              <a:rPr lang="ko-KR" altLang="en-US" dirty="0" smtClean="0"/>
              <a:t>으</a:t>
            </a:r>
            <a:r>
              <a:rPr lang="ko-KR" altLang="en-US" baseline="0" dirty="0" smtClean="0"/>
              <a:t>로 부터 나타난다고 밝혔으며</a:t>
            </a:r>
            <a:endParaRPr lang="en-US" altLang="ko-KR" baseline="0" dirty="0" smtClean="0"/>
          </a:p>
          <a:p>
            <a:r>
              <a:rPr lang="en-US" altLang="ko-KR" baseline="0" dirty="0" smtClean="0"/>
              <a:t>TB</a:t>
            </a:r>
            <a:r>
              <a:rPr lang="ko-KR" altLang="en-US" baseline="0" dirty="0" smtClean="0"/>
              <a:t>는 전 세계적으로 유병은 감소추세이지만 지속적인 주요사망원인이 되고 있으며</a:t>
            </a:r>
            <a:endParaRPr lang="en-US" altLang="ko-KR" baseline="0" dirty="0" smtClean="0"/>
          </a:p>
          <a:p>
            <a:r>
              <a:rPr lang="ko-KR" altLang="en-US" dirty="0" smtClean="0"/>
              <a:t>당뇨가 없는 사람보다 당뇨를 </a:t>
            </a:r>
            <a:r>
              <a:rPr lang="ko-KR" altLang="en-US" dirty="0" err="1" smtClean="0"/>
              <a:t>가진사람이</a:t>
            </a:r>
            <a:r>
              <a:rPr lang="ko-KR" altLang="en-US" dirty="0" smtClean="0"/>
              <a:t> </a:t>
            </a:r>
            <a:r>
              <a:rPr lang="en-US" altLang="ko-KR" dirty="0" smtClean="0"/>
              <a:t>3</a:t>
            </a:r>
            <a:r>
              <a:rPr lang="ko-KR" altLang="en-US" dirty="0" smtClean="0"/>
              <a:t>배정도 </a:t>
            </a:r>
            <a:r>
              <a:rPr lang="en-US" altLang="ko-KR" dirty="0" smtClean="0"/>
              <a:t>TB</a:t>
            </a:r>
            <a:r>
              <a:rPr lang="ko-KR" altLang="en-US" dirty="0" smtClean="0"/>
              <a:t>감염의 위험이 높음이 선행연구에서 밝혀진 바 있습니다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최근 </a:t>
            </a:r>
            <a:r>
              <a:rPr lang="en-US" altLang="ko-KR" dirty="0" smtClean="0"/>
              <a:t>WHO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international</a:t>
            </a:r>
            <a:r>
              <a:rPr lang="en-US" altLang="ko-KR" baseline="0" dirty="0" smtClean="0"/>
              <a:t> union against TB and lung disease</a:t>
            </a:r>
            <a:r>
              <a:rPr lang="ko-KR" altLang="en-US" baseline="0" dirty="0" smtClean="0"/>
              <a:t>에서는 </a:t>
            </a:r>
            <a:r>
              <a:rPr lang="en-US" altLang="ko-KR" baseline="0" dirty="0" smtClean="0"/>
              <a:t>TB</a:t>
            </a:r>
            <a:r>
              <a:rPr lang="ko-KR" altLang="en-US" baseline="0" dirty="0" smtClean="0"/>
              <a:t>와 </a:t>
            </a:r>
            <a:r>
              <a:rPr lang="en-US" altLang="ko-KR" baseline="0" dirty="0" smtClean="0"/>
              <a:t>DM</a:t>
            </a:r>
            <a:r>
              <a:rPr lang="ko-KR" altLang="en-US" baseline="0" dirty="0" smtClean="0"/>
              <a:t>을 함께 </a:t>
            </a:r>
            <a:r>
              <a:rPr lang="en-US" altLang="ko-KR" baseline="0" dirty="0" smtClean="0"/>
              <a:t>manage</a:t>
            </a:r>
            <a:r>
              <a:rPr lang="ko-KR" altLang="en-US" baseline="0" dirty="0" smtClean="0"/>
              <a:t>하는 국제적인 가이드라인이 필요함을 공표하였고</a:t>
            </a:r>
            <a:endParaRPr lang="en-US" altLang="ko-KR" baseline="0" dirty="0" smtClean="0"/>
          </a:p>
          <a:p>
            <a:r>
              <a:rPr lang="ko-KR" altLang="en-US" baseline="0" dirty="0" err="1" smtClean="0"/>
              <a:t>이에대한</a:t>
            </a:r>
            <a:r>
              <a:rPr lang="ko-KR" altLang="en-US" baseline="0" dirty="0" smtClean="0"/>
              <a:t> 개괄적 협조체계를 발표한 바 있습니다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83567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본 연구에서는 </a:t>
            </a:r>
            <a:r>
              <a:rPr lang="en-US" altLang="ko-KR" dirty="0" smtClean="0"/>
              <a:t>DM</a:t>
            </a:r>
            <a:r>
              <a:rPr lang="ko-KR" altLang="en-US" dirty="0" smtClean="0"/>
              <a:t>이 없는 환자와 비교하여 </a:t>
            </a:r>
            <a:r>
              <a:rPr lang="en-US" altLang="ko-KR" dirty="0" smtClean="0"/>
              <a:t>DM</a:t>
            </a:r>
            <a:r>
              <a:rPr lang="ko-KR" altLang="en-US" dirty="0" smtClean="0"/>
              <a:t>이 있고 폐결핵이 확인된 환자에서의 </a:t>
            </a:r>
            <a:r>
              <a:rPr lang="ko-KR" altLang="en-US" dirty="0" err="1" smtClean="0"/>
              <a:t>임상양상및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치료및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치료이후의</a:t>
            </a:r>
            <a:r>
              <a:rPr lang="ko-KR" altLang="en-US" dirty="0" smtClean="0"/>
              <a:t> 결과에 대하여</a:t>
            </a:r>
            <a:endParaRPr lang="en-US" altLang="ko-KR" dirty="0" smtClean="0"/>
          </a:p>
          <a:p>
            <a:r>
              <a:rPr lang="ko-KR" altLang="en-US" dirty="0" smtClean="0"/>
              <a:t>서술한 연구입니다</a:t>
            </a:r>
            <a:r>
              <a:rPr lang="en-US" altLang="ko-KR" dirty="0" smtClean="0"/>
              <a:t>.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44689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1995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3</a:t>
            </a:r>
            <a:r>
              <a:rPr lang="ko-KR" altLang="en-US" dirty="0" smtClean="0"/>
              <a:t>월부터 </a:t>
            </a:r>
            <a:r>
              <a:rPr lang="en-US" altLang="ko-KR" dirty="0" smtClean="0"/>
              <a:t>2010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4</a:t>
            </a:r>
            <a:r>
              <a:rPr lang="ko-KR" altLang="en-US" dirty="0" err="1" smtClean="0"/>
              <a:t>월사이에</a:t>
            </a:r>
            <a:r>
              <a:rPr lang="ko-KR" altLang="en-US" dirty="0" smtClean="0"/>
              <a:t> </a:t>
            </a:r>
            <a:r>
              <a:rPr lang="en-US" altLang="ko-KR" dirty="0" smtClean="0"/>
              <a:t>12</a:t>
            </a:r>
            <a:r>
              <a:rPr lang="ko-KR" altLang="en-US" dirty="0" smtClean="0"/>
              <a:t>개의 멕시코 </a:t>
            </a:r>
            <a:r>
              <a:rPr lang="ko-KR" altLang="en-US" dirty="0" err="1" smtClean="0"/>
              <a:t>베라크루즈주의</a:t>
            </a:r>
            <a:r>
              <a:rPr lang="ko-KR" altLang="en-US" dirty="0" smtClean="0"/>
              <a:t> 오리자바</a:t>
            </a:r>
            <a:r>
              <a:rPr lang="ko-KR" altLang="en-US" baseline="0" dirty="0" smtClean="0"/>
              <a:t> 보건관할구역의 </a:t>
            </a:r>
            <a:r>
              <a:rPr lang="en-US" altLang="ko-KR" baseline="0" dirty="0" smtClean="0"/>
              <a:t>12</a:t>
            </a:r>
            <a:r>
              <a:rPr lang="ko-KR" altLang="en-US" baseline="0" dirty="0" smtClean="0"/>
              <a:t>개 자치구를 대상으로 하였고</a:t>
            </a:r>
            <a:endParaRPr lang="en-US" altLang="ko-KR" baseline="0" dirty="0" smtClean="0"/>
          </a:p>
          <a:p>
            <a:r>
              <a:rPr lang="en-US" altLang="ko-KR" baseline="0" dirty="0" smtClean="0"/>
              <a:t>15</a:t>
            </a:r>
            <a:r>
              <a:rPr lang="ko-KR" altLang="en-US" baseline="0" dirty="0" smtClean="0"/>
              <a:t>세 이상의 </a:t>
            </a:r>
            <a:r>
              <a:rPr lang="en-US" altLang="ko-KR" baseline="0" dirty="0" smtClean="0"/>
              <a:t>15</a:t>
            </a:r>
            <a:r>
              <a:rPr lang="ko-KR" altLang="en-US" baseline="0" dirty="0" smtClean="0"/>
              <a:t>일 이상의 기침을 </a:t>
            </a:r>
            <a:r>
              <a:rPr lang="ko-KR" altLang="en-US" baseline="0" dirty="0" err="1" smtClean="0"/>
              <a:t>하는환자에서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AFB</a:t>
            </a:r>
            <a:r>
              <a:rPr lang="ko-KR" altLang="en-US" baseline="0" dirty="0" err="1" smtClean="0"/>
              <a:t>양성혹은</a:t>
            </a:r>
            <a:r>
              <a:rPr lang="ko-KR" altLang="en-US" baseline="0" dirty="0" smtClean="0"/>
              <a:t> 배양양성인 환자를 </a:t>
            </a:r>
            <a:r>
              <a:rPr lang="en-US" altLang="ko-KR" baseline="0" dirty="0" smtClean="0"/>
              <a:t>enroll</a:t>
            </a:r>
            <a:r>
              <a:rPr lang="ko-KR" altLang="en-US" baseline="0" dirty="0" smtClean="0"/>
              <a:t>하여 인구학적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임상적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미생물학적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분자생물학적인</a:t>
            </a:r>
            <a:endParaRPr lang="en-US" altLang="ko-KR" baseline="0" dirty="0" smtClean="0"/>
          </a:p>
          <a:p>
            <a:r>
              <a:rPr lang="ko-KR" altLang="en-US" baseline="0" dirty="0" smtClean="0"/>
              <a:t>연구를 시행했습니다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42649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미생물학적인 연구는 </a:t>
            </a:r>
            <a:r>
              <a:rPr lang="en-US" altLang="ko-KR" dirty="0" smtClean="0"/>
              <a:t>95</a:t>
            </a:r>
            <a:r>
              <a:rPr lang="ko-KR" altLang="en-US" dirty="0" smtClean="0"/>
              <a:t>년부터 </a:t>
            </a:r>
            <a:r>
              <a:rPr lang="en-US" altLang="ko-KR" dirty="0" smtClean="0"/>
              <a:t>2000</a:t>
            </a:r>
            <a:r>
              <a:rPr lang="ko-KR" altLang="en-US" dirty="0" smtClean="0"/>
              <a:t>년까지는 객담검사에서 </a:t>
            </a:r>
            <a:r>
              <a:rPr lang="ko-KR" altLang="en-US" dirty="0" err="1" smtClean="0"/>
              <a:t>도말양성인</a:t>
            </a:r>
            <a:r>
              <a:rPr lang="ko-KR" altLang="en-US" dirty="0" smtClean="0"/>
              <a:t> 경우 배양하였고 </a:t>
            </a:r>
            <a:r>
              <a:rPr lang="en-US" altLang="ko-KR" dirty="0" smtClean="0"/>
              <a:t>2000</a:t>
            </a:r>
            <a:r>
              <a:rPr lang="ko-KR" altLang="en-US" dirty="0" smtClean="0"/>
              <a:t>년부터 </a:t>
            </a:r>
            <a:r>
              <a:rPr lang="en-US" altLang="ko-KR" dirty="0" smtClean="0"/>
              <a:t>2005</a:t>
            </a:r>
            <a:r>
              <a:rPr lang="ko-KR" altLang="en-US" dirty="0" smtClean="0"/>
              <a:t>년까지는 </a:t>
            </a:r>
            <a:r>
              <a:rPr lang="ko-KR" altLang="en-US" dirty="0" err="1" smtClean="0"/>
              <a:t>도말에</a:t>
            </a:r>
            <a:r>
              <a:rPr lang="ko-KR" altLang="en-US" dirty="0" smtClean="0"/>
              <a:t> 상관없이 모두 배양하였으며</a:t>
            </a:r>
            <a:endParaRPr lang="en-US" altLang="ko-KR" dirty="0" smtClean="0"/>
          </a:p>
          <a:p>
            <a:r>
              <a:rPr lang="en-US" altLang="ko-KR" dirty="0" smtClean="0"/>
              <a:t>2005</a:t>
            </a:r>
            <a:r>
              <a:rPr lang="ko-KR" altLang="en-US" dirty="0" smtClean="0"/>
              <a:t>년부터는 이전에 치료하였던 모든 객담을 배양하였고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약제저항성결핵의 위험이 높은 환자를 모두 배양하였습니다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당뇨환자는 이전에 의사에게 당뇨를 진단을 받았거나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경구혈당강하제</a:t>
            </a:r>
            <a:r>
              <a:rPr lang="ko-KR" altLang="en-US" dirty="0" smtClean="0"/>
              <a:t> 또는 인슐린 치료를 받는 환자라고 정의하였습니다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14801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2000</a:t>
            </a:r>
            <a:r>
              <a:rPr lang="ko-KR" altLang="en-US" dirty="0" err="1" smtClean="0"/>
              <a:t>년이후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다제내성결핵에서는</a:t>
            </a:r>
            <a:r>
              <a:rPr lang="ko-KR" altLang="en-US" dirty="0" smtClean="0"/>
              <a:t> 효과가 있으리라</a:t>
            </a:r>
            <a:r>
              <a:rPr lang="ko-KR" altLang="en-US" baseline="0" dirty="0" smtClean="0"/>
              <a:t> 판단되는 적어도 </a:t>
            </a:r>
            <a:r>
              <a:rPr lang="en-US" altLang="ko-KR" baseline="0" dirty="0" smtClean="0"/>
              <a:t>4</a:t>
            </a:r>
            <a:r>
              <a:rPr lang="ko-KR" altLang="en-US" baseline="0" dirty="0" err="1" smtClean="0"/>
              <a:t>가지이상의</a:t>
            </a:r>
            <a:r>
              <a:rPr lang="ko-KR" altLang="en-US" baseline="0" dirty="0" smtClean="0"/>
              <a:t> 약제를 조합하여 </a:t>
            </a:r>
            <a:r>
              <a:rPr lang="en-US" altLang="ko-KR" baseline="0" dirty="0" smtClean="0"/>
              <a:t>18-24</a:t>
            </a:r>
            <a:r>
              <a:rPr lang="ko-KR" altLang="en-US" baseline="0" dirty="0" err="1" smtClean="0"/>
              <a:t>개월동안</a:t>
            </a:r>
            <a:r>
              <a:rPr lang="ko-KR" altLang="en-US" baseline="0" dirty="0" smtClean="0"/>
              <a:t> </a:t>
            </a:r>
            <a:r>
              <a:rPr lang="ko-KR" altLang="en-US" baseline="0" dirty="0" err="1" smtClean="0"/>
              <a:t>배양음전될때까지</a:t>
            </a:r>
            <a:r>
              <a:rPr lang="ko-KR" altLang="en-US" baseline="0" dirty="0" smtClean="0"/>
              <a:t> 치료하였습니다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12369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다음은 치료 </a:t>
            </a:r>
            <a:r>
              <a:rPr lang="ko-KR" altLang="en-US" dirty="0" err="1" smtClean="0"/>
              <a:t>결과에대한</a:t>
            </a:r>
            <a:r>
              <a:rPr lang="ko-KR" altLang="en-US" dirty="0" smtClean="0"/>
              <a:t> 정의입니다</a:t>
            </a:r>
            <a:endParaRPr lang="en-US" altLang="ko-KR" dirty="0" smtClean="0"/>
          </a:p>
          <a:p>
            <a:r>
              <a:rPr lang="en-US" altLang="ko-KR" dirty="0" smtClean="0"/>
              <a:t>Treat</a:t>
            </a:r>
            <a:r>
              <a:rPr lang="en-US" altLang="ko-KR" baseline="0" dirty="0" smtClean="0"/>
              <a:t>ment failure</a:t>
            </a:r>
            <a:r>
              <a:rPr lang="ko-KR" altLang="en-US" baseline="0" dirty="0" smtClean="0"/>
              <a:t>는 </a:t>
            </a:r>
            <a:r>
              <a:rPr lang="en-US" altLang="ko-KR" baseline="0" dirty="0" smtClean="0"/>
              <a:t>5</a:t>
            </a:r>
            <a:r>
              <a:rPr lang="ko-KR" altLang="en-US" baseline="0" dirty="0" err="1" smtClean="0"/>
              <a:t>개월이상</a:t>
            </a:r>
            <a:r>
              <a:rPr lang="ko-KR" altLang="en-US" baseline="0" dirty="0" smtClean="0"/>
              <a:t> 치료함에도 </a:t>
            </a:r>
            <a:r>
              <a:rPr lang="en-US" altLang="ko-KR" baseline="0" dirty="0" smtClean="0"/>
              <a:t>AFB or </a:t>
            </a:r>
            <a:r>
              <a:rPr lang="en-US" altLang="ko-KR" baseline="0" dirty="0" err="1" smtClean="0"/>
              <a:t>Cx</a:t>
            </a:r>
            <a:r>
              <a:rPr lang="en-US" altLang="ko-KR" baseline="0" dirty="0" smtClean="0"/>
              <a:t> positive</a:t>
            </a:r>
            <a:r>
              <a:rPr lang="ko-KR" altLang="en-US" baseline="0" dirty="0" smtClean="0"/>
              <a:t>로 정의하였고 </a:t>
            </a:r>
            <a:r>
              <a:rPr lang="en-US" altLang="ko-KR" baseline="0" dirty="0" smtClean="0"/>
              <a:t>Cure</a:t>
            </a:r>
            <a:r>
              <a:rPr lang="ko-KR" altLang="en-US" baseline="0" dirty="0" smtClean="0"/>
              <a:t>는 치료가 증상과 징후가 없으면서 </a:t>
            </a:r>
            <a:r>
              <a:rPr lang="en-US" altLang="ko-KR" baseline="0" dirty="0" smtClean="0"/>
              <a:t>2</a:t>
            </a:r>
            <a:r>
              <a:rPr lang="ko-KR" altLang="en-US" baseline="0" dirty="0" err="1" smtClean="0"/>
              <a:t>번이상</a:t>
            </a:r>
            <a:r>
              <a:rPr lang="ko-KR" altLang="en-US" baseline="0" dirty="0" smtClean="0"/>
              <a:t> </a:t>
            </a:r>
            <a:r>
              <a:rPr lang="ko-KR" altLang="en-US" baseline="0" dirty="0" err="1" smtClean="0"/>
              <a:t>배양또는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AFB</a:t>
            </a:r>
            <a:r>
              <a:rPr lang="ko-KR" altLang="en-US" baseline="0" dirty="0" smtClean="0"/>
              <a:t>음전 으로 정의하였고 </a:t>
            </a:r>
            <a:r>
              <a:rPr lang="en-US" altLang="ko-KR" baseline="0" dirty="0" smtClean="0"/>
              <a:t>treatment completion</a:t>
            </a:r>
            <a:r>
              <a:rPr lang="ko-KR" altLang="en-US" baseline="0" dirty="0" smtClean="0"/>
              <a:t>은 </a:t>
            </a:r>
            <a:r>
              <a:rPr lang="en-US" altLang="ko-KR" baseline="0" dirty="0" smtClean="0"/>
              <a:t>cure</a:t>
            </a:r>
            <a:r>
              <a:rPr lang="ko-KR" altLang="en-US" baseline="0" dirty="0" smtClean="0"/>
              <a:t>또는 </a:t>
            </a:r>
            <a:r>
              <a:rPr lang="en-US" altLang="ko-KR" baseline="0" dirty="0" smtClean="0"/>
              <a:t>failure</a:t>
            </a:r>
            <a:r>
              <a:rPr lang="ko-KR" altLang="en-US" baseline="0" dirty="0" smtClean="0"/>
              <a:t>를 만족하지 </a:t>
            </a:r>
            <a:r>
              <a:rPr lang="ko-KR" altLang="en-US" baseline="0" dirty="0" err="1" smtClean="0"/>
              <a:t>못하였을때로</a:t>
            </a:r>
            <a:r>
              <a:rPr lang="ko-KR" altLang="en-US" baseline="0" dirty="0" smtClean="0"/>
              <a:t> 정의하였습니다</a:t>
            </a:r>
            <a:r>
              <a:rPr lang="en-US" altLang="ko-KR" baseline="0" dirty="0" smtClean="0"/>
              <a:t>.</a:t>
            </a:r>
          </a:p>
          <a:p>
            <a:endParaRPr lang="en-US" altLang="ko-KR" baseline="0" dirty="0" smtClean="0"/>
          </a:p>
          <a:p>
            <a:r>
              <a:rPr lang="en-US" altLang="ko-KR" dirty="0" smtClean="0"/>
              <a:t>Recurrence</a:t>
            </a:r>
            <a:r>
              <a:rPr lang="ko-KR" altLang="en-US" dirty="0" smtClean="0"/>
              <a:t>는 이전에 치료를 </a:t>
            </a:r>
            <a:r>
              <a:rPr lang="ko-KR" altLang="en-US" dirty="0" err="1" smtClean="0"/>
              <a:t>하였던적이</a:t>
            </a:r>
            <a:r>
              <a:rPr lang="ko-KR" altLang="en-US" dirty="0" smtClean="0"/>
              <a:t> 있는 환자에서 다시 </a:t>
            </a:r>
            <a:r>
              <a:rPr lang="en-US" altLang="ko-KR" dirty="0" smtClean="0"/>
              <a:t>AFB</a:t>
            </a:r>
            <a:r>
              <a:rPr lang="en-US" altLang="ko-KR" baseline="0" dirty="0" smtClean="0"/>
              <a:t> or </a:t>
            </a:r>
            <a:r>
              <a:rPr lang="en-US" altLang="ko-KR" baseline="0" dirty="0" err="1" smtClean="0"/>
              <a:t>Cx</a:t>
            </a:r>
            <a:r>
              <a:rPr lang="ko-KR" altLang="en-US" baseline="0" dirty="0" smtClean="0"/>
              <a:t>에서 </a:t>
            </a:r>
            <a:r>
              <a:rPr lang="en-US" altLang="ko-KR" baseline="0" dirty="0" smtClean="0"/>
              <a:t>TB</a:t>
            </a:r>
            <a:r>
              <a:rPr lang="ko-KR" altLang="en-US" baseline="0" dirty="0" smtClean="0"/>
              <a:t>가 </a:t>
            </a:r>
            <a:r>
              <a:rPr lang="ko-KR" altLang="en-US" baseline="0" dirty="0" err="1" smtClean="0"/>
              <a:t>확인되는경우를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말하며</a:t>
            </a:r>
            <a:endParaRPr lang="en-US" altLang="ko-KR" baseline="0" dirty="0" smtClean="0"/>
          </a:p>
          <a:p>
            <a:r>
              <a:rPr lang="en-US" altLang="ko-KR" baseline="0" dirty="0" smtClean="0"/>
              <a:t>Relapse</a:t>
            </a:r>
            <a:r>
              <a:rPr lang="ko-KR" altLang="en-US" baseline="0" dirty="0" smtClean="0"/>
              <a:t>는 이전에 완치판정을 받았거나 치료를 완료하였던 환자에서 </a:t>
            </a:r>
            <a:r>
              <a:rPr lang="en-US" altLang="ko-KR" baseline="0" dirty="0" smtClean="0"/>
              <a:t>AFB smear </a:t>
            </a:r>
            <a:r>
              <a:rPr lang="ko-KR" altLang="en-US" baseline="0" dirty="0" smtClean="0"/>
              <a:t>또는 </a:t>
            </a:r>
            <a:r>
              <a:rPr lang="en-US" altLang="ko-KR" baseline="0" dirty="0" err="1" smtClean="0"/>
              <a:t>Cx</a:t>
            </a:r>
            <a:r>
              <a:rPr lang="ko-KR" altLang="en-US" baseline="0" dirty="0" smtClean="0"/>
              <a:t>에서 </a:t>
            </a:r>
            <a:r>
              <a:rPr lang="en-US" altLang="ko-KR" baseline="0" dirty="0" smtClean="0"/>
              <a:t>TB</a:t>
            </a:r>
            <a:r>
              <a:rPr lang="ko-KR" altLang="en-US" baseline="0" dirty="0" smtClean="0"/>
              <a:t>가 </a:t>
            </a:r>
            <a:r>
              <a:rPr lang="ko-KR" altLang="en-US" baseline="0" dirty="0" err="1" smtClean="0"/>
              <a:t>확인되는경우</a:t>
            </a:r>
            <a:endParaRPr lang="en-US" altLang="ko-KR" baseline="0" dirty="0" smtClean="0"/>
          </a:p>
          <a:p>
            <a:r>
              <a:rPr lang="en-US" altLang="ko-KR" baseline="0" dirty="0" smtClean="0"/>
              <a:t>Reinfection</a:t>
            </a:r>
            <a:r>
              <a:rPr lang="ko-KR" altLang="en-US" baseline="0" dirty="0" smtClean="0"/>
              <a:t>은 같은 </a:t>
            </a:r>
            <a:r>
              <a:rPr lang="en-US" altLang="ko-KR" baseline="0" dirty="0" smtClean="0"/>
              <a:t>genotype</a:t>
            </a:r>
            <a:r>
              <a:rPr lang="ko-KR" altLang="en-US" baseline="0" dirty="0" smtClean="0"/>
              <a:t>을 </a:t>
            </a:r>
            <a:r>
              <a:rPr lang="ko-KR" altLang="en-US" baseline="0" dirty="0" err="1" smtClean="0"/>
              <a:t>가질때</a:t>
            </a:r>
            <a:r>
              <a:rPr lang="ko-KR" altLang="en-US" baseline="0" dirty="0" smtClean="0"/>
              <a:t> 즉</a:t>
            </a:r>
            <a:r>
              <a:rPr lang="en-US" altLang="ko-KR" baseline="0" dirty="0" smtClean="0"/>
              <a:t>,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6</a:t>
            </a:r>
            <a:r>
              <a:rPr lang="ko-KR" altLang="en-US" baseline="0" dirty="0" err="1" smtClean="0"/>
              <a:t>개이상의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is6110 band</a:t>
            </a:r>
            <a:r>
              <a:rPr lang="ko-KR" altLang="en-US" baseline="0" dirty="0" smtClean="0"/>
              <a:t>가 동일한 패턴이거나 </a:t>
            </a:r>
            <a:r>
              <a:rPr lang="en-US" altLang="ko-KR" baseline="0" dirty="0" smtClean="0"/>
              <a:t>&lt;6</a:t>
            </a:r>
            <a:r>
              <a:rPr lang="ko-KR" altLang="en-US" baseline="0" dirty="0" smtClean="0"/>
              <a:t>밴드 이하의 동일한 </a:t>
            </a:r>
            <a:r>
              <a:rPr lang="en-US" altLang="ko-KR" baseline="0" dirty="0" smtClean="0"/>
              <a:t>IS6110 RFLP</a:t>
            </a:r>
            <a:r>
              <a:rPr lang="ko-KR" altLang="en-US" baseline="0" dirty="0" err="1" smtClean="0"/>
              <a:t>패턴을가지지만</a:t>
            </a:r>
            <a:r>
              <a:rPr lang="ko-KR" altLang="en-US" baseline="0" dirty="0" smtClean="0"/>
              <a:t> </a:t>
            </a:r>
            <a:r>
              <a:rPr lang="en-US" altLang="ko-KR" baseline="0" dirty="0" err="1" smtClean="0"/>
              <a:t>spoliotype</a:t>
            </a:r>
            <a:r>
              <a:rPr lang="ko-KR" altLang="en-US" baseline="0" dirty="0" smtClean="0"/>
              <a:t>이 같은 </a:t>
            </a:r>
            <a:r>
              <a:rPr lang="en-US" altLang="ko-KR" baseline="0" dirty="0" smtClean="0"/>
              <a:t>spacer oligonucleotide</a:t>
            </a:r>
            <a:r>
              <a:rPr lang="ko-KR" altLang="en-US" baseline="0" dirty="0" smtClean="0"/>
              <a:t>를 </a:t>
            </a:r>
            <a:r>
              <a:rPr lang="ko-KR" altLang="en-US" baseline="0" dirty="0" err="1" smtClean="0"/>
              <a:t>가질때로</a:t>
            </a:r>
            <a:r>
              <a:rPr lang="ko-KR" altLang="en-US" baseline="0" dirty="0" smtClean="0"/>
              <a:t> 정의하였습니다</a:t>
            </a:r>
            <a:r>
              <a:rPr lang="en-US" altLang="ko-KR" baseline="0" dirty="0" smtClean="0"/>
              <a:t>.</a:t>
            </a:r>
          </a:p>
          <a:p>
            <a:endParaRPr lang="en-US" altLang="ko-KR" baseline="0" dirty="0" smtClean="0"/>
          </a:p>
          <a:p>
            <a:r>
              <a:rPr lang="en-US" altLang="ko-KR" baseline="0" dirty="0" smtClean="0"/>
              <a:t>TB</a:t>
            </a:r>
            <a:r>
              <a:rPr lang="ko-KR" altLang="en-US" baseline="0" dirty="0" err="1" smtClean="0"/>
              <a:t>에의한</a:t>
            </a:r>
            <a:r>
              <a:rPr lang="ko-KR" altLang="en-US" baseline="0" dirty="0" smtClean="0"/>
              <a:t> 죽음은 다음의 </a:t>
            </a:r>
            <a:r>
              <a:rPr lang="en-US" altLang="ko-KR" baseline="0" dirty="0" smtClean="0"/>
              <a:t>2</a:t>
            </a:r>
            <a:r>
              <a:rPr lang="ko-KR" altLang="en-US" baseline="0" dirty="0" smtClean="0"/>
              <a:t>가지 이상을 </a:t>
            </a:r>
            <a:r>
              <a:rPr lang="ko-KR" altLang="en-US" baseline="0" dirty="0" err="1" smtClean="0"/>
              <a:t>만족할때인데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사망진단서에서 사망원인이 결핵으로 </a:t>
            </a:r>
            <a:r>
              <a:rPr lang="ko-KR" altLang="en-US" baseline="0" dirty="0" err="1" smtClean="0"/>
              <a:t>되있을때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가까운 </a:t>
            </a:r>
            <a:r>
              <a:rPr lang="en-US" altLang="ko-KR" baseline="0" dirty="0" smtClean="0"/>
              <a:t>caregiver</a:t>
            </a:r>
            <a:r>
              <a:rPr lang="ko-KR" altLang="en-US" baseline="0" dirty="0" smtClean="0"/>
              <a:t>가 사망의 </a:t>
            </a:r>
            <a:r>
              <a:rPr lang="ko-KR" altLang="en-US" baseline="0" dirty="0" err="1" smtClean="0"/>
              <a:t>원인일것이라고</a:t>
            </a:r>
            <a:r>
              <a:rPr lang="ko-KR" altLang="en-US" baseline="0" dirty="0" smtClean="0"/>
              <a:t> </a:t>
            </a:r>
            <a:r>
              <a:rPr lang="ko-KR" altLang="en-US" baseline="0" dirty="0" err="1" smtClean="0"/>
              <a:t>말할때</a:t>
            </a:r>
            <a:r>
              <a:rPr lang="en-US" altLang="ko-KR" baseline="0" dirty="0" smtClean="0"/>
              <a:t>,</a:t>
            </a:r>
          </a:p>
          <a:p>
            <a:r>
              <a:rPr lang="ko-KR" altLang="en-US" baseline="0" dirty="0" err="1" smtClean="0"/>
              <a:t>사망당시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AFB </a:t>
            </a:r>
            <a:r>
              <a:rPr lang="ko-KR" altLang="en-US" baseline="0" dirty="0" smtClean="0"/>
              <a:t>또는 </a:t>
            </a:r>
            <a:r>
              <a:rPr lang="en-US" altLang="ko-KR" baseline="0" dirty="0" err="1" smtClean="0"/>
              <a:t>Cx</a:t>
            </a:r>
            <a:r>
              <a:rPr lang="ko-KR" altLang="en-US" baseline="0" dirty="0" smtClean="0"/>
              <a:t>에서 </a:t>
            </a:r>
            <a:r>
              <a:rPr lang="en-US" altLang="ko-KR" baseline="0" dirty="0" err="1" smtClean="0"/>
              <a:t>positibe</a:t>
            </a:r>
            <a:r>
              <a:rPr lang="ko-KR" altLang="en-US" baseline="0" dirty="0" err="1" smtClean="0"/>
              <a:t>일때라고</a:t>
            </a:r>
            <a:r>
              <a:rPr lang="ko-KR" altLang="en-US" baseline="0" dirty="0" smtClean="0"/>
              <a:t> 정의하였습니다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66653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1262</a:t>
            </a:r>
            <a:r>
              <a:rPr lang="ko-KR" altLang="en-US" dirty="0" smtClean="0"/>
              <a:t>명의 </a:t>
            </a:r>
            <a:r>
              <a:rPr lang="en-US" altLang="ko-KR" dirty="0" err="1" smtClean="0"/>
              <a:t>pul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tbc</a:t>
            </a:r>
            <a:r>
              <a:rPr lang="ko-KR" altLang="en-US" dirty="0" smtClean="0"/>
              <a:t>환자가 </a:t>
            </a:r>
            <a:r>
              <a:rPr lang="en-US" altLang="ko-KR" dirty="0" err="1" smtClean="0"/>
              <a:t>enrol</a:t>
            </a:r>
            <a:r>
              <a:rPr lang="en-US" altLang="ko-KR" baseline="0" dirty="0" smtClean="0"/>
              <a:t> </a:t>
            </a:r>
            <a:r>
              <a:rPr lang="ko-KR" altLang="en-US" dirty="0" smtClean="0"/>
              <a:t>되었고</a:t>
            </a:r>
            <a:r>
              <a:rPr lang="en-US" altLang="ko-KR" dirty="0" smtClean="0"/>
              <a:t>, 29.63%(374/1262)</a:t>
            </a:r>
            <a:r>
              <a:rPr lang="ko-KR" altLang="en-US" dirty="0" smtClean="0"/>
              <a:t>가</a:t>
            </a:r>
            <a:r>
              <a:rPr lang="en-US" altLang="ko-KR" dirty="0" smtClean="0"/>
              <a:t> TB</a:t>
            </a:r>
            <a:r>
              <a:rPr lang="ko-KR" altLang="en-US" dirty="0" err="1" smtClean="0"/>
              <a:t>진단받기전에</a:t>
            </a:r>
            <a:r>
              <a:rPr lang="ko-KR" altLang="en-US" dirty="0" smtClean="0"/>
              <a:t> </a:t>
            </a:r>
            <a:r>
              <a:rPr lang="en-US" altLang="ko-KR" dirty="0" smtClean="0"/>
              <a:t>DM</a:t>
            </a:r>
            <a:r>
              <a:rPr lang="ko-KR" altLang="en-US" dirty="0" smtClean="0"/>
              <a:t>을 진단받았습니다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DM</a:t>
            </a:r>
            <a:r>
              <a:rPr lang="ko-KR" altLang="en-US" dirty="0" err="1" smtClean="0"/>
              <a:t>환자중</a:t>
            </a:r>
            <a:r>
              <a:rPr lang="ko-KR" altLang="en-US" dirty="0" smtClean="0"/>
              <a:t> </a:t>
            </a:r>
            <a:r>
              <a:rPr lang="en-US" altLang="ko-KR" dirty="0" smtClean="0"/>
              <a:t>female</a:t>
            </a:r>
            <a:r>
              <a:rPr lang="ko-KR" altLang="en-US" dirty="0" smtClean="0"/>
              <a:t>이 많고</a:t>
            </a:r>
            <a:r>
              <a:rPr lang="en-US" altLang="ko-KR" dirty="0" smtClean="0"/>
              <a:t>, older, higher socioeconomic </a:t>
            </a:r>
            <a:r>
              <a:rPr lang="en-US" altLang="ko-KR" dirty="0" smtClean="0"/>
              <a:t>level</a:t>
            </a:r>
            <a:r>
              <a:rPr lang="ko-KR" altLang="en-US" dirty="0" smtClean="0"/>
              <a:t>이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많았습니다</a:t>
            </a:r>
            <a:r>
              <a:rPr lang="en-US" altLang="ko-KR" baseline="0" dirty="0" smtClean="0"/>
              <a:t>. </a:t>
            </a:r>
            <a:endParaRPr lang="en-US" altLang="ko-KR" baseline="0" dirty="0" smtClean="0"/>
          </a:p>
          <a:p>
            <a:r>
              <a:rPr lang="en-US" altLang="ko-KR" dirty="0" smtClean="0"/>
              <a:t>DM</a:t>
            </a:r>
            <a:r>
              <a:rPr lang="ko-KR" altLang="en-US" dirty="0" smtClean="0"/>
              <a:t>이 아닌환자들이 </a:t>
            </a:r>
            <a:r>
              <a:rPr lang="en-US" altLang="ko-KR" dirty="0" smtClean="0"/>
              <a:t>illegal drug, alcohol use, homelessness,</a:t>
            </a:r>
            <a:r>
              <a:rPr lang="en-US" altLang="ko-KR" baseline="0" dirty="0" smtClean="0"/>
              <a:t> HIV infection</a:t>
            </a:r>
            <a:r>
              <a:rPr lang="ko-KR" altLang="en-US" baseline="0" dirty="0" smtClean="0"/>
              <a:t>이 많았다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err="1" smtClean="0"/>
              <a:t>재치료군에서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DM</a:t>
            </a:r>
            <a:r>
              <a:rPr lang="ko-KR" altLang="en-US" baseline="0" dirty="0" smtClean="0"/>
              <a:t>환자들이 </a:t>
            </a:r>
            <a:r>
              <a:rPr lang="en-US" altLang="ko-KR" baseline="0" dirty="0" smtClean="0"/>
              <a:t>H, R</a:t>
            </a:r>
            <a:r>
              <a:rPr lang="ko-KR" altLang="en-US" baseline="0" dirty="0" smtClean="0"/>
              <a:t>모두 내성인 </a:t>
            </a:r>
            <a:r>
              <a:rPr lang="ko-KR" altLang="en-US" baseline="0" dirty="0" smtClean="0"/>
              <a:t>경우가 </a:t>
            </a:r>
            <a:r>
              <a:rPr lang="ko-KR" altLang="en-US" baseline="0" dirty="0" smtClean="0"/>
              <a:t>더 많았다</a:t>
            </a:r>
            <a:r>
              <a:rPr lang="en-US" altLang="ko-KR" baseline="0" dirty="0" smtClean="0"/>
              <a:t>.</a:t>
            </a:r>
          </a:p>
          <a:p>
            <a:r>
              <a:rPr lang="en-US" altLang="ko-KR" baseline="0" dirty="0" smtClean="0"/>
              <a:t>DM </a:t>
            </a:r>
            <a:r>
              <a:rPr lang="ko-KR" altLang="en-US" baseline="0" dirty="0" smtClean="0"/>
              <a:t>의 환자에서 </a:t>
            </a:r>
            <a:r>
              <a:rPr lang="en-US" altLang="ko-KR" baseline="0" dirty="0" smtClean="0"/>
              <a:t>reactivation</a:t>
            </a:r>
            <a:r>
              <a:rPr lang="ko-KR" altLang="en-US" baseline="0" dirty="0" smtClean="0"/>
              <a:t>이 더 많았다</a:t>
            </a:r>
            <a:r>
              <a:rPr lang="en-US" altLang="ko-KR" baseline="0" dirty="0" smtClean="0"/>
              <a:t>.</a:t>
            </a:r>
          </a:p>
          <a:p>
            <a:endParaRPr lang="en-US" altLang="ko-KR" baseline="0" dirty="0" smtClean="0"/>
          </a:p>
          <a:p>
            <a:r>
              <a:rPr lang="ko-KR" altLang="en-US" dirty="0" smtClean="0"/>
              <a:t>성별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이전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치료 </a:t>
            </a:r>
            <a:r>
              <a:rPr lang="en-US" altLang="ko-KR" baseline="0" dirty="0" err="1" smtClean="0"/>
              <a:t>Hx</a:t>
            </a:r>
            <a:r>
              <a:rPr lang="en-US" altLang="ko-KR" baseline="0" dirty="0" smtClean="0"/>
              <a:t>, bacilli</a:t>
            </a:r>
            <a:r>
              <a:rPr lang="ko-KR" altLang="en-US" baseline="0" dirty="0" smtClean="0"/>
              <a:t>의 개수</a:t>
            </a:r>
            <a:r>
              <a:rPr lang="en-US" altLang="ko-KR" baseline="0" dirty="0" smtClean="0"/>
              <a:t>, drug </a:t>
            </a:r>
            <a:r>
              <a:rPr lang="en-US" altLang="ko-KR" baseline="0" dirty="0" err="1" smtClean="0"/>
              <a:t>resitance</a:t>
            </a:r>
            <a:r>
              <a:rPr lang="en-US" altLang="ko-KR" baseline="0" dirty="0" smtClean="0"/>
              <a:t>, HIV infection</a:t>
            </a:r>
            <a:r>
              <a:rPr lang="ko-KR" altLang="en-US" baseline="0" dirty="0" smtClean="0"/>
              <a:t>은 </a:t>
            </a:r>
            <a:r>
              <a:rPr lang="ko-KR" altLang="en-US" baseline="0" dirty="0" err="1" smtClean="0"/>
              <a:t>두군에서</a:t>
            </a:r>
            <a:r>
              <a:rPr lang="ko-KR" altLang="en-US" baseline="0" dirty="0" smtClean="0"/>
              <a:t> </a:t>
            </a:r>
            <a:r>
              <a:rPr lang="ko-KR" altLang="en-US" baseline="0" dirty="0" smtClean="0"/>
              <a:t>차이 없었다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17</a:t>
            </a:r>
            <a:r>
              <a:rPr lang="ko-KR" altLang="en-US" dirty="0" smtClean="0"/>
              <a:t>명은 치료 거부함</a:t>
            </a:r>
            <a:endParaRPr lang="en-US" altLang="ko-KR" dirty="0" smtClean="0"/>
          </a:p>
          <a:p>
            <a:r>
              <a:rPr lang="en-US" altLang="ko-KR" dirty="0" smtClean="0"/>
              <a:t>1056</a:t>
            </a:r>
            <a:r>
              <a:rPr lang="ko-KR" altLang="en-US" dirty="0" smtClean="0"/>
              <a:t>명의 치료를 마친 </a:t>
            </a:r>
            <a:r>
              <a:rPr lang="ko-KR" altLang="en-US" dirty="0" err="1" smtClean="0"/>
              <a:t>환자중</a:t>
            </a:r>
            <a:r>
              <a:rPr lang="ko-KR" altLang="en-US" dirty="0" smtClean="0"/>
              <a:t> </a:t>
            </a:r>
            <a:r>
              <a:rPr lang="en-US" altLang="ko-KR" dirty="0" smtClean="0"/>
              <a:t>761(72.06%)</a:t>
            </a:r>
            <a:r>
              <a:rPr lang="ko-KR" altLang="en-US" dirty="0" smtClean="0"/>
              <a:t>의 환자가 </a:t>
            </a:r>
            <a:r>
              <a:rPr lang="ko-KR" altLang="en-US" dirty="0" smtClean="0"/>
              <a:t>진단 </a:t>
            </a:r>
            <a:r>
              <a:rPr lang="en-US" altLang="ko-KR" dirty="0" smtClean="0"/>
              <a:t>10</a:t>
            </a:r>
            <a:r>
              <a:rPr lang="ko-KR" altLang="en-US" dirty="0" err="1" smtClean="0"/>
              <a:t>일내에</a:t>
            </a:r>
            <a:r>
              <a:rPr lang="ko-KR" altLang="en-US" dirty="0" smtClean="0"/>
              <a:t> 치료 시작함</a:t>
            </a:r>
            <a:endParaRPr lang="en-US" altLang="ko-KR" dirty="0" smtClean="0"/>
          </a:p>
          <a:p>
            <a:r>
              <a:rPr lang="en-US" altLang="ko-KR" dirty="0" smtClean="0"/>
              <a:t>DM</a:t>
            </a:r>
            <a:r>
              <a:rPr lang="ko-KR" altLang="en-US" dirty="0" smtClean="0"/>
              <a:t>이 있는 환자가 </a:t>
            </a:r>
            <a:r>
              <a:rPr lang="en-US" altLang="ko-KR" dirty="0" smtClean="0"/>
              <a:t>delayed sputum conversion, treatment failure</a:t>
            </a:r>
            <a:r>
              <a:rPr lang="ko-KR" altLang="en-US" dirty="0" smtClean="0"/>
              <a:t>비율이 높음</a:t>
            </a:r>
            <a:endParaRPr lang="en-US" altLang="ko-KR" dirty="0" smtClean="0"/>
          </a:p>
          <a:p>
            <a:r>
              <a:rPr lang="en-US" altLang="ko-KR" dirty="0" smtClean="0"/>
              <a:t>107</a:t>
            </a:r>
            <a:r>
              <a:rPr lang="ko-KR" altLang="en-US" dirty="0" smtClean="0"/>
              <a:t>명의 </a:t>
            </a:r>
            <a:r>
              <a:rPr lang="en-US" altLang="ko-KR" dirty="0" smtClean="0"/>
              <a:t>recurrence</a:t>
            </a:r>
            <a:r>
              <a:rPr lang="ko-KR" altLang="en-US" dirty="0" err="1" smtClean="0"/>
              <a:t>환자중</a:t>
            </a:r>
            <a:r>
              <a:rPr lang="ko-KR" altLang="en-US" dirty="0" smtClean="0"/>
              <a:t> </a:t>
            </a:r>
            <a:r>
              <a:rPr lang="en-US" altLang="ko-KR" dirty="0" smtClean="0"/>
              <a:t>64</a:t>
            </a:r>
            <a:r>
              <a:rPr lang="ko-KR" altLang="en-US" dirty="0" smtClean="0"/>
              <a:t>명의 </a:t>
            </a:r>
            <a:r>
              <a:rPr lang="ko-KR" altLang="en-US" dirty="0" err="1" smtClean="0"/>
              <a:t>검체를</a:t>
            </a:r>
            <a:r>
              <a:rPr lang="ko-KR" altLang="en-US" dirty="0" smtClean="0"/>
              <a:t> </a:t>
            </a:r>
            <a:r>
              <a:rPr lang="en-US" altLang="ko-KR" dirty="0" smtClean="0"/>
              <a:t>finger</a:t>
            </a:r>
            <a:r>
              <a:rPr lang="en-US" altLang="ko-KR" baseline="0" dirty="0" smtClean="0"/>
              <a:t> printing</a:t>
            </a:r>
            <a:r>
              <a:rPr lang="ko-KR" altLang="en-US" baseline="0" dirty="0" err="1" smtClean="0"/>
              <a:t>할수</a:t>
            </a:r>
            <a:r>
              <a:rPr lang="ko-KR" altLang="en-US" baseline="0" dirty="0" smtClean="0"/>
              <a:t> 있었고 </a:t>
            </a:r>
            <a:r>
              <a:rPr lang="ko-KR" altLang="en-US" baseline="0" dirty="0" smtClean="0"/>
              <a:t>그 중 </a:t>
            </a:r>
            <a:r>
              <a:rPr lang="en-US" altLang="ko-KR" baseline="0" dirty="0" smtClean="0"/>
              <a:t>74</a:t>
            </a:r>
            <a:r>
              <a:rPr lang="ko-KR" altLang="en-US" baseline="0" dirty="0" smtClean="0"/>
              <a:t>명의 </a:t>
            </a:r>
            <a:r>
              <a:rPr lang="en-US" altLang="ko-KR" baseline="0" dirty="0" err="1" smtClean="0"/>
              <a:t>replapce</a:t>
            </a:r>
            <a:r>
              <a:rPr lang="ko-KR" altLang="en-US" baseline="0" dirty="0" err="1" smtClean="0"/>
              <a:t>환자중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38</a:t>
            </a:r>
            <a:r>
              <a:rPr lang="ko-KR" altLang="en-US" baseline="0" dirty="0" smtClean="0"/>
              <a:t>명이 포함되어 있었다</a:t>
            </a:r>
            <a:endParaRPr lang="en-US" altLang="ko-KR" baseline="0" dirty="0" smtClean="0"/>
          </a:p>
          <a:p>
            <a:r>
              <a:rPr lang="ko-KR" altLang="en-US" baseline="0" dirty="0" smtClean="0"/>
              <a:t>대부분의 환자는 같은 </a:t>
            </a:r>
            <a:r>
              <a:rPr lang="en-US" altLang="ko-KR" baseline="0" dirty="0" err="1" smtClean="0"/>
              <a:t>gentype</a:t>
            </a:r>
            <a:r>
              <a:rPr lang="ko-KR" altLang="en-US" baseline="0" dirty="0" smtClean="0"/>
              <a:t>을 가졌지만 </a:t>
            </a:r>
            <a:r>
              <a:rPr lang="en-US" altLang="ko-KR" baseline="0" dirty="0" smtClean="0"/>
              <a:t>5/26(19.23%)</a:t>
            </a:r>
            <a:r>
              <a:rPr lang="ko-KR" altLang="en-US" baseline="0" dirty="0" smtClean="0"/>
              <a:t>에서는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다른 </a:t>
            </a:r>
            <a:r>
              <a:rPr lang="en-US" altLang="ko-KR" baseline="0" dirty="0" smtClean="0"/>
              <a:t>strain</a:t>
            </a:r>
            <a:r>
              <a:rPr lang="ko-KR" altLang="en-US" baseline="0" dirty="0" smtClean="0"/>
              <a:t>의 재감염을 보였다</a:t>
            </a:r>
            <a:r>
              <a:rPr lang="en-US" altLang="ko-KR" baseline="0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err="1" smtClean="0"/>
              <a:t>치료종결후</a:t>
            </a:r>
            <a:r>
              <a:rPr lang="ko-KR" altLang="en-US" dirty="0" smtClean="0"/>
              <a:t> </a:t>
            </a:r>
            <a:r>
              <a:rPr lang="en-US" altLang="ko-KR" dirty="0" smtClean="0"/>
              <a:t>12</a:t>
            </a:r>
            <a:r>
              <a:rPr lang="ko-KR" altLang="en-US" dirty="0" err="1" smtClean="0"/>
              <a:t>개월이내의</a:t>
            </a:r>
            <a:r>
              <a:rPr lang="ko-KR" altLang="en-US" dirty="0" smtClean="0"/>
              <a:t> 재발의 </a:t>
            </a:r>
            <a:r>
              <a:rPr lang="ko-KR" altLang="en-US" dirty="0" smtClean="0"/>
              <a:t>비율 및 </a:t>
            </a:r>
            <a:r>
              <a:rPr lang="ko-KR" altLang="en-US" dirty="0" smtClean="0"/>
              <a:t>다른</a:t>
            </a:r>
            <a:r>
              <a:rPr lang="en-US" altLang="ko-KR" dirty="0" smtClean="0"/>
              <a:t>strain</a:t>
            </a:r>
            <a:r>
              <a:rPr lang="ko-KR" altLang="en-US" dirty="0" smtClean="0"/>
              <a:t>의 재감염비율은 차이가 없었다</a:t>
            </a:r>
            <a:r>
              <a:rPr lang="en-US" altLang="ko-KR" dirty="0" smtClean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51888" y="6440488"/>
            <a:ext cx="357187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슬라이드 번호 개체 틀 5"/>
          <p:cNvSpPr txBox="1">
            <a:spLocks/>
          </p:cNvSpPr>
          <p:nvPr userDrawn="1"/>
        </p:nvSpPr>
        <p:spPr bwMode="auto">
          <a:xfrm>
            <a:off x="5500688" y="6492875"/>
            <a:ext cx="3286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kumimoji="0" lang="en-US" altLang="ko-KR" sz="1400" dirty="0" smtClean="0">
                <a:solidFill>
                  <a:srgbClr val="FFFF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YUMC</a:t>
            </a:r>
            <a:endParaRPr kumimoji="0" lang="ko-KR" altLang="en-US" sz="1400" dirty="0">
              <a:solidFill>
                <a:srgbClr val="FFFFF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6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8E734-3DFE-481A-8378-C464340476B1}" type="datetimeFigureOut">
              <a:rPr lang="ko-KR" altLang="en-US"/>
              <a:pPr>
                <a:defRPr/>
              </a:pPr>
              <a:t>2013-04-10</a:t>
            </a:fld>
            <a:endParaRPr lang="ko-KR" altLang="en-US"/>
          </a:p>
        </p:txBody>
      </p:sp>
      <p:sp>
        <p:nvSpPr>
          <p:cNvPr id="7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8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9503EFA0-26B8-4273-9A72-931E80D8C308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FA94A-116D-4C74-8958-89CA2272B8FC}" type="datetimeFigureOut">
              <a:rPr lang="ko-KR" altLang="en-US"/>
              <a:pPr>
                <a:defRPr/>
              </a:pPr>
              <a:t>2013-04-10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423FBF6-8F16-4E7B-9AF7-B07D25CB2CB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91967-A38E-4C8B-B84A-80FD078CE1EB}" type="datetimeFigureOut">
              <a:rPr lang="ko-KR" altLang="en-US"/>
              <a:pPr>
                <a:defRPr/>
              </a:pPr>
              <a:t>2013-04-10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1103C25F-C9DD-4520-BB5E-36674BFA940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/>
          <p:cNvCxnSpPr/>
          <p:nvPr userDrawn="1"/>
        </p:nvCxnSpPr>
        <p:spPr>
          <a:xfrm>
            <a:off x="428625" y="1428750"/>
            <a:ext cx="8286750" cy="1588"/>
          </a:xfrm>
          <a:prstGeom prst="line">
            <a:avLst/>
          </a:prstGeom>
          <a:ln w="635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51888" y="6440488"/>
            <a:ext cx="357187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슬라이드 번호 개체 틀 5"/>
          <p:cNvSpPr txBox="1">
            <a:spLocks/>
          </p:cNvSpPr>
          <p:nvPr userDrawn="1"/>
        </p:nvSpPr>
        <p:spPr bwMode="auto">
          <a:xfrm>
            <a:off x="5500688" y="6492875"/>
            <a:ext cx="3286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kumimoji="0" lang="en-US" altLang="ko-KR" sz="1400" dirty="0" smtClean="0">
                <a:solidFill>
                  <a:srgbClr val="FFFF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YUMC</a:t>
            </a:r>
            <a:endParaRPr kumimoji="0" lang="ko-KR" altLang="en-US" sz="1400" dirty="0">
              <a:solidFill>
                <a:srgbClr val="FFFFF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Wingdings" pitchFamily="2" charset="2"/>
              <a:buChar char="ü"/>
              <a:defRPr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D94FF-5E89-4FCF-874F-ED0E52A8F38E}" type="datetimeFigureOut">
              <a:rPr lang="ko-KR" altLang="en-US"/>
              <a:pPr>
                <a:defRPr/>
              </a:pPr>
              <a:t>2013-04-10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406BEA88-A103-422B-A45E-A61A7D6DEC4B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D5AB6-761F-475B-9D0D-FF1D183BA8F7}" type="datetimeFigureOut">
              <a:rPr lang="ko-KR" altLang="en-US"/>
              <a:pPr>
                <a:defRPr/>
              </a:pPr>
              <a:t>2013-04-10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722246B6-998F-4F8D-8599-27C9045815F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0DE58-D665-4D93-BD0B-E3FB509C94F0}" type="datetimeFigureOut">
              <a:rPr lang="ko-KR" altLang="en-US"/>
              <a:pPr>
                <a:defRPr/>
              </a:pPr>
              <a:t>2013-04-10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5BFD97D-9711-4752-AF35-6F2A84159E9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15375" y="6389688"/>
            <a:ext cx="357188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8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23168-0139-4495-AB1F-3170D6EA25BF}" type="datetimeFigureOut">
              <a:rPr lang="ko-KR" altLang="en-US"/>
              <a:pPr>
                <a:defRPr/>
              </a:pPr>
              <a:t>2013-04-10</a:t>
            </a:fld>
            <a:endParaRPr lang="ko-KR" altLang="en-US"/>
          </a:p>
        </p:txBody>
      </p:sp>
      <p:sp>
        <p:nvSpPr>
          <p:cNvPr id="9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10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1138B-B1B8-4E4A-96FD-08FB5F24B630}" type="datetimeFigureOut">
              <a:rPr lang="ko-KR" altLang="en-US"/>
              <a:pPr>
                <a:defRPr/>
              </a:pPr>
              <a:t>2013-04-10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5BFB250A-112C-45A5-89B4-59701719E3C3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DF05B-B3CC-4556-8C18-366DE2D97574}" type="datetimeFigureOut">
              <a:rPr lang="ko-KR" altLang="en-US"/>
              <a:pPr>
                <a:defRPr/>
              </a:pPr>
              <a:t>2013-04-10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0DADB-82AA-42E7-86BE-1F664EBD6773}" type="datetimeFigureOut">
              <a:rPr lang="ko-KR" altLang="en-US"/>
              <a:pPr>
                <a:defRPr/>
              </a:pPr>
              <a:t>2013-04-10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4C4D8EC5-78DC-4455-BA44-825445F18E9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C8A49-C07D-4527-A2E8-ACFD37F7A1F5}" type="datetimeFigureOut">
              <a:rPr lang="ko-KR" altLang="en-US"/>
              <a:pPr>
                <a:defRPr/>
              </a:pPr>
              <a:t>2013-04-10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9A63F2D-4B9D-49BF-99CB-23C944CCCE1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050014"/>
            </a:gs>
            <a:gs pos="0">
              <a:srgbClr val="010157">
                <a:alpha val="72157"/>
              </a:srgbClr>
            </a:gs>
            <a:gs pos="10000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d</a:t>
            </a:r>
            <a:endParaRPr lang="ko-KR" altLang="en-US" smtClean="0"/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3288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600" b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551" r:id="rId1"/>
    <p:sldLayoutId id="2147484552" r:id="rId2"/>
    <p:sldLayoutId id="2147484553" r:id="rId3"/>
    <p:sldLayoutId id="2147484554" r:id="rId4"/>
    <p:sldLayoutId id="2147484555" r:id="rId5"/>
    <p:sldLayoutId id="2147484556" r:id="rId6"/>
    <p:sldLayoutId id="2147484557" r:id="rId7"/>
    <p:sldLayoutId id="2147484558" r:id="rId8"/>
    <p:sldLayoutId id="2147484559" r:id="rId9"/>
    <p:sldLayoutId id="2147484560" r:id="rId10"/>
    <p:sldLayoutId id="2147484561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b="1" kern="1200">
          <a:solidFill>
            <a:srgbClr val="FCD5B5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Wingdings" pitchFamily="2" charset="2"/>
        <a:buChar char="ü"/>
        <a:defRPr sz="3200" kern="1200">
          <a:solidFill>
            <a:srgbClr val="D7E4BD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부제목 2"/>
          <p:cNvSpPr>
            <a:spLocks noGrp="1"/>
          </p:cNvSpPr>
          <p:nvPr>
            <p:ph type="subTitle" idx="1"/>
          </p:nvPr>
        </p:nvSpPr>
        <p:spPr>
          <a:xfrm>
            <a:off x="395536" y="3501008"/>
            <a:ext cx="8352928" cy="3096344"/>
          </a:xfrm>
        </p:spPr>
        <p:txBody>
          <a:bodyPr>
            <a:normAutofit/>
          </a:bodyPr>
          <a:lstStyle/>
          <a:p>
            <a:r>
              <a:rPr lang="en-US" altLang="ko-KR" sz="1600" dirty="0" err="1" smtClean="0">
                <a:latin typeface="+mn-ea"/>
              </a:rPr>
              <a:t>María</a:t>
            </a:r>
            <a:r>
              <a:rPr lang="en-US" altLang="ko-KR" sz="1600" dirty="0" smtClean="0">
                <a:latin typeface="+mn-ea"/>
              </a:rPr>
              <a:t> Eugenia </a:t>
            </a:r>
            <a:r>
              <a:rPr lang="en-US" altLang="ko-KR" sz="1600" dirty="0" err="1" smtClean="0">
                <a:latin typeface="+mn-ea"/>
              </a:rPr>
              <a:t>Jiménez</a:t>
            </a:r>
            <a:r>
              <a:rPr lang="en-US" altLang="ko-KR" sz="1600" dirty="0" smtClean="0">
                <a:latin typeface="+mn-ea"/>
              </a:rPr>
              <a:t>-Corona, Luis Pablo Cruz-</a:t>
            </a:r>
            <a:r>
              <a:rPr lang="en-US" altLang="ko-KR" sz="1600" dirty="0" err="1" smtClean="0">
                <a:latin typeface="+mn-ea"/>
              </a:rPr>
              <a:t>Hervert</a:t>
            </a:r>
            <a:r>
              <a:rPr lang="en-US" altLang="ko-KR" sz="1600" dirty="0" smtClean="0">
                <a:latin typeface="+mn-ea"/>
              </a:rPr>
              <a:t>, Lourdes </a:t>
            </a:r>
            <a:r>
              <a:rPr lang="en-US" altLang="ko-KR" sz="1600" dirty="0" err="1" smtClean="0">
                <a:latin typeface="+mn-ea"/>
              </a:rPr>
              <a:t>García</a:t>
            </a:r>
            <a:r>
              <a:rPr lang="en-US" altLang="ko-KR" sz="1600" dirty="0" smtClean="0">
                <a:latin typeface="+mn-ea"/>
              </a:rPr>
              <a:t>-</a:t>
            </a:r>
            <a:r>
              <a:rPr lang="en-US" altLang="ko-KR" sz="1600" dirty="0" err="1" smtClean="0">
                <a:latin typeface="+mn-ea"/>
              </a:rPr>
              <a:t>García</a:t>
            </a:r>
            <a:r>
              <a:rPr lang="en-US" altLang="ko-KR" sz="1600" dirty="0" smtClean="0">
                <a:latin typeface="+mn-ea"/>
              </a:rPr>
              <a:t>,</a:t>
            </a:r>
          </a:p>
          <a:p>
            <a:r>
              <a:rPr lang="es-ES" altLang="ko-KR" sz="1600" dirty="0" smtClean="0">
                <a:latin typeface="+mn-ea"/>
              </a:rPr>
              <a:t>Leticia Ferreyra-Reyes, Guadalupe Delgado-Sánchez, Miriam Bobadilla-del-Valle,</a:t>
            </a:r>
          </a:p>
          <a:p>
            <a:r>
              <a:rPr lang="pt-BR" altLang="ko-KR" sz="1600" dirty="0" smtClean="0">
                <a:latin typeface="+mn-ea"/>
              </a:rPr>
              <a:t>Sergio Canizales-Quintero,2 Elizabeth Ferreira-Guerrero, Renata Báez-Saldaña,</a:t>
            </a:r>
          </a:p>
          <a:p>
            <a:r>
              <a:rPr lang="en-US" altLang="ko-KR" sz="1600" dirty="0" smtClean="0">
                <a:latin typeface="+mn-ea"/>
              </a:rPr>
              <a:t>Norma </a:t>
            </a:r>
            <a:r>
              <a:rPr lang="en-US" altLang="ko-KR" sz="1600" dirty="0" err="1" smtClean="0">
                <a:latin typeface="+mn-ea"/>
              </a:rPr>
              <a:t>Téllez</a:t>
            </a:r>
            <a:r>
              <a:rPr lang="en-US" altLang="ko-KR" sz="1600" dirty="0" smtClean="0">
                <a:latin typeface="+mn-ea"/>
              </a:rPr>
              <a:t>-</a:t>
            </a:r>
            <a:r>
              <a:rPr lang="en-US" altLang="ko-KR" sz="1600" dirty="0" err="1" smtClean="0">
                <a:latin typeface="+mn-ea"/>
              </a:rPr>
              <a:t>Vázquez</a:t>
            </a:r>
            <a:r>
              <a:rPr lang="en-US" altLang="ko-KR" sz="1600" dirty="0" smtClean="0">
                <a:latin typeface="+mn-ea"/>
              </a:rPr>
              <a:t>, Rogelio Montero-Campos, Norma </a:t>
            </a:r>
            <a:r>
              <a:rPr lang="en-US" altLang="ko-KR" sz="1600" dirty="0" err="1" smtClean="0">
                <a:latin typeface="+mn-ea"/>
              </a:rPr>
              <a:t>Mongua</a:t>
            </a:r>
            <a:r>
              <a:rPr lang="en-US" altLang="ko-KR" sz="1600" dirty="0" smtClean="0">
                <a:latin typeface="+mn-ea"/>
              </a:rPr>
              <a:t>-Rodriguez,</a:t>
            </a:r>
          </a:p>
          <a:p>
            <a:r>
              <a:rPr lang="en-US" altLang="ko-KR" sz="1600" dirty="0" smtClean="0">
                <a:latin typeface="+mn-ea"/>
              </a:rPr>
              <a:t>Rosa </a:t>
            </a:r>
            <a:r>
              <a:rPr lang="en-US" altLang="ko-KR" sz="1600" dirty="0" err="1" smtClean="0">
                <a:latin typeface="+mn-ea"/>
              </a:rPr>
              <a:t>Areli</a:t>
            </a:r>
            <a:r>
              <a:rPr lang="en-US" altLang="ko-KR" sz="1600" dirty="0" smtClean="0">
                <a:latin typeface="+mn-ea"/>
              </a:rPr>
              <a:t> </a:t>
            </a:r>
            <a:r>
              <a:rPr lang="en-US" altLang="ko-KR" sz="1600" dirty="0" err="1" smtClean="0">
                <a:latin typeface="+mn-ea"/>
              </a:rPr>
              <a:t>Martínez</a:t>
            </a:r>
            <a:r>
              <a:rPr lang="en-US" altLang="ko-KR" sz="1600" dirty="0" smtClean="0">
                <a:latin typeface="+mn-ea"/>
              </a:rPr>
              <a:t>-</a:t>
            </a:r>
            <a:r>
              <a:rPr lang="en-US" altLang="ko-KR" sz="1600" dirty="0" err="1" smtClean="0">
                <a:latin typeface="+mn-ea"/>
              </a:rPr>
              <a:t>Gamboa</a:t>
            </a:r>
            <a:r>
              <a:rPr lang="en-US" altLang="ko-KR" sz="1600" dirty="0" smtClean="0">
                <a:latin typeface="+mn-ea"/>
              </a:rPr>
              <a:t>, José </a:t>
            </a:r>
            <a:r>
              <a:rPr lang="en-US" altLang="ko-KR" sz="1600" dirty="0" err="1" smtClean="0">
                <a:latin typeface="+mn-ea"/>
              </a:rPr>
              <a:t>Sifuentes</a:t>
            </a:r>
            <a:r>
              <a:rPr lang="en-US" altLang="ko-KR" sz="1600" dirty="0" smtClean="0">
                <a:latin typeface="+mn-ea"/>
              </a:rPr>
              <a:t>-</a:t>
            </a:r>
            <a:r>
              <a:rPr lang="en-US" altLang="ko-KR" sz="1600" dirty="0" err="1" smtClean="0">
                <a:latin typeface="+mn-ea"/>
              </a:rPr>
              <a:t>Osornio</a:t>
            </a:r>
            <a:r>
              <a:rPr lang="en-US" altLang="ko-KR" sz="1600" dirty="0" smtClean="0">
                <a:latin typeface="+mn-ea"/>
              </a:rPr>
              <a:t>, Alfredo Ponce-de-León</a:t>
            </a:r>
          </a:p>
          <a:p>
            <a:endParaRPr lang="en-US" altLang="ko-KR" sz="1600" dirty="0" smtClean="0">
              <a:latin typeface="+mn-ea"/>
            </a:endParaRPr>
          </a:p>
          <a:p>
            <a:r>
              <a:rPr lang="en-US" altLang="ko-KR" sz="2000" dirty="0" smtClean="0">
                <a:latin typeface="+mn-ea"/>
              </a:rPr>
              <a:t>Thorax 2013;68:214–220</a:t>
            </a:r>
            <a:endParaRPr lang="en-US" altLang="ko-KR" sz="2000" dirty="0">
              <a:solidFill>
                <a:schemeClr val="accent6">
                  <a:lumMod val="40000"/>
                  <a:lumOff val="60000"/>
                </a:schemeClr>
              </a:solidFill>
              <a:latin typeface="+mn-ea"/>
              <a:cs typeface="Arial" charset="0"/>
            </a:endParaRPr>
          </a:p>
          <a:p>
            <a:r>
              <a:rPr lang="en-US" altLang="ko-KR" sz="20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+mn-ea"/>
                <a:cs typeface="Arial" charset="0"/>
              </a:rPr>
              <a:t>R3 </a:t>
            </a:r>
            <a:r>
              <a:rPr lang="ko-KR" altLang="en-US" sz="20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+mn-ea"/>
                <a:cs typeface="Arial" charset="0"/>
              </a:rPr>
              <a:t>주영수</a:t>
            </a:r>
            <a:endParaRPr lang="en-US" altLang="ko-KR" sz="2000" dirty="0" smtClean="0">
              <a:solidFill>
                <a:schemeClr val="accent6">
                  <a:lumMod val="40000"/>
                  <a:lumOff val="60000"/>
                </a:schemeClr>
              </a:solidFill>
              <a:latin typeface="+mn-ea"/>
              <a:cs typeface="Arial" charset="0"/>
            </a:endParaRPr>
          </a:p>
        </p:txBody>
      </p:sp>
      <p:sp>
        <p:nvSpPr>
          <p:cNvPr id="13315" name="제목 6"/>
          <p:cNvSpPr>
            <a:spLocks noGrp="1"/>
          </p:cNvSpPr>
          <p:nvPr>
            <p:ph type="ctrTitle"/>
          </p:nvPr>
        </p:nvSpPr>
        <p:spPr>
          <a:xfrm>
            <a:off x="-252536" y="836712"/>
            <a:ext cx="9649072" cy="1785940"/>
          </a:xfrm>
        </p:spPr>
        <p:txBody>
          <a:bodyPr/>
          <a:lstStyle/>
          <a:p>
            <a:r>
              <a:rPr lang="en-US" altLang="ko-KR" sz="2800" dirty="0" smtClean="0"/>
              <a:t>Association of diabetes and tuberculosis: </a:t>
            </a:r>
            <a:br>
              <a:rPr lang="en-US" altLang="ko-KR" sz="2800" dirty="0" smtClean="0"/>
            </a:br>
            <a:r>
              <a:rPr lang="en-US" altLang="ko-KR" sz="2800" dirty="0" smtClean="0"/>
              <a:t>impact on</a:t>
            </a:r>
            <a:br>
              <a:rPr lang="en-US" altLang="ko-KR" sz="2800" dirty="0" smtClean="0"/>
            </a:br>
            <a:r>
              <a:rPr lang="en-US" altLang="ko-KR" sz="2800" dirty="0" smtClean="0"/>
              <a:t>treatment and post-treatment outcomes</a:t>
            </a:r>
            <a:endParaRPr lang="ko-KR" altLang="en-US" sz="2800" dirty="0" smtClean="0">
              <a:solidFill>
                <a:srgbClr val="FCD5B5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Results </a:t>
            </a: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>Characteristics of patients with TB according to DM</a:t>
            </a:r>
            <a:endParaRPr lang="ko-KR" altLang="en-US" sz="24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556792"/>
            <a:ext cx="8136904" cy="5948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/>
          <a:lstStyle/>
          <a:p>
            <a:r>
              <a:rPr lang="en-US" altLang="ko-KR" sz="4000" dirty="0" smtClean="0"/>
              <a:t>Results </a:t>
            </a:r>
            <a:r>
              <a:rPr lang="en-US" altLang="ko-KR" sz="2800" dirty="0" smtClean="0"/>
              <a:t/>
            </a:r>
            <a:br>
              <a:rPr lang="en-US" altLang="ko-KR" sz="2800" dirty="0" smtClean="0"/>
            </a:br>
            <a:r>
              <a:rPr lang="en-US" altLang="ko-KR" sz="2400" dirty="0" smtClean="0"/>
              <a:t>Treatment outcomes</a:t>
            </a:r>
            <a:endParaRPr lang="ko-KR" altLang="en-US" sz="28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484784"/>
            <a:ext cx="8424936" cy="528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Results </a:t>
            </a: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>Characteristics of patients with TB according to DM</a:t>
            </a:r>
            <a:endParaRPr lang="ko-KR" alt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760325"/>
            <a:ext cx="8760420" cy="447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1538156"/>
            <a:ext cx="3672408" cy="5319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1556792"/>
            <a:ext cx="4680520" cy="5462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altLang="ko-KR" dirty="0" smtClean="0"/>
              <a:t>Patients with DM and TB have more severe clinical manifestations, delayed sputum conversion and a higher probability of treatment failure, recurrence and relapse.</a:t>
            </a:r>
          </a:p>
          <a:p>
            <a:pPr lvl="1"/>
            <a:endParaRPr lang="en-US" altLang="ko-KR" dirty="0" smtClean="0"/>
          </a:p>
          <a:p>
            <a:pPr lvl="1"/>
            <a:r>
              <a:rPr lang="en-US" altLang="ko-KR" dirty="0" smtClean="0"/>
              <a:t>Subsequent episodes among pts with DM are due to bacteria with the same genotype or are caused by refection with bacteria a different genotype</a:t>
            </a:r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1"/>
            <a:r>
              <a:rPr lang="en-US" altLang="ko-KR" dirty="0" smtClean="0"/>
              <a:t>The frequency of DM among patients with pulmonary TB observed in this study was high (29.63%) and similar to that reported among Mexican Americans</a:t>
            </a:r>
            <a:r>
              <a:rPr lang="en-US" altLang="ko-KR" sz="400" dirty="0" smtClean="0"/>
              <a:t>18 </a:t>
            </a:r>
            <a:r>
              <a:rPr lang="en-US" altLang="ko-KR" dirty="0" smtClean="0"/>
              <a:t>and in other regions</a:t>
            </a:r>
          </a:p>
          <a:p>
            <a:pPr lvl="1"/>
            <a:endParaRPr lang="en-US" altLang="ko-KR" dirty="0" smtClean="0"/>
          </a:p>
          <a:p>
            <a:pPr lvl="1"/>
            <a:r>
              <a:rPr lang="en-US" altLang="ko-KR" dirty="0" smtClean="0"/>
              <a:t>Clinical and radiological manifestations are more severe among patients with DM and TB</a:t>
            </a:r>
          </a:p>
          <a:p>
            <a:pPr lvl="1"/>
            <a:endParaRPr lang="en-US" altLang="ko-KR" dirty="0" smtClean="0"/>
          </a:p>
          <a:p>
            <a:pPr lvl="1"/>
            <a:r>
              <a:rPr lang="en-US" altLang="ko-KR" dirty="0" smtClean="0"/>
              <a:t>Independent </a:t>
            </a:r>
            <a:r>
              <a:rPr lang="en-US" altLang="ko-KR" dirty="0" smtClean="0"/>
              <a:t>risk of failure as a sole outcome associated with DM in our study was 2.93 (95% CI 1.18 to 7.23), which is higher than the previously reported pooled risk associated with the combined outcome of failure and death of 1.69 (95% CI 1.36 to 2.12</a:t>
            </a:r>
            <a:r>
              <a:rPr lang="en-US" altLang="ko-KR" dirty="0" smtClean="0"/>
              <a:t>)</a:t>
            </a:r>
            <a:endParaRPr lang="en-US" altLang="ko-KR" dirty="0" smtClean="0"/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1"/>
            <a:r>
              <a:rPr lang="en-US" altLang="ko-KR" dirty="0" smtClean="0"/>
              <a:t>Higher independent risks of recurrence and relapse among patients with DM</a:t>
            </a:r>
          </a:p>
          <a:p>
            <a:pPr lvl="1"/>
            <a:endParaRPr lang="en-US" altLang="ko-KR" dirty="0" smtClean="0"/>
          </a:p>
          <a:p>
            <a:pPr lvl="1"/>
            <a:r>
              <a:rPr lang="en-US" altLang="ko-KR" dirty="0" smtClean="0"/>
              <a:t>Pts with DM are more likely to have infections caused by the same bacteria as the previous episode</a:t>
            </a:r>
          </a:p>
          <a:p>
            <a:pPr lvl="1"/>
            <a:endParaRPr lang="en-US" altLang="ko-KR" dirty="0" smtClean="0"/>
          </a:p>
          <a:p>
            <a:pPr lvl="1"/>
            <a:r>
              <a:rPr lang="en-US" altLang="ko-KR" dirty="0" smtClean="0"/>
              <a:t>Exogenous TB </a:t>
            </a:r>
            <a:r>
              <a:rPr lang="en-US" altLang="ko-KR" dirty="0" err="1" smtClean="0"/>
              <a:t>reinfection</a:t>
            </a:r>
            <a:r>
              <a:rPr lang="en-US" altLang="ko-KR" dirty="0" smtClean="0"/>
              <a:t> in patients with DM </a:t>
            </a:r>
          </a:p>
          <a:p>
            <a:pPr lvl="1">
              <a:buNone/>
            </a:pPr>
            <a:r>
              <a:rPr lang="en-US" altLang="ko-KR" dirty="0" smtClean="0"/>
              <a:t>    might be due to </a:t>
            </a:r>
            <a:r>
              <a:rPr lang="en-US" altLang="ko-KR" dirty="0" err="1" smtClean="0"/>
              <a:t>nosocomial</a:t>
            </a:r>
            <a:r>
              <a:rPr lang="en-US" altLang="ko-KR" dirty="0" smtClean="0"/>
              <a:t> TB transmission occurring as a result of attending clinics where there is a high prevalence of diagnosed and undiagnosed TB, as has been described for HIV-infected patients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altLang="ko-KR" dirty="0" smtClean="0"/>
              <a:t>Higher rates of mortality from causes other</a:t>
            </a:r>
          </a:p>
          <a:p>
            <a:pPr lvl="1">
              <a:buNone/>
            </a:pPr>
            <a:r>
              <a:rPr lang="en-US" altLang="ko-KR" dirty="0" smtClean="0"/>
              <a:t>than TB among patients with DM</a:t>
            </a:r>
          </a:p>
          <a:p>
            <a:pPr lvl="1">
              <a:buNone/>
            </a:pPr>
            <a:endParaRPr lang="en-US" altLang="ko-KR" dirty="0" smtClean="0"/>
          </a:p>
          <a:p>
            <a:pPr lvl="1"/>
            <a:r>
              <a:rPr lang="en-US" altLang="ko-KR" dirty="0" smtClean="0"/>
              <a:t>Earlier and higher rates of non-TB-related mortality in pts with DM explains lower rates of TB-related deaths despite poor TB treatment outcomes among them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Strengths</a:t>
            </a:r>
          </a:p>
          <a:p>
            <a:pPr lvl="1"/>
            <a:r>
              <a:rPr lang="en-US" altLang="ko-KR" dirty="0" smtClean="0"/>
              <a:t> Recruitment of patients previously diagnosed with DM</a:t>
            </a:r>
          </a:p>
          <a:p>
            <a:pPr lvl="1"/>
            <a:r>
              <a:rPr lang="en-US" altLang="ko-KR" dirty="0" smtClean="0"/>
              <a:t>Large </a:t>
            </a:r>
            <a:r>
              <a:rPr lang="en-US" altLang="ko-KR" dirty="0" smtClean="0"/>
              <a:t>sample size</a:t>
            </a:r>
          </a:p>
          <a:p>
            <a:pPr lvl="1"/>
            <a:r>
              <a:rPr lang="en-US" altLang="ko-KR" dirty="0" smtClean="0"/>
              <a:t>Survival analyses that controlled for relevant confounders, </a:t>
            </a:r>
            <a:r>
              <a:rPr lang="en-US" altLang="ko-KR" dirty="0" smtClean="0"/>
              <a:t>permitted </a:t>
            </a:r>
            <a:r>
              <a:rPr lang="en-US" altLang="ko-KR" dirty="0" smtClean="0"/>
              <a:t>detection of negative outcomes including </a:t>
            </a:r>
            <a:r>
              <a:rPr lang="en-US" altLang="ko-KR" dirty="0" err="1" smtClean="0"/>
              <a:t>replase</a:t>
            </a:r>
            <a:r>
              <a:rPr lang="en-US" altLang="ko-KR" dirty="0" smtClean="0"/>
              <a:t> and recurrence</a:t>
            </a:r>
          </a:p>
          <a:p>
            <a:pPr lvl="1"/>
            <a:r>
              <a:rPr lang="en-US" altLang="ko-KR" dirty="0" smtClean="0"/>
              <a:t>Use of molecular tools allowed to compare strains </a:t>
            </a:r>
            <a:r>
              <a:rPr lang="en-US" altLang="ko-KR" dirty="0" err="1" smtClean="0"/>
              <a:t>betweewn</a:t>
            </a:r>
            <a:r>
              <a:rPr lang="en-US" altLang="ko-KR" dirty="0" smtClean="0"/>
              <a:t> </a:t>
            </a:r>
            <a:r>
              <a:rPr lang="en-US" altLang="ko-KR" dirty="0" smtClean="0"/>
              <a:t>subsequent </a:t>
            </a:r>
            <a:r>
              <a:rPr lang="en-US" altLang="ko-KR" dirty="0" smtClean="0"/>
              <a:t>episodes in the same patient</a:t>
            </a:r>
            <a:endParaRPr lang="ko-KR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Introduction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Arial" pitchFamily="34" charset="0"/>
              <a:buChar char="•"/>
            </a:pPr>
            <a:r>
              <a:rPr lang="en-US" altLang="ko-KR" sz="2400" dirty="0" err="1" smtClean="0"/>
              <a:t>Diabete</a:t>
            </a:r>
            <a:r>
              <a:rPr lang="en-US" altLang="ko-KR" sz="2400" dirty="0" smtClean="0"/>
              <a:t> mellitus is global endemic disease and Low- and middle-income countries where 80% of all deaths from DM occur</a:t>
            </a:r>
          </a:p>
          <a:p>
            <a:pPr lvl="1">
              <a:buFont typeface="Arial" pitchFamily="34" charset="0"/>
              <a:buChar char="•"/>
            </a:pPr>
            <a:endParaRPr lang="en-US" altLang="ko-KR" sz="2400" dirty="0" smtClean="0"/>
          </a:p>
          <a:p>
            <a:pPr lvl="1">
              <a:buFont typeface="Arial" pitchFamily="34" charset="0"/>
              <a:buChar char="•"/>
            </a:pPr>
            <a:r>
              <a:rPr lang="en-US" altLang="ko-KR" sz="2400" dirty="0" smtClean="0"/>
              <a:t>The risk of  TB among people </a:t>
            </a:r>
            <a:r>
              <a:rPr lang="en-US" altLang="ko-KR" sz="2400" dirty="0" err="1" smtClean="0"/>
              <a:t>whti</a:t>
            </a:r>
            <a:r>
              <a:rPr lang="en-US" altLang="ko-KR" sz="2400" dirty="0" smtClean="0"/>
              <a:t> DM is three times higher than in people without DM</a:t>
            </a:r>
          </a:p>
          <a:p>
            <a:pPr lvl="1">
              <a:buFont typeface="Arial" pitchFamily="34" charset="0"/>
              <a:buChar char="•"/>
            </a:pPr>
            <a:endParaRPr lang="en-US" altLang="ko-KR" sz="2400" i="1" dirty="0" smtClean="0"/>
          </a:p>
          <a:p>
            <a:pPr lvl="1">
              <a:buFont typeface="Arial" pitchFamily="34" charset="0"/>
              <a:buChar char="•"/>
            </a:pPr>
            <a:r>
              <a:rPr lang="en-US" altLang="ko-KR" sz="2400" dirty="0"/>
              <a:t>WHO and the International Union Against TB and Lung Disease (Union</a:t>
            </a:r>
            <a:r>
              <a:rPr lang="en-US" altLang="ko-KR" sz="2400" dirty="0"/>
              <a:t>)</a:t>
            </a:r>
          </a:p>
          <a:p>
            <a:pPr lvl="2">
              <a:buFont typeface="Arial" pitchFamily="34" charset="0"/>
              <a:buChar char="•"/>
            </a:pPr>
            <a:r>
              <a:rPr lang="en-US" altLang="ko-KR" sz="2000" dirty="0"/>
              <a:t>A</a:t>
            </a:r>
            <a:r>
              <a:rPr lang="en-US" altLang="ko-KR" sz="2000" dirty="0" smtClean="0"/>
              <a:t>cknowledged </a:t>
            </a:r>
            <a:r>
              <a:rPr lang="en-US" altLang="ko-KR" sz="2000" dirty="0"/>
              <a:t>the need for international guidelines on the joint management and control of TB and DM </a:t>
            </a:r>
            <a:endParaRPr lang="en-US" altLang="ko-KR" sz="2000" dirty="0"/>
          </a:p>
          <a:p>
            <a:pPr lvl="2">
              <a:buFont typeface="Arial" pitchFamily="34" charset="0"/>
              <a:buChar char="•"/>
            </a:pPr>
            <a:r>
              <a:rPr lang="en-US" altLang="ko-KR" sz="2000" dirty="0" smtClean="0"/>
              <a:t>Published </a:t>
            </a:r>
            <a:r>
              <a:rPr lang="en-US" altLang="ko-KR" sz="2000" dirty="0"/>
              <a:t>a </a:t>
            </a:r>
            <a:r>
              <a:rPr lang="en-US" altLang="ko-KR" sz="2000" dirty="0"/>
              <a:t>provisional collaborative framework for the care and control of both diseases.</a:t>
            </a:r>
            <a:endParaRPr lang="en-US" altLang="ko-KR" sz="2000" dirty="0"/>
          </a:p>
          <a:p>
            <a:pPr lvl="1">
              <a:buFont typeface="Arial" pitchFamily="34" charset="0"/>
              <a:buChar char="•"/>
            </a:pPr>
            <a:endParaRPr lang="ko-KR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800" dirty="0" smtClean="0"/>
              <a:t>Limitations</a:t>
            </a:r>
          </a:p>
          <a:p>
            <a:pPr lvl="1"/>
            <a:r>
              <a:rPr lang="en-US" altLang="ko-KR" dirty="0" smtClean="0"/>
              <a:t> </a:t>
            </a:r>
            <a:r>
              <a:rPr lang="en-US" altLang="ko-KR" sz="2400" dirty="0" smtClean="0"/>
              <a:t>Significant socioeconomic </a:t>
            </a:r>
            <a:r>
              <a:rPr lang="en-US" altLang="ko-KR" sz="2400" dirty="0" err="1" smtClean="0"/>
              <a:t>differeences</a:t>
            </a:r>
            <a:r>
              <a:rPr lang="en-US" altLang="ko-KR" sz="2400" dirty="0" smtClean="0"/>
              <a:t> between with and without DM</a:t>
            </a:r>
          </a:p>
          <a:p>
            <a:pPr lvl="1"/>
            <a:r>
              <a:rPr lang="en-US" altLang="ko-KR" sz="2400" dirty="0" smtClean="0"/>
              <a:t>Does not reflect the long term evolution of DM control</a:t>
            </a:r>
          </a:p>
          <a:p>
            <a:pPr lvl="2"/>
            <a:r>
              <a:rPr lang="en-US" altLang="ko-KR" dirty="0" smtClean="0"/>
              <a:t>Unable to determine </a:t>
            </a:r>
            <a:r>
              <a:rPr lang="en-US" altLang="ko-KR" dirty="0" err="1" smtClean="0"/>
              <a:t>wheter</a:t>
            </a:r>
            <a:r>
              <a:rPr lang="en-US" altLang="ko-KR" dirty="0" smtClean="0"/>
              <a:t> metabolic control had any impact on clinical outcomes</a:t>
            </a:r>
          </a:p>
          <a:p>
            <a:pPr lvl="1"/>
            <a:r>
              <a:rPr lang="en-US" altLang="ko-KR" sz="2400" dirty="0" smtClean="0"/>
              <a:t>May have underestimated the real frequency of DM</a:t>
            </a:r>
          </a:p>
          <a:p>
            <a:pPr lvl="2"/>
            <a:r>
              <a:rPr lang="en-US" altLang="ko-KR" dirty="0" smtClean="0"/>
              <a:t>Based on self-reporting of  DM diagnosis by a physician</a:t>
            </a:r>
            <a:endParaRPr lang="ko-KR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Introduction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In this study</a:t>
            </a:r>
          </a:p>
          <a:p>
            <a:pPr lvl="1"/>
            <a:r>
              <a:rPr lang="en-US" altLang="ko-KR" dirty="0" smtClean="0"/>
              <a:t>Describe the clinical manifestations and treatment and post-treatment outcomes in patients with DM and </a:t>
            </a:r>
            <a:r>
              <a:rPr lang="en-US" altLang="ko-KR" dirty="0" err="1" smtClean="0"/>
              <a:t>bacteriologically</a:t>
            </a:r>
            <a:r>
              <a:rPr lang="en-US" altLang="ko-KR" dirty="0" smtClean="0"/>
              <a:t> confirmed pulmonary TB compared with TB patients without this diagnosis.</a:t>
            </a:r>
            <a:endParaRPr lang="ko-KR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Methods-Population and enrolment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altLang="ko-KR" sz="2400" dirty="0" smtClean="0"/>
              <a:t>Between March 1995 and April 2010</a:t>
            </a:r>
          </a:p>
          <a:p>
            <a:pPr lvl="1"/>
            <a:endParaRPr lang="en-US" altLang="ko-KR" sz="2400" dirty="0" smtClean="0"/>
          </a:p>
          <a:p>
            <a:pPr lvl="1"/>
            <a:r>
              <a:rPr lang="en-US" altLang="ko-KR" sz="2400" dirty="0" smtClean="0"/>
              <a:t>12 municipalities in the Orizaba Health Jurisdiction in Veracruz State, Mexico</a:t>
            </a:r>
          </a:p>
          <a:p>
            <a:pPr lvl="1"/>
            <a:endParaRPr lang="en-US" altLang="ko-KR" sz="2400" dirty="0" smtClean="0"/>
          </a:p>
          <a:p>
            <a:pPr lvl="1"/>
            <a:r>
              <a:rPr lang="en-US" altLang="ko-KR" sz="2400" dirty="0" smtClean="0"/>
              <a:t>Aged &gt; 15 years, coughing for &gt;15 days</a:t>
            </a:r>
          </a:p>
          <a:p>
            <a:pPr lvl="1"/>
            <a:endParaRPr lang="en-US" altLang="ko-KR" sz="2400" dirty="0" smtClean="0"/>
          </a:p>
          <a:p>
            <a:pPr lvl="1"/>
            <a:r>
              <a:rPr lang="en-US" altLang="ko-KR" sz="2400" dirty="0" smtClean="0"/>
              <a:t>Consenting pts with AFB or M. </a:t>
            </a:r>
            <a:r>
              <a:rPr lang="en-US" altLang="ko-KR" sz="2400" dirty="0" err="1" smtClean="0"/>
              <a:t>tubercuosis</a:t>
            </a:r>
            <a:r>
              <a:rPr lang="en-US" altLang="ko-KR" sz="2400" dirty="0" smtClean="0"/>
              <a:t> in sputum samples recruited over 15 years and underwent </a:t>
            </a:r>
            <a:r>
              <a:rPr lang="en-US" altLang="ko-KR" sz="2400" dirty="0" err="1" smtClean="0"/>
              <a:t>epidermiological</a:t>
            </a:r>
            <a:r>
              <a:rPr lang="en-US" altLang="ko-KR" sz="2400" dirty="0" smtClean="0"/>
              <a:t>, </a:t>
            </a:r>
            <a:r>
              <a:rPr lang="en-US" altLang="ko-KR" sz="2400" dirty="0" smtClean="0"/>
              <a:t>clinical, microbiological and molecular evaluation</a:t>
            </a:r>
          </a:p>
          <a:p>
            <a:pPr lvl="1"/>
            <a:endParaRPr lang="en-US" altLang="ko-KR" dirty="0" smtClean="0"/>
          </a:p>
          <a:p>
            <a:pPr lvl="1"/>
            <a:endParaRPr lang="ko-KR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Methods (2)</a:t>
            </a:r>
            <a:endParaRPr lang="ko-KR" altLang="en-US" sz="3600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4524237"/>
              </p:ext>
            </p:extLst>
          </p:nvPr>
        </p:nvGraphicFramePr>
        <p:xfrm>
          <a:off x="395536" y="1916832"/>
          <a:ext cx="8219256" cy="26100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/>
                <a:gridCol w="6779096"/>
              </a:tblGrid>
              <a:tr h="565212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Microbiological</a:t>
                      </a:r>
                      <a:r>
                        <a:rPr lang="en-US" altLang="ko-KR" baseline="0" dirty="0" smtClean="0"/>
                        <a:t> evaluation methods</a:t>
                      </a:r>
                      <a:endParaRPr lang="ko-KR" altLang="en-US" dirty="0"/>
                    </a:p>
                  </a:txBody>
                  <a:tcPr/>
                </a:tc>
              </a:tr>
              <a:tr h="56521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 smtClean="0"/>
                        <a:t>1995-2000</a:t>
                      </a:r>
                      <a:endParaRPr lang="ko-KR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 smtClean="0"/>
                        <a:t> Cultured  on</a:t>
                      </a:r>
                      <a:r>
                        <a:rPr lang="en-US" altLang="ko-KR" b="1" baseline="0" dirty="0" smtClean="0"/>
                        <a:t> </a:t>
                      </a:r>
                      <a:r>
                        <a:rPr lang="en-US" altLang="ko-KR" b="1" dirty="0" smtClean="0"/>
                        <a:t>smear positive</a:t>
                      </a:r>
                      <a:r>
                        <a:rPr lang="en-US" altLang="ko-KR" b="1" baseline="0" dirty="0" smtClean="0"/>
                        <a:t> sputum samples</a:t>
                      </a:r>
                      <a:endParaRPr lang="ko-KR" altLang="en-US" b="1" dirty="0"/>
                    </a:p>
                  </a:txBody>
                  <a:tcPr/>
                </a:tc>
              </a:tr>
              <a:tr h="56521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 smtClean="0"/>
                        <a:t>2000-2005</a:t>
                      </a:r>
                      <a:endParaRPr lang="ko-KR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 smtClean="0"/>
                        <a:t> Cultured on all sputum samples, both smear(-) and (+)</a:t>
                      </a:r>
                      <a:endParaRPr lang="ko-KR" altLang="en-US" b="1" dirty="0"/>
                    </a:p>
                  </a:txBody>
                  <a:tcPr/>
                </a:tc>
              </a:tr>
              <a:tr h="56521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 smtClean="0"/>
                        <a:t>2005-2010</a:t>
                      </a:r>
                      <a:endParaRPr lang="ko-KR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 smtClean="0"/>
                        <a:t> Culture</a:t>
                      </a:r>
                      <a:r>
                        <a:rPr lang="en-US" altLang="ko-KR" b="1" baseline="0" dirty="0" smtClean="0"/>
                        <a:t> on sputum samples from all previously treated TB pts and any new patients with TB considered at high risk of having drug-resistant TB</a:t>
                      </a:r>
                      <a:endParaRPr lang="ko-KR" altLang="en-US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395536" y="4869161"/>
            <a:ext cx="8229600" cy="198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85750" indent="-285750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altLang="ko-KR" sz="2400" dirty="0" smtClean="0">
                <a:latin typeface="Arial" pitchFamily="34" charset="0"/>
                <a:ea typeface="+mn-ea"/>
                <a:cs typeface="Arial" pitchFamily="34" charset="0"/>
              </a:rPr>
              <a:t>DM Patient</a:t>
            </a:r>
          </a:p>
          <a:p>
            <a:pPr marL="742950" lvl="1" indent="-285750" eaLnBrk="0" hangingPunct="0">
              <a:spcBef>
                <a:spcPct val="20000"/>
              </a:spcBef>
              <a:buFont typeface="Arial" charset="0"/>
              <a:buChar char="–"/>
            </a:pPr>
            <a:r>
              <a:rPr kumimoji="0" lang="en-US" altLang="ko-KR" sz="2400" dirty="0" smtClean="0">
                <a:latin typeface="Arial" pitchFamily="34" charset="0"/>
                <a:ea typeface="+mn-ea"/>
                <a:cs typeface="Arial" pitchFamily="34" charset="0"/>
              </a:rPr>
              <a:t> Who received a previous diagnosis from a physician</a:t>
            </a:r>
          </a:p>
          <a:p>
            <a:pPr marL="742950" lvl="1" indent="-285750" eaLnBrk="0" hangingPunct="0">
              <a:spcBef>
                <a:spcPct val="20000"/>
              </a:spcBef>
              <a:buFont typeface="Arial" charset="0"/>
              <a:buChar char="–"/>
            </a:pPr>
            <a:r>
              <a:rPr kumimoji="0" lang="en-US" altLang="ko-KR" sz="2400" dirty="0" smtClean="0">
                <a:latin typeface="Arial" pitchFamily="34" charset="0"/>
                <a:ea typeface="+mn-ea"/>
                <a:cs typeface="Arial" pitchFamily="34" charset="0"/>
              </a:rPr>
              <a:t> On oral </a:t>
            </a:r>
            <a:r>
              <a:rPr kumimoji="0" lang="en-US" altLang="ko-KR" sz="2400" dirty="0" err="1" smtClean="0">
                <a:latin typeface="Arial" pitchFamily="34" charset="0"/>
                <a:ea typeface="+mn-ea"/>
                <a:cs typeface="Arial" pitchFamily="34" charset="0"/>
              </a:rPr>
              <a:t>hypoglycaemic</a:t>
            </a:r>
            <a:r>
              <a:rPr kumimoji="0" lang="en-US" altLang="ko-KR" sz="2400" dirty="0" smtClean="0">
                <a:latin typeface="Arial" pitchFamily="34" charset="0"/>
                <a:ea typeface="+mn-ea"/>
                <a:cs typeface="Arial" pitchFamily="34" charset="0"/>
              </a:rPr>
              <a:t> medication or Insulin administration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내용 개체 틀 4"/>
          <p:cNvGraphicFramePr>
            <a:graphicFrameLocks noGrp="1"/>
          </p:cNvGraphicFramePr>
          <p:nvPr>
            <p:ph idx="1"/>
          </p:nvPr>
        </p:nvGraphicFramePr>
        <p:xfrm>
          <a:off x="395536" y="2132856"/>
          <a:ext cx="8496944" cy="31632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/>
                <a:gridCol w="6912768"/>
              </a:tblGrid>
              <a:tr h="489527">
                <a:tc>
                  <a:txBody>
                    <a:bodyPr/>
                    <a:lstStyle/>
                    <a:p>
                      <a:pPr latinLnBrk="1"/>
                      <a:endParaRPr lang="ko-KR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 Regimen</a:t>
                      </a:r>
                      <a:endParaRPr lang="ko-KR" altLang="en-US" b="1" dirty="0"/>
                    </a:p>
                  </a:txBody>
                  <a:tcPr/>
                </a:tc>
              </a:tr>
              <a:tr h="84493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 smtClean="0"/>
                        <a:t>1995-1998</a:t>
                      </a:r>
                      <a:endParaRPr lang="ko-KR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 smtClean="0"/>
                        <a:t> New</a:t>
                      </a:r>
                      <a:r>
                        <a:rPr lang="en-US" altLang="ko-KR" b="1" baseline="0" dirty="0" smtClean="0"/>
                        <a:t> case : 2HRZ/4HR</a:t>
                      </a:r>
                    </a:p>
                    <a:p>
                      <a:pPr latinLnBrk="1"/>
                      <a:r>
                        <a:rPr lang="en-US" altLang="ko-KR" b="1" baseline="0" dirty="0" smtClean="0"/>
                        <a:t> Retreated case : 2HRZ/4HR</a:t>
                      </a:r>
                    </a:p>
                    <a:p>
                      <a:pPr latinLnBrk="1"/>
                      <a:r>
                        <a:rPr lang="en-US" altLang="ko-KR" b="1" baseline="0" dirty="0" smtClean="0"/>
                        <a:t>                      plus </a:t>
                      </a:r>
                      <a:r>
                        <a:rPr lang="en-US" altLang="ko-KR" b="1" baseline="0" dirty="0" err="1" smtClean="0"/>
                        <a:t>ethambutol</a:t>
                      </a:r>
                      <a:r>
                        <a:rPr lang="en-US" altLang="ko-KR" b="1" baseline="0" dirty="0" smtClean="0"/>
                        <a:t>(E) or streptomycin(S)</a:t>
                      </a:r>
                      <a:endParaRPr lang="ko-KR" altLang="en-US" b="1" dirty="0"/>
                    </a:p>
                  </a:txBody>
                  <a:tcPr/>
                </a:tc>
              </a:tr>
              <a:tr h="84493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 smtClean="0"/>
                        <a:t>After 1998</a:t>
                      </a:r>
                      <a:endParaRPr lang="ko-KR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 smtClean="0"/>
                        <a:t> New case : 2HRZE/4HR</a:t>
                      </a:r>
                    </a:p>
                    <a:p>
                      <a:pPr latinLnBrk="1"/>
                      <a:r>
                        <a:rPr lang="en-US" altLang="ko-KR" b="1" dirty="0" smtClean="0"/>
                        <a:t> Retreated case : 2HRZES/1HRZE/5HRE</a:t>
                      </a:r>
                      <a:endParaRPr lang="ko-KR" altLang="en-US" b="1" dirty="0"/>
                    </a:p>
                  </a:txBody>
                  <a:tcPr/>
                </a:tc>
              </a:tr>
              <a:tr h="84493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 smtClean="0"/>
                        <a:t>After</a:t>
                      </a:r>
                      <a:r>
                        <a:rPr lang="en-US" altLang="ko-KR" b="1" baseline="0" dirty="0" smtClean="0"/>
                        <a:t> 2000</a:t>
                      </a:r>
                    </a:p>
                    <a:p>
                      <a:pPr latinLnBrk="1"/>
                      <a:r>
                        <a:rPr lang="en-US" altLang="ko-KR" b="1" baseline="0" dirty="0" smtClean="0"/>
                        <a:t> with MDR </a:t>
                      </a:r>
                      <a:endParaRPr lang="ko-KR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1800" b="1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Second-line </a:t>
                      </a:r>
                      <a:r>
                        <a:rPr lang="en-US" altLang="ko-KR" sz="18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standardised</a:t>
                      </a:r>
                      <a:r>
                        <a:rPr lang="en-US" altLang="ko-KR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regime using at least four drugs highly likely </a:t>
                      </a:r>
                      <a:r>
                        <a:rPr lang="en-US" altLang="ko-KR" sz="1800" b="1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 be effective </a:t>
                      </a:r>
                      <a:r>
                        <a:rPr lang="en-US" altLang="ko-KR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for 18–24 months after culture conversion</a:t>
                      </a:r>
                      <a:endParaRPr lang="ko-KR" altLang="en-US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제목 1"/>
          <p:cNvSpPr txBox="1">
            <a:spLocks/>
          </p:cNvSpPr>
          <p:nvPr/>
        </p:nvSpPr>
        <p:spPr bwMode="auto">
          <a:xfrm>
            <a:off x="609600" y="4270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Methods- </a:t>
            </a:r>
            <a:r>
              <a:rPr kumimoji="0" lang="en-US" altLang="ko-K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Therapeutic regimens</a:t>
            </a:r>
            <a:endParaRPr kumimoji="0" lang="ko-KR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40000"/>
                  <a:lumOff val="60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ko-KR" sz="3600" dirty="0" smtClean="0"/>
              <a:t>Methods </a:t>
            </a:r>
            <a:endParaRPr lang="ko-KR" altLang="en-US" sz="36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449" y="2132856"/>
            <a:ext cx="8925047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/>
              <a:t>HIV testing</a:t>
            </a:r>
          </a:p>
          <a:p>
            <a:pPr lvl="1"/>
            <a:r>
              <a:rPr lang="en-US" altLang="ko-KR" sz="2000" dirty="0" smtClean="0"/>
              <a:t>Voluntary HIV testing and </a:t>
            </a:r>
            <a:r>
              <a:rPr lang="en-US" altLang="ko-KR" sz="2000" dirty="0" err="1" smtClean="0"/>
              <a:t>coundselling</a:t>
            </a:r>
            <a:r>
              <a:rPr lang="en-US" altLang="ko-KR" sz="2000" dirty="0" smtClean="0"/>
              <a:t> offered to all participants</a:t>
            </a:r>
          </a:p>
          <a:p>
            <a:pPr lvl="1"/>
            <a:r>
              <a:rPr lang="en-US" altLang="ko-KR" sz="2000" dirty="0" smtClean="0"/>
              <a:t>All positive results were confirmed by western blot analysis</a:t>
            </a:r>
          </a:p>
          <a:p>
            <a:pPr lvl="1"/>
            <a:endParaRPr lang="en-US" altLang="ko-KR" sz="2000" dirty="0" smtClean="0"/>
          </a:p>
          <a:p>
            <a:r>
              <a:rPr lang="en-US" altLang="ko-KR" sz="2400" dirty="0" smtClean="0"/>
              <a:t>Measurement of glucose concentration</a:t>
            </a:r>
          </a:p>
          <a:p>
            <a:pPr lvl="1"/>
            <a:r>
              <a:rPr lang="en-US" altLang="ko-KR" sz="2000" dirty="0" smtClean="0"/>
              <a:t>1166 of the 1262 Pts(92.39%) in whom a serum sample obtained after the diagnosis of TB</a:t>
            </a:r>
          </a:p>
          <a:p>
            <a:pPr lvl="1"/>
            <a:r>
              <a:rPr lang="en-US" altLang="ko-KR" sz="2400" dirty="0" smtClean="0"/>
              <a:t>Diagnostic results:</a:t>
            </a:r>
          </a:p>
          <a:p>
            <a:pPr lvl="2"/>
            <a:r>
              <a:rPr lang="en-US" altLang="ko-KR" dirty="0" smtClean="0"/>
              <a:t> ≥126 mg/dl in fasting or ≥200 mg/dl for random samples</a:t>
            </a:r>
            <a:endParaRPr lang="ko-KR" altLang="en-US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Methods – </a:t>
            </a:r>
            <a:r>
              <a:rPr lang="en-US" altLang="ko-KR" sz="3600" dirty="0" err="1" smtClean="0"/>
              <a:t>Mycobacteriology</a:t>
            </a:r>
            <a:r>
              <a:rPr lang="en-US" altLang="ko-KR" sz="3600" dirty="0" smtClean="0"/>
              <a:t> and genotyping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altLang="ko-KR" sz="2800" dirty="0" smtClean="0">
                <a:solidFill>
                  <a:schemeClr val="tx1"/>
                </a:solidFill>
              </a:rPr>
              <a:t>Isolates were genotyped and compared</a:t>
            </a:r>
          </a:p>
          <a:p>
            <a:pPr>
              <a:buNone/>
            </a:pPr>
            <a:r>
              <a:rPr lang="en-US" altLang="ko-KR" sz="2800" dirty="0" smtClean="0">
                <a:solidFill>
                  <a:schemeClr val="tx1"/>
                </a:solidFill>
              </a:rPr>
              <a:t>     using IS6110-based RFLP and </a:t>
            </a:r>
            <a:r>
              <a:rPr lang="en-US" altLang="ko-KR" sz="2800" dirty="0" err="1" smtClean="0">
                <a:solidFill>
                  <a:schemeClr val="tx1"/>
                </a:solidFill>
              </a:rPr>
              <a:t>spoligotyping</a:t>
            </a:r>
            <a:r>
              <a:rPr lang="en-US" altLang="ko-KR" sz="2800" dirty="0" smtClean="0">
                <a:solidFill>
                  <a:schemeClr val="tx1"/>
                </a:solidFill>
              </a:rPr>
              <a:t> </a:t>
            </a:r>
          </a:p>
          <a:p>
            <a:pPr lvl="1"/>
            <a:r>
              <a:rPr lang="en-US" altLang="ko-KR" sz="2400" dirty="0" smtClean="0">
                <a:solidFill>
                  <a:schemeClr val="tx1"/>
                </a:solidFill>
              </a:rPr>
              <a:t>if the IS6110 RFLP patterns of the isolate had &lt;6 bands</a:t>
            </a:r>
          </a:p>
          <a:p>
            <a:pPr marL="0" indent="0">
              <a:buNone/>
            </a:pPr>
            <a:endParaRPr lang="ko-KR" altLang="en-U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7539</TotalTime>
  <Words>1412</Words>
  <Application>Microsoft Office PowerPoint</Application>
  <PresentationFormat>화면 슬라이드 쇼(4:3)</PresentationFormat>
  <Paragraphs>166</Paragraphs>
  <Slides>20</Slides>
  <Notes>15</Notes>
  <HiddenSlides>1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20</vt:i4>
      </vt:variant>
    </vt:vector>
  </HeadingPairs>
  <TitlesOfParts>
    <vt:vector size="21" baseType="lpstr">
      <vt:lpstr>Office 테마</vt:lpstr>
      <vt:lpstr>Association of diabetes and tuberculosis:  impact on treatment and post-treatment outcomes</vt:lpstr>
      <vt:lpstr>Introduction</vt:lpstr>
      <vt:lpstr>Introduction</vt:lpstr>
      <vt:lpstr>Methods-Population and enrolment</vt:lpstr>
      <vt:lpstr>Methods (2)</vt:lpstr>
      <vt:lpstr>PowerPoint 프레젠테이션</vt:lpstr>
      <vt:lpstr>Methods </vt:lpstr>
      <vt:lpstr>Methods</vt:lpstr>
      <vt:lpstr>Methods – Mycobacteriology and genotyping</vt:lpstr>
      <vt:lpstr>Results  Characteristics of patients with TB according to DM</vt:lpstr>
      <vt:lpstr>Results  Treatment outcomes</vt:lpstr>
      <vt:lpstr>Results  Characteristics of patients with TB according to DM</vt:lpstr>
      <vt:lpstr>Results</vt:lpstr>
      <vt:lpstr>Results</vt:lpstr>
      <vt:lpstr>Discussion</vt:lpstr>
      <vt:lpstr>Discussion</vt:lpstr>
      <vt:lpstr>Discussion</vt:lpstr>
      <vt:lpstr>Discussion</vt:lpstr>
      <vt:lpstr>Discussion</vt:lpstr>
      <vt:lpstr>Discussion</vt:lpstr>
    </vt:vector>
  </TitlesOfParts>
  <Company>MY_HOME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Young su Joo</cp:lastModifiedBy>
  <cp:revision>909</cp:revision>
  <dcterms:created xsi:type="dcterms:W3CDTF">2002-05-31T16:21:56Z</dcterms:created>
  <dcterms:modified xsi:type="dcterms:W3CDTF">2013-04-10T12:29:37Z</dcterms:modified>
</cp:coreProperties>
</file>