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87" r:id="rId8"/>
    <p:sldId id="268" r:id="rId9"/>
    <p:sldId id="265" r:id="rId10"/>
    <p:sldId id="269" r:id="rId11"/>
    <p:sldId id="270" r:id="rId12"/>
    <p:sldId id="271" r:id="rId13"/>
    <p:sldId id="288" r:id="rId14"/>
    <p:sldId id="272" r:id="rId15"/>
    <p:sldId id="273" r:id="rId16"/>
    <p:sldId id="274" r:id="rId17"/>
    <p:sldId id="275" r:id="rId18"/>
    <p:sldId id="277" r:id="rId19"/>
    <p:sldId id="278" r:id="rId20"/>
    <p:sldId id="289" r:id="rId21"/>
    <p:sldId id="280" r:id="rId22"/>
    <p:sldId id="281" r:id="rId23"/>
    <p:sldId id="282" r:id="rId24"/>
    <p:sldId id="283" r:id="rId25"/>
    <p:sldId id="284" r:id="rId26"/>
    <p:sldId id="286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620"/>
    <p:restoredTop sz="78173" autoAdjust="0"/>
  </p:normalViewPr>
  <p:slideViewPr>
    <p:cSldViewPr>
      <p:cViewPr>
        <p:scale>
          <a:sx n="75" d="100"/>
          <a:sy n="75" d="100"/>
        </p:scale>
        <p:origin x="-138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39DC5-D7F0-45DD-A3EC-6CFF08C99153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195E1-4E34-4D39-B488-28FE14974BC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5759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05173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Cardiovascular death risk </a:t>
            </a:r>
            <a:r>
              <a:rPr lang="ko-KR" altLang="en-US" baseline="0" dirty="0" smtClean="0"/>
              <a:t>를 측정하기 위해 </a:t>
            </a:r>
            <a:r>
              <a:rPr lang="en-US" altLang="ko-KR" baseline="0" dirty="0" smtClean="0"/>
              <a:t>anti </a:t>
            </a:r>
            <a:r>
              <a:rPr lang="ko-KR" altLang="en-US" baseline="0" dirty="0" smtClean="0"/>
              <a:t>사용 없이 발생하는 </a:t>
            </a:r>
            <a:r>
              <a:rPr lang="en-US" altLang="ko-KR" baseline="0" dirty="0" smtClean="0"/>
              <a:t>cardiovascular death</a:t>
            </a:r>
            <a:r>
              <a:rPr lang="ko-KR" altLang="en-US" baseline="0" dirty="0" smtClean="0"/>
              <a:t>와 연관된 </a:t>
            </a:r>
            <a:r>
              <a:rPr lang="en-US" altLang="ko-KR" baseline="0" dirty="0" smtClean="0"/>
              <a:t>CVD risk score</a:t>
            </a:r>
            <a:r>
              <a:rPr lang="ko-KR" altLang="en-US" baseline="0" dirty="0" smtClean="0"/>
              <a:t>을 다음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문헌에서 인용하여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계산하였다</a:t>
            </a: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Azithromycin course </a:t>
            </a:r>
            <a:r>
              <a:rPr lang="ko-KR" altLang="en-US" baseline="0" dirty="0" smtClean="0"/>
              <a:t>별로 </a:t>
            </a:r>
            <a:r>
              <a:rPr lang="en-US" altLang="ko-KR" baseline="0" dirty="0" smtClean="0"/>
              <a:t>additional risk</a:t>
            </a:r>
            <a:r>
              <a:rPr lang="ko-KR" altLang="en-US" baseline="0" dirty="0" smtClean="0"/>
              <a:t>는 요렇게 계산했다</a:t>
            </a: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risk </a:t>
            </a:r>
            <a:r>
              <a:rPr lang="ko-KR" altLang="en-US" baseline="0" dirty="0" smtClean="0"/>
              <a:t>차이 계산은 </a:t>
            </a:r>
            <a:r>
              <a:rPr lang="en-US" altLang="ko-KR" baseline="0" dirty="0" smtClean="0"/>
              <a:t>CVD risk score</a:t>
            </a:r>
            <a:r>
              <a:rPr lang="ko-KR" altLang="en-US" baseline="0" dirty="0" smtClean="0"/>
              <a:t>을 통해 추산한 </a:t>
            </a:r>
            <a:r>
              <a:rPr lang="en-US" altLang="ko-KR" baseline="0" dirty="0" smtClean="0"/>
              <a:t>cardiovascular risk </a:t>
            </a:r>
            <a:r>
              <a:rPr lang="ko-KR" altLang="en-US" baseline="0" dirty="0" err="1" smtClean="0"/>
              <a:t>십분위수에</a:t>
            </a:r>
            <a:r>
              <a:rPr lang="ko-KR" altLang="en-US" baseline="0" dirty="0" smtClean="0"/>
              <a:t> 따라 분류하여 계산하였다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735729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azithromycin subjects characteristics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특징은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77.5%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여자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mean age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49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cardiovascular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나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respiratory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사용이 많았고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 </a:t>
            </a:r>
            <a:r>
              <a:rPr lang="ko-KR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내원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사용했던 비율이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높았다</a:t>
            </a:r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Cardiovascular risk score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표 젤 아랫줄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그래서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azithro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control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대체로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score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높았다</a:t>
            </a:r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224079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sudden cardiac death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cardiovascular death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모두 증가하는 것으로 나타났으며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non-cardiac death risk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증가하지 않음에도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all cause death risk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증가하였다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366671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Cumulative incidence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product</a:t>
            </a:r>
            <a:r>
              <a:rPr lang="en-US" altLang="ko-KR" baseline="0" dirty="0" smtClean="0"/>
              <a:t> limit method</a:t>
            </a:r>
            <a:r>
              <a:rPr lang="ko-KR" altLang="en-US" baseline="0" dirty="0" smtClean="0"/>
              <a:t>를 통해 그래프로 나타내었다</a:t>
            </a:r>
            <a:endParaRPr lang="en-US" altLang="ko-KR" baseline="0" dirty="0" smtClean="0"/>
          </a:p>
          <a:p>
            <a:r>
              <a:rPr lang="en-US" altLang="ko-KR" dirty="0" smtClean="0"/>
              <a:t>non</a:t>
            </a:r>
            <a:r>
              <a:rPr lang="en-US" altLang="ko-KR" baseline="0" dirty="0" smtClean="0"/>
              <a:t> user </a:t>
            </a:r>
            <a:r>
              <a:rPr lang="ko-KR" altLang="en-US" baseline="0" dirty="0" smtClean="0"/>
              <a:t>과의 비교 그래프</a:t>
            </a:r>
            <a:endParaRPr lang="en-US" altLang="ko-KR" baseline="0" dirty="0" smtClean="0"/>
          </a:p>
          <a:p>
            <a:r>
              <a:rPr lang="en-US" altLang="ko-KR" baseline="0" dirty="0" smtClean="0"/>
              <a:t>:5day course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cv- death, all cause death </a:t>
            </a:r>
            <a:r>
              <a:rPr lang="ko-KR" altLang="en-US" baseline="0" dirty="0" smtClean="0"/>
              <a:t>모두 증가한 </a:t>
            </a:r>
            <a:r>
              <a:rPr lang="en-US" altLang="ko-KR" baseline="0" dirty="0" smtClean="0"/>
              <a:t>risk</a:t>
            </a:r>
            <a:r>
              <a:rPr lang="ko-KR" altLang="en-US" baseline="0" dirty="0" smtClean="0"/>
              <a:t>를 보인다</a:t>
            </a:r>
            <a:endParaRPr lang="en-US" altLang="ko-KR" baseline="0" dirty="0" smtClean="0"/>
          </a:p>
          <a:p>
            <a:r>
              <a:rPr lang="en-US" altLang="ko-KR" baseline="0" dirty="0" smtClean="0"/>
              <a:t> 10day period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cv-death</a:t>
            </a:r>
            <a:r>
              <a:rPr lang="ko-KR" altLang="en-US" baseline="0" dirty="0" smtClean="0"/>
              <a:t>는 </a:t>
            </a:r>
            <a:r>
              <a:rPr lang="en-US" altLang="ko-KR" baseline="0" dirty="0" err="1" smtClean="0"/>
              <a:t>azithro</a:t>
            </a:r>
            <a:r>
              <a:rPr lang="ko-KR" altLang="en-US" baseline="0" dirty="0" smtClean="0"/>
              <a:t>에서 유의하게 증가한 결과를 보였으나 </a:t>
            </a:r>
            <a:r>
              <a:rPr lang="en-US" altLang="ko-KR" baseline="0" dirty="0" smtClean="0"/>
              <a:t>all cause death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HR</a:t>
            </a:r>
            <a:r>
              <a:rPr lang="ko-KR" altLang="en-US" baseline="0" dirty="0" smtClean="0"/>
              <a:t>도 크지 않고 </a:t>
            </a:r>
            <a:r>
              <a:rPr lang="en-US" altLang="ko-KR" baseline="0" dirty="0" smtClean="0"/>
              <a:t>CI 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을 포함하여 유의하지 않은 결과를 보인다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366671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Azithromycin</a:t>
            </a:r>
            <a:r>
              <a:rPr lang="ko-KR" alt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다르게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amoxicillin gr.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non-user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gr.</a:t>
            </a:r>
            <a:r>
              <a:rPr lang="ko-KR" alt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</a:t>
            </a:r>
            <a:r>
              <a:rPr lang="ko-KR" alt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비교시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cv-death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non-cv death, any cause death, 5day model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10day model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모두에서 유의한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risk 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증가를 보이지 않았다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435678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21188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Obserbatic</a:t>
            </a:r>
            <a:r>
              <a:rPr lang="en-US" altLang="ko-KR" baseline="0" dirty="0" smtClean="0"/>
              <a:t> study </a:t>
            </a:r>
            <a:r>
              <a:rPr lang="ko-KR" altLang="en-US" baseline="0" dirty="0" smtClean="0"/>
              <a:t>이므로 </a:t>
            </a:r>
            <a:r>
              <a:rPr lang="en-US" altLang="ko-KR" baseline="0" dirty="0" smtClean="0"/>
              <a:t>confounding factor  </a:t>
            </a:r>
            <a:r>
              <a:rPr lang="ko-KR" altLang="en-US" baseline="0" dirty="0" smtClean="0"/>
              <a:t>조정이 필요</a:t>
            </a:r>
            <a:endParaRPr lang="en-US" altLang="ko-KR" baseline="0" dirty="0" smtClean="0"/>
          </a:p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hyperlipidemia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hypertension, diabetes, heart failure, angina, or myocardial infarction.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등의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조정 했으므로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behavior risk 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도 조정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테네시</a:t>
            </a:r>
            <a:r>
              <a:rPr lang="ko-KR" altLang="en-US" dirty="0" smtClean="0"/>
              <a:t> 주의 </a:t>
            </a:r>
            <a:r>
              <a:rPr lang="ko-KR" altLang="en-US" dirty="0" err="1" smtClean="0"/>
              <a:t>보건국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en-US" altLang="ko-KR" baseline="0" dirty="0" smtClean="0"/>
              <a:t>local </a:t>
            </a:r>
            <a:r>
              <a:rPr lang="en-US" altLang="ko-KR" baseline="0" dirty="0" smtClean="0"/>
              <a:t>IRB </a:t>
            </a:r>
            <a:r>
              <a:rPr lang="ko-KR" altLang="en-US" baseline="0" dirty="0" smtClean="0"/>
              <a:t>승인으로 진행하였다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Tenncare</a:t>
            </a:r>
            <a:r>
              <a:rPr lang="en-US" altLang="ko-KR" baseline="0" dirty="0" smtClean="0"/>
              <a:t> is the us state of </a:t>
            </a:r>
            <a:r>
              <a:rPr lang="en-US" altLang="ko-KR" baseline="0" dirty="0" err="1" smtClean="0"/>
              <a:t>tennessee;s</a:t>
            </a:r>
            <a:r>
              <a:rPr lang="en-US" altLang="ko-KR" baseline="0" dirty="0" smtClean="0"/>
              <a:t> health care insurance program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컴퓨터</a:t>
            </a:r>
            <a:r>
              <a:rPr lang="ko-KR" altLang="en-US" baseline="0" dirty="0" smtClean="0"/>
              <a:t> 데이터와 </a:t>
            </a:r>
            <a:r>
              <a:rPr lang="en-US" altLang="ko-KR" baseline="0" dirty="0" err="1" smtClean="0"/>
              <a:t>pharmary</a:t>
            </a:r>
            <a:r>
              <a:rPr lang="en-US" altLang="ko-KR" baseline="0" dirty="0" smtClean="0"/>
              <a:t> file </a:t>
            </a:r>
            <a:r>
              <a:rPr lang="ko-KR" altLang="en-US" baseline="0" dirty="0" smtClean="0"/>
              <a:t>이용</a:t>
            </a:r>
            <a:endParaRPr lang="en-US" altLang="ko-KR" baseline="0" dirty="0" smtClean="0"/>
          </a:p>
          <a:p>
            <a:r>
              <a:rPr lang="en-US" altLang="ko-KR" baseline="0" dirty="0" smtClean="0"/>
              <a:t>Excluded </a:t>
            </a:r>
            <a:r>
              <a:rPr lang="ko-KR" altLang="en-US" baseline="0" dirty="0" smtClean="0"/>
              <a:t>와 그 외 필요 요건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Non anti user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뿐만 아니라 </a:t>
            </a:r>
            <a:r>
              <a:rPr lang="en-US" altLang="ko-KR" baseline="0" dirty="0" err="1" smtClean="0"/>
              <a:t>confouning</a:t>
            </a:r>
            <a:r>
              <a:rPr lang="en-US" altLang="ko-KR" baseline="0" dirty="0" smtClean="0"/>
              <a:t> factor</a:t>
            </a:r>
            <a:r>
              <a:rPr lang="ko-KR" altLang="en-US" baseline="0" dirty="0" smtClean="0"/>
              <a:t>를 줄이기 위해 추가적 </a:t>
            </a:r>
            <a:r>
              <a:rPr lang="en-US" altLang="ko-KR" baseline="0" dirty="0" smtClean="0"/>
              <a:t>control </a:t>
            </a:r>
            <a:r>
              <a:rPr lang="en-US" altLang="ko-KR" baseline="0" dirty="0" err="1" smtClean="0"/>
              <a:t>goups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을 두었다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Amoxicillin </a:t>
            </a:r>
            <a:r>
              <a:rPr lang="ko-KR" altLang="en-US" baseline="0" dirty="0" smtClean="0"/>
              <a:t>이 </a:t>
            </a:r>
            <a:r>
              <a:rPr lang="en-US" altLang="ko-KR" baseline="0" dirty="0" err="1" smtClean="0"/>
              <a:t>primay</a:t>
            </a:r>
            <a:r>
              <a:rPr lang="en-US" altLang="ko-KR" baseline="0" dirty="0" smtClean="0"/>
              <a:t> control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53059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Sudden cardiac death4-6 was defined as a sudden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pulseless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condition that was fatal, consistent with a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ventricular tachyarrhythmia, and occurred in the absence of a known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noncardiac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condition as the proximate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 of the death.5 This excluded deaths of patients admitted to the hospital, that were not sudden, or with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evidence for an extrinsic (e.g., cocaine)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noncardiac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(e.g., pneumonia) etiology or a different cardiac etiology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(e.g., heart failure).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multiple sources of data, including computerized death certificates, hospital discharge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files, and Medicaid files with terminal outpatient medical care encounters.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an estimated sensitivity of 75%.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분석에 쓰인 </a:t>
            </a:r>
            <a:r>
              <a:rPr lang="en-US" altLang="ko-KR" baseline="0" dirty="0" smtClean="0"/>
              <a:t>study unit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azithromycin 5</a:t>
            </a:r>
            <a:r>
              <a:rPr lang="ko-KR" altLang="en-US" baseline="0" dirty="0" smtClean="0"/>
              <a:t>일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다른 </a:t>
            </a:r>
            <a:r>
              <a:rPr lang="en-US" altLang="ko-KR" baseline="0" dirty="0" smtClean="0"/>
              <a:t>anti 10</a:t>
            </a:r>
            <a:r>
              <a:rPr lang="ko-KR" altLang="en-US" baseline="0" dirty="0" smtClean="0"/>
              <a:t>일 </a:t>
            </a:r>
            <a:r>
              <a:rPr lang="en-US" altLang="ko-KR" baseline="0" dirty="0" smtClean="0"/>
              <a:t>fixed period</a:t>
            </a:r>
            <a:r>
              <a:rPr lang="ko-KR" altLang="en-US" baseline="0" dirty="0" smtClean="0"/>
              <a:t>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이에 대하여 분석하였다</a:t>
            </a:r>
            <a:endParaRPr lang="en-US" altLang="ko-KR" baseline="0" dirty="0" smtClean="0"/>
          </a:p>
          <a:p>
            <a:r>
              <a:rPr lang="en-US" altLang="ko-KR" baseline="0" dirty="0" smtClean="0"/>
              <a:t>Azithromycin </a:t>
            </a:r>
            <a:r>
              <a:rPr lang="ko-KR" altLang="en-US" baseline="0" dirty="0" smtClean="0"/>
              <a:t>투여 환자에서 </a:t>
            </a:r>
            <a:r>
              <a:rPr lang="en-US" altLang="ko-KR" baseline="0" dirty="0" smtClean="0"/>
              <a:t>D6-10</a:t>
            </a:r>
            <a:r>
              <a:rPr lang="ko-KR" altLang="en-US" baseline="0" dirty="0" smtClean="0"/>
              <a:t>은 </a:t>
            </a:r>
            <a:r>
              <a:rPr lang="ko-KR" altLang="en-US" baseline="0" dirty="0" smtClean="0"/>
              <a:t>대게 약을 복용하지 않는 기간이므로 이 </a:t>
            </a:r>
            <a:r>
              <a:rPr lang="ko-KR" altLang="en-US" baseline="0" dirty="0" smtClean="0"/>
              <a:t>구간은 따로 분석함</a:t>
            </a:r>
            <a:endParaRPr lang="en-US" altLang="ko-KR" baseline="0" dirty="0" smtClean="0"/>
          </a:p>
          <a:p>
            <a:r>
              <a:rPr lang="ko-KR" altLang="en-US" baseline="0" dirty="0" smtClean="0"/>
              <a:t>이 항생제 투여 기간에 대하여 분석한 것은 그간의 </a:t>
            </a:r>
            <a:r>
              <a:rPr lang="en-US" altLang="ko-KR" baseline="0" dirty="0" smtClean="0"/>
              <a:t>case reports</a:t>
            </a:r>
            <a:r>
              <a:rPr lang="ko-KR" altLang="en-US" baseline="0" dirty="0" smtClean="0"/>
              <a:t>등에서 </a:t>
            </a:r>
            <a:r>
              <a:rPr lang="en-US" altLang="ko-KR" baseline="0" dirty="0" smtClean="0"/>
              <a:t>azithromycin</a:t>
            </a:r>
            <a:r>
              <a:rPr lang="ko-KR" altLang="en-US" baseline="0" dirty="0" smtClean="0"/>
              <a:t>으로 인한 </a:t>
            </a:r>
            <a:r>
              <a:rPr lang="en-US" altLang="ko-KR" baseline="0" dirty="0" smtClean="0"/>
              <a:t>acute mechanism</a:t>
            </a:r>
            <a:r>
              <a:rPr lang="ko-KR" altLang="en-US" baseline="0" dirty="0" smtClean="0"/>
              <a:t>으로 </a:t>
            </a:r>
            <a:r>
              <a:rPr lang="en-US" altLang="ko-KR" baseline="0" dirty="0" smtClean="0"/>
              <a:t>cardiac A/E risk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greater </a:t>
            </a:r>
            <a:r>
              <a:rPr lang="ko-KR" altLang="en-US" baseline="0" dirty="0" smtClean="0"/>
              <a:t>되는 기간에 상응하는 시점을 택한 것이다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594936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논문은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Tx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동안 발생하는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death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incidence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RR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보고자 하였다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cumulative incidence(P-L method mean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값으로 계산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adjusted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하지 않은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incidence), RR(subject characteristics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대해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adjusted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하였고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cox regression model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통해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hazard ratio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계산함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*Cox regression model(=cox proportional hazards regression): survival analysis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multivariate(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다변량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분석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때 쓰는 젤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한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test(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confouding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factor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통계 프로그램에 다 넣고 돌리면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들이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survival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미치는 영향을 알아서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adjust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해줌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*Supplementary appendix – Cox regression model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부분 발췌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regression model coefficients for the study covariates must be interpreted cautiously. Because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controlling for confounding relies upon the propensity score, these coefficients are not completely adjusted for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factors. For example, male sex is associated with increased risk. However, the corresponding HRs for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covariates are not well adjusted for other cardiovascular risk factors, as the propensity score can only be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demonstrated to perform this adjustment for azithromycin.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428684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각</a:t>
            </a:r>
            <a:r>
              <a:rPr lang="en-US" altLang="ko-KR" baseline="0" dirty="0" smtClean="0"/>
              <a:t> group </a:t>
            </a:r>
            <a:r>
              <a:rPr lang="ko-KR" altLang="en-US" baseline="0" dirty="0" smtClean="0"/>
              <a:t>간 </a:t>
            </a:r>
            <a:r>
              <a:rPr lang="ko-KR" altLang="en-US" baseline="0" dirty="0" err="1" smtClean="0"/>
              <a:t>비교시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anti </a:t>
            </a:r>
            <a:r>
              <a:rPr lang="ko-KR" altLang="en-US" baseline="0" dirty="0" smtClean="0"/>
              <a:t>사용과 </a:t>
            </a:r>
            <a:r>
              <a:rPr lang="en-US" altLang="ko-KR" baseline="0" dirty="0" smtClean="0"/>
              <a:t>death risk</a:t>
            </a:r>
            <a:r>
              <a:rPr lang="ko-KR" altLang="en-US" baseline="0" dirty="0" smtClean="0"/>
              <a:t>에 영향을 줄 수 있는 가능한 모든 </a:t>
            </a:r>
            <a:r>
              <a:rPr lang="en-US" altLang="ko-KR" baseline="0" dirty="0" smtClean="0"/>
              <a:t>covariates </a:t>
            </a:r>
            <a:r>
              <a:rPr lang="ko-KR" altLang="en-US" baseline="0" dirty="0" smtClean="0"/>
              <a:t>들을 </a:t>
            </a:r>
            <a:r>
              <a:rPr lang="en-US" altLang="ko-KR" baseline="0" dirty="0" smtClean="0"/>
              <a:t>adjust </a:t>
            </a:r>
            <a:r>
              <a:rPr lang="ko-KR" altLang="en-US" baseline="0" dirty="0" smtClean="0"/>
              <a:t>하였다</a:t>
            </a:r>
            <a:endParaRPr lang="en-US" altLang="ko-KR" baseline="0" dirty="0" smtClean="0"/>
          </a:p>
          <a:p>
            <a:r>
              <a:rPr lang="en-US" altLang="ko-KR" baseline="0" dirty="0" smtClean="0"/>
              <a:t>153</a:t>
            </a:r>
            <a:r>
              <a:rPr lang="ko-KR" altLang="en-US" baseline="0" dirty="0" smtClean="0"/>
              <a:t>개의 </a:t>
            </a:r>
            <a:r>
              <a:rPr lang="en-US" altLang="ko-KR" baseline="0" dirty="0" err="1" smtClean="0"/>
              <a:t>covaiates</a:t>
            </a:r>
            <a:endParaRPr lang="en-US" altLang="ko-KR" baseline="0" dirty="0" smtClean="0"/>
          </a:p>
          <a:p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adjustment</a:t>
            </a:r>
            <a:r>
              <a:rPr lang="ko-KR" altLang="en-US" baseline="0" dirty="0" smtClean="0"/>
              <a:t>에는 </a:t>
            </a:r>
            <a:r>
              <a:rPr lang="en-US" altLang="ko-KR" baseline="0" dirty="0" smtClean="0"/>
              <a:t>Glynn RJ </a:t>
            </a:r>
            <a:r>
              <a:rPr lang="ko-KR" altLang="en-US" baseline="0" dirty="0" smtClean="0"/>
              <a:t>등이 </a:t>
            </a:r>
            <a:r>
              <a:rPr lang="en-US" altLang="ko-KR" baseline="0" dirty="0" smtClean="0"/>
              <a:t>indications for propensity scores and review of their use in </a:t>
            </a:r>
            <a:r>
              <a:rPr lang="en-US" altLang="ko-KR" baseline="0" dirty="0" err="1" smtClean="0"/>
              <a:t>pharmacoepidemiology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에서 고안한 </a:t>
            </a:r>
            <a:r>
              <a:rPr lang="en-US" altLang="ko-KR" baseline="0" dirty="0" smtClean="0"/>
              <a:t>propensity score</a:t>
            </a:r>
            <a:r>
              <a:rPr lang="ko-KR" altLang="en-US" baseline="0" dirty="0" smtClean="0"/>
              <a:t>을 사용하였다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Azithro</a:t>
            </a:r>
            <a:r>
              <a:rPr lang="en-US" altLang="ko-KR" baseline="0" dirty="0" smtClean="0"/>
              <a:t> group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other anti </a:t>
            </a:r>
            <a:r>
              <a:rPr lang="ko-KR" altLang="en-US" baseline="0" dirty="0" smtClean="0"/>
              <a:t>또는 </a:t>
            </a:r>
            <a:r>
              <a:rPr lang="en-US" altLang="ko-KR" baseline="0" dirty="0" smtClean="0"/>
              <a:t>non-user group</a:t>
            </a:r>
            <a:r>
              <a:rPr lang="ko-KR" altLang="en-US" baseline="0" dirty="0" smtClean="0"/>
              <a:t> 비교 시 </a:t>
            </a:r>
            <a:r>
              <a:rPr lang="en-US" altLang="ko-KR" baseline="0" dirty="0" smtClean="0"/>
              <a:t>pairwise comparison</a:t>
            </a:r>
            <a:r>
              <a:rPr lang="ko-KR" altLang="en-US" baseline="0" dirty="0" smtClean="0"/>
              <a:t>을 통해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각 군의 </a:t>
            </a:r>
            <a:r>
              <a:rPr lang="en-US" altLang="ko-KR" baseline="0" dirty="0" smtClean="0"/>
              <a:t>propensity score </a:t>
            </a:r>
            <a:r>
              <a:rPr lang="ko-KR" altLang="en-US" baseline="0" dirty="0" smtClean="0"/>
              <a:t>수준과 분포를 추산하여 </a:t>
            </a:r>
            <a:r>
              <a:rPr lang="en-US" altLang="ko-KR" baseline="0" dirty="0" smtClean="0"/>
              <a:t>comparability</a:t>
            </a:r>
            <a:r>
              <a:rPr lang="ko-KR" altLang="en-US" baseline="0" dirty="0" smtClean="0"/>
              <a:t>를 확인하였다</a:t>
            </a:r>
            <a:r>
              <a:rPr lang="en-US" altLang="ko-KR" baseline="0" dirty="0" smtClean="0"/>
              <a:t>(</a:t>
            </a:r>
            <a:r>
              <a:rPr lang="ko-KR" altLang="en-US" baseline="0" dirty="0" smtClean="0"/>
              <a:t>는 다음 슬라이드에 자세히</a:t>
            </a:r>
            <a:r>
              <a:rPr lang="en-US" altLang="ko-KR" baseline="0" dirty="0" smtClean="0"/>
              <a:t>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81690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1. Propensity</a:t>
            </a:r>
            <a:r>
              <a:rPr lang="en-US" altLang="ko-KR" baseline="0" dirty="0" smtClean="0"/>
              <a:t> score</a:t>
            </a:r>
            <a:r>
              <a:rPr lang="ko-KR" altLang="en-US" baseline="0" dirty="0" smtClean="0"/>
              <a:t>에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사용된 기준표</a:t>
            </a:r>
            <a:endParaRPr lang="en-US" altLang="ko-KR" baseline="0" dirty="0" smtClean="0"/>
          </a:p>
          <a:p>
            <a:r>
              <a:rPr lang="en-US" altLang="ko-KR" dirty="0" smtClean="0"/>
              <a:t>2. Score</a:t>
            </a:r>
            <a:r>
              <a:rPr lang="en-US" altLang="ko-KR" baseline="0" dirty="0" smtClean="0"/>
              <a:t> pairwise</a:t>
            </a:r>
            <a:r>
              <a:rPr lang="ko-KR" altLang="en-US" baseline="0" dirty="0" smtClean="0"/>
              <a:t>를 통해 </a:t>
            </a:r>
            <a:r>
              <a:rPr lang="en-US" altLang="ko-KR" baseline="0" dirty="0" smtClean="0"/>
              <a:t>non-user gr. </a:t>
            </a:r>
            <a:r>
              <a:rPr lang="ko-KR" altLang="en-US" baseline="0" dirty="0" smtClean="0"/>
              <a:t>과</a:t>
            </a:r>
            <a:r>
              <a:rPr lang="en-US" altLang="ko-KR" baseline="0" dirty="0" smtClean="0"/>
              <a:t> azithromycin gr. </a:t>
            </a:r>
            <a:r>
              <a:rPr lang="ko-KR" altLang="en-US" baseline="0" dirty="0" smtClean="0"/>
              <a:t>의</a:t>
            </a:r>
            <a:r>
              <a:rPr lang="en-US" altLang="ko-KR" baseline="0" dirty="0" smtClean="0"/>
              <a:t> comparability </a:t>
            </a:r>
            <a:r>
              <a:rPr lang="ko-KR" altLang="en-US" baseline="0" dirty="0" smtClean="0"/>
              <a:t>확인</a:t>
            </a:r>
            <a:r>
              <a:rPr lang="en-US" altLang="ko-KR" baseline="0" dirty="0" smtClean="0">
                <a:sym typeface="Wingdings" pitchFamily="2" charset="2"/>
              </a:rPr>
              <a:t> </a:t>
            </a:r>
            <a:r>
              <a:rPr lang="ko-KR" altLang="en-US" baseline="0" dirty="0" smtClean="0">
                <a:sym typeface="Wingdings" pitchFamily="2" charset="2"/>
              </a:rPr>
              <a:t>이 두 </a:t>
            </a:r>
            <a:r>
              <a:rPr lang="en-US" altLang="ko-KR" baseline="0" dirty="0" smtClean="0">
                <a:sym typeface="Wingdings" pitchFamily="2" charset="2"/>
              </a:rPr>
              <a:t>gr. </a:t>
            </a:r>
            <a:r>
              <a:rPr lang="ko-KR" altLang="en-US" baseline="0" dirty="0" smtClean="0">
                <a:sym typeface="Wingdings" pitchFamily="2" charset="2"/>
              </a:rPr>
              <a:t>간</a:t>
            </a:r>
            <a:r>
              <a:rPr lang="en-US" altLang="ko-KR" baseline="0" dirty="0" smtClean="0">
                <a:sym typeface="Wingdings" pitchFamily="2" charset="2"/>
              </a:rPr>
              <a:t> </a:t>
            </a:r>
            <a:r>
              <a:rPr lang="ko-KR" altLang="en-US" baseline="0" dirty="0" smtClean="0">
                <a:sym typeface="Wingdings" pitchFamily="2" charset="2"/>
              </a:rPr>
              <a:t>비교는 </a:t>
            </a:r>
            <a:r>
              <a:rPr lang="en-US" altLang="ko-KR" baseline="0" dirty="0" smtClean="0">
                <a:sym typeface="Wingdings" pitchFamily="2" charset="2"/>
              </a:rPr>
              <a:t>score</a:t>
            </a:r>
            <a:r>
              <a:rPr lang="ko-KR" altLang="en-US" baseline="0" dirty="0" smtClean="0">
                <a:sym typeface="Wingdings" pitchFamily="2" charset="2"/>
              </a:rPr>
              <a:t> </a:t>
            </a:r>
            <a:r>
              <a:rPr lang="en-US" altLang="ko-KR" baseline="0" dirty="0" smtClean="0">
                <a:sym typeface="Wingdings" pitchFamily="2" charset="2"/>
              </a:rPr>
              <a:t>distribution</a:t>
            </a:r>
            <a:r>
              <a:rPr lang="ko-KR" altLang="en-US" baseline="0" dirty="0" smtClean="0">
                <a:sym typeface="Wingdings" pitchFamily="2" charset="2"/>
              </a:rPr>
              <a:t>이</a:t>
            </a:r>
            <a:r>
              <a:rPr lang="en-US" altLang="ko-KR" baseline="0" dirty="0" smtClean="0">
                <a:sym typeface="Wingdings" pitchFamily="2" charset="2"/>
              </a:rPr>
              <a:t> balance </a:t>
            </a:r>
            <a:r>
              <a:rPr lang="ko-KR" altLang="en-US" baseline="0" dirty="0" smtClean="0">
                <a:sym typeface="Wingdings" pitchFamily="2" charset="2"/>
              </a:rPr>
              <a:t>있게</a:t>
            </a:r>
            <a:r>
              <a:rPr lang="en-US" altLang="ko-KR" baseline="0" dirty="0" smtClean="0">
                <a:sym typeface="Wingdings" pitchFamily="2" charset="2"/>
              </a:rPr>
              <a:t> matching</a:t>
            </a:r>
            <a:r>
              <a:rPr lang="ko-KR" altLang="en-US" baseline="0" dirty="0" smtClean="0">
                <a:sym typeface="Wingdings" pitchFamily="2" charset="2"/>
              </a:rPr>
              <a:t>하고 있어 </a:t>
            </a:r>
            <a:r>
              <a:rPr lang="en-US" altLang="ko-KR" baseline="0" dirty="0" smtClean="0">
                <a:sym typeface="Wingdings" pitchFamily="2" charset="2"/>
              </a:rPr>
              <a:t>adjust </a:t>
            </a:r>
            <a:r>
              <a:rPr lang="ko-KR" altLang="en-US" baseline="0" dirty="0" smtClean="0">
                <a:sym typeface="Wingdings" pitchFamily="2" charset="2"/>
              </a:rPr>
              <a:t>하지</a:t>
            </a:r>
            <a:r>
              <a:rPr lang="en-US" altLang="ko-KR" baseline="0" dirty="0" smtClean="0">
                <a:sym typeface="Wingdings" pitchFamily="2" charset="2"/>
              </a:rPr>
              <a:t> </a:t>
            </a:r>
            <a:r>
              <a:rPr lang="ko-KR" altLang="en-US" baseline="0" dirty="0" smtClean="0">
                <a:sym typeface="Wingdings" pitchFamily="2" charset="2"/>
              </a:rPr>
              <a:t>않은 상태로 </a:t>
            </a:r>
            <a:r>
              <a:rPr lang="en-US" altLang="ko-KR" baseline="0" dirty="0" smtClean="0">
                <a:sym typeface="Wingdings" pitchFamily="2" charset="2"/>
              </a:rPr>
              <a:t>analyze </a:t>
            </a:r>
            <a:r>
              <a:rPr lang="ko-KR" altLang="en-US" baseline="0" dirty="0" smtClean="0">
                <a:sym typeface="Wingdings" pitchFamily="2" charset="2"/>
              </a:rPr>
              <a:t>하였다</a:t>
            </a:r>
            <a:endParaRPr lang="en-US" altLang="ko-KR" baseline="0" dirty="0" smtClean="0">
              <a:sym typeface="Wingdings" pitchFamily="2" charset="2"/>
            </a:endParaRPr>
          </a:p>
          <a:p>
            <a:r>
              <a:rPr lang="en-US" altLang="ko-KR" baseline="0" dirty="0" smtClean="0">
                <a:sym typeface="Wingdings" pitchFamily="2" charset="2"/>
              </a:rPr>
              <a:t>3. amoxicillin gr.</a:t>
            </a:r>
            <a:r>
              <a:rPr lang="ko-KR" altLang="en-US" baseline="0" dirty="0" smtClean="0">
                <a:sym typeface="Wingdings" pitchFamily="2" charset="2"/>
              </a:rPr>
              <a:t>과</a:t>
            </a:r>
            <a:r>
              <a:rPr lang="en-US" altLang="ko-KR" baseline="0" dirty="0" smtClean="0">
                <a:sym typeface="Wingdings" pitchFamily="2" charset="2"/>
              </a:rPr>
              <a:t> azithromycin gr. </a:t>
            </a:r>
            <a:r>
              <a:rPr lang="ko-KR" altLang="en-US" baseline="0" dirty="0" smtClean="0">
                <a:sym typeface="Wingdings" pitchFamily="2" charset="2"/>
              </a:rPr>
              <a:t>비교 시 양 군의 </a:t>
            </a:r>
            <a:r>
              <a:rPr lang="en-US" altLang="ko-KR" baseline="0" dirty="0" smtClean="0">
                <a:sym typeface="Wingdings" pitchFamily="2" charset="2"/>
              </a:rPr>
              <a:t>distribution</a:t>
            </a:r>
            <a:r>
              <a:rPr lang="ko-KR" altLang="en-US" baseline="0" dirty="0" smtClean="0">
                <a:sym typeface="Wingdings" pitchFamily="2" charset="2"/>
              </a:rPr>
              <a:t>이 다르게 나타나  </a:t>
            </a:r>
            <a:r>
              <a:rPr lang="ko-KR" altLang="en-US" baseline="0" dirty="0" err="1" smtClean="0">
                <a:sym typeface="Wingdings" pitchFamily="2" charset="2"/>
              </a:rPr>
              <a:t>다음표</a:t>
            </a:r>
            <a:r>
              <a:rPr lang="ko-KR" altLang="en-US" baseline="0" dirty="0" smtClean="0">
                <a:sym typeface="Wingdings" pitchFamily="2" charset="2"/>
              </a:rPr>
              <a:t> 에서 처럼 각 </a:t>
            </a:r>
            <a:r>
              <a:rPr lang="en-US" altLang="ko-KR" baseline="0" dirty="0" smtClean="0">
                <a:sym typeface="Wingdings" pitchFamily="2" charset="2"/>
              </a:rPr>
              <a:t>comparison </a:t>
            </a:r>
            <a:r>
              <a:rPr lang="ko-KR" altLang="en-US" baseline="0" dirty="0" smtClean="0">
                <a:sym typeface="Wingdings" pitchFamily="2" charset="2"/>
              </a:rPr>
              <a:t>마다 </a:t>
            </a:r>
            <a:r>
              <a:rPr lang="en-US" altLang="ko-KR" baseline="0" dirty="0" smtClean="0">
                <a:sym typeface="Wingdings" pitchFamily="2" charset="2"/>
              </a:rPr>
              <a:t>balance</a:t>
            </a:r>
            <a:r>
              <a:rPr lang="ko-KR" altLang="en-US" baseline="0" dirty="0" smtClean="0">
                <a:sym typeface="Wingdings" pitchFamily="2" charset="2"/>
              </a:rPr>
              <a:t>를 확인하였고 이를 </a:t>
            </a:r>
            <a:r>
              <a:rPr lang="en-US" altLang="ko-KR" baseline="0" dirty="0" smtClean="0">
                <a:sym typeface="Wingdings" pitchFamily="2" charset="2"/>
              </a:rPr>
              <a:t>azithromycin gr. </a:t>
            </a:r>
            <a:r>
              <a:rPr lang="ko-KR" altLang="en-US" baseline="0" dirty="0" smtClean="0">
                <a:sym typeface="Wingdings" pitchFamily="2" charset="2"/>
              </a:rPr>
              <a:t>의 </a:t>
            </a:r>
            <a:r>
              <a:rPr lang="en-US" altLang="ko-KR" baseline="0" dirty="0" smtClean="0">
                <a:sym typeface="Wingdings" pitchFamily="2" charset="2"/>
              </a:rPr>
              <a:t>distribution</a:t>
            </a:r>
            <a:r>
              <a:rPr lang="ko-KR" altLang="en-US" baseline="0" dirty="0" smtClean="0">
                <a:sym typeface="Wingdings" pitchFamily="2" charset="2"/>
              </a:rPr>
              <a:t>에 기준하여 </a:t>
            </a:r>
            <a:r>
              <a:rPr lang="en-US" altLang="ko-KR" baseline="0" dirty="0" err="1" smtClean="0">
                <a:sym typeface="Wingdings" pitchFamily="2" charset="2"/>
              </a:rPr>
              <a:t>standarization</a:t>
            </a:r>
            <a:r>
              <a:rPr lang="ko-KR" altLang="en-US" baseline="0" dirty="0" smtClean="0">
                <a:sym typeface="Wingdings" pitchFamily="2" charset="2"/>
              </a:rPr>
              <a:t>하여 </a:t>
            </a:r>
            <a:r>
              <a:rPr lang="en-US" altLang="ko-KR" baseline="0" dirty="0" smtClean="0">
                <a:sym typeface="Wingdings" pitchFamily="2" charset="2"/>
              </a:rPr>
              <a:t>adjustment </a:t>
            </a:r>
            <a:r>
              <a:rPr lang="ko-KR" altLang="en-US" baseline="0" dirty="0" smtClean="0">
                <a:sym typeface="Wingdings" pitchFamily="2" charset="2"/>
              </a:rPr>
              <a:t>하였다 </a:t>
            </a:r>
            <a:endParaRPr lang="en-US" altLang="ko-KR" baseline="0" dirty="0" smtClean="0">
              <a:sym typeface="Wingdings" pitchFamily="2" charset="2"/>
            </a:endParaRPr>
          </a:p>
          <a:p>
            <a:r>
              <a:rPr lang="en-US" altLang="ko-KR" baseline="0" dirty="0" smtClean="0">
                <a:sym typeface="Wingdings" pitchFamily="2" charset="2"/>
              </a:rPr>
              <a:t>*</a:t>
            </a:r>
            <a:r>
              <a:rPr lang="ko-KR" altLang="en-US" baseline="0" dirty="0" smtClean="0">
                <a:sym typeface="Wingdings" pitchFamily="2" charset="2"/>
              </a:rPr>
              <a:t>이 방법은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Analytic strategies to adjust confounding using exposure propensity scores and disease risk scores: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Nonsteroidal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antiinflammatory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drugs and short-term mortality in the elderly. 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 J </a:t>
            </a:r>
            <a:r>
              <a:rPr lang="en-US" altLang="ko-KR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Epi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2005;161:891-898.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등에서 사용된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Brenner </a:t>
            </a:r>
            <a:r>
              <a:rPr lang="en-US" altLang="ko-KR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al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등이 고안한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standarization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방법을 따랐다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195E1-4E34-4D39-B488-28FE14974BCA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858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0262D-2149-42EF-8265-F3B4CFAF733B}" type="datetimeFigureOut">
              <a:rPr lang="ko-KR" altLang="en-US" smtClean="0"/>
              <a:pPr/>
              <a:t>2012-12-26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6C77E-92D6-44E7-9202-65C9458D6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28728" y="4572008"/>
            <a:ext cx="6400800" cy="1752600"/>
          </a:xfrm>
        </p:spPr>
        <p:txBody>
          <a:bodyPr/>
          <a:lstStyle/>
          <a:p>
            <a:r>
              <a:rPr lang="ko-KR" altLang="en-US" dirty="0" smtClean="0"/>
              <a:t>내과 </a:t>
            </a:r>
            <a:r>
              <a:rPr lang="en-US" altLang="ko-KR" dirty="0" smtClean="0"/>
              <a:t>R2 </a:t>
            </a:r>
            <a:r>
              <a:rPr lang="ko-KR" altLang="en-US" dirty="0" err="1" smtClean="0"/>
              <a:t>문도창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85794"/>
            <a:ext cx="8072494" cy="3778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b="1" dirty="0" smtClean="0"/>
              <a:t>Statistical analysis</a:t>
            </a:r>
          </a:p>
          <a:p>
            <a:pPr marL="0" indent="0">
              <a:buNone/>
            </a:pPr>
            <a:r>
              <a:rPr lang="en-US" altLang="ko-KR" dirty="0" smtClean="0"/>
              <a:t>A </a:t>
            </a:r>
            <a:r>
              <a:rPr lang="en-US" altLang="ko-KR" dirty="0"/>
              <a:t>fixed </a:t>
            </a:r>
            <a:r>
              <a:rPr lang="en-US" altLang="ko-KR" dirty="0" smtClean="0"/>
              <a:t>period</a:t>
            </a:r>
          </a:p>
          <a:p>
            <a:pPr marL="355600" indent="0">
              <a:buNone/>
            </a:pPr>
            <a:r>
              <a:rPr lang="en-US" altLang="ko-KR" sz="2800" dirty="0" smtClean="0"/>
              <a:t>correspond </a:t>
            </a:r>
            <a:r>
              <a:rPr lang="en-US" altLang="ko-KR" sz="2800" dirty="0" smtClean="0"/>
              <a:t>to the period of greatest risk of adverse cardiac effects, given that the case reports for </a:t>
            </a:r>
            <a:r>
              <a:rPr lang="en-US" altLang="ko-KR" sz="2800" dirty="0" err="1" smtClean="0"/>
              <a:t>azithromycin</a:t>
            </a:r>
            <a:r>
              <a:rPr lang="en-US" altLang="ko-KR" sz="2800" dirty="0" smtClean="0"/>
              <a:t> suggest an acute mechanism</a:t>
            </a:r>
            <a:endParaRPr lang="en-US" altLang="ko-KR" sz="2800" dirty="0" smtClean="0"/>
          </a:p>
          <a:p>
            <a:pPr marL="355600" indent="0">
              <a:buNone/>
            </a:pPr>
            <a:r>
              <a:rPr lang="en-US" altLang="ko-KR" dirty="0" smtClean="0"/>
              <a:t>-5day </a:t>
            </a:r>
            <a:r>
              <a:rPr lang="en-US" altLang="ko-KR" dirty="0" smtClean="0"/>
              <a:t>period </a:t>
            </a:r>
            <a:endParaRPr lang="en-US" altLang="ko-KR" dirty="0" smtClean="0"/>
          </a:p>
          <a:p>
            <a:pPr marL="355600" indent="0">
              <a:buNone/>
            </a:pPr>
            <a:r>
              <a:rPr lang="en-US" altLang="ko-KR" dirty="0" smtClean="0"/>
              <a:t>	</a:t>
            </a:r>
            <a:r>
              <a:rPr lang="en-US" altLang="ko-KR" sz="2800" dirty="0" smtClean="0"/>
              <a:t>(recommended for </a:t>
            </a:r>
            <a:r>
              <a:rPr lang="en-US" altLang="ko-KR" sz="2800" dirty="0" err="1" smtClean="0"/>
              <a:t>azithromycin</a:t>
            </a:r>
            <a:r>
              <a:rPr lang="en-US" altLang="ko-KR" sz="2800" dirty="0" smtClean="0"/>
              <a:t>) </a:t>
            </a:r>
            <a:endParaRPr lang="en-US" altLang="ko-KR" dirty="0" smtClean="0"/>
          </a:p>
          <a:p>
            <a:pPr marL="355600" indent="0">
              <a:buNone/>
            </a:pPr>
            <a:r>
              <a:rPr lang="en-US" altLang="ko-KR" dirty="0" smtClean="0"/>
              <a:t>-10day period </a:t>
            </a:r>
            <a:endParaRPr lang="en-US" altLang="ko-KR" dirty="0" smtClean="0"/>
          </a:p>
          <a:p>
            <a:pPr marL="355600" indent="0">
              <a:buNone/>
            </a:pPr>
            <a:r>
              <a:rPr lang="en-US" altLang="ko-KR" dirty="0" smtClean="0"/>
              <a:t>	</a:t>
            </a:r>
            <a:r>
              <a:rPr lang="en-US" altLang="ko-KR" sz="2800" dirty="0" smtClean="0"/>
              <a:t>(for </a:t>
            </a:r>
            <a:r>
              <a:rPr lang="en-US" altLang="ko-KR" sz="2800" dirty="0" smtClean="0"/>
              <a:t>other study </a:t>
            </a:r>
            <a:r>
              <a:rPr lang="en-US" altLang="ko-KR" sz="2800" dirty="0" smtClean="0"/>
              <a:t>antibiotics)</a:t>
            </a:r>
            <a:endParaRPr lang="en-US" altLang="ko-KR" dirty="0" smtClean="0"/>
          </a:p>
          <a:p>
            <a:pPr marL="355600" indent="0">
              <a:buNone/>
            </a:pPr>
            <a:r>
              <a:rPr lang="en-US" altLang="ko-KR" dirty="0" smtClean="0"/>
              <a:t>D6-10</a:t>
            </a:r>
            <a:r>
              <a:rPr lang="en-US" altLang="ko-KR" dirty="0" smtClean="0"/>
              <a:t>: azithromycin interval</a:t>
            </a:r>
            <a:r>
              <a:rPr lang="en-US" altLang="ko-KR" dirty="0" smtClean="0">
                <a:sym typeface="Wingdings" pitchFamily="2" charset="2"/>
              </a:rPr>
              <a:t> separately </a:t>
            </a:r>
            <a:r>
              <a:rPr lang="en-US" altLang="ko-KR" dirty="0" smtClean="0">
                <a:sym typeface="Wingdings" pitchFamily="2" charset="2"/>
              </a:rPr>
              <a:t>analyzed</a:t>
            </a:r>
            <a:endParaRPr lang="en-US" altLang="ko-KR" dirty="0" smtClean="0">
              <a:sym typeface="Wingdings" pitchFamily="2" charset="2"/>
            </a:endParaRPr>
          </a:p>
          <a:p>
            <a:pPr marL="179388" indent="-98425">
              <a:buNone/>
            </a:pPr>
            <a:r>
              <a:rPr lang="en-US" altLang="ko-KR" sz="1500" dirty="0" smtClean="0"/>
              <a:t>-</a:t>
            </a:r>
            <a:endParaRPr lang="en-US" altLang="ko-KR" sz="1500" dirty="0"/>
          </a:p>
        </p:txBody>
      </p:sp>
    </p:spTree>
    <p:extLst>
      <p:ext uri="{BB962C8B-B14F-4D97-AF65-F5344CB8AC3E}">
        <p14:creationId xmlns="" xmlns:p14="http://schemas.microsoft.com/office/powerpoint/2010/main" val="189943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b="1" dirty="0" smtClean="0"/>
              <a:t>Point estimates</a:t>
            </a:r>
          </a:p>
          <a:p>
            <a:pPr marL="0" indent="0">
              <a:buNone/>
            </a:pPr>
            <a:r>
              <a:rPr lang="en-US" altLang="ko-KR" dirty="0"/>
              <a:t>Death during a course of antibiotic therapy</a:t>
            </a:r>
          </a:p>
          <a:p>
            <a:pPr marL="355600" indent="0"/>
            <a:r>
              <a:rPr lang="en-US" altLang="ko-KR" dirty="0" smtClean="0"/>
              <a:t>C</a:t>
            </a:r>
            <a:r>
              <a:rPr lang="en-US" altLang="ko-KR" dirty="0" smtClean="0"/>
              <a:t>umulative incidence</a:t>
            </a:r>
          </a:p>
          <a:p>
            <a:pPr marL="355600" indent="0">
              <a:buNone/>
            </a:pPr>
            <a:r>
              <a:rPr lang="en-US" altLang="ko-KR" sz="2800" dirty="0" smtClean="0"/>
              <a:t> </a:t>
            </a:r>
            <a:r>
              <a:rPr lang="en-US" altLang="ko-KR" sz="2800" dirty="0" smtClean="0"/>
              <a:t>(unadjusted, by mean of the product-limit method)</a:t>
            </a:r>
          </a:p>
          <a:p>
            <a:pPr marL="355600" indent="0"/>
            <a:r>
              <a:rPr lang="en-US" altLang="ko-KR" dirty="0" smtClean="0"/>
              <a:t>Relative </a:t>
            </a:r>
            <a:r>
              <a:rPr lang="en-US" altLang="ko-KR" dirty="0" smtClean="0"/>
              <a:t>risk </a:t>
            </a:r>
            <a:endParaRPr lang="en-US" altLang="ko-KR" dirty="0" smtClean="0"/>
          </a:p>
          <a:p>
            <a:pPr marL="355600" indent="0">
              <a:buNone/>
            </a:pPr>
            <a:r>
              <a:rPr lang="en-US" altLang="ko-KR" sz="2800" dirty="0" smtClean="0"/>
              <a:t> </a:t>
            </a:r>
            <a:r>
              <a:rPr lang="en-US" altLang="ko-KR" sz="2800" dirty="0" smtClean="0"/>
              <a:t>(</a:t>
            </a:r>
            <a:r>
              <a:rPr lang="en-US" altLang="ko-KR" sz="2800" dirty="0" smtClean="0"/>
              <a:t>adjusted for subjects characteristics, hazard ratio from Cox regression models*)</a:t>
            </a:r>
          </a:p>
        </p:txBody>
      </p:sp>
    </p:spTree>
    <p:extLst>
      <p:ext uri="{BB962C8B-B14F-4D97-AF65-F5344CB8AC3E}">
        <p14:creationId xmlns="" xmlns:p14="http://schemas.microsoft.com/office/powerpoint/2010/main" val="147878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b="1" dirty="0" smtClean="0"/>
              <a:t>Adjustment</a:t>
            </a:r>
          </a:p>
          <a:p>
            <a:pPr marL="355600" indent="0">
              <a:buNone/>
            </a:pPr>
            <a:r>
              <a:rPr lang="en-US" altLang="ko-KR" dirty="0"/>
              <a:t>Each study comparison was adjusted for an </a:t>
            </a:r>
            <a:r>
              <a:rPr lang="en-US" altLang="ko-KR" dirty="0" smtClean="0"/>
              <a:t>extensive set </a:t>
            </a:r>
            <a:r>
              <a:rPr lang="en-US" altLang="ko-KR" dirty="0"/>
              <a:t>of covariates </a:t>
            </a:r>
            <a:r>
              <a:rPr lang="en-US" altLang="ko-KR" dirty="0" smtClean="0"/>
              <a:t>that were </a:t>
            </a:r>
            <a:r>
              <a:rPr lang="en-US" altLang="ko-KR" dirty="0"/>
              <a:t>possibly associated with both the use of </a:t>
            </a:r>
            <a:r>
              <a:rPr lang="en-US" altLang="ko-KR" dirty="0" smtClean="0"/>
              <a:t>the study </a:t>
            </a:r>
            <a:r>
              <a:rPr lang="en-US" altLang="ko-KR" dirty="0"/>
              <a:t>antibiotic and the risk of </a:t>
            </a:r>
            <a:r>
              <a:rPr lang="en-US" altLang="ko-KR" dirty="0" smtClean="0"/>
              <a:t>death</a:t>
            </a:r>
          </a:p>
          <a:p>
            <a:pPr marL="355600" indent="0">
              <a:buNone/>
            </a:pPr>
            <a:r>
              <a:rPr lang="en-US" altLang="ko-KR" dirty="0" smtClean="0"/>
              <a:t>-Propensity score (</a:t>
            </a:r>
            <a:r>
              <a:rPr lang="en-US" altLang="ko-KR" dirty="0" smtClean="0"/>
              <a:t>153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covaiates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pPr marL="0" lvl="0" indent="0">
              <a:buNone/>
            </a:pPr>
            <a:r>
              <a:rPr lang="en-US" altLang="ko-KR" sz="1500" dirty="0" smtClean="0">
                <a:solidFill>
                  <a:schemeClr val="bg1">
                    <a:lumMod val="50000"/>
                  </a:schemeClr>
                </a:solidFill>
              </a:rPr>
              <a:t>Indications for propensity scores and review of their use in </a:t>
            </a:r>
            <a:r>
              <a:rPr lang="en-US" altLang="ko-KR" sz="1500" dirty="0" err="1" smtClean="0">
                <a:solidFill>
                  <a:schemeClr val="bg1">
                    <a:lumMod val="50000"/>
                  </a:schemeClr>
                </a:solidFill>
              </a:rPr>
              <a:t>pharmacoepidemiology</a:t>
            </a:r>
            <a:r>
              <a:rPr lang="en-US" altLang="ko-KR" sz="1500" dirty="0" smtClean="0">
                <a:solidFill>
                  <a:schemeClr val="bg1">
                    <a:lumMod val="50000"/>
                  </a:schemeClr>
                </a:solidFill>
              </a:rPr>
              <a:t>. Basic </a:t>
            </a:r>
            <a:r>
              <a:rPr lang="en-US" altLang="ko-KR" sz="1500" dirty="0" err="1" smtClean="0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US" altLang="ko-KR" sz="15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500" dirty="0" err="1" smtClean="0">
                <a:solidFill>
                  <a:schemeClr val="bg1">
                    <a:lumMod val="50000"/>
                  </a:schemeClr>
                </a:solidFill>
              </a:rPr>
              <a:t>Pharmacol</a:t>
            </a:r>
            <a:r>
              <a:rPr lang="en-US" altLang="ko-KR" sz="15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500" dirty="0" err="1" smtClean="0">
                <a:solidFill>
                  <a:schemeClr val="bg1">
                    <a:lumMod val="50000"/>
                  </a:schemeClr>
                </a:solidFill>
              </a:rPr>
              <a:t>Toxicol</a:t>
            </a:r>
            <a:r>
              <a:rPr lang="en-US" altLang="ko-KR" sz="1500" dirty="0" smtClean="0">
                <a:solidFill>
                  <a:schemeClr val="bg1">
                    <a:lumMod val="50000"/>
                  </a:schemeClr>
                </a:solidFill>
              </a:rPr>
              <a:t> 2006; 98:253-9. Glynn RJ</a:t>
            </a:r>
            <a:endParaRPr lang="en-US" altLang="ko-KR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55600" indent="0">
              <a:buNone/>
            </a:pPr>
            <a:r>
              <a:rPr lang="en-US" altLang="ko-KR" dirty="0" smtClean="0">
                <a:solidFill>
                  <a:prstClr val="black"/>
                </a:solidFill>
              </a:rPr>
              <a:t>-</a:t>
            </a:r>
            <a:r>
              <a:rPr lang="en-US" altLang="ko-KR" dirty="0" err="1" smtClean="0">
                <a:solidFill>
                  <a:prstClr val="black"/>
                </a:solidFill>
              </a:rPr>
              <a:t>P</a:t>
            </a:r>
            <a:r>
              <a:rPr lang="en-US" altLang="ko-KR" dirty="0" err="1" smtClean="0">
                <a:solidFill>
                  <a:prstClr val="black"/>
                </a:solidFill>
              </a:rPr>
              <a:t>airwise</a:t>
            </a:r>
            <a:r>
              <a:rPr lang="en-US" altLang="ko-KR" dirty="0" smtClean="0">
                <a:solidFill>
                  <a:prstClr val="black"/>
                </a:solidFill>
              </a:rPr>
              <a:t> </a:t>
            </a:r>
            <a:r>
              <a:rPr lang="en-US" altLang="ko-KR" dirty="0" smtClean="0"/>
              <a:t>comparison</a:t>
            </a:r>
          </a:p>
          <a:p>
            <a:pPr marL="355600" indent="0">
              <a:buNone/>
            </a:pPr>
            <a:r>
              <a:rPr lang="en-US" altLang="ko-KR" dirty="0" smtClean="0"/>
              <a:t>(</a:t>
            </a:r>
            <a:r>
              <a:rPr lang="en-US" altLang="ko-KR" dirty="0" smtClean="0"/>
              <a:t>propensity </a:t>
            </a:r>
            <a:r>
              <a:rPr lang="en-US" altLang="ko-KR" dirty="0" smtClean="0"/>
              <a:t>score </a:t>
            </a:r>
            <a:r>
              <a:rPr lang="en-US" altLang="ko-KR" dirty="0" smtClean="0"/>
              <a:t>percentiles, comparability)</a:t>
            </a:r>
          </a:p>
          <a:p>
            <a:pPr marL="0" lvl="0" indent="0">
              <a:buNone/>
            </a:pPr>
            <a:endParaRPr lang="en-US" altLang="ko-K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27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72230" cy="673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-28807"/>
            <a:ext cx="6057920" cy="688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-1"/>
            <a:ext cx="4929222" cy="6697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35" t="15625" r="51098" b="13542"/>
          <a:stretch/>
        </p:blipFill>
        <p:spPr bwMode="auto">
          <a:xfrm>
            <a:off x="539552" y="302156"/>
            <a:ext cx="5904656" cy="617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080" t="23829" r="28801" b="51342"/>
          <a:stretch/>
        </p:blipFill>
        <p:spPr bwMode="auto">
          <a:xfrm>
            <a:off x="1691680" y="908720"/>
            <a:ext cx="5740401" cy="181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837" t="13282" r="14862" b="9765"/>
          <a:stretch/>
        </p:blipFill>
        <p:spPr bwMode="auto">
          <a:xfrm>
            <a:off x="467543" y="445990"/>
            <a:ext cx="8233225" cy="5215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2910" y="5500702"/>
            <a:ext cx="8208912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- Analytic </a:t>
            </a:r>
            <a:r>
              <a:rPr lang="en-US" altLang="ko-KR" sz="1200" dirty="0"/>
              <a:t>strategies </a:t>
            </a:r>
            <a:r>
              <a:rPr lang="en-US" altLang="ko-KR" sz="1200" dirty="0" smtClean="0"/>
              <a:t>to adjust </a:t>
            </a:r>
            <a:r>
              <a:rPr lang="en-US" altLang="ko-KR" sz="1200" dirty="0"/>
              <a:t>confounding using exposure propensity scores and disease risk scores: </a:t>
            </a:r>
            <a:r>
              <a:rPr lang="en-US" altLang="ko-KR" sz="1200" dirty="0" err="1" smtClean="0"/>
              <a:t>Nonsteroidal</a:t>
            </a:r>
            <a:r>
              <a:rPr lang="en-US" altLang="ko-KR" sz="1200" dirty="0"/>
              <a:t> </a:t>
            </a:r>
            <a:r>
              <a:rPr lang="en-US" altLang="ko-KR" sz="1200" dirty="0" err="1" smtClean="0"/>
              <a:t>antiinflammatory</a:t>
            </a:r>
            <a:r>
              <a:rPr lang="en-US" altLang="ko-KR" sz="1200" dirty="0" smtClean="0"/>
              <a:t> </a:t>
            </a:r>
            <a:r>
              <a:rPr lang="en-US" altLang="ko-KR" sz="1200" dirty="0"/>
              <a:t>drugs and short-term mortality in the elderly. </a:t>
            </a:r>
            <a:r>
              <a:rPr lang="en-US" altLang="ko-KR" sz="1200" i="1" dirty="0"/>
              <a:t>Am J </a:t>
            </a:r>
            <a:r>
              <a:rPr lang="en-US" altLang="ko-KR" sz="1200" i="1" dirty="0" err="1"/>
              <a:t>Epi</a:t>
            </a:r>
            <a:r>
              <a:rPr lang="en-US" altLang="ko-KR" sz="1200" i="1" dirty="0"/>
              <a:t> </a:t>
            </a:r>
            <a:r>
              <a:rPr lang="en-US" altLang="ko-KR" sz="1200" dirty="0"/>
              <a:t>2005;161:891-898</a:t>
            </a:r>
            <a:r>
              <a:rPr lang="en-US" altLang="ko-KR" sz="1200" dirty="0" smtClean="0"/>
              <a:t>. </a:t>
            </a:r>
            <a:r>
              <a:rPr lang="en-US" altLang="ko-KR" sz="1200" dirty="0" err="1"/>
              <a:t>Sturmer</a:t>
            </a:r>
            <a:r>
              <a:rPr lang="en-US" altLang="ko-KR" sz="1200" dirty="0"/>
              <a:t> T</a:t>
            </a:r>
            <a:r>
              <a:rPr lang="en-US" altLang="ko-KR" sz="1200" dirty="0" smtClean="0"/>
              <a:t>,</a:t>
            </a:r>
          </a:p>
          <a:p>
            <a:r>
              <a:rPr lang="en-US" altLang="ko-KR" sz="1200" dirty="0" smtClean="0"/>
              <a:t>- An </a:t>
            </a:r>
            <a:r>
              <a:rPr lang="en-US" altLang="ko-KR" sz="1200" dirty="0"/>
              <a:t>alternative approach to age adjustment of </a:t>
            </a:r>
            <a:r>
              <a:rPr lang="en-US" altLang="ko-KR" sz="1200" dirty="0" smtClean="0"/>
              <a:t>cancer survival </a:t>
            </a:r>
            <a:r>
              <a:rPr lang="en-US" altLang="ko-KR" sz="1200" dirty="0"/>
              <a:t>rates. </a:t>
            </a:r>
            <a:r>
              <a:rPr lang="en-US" altLang="ko-KR" sz="1200" i="1" dirty="0" err="1"/>
              <a:t>Eur</a:t>
            </a:r>
            <a:r>
              <a:rPr lang="en-US" altLang="ko-KR" sz="1200" i="1" dirty="0"/>
              <a:t> J Cancer </a:t>
            </a:r>
            <a:r>
              <a:rPr lang="en-US" altLang="ko-KR" sz="1200" dirty="0"/>
              <a:t>2004;40:2317-2322</a:t>
            </a:r>
            <a:r>
              <a:rPr lang="en-US" altLang="ko-KR" sz="1200" dirty="0" smtClean="0"/>
              <a:t>. </a:t>
            </a:r>
            <a:r>
              <a:rPr lang="en-US" altLang="ko-KR" sz="1200" dirty="0"/>
              <a:t>Brenner </a:t>
            </a:r>
            <a:r>
              <a:rPr lang="en-US" altLang="ko-KR" sz="1200" dirty="0" smtClean="0"/>
              <a:t>H</a:t>
            </a:r>
            <a:endParaRPr lang="ko-KR" alt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188589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b="1" dirty="0" smtClean="0"/>
              <a:t>Cardiovascular death risk calculation</a:t>
            </a:r>
          </a:p>
          <a:p>
            <a:r>
              <a:rPr lang="en-US" altLang="ko-KR" dirty="0" smtClean="0"/>
              <a:t>cardiovascular </a:t>
            </a:r>
            <a:r>
              <a:rPr lang="en-US" altLang="ko-KR" dirty="0"/>
              <a:t>death </a:t>
            </a:r>
            <a:r>
              <a:rPr lang="en-US" altLang="ko-KR" dirty="0">
                <a:solidFill>
                  <a:schemeClr val="accent3">
                    <a:lumMod val="75000"/>
                  </a:schemeClr>
                </a:solidFill>
              </a:rPr>
              <a:t>without antibiotic</a:t>
            </a:r>
          </a:p>
          <a:p>
            <a:pPr marL="95250" indent="0">
              <a:buNone/>
            </a:pPr>
            <a:r>
              <a:rPr lang="en-US" altLang="ko-KR" sz="2400" dirty="0"/>
              <a:t>This score estimated </a:t>
            </a:r>
            <a:r>
              <a:rPr lang="en-US" altLang="ko-KR" sz="2400" dirty="0" smtClean="0"/>
              <a:t>the probability </a:t>
            </a:r>
            <a:r>
              <a:rPr lang="en-US" altLang="ko-KR" sz="2400" dirty="0"/>
              <a:t>of cardiovascular death (in the </a:t>
            </a:r>
            <a:r>
              <a:rPr lang="en-US" altLang="ko-KR" sz="2400" dirty="0" smtClean="0"/>
              <a:t>absence of </a:t>
            </a:r>
            <a:r>
              <a:rPr lang="en-US" altLang="ko-KR" sz="2400" dirty="0"/>
              <a:t>use of a study antibiotic) as a function of </a:t>
            </a:r>
            <a:r>
              <a:rPr lang="en-US" altLang="ko-KR" sz="2400" dirty="0" smtClean="0"/>
              <a:t>the indicators </a:t>
            </a:r>
            <a:r>
              <a:rPr lang="en-US" altLang="ko-KR" sz="2400" dirty="0"/>
              <a:t>of </a:t>
            </a:r>
            <a:r>
              <a:rPr lang="en-US" altLang="ko-KR" sz="2400" dirty="0">
                <a:solidFill>
                  <a:schemeClr val="accent3">
                    <a:lumMod val="75000"/>
                  </a:schemeClr>
                </a:solidFill>
              </a:rPr>
              <a:t>coexisting conditions</a:t>
            </a:r>
          </a:p>
          <a:p>
            <a:pPr marL="171450" indent="0">
              <a:buNone/>
            </a:pPr>
            <a:r>
              <a:rPr lang="en-US" altLang="ko-KR" sz="1400" dirty="0" smtClean="0"/>
              <a:t>- Adjustment </a:t>
            </a:r>
            <a:r>
              <a:rPr lang="en-US" altLang="ko-KR" sz="1400" dirty="0"/>
              <a:t>of multiple cardiovascular risk factors with a summary risk score. Epidemiology 2008;19:30-7. </a:t>
            </a:r>
            <a:r>
              <a:rPr lang="en-US" altLang="ko-KR" sz="1400" dirty="0" err="1" smtClean="0"/>
              <a:t>Arbogast</a:t>
            </a:r>
            <a:r>
              <a:rPr lang="en-US" altLang="ko-KR" sz="1400" dirty="0" smtClean="0"/>
              <a:t> </a:t>
            </a:r>
            <a:r>
              <a:rPr lang="en-US" altLang="ko-KR" sz="1400" dirty="0" smtClean="0"/>
              <a:t>PG</a:t>
            </a:r>
            <a:endParaRPr lang="en-US" altLang="ko-KR" sz="1400" dirty="0" smtClean="0"/>
          </a:p>
        </p:txBody>
      </p:sp>
    </p:spTree>
    <p:extLst>
      <p:ext uri="{BB962C8B-B14F-4D97-AF65-F5344CB8AC3E}">
        <p14:creationId xmlns="" xmlns:p14="http://schemas.microsoft.com/office/powerpoint/2010/main" val="374913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Characteristics of the study cohort</a:t>
            </a:r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81123"/>
            <a:ext cx="7858180" cy="677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366142" y="6448958"/>
            <a:ext cx="8496944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452320" y="476672"/>
            <a:ext cx="1017420" cy="6332326"/>
          </a:xfrm>
          <a:prstGeom prst="rect">
            <a:avLst/>
          </a:prstGeom>
          <a:solidFill>
            <a:srgbClr val="FFC000">
              <a:alpha val="2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8830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Cardiovascular death and total deaths</a:t>
            </a:r>
          </a:p>
          <a:p>
            <a:pPr marL="0" indent="0">
              <a:buNone/>
            </a:pPr>
            <a:r>
              <a:rPr lang="en-US" altLang="ko-KR" dirty="0" smtClean="0"/>
              <a:t> 1. cumulative incidence</a:t>
            </a:r>
          </a:p>
          <a:p>
            <a:pPr marL="542925" indent="-542925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2. product-limit method, during a 10-day period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915" t="10547" r="27745" b="9766"/>
          <a:stretch/>
        </p:blipFill>
        <p:spPr bwMode="auto">
          <a:xfrm>
            <a:off x="923392" y="-22453"/>
            <a:ext cx="6912768" cy="6683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971972" y="1196752"/>
            <a:ext cx="6791994" cy="1440160"/>
            <a:chOff x="971972" y="1196752"/>
            <a:chExt cx="6791994" cy="1440160"/>
          </a:xfrm>
        </p:grpSpPr>
        <p:sp>
          <p:nvSpPr>
            <p:cNvPr id="4" name="직사각형 3"/>
            <p:cNvSpPr/>
            <p:nvPr/>
          </p:nvSpPr>
          <p:spPr>
            <a:xfrm>
              <a:off x="971972" y="1196752"/>
              <a:ext cx="6768380" cy="360040"/>
            </a:xfrm>
            <a:prstGeom prst="rect">
              <a:avLst/>
            </a:prstGeom>
            <a:solidFill>
              <a:srgbClr val="FFFF00">
                <a:alpha val="2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995586" y="2276872"/>
              <a:ext cx="6768380" cy="360040"/>
            </a:xfrm>
            <a:prstGeom prst="rect">
              <a:avLst/>
            </a:prstGeom>
            <a:solidFill>
              <a:srgbClr val="FFFF00">
                <a:alpha val="2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직사각형 7"/>
          <p:cNvSpPr/>
          <p:nvPr/>
        </p:nvSpPr>
        <p:spPr>
          <a:xfrm>
            <a:off x="971972" y="5791894"/>
            <a:ext cx="6744766" cy="504056"/>
          </a:xfrm>
          <a:prstGeom prst="rect">
            <a:avLst/>
          </a:prstGeom>
          <a:solidFill>
            <a:srgbClr val="92D050">
              <a:alpha val="20000"/>
            </a:srgb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8907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Cardiovascular death and total deaths</a:t>
            </a:r>
          </a:p>
          <a:p>
            <a:pPr marL="0" indent="0">
              <a:buNone/>
            </a:pPr>
            <a:r>
              <a:rPr lang="en-US" altLang="ko-KR" dirty="0"/>
              <a:t> 1. cumulative incidence</a:t>
            </a:r>
          </a:p>
          <a:p>
            <a:pPr marL="542925" indent="-542925">
              <a:buNone/>
            </a:pPr>
            <a:r>
              <a:rPr lang="en-US" altLang="ko-KR" dirty="0"/>
              <a:t> 2. product-limit method, during a 10-day period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742" t="17969" r="24012" b="9375"/>
          <a:stretch/>
        </p:blipFill>
        <p:spPr bwMode="auto">
          <a:xfrm>
            <a:off x="627856" y="318839"/>
            <a:ext cx="8069073" cy="607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내용 개체 틀 2"/>
          <p:cNvSpPr txBox="1">
            <a:spLocks/>
          </p:cNvSpPr>
          <p:nvPr/>
        </p:nvSpPr>
        <p:spPr>
          <a:xfrm>
            <a:off x="609600" y="33569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1835696" y="1016732"/>
            <a:ext cx="5256584" cy="540792"/>
            <a:chOff x="1835696" y="1016732"/>
            <a:chExt cx="5256584" cy="540792"/>
          </a:xfrm>
        </p:grpSpPr>
        <p:sp>
          <p:nvSpPr>
            <p:cNvPr id="6" name="직사각형 5"/>
            <p:cNvSpPr/>
            <p:nvPr/>
          </p:nvSpPr>
          <p:spPr>
            <a:xfrm>
              <a:off x="1835696" y="1016732"/>
              <a:ext cx="1296144" cy="54006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796136" y="1017464"/>
              <a:ext cx="1296144" cy="54006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1835696" y="692696"/>
            <a:ext cx="6696744" cy="3247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53696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51" t="16666" r="29722" b="11458"/>
          <a:stretch/>
        </p:blipFill>
        <p:spPr bwMode="auto">
          <a:xfrm>
            <a:off x="179511" y="692696"/>
            <a:ext cx="8909581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9993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/>
              <a:t>Erythromycin, </a:t>
            </a:r>
            <a:r>
              <a:rPr lang="en-US" altLang="ko-KR" b="1" dirty="0" err="1" smtClean="0"/>
              <a:t>clarithromycin</a:t>
            </a:r>
            <a:r>
              <a:rPr lang="en-US" altLang="ko-KR" b="1" dirty="0" smtClean="0"/>
              <a:t> </a:t>
            </a:r>
          </a:p>
          <a:p>
            <a:pPr marL="349250" lvl="1" indent="6350">
              <a:buNone/>
            </a:pPr>
            <a:r>
              <a:rPr lang="en-US" altLang="ko-KR" sz="2400" dirty="0" smtClean="0"/>
              <a:t>Can increase </a:t>
            </a:r>
            <a:r>
              <a:rPr lang="en-US" altLang="ko-KR" sz="2400" dirty="0"/>
              <a:t>the risk of serious </a:t>
            </a:r>
            <a:r>
              <a:rPr lang="en-US" altLang="ko-KR" sz="2400" dirty="0" smtClean="0"/>
              <a:t>ventricular arrhythmias</a:t>
            </a:r>
            <a:endParaRPr lang="en-US" altLang="ko-KR" sz="2400" dirty="0" smtClean="0"/>
          </a:p>
          <a:p>
            <a:pPr marL="349250" lvl="1" indent="6350">
              <a:buNone/>
            </a:pPr>
            <a:endParaRPr lang="en-US" altLang="ko-KR" sz="2400" dirty="0" smtClean="0"/>
          </a:p>
          <a:p>
            <a:pPr marL="349250" lvl="1" indent="6350">
              <a:buNone/>
            </a:pPr>
            <a:r>
              <a:rPr lang="en-US" altLang="ko-KR" sz="2400" dirty="0" smtClean="0"/>
              <a:t>Associated </a:t>
            </a:r>
            <a:r>
              <a:rPr lang="en-US" altLang="ko-KR" sz="2400" dirty="0"/>
              <a:t>with </a:t>
            </a:r>
            <a:r>
              <a:rPr lang="en-US" altLang="ko-KR" sz="2400" dirty="0" smtClean="0"/>
              <a:t>an increased </a:t>
            </a:r>
            <a:r>
              <a:rPr lang="en-US" altLang="ko-KR" sz="2400" dirty="0"/>
              <a:t>risk of sudden cardiac </a:t>
            </a:r>
            <a:r>
              <a:rPr lang="en-US" altLang="ko-KR" sz="2400" dirty="0" smtClean="0"/>
              <a:t>death</a:t>
            </a:r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476" t="18359" r="19838" b="9765"/>
          <a:stretch/>
        </p:blipFill>
        <p:spPr bwMode="auto">
          <a:xfrm>
            <a:off x="428596" y="0"/>
            <a:ext cx="8229600" cy="600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00100" y="5786454"/>
            <a:ext cx="6929486" cy="923330"/>
          </a:xfrm>
          <a:prstGeom prst="rect">
            <a:avLst/>
          </a:prstGeom>
          <a:solidFill>
            <a:schemeClr val="accent1">
              <a:lumMod val="40000"/>
              <a:lumOff val="60000"/>
              <a:alpha val="5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Thus, patients who took </a:t>
            </a:r>
            <a:r>
              <a:rPr lang="en-US" altLang="ko-KR" dirty="0" err="1" smtClean="0"/>
              <a:t>azithromycin</a:t>
            </a:r>
            <a:r>
              <a:rPr lang="en-US" altLang="ko-KR" dirty="0" smtClean="0"/>
              <a:t> had an </a:t>
            </a:r>
            <a:r>
              <a:rPr lang="en-US" altLang="ko-KR" dirty="0" smtClean="0">
                <a:solidFill>
                  <a:schemeClr val="accent4"/>
                </a:solidFill>
              </a:rPr>
              <a:t>estimated 47 additional cardiovascular deaths per 1 million 5-day courses of therapy</a:t>
            </a:r>
            <a:endParaRPr lang="ko-KR" altLang="en-US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0"/>
            <a:ext cx="5657867" cy="687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1581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7286676" cy="526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643042" y="5786455"/>
            <a:ext cx="7215238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1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in the highest </a:t>
            </a:r>
            <a:r>
              <a:rPr lang="en-US" altLang="ko-KR" dirty="0" smtClean="0"/>
              <a:t>risk scores</a:t>
            </a:r>
            <a:r>
              <a:rPr lang="en-US" altLang="ko-KR" dirty="0" smtClean="0">
                <a:solidFill>
                  <a:schemeClr val="accent4"/>
                </a:solidFill>
              </a:rPr>
              <a:t>, </a:t>
            </a:r>
            <a:r>
              <a:rPr lang="en-US" altLang="ko-KR" dirty="0" smtClean="0">
                <a:solidFill>
                  <a:schemeClr val="accent4"/>
                </a:solidFill>
              </a:rPr>
              <a:t>245 additional </a:t>
            </a:r>
            <a:r>
              <a:rPr lang="en-US" altLang="ko-KR" dirty="0" smtClean="0">
                <a:solidFill>
                  <a:schemeClr val="accent4"/>
                </a:solidFill>
              </a:rPr>
              <a:t>cardiovascular deaths </a:t>
            </a:r>
            <a:r>
              <a:rPr lang="en-US" altLang="ko-KR" dirty="0" smtClean="0">
                <a:solidFill>
                  <a:schemeClr val="accent4"/>
                </a:solidFill>
              </a:rPr>
              <a:t>per 1 million 5-day courses </a:t>
            </a:r>
            <a:r>
              <a:rPr lang="en-US" altLang="ko-KR" dirty="0" smtClean="0">
                <a:solidFill>
                  <a:schemeClr val="accent4"/>
                </a:solidFill>
              </a:rPr>
              <a:t>of </a:t>
            </a:r>
            <a:r>
              <a:rPr lang="en-US" altLang="ko-KR" dirty="0" err="1" smtClean="0">
                <a:solidFill>
                  <a:schemeClr val="accent4"/>
                </a:solidFill>
              </a:rPr>
              <a:t>azithromycin</a:t>
            </a:r>
            <a:r>
              <a:rPr lang="en-US" altLang="ko-KR" dirty="0" smtClean="0">
                <a:solidFill>
                  <a:schemeClr val="accent4"/>
                </a:solidFill>
              </a:rPr>
              <a:t> therapy</a:t>
            </a:r>
            <a:endParaRPr lang="ko-KR" altLang="en-US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b="1" dirty="0" smtClean="0"/>
              <a:t>Summary</a:t>
            </a:r>
          </a:p>
          <a:p>
            <a:pPr lvl="1"/>
            <a:r>
              <a:rPr lang="en-US" altLang="ko-KR" dirty="0" smtClean="0"/>
              <a:t>5-day course of </a:t>
            </a:r>
            <a:r>
              <a:rPr lang="en-US" altLang="ko-KR" dirty="0" err="1" smtClean="0"/>
              <a:t>azithromycin</a:t>
            </a:r>
            <a:r>
              <a:rPr lang="en-US" altLang="ko-KR" dirty="0" smtClean="0"/>
              <a:t> was associated with a small absolute increase in the risk of cardiovascular death</a:t>
            </a:r>
          </a:p>
          <a:p>
            <a:pPr lvl="2"/>
            <a:r>
              <a:rPr lang="en-US" altLang="ko-KR" dirty="0" smtClean="0"/>
              <a:t>most pronounced for patients in the highest </a:t>
            </a:r>
            <a:r>
              <a:rPr lang="en-US" altLang="ko-KR" dirty="0" err="1" smtClean="0"/>
              <a:t>decile</a:t>
            </a:r>
            <a:r>
              <a:rPr lang="en-US" altLang="ko-KR" dirty="0" smtClean="0"/>
              <a:t> of the baseline risk of cardiovascular disease</a:t>
            </a:r>
          </a:p>
          <a:p>
            <a:pPr lvl="1"/>
            <a:r>
              <a:rPr lang="en-US" altLang="ko-KR" dirty="0" smtClean="0"/>
              <a:t>increase in the risk of death from any cause</a:t>
            </a:r>
            <a:endParaRPr lang="ko-KR" altLang="en-US" dirty="0" smtClean="0"/>
          </a:p>
          <a:p>
            <a:pPr lvl="2"/>
            <a:r>
              <a:rPr lang="en-US" altLang="ko-KR" dirty="0" smtClean="0"/>
              <a:t>no increased risk of death from </a:t>
            </a:r>
            <a:r>
              <a:rPr lang="en-US" altLang="ko-KR" dirty="0" err="1" smtClean="0"/>
              <a:t>noncardiovascular</a:t>
            </a:r>
            <a:r>
              <a:rPr lang="en-US" altLang="ko-KR" dirty="0" smtClean="0"/>
              <a:t> causes among patients who took </a:t>
            </a:r>
            <a:r>
              <a:rPr lang="en-US" altLang="ko-KR" dirty="0" err="1" smtClean="0"/>
              <a:t>azithromycin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Risk was significantly </a:t>
            </a:r>
            <a:r>
              <a:rPr lang="en-US" altLang="ko-KR" dirty="0" smtClean="0"/>
              <a:t>greater with </a:t>
            </a:r>
            <a:r>
              <a:rPr lang="en-US" altLang="ko-KR" dirty="0" err="1" smtClean="0"/>
              <a:t>azithromycin</a:t>
            </a:r>
            <a:r>
              <a:rPr lang="en-US" altLang="ko-KR" dirty="0" smtClean="0"/>
              <a:t> than with either amoxicillin or ciprofloxacin but did not differ significantly from the risk with </a:t>
            </a:r>
            <a:r>
              <a:rPr lang="en-US" altLang="ko-KR" dirty="0" err="1" smtClean="0"/>
              <a:t>levofloxacin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altLang="ko-KR" sz="4500" b="1" dirty="0" smtClean="0"/>
              <a:t>Confounding factor</a:t>
            </a:r>
          </a:p>
          <a:p>
            <a:pPr indent="12700">
              <a:buNone/>
            </a:pPr>
            <a:r>
              <a:rPr lang="en-US" altLang="ko-KR" sz="2900" dirty="0" smtClean="0"/>
              <a:t>Cardiovascular </a:t>
            </a:r>
            <a:r>
              <a:rPr lang="en-US" altLang="ko-KR" sz="2900" dirty="0" smtClean="0"/>
              <a:t>disease, </a:t>
            </a:r>
            <a:r>
              <a:rPr lang="en-US" altLang="ko-KR" sz="2900" dirty="0" smtClean="0"/>
              <a:t>coexisting </a:t>
            </a:r>
            <a:r>
              <a:rPr lang="en-US" altLang="ko-KR" sz="2900" dirty="0" smtClean="0"/>
              <a:t>conditions</a:t>
            </a:r>
          </a:p>
          <a:p>
            <a:pPr indent="12700">
              <a:buNone/>
            </a:pPr>
            <a:r>
              <a:rPr lang="en-US" altLang="ko-KR" sz="2900" dirty="0" smtClean="0"/>
              <a:t>behavioral </a:t>
            </a:r>
            <a:r>
              <a:rPr lang="en-US" altLang="ko-KR" sz="2900" dirty="0" smtClean="0"/>
              <a:t>risk factors associated with cardiovascular disease </a:t>
            </a:r>
            <a:endParaRPr lang="en-US" altLang="ko-KR" sz="2900" dirty="0" smtClean="0"/>
          </a:p>
          <a:p>
            <a:pPr indent="12700">
              <a:buNone/>
            </a:pPr>
            <a:r>
              <a:rPr lang="en-US" altLang="ko-KR" sz="2900" dirty="0" smtClean="0"/>
              <a:t>(</a:t>
            </a:r>
            <a:r>
              <a:rPr lang="en-US" altLang="ko-KR" sz="2900" dirty="0" smtClean="0"/>
              <a:t>e.g., smoking, high </a:t>
            </a:r>
            <a:r>
              <a:rPr lang="en-US" altLang="ko-KR" sz="2900" dirty="0" err="1" smtClean="0"/>
              <a:t>bodymass</a:t>
            </a:r>
            <a:r>
              <a:rPr lang="en-US" altLang="ko-KR" sz="2900" dirty="0" smtClean="0"/>
              <a:t> index, poor diet, and low physical activity), </a:t>
            </a:r>
            <a:r>
              <a:rPr lang="en-US" altLang="ko-KR" sz="2900" dirty="0" smtClean="0"/>
              <a:t>indication </a:t>
            </a:r>
            <a:r>
              <a:rPr lang="en-US" altLang="ko-KR" sz="2900" dirty="0" smtClean="0"/>
              <a:t>for antibiotic </a:t>
            </a:r>
            <a:r>
              <a:rPr lang="en-US" altLang="ko-KR" sz="2900" dirty="0" smtClean="0"/>
              <a:t>therapy</a:t>
            </a:r>
          </a:p>
          <a:p>
            <a:pPr indent="12700">
              <a:buNone/>
            </a:pPr>
            <a:endParaRPr lang="en-US" altLang="ko-KR" sz="2900" dirty="0" smtClean="0"/>
          </a:p>
          <a:p>
            <a:pPr marL="514350" indent="-514350">
              <a:buAutoNum type="arabicPeriod"/>
            </a:pPr>
            <a:r>
              <a:rPr lang="en-US" altLang="ko-KR" dirty="0" smtClean="0"/>
              <a:t>Propensity </a:t>
            </a:r>
            <a:r>
              <a:rPr lang="en-US" altLang="ko-KR" dirty="0" smtClean="0"/>
              <a:t>score matching</a:t>
            </a:r>
          </a:p>
          <a:p>
            <a:pPr marL="514350" indent="-514350">
              <a:buNone/>
            </a:pPr>
            <a:endParaRPr lang="en-US" altLang="ko-KR" dirty="0" smtClean="0"/>
          </a:p>
          <a:p>
            <a:pPr marL="514350" indent="-514350">
              <a:buNone/>
            </a:pPr>
            <a:r>
              <a:rPr lang="en-US" altLang="ko-KR" dirty="0" smtClean="0"/>
              <a:t>2</a:t>
            </a:r>
            <a:r>
              <a:rPr lang="en-US" altLang="ko-KR" dirty="0" smtClean="0"/>
              <a:t>. </a:t>
            </a:r>
            <a:r>
              <a:rPr lang="en-US" altLang="ko-KR" dirty="0" smtClean="0"/>
              <a:t> C</a:t>
            </a:r>
            <a:r>
              <a:rPr lang="en-US" altLang="ko-KR" dirty="0" smtClean="0"/>
              <a:t>ourses of amoxicillin therapy</a:t>
            </a:r>
            <a:r>
              <a:rPr lang="en-US" altLang="ko-KR" dirty="0" smtClean="0"/>
              <a:t> </a:t>
            </a:r>
          </a:p>
          <a:p>
            <a:pPr marL="514350" indent="-514350">
              <a:buNone/>
            </a:pPr>
            <a:r>
              <a:rPr lang="en-US" altLang="ko-KR" dirty="0" smtClean="0"/>
              <a:t>    To </a:t>
            </a:r>
            <a:r>
              <a:rPr lang="en-US" altLang="ko-KR" dirty="0" smtClean="0"/>
              <a:t>minimize confounding by the short-term effects of infections</a:t>
            </a:r>
          </a:p>
          <a:p>
            <a:pPr marL="355600" indent="-177800">
              <a:buNone/>
            </a:pPr>
            <a:r>
              <a:rPr lang="en-US" altLang="ko-KR" dirty="0" smtClean="0"/>
              <a:t>  </a:t>
            </a:r>
            <a:r>
              <a:rPr lang="en-US" altLang="ko-KR" dirty="0" smtClean="0"/>
              <a:t>   Indications </a:t>
            </a:r>
            <a:r>
              <a:rPr lang="en-US" altLang="ko-KR" dirty="0" smtClean="0"/>
              <a:t>similar to those for </a:t>
            </a:r>
            <a:r>
              <a:rPr lang="en-US" altLang="ko-KR" dirty="0" err="1" smtClean="0"/>
              <a:t>azithromycin</a:t>
            </a:r>
            <a:endParaRPr lang="en-US" altLang="ko-KR" dirty="0" smtClean="0"/>
          </a:p>
          <a:p>
            <a:pPr marL="514350" indent="-514350">
              <a:buNone/>
            </a:pPr>
            <a:r>
              <a:rPr lang="en-US" altLang="ko-KR" dirty="0" smtClean="0"/>
              <a:t>    </a:t>
            </a:r>
            <a:r>
              <a:rPr lang="en-US" altLang="ko-KR" dirty="0" smtClean="0"/>
              <a:t>   Amoxicillin </a:t>
            </a:r>
            <a:r>
              <a:rPr lang="en-US" altLang="ko-KR" dirty="0" smtClean="0"/>
              <a:t>had no increase in the risk of either cardiovascular death or death from any cause during the study period</a:t>
            </a:r>
            <a:endParaRPr lang="ko-KR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b="1" dirty="0" smtClean="0"/>
              <a:t>Serum concentration</a:t>
            </a:r>
          </a:p>
          <a:p>
            <a:pPr marL="355600" lvl="1" indent="0"/>
            <a:r>
              <a:rPr lang="en-US" altLang="ko-KR" dirty="0" smtClean="0"/>
              <a:t> The </a:t>
            </a:r>
            <a:r>
              <a:rPr lang="en-US" altLang="ko-KR" dirty="0" smtClean="0"/>
              <a:t>increased risk of cardiovascular death during the usual 5-day course of </a:t>
            </a:r>
            <a:r>
              <a:rPr lang="en-US" altLang="ko-KR" dirty="0" err="1" smtClean="0"/>
              <a:t>azithromycin</a:t>
            </a:r>
            <a:r>
              <a:rPr lang="en-US" altLang="ko-KR" dirty="0" smtClean="0"/>
              <a:t> </a:t>
            </a:r>
            <a:r>
              <a:rPr lang="en-US" altLang="ko-KR" dirty="0" smtClean="0"/>
              <a:t>therapy</a:t>
            </a:r>
          </a:p>
          <a:p>
            <a:pPr marL="355600" lvl="1" indent="0"/>
            <a:r>
              <a:rPr lang="en-US" altLang="ko-KR" dirty="0" smtClean="0"/>
              <a:t> </a:t>
            </a:r>
            <a:r>
              <a:rPr lang="en-US" altLang="ko-KR" dirty="0" smtClean="0"/>
              <a:t>did not persist after the course of therapy ended</a:t>
            </a:r>
          </a:p>
          <a:p>
            <a:pPr marL="723900" lvl="1" indent="0">
              <a:buNone/>
            </a:pPr>
            <a:r>
              <a:rPr lang="en-US" altLang="ko-KR" sz="2000" dirty="0" smtClean="0"/>
              <a:t>Falling </a:t>
            </a:r>
            <a:r>
              <a:rPr lang="en-US" altLang="ko-KR" sz="2000" dirty="0" smtClean="0"/>
              <a:t>to trough levels within 24 hours after cessation of oral </a:t>
            </a:r>
            <a:r>
              <a:rPr lang="en-US" altLang="ko-KR" sz="2000" dirty="0" smtClean="0"/>
              <a:t>therapy</a:t>
            </a:r>
          </a:p>
          <a:p>
            <a:pPr marL="723900" lvl="1" indent="0">
              <a:buNone/>
            </a:pPr>
            <a:endParaRPr lang="en-US" altLang="ko-KR" sz="2000" dirty="0" smtClean="0"/>
          </a:p>
          <a:p>
            <a:pPr marL="723900" lvl="1" indent="0">
              <a:buNone/>
            </a:pPr>
            <a:r>
              <a:rPr lang="en-US" altLang="ko-KR" sz="2000" dirty="0" smtClean="0"/>
              <a:t>For many other drugs with </a:t>
            </a:r>
            <a:r>
              <a:rPr lang="en-US" altLang="ko-KR" sz="2000" dirty="0" err="1" smtClean="0"/>
              <a:t>proarrhythmic</a:t>
            </a:r>
            <a:r>
              <a:rPr lang="en-US" altLang="ko-KR" sz="2000" dirty="0" smtClean="0"/>
              <a:t> effects,</a:t>
            </a:r>
          </a:p>
          <a:p>
            <a:pPr marL="723900" lvl="1" indent="0">
              <a:buNone/>
            </a:pPr>
            <a:r>
              <a:rPr lang="en-US" altLang="ko-KR" sz="2000" dirty="0" smtClean="0"/>
              <a:t>an elevated serum concentration is a key determinant of increased </a:t>
            </a:r>
            <a:r>
              <a:rPr lang="en-US" altLang="ko-KR" sz="2000" dirty="0" smtClean="0"/>
              <a:t>risk(erythromycin)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altLang="ko-KR" sz="4000" b="1" dirty="0" smtClean="0"/>
              <a:t>Conclusion</a:t>
            </a:r>
          </a:p>
          <a:p>
            <a:r>
              <a:rPr lang="en-US" altLang="ko-KR" dirty="0" smtClean="0"/>
              <a:t>during </a:t>
            </a:r>
            <a:r>
              <a:rPr lang="en-US" altLang="ko-KR" dirty="0" smtClean="0"/>
              <a:t>5 days of </a:t>
            </a:r>
            <a:r>
              <a:rPr lang="en-US" altLang="ko-KR" dirty="0" err="1" smtClean="0"/>
              <a:t>azithromycin</a:t>
            </a:r>
            <a:r>
              <a:rPr lang="en-US" altLang="ko-KR" dirty="0" smtClean="0"/>
              <a:t> therapy</a:t>
            </a:r>
            <a:r>
              <a:rPr lang="en-US" altLang="ko-KR" dirty="0" smtClean="0"/>
              <a:t>, there was a small absolute increase </a:t>
            </a:r>
            <a:r>
              <a:rPr lang="en-US" altLang="ko-KR" dirty="0" smtClean="0"/>
              <a:t>in cardiovascular deaths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As </a:t>
            </a:r>
            <a:r>
              <a:rPr lang="en-US" altLang="ko-KR" dirty="0" smtClean="0"/>
              <a:t>compared with amoxicillin</a:t>
            </a:r>
            <a:r>
              <a:rPr lang="en-US" altLang="ko-KR" dirty="0" smtClean="0"/>
              <a:t>,</a:t>
            </a:r>
          </a:p>
          <a:p>
            <a:endParaRPr lang="en-US" altLang="ko-KR" dirty="0" smtClean="0"/>
          </a:p>
          <a:p>
            <a:pPr indent="12700">
              <a:buNone/>
            </a:pPr>
            <a:r>
              <a:rPr lang="en-US" altLang="ko-KR" dirty="0" smtClean="0"/>
              <a:t>There </a:t>
            </a:r>
            <a:r>
              <a:rPr lang="en-US" altLang="ko-KR" dirty="0" smtClean="0"/>
              <a:t>were 47 additional </a:t>
            </a:r>
            <a:r>
              <a:rPr lang="en-US" altLang="ko-KR" dirty="0" smtClean="0"/>
              <a:t>cardiovascular deaths </a:t>
            </a:r>
            <a:r>
              <a:rPr lang="en-US" altLang="ko-KR" dirty="0" smtClean="0"/>
              <a:t>per </a:t>
            </a:r>
            <a:r>
              <a:rPr lang="en-US" altLang="ko-KR" dirty="0" smtClean="0"/>
              <a:t>1 </a:t>
            </a:r>
            <a:r>
              <a:rPr lang="en-US" altLang="ko-KR" dirty="0" smtClean="0"/>
              <a:t>million courses of </a:t>
            </a:r>
            <a:r>
              <a:rPr lang="en-US" altLang="ko-KR" dirty="0" err="1" smtClean="0"/>
              <a:t>azithromycin</a:t>
            </a:r>
            <a:r>
              <a:rPr lang="en-US" altLang="ko-KR" dirty="0" smtClean="0"/>
              <a:t> therapy</a:t>
            </a:r>
          </a:p>
          <a:p>
            <a:pPr indent="12700">
              <a:buNone/>
            </a:pPr>
            <a:endParaRPr lang="en-US" altLang="ko-KR" dirty="0" smtClean="0"/>
          </a:p>
          <a:p>
            <a:pPr indent="12700">
              <a:buNone/>
            </a:pPr>
            <a:r>
              <a:rPr lang="en-US" altLang="ko-KR" dirty="0" smtClean="0"/>
              <a:t>F</a:t>
            </a:r>
            <a:r>
              <a:rPr lang="en-US" altLang="ko-KR" dirty="0" smtClean="0"/>
              <a:t>or </a:t>
            </a:r>
            <a:r>
              <a:rPr lang="en-US" altLang="ko-KR" dirty="0" smtClean="0"/>
              <a:t>patients in the highest </a:t>
            </a:r>
            <a:r>
              <a:rPr lang="en-US" altLang="ko-KR" dirty="0" err="1" smtClean="0"/>
              <a:t>decile</a:t>
            </a:r>
            <a:r>
              <a:rPr lang="en-US" altLang="ko-KR" dirty="0" smtClean="0"/>
              <a:t> of </a:t>
            </a:r>
            <a:r>
              <a:rPr lang="en-US" altLang="ko-KR" dirty="0" smtClean="0"/>
              <a:t>baseline risk </a:t>
            </a:r>
            <a:r>
              <a:rPr lang="en-US" altLang="ko-KR" dirty="0" smtClean="0"/>
              <a:t>of cardiovascular disease, there were </a:t>
            </a:r>
            <a:r>
              <a:rPr lang="en-US" altLang="ko-KR" dirty="0" smtClean="0"/>
              <a:t>245 additional </a:t>
            </a:r>
            <a:r>
              <a:rPr lang="en-US" altLang="ko-KR" dirty="0" smtClean="0"/>
              <a:t>cardiovascular deaths per 1 </a:t>
            </a:r>
            <a:r>
              <a:rPr lang="en-US" altLang="ko-KR" dirty="0" smtClean="0"/>
              <a:t>million courses</a:t>
            </a: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 indent="-742950">
              <a:buNone/>
            </a:pPr>
            <a:r>
              <a:rPr lang="en-US" altLang="ko-KR" sz="2600" b="1" dirty="0" err="1" smtClean="0"/>
              <a:t>Azithromycin</a:t>
            </a:r>
            <a:r>
              <a:rPr lang="en-US" altLang="ko-KR" sz="2600" b="1" dirty="0" smtClean="0"/>
              <a:t> also </a:t>
            </a:r>
            <a:r>
              <a:rPr lang="en-US" altLang="ko-KR" sz="2600" b="1" dirty="0" smtClean="0"/>
              <a:t>may have </a:t>
            </a:r>
            <a:r>
              <a:rPr lang="en-US" altLang="ko-KR" sz="2600" b="1" dirty="0" err="1" smtClean="0"/>
              <a:t>proarrhythmic</a:t>
            </a:r>
            <a:r>
              <a:rPr lang="en-US" altLang="ko-KR" sz="2600" b="1" dirty="0" smtClean="0"/>
              <a:t> </a:t>
            </a:r>
            <a:r>
              <a:rPr lang="en-US" altLang="ko-KR" sz="2600" b="1" dirty="0" smtClean="0"/>
              <a:t>effects</a:t>
            </a:r>
          </a:p>
          <a:p>
            <a:pPr lvl="1" indent="-742950">
              <a:buNone/>
            </a:pPr>
            <a:r>
              <a:rPr lang="en-US" altLang="ko-KR" sz="2400" dirty="0" smtClean="0"/>
              <a:t>(7 published reports)</a:t>
            </a:r>
            <a:endParaRPr lang="en-US" altLang="ko-KR" sz="2400" dirty="0" smtClean="0"/>
          </a:p>
          <a:p>
            <a:pPr lvl="1" indent="-387350">
              <a:buNone/>
            </a:pPr>
            <a:r>
              <a:rPr lang="en-US" altLang="ko-KR" sz="2400" dirty="0" smtClean="0"/>
              <a:t>pronounced </a:t>
            </a:r>
            <a:r>
              <a:rPr lang="en-US" altLang="ko-KR" sz="2400" dirty="0" smtClean="0"/>
              <a:t>Qt interval prolongation</a:t>
            </a:r>
          </a:p>
          <a:p>
            <a:pPr marL="533400" indent="12700">
              <a:buNone/>
            </a:pPr>
            <a:r>
              <a:rPr lang="it-IT" altLang="ko-KR" sz="1400" dirty="0" smtClean="0">
                <a:solidFill>
                  <a:schemeClr val="bg1">
                    <a:lumMod val="50000"/>
                  </a:schemeClr>
                </a:solidFill>
              </a:rPr>
              <a:t>QT </a:t>
            </a:r>
            <a:r>
              <a:rPr lang="it-IT" altLang="ko-KR" sz="1400" dirty="0">
                <a:solidFill>
                  <a:schemeClr val="bg1">
                    <a:lumMod val="50000"/>
                  </a:schemeClr>
                </a:solidFill>
              </a:rPr>
              <a:t>prolongation </a:t>
            </a:r>
            <a:r>
              <a:rPr lang="it-IT" altLang="ko-KR" sz="1400" dirty="0" smtClean="0">
                <a:solidFill>
                  <a:schemeClr val="bg1">
                    <a:lumMod val="50000"/>
                  </a:schemeClr>
                </a:solidFill>
              </a:rPr>
              <a:t>associated 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with </a:t>
            </a:r>
            <a:r>
              <a:rPr lang="en-US" altLang="ko-KR" sz="1400" dirty="0" err="1" smtClean="0">
                <a:solidFill>
                  <a:schemeClr val="bg1">
                    <a:lumMod val="50000"/>
                  </a:schemeClr>
                </a:solidFill>
              </a:rPr>
              <a:t>azithromycin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en-US" altLang="ko-KR" sz="1400" dirty="0" err="1" smtClean="0">
                <a:solidFill>
                  <a:schemeClr val="bg1">
                    <a:lumMod val="50000"/>
                  </a:schemeClr>
                </a:solidFill>
              </a:rPr>
              <a:t>amiodarone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 combination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. Pacing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 smtClean="0">
                <a:solidFill>
                  <a:schemeClr val="bg1">
                    <a:lumMod val="50000"/>
                  </a:schemeClr>
                </a:solidFill>
              </a:rPr>
              <a:t>Electrophysiol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 2001;24:1572-4. </a:t>
            </a:r>
            <a:r>
              <a:rPr lang="en-US" altLang="ko-KR" sz="1400" dirty="0" err="1" smtClean="0">
                <a:solidFill>
                  <a:schemeClr val="bg1">
                    <a:lumMod val="50000"/>
                  </a:schemeClr>
                </a:solidFill>
              </a:rPr>
              <a:t>Samarendra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 P </a:t>
            </a:r>
          </a:p>
          <a:p>
            <a:pPr marL="533400" indent="12700">
              <a:buNone/>
            </a:pP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A case 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of QT-interval prolongation 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precipitated </a:t>
            </a:r>
            <a:r>
              <a:rPr lang="pl-PL" altLang="ko-KR" sz="1400" dirty="0" smtClean="0">
                <a:solidFill>
                  <a:schemeClr val="bg1">
                    <a:lumMod val="50000"/>
                  </a:schemeClr>
                </a:solidFill>
              </a:rPr>
              <a:t>by </a:t>
            </a:r>
            <a:r>
              <a:rPr lang="pl-PL" altLang="ko-KR" sz="1400" dirty="0">
                <a:solidFill>
                  <a:schemeClr val="bg1">
                    <a:lumMod val="50000"/>
                  </a:schemeClr>
                </a:solidFill>
              </a:rPr>
              <a:t>azithromycin. N Z Med J </a:t>
            </a:r>
            <a:r>
              <a:rPr lang="pl-PL" altLang="ko-KR" sz="1400" dirty="0" smtClean="0">
                <a:solidFill>
                  <a:schemeClr val="bg1">
                    <a:lumMod val="50000"/>
                  </a:schemeClr>
                </a:solidFill>
              </a:rPr>
              <a:t>2003;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 116:U666.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Matsunaga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N</a:t>
            </a:r>
          </a:p>
          <a:p>
            <a:pPr marL="533400" indent="12700">
              <a:buNone/>
            </a:pP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Azithromycin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-induced QT prolongation 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in elderly 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patient.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Acta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Biomed 2006;77:30-2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Russo 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</a:rPr>
              <a:t>V</a:t>
            </a:r>
          </a:p>
          <a:p>
            <a:endParaRPr lang="en-US" altLang="ko-KR" sz="1200" dirty="0" smtClean="0"/>
          </a:p>
          <a:p>
            <a:pPr lvl="1" indent="-387350">
              <a:buNone/>
            </a:pPr>
            <a:r>
              <a:rPr lang="en-US" altLang="ko-KR" sz="2600" dirty="0" err="1" smtClean="0"/>
              <a:t>torsades</a:t>
            </a:r>
            <a:r>
              <a:rPr lang="en-US" altLang="ko-KR" sz="2600" dirty="0" smtClean="0"/>
              <a:t> de pointes</a:t>
            </a:r>
          </a:p>
          <a:p>
            <a:pPr marL="527050" lvl="1" indent="6350">
              <a:buNone/>
            </a:pP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M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Torsade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de pointes and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cardiorespiratory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arrest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induced by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azithromycin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in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a patient with congenital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long QT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syndrome. Med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Barc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)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2001;117:118-9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. (In Spanish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.)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Arellano-Rodrigo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E</a:t>
            </a:r>
          </a:p>
          <a:p>
            <a:pPr marL="527050" lvl="1" indent="6350">
              <a:buNone/>
            </a:pP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Azithromycin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as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a cause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of QT-interval prolongation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and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torsade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de pointes in the absence of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other known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precipitating factors. J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Interv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Card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Electrophysiol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2007;18:243-6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Kezerashvili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A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,</a:t>
            </a:r>
          </a:p>
          <a:p>
            <a:pPr marL="527050" lvl="1" indent="6350">
              <a:buNone/>
            </a:pP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Azithromycin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-induced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torsade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de 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pointes. Pacing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300" dirty="0" err="1" smtClean="0">
                <a:solidFill>
                  <a:schemeClr val="bg1">
                    <a:lumMod val="50000"/>
                  </a:schemeClr>
                </a:solidFill>
              </a:rPr>
              <a:t>Electrophysiol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2007;30:1579-82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r>
              <a:rPr lang="en-US" altLang="ko-KR" sz="1300" dirty="0" smtClean="0">
                <a:solidFill>
                  <a:schemeClr val="bg1">
                    <a:lumMod val="50000"/>
                  </a:schemeClr>
                </a:solidFill>
              </a:rPr>
              <a:t> Huang BH,</a:t>
            </a:r>
          </a:p>
          <a:p>
            <a:pPr lvl="1" indent="-387350">
              <a:buNone/>
            </a:pPr>
            <a:r>
              <a:rPr lang="en-US" altLang="ko-KR" sz="2600" dirty="0" smtClean="0"/>
              <a:t>polymorphic ventricular tachycardia</a:t>
            </a:r>
          </a:p>
          <a:p>
            <a:pPr marL="527050" lvl="1" indent="6350">
              <a:buNone/>
            </a:pPr>
            <a:r>
              <a:rPr lang="en-US" altLang="ko-KR" sz="1700" dirty="0" smtClean="0">
                <a:solidFill>
                  <a:schemeClr val="bg1">
                    <a:lumMod val="50000"/>
                  </a:schemeClr>
                </a:solidFill>
              </a:rPr>
              <a:t>Polymorphic </a:t>
            </a:r>
            <a:r>
              <a:rPr lang="en-US" altLang="ko-KR" sz="1700" dirty="0" smtClean="0">
                <a:solidFill>
                  <a:schemeClr val="bg1">
                    <a:lumMod val="50000"/>
                  </a:schemeClr>
                </a:solidFill>
              </a:rPr>
              <a:t>ventricular tachycardia </a:t>
            </a:r>
            <a:r>
              <a:rPr lang="en-US" altLang="ko-KR" sz="1700" dirty="0" smtClean="0">
                <a:solidFill>
                  <a:schemeClr val="bg1">
                    <a:lumMod val="50000"/>
                  </a:schemeClr>
                </a:solidFill>
              </a:rPr>
              <a:t>with a </a:t>
            </a:r>
            <a:r>
              <a:rPr lang="en-US" altLang="ko-KR" sz="1700" dirty="0" smtClean="0">
                <a:solidFill>
                  <a:schemeClr val="bg1">
                    <a:lumMod val="50000"/>
                  </a:schemeClr>
                </a:solidFill>
              </a:rPr>
              <a:t>normal QT interval following </a:t>
            </a:r>
            <a:r>
              <a:rPr lang="en-US" altLang="ko-KR" sz="1700" dirty="0" err="1" smtClean="0">
                <a:solidFill>
                  <a:schemeClr val="bg1">
                    <a:lumMod val="50000"/>
                  </a:schemeClr>
                </a:solidFill>
              </a:rPr>
              <a:t>azithromycin</a:t>
            </a:r>
            <a:r>
              <a:rPr lang="en-US" altLang="ko-KR" sz="1700" dirty="0" smtClean="0">
                <a:solidFill>
                  <a:schemeClr val="bg1">
                    <a:lumMod val="50000"/>
                  </a:schemeClr>
                </a:solidFill>
              </a:rPr>
              <a:t>. Pacing </a:t>
            </a:r>
            <a:r>
              <a:rPr lang="en-US" altLang="ko-KR" sz="1700" dirty="0" err="1" smtClean="0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US" altLang="ko-KR" sz="17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700" dirty="0" err="1" smtClean="0">
                <a:solidFill>
                  <a:schemeClr val="bg1">
                    <a:lumMod val="50000"/>
                  </a:schemeClr>
                </a:solidFill>
              </a:rPr>
              <a:t>Electrophysiol</a:t>
            </a:r>
            <a:r>
              <a:rPr lang="en-US" altLang="ko-KR" sz="17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700" dirty="0" smtClean="0">
                <a:solidFill>
                  <a:schemeClr val="bg1">
                    <a:lumMod val="50000"/>
                  </a:schemeClr>
                </a:solidFill>
              </a:rPr>
              <a:t>2005; 28:1221-2.</a:t>
            </a:r>
            <a:r>
              <a:rPr lang="en-US" altLang="ko-KR" sz="1700" dirty="0" smtClean="0">
                <a:solidFill>
                  <a:schemeClr val="bg1">
                    <a:lumMod val="50000"/>
                  </a:schemeClr>
                </a:solidFill>
              </a:rPr>
              <a:t> Kim MH</a:t>
            </a:r>
            <a:r>
              <a:rPr lang="en-US" altLang="ko-KR" sz="1900" dirty="0" smtClean="0"/>
              <a:t>,</a:t>
            </a:r>
          </a:p>
          <a:p>
            <a:pPr lvl="1">
              <a:buNone/>
            </a:pPr>
            <a:endParaRPr lang="en-US" altLang="ko-KR" sz="2400" dirty="0" smtClean="0"/>
          </a:p>
          <a:p>
            <a:pPr lvl="1">
              <a:buNone/>
            </a:pPr>
            <a:endParaRPr lang="en-US" altLang="ko-KR" sz="2400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/>
              <a:t>A </a:t>
            </a:r>
            <a:r>
              <a:rPr lang="en-US" altLang="ko-KR" b="1" dirty="0"/>
              <a:t>retrospective </a:t>
            </a:r>
            <a:r>
              <a:rPr lang="en-US" altLang="ko-KR" b="1" dirty="0" smtClean="0"/>
              <a:t>cohort </a:t>
            </a:r>
            <a:r>
              <a:rPr lang="en-US" altLang="ko-KR" b="1" dirty="0" smtClean="0"/>
              <a:t>study</a:t>
            </a:r>
            <a:endParaRPr lang="en-US" altLang="ko-KR" b="1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b="1" dirty="0" smtClean="0"/>
              <a:t>Hypothesis</a:t>
            </a:r>
          </a:p>
          <a:p>
            <a:pPr indent="12700">
              <a:buNone/>
            </a:pPr>
            <a:r>
              <a:rPr lang="en-US" altLang="ko-KR" sz="2400" dirty="0" smtClean="0"/>
              <a:t>patients </a:t>
            </a:r>
            <a:r>
              <a:rPr lang="en-US" altLang="ko-KR" sz="2400" dirty="0"/>
              <a:t>who </a:t>
            </a:r>
            <a:r>
              <a:rPr lang="en-US" altLang="ko-KR" sz="2400" dirty="0" smtClean="0"/>
              <a:t>took </a:t>
            </a:r>
            <a:r>
              <a:rPr lang="en-US" altLang="ko-KR" sz="2400" dirty="0" err="1" smtClean="0"/>
              <a:t>azithromycin</a:t>
            </a:r>
            <a:r>
              <a:rPr lang="en-US" altLang="ko-KR" sz="2400" dirty="0" smtClean="0"/>
              <a:t> would </a:t>
            </a:r>
            <a:r>
              <a:rPr lang="en-US" altLang="ko-KR" sz="2400" dirty="0"/>
              <a:t>have an </a:t>
            </a:r>
            <a:r>
              <a:rPr lang="en-US" altLang="ko-KR" sz="2400" dirty="0" smtClean="0"/>
              <a:t>increased risk </a:t>
            </a:r>
            <a:r>
              <a:rPr lang="en-US" altLang="ko-KR" sz="2400" dirty="0"/>
              <a:t>of cardiovascular death, particularly </a:t>
            </a:r>
            <a:r>
              <a:rPr lang="en-US" altLang="ko-KR" sz="2400" dirty="0" smtClean="0"/>
              <a:t>sudden cardiac </a:t>
            </a:r>
            <a:r>
              <a:rPr lang="en-US" altLang="ko-KR" sz="2400" dirty="0" smtClean="0"/>
              <a:t>death</a:t>
            </a:r>
          </a:p>
          <a:p>
            <a:pPr indent="12700">
              <a:buNone/>
            </a:pPr>
            <a:endParaRPr lang="en-US" altLang="ko-KR" sz="2400" dirty="0" smtClean="0"/>
          </a:p>
          <a:p>
            <a:pPr indent="12700">
              <a:buNone/>
            </a:pPr>
            <a:r>
              <a:rPr lang="en-US" altLang="ko-KR" sz="2400" dirty="0" smtClean="0"/>
              <a:t>compared </a:t>
            </a:r>
            <a:r>
              <a:rPr lang="en-US" altLang="ko-KR" sz="2400" dirty="0" smtClean="0"/>
              <a:t>with persons who did not take antibiotics and with patients who took other selected </a:t>
            </a:r>
            <a:r>
              <a:rPr lang="en-US" altLang="ko-KR" sz="2400" dirty="0" smtClean="0"/>
              <a:t>antibiotics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b="1" dirty="0" smtClean="0"/>
              <a:t>Study oversight</a:t>
            </a:r>
          </a:p>
          <a:p>
            <a:pPr lvl="1" indent="-387350">
              <a:buNone/>
            </a:pPr>
            <a:r>
              <a:rPr lang="en-US" altLang="ko-KR" dirty="0" smtClean="0"/>
              <a:t>designed </a:t>
            </a:r>
            <a:r>
              <a:rPr lang="en-US" altLang="ko-KR" dirty="0"/>
              <a:t>by the authors and </a:t>
            </a:r>
            <a:r>
              <a:rPr lang="en-US" altLang="ko-KR" dirty="0" smtClean="0"/>
              <a:t>approved by </a:t>
            </a:r>
            <a:r>
              <a:rPr lang="en-US" altLang="ko-KR" dirty="0"/>
              <a:t>the </a:t>
            </a:r>
            <a:r>
              <a:rPr lang="en-US" altLang="ko-KR" dirty="0" smtClean="0"/>
              <a:t>local IRB and the </a:t>
            </a:r>
            <a:r>
              <a:rPr lang="en-US" altLang="ko-KR" dirty="0"/>
              <a:t>Tennessee Bureau of </a:t>
            </a:r>
            <a:r>
              <a:rPr lang="en-US" altLang="ko-KR" dirty="0" err="1"/>
              <a:t>TennCare</a:t>
            </a:r>
            <a:r>
              <a:rPr lang="en-US" altLang="ko-KR" dirty="0"/>
              <a:t> and </a:t>
            </a:r>
            <a:r>
              <a:rPr lang="en-US" altLang="ko-KR" dirty="0" smtClean="0"/>
              <a:t>Department of </a:t>
            </a:r>
            <a:r>
              <a:rPr lang="en-US" altLang="ko-KR" dirty="0"/>
              <a:t>Health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altLang="ko-KR" sz="3300" b="1" dirty="0" smtClean="0"/>
              <a:t>Study </a:t>
            </a:r>
            <a:r>
              <a:rPr lang="en-US" altLang="ko-KR" sz="3300" b="1" dirty="0" smtClean="0"/>
              <a:t>Cohort</a:t>
            </a:r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en-US" altLang="ko-KR" sz="3100" dirty="0" smtClean="0"/>
              <a:t>Computerized Medicaid </a:t>
            </a:r>
            <a:r>
              <a:rPr lang="en-US" altLang="ko-KR" sz="3100" dirty="0" smtClean="0"/>
              <a:t>data, pharmacy file</a:t>
            </a:r>
          </a:p>
          <a:p>
            <a:pPr indent="190500">
              <a:buNone/>
            </a:pPr>
            <a:r>
              <a:rPr lang="en-US" altLang="ko-KR" sz="2600" dirty="0" smtClean="0"/>
              <a:t>death</a:t>
            </a:r>
            <a:r>
              <a:rPr lang="ko-KR" altLang="en-US" sz="2600" dirty="0" smtClean="0"/>
              <a:t> </a:t>
            </a:r>
            <a:r>
              <a:rPr lang="en-US" altLang="ko-KR" sz="2600" dirty="0" smtClean="0"/>
              <a:t>certificates, hospital-discharge database….</a:t>
            </a:r>
          </a:p>
          <a:p>
            <a:pPr indent="190500">
              <a:buNone/>
            </a:pPr>
            <a:r>
              <a:rPr lang="en-US" altLang="ko-KR" sz="2600" dirty="0" smtClean="0"/>
              <a:t>Antibiotics, other medication</a:t>
            </a:r>
          </a:p>
          <a:p>
            <a:pPr>
              <a:buNone/>
            </a:pPr>
            <a:r>
              <a:rPr lang="en-US" altLang="ko-KR" dirty="0" smtClean="0"/>
              <a:t> </a:t>
            </a:r>
            <a:r>
              <a:rPr lang="en-US" altLang="ko-KR" sz="3100" dirty="0" smtClean="0"/>
              <a:t>P</a:t>
            </a:r>
            <a:r>
              <a:rPr lang="en-US" altLang="ko-KR" sz="3100" dirty="0" smtClean="0"/>
              <a:t>atients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pPr marL="533400" indent="0">
              <a:buNone/>
            </a:pPr>
            <a:r>
              <a:rPr lang="en-US" altLang="ko-KR" sz="2600" dirty="0" smtClean="0"/>
              <a:t>Prescribed </a:t>
            </a:r>
            <a:r>
              <a:rPr lang="en-US" altLang="ko-KR" sz="2600" dirty="0" err="1"/>
              <a:t>azithromycin</a:t>
            </a:r>
            <a:r>
              <a:rPr lang="en-US" altLang="ko-KR" sz="2600" dirty="0"/>
              <a:t> between 1992 </a:t>
            </a:r>
            <a:r>
              <a:rPr lang="en-US" altLang="ko-KR" sz="2600" dirty="0" smtClean="0"/>
              <a:t>and 2006</a:t>
            </a:r>
          </a:p>
          <a:p>
            <a:pPr marL="533400" indent="0">
              <a:buNone/>
            </a:pPr>
            <a:r>
              <a:rPr lang="en-US" altLang="ko-KR" sz="2600" dirty="0" smtClean="0"/>
              <a:t>Excluded at high risk </a:t>
            </a:r>
            <a:r>
              <a:rPr lang="en-US" altLang="ko-KR" sz="2600" dirty="0" smtClean="0"/>
              <a:t>for death from causes unrelated to a </a:t>
            </a:r>
            <a:r>
              <a:rPr lang="en-US" altLang="ko-KR" sz="2600" dirty="0" smtClean="0"/>
              <a:t>short term effect </a:t>
            </a:r>
            <a:r>
              <a:rPr lang="en-US" altLang="ko-KR" sz="2600" dirty="0" smtClean="0"/>
              <a:t>of </a:t>
            </a:r>
            <a:r>
              <a:rPr lang="en-US" altLang="ko-KR" sz="2600" dirty="0" err="1" smtClean="0"/>
              <a:t>proarrhythmic</a:t>
            </a:r>
            <a:r>
              <a:rPr lang="en-US" altLang="ko-KR" sz="2600" dirty="0" smtClean="0"/>
              <a:t> </a:t>
            </a:r>
            <a:r>
              <a:rPr lang="en-US" altLang="ko-KR" sz="2600" dirty="0" smtClean="0"/>
              <a:t>medication</a:t>
            </a:r>
          </a:p>
          <a:p>
            <a:pPr marL="533400" indent="0">
              <a:buNone/>
            </a:pPr>
            <a:r>
              <a:rPr lang="en-US" altLang="ko-KR" sz="2600" dirty="0" smtClean="0"/>
              <a:t>30 to 74 years of </a:t>
            </a:r>
            <a:r>
              <a:rPr lang="en-US" altLang="ko-KR" sz="2600" dirty="0" smtClean="0"/>
              <a:t>age</a:t>
            </a:r>
            <a:endParaRPr lang="en-US" altLang="ko-KR" sz="2600" dirty="0" smtClean="0"/>
          </a:p>
          <a:p>
            <a:pPr marL="533400" indent="0">
              <a:buNone/>
            </a:pPr>
            <a:r>
              <a:rPr lang="en-US" altLang="ko-KR" sz="2600" dirty="0" smtClean="0"/>
              <a:t>No </a:t>
            </a:r>
            <a:r>
              <a:rPr lang="en-US" altLang="ko-KR" sz="2600" dirty="0" smtClean="0"/>
              <a:t>life-threatening </a:t>
            </a:r>
            <a:r>
              <a:rPr lang="en-US" altLang="ko-KR" sz="2600" dirty="0" err="1" smtClean="0"/>
              <a:t>noncardiovascular</a:t>
            </a:r>
            <a:r>
              <a:rPr lang="en-US" altLang="ko-KR" sz="2600" dirty="0" smtClean="0"/>
              <a:t> illness,</a:t>
            </a:r>
          </a:p>
          <a:p>
            <a:pPr marL="533400" indent="0">
              <a:buNone/>
            </a:pPr>
            <a:r>
              <a:rPr lang="en-US" altLang="ko-KR" sz="2600" dirty="0" smtClean="0"/>
              <a:t>Not </a:t>
            </a:r>
            <a:r>
              <a:rPr lang="en-US" altLang="ko-KR" sz="2600" dirty="0" smtClean="0"/>
              <a:t>received a diagnosis of drug abuse</a:t>
            </a:r>
          </a:p>
          <a:p>
            <a:pPr marL="533400" indent="0">
              <a:buNone/>
            </a:pPr>
            <a:r>
              <a:rPr lang="en-US" altLang="ko-KR" sz="2600" dirty="0" smtClean="0"/>
              <a:t>Not </a:t>
            </a:r>
            <a:r>
              <a:rPr lang="en-US" altLang="ko-KR" sz="2600" dirty="0" smtClean="0"/>
              <a:t>been hospitalized in the prior 30 days.</a:t>
            </a:r>
            <a:endParaRPr lang="en-US" altLang="ko-KR" sz="2600" dirty="0" smtClean="0"/>
          </a:p>
          <a:p>
            <a:pPr marL="533400" indent="0">
              <a:buNone/>
            </a:pPr>
            <a:r>
              <a:rPr lang="en-US" altLang="ko-KR" sz="2600" dirty="0" smtClean="0"/>
              <a:t>Required </a:t>
            </a:r>
            <a:r>
              <a:rPr lang="en-US" altLang="ko-KR" sz="2600" dirty="0" smtClean="0"/>
              <a:t>at least 365 </a:t>
            </a:r>
            <a:r>
              <a:rPr lang="en-US" altLang="ko-KR" sz="2600" dirty="0" smtClean="0"/>
              <a:t>days of </a:t>
            </a:r>
            <a:r>
              <a:rPr lang="en-US" altLang="ko-KR" sz="2600" dirty="0" smtClean="0"/>
              <a:t>Medicaid enrollment and regular use of </a:t>
            </a:r>
            <a:r>
              <a:rPr lang="en-US" altLang="ko-KR" sz="2600" dirty="0" smtClean="0"/>
              <a:t>medical care</a:t>
            </a:r>
            <a:endParaRPr lang="en-US" altLang="ko-KR" sz="2600" dirty="0" smtClean="0"/>
          </a:p>
          <a:p>
            <a:pPr marL="533400" indent="0">
              <a:buNone/>
            </a:pPr>
            <a:endParaRPr lang="en-US" altLang="ko-KR" sz="2600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6929486" cy="690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b="1" dirty="0" smtClean="0"/>
              <a:t>Additional control groups</a:t>
            </a:r>
            <a:endParaRPr lang="en-US" altLang="ko-KR" b="1" dirty="0" smtClean="0"/>
          </a:p>
          <a:p>
            <a:r>
              <a:rPr lang="en-US" altLang="ko-KR" sz="3000" dirty="0"/>
              <a:t>To attempt to control for confounding by </a:t>
            </a:r>
            <a:r>
              <a:rPr lang="en-US" altLang="ko-KR" sz="3000" dirty="0" smtClean="0"/>
              <a:t>indication</a:t>
            </a:r>
            <a:endParaRPr lang="en-US" altLang="ko-KR" sz="3000" dirty="0"/>
          </a:p>
          <a:p>
            <a:r>
              <a:rPr lang="en-US" altLang="ko-KR" sz="2800" dirty="0" smtClean="0"/>
              <a:t>Amoxicillin </a:t>
            </a:r>
          </a:p>
          <a:p>
            <a:pPr lvl="1"/>
            <a:r>
              <a:rPr lang="en-US" altLang="ko-KR" sz="2300" dirty="0" smtClean="0"/>
              <a:t>Primary control antibiotics</a:t>
            </a:r>
          </a:p>
          <a:p>
            <a:pPr lvl="1"/>
            <a:r>
              <a:rPr lang="en-US" altLang="ko-KR" sz="2300" dirty="0" smtClean="0"/>
              <a:t>indications that are similar to those of </a:t>
            </a:r>
            <a:r>
              <a:rPr lang="en-US" altLang="ko-KR" sz="2300" dirty="0" err="1" smtClean="0"/>
              <a:t>azithromycin</a:t>
            </a:r>
            <a:endParaRPr lang="en-US" altLang="ko-KR" sz="2300" dirty="0" smtClean="0"/>
          </a:p>
          <a:p>
            <a:pPr lvl="1"/>
            <a:r>
              <a:rPr lang="en-US" altLang="ko-KR" sz="2300" dirty="0" smtClean="0"/>
              <a:t>has not been shown to have adverse cardiac </a:t>
            </a:r>
            <a:r>
              <a:rPr lang="en-US" altLang="ko-KR" sz="2300" dirty="0" smtClean="0"/>
              <a:t>effects</a:t>
            </a:r>
            <a:endParaRPr lang="en-US" altLang="ko-KR" sz="2300" dirty="0" smtClean="0"/>
          </a:p>
          <a:p>
            <a:r>
              <a:rPr lang="en-US" altLang="ko-KR" sz="3600" dirty="0" smtClean="0"/>
              <a:t>Ciprofloxacin</a:t>
            </a:r>
            <a:r>
              <a:rPr lang="en-US" altLang="ko-KR" sz="3600" dirty="0"/>
              <a:t>, </a:t>
            </a:r>
            <a:r>
              <a:rPr lang="en-US" altLang="ko-KR" sz="3600" dirty="0" err="1" smtClean="0"/>
              <a:t>Levofloxacin</a:t>
            </a:r>
            <a:endParaRPr lang="ko-KR" altLang="en-US" sz="3600" dirty="0"/>
          </a:p>
          <a:p>
            <a:pPr marL="400050" lvl="1" indent="-44450"/>
            <a:r>
              <a:rPr lang="en-US" altLang="ko-KR" dirty="0" smtClean="0"/>
              <a:t> </a:t>
            </a:r>
            <a:r>
              <a:rPr lang="en-US" altLang="ko-KR" sz="2300" dirty="0" smtClean="0"/>
              <a:t>overlapping </a:t>
            </a:r>
            <a:r>
              <a:rPr lang="en-US" altLang="ko-KR" sz="2300" dirty="0" err="1" smtClean="0"/>
              <a:t>indecation</a:t>
            </a:r>
            <a:r>
              <a:rPr lang="en-US" altLang="ko-KR" sz="2300" dirty="0" smtClean="0"/>
              <a:t> of </a:t>
            </a:r>
            <a:r>
              <a:rPr lang="en-US" altLang="ko-KR" sz="2300" dirty="0" err="1" smtClean="0"/>
              <a:t>azithromycin</a:t>
            </a:r>
            <a:endParaRPr lang="en-US" altLang="ko-KR" sz="2300" dirty="0" smtClean="0"/>
          </a:p>
          <a:p>
            <a:pPr marL="400050" lvl="1" indent="-44450"/>
            <a:r>
              <a:rPr lang="en-US" altLang="ko-KR" sz="2300" dirty="0" smtClean="0"/>
              <a:t>  CF : minimal adverse cardiac effect</a:t>
            </a:r>
          </a:p>
          <a:p>
            <a:pPr marL="615950" lvl="1" indent="-260350"/>
            <a:r>
              <a:rPr lang="en-US" altLang="ko-KR" sz="2300" dirty="0" smtClean="0"/>
              <a:t>LF </a:t>
            </a:r>
          </a:p>
          <a:p>
            <a:pPr indent="558800">
              <a:buNone/>
            </a:pPr>
            <a:r>
              <a:rPr lang="en-US" altLang="ko-KR" sz="2300" dirty="0" smtClean="0"/>
              <a:t>greater </a:t>
            </a:r>
            <a:r>
              <a:rPr lang="en-US" altLang="ko-KR" sz="2300" dirty="0" err="1" smtClean="0"/>
              <a:t>proarrhythmic</a:t>
            </a:r>
            <a:r>
              <a:rPr lang="en-US" altLang="ko-KR" sz="2300" dirty="0" smtClean="0"/>
              <a:t> potential</a:t>
            </a:r>
          </a:p>
          <a:p>
            <a:pPr indent="558800">
              <a:buNone/>
            </a:pPr>
            <a:r>
              <a:rPr lang="en-US" altLang="ko-KR" sz="2300" dirty="0" smtClean="0"/>
              <a:t>numerous case reports of </a:t>
            </a:r>
            <a:r>
              <a:rPr lang="en-US" altLang="ko-KR" sz="2300" dirty="0" err="1" smtClean="0"/>
              <a:t>torsades</a:t>
            </a:r>
            <a:r>
              <a:rPr lang="en-US" altLang="ko-KR" sz="2300" dirty="0" smtClean="0"/>
              <a:t> de </a:t>
            </a:r>
            <a:r>
              <a:rPr lang="en-US" altLang="ko-KR" sz="2300" dirty="0" smtClean="0"/>
              <a:t>pointes</a:t>
            </a:r>
          </a:p>
          <a:p>
            <a:pPr>
              <a:buNone/>
            </a:pPr>
            <a:endParaRPr lang="en-US" altLang="ko-KR" dirty="0" smtClean="0"/>
          </a:p>
          <a:p>
            <a:pPr marL="400050" lvl="1" indent="0"/>
            <a:endParaRPr lang="en-US" altLang="ko-KR" dirty="0"/>
          </a:p>
        </p:txBody>
      </p:sp>
    </p:spTree>
    <p:extLst>
      <p:ext uri="{BB962C8B-B14F-4D97-AF65-F5344CB8AC3E}">
        <p14:creationId xmlns="" xmlns:p14="http://schemas.microsoft.com/office/powerpoint/2010/main" val="145703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b="1" dirty="0" smtClean="0"/>
              <a:t>Study </a:t>
            </a:r>
            <a:r>
              <a:rPr lang="en-US" altLang="ko-KR" b="1" dirty="0" smtClean="0"/>
              <a:t>End point</a:t>
            </a:r>
            <a:endParaRPr lang="en-US" altLang="ko-KR" b="1" dirty="0" smtClean="0"/>
          </a:p>
          <a:p>
            <a:r>
              <a:rPr lang="en-US" altLang="ko-KR" dirty="0" smtClean="0"/>
              <a:t>Cardiovascular </a:t>
            </a:r>
            <a:r>
              <a:rPr lang="en-US" altLang="ko-KR" dirty="0" smtClean="0"/>
              <a:t>death </a:t>
            </a:r>
          </a:p>
          <a:p>
            <a:pPr lvl="1"/>
            <a:r>
              <a:rPr lang="en-US" altLang="ko-KR" sz="2400" dirty="0" smtClean="0"/>
              <a:t>incidence of cardiovascular death should be </a:t>
            </a:r>
            <a:r>
              <a:rPr lang="en-US" altLang="ko-KR" sz="2400" dirty="0" smtClean="0"/>
              <a:t>increased </a:t>
            </a:r>
            <a:r>
              <a:rPr lang="en-US" altLang="ko-KR" sz="2800" dirty="0" smtClean="0"/>
              <a:t>if </a:t>
            </a:r>
            <a:r>
              <a:rPr lang="en-US" altLang="ko-KR" sz="2800" dirty="0" err="1" smtClean="0"/>
              <a:t>azithromycin</a:t>
            </a:r>
            <a:r>
              <a:rPr lang="en-US" altLang="ko-KR" sz="2800" dirty="0" smtClean="0"/>
              <a:t> is </a:t>
            </a:r>
            <a:r>
              <a:rPr lang="en-US" altLang="ko-KR" sz="2800" dirty="0" err="1" smtClean="0"/>
              <a:t>proarrhythmic</a:t>
            </a:r>
            <a:r>
              <a:rPr lang="en-US" altLang="ko-KR" sz="2800" dirty="0" smtClean="0"/>
              <a:t>,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Death of </a:t>
            </a:r>
            <a:r>
              <a:rPr lang="en-US" altLang="ko-KR" dirty="0" smtClean="0"/>
              <a:t>a</a:t>
            </a:r>
            <a:r>
              <a:rPr lang="en-US" altLang="ko-KR" dirty="0" smtClean="0"/>
              <a:t>ny cause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1881</Words>
  <Application>Microsoft Office PowerPoint</Application>
  <PresentationFormat>화면 슬라이드 쇼(4:3)</PresentationFormat>
  <Paragraphs>207</Paragraphs>
  <Slides>26</Slides>
  <Notes>18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Office 테마</vt:lpstr>
      <vt:lpstr>슬라이드 1</vt:lpstr>
      <vt:lpstr>BACKGROUND</vt:lpstr>
      <vt:lpstr>BACKGROUND</vt:lpstr>
      <vt:lpstr>BACKGROUND</vt:lpstr>
      <vt:lpstr>METHODS</vt:lpstr>
      <vt:lpstr>METHODS</vt:lpstr>
      <vt:lpstr>슬라이드 7</vt:lpstr>
      <vt:lpstr>METHODS</vt:lpstr>
      <vt:lpstr>METHODS</vt:lpstr>
      <vt:lpstr>METHODS</vt:lpstr>
      <vt:lpstr>METHODS</vt:lpstr>
      <vt:lpstr>METHODS</vt:lpstr>
      <vt:lpstr>슬라이드 13</vt:lpstr>
      <vt:lpstr>슬라이드 14</vt:lpstr>
      <vt:lpstr>METHODS</vt:lpstr>
      <vt:lpstr>Results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Discussion</vt:lpstr>
      <vt:lpstr>Discussion</vt:lpstr>
      <vt:lpstr>Discussion</vt:lpstr>
      <vt:lpstr>Discussion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문도창</dc:creator>
  <cp:lastModifiedBy>yocbg18</cp:lastModifiedBy>
  <cp:revision>89</cp:revision>
  <dcterms:created xsi:type="dcterms:W3CDTF">2012-12-25T06:38:59Z</dcterms:created>
  <dcterms:modified xsi:type="dcterms:W3CDTF">2012-12-26T16:21:57Z</dcterms:modified>
</cp:coreProperties>
</file>