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0" r:id="rId3"/>
    <p:sldId id="258" r:id="rId4"/>
    <p:sldId id="259" r:id="rId5"/>
    <p:sldId id="267" r:id="rId6"/>
    <p:sldId id="262" r:id="rId7"/>
    <p:sldId id="263" r:id="rId8"/>
    <p:sldId id="264" r:id="rId9"/>
    <p:sldId id="268" r:id="rId10"/>
    <p:sldId id="269" r:id="rId11"/>
    <p:sldId id="270" r:id="rId12"/>
    <p:sldId id="271" r:id="rId13"/>
    <p:sldId id="272" r:id="rId14"/>
    <p:sldId id="274" r:id="rId15"/>
    <p:sldId id="261" r:id="rId16"/>
    <p:sldId id="275" r:id="rId17"/>
    <p:sldId id="276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064" autoAdjust="0"/>
  </p:normalViewPr>
  <p:slideViewPr>
    <p:cSldViewPr>
      <p:cViewPr varScale="1">
        <p:scale>
          <a:sx n="56" d="100"/>
          <a:sy n="56" d="100"/>
        </p:scale>
        <p:origin x="-15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B95B0-1454-4513-B107-E64A89A227D3}" type="datetimeFigureOut">
              <a:rPr lang="ko-KR" altLang="en-US" smtClean="0"/>
              <a:pPr/>
              <a:t>2012-11-12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3DD13-F7F1-4317-9F07-7D735EBDCC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Sequestosome</a:t>
            </a:r>
            <a:r>
              <a:rPr lang="en-US" altLang="ko-KR" baseline="0" dirty="0" smtClean="0"/>
              <a:t> 1 like receptors SLR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3DD13-F7F1-4317-9F07-7D735EBDCCD7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vivo analysis of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autophagic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vesicles, inflammation, and cell death in infected mice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C57BL/6 mice were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challenged, by aerosol, with 10–30 CFU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sacrificed 4 weeks post-infection. (A) High- and low-magnification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 micrographs of lung tissue sections from mice infected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show accumulation of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autophagic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vesicles (black arrow, bacteria in</a:t>
            </a:r>
          </a:p>
          <a:p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autophagic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vacuoles; white arrow,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degradative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autophagic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vacuoles). Scale bars: 2 mm (left upper), 0.5 mm (right). Numbers of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autophagic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vacuoles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 cell in each TEM section (left lower) (mean6SD; n = 50). (B) Quantitative RT-PCR analysis of lung tissue from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-WT-,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-, and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eisinfected</a:t>
            </a:r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mice. Total RNA was extracted from paraffin-embedded lung tissue sections, as described in the Materials and Methods. (C) To assess in vivo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cell death,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bronchoalveolar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lavage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fluid cells from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-WT-,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-, and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-infected mice were subjected to PI staining, and analyzed by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flow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cytometry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Data are presented as the mean6SEM (n = 4). (D) Numbers of CFUs in lung and spleen 4 weeks after infection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Data are presented as log10 CFU6SEM (n = 4). (E) BMDMs were infected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then analyzed by CFU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assay. CFU data represent the mean6SD of four individual experiments. **p,0.01, ***p,0.001, vs.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-WT-infected condition. UI, uninfected.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doi:10.1371/journal.ppat.1001230.g006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3DD13-F7F1-4317-9F07-7D735EBDCCD7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LIR</a:t>
            </a:r>
            <a:r>
              <a:rPr lang="en-US" altLang="ko-KR" baseline="0" dirty="0" smtClean="0"/>
              <a:t> LC3 interacting region</a:t>
            </a:r>
          </a:p>
          <a:p>
            <a:r>
              <a:rPr lang="en-US" altLang="ko-KR" baseline="0" dirty="0" smtClean="0"/>
              <a:t>PAMP pathogen associated molecular </a:t>
            </a:r>
            <a:r>
              <a:rPr lang="en-US" altLang="ko-KR" baseline="0" dirty="0" err="1" smtClean="0"/>
              <a:t>patternb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3DD13-F7F1-4317-9F07-7D735EBDCCD7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Aerogenously</a:t>
            </a:r>
            <a:r>
              <a:rPr lang="en-US" altLang="ko-KR" baseline="0" dirty="0" smtClean="0"/>
              <a:t> TB infected mice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3DD13-F7F1-4317-9F07-7D735EBDCCD7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inflammasome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agonist silica (250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μg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mL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caspase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inhibitor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YVAD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ROS antagonist APDC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3DD13-F7F1-4317-9F07-7D735EBDCCD7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EIS</a:t>
            </a:r>
            <a:r>
              <a:rPr lang="en-US" altLang="ko-KR" baseline="0" dirty="0" smtClean="0"/>
              <a:t> enhanced intracellular survival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3DD13-F7F1-4317-9F07-7D735EBDCCD7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1.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modulates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autophagy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macrophages. (A) BMDMs were infected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(MOI = 10) for 4 h (as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described in the Materials and Methods), and then incubated for 24 h (left) or the indicated periods of time (right). Cells were fixed, stained with DAPI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visualize nuclei (blue), and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immunolabeled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an anti-LC3 antibody. Primary antibody was detected using an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Alexa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Fluor 488-conjugated goat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anti-rabbit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IgG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(green). Left: representative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immunofluorescence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images of LC3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punctae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right: quantification of data (LC3-punctated cells were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counted manually). ***p,0.001, vs.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-WT-infected condition. Scale bars, 5 mm. (B) BMDMs were infected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absence or presence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3-methyladenine (3-MA; 10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and subjected to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confocal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analysis as described in Figure 1A. LC3-punctated cells were counted manually. Each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condition was assayed in triplicate, and at least 250 cells were counted in each well. ***p,0.001, vs. SC. (C)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Immunoblot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analyses performed using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 raised to LC3 or b-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actin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Experimental conditions were identical to those outlined in panel A. Gel images representative of three experiments are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shown. (D) Electron micrographs of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-infected BMDMs under low (left) and high (right) magnification show the accumulation of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autophagic</a:t>
            </a:r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vesicles (black arrow, initial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autophagic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vacuoles; white arrow,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degradative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autophagic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vacuoles). Scale bars: 2 mm (left), 0.5 mm (right). (E)</a:t>
            </a:r>
          </a:p>
          <a:p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Immunoblot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analyses performed using Abs raised to LC3 or b-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actin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BMDMs were infected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presence or absence of 3-MA (10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bafilomycin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A1 (Baf-A1; 100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nM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Gel images representative of three experiments are shown. The ratio of the intensities of the LC3-II/LC3-I and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bactin</a:t>
            </a:r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bands is indicated below each lane (C and E). UI, uninfected; SC, solvent control (0.1% distilled water (B), 0.1% DMSO (E)).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doi:10.1371/journal.ppat.1001230.g001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3DD13-F7F1-4317-9F07-7D735EBDCCD7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infection increases production of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proinflammatory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cytokines and ROS by BMDMs. (A and B) BMDMs were infected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different MOIs (0.1, 1 and 10) for 18 h (A) or for the indicated periods of time (B; MOI = 10). Supernatants were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assessed by ELISA for levels of TNF-a and IL-6. Data (A and B) are presented as the mean6SD of five experiments. (C and D) BMDMs were stimulated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30 min. Cells were then incubated with 10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DHE or 5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DCFH-DA for 15 min, washed thoroughly, and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immediately analyzed for superoxide or H2O2 production by flow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cytometry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(C, Left). Cells were labeled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MitoSOX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30 min and analyzed for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mitochondrial ROS levels by flow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cytometry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(D, top). Quantitative analysis of ROS generation (C, right; D, bottom). *p,0.05, **p,0.01, ***p,0.001, vs.</a:t>
            </a:r>
          </a:p>
          <a:p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-WT-infected condition. UI, uninfected.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doi:10.1371/journal.ppat.1001230.g002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3DD13-F7F1-4317-9F07-7D735EBDCCD7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3. Increased ROS generation plays a critical role in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autophagy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proinflammatory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cytokine production in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Mtb-Deisinfected</a:t>
            </a:r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macrophages. (A–C) BMDMs were infected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(MOI = 10) for 18 h in the presence or absence of DPI (10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NAC (20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</a:t>
            </a:r>
          </a:p>
          <a:p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catalase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(Cat, 1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mL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or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tiron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(5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(A) Representative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immunofluorescence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images (top); percentage of endogenous LC3-punctated cells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(bottom). (B)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Immunoblot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analyses of BMDMs with antibodies raised to LC3 or b-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actin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Gel images are representative of three experiments. The ratio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intensities of the LC3-II/LC3-I and b-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actin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bands is indicated below each lane. (C) Experimental conditions were identical to those outlined in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3A. Supernatants collected 18 h after infection were assessed for cytokine levels by ELISA. Data represent the mean6SD of five experiments.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(D–F) BMDMs from WT and NOX2 KO mice were infected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18 h. (D) Numbers of LC3-punctated cells (counted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manually) are shown (at least 250 cells were counted in each well). (E)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Immunoblot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analyses performed using Abs raised to LC3 or b-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actin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BMDMs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WT and NOX2 KO mice were infected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18 h. Gel images representative of three experiments are shown. (F) Supernatants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collected 18 h after infection were assessed for cytokine levels by ELISA. Data are presented as the mean6SD of at least three separate experiments,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 performed in triplicate. ***p,0.001, vs. SC (A and C); WT mice (D and F). UI, uninfected; SC, solvent control (0.1% DMSO).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doi:10.1371/journal.ppat.1001230.g003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3DD13-F7F1-4317-9F07-7D735EBDCCD7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Macrophages infected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show reduced cell viability and increased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caspase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-independent cell death. (A) BMDMs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were infected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(MOI = 10) for the indicated periods of time, washed to remove unbound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mycobacteria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incubated in complete DMEM at 37uC in 5%CO2. Cell viability was assessed by PI staining and then examined by fluorescence microscopy. (B and C)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Experimental conditions were identical to those outlined in panel A. BMDMs were infected with the three strains of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mycobacteria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36 h. (B)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Apoptosis was assessed using a TUNEL/apoptosis detection kit, according to the manufacturer’s protocol. Cells were then examined under a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laserscanning</a:t>
            </a:r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confocal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microscope (LSM 510;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Zeiss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Percentages of TUNEL-positive, PI-positive, and TUNEL-/PI-double-positive cells were calculated. Data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representative of three separate experiments. (C) Morphological changes in BMDMs infected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MOIs of 1 and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10. Representative images are shown. Scale bars: 50 mm (low magnification), 20 mm (high magnification). (D) Macrophages were infected with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WT,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or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-c-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presence or absence of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zVAD-fmk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(20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or 3-MA (10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Staurosporine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(STS; 500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nM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was used as a positive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control. After 36 h, cells were stained with PI and then examined by fluorescence microscopy. Data are presented as the mean6SD of at least three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separate experiments, each performed in duplicate. *p,0.05, ***p,0.001, vs.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-WT-infected condition (A and B); </a:t>
            </a:r>
            <a:r>
              <a:rPr lang="en-US" altLang="ko-K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Mtb-Deis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–infected condition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without inhibitors (D). UI, uninfected.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doi:10.1371/journal.ppat.1001230.g004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3DD13-F7F1-4317-9F07-7D735EBDCCD7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CB5A05-B19C-45B2-A094-CA9787E06565}" type="datetimeFigureOut">
              <a:rPr lang="ko-KR" altLang="en-US" smtClean="0"/>
              <a:pPr/>
              <a:t>2012-11-12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fld id="{112E4EEB-422E-4805-B03E-185E0D202ED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CB5A05-B19C-45B2-A094-CA9787E06565}" type="datetimeFigureOut">
              <a:rPr lang="ko-KR" altLang="en-US" smtClean="0"/>
              <a:pPr/>
              <a:t>2012-11-12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fld id="{112E4EEB-422E-4805-B03E-185E0D202ED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CB5A05-B19C-45B2-A094-CA9787E06565}" type="datetimeFigureOut">
              <a:rPr lang="ko-KR" altLang="en-US" smtClean="0"/>
              <a:pPr/>
              <a:t>2012-11-12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fld id="{112E4EEB-422E-4805-B03E-185E0D202ED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CB5A05-B19C-45B2-A094-CA9787E06565}" type="datetimeFigureOut">
              <a:rPr lang="ko-KR" altLang="en-US" smtClean="0"/>
              <a:pPr/>
              <a:t>2012-11-12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fld id="{112E4EEB-422E-4805-B03E-185E0D202ED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CB5A05-B19C-45B2-A094-CA9787E06565}" type="datetimeFigureOut">
              <a:rPr lang="ko-KR" altLang="en-US" smtClean="0"/>
              <a:pPr/>
              <a:t>2012-11-12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fld id="{112E4EEB-422E-4805-B03E-185E0D202ED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CB5A05-B19C-45B2-A094-CA9787E06565}" type="datetimeFigureOut">
              <a:rPr lang="ko-KR" altLang="en-US" smtClean="0"/>
              <a:pPr/>
              <a:t>2012-11-12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fld id="{112E4EEB-422E-4805-B03E-185E0D202ED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CB5A05-B19C-45B2-A094-CA9787E06565}" type="datetimeFigureOut">
              <a:rPr lang="ko-KR" altLang="en-US" smtClean="0"/>
              <a:pPr/>
              <a:t>2012-11-12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fld id="{112E4EEB-422E-4805-B03E-185E0D202ED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CB5A05-B19C-45B2-A094-CA9787E06565}" type="datetimeFigureOut">
              <a:rPr lang="ko-KR" altLang="en-US" smtClean="0"/>
              <a:pPr/>
              <a:t>2012-11-12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fld id="{112E4EEB-422E-4805-B03E-185E0D202ED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CB5A05-B19C-45B2-A094-CA9787E06565}" type="datetimeFigureOut">
              <a:rPr lang="ko-KR" altLang="en-US" smtClean="0"/>
              <a:pPr/>
              <a:t>2012-11-12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CB5A05-B19C-45B2-A094-CA9787E06565}" type="datetimeFigureOut">
              <a:rPr lang="ko-KR" altLang="en-US" smtClean="0"/>
              <a:pPr/>
              <a:t>2012-11-12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fld id="{112E4EEB-422E-4805-B03E-185E0D202ED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CB5A05-B19C-45B2-A094-CA9787E06565}" type="datetimeFigureOut">
              <a:rPr lang="ko-KR" altLang="en-US" smtClean="0"/>
              <a:pPr/>
              <a:t>2012-11-12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fld id="{112E4EEB-422E-4805-B03E-185E0D202ED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BCCB5A05-B19C-45B2-A094-CA9787E06565}" type="datetimeFigureOut">
              <a:rPr lang="ko-KR" altLang="en-US" smtClean="0"/>
              <a:pPr/>
              <a:t>2012-11-12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6</a:t>
            </a:r>
            <a:r>
              <a:rPr lang="en-US" altLang="ko-KR" baseline="30000" dirty="0" smtClean="0"/>
              <a:t>th</a:t>
            </a:r>
            <a:r>
              <a:rPr lang="en-US" altLang="ko-KR" dirty="0" smtClean="0"/>
              <a:t> International </a:t>
            </a:r>
            <a:r>
              <a:rPr lang="en-US" altLang="ko-KR" dirty="0"/>
              <a:t>Symposium on </a:t>
            </a:r>
            <a:r>
              <a:rPr lang="en-US" altLang="ko-KR" dirty="0" err="1"/>
              <a:t>Autophagy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4429132"/>
            <a:ext cx="6400800" cy="1209668"/>
          </a:xfrm>
        </p:spPr>
        <p:txBody>
          <a:bodyPr/>
          <a:lstStyle/>
          <a:p>
            <a:r>
              <a:rPr lang="en-US" altLang="ko-KR" dirty="0" smtClean="0"/>
              <a:t>F2 Kim Song Yee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0"/>
            <a:ext cx="828680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52"/>
            <a:ext cx="8536563" cy="653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0042"/>
            <a:ext cx="9034484" cy="575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28604"/>
            <a:ext cx="7902340" cy="604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0"/>
            <a:ext cx="6929486" cy="676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Suggested study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Human sample (PBMC)</a:t>
            </a:r>
          </a:p>
          <a:p>
            <a:r>
              <a:rPr lang="en-US" altLang="ko-KR" dirty="0" smtClean="0"/>
              <a:t>Active TB, Latent TB, Healthy control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Role of MTB EIS in human </a:t>
            </a:r>
          </a:p>
          <a:p>
            <a:r>
              <a:rPr lang="en-US" altLang="ko-KR" dirty="0" smtClean="0"/>
              <a:t>Regulation of host immune response by MTB EIS in human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84725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428868"/>
            <a:ext cx="4786314" cy="24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24880"/>
            <a:ext cx="4786314" cy="203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0"/>
            <a:ext cx="4357686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1428736"/>
            <a:ext cx="4357686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4378343"/>
            <a:ext cx="4357686" cy="2479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785786" y="142852"/>
            <a:ext cx="7642416" cy="5491750"/>
            <a:chOff x="785786" y="0"/>
            <a:chExt cx="7642416" cy="5491750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85786" y="0"/>
              <a:ext cx="7642416" cy="5491750"/>
            </a:xfrm>
            <a:prstGeom prst="rect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3" name="타원 2"/>
            <p:cNvSpPr/>
            <p:nvPr/>
          </p:nvSpPr>
          <p:spPr>
            <a:xfrm>
              <a:off x="4286248" y="1071546"/>
              <a:ext cx="2071702" cy="135732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000100" y="5786454"/>
            <a:ext cx="742955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b="1" dirty="0" smtClean="0"/>
              <a:t>Thank you for your attention! </a:t>
            </a:r>
            <a:endParaRPr lang="ko-KR" altLang="en-US" sz="3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pPr lvl="0"/>
            <a:r>
              <a:rPr lang="en-US" altLang="ko-KR" sz="3800" dirty="0" err="1" smtClean="0">
                <a:solidFill>
                  <a:srgbClr val="FCD5B5"/>
                </a:solidFill>
              </a:rPr>
              <a:t>Autophagy</a:t>
            </a:r>
            <a:r>
              <a:rPr lang="en-US" altLang="ko-KR" sz="3800" dirty="0" smtClean="0">
                <a:solidFill>
                  <a:srgbClr val="FCD5B5"/>
                </a:solidFill>
              </a:rPr>
              <a:t> in inflammation and immunity: </a:t>
            </a:r>
            <a:r>
              <a:rPr lang="en-US" altLang="ko-KR" sz="3800" i="1" dirty="0" err="1" smtClean="0">
                <a:solidFill>
                  <a:srgbClr val="FCD5B5"/>
                </a:solidFill>
              </a:rPr>
              <a:t>Vojo</a:t>
            </a:r>
            <a:r>
              <a:rPr lang="en-US" altLang="ko-KR" sz="3800" i="1" dirty="0" smtClean="0">
                <a:solidFill>
                  <a:srgbClr val="FCD5B5"/>
                </a:solidFill>
              </a:rPr>
              <a:t> </a:t>
            </a:r>
            <a:r>
              <a:rPr lang="en-US" altLang="ko-KR" sz="3800" i="1" dirty="0" err="1" smtClean="0">
                <a:solidFill>
                  <a:srgbClr val="FCD5B5"/>
                </a:solidFill>
              </a:rPr>
              <a:t>Deretic</a:t>
            </a:r>
            <a:r>
              <a:rPr lang="en-US" altLang="ko-KR" sz="3800" i="1" dirty="0" smtClean="0">
                <a:solidFill>
                  <a:srgbClr val="FCD5B5"/>
                </a:solidFill>
              </a:rPr>
              <a:t>, USA</a:t>
            </a:r>
            <a:endParaRPr lang="ko-KR" altLang="en-US" i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Direct pathogen elimination </a:t>
            </a:r>
            <a:r>
              <a:rPr lang="en-US" altLang="ko-KR" dirty="0" smtClean="0"/>
              <a:t>assisted </a:t>
            </a:r>
            <a:r>
              <a:rPr lang="en-US" altLang="ko-KR" dirty="0" smtClean="0"/>
              <a:t>by  SLRs</a:t>
            </a:r>
          </a:p>
          <a:p>
            <a:r>
              <a:rPr lang="en-US" altLang="ko-KR" dirty="0" smtClean="0"/>
              <a:t>PRR regulation and </a:t>
            </a:r>
            <a:r>
              <a:rPr lang="en-US" altLang="ko-KR" dirty="0" err="1" smtClean="0"/>
              <a:t>effector</a:t>
            </a:r>
            <a:r>
              <a:rPr lang="en-US" altLang="ko-KR" dirty="0" smtClean="0"/>
              <a:t> function</a:t>
            </a:r>
          </a:p>
          <a:p>
            <a:r>
              <a:rPr lang="en-US" altLang="ko-KR" dirty="0" err="1" smtClean="0"/>
              <a:t>Inflammasome</a:t>
            </a:r>
            <a:r>
              <a:rPr lang="en-US" altLang="ko-KR" dirty="0" smtClean="0"/>
              <a:t> regulation and </a:t>
            </a:r>
            <a:r>
              <a:rPr lang="en-US" altLang="ko-KR" dirty="0" err="1" smtClean="0"/>
              <a:t>autosecretion</a:t>
            </a:r>
            <a:r>
              <a:rPr lang="en-US" altLang="ko-KR" dirty="0" smtClean="0"/>
              <a:t> of </a:t>
            </a:r>
            <a:r>
              <a:rPr lang="en-US" altLang="ko-KR" dirty="0" err="1" smtClean="0"/>
              <a:t>alarmins</a:t>
            </a:r>
            <a:endParaRPr lang="en-US" altLang="ko-KR" dirty="0" smtClean="0"/>
          </a:p>
          <a:p>
            <a:r>
              <a:rPr lang="en-US" altLang="ko-KR" dirty="0" err="1" smtClean="0"/>
              <a:t>Cytosolic</a:t>
            </a:r>
            <a:r>
              <a:rPr lang="en-US" altLang="ko-KR" dirty="0" smtClean="0"/>
              <a:t> antigen processing for MHC-II presentation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3863"/>
            <a:ext cx="9144000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28604"/>
            <a:ext cx="91440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406900"/>
            <a:ext cx="8858280" cy="1362075"/>
          </a:xfrm>
        </p:spPr>
        <p:txBody>
          <a:bodyPr/>
          <a:lstStyle/>
          <a:p>
            <a:pPr algn="r"/>
            <a:r>
              <a:rPr lang="en-US" altLang="ko-KR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/>
            </a:r>
            <a:br>
              <a:rPr lang="en-US" altLang="ko-KR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en-US" altLang="ko-KR" sz="24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www.pnas.org/cgi/doi/10.1073/pnas.1210500109 ,2012</a:t>
            </a:r>
            <a:endParaRPr lang="ko-KR" altLang="en-US" sz="24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57158" y="2071679"/>
            <a:ext cx="8572560" cy="2335222"/>
          </a:xfrm>
        </p:spPr>
        <p:txBody>
          <a:bodyPr/>
          <a:lstStyle/>
          <a:p>
            <a:r>
              <a:rPr lang="en-US" altLang="ko-KR" sz="3600" dirty="0" err="1" smtClean="0"/>
              <a:t>Autophagy</a:t>
            </a:r>
            <a:r>
              <a:rPr lang="en-US" altLang="ko-KR" sz="3600" dirty="0" smtClean="0"/>
              <a:t> protects against active tuberculosis by suppressing bacterial burden and inflammation</a:t>
            </a:r>
          </a:p>
          <a:p>
            <a:r>
              <a:rPr lang="en-US" altLang="ko-KR" sz="3200" dirty="0" smtClean="0"/>
              <a:t>: </a:t>
            </a:r>
            <a:r>
              <a:rPr lang="en-US" altLang="ko-KR" sz="3200" i="1" dirty="0" err="1" smtClean="0"/>
              <a:t>Vojo</a:t>
            </a:r>
            <a:r>
              <a:rPr lang="en-US" altLang="ko-KR" sz="3200" i="1" dirty="0" smtClean="0"/>
              <a:t> </a:t>
            </a:r>
            <a:r>
              <a:rPr lang="en-US" altLang="ko-KR" sz="3200" i="1" dirty="0" err="1" smtClean="0"/>
              <a:t>Deretic</a:t>
            </a:r>
            <a:r>
              <a:rPr lang="en-US" altLang="ko-KR" sz="3200" i="1" dirty="0" smtClean="0"/>
              <a:t>, USA</a:t>
            </a:r>
            <a:endParaRPr lang="ko-KR" altLang="en-US" sz="3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0"/>
            <a:ext cx="8562975" cy="6791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00174"/>
            <a:ext cx="7929586" cy="3264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8604"/>
            <a:ext cx="9001125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166"/>
            <a:ext cx="9001156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7158" y="4406900"/>
            <a:ext cx="8137555" cy="1362075"/>
          </a:xfrm>
        </p:spPr>
        <p:txBody>
          <a:bodyPr/>
          <a:lstStyle/>
          <a:p>
            <a:pPr algn="r"/>
            <a:r>
              <a:rPr lang="ko-KR" altLang="en-US" sz="2400" i="1" dirty="0" smtClean="0"/>
              <a:t/>
            </a:r>
            <a:br>
              <a:rPr lang="ko-KR" altLang="en-US" sz="2400" i="1" dirty="0" smtClean="0"/>
            </a:br>
            <a:r>
              <a:rPr lang="fr-FR" altLang="ko-KR" sz="2400" i="1" dirty="0" smtClean="0"/>
              <a:t/>
            </a:r>
            <a:br>
              <a:rPr lang="fr-FR" altLang="ko-KR" sz="2400" i="1" dirty="0" smtClean="0"/>
            </a:br>
            <a:r>
              <a:rPr lang="fr-FR" altLang="ko-KR" sz="2400" i="1" dirty="0" smtClean="0"/>
              <a:t>PLoS Pathog 6(12): e1001230. Doi:10.1371/journal.ppat.1001230</a:t>
            </a:r>
            <a:endParaRPr lang="ko-KR" altLang="en-US" sz="2400" i="1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1357299"/>
            <a:ext cx="7772400" cy="3049602"/>
          </a:xfrm>
        </p:spPr>
        <p:txBody>
          <a:bodyPr/>
          <a:lstStyle/>
          <a:p>
            <a:r>
              <a:rPr lang="pt-BR" altLang="ko-KR" sz="3600" dirty="0" smtClean="0"/>
              <a:t>Mycobacterium tuberculosis Eis Regulates Autophagy, </a:t>
            </a:r>
            <a:r>
              <a:rPr lang="en-US" altLang="ko-KR" sz="3600" dirty="0" smtClean="0"/>
              <a:t>Inflammation, and Cell Death through </a:t>
            </a:r>
            <a:r>
              <a:rPr lang="en-US" altLang="ko-KR" sz="3600" dirty="0" err="1" smtClean="0"/>
              <a:t>Redox</a:t>
            </a:r>
            <a:r>
              <a:rPr lang="en-US" altLang="ko-KR" sz="3600" dirty="0" smtClean="0"/>
              <a:t>-dependent Signaling</a:t>
            </a:r>
          </a:p>
          <a:p>
            <a:r>
              <a:rPr lang="en-US" altLang="ko-KR" sz="3200" dirty="0" smtClean="0"/>
              <a:t>: </a:t>
            </a:r>
            <a:r>
              <a:rPr lang="en-US" altLang="ko-KR" sz="3200" i="1" dirty="0" smtClean="0"/>
              <a:t>JU Jung, USA</a:t>
            </a:r>
            <a:endParaRPr lang="en-US" altLang="ko-K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 Slide 2011 reupd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 Slide 2011 reupdate</Template>
  <TotalTime>608</TotalTime>
  <Words>1609</Words>
  <Application>Microsoft Office PowerPoint</Application>
  <PresentationFormat>화면 슬라이드 쇼(4:3)</PresentationFormat>
  <Paragraphs>96</Paragraphs>
  <Slides>17</Slides>
  <Notes>10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Master Slide 2011 reupdate</vt:lpstr>
      <vt:lpstr>6th International Symposium on Autophagy </vt:lpstr>
      <vt:lpstr>Autophagy in inflammation and immunity: Vojo Deretic, USA</vt:lpstr>
      <vt:lpstr>슬라이드 3</vt:lpstr>
      <vt:lpstr>슬라이드 4</vt:lpstr>
      <vt:lpstr> www.pnas.org/cgi/doi/10.1073/pnas.1210500109 ,2012</vt:lpstr>
      <vt:lpstr>슬라이드 6</vt:lpstr>
      <vt:lpstr>슬라이드 7</vt:lpstr>
      <vt:lpstr>슬라이드 8</vt:lpstr>
      <vt:lpstr>  PLoS Pathog 6(12): e1001230. Doi:10.1371/journal.ppat.1001230</vt:lpstr>
      <vt:lpstr>슬라이드 10</vt:lpstr>
      <vt:lpstr>슬라이드 11</vt:lpstr>
      <vt:lpstr>슬라이드 12</vt:lpstr>
      <vt:lpstr>슬라이드 13</vt:lpstr>
      <vt:lpstr>슬라이드 14</vt:lpstr>
      <vt:lpstr>Suggested study</vt:lpstr>
      <vt:lpstr>슬라이드 16</vt:lpstr>
      <vt:lpstr>슬라이드 17</vt:lpstr>
    </vt:vector>
  </TitlesOfParts>
  <Company>JOINSYSTEM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DOBIE</dc:creator>
  <cp:lastModifiedBy>dobie</cp:lastModifiedBy>
  <cp:revision>41</cp:revision>
  <dcterms:created xsi:type="dcterms:W3CDTF">2012-11-12T01:18:29Z</dcterms:created>
  <dcterms:modified xsi:type="dcterms:W3CDTF">2012-11-12T15:13:00Z</dcterms:modified>
</cp:coreProperties>
</file>