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365" r:id="rId4"/>
    <p:sldId id="366" r:id="rId5"/>
    <p:sldId id="367" r:id="rId6"/>
    <p:sldId id="368" r:id="rId7"/>
    <p:sldId id="364" r:id="rId8"/>
    <p:sldId id="333" r:id="rId9"/>
    <p:sldId id="369" r:id="rId10"/>
    <p:sldId id="370" r:id="rId11"/>
    <p:sldId id="371" r:id="rId12"/>
    <p:sldId id="357" r:id="rId13"/>
    <p:sldId id="358" r:id="rId14"/>
    <p:sldId id="372" r:id="rId15"/>
    <p:sldId id="373" r:id="rId16"/>
    <p:sldId id="374" r:id="rId17"/>
    <p:sldId id="375" r:id="rId18"/>
    <p:sldId id="359" r:id="rId19"/>
    <p:sldId id="376" r:id="rId20"/>
    <p:sldId id="378" r:id="rId21"/>
    <p:sldId id="379" r:id="rId22"/>
    <p:sldId id="380" r:id="rId23"/>
    <p:sldId id="381" r:id="rId24"/>
    <p:sldId id="377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55" autoAdjust="0"/>
  </p:normalViewPr>
  <p:slideViewPr>
    <p:cSldViewPr>
      <p:cViewPr>
        <p:scale>
          <a:sx n="80" d="100"/>
          <a:sy n="80" d="100"/>
        </p:scale>
        <p:origin x="-726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AF4FC-F6EF-45DB-9477-BD53B6152F0F}" type="datetimeFigureOut">
              <a:rPr lang="ko-KR" altLang="en-US" smtClean="0"/>
              <a:t>2016-12-08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59CB2-8D68-46BC-B2D5-7AFD10CBCD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40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2016-12-08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2016-12-08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2016-12-08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2016-12-08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2016-12-08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2016-12-08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2016-12-08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2016-12-08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2016-12-08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2016-12-08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2016-12-08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C8DC20-EE93-488D-AE35-1C7F2FB45EFA}" type="datetimeFigureOut">
              <a:rPr lang="ko-KR" altLang="en-US" smtClean="0"/>
              <a:t>2016-12-08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/>
              </a:rPr>
              <a:t>VATS </a:t>
            </a:r>
            <a:r>
              <a:rPr lang="en-US" sz="5400" b="1" dirty="0" smtClean="0">
                <a:effectLst/>
              </a:rPr>
              <a:t>conference</a:t>
            </a:r>
            <a:endParaRPr lang="ko-KR" altLang="en-US" sz="54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947066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2016.12.08</a:t>
            </a:r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96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7" name="TextBox 6"/>
          <p:cNvSpPr txBox="1"/>
          <p:nvPr/>
        </p:nvSpPr>
        <p:spPr>
          <a:xfrm>
            <a:off x="4427984" y="332655"/>
            <a:ext cx="4472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 smtClean="0"/>
              <a:t>Lung, wedge resection</a:t>
            </a:r>
            <a:endParaRPr lang="ko-KR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9375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103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Pathological 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/>
              <a:t>Lung, left upper lobe: Consistent with bronchiolitis </a:t>
            </a:r>
            <a:r>
              <a:rPr lang="en-US" altLang="ko-KR" sz="1800" dirty="0" err="1"/>
              <a:t>obliterans</a:t>
            </a:r>
            <a:r>
              <a:rPr lang="en-US" altLang="ko-KR" sz="1800" dirty="0"/>
              <a:t> organizing pneumonia</a:t>
            </a:r>
            <a:endParaRPr lang="ko-KR" altLang="en-US" sz="1800" dirty="0"/>
          </a:p>
          <a:p>
            <a:pPr marL="0" indent="0">
              <a:buNone/>
            </a:pP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Lung, left lower lobe: 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1. Focal </a:t>
            </a:r>
            <a:r>
              <a:rPr lang="en-US" altLang="ko-KR" sz="1800" dirty="0" err="1"/>
              <a:t>peribronchiolar</a:t>
            </a:r>
            <a:r>
              <a:rPr lang="en-US" altLang="ko-KR" sz="1800" dirty="0"/>
              <a:t> metaplasia </a:t>
            </a:r>
            <a:endParaRPr lang="ko-KR" altLang="en-US" sz="1800" dirty="0"/>
          </a:p>
          <a:p>
            <a:pPr marL="0" indent="0">
              <a:buNone/>
            </a:pPr>
            <a:r>
              <a:rPr lang="fr-FR" altLang="ko-KR" sz="1800" dirty="0"/>
              <a:t>2. Multifocal subpleural lymphoplasma cell infiltrations </a:t>
            </a:r>
            <a:endParaRPr lang="ko-KR" altLang="en-US" sz="1800" dirty="0"/>
          </a:p>
          <a:p>
            <a:pPr marL="0" indent="0">
              <a:buNone/>
            </a:pP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[Additional Report]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Lung, left upper lobe: Two air-filled cysts containing a few foci of bland looking spindle cell proliferation, suggestive of </a:t>
            </a:r>
            <a:r>
              <a:rPr lang="en-US" altLang="ko-KR" sz="1800" dirty="0" err="1"/>
              <a:t>lymphangioleiomyomatosis</a:t>
            </a:r>
            <a:r>
              <a:rPr lang="en-US" altLang="ko-KR" sz="1800" dirty="0"/>
              <a:t>, see note.</a:t>
            </a:r>
            <a:endParaRPr lang="ko-KR" altLang="en-US" sz="1800" dirty="0"/>
          </a:p>
          <a:p>
            <a:pPr marL="0" indent="0">
              <a:buNone/>
            </a:pP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Note) The </a:t>
            </a:r>
            <a:r>
              <a:rPr lang="en-US" altLang="ko-KR" sz="1800" dirty="0" err="1"/>
              <a:t>immunohistochemical</a:t>
            </a:r>
            <a:r>
              <a:rPr lang="en-US" altLang="ko-KR" sz="1800" dirty="0"/>
              <a:t> staining result: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Actin (SMA): Positive in spindle cells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HMB-45, ER and PR: Negative in spindle cells</a:t>
            </a:r>
            <a:endParaRPr lang="ko-KR" altLang="en-US" sz="1800" dirty="0"/>
          </a:p>
          <a:p>
            <a:pPr marL="0" indent="0">
              <a:buNone/>
            </a:pP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345924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827584" y="1772816"/>
            <a:ext cx="7715250" cy="35283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000" dirty="0" smtClean="0">
                <a:effectLst/>
              </a:rPr>
              <a:t>Case 3</a:t>
            </a:r>
            <a:br>
              <a:rPr lang="en-US" altLang="ko-KR" sz="3000" dirty="0" smtClean="0">
                <a:effectLst/>
              </a:rPr>
            </a:br>
            <a:r>
              <a:rPr lang="en-US" altLang="ko-KR" sz="2800" b="1" dirty="0">
                <a:effectLst/>
              </a:rPr>
              <a:t>7893671</a:t>
            </a:r>
            <a:r>
              <a:rPr lang="en-US" altLang="ko-KR" sz="3000" dirty="0" smtClean="0">
                <a:effectLst/>
              </a:rPr>
              <a:t/>
            </a:r>
            <a:br>
              <a:rPr lang="en-US" altLang="ko-KR" sz="3000" dirty="0" smtClean="0">
                <a:effectLst/>
              </a:rPr>
            </a:br>
            <a:r>
              <a:rPr lang="en-US" altLang="ko-KR" sz="3000" dirty="0" smtClean="0">
                <a:effectLst/>
              </a:rPr>
              <a:t>SS16-61493</a:t>
            </a:r>
            <a:br>
              <a:rPr lang="en-US" altLang="ko-KR" sz="3000" dirty="0" smtClean="0">
                <a:effectLst/>
              </a:rPr>
            </a:br>
            <a:r>
              <a:rPr lang="ko-KR" altLang="ko-KR" sz="3200" b="1" dirty="0" smtClean="0">
                <a:effectLst/>
              </a:rPr>
              <a:t>임</a:t>
            </a:r>
            <a:r>
              <a:rPr lang="en-US" altLang="ko-KR" sz="3200" b="1" dirty="0">
                <a:effectLst/>
              </a:rPr>
              <a:t>O</a:t>
            </a:r>
            <a:r>
              <a:rPr lang="ko-KR" altLang="ko-KR" sz="3200" b="1" dirty="0">
                <a:effectLst/>
              </a:rPr>
              <a:t>민</a:t>
            </a:r>
            <a:r>
              <a:rPr lang="en-US" altLang="ko-KR" sz="3200" b="1" dirty="0">
                <a:effectLst/>
              </a:rPr>
              <a:t> F/41 </a:t>
            </a:r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407987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97880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725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939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380312" y="6094550"/>
            <a:ext cx="958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smtClean="0"/>
              <a:t>Actin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4538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380312" y="6094550"/>
            <a:ext cx="12923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smtClean="0"/>
              <a:t>HMB45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390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Pathological 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/>
              <a:t>Labeled 'right upper lobar lateral bullae': Multiple cysts lined by thin layer of spindle cells, see note.</a:t>
            </a:r>
            <a:endParaRPr lang="ko-KR" altLang="en-US" sz="1800" dirty="0"/>
          </a:p>
          <a:p>
            <a:pPr marL="0" indent="0">
              <a:buNone/>
            </a:pP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Labeled 'right middle lobe bullae': Bulla with focal thin layer of spindle cells </a:t>
            </a:r>
            <a:endParaRPr lang="ko-KR" altLang="en-US" sz="1800" dirty="0"/>
          </a:p>
          <a:p>
            <a:pPr marL="0" indent="0">
              <a:buNone/>
            </a:pP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Note) 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1. Dilated air space </a:t>
            </a:r>
            <a:r>
              <a:rPr lang="ko-KR" altLang="en-US" sz="1800" dirty="0"/>
              <a:t>주위로 </a:t>
            </a:r>
            <a:r>
              <a:rPr lang="en-US" altLang="ko-KR" sz="1800" dirty="0"/>
              <a:t>spindle cell </a:t>
            </a:r>
            <a:r>
              <a:rPr lang="ko-KR" altLang="en-US" sz="1800" dirty="0"/>
              <a:t>의 증식이 관찰되어 </a:t>
            </a:r>
            <a:r>
              <a:rPr lang="en-US" altLang="ko-KR" sz="1800" dirty="0" err="1"/>
              <a:t>lymphangioleiomyomatosis</a:t>
            </a:r>
            <a:r>
              <a:rPr lang="en-US" altLang="ko-KR" sz="1800" dirty="0"/>
              <a:t> (LAM) </a:t>
            </a:r>
            <a:r>
              <a:rPr lang="ko-KR" altLang="en-US" sz="1800" dirty="0"/>
              <a:t>등을 감별진단으로 고려하였습니다</a:t>
            </a:r>
            <a:r>
              <a:rPr lang="en-US" altLang="ko-KR" sz="1800" dirty="0"/>
              <a:t>. </a:t>
            </a:r>
            <a:r>
              <a:rPr lang="ko-KR" altLang="en-US" sz="1800" dirty="0"/>
              <a:t>그러나 </a:t>
            </a:r>
            <a:r>
              <a:rPr lang="en-US" altLang="ko-KR" sz="1800" dirty="0"/>
              <a:t>LAM cell </a:t>
            </a:r>
            <a:r>
              <a:rPr lang="ko-KR" altLang="en-US" sz="1800" dirty="0"/>
              <a:t>에 특이적인 </a:t>
            </a:r>
            <a:r>
              <a:rPr lang="en-US" altLang="ko-KR" sz="1800" dirty="0"/>
              <a:t>marker</a:t>
            </a:r>
            <a:r>
              <a:rPr lang="ko-KR" altLang="en-US" sz="1800" dirty="0"/>
              <a:t>인 </a:t>
            </a:r>
            <a:r>
              <a:rPr lang="en-US" altLang="ko-KR" sz="1800" dirty="0"/>
              <a:t>HMB45</a:t>
            </a:r>
            <a:r>
              <a:rPr lang="ko-KR" altLang="en-US" sz="1800" dirty="0"/>
              <a:t>에 음성반응을 보여 </a:t>
            </a:r>
            <a:r>
              <a:rPr lang="en-US" altLang="ko-KR" sz="1800" dirty="0"/>
              <a:t>LAM </a:t>
            </a:r>
            <a:r>
              <a:rPr lang="ko-KR" altLang="en-US" sz="1800" dirty="0"/>
              <a:t>을 </a:t>
            </a:r>
            <a:r>
              <a:rPr lang="ko-KR" altLang="en-US" sz="1800" dirty="0" err="1"/>
              <a:t>확진하기가</a:t>
            </a:r>
            <a:r>
              <a:rPr lang="ko-KR" altLang="en-US" sz="1800" dirty="0"/>
              <a:t> 어려웠습니다</a:t>
            </a:r>
            <a:r>
              <a:rPr lang="en-US" altLang="ko-KR" sz="1800" dirty="0"/>
              <a:t>. </a:t>
            </a:r>
            <a:r>
              <a:rPr lang="ko-KR" altLang="en-US" sz="1800" dirty="0"/>
              <a:t>그러나 그 외 발현된다고 알려져 있는 </a:t>
            </a:r>
            <a:r>
              <a:rPr lang="en-US" altLang="ko-KR" sz="1800" dirty="0"/>
              <a:t>marker (actin, ER, PR) </a:t>
            </a:r>
            <a:r>
              <a:rPr lang="ko-KR" altLang="en-US" sz="1800" dirty="0"/>
              <a:t>에는 양성 반응을 보여 </a:t>
            </a:r>
            <a:r>
              <a:rPr lang="en-US" altLang="ko-KR" sz="1800" dirty="0"/>
              <a:t>LAM </a:t>
            </a:r>
            <a:r>
              <a:rPr lang="ko-KR" altLang="en-US" sz="1800" dirty="0"/>
              <a:t>가능성을 완전히 배제할 수 없습니다</a:t>
            </a:r>
            <a:r>
              <a:rPr lang="en-US" altLang="ko-KR" sz="1800" dirty="0"/>
              <a:t>. </a:t>
            </a:r>
            <a:r>
              <a:rPr lang="ko-KR" altLang="en-US" sz="1800" dirty="0"/>
              <a:t>그 밖의 </a:t>
            </a:r>
            <a:r>
              <a:rPr lang="en-US" altLang="ko-KR" sz="1800" dirty="0"/>
              <a:t>cystic lesion (</a:t>
            </a:r>
            <a:r>
              <a:rPr lang="en-US" altLang="ko-KR" sz="1800" dirty="0" err="1"/>
              <a:t>Birt</a:t>
            </a:r>
            <a:r>
              <a:rPr lang="en-US" altLang="ko-KR" sz="1800" dirty="0"/>
              <a:t>-Hogg-</a:t>
            </a:r>
            <a:r>
              <a:rPr lang="en-US" altLang="ko-KR" sz="1800" dirty="0" err="1"/>
              <a:t>Dube</a:t>
            </a:r>
            <a:r>
              <a:rPr lang="en-US" altLang="ko-KR" sz="1800" dirty="0"/>
              <a:t> syndrome)</a:t>
            </a:r>
            <a:r>
              <a:rPr lang="ko-KR" altLang="en-US" sz="1800" dirty="0"/>
              <a:t>의 가능성도 고려해야 하나</a:t>
            </a:r>
            <a:r>
              <a:rPr lang="en-US" altLang="ko-KR" sz="1800" dirty="0"/>
              <a:t>, </a:t>
            </a:r>
            <a:r>
              <a:rPr lang="ko-KR" altLang="en-US" sz="1800" dirty="0"/>
              <a:t>본 증례의 경우 </a:t>
            </a:r>
            <a:r>
              <a:rPr lang="en-US" altLang="ko-KR" sz="1800" dirty="0"/>
              <a:t>spindle cell</a:t>
            </a:r>
            <a:r>
              <a:rPr lang="ko-KR" altLang="en-US" sz="1800" dirty="0"/>
              <a:t>이 관찰되어 전형적인 소견은 아닙니다</a:t>
            </a:r>
            <a:r>
              <a:rPr lang="en-US" altLang="ko-KR" sz="1800" dirty="0"/>
              <a:t>. </a:t>
            </a:r>
            <a:r>
              <a:rPr lang="en-US" altLang="ko-KR" sz="1800" dirty="0" err="1"/>
              <a:t>Clinico</a:t>
            </a:r>
            <a:r>
              <a:rPr lang="en-US" altLang="ko-KR" sz="1800" dirty="0"/>
              <a:t>-radiologic </a:t>
            </a:r>
            <a:r>
              <a:rPr lang="en-US" altLang="ko-KR" sz="1800" dirty="0" smtClean="0"/>
              <a:t>correlation </a:t>
            </a:r>
            <a:r>
              <a:rPr lang="ko-KR" altLang="en-US" sz="1800" dirty="0" err="1" smtClean="0"/>
              <a:t>하시기바랍니다</a:t>
            </a:r>
            <a:r>
              <a:rPr lang="en-US" altLang="ko-KR" sz="1800" dirty="0"/>
              <a:t>.</a:t>
            </a:r>
            <a:endParaRPr lang="ko-KR" altLang="en-US" sz="1800" dirty="0"/>
          </a:p>
          <a:p>
            <a:pPr marL="0" indent="0">
              <a:buNone/>
            </a:pP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2. The </a:t>
            </a:r>
            <a:r>
              <a:rPr lang="en-US" altLang="ko-KR" sz="1800" dirty="0" err="1"/>
              <a:t>immunohistochemical</a:t>
            </a:r>
            <a:r>
              <a:rPr lang="en-US" altLang="ko-KR" sz="1800" dirty="0"/>
              <a:t> stain results: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HMB45 and Beta-Catenin: negative in spindle cells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ER, PR and Actin (SMA): positive in spindle cells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CD56 (SCLC): focal positive in spindle cells</a:t>
            </a:r>
          </a:p>
        </p:txBody>
      </p:sp>
    </p:spTree>
    <p:extLst>
      <p:ext uri="{BB962C8B-B14F-4D97-AF65-F5344CB8AC3E}">
        <p14:creationId xmlns:p14="http://schemas.microsoft.com/office/powerpoint/2010/main" val="40463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827584" y="1772816"/>
            <a:ext cx="7715250" cy="35283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000" dirty="0" smtClean="0">
                <a:effectLst/>
              </a:rPr>
              <a:t>Case 4</a:t>
            </a:r>
            <a:br>
              <a:rPr lang="en-US" altLang="ko-KR" sz="3000" dirty="0" smtClean="0">
                <a:effectLst/>
              </a:rPr>
            </a:br>
            <a:r>
              <a:rPr lang="en-US" altLang="ko-KR" sz="2800" b="1" dirty="0">
                <a:effectLst/>
              </a:rPr>
              <a:t>8275739</a:t>
            </a:r>
            <a:r>
              <a:rPr lang="en-US" altLang="ko-KR" sz="3000" dirty="0" smtClean="0">
                <a:effectLst/>
              </a:rPr>
              <a:t/>
            </a:r>
            <a:br>
              <a:rPr lang="en-US" altLang="ko-KR" sz="3000" dirty="0" smtClean="0">
                <a:effectLst/>
              </a:rPr>
            </a:br>
            <a:r>
              <a:rPr lang="en-US" altLang="ko-KR" sz="3000" dirty="0" smtClean="0">
                <a:effectLst/>
              </a:rPr>
              <a:t>SS16-44039</a:t>
            </a:r>
            <a:br>
              <a:rPr lang="en-US" altLang="ko-KR" sz="3000" dirty="0" smtClean="0">
                <a:effectLst/>
              </a:rPr>
            </a:br>
            <a:r>
              <a:rPr lang="ko-KR" altLang="ko-KR" sz="3200" b="1" dirty="0" smtClean="0">
                <a:effectLst/>
              </a:rPr>
              <a:t>김</a:t>
            </a:r>
            <a:r>
              <a:rPr lang="en-US" altLang="ko-KR" sz="3200" b="1" dirty="0">
                <a:effectLst/>
              </a:rPr>
              <a:t>O</a:t>
            </a:r>
            <a:r>
              <a:rPr lang="ko-KR" altLang="ko-KR" sz="3200" b="1" dirty="0">
                <a:effectLst/>
              </a:rPr>
              <a:t>아</a:t>
            </a:r>
            <a:r>
              <a:rPr lang="en-US" altLang="ko-KR" sz="3200" b="1" dirty="0">
                <a:effectLst/>
              </a:rPr>
              <a:t> F/25</a:t>
            </a:r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386428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827584" y="1772816"/>
            <a:ext cx="7715250" cy="35283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000" dirty="0" smtClean="0">
                <a:effectLst/>
              </a:rPr>
              <a:t>Case 1</a:t>
            </a:r>
            <a:br>
              <a:rPr lang="en-US" altLang="ko-KR" sz="3000" dirty="0" smtClean="0">
                <a:effectLst/>
              </a:rPr>
            </a:br>
            <a:r>
              <a:rPr lang="en-US" altLang="ko-KR" sz="3200" b="1" dirty="0">
                <a:effectLst/>
              </a:rPr>
              <a:t>7505124</a:t>
            </a:r>
            <a:r>
              <a:rPr lang="en-US" altLang="ko-KR" sz="3000" dirty="0" smtClean="0">
                <a:effectLst/>
              </a:rPr>
              <a:t/>
            </a:r>
            <a:br>
              <a:rPr lang="en-US" altLang="ko-KR" sz="3000" dirty="0" smtClean="0">
                <a:effectLst/>
              </a:rPr>
            </a:br>
            <a:r>
              <a:rPr lang="en-US" altLang="ko-KR" sz="3000" dirty="0" smtClean="0">
                <a:effectLst/>
              </a:rPr>
              <a:t>SS13-01933</a:t>
            </a:r>
            <a:br>
              <a:rPr lang="en-US" altLang="ko-KR" sz="3000" dirty="0" smtClean="0">
                <a:effectLst/>
              </a:rPr>
            </a:br>
            <a:r>
              <a:rPr lang="ko-KR" altLang="ko-KR" sz="2800" b="1" dirty="0">
                <a:effectLst/>
              </a:rPr>
              <a:t>김</a:t>
            </a:r>
            <a:r>
              <a:rPr lang="en-US" altLang="ko-KR" sz="2800" b="1" dirty="0">
                <a:effectLst/>
              </a:rPr>
              <a:t>O </a:t>
            </a:r>
            <a:r>
              <a:rPr lang="en-US" altLang="ko-KR" sz="2800" b="1" dirty="0" smtClean="0">
                <a:effectLst/>
              </a:rPr>
              <a:t> F/43 </a:t>
            </a:r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237922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21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46750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968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6" y="0"/>
            <a:ext cx="9115713" cy="6863596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095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99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803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Pathological 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/>
              <a:t>A. Lung, left upper lobe: Alveolar wall thickening with smooth muscle proliferation and fibrosis, see note</a:t>
            </a:r>
            <a:endParaRPr lang="ko-KR" altLang="en-US" sz="1800" dirty="0"/>
          </a:p>
          <a:p>
            <a:pPr marL="0" indent="0">
              <a:buNone/>
            </a:pP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B. Lung, left lower lobe: 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1. Diffuse alveolar wall thickening with smooth muscle proliferation and fibrosis, see note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2. Presence of bulla</a:t>
            </a:r>
            <a:endParaRPr lang="ko-KR" altLang="en-US" sz="1800" dirty="0"/>
          </a:p>
          <a:p>
            <a:pPr marL="0" indent="0">
              <a:buNone/>
            </a:pP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Note) 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1. The </a:t>
            </a:r>
            <a:r>
              <a:rPr lang="en-US" altLang="ko-KR" sz="1800" dirty="0" err="1"/>
              <a:t>immunohistochemical</a:t>
            </a:r>
            <a:r>
              <a:rPr lang="en-US" altLang="ko-KR" sz="1800" dirty="0"/>
              <a:t> stain results: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HMB45, ER, PR and D2-40: negative</a:t>
            </a: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Actin (SMA) and </a:t>
            </a:r>
            <a:r>
              <a:rPr lang="en-US" altLang="ko-KR" sz="1800" dirty="0" err="1"/>
              <a:t>desmin</a:t>
            </a:r>
            <a:r>
              <a:rPr lang="en-US" altLang="ko-KR" sz="1800" dirty="0"/>
              <a:t>: Positive in smooth muscle component</a:t>
            </a:r>
            <a:endParaRPr lang="ko-KR" altLang="en-US" sz="1800" dirty="0"/>
          </a:p>
          <a:p>
            <a:pPr marL="0" indent="0">
              <a:buNone/>
            </a:pPr>
            <a:endParaRPr lang="ko-KR" altLang="en-US" sz="1800" dirty="0"/>
          </a:p>
          <a:p>
            <a:pPr marL="0" indent="0">
              <a:buNone/>
            </a:pPr>
            <a:r>
              <a:rPr lang="en-US" altLang="ko-KR" sz="1800" dirty="0"/>
              <a:t>2. Mature smooth cell</a:t>
            </a:r>
            <a:r>
              <a:rPr lang="ko-KR" altLang="en-US" sz="1800" dirty="0"/>
              <a:t>의 증식이 관찰되고 </a:t>
            </a:r>
            <a:r>
              <a:rPr lang="en-US" altLang="ko-KR" sz="1800" dirty="0"/>
              <a:t>HMB45 negative </a:t>
            </a:r>
            <a:r>
              <a:rPr lang="ko-KR" altLang="en-US" sz="1800" dirty="0"/>
              <a:t>소견을 보여 </a:t>
            </a:r>
            <a:r>
              <a:rPr lang="en-US" altLang="ko-KR" sz="1800" dirty="0" err="1"/>
              <a:t>lymphangioleiomyomatosis</a:t>
            </a:r>
            <a:r>
              <a:rPr lang="en-US" altLang="ko-KR" sz="1800" dirty="0"/>
              <a:t> </a:t>
            </a:r>
            <a:r>
              <a:rPr lang="ko-KR" altLang="en-US" sz="1800" dirty="0"/>
              <a:t>의 </a:t>
            </a:r>
            <a:r>
              <a:rPr lang="ko-KR" altLang="en-US" sz="1800" dirty="0" err="1"/>
              <a:t>확진적인</a:t>
            </a:r>
            <a:r>
              <a:rPr lang="ko-KR" altLang="en-US" sz="1800" dirty="0"/>
              <a:t> 소견이 관찰되지 않았습니다</a:t>
            </a:r>
            <a:r>
              <a:rPr lang="en-US" altLang="ko-KR" sz="1800" dirty="0"/>
              <a:t>. </a:t>
            </a:r>
            <a:r>
              <a:rPr lang="ko-KR" altLang="en-US" sz="1800" dirty="0"/>
              <a:t>그러나 </a:t>
            </a:r>
            <a:r>
              <a:rPr lang="en-US" altLang="ko-KR" sz="1800" dirty="0"/>
              <a:t>diffuse proliferation</a:t>
            </a:r>
            <a:r>
              <a:rPr lang="ko-KR" altLang="en-US" sz="1800" dirty="0"/>
              <a:t>의 양상을 보이고 일부 </a:t>
            </a:r>
            <a:r>
              <a:rPr lang="en-US" altLang="ko-KR" sz="1800" dirty="0"/>
              <a:t>cystic lesion</a:t>
            </a:r>
            <a:r>
              <a:rPr lang="ko-KR" altLang="en-US" sz="1800" dirty="0"/>
              <a:t>도 동반되어 있어 그 가능성을 완전히 </a:t>
            </a:r>
            <a:r>
              <a:rPr lang="ko-KR" altLang="en-US" sz="1800" dirty="0" err="1"/>
              <a:t>배제할수</a:t>
            </a:r>
            <a:r>
              <a:rPr lang="ko-KR" altLang="en-US" sz="1800" dirty="0"/>
              <a:t> 없습니다</a:t>
            </a:r>
            <a:r>
              <a:rPr lang="en-US" altLang="ko-KR" sz="1800" dirty="0"/>
              <a:t>. Clinical correlation </a:t>
            </a:r>
            <a:r>
              <a:rPr lang="ko-KR" altLang="en-US" sz="1800" dirty="0"/>
              <a:t>하시기 바랍니다</a:t>
            </a:r>
            <a:r>
              <a:rPr lang="en-US" altLang="ko-KR" sz="1800" dirty="0"/>
              <a:t>.</a:t>
            </a:r>
            <a:endParaRPr lang="ko-KR" altLang="en-US" sz="1800" dirty="0"/>
          </a:p>
          <a:p>
            <a:pPr marL="0" indent="0">
              <a:buNone/>
            </a:pP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340411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88939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28" y="0"/>
            <a:ext cx="9149827" cy="6889282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17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380312" y="6094550"/>
            <a:ext cx="12923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smtClean="0"/>
              <a:t>HMB45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9877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" y="0"/>
            <a:ext cx="9143778" cy="6884728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380312" y="6094550"/>
            <a:ext cx="958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smtClean="0"/>
              <a:t>Actin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2120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Pathological 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400" dirty="0"/>
              <a:t>Multiple cysts, see note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/>
              <a:t>Note) Airspace enlargement</a:t>
            </a:r>
            <a:r>
              <a:rPr lang="ko-KR" altLang="en-US" sz="2400" dirty="0"/>
              <a:t>에 의한 </a:t>
            </a:r>
            <a:r>
              <a:rPr lang="en-US" altLang="ko-KR" sz="2400" dirty="0"/>
              <a:t>cystic lesion</a:t>
            </a:r>
            <a:r>
              <a:rPr lang="ko-KR" altLang="en-US" sz="2400" dirty="0"/>
              <a:t>이 존재하며</a:t>
            </a:r>
            <a:r>
              <a:rPr lang="en-US" altLang="ko-KR" sz="2400" dirty="0"/>
              <a:t>, </a:t>
            </a:r>
            <a:r>
              <a:rPr lang="ko-KR" altLang="en-US" sz="2400" dirty="0"/>
              <a:t>모든 절편에 대한 면역조직화학 염색 </a:t>
            </a:r>
            <a:r>
              <a:rPr lang="en-US" altLang="ko-KR" sz="2400" dirty="0"/>
              <a:t>(HMB45, SMA)</a:t>
            </a:r>
            <a:r>
              <a:rPr lang="ko-KR" altLang="en-US" sz="2400" dirty="0"/>
              <a:t>에서 </a:t>
            </a:r>
            <a:r>
              <a:rPr lang="en-US" altLang="ko-KR" sz="2400" dirty="0"/>
              <a:t>abnormal smooth muscle cell</a:t>
            </a:r>
            <a:r>
              <a:rPr lang="ko-KR" altLang="en-US" sz="2400" dirty="0"/>
              <a:t>의 증식은 없습니다</a:t>
            </a:r>
            <a:r>
              <a:rPr lang="en-US" altLang="ko-KR" sz="2400" dirty="0"/>
              <a:t>. </a:t>
            </a:r>
            <a:r>
              <a:rPr lang="ko-KR" altLang="en-US" sz="2400" dirty="0"/>
              <a:t>따라서 </a:t>
            </a:r>
            <a:r>
              <a:rPr lang="ko-KR" altLang="en-US" sz="2400" dirty="0" err="1"/>
              <a:t>생검된</a:t>
            </a:r>
            <a:r>
              <a:rPr lang="ko-KR" altLang="en-US" sz="2400" dirty="0"/>
              <a:t> </a:t>
            </a:r>
            <a:r>
              <a:rPr lang="ko-KR" altLang="en-US" sz="2400" dirty="0" err="1"/>
              <a:t>조직내에</a:t>
            </a:r>
            <a:r>
              <a:rPr lang="ko-KR" altLang="en-US" sz="2400" dirty="0"/>
              <a:t> </a:t>
            </a:r>
            <a:r>
              <a:rPr lang="en-US" altLang="ko-KR" sz="2400" dirty="0" err="1"/>
              <a:t>lymphangioleiomyomatosis</a:t>
            </a:r>
            <a:r>
              <a:rPr lang="en-US" altLang="ko-KR" sz="2400" dirty="0"/>
              <a:t> (LAM)</a:t>
            </a:r>
            <a:r>
              <a:rPr lang="ko-KR" altLang="en-US" sz="2400" dirty="0"/>
              <a:t>의 증거는 관찰되지 않습니다</a:t>
            </a:r>
            <a:r>
              <a:rPr lang="en-US" altLang="ko-KR" sz="2400" dirty="0"/>
              <a:t>. LAM</a:t>
            </a:r>
            <a:r>
              <a:rPr lang="ko-KR" altLang="en-US" sz="2400" dirty="0"/>
              <a:t>의 주변부일 가능성도 완전히 배제할 수 없으며</a:t>
            </a:r>
            <a:r>
              <a:rPr lang="en-US" altLang="ko-KR" sz="2400" dirty="0"/>
              <a:t>, </a:t>
            </a:r>
            <a:r>
              <a:rPr lang="ko-KR" altLang="en-US" sz="2400" dirty="0"/>
              <a:t>그 외 </a:t>
            </a:r>
            <a:r>
              <a:rPr lang="en-US" altLang="ko-KR" sz="2400" dirty="0" err="1"/>
              <a:t>Birt</a:t>
            </a:r>
            <a:r>
              <a:rPr lang="en-US" altLang="ko-KR" sz="2400" dirty="0"/>
              <a:t>-Hogg-</a:t>
            </a:r>
            <a:r>
              <a:rPr lang="en-US" altLang="ko-KR" sz="2400" dirty="0" err="1"/>
              <a:t>Dube</a:t>
            </a:r>
            <a:r>
              <a:rPr lang="en-US" altLang="ko-KR" sz="2400" dirty="0"/>
              <a:t> Syndrome </a:t>
            </a:r>
            <a:r>
              <a:rPr lang="ko-KR" altLang="en-US" sz="2400" dirty="0"/>
              <a:t>등 </a:t>
            </a:r>
            <a:r>
              <a:rPr lang="en-US" altLang="ko-KR" sz="2400" dirty="0"/>
              <a:t>cyst</a:t>
            </a:r>
            <a:r>
              <a:rPr lang="ko-KR" altLang="en-US" sz="2400" dirty="0"/>
              <a:t>를 일으킬 수 있는 질환의 임상적인 감별이 필요합니다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348197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827584" y="1772816"/>
            <a:ext cx="7715250" cy="35283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000" dirty="0" smtClean="0">
                <a:effectLst/>
              </a:rPr>
              <a:t>Case 2</a:t>
            </a:r>
            <a:br>
              <a:rPr lang="en-US" altLang="ko-KR" sz="3000" dirty="0" smtClean="0">
                <a:effectLst/>
              </a:rPr>
            </a:br>
            <a:r>
              <a:rPr lang="en-US" altLang="ko-KR" sz="2800" b="1" dirty="0">
                <a:effectLst/>
              </a:rPr>
              <a:t>7715659</a:t>
            </a:r>
            <a:r>
              <a:rPr lang="en-US" altLang="ko-KR" sz="3000" dirty="0" smtClean="0">
                <a:effectLst/>
              </a:rPr>
              <a:t/>
            </a:r>
            <a:br>
              <a:rPr lang="en-US" altLang="ko-KR" sz="3000" dirty="0" smtClean="0">
                <a:effectLst/>
              </a:rPr>
            </a:br>
            <a:r>
              <a:rPr lang="en-US" altLang="ko-KR" sz="3000" dirty="0" smtClean="0">
                <a:effectLst/>
              </a:rPr>
              <a:t>SS13-41859; SS13-42788</a:t>
            </a:r>
            <a:br>
              <a:rPr lang="en-US" altLang="ko-KR" sz="3000" dirty="0" smtClean="0">
                <a:effectLst/>
              </a:rPr>
            </a:br>
            <a:r>
              <a:rPr lang="ko-KR" altLang="ko-KR" sz="3200" b="1" dirty="0" smtClean="0">
                <a:effectLst/>
              </a:rPr>
              <a:t>최</a:t>
            </a:r>
            <a:r>
              <a:rPr lang="da-DK" altLang="ko-KR" sz="3200" b="1" dirty="0">
                <a:effectLst/>
              </a:rPr>
              <a:t>O</a:t>
            </a:r>
            <a:r>
              <a:rPr lang="ko-KR" altLang="ko-KR" sz="3200" b="1" dirty="0">
                <a:effectLst/>
              </a:rPr>
              <a:t>자</a:t>
            </a:r>
            <a:r>
              <a:rPr lang="da-DK" altLang="ko-KR" sz="3200" b="1" dirty="0">
                <a:effectLst/>
              </a:rPr>
              <a:t> F/69 </a:t>
            </a:r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40359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" y="-11064"/>
            <a:ext cx="9142266" cy="6883589"/>
          </a:xfrm>
        </p:spPr>
      </p:pic>
      <p:sp>
        <p:nvSpPr>
          <p:cNvPr id="5" name="TextBox 4"/>
          <p:cNvSpPr txBox="1"/>
          <p:nvPr/>
        </p:nvSpPr>
        <p:spPr>
          <a:xfrm>
            <a:off x="6044300" y="513956"/>
            <a:ext cx="2578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 smtClean="0"/>
              <a:t>Lung, biopsy</a:t>
            </a:r>
            <a:endParaRPr lang="ko-KR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4516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사용자 지정 2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세브란스 테마</Template>
  <TotalTime>3290</TotalTime>
  <Words>470</Words>
  <Application>Microsoft Office PowerPoint</Application>
  <PresentationFormat>화면 슬라이드 쇼(4:3)</PresentationFormat>
  <Paragraphs>57</Paragraphs>
  <Slides>24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5" baseType="lpstr">
      <vt:lpstr>고구려 벽화</vt:lpstr>
      <vt:lpstr>VATS conference</vt:lpstr>
      <vt:lpstr>Case 1 7505124 SS13-01933 김O  F/43 </vt:lpstr>
      <vt:lpstr>PowerPoint 프레젠테이션</vt:lpstr>
      <vt:lpstr>PowerPoint 프레젠테이션</vt:lpstr>
      <vt:lpstr>PowerPoint 프레젠테이션</vt:lpstr>
      <vt:lpstr>PowerPoint 프레젠테이션</vt:lpstr>
      <vt:lpstr>Pathological diagnosis</vt:lpstr>
      <vt:lpstr>Case 2 7715659 SS13-41859; SS13-42788 최O자 F/69 </vt:lpstr>
      <vt:lpstr>PowerPoint 프레젠테이션</vt:lpstr>
      <vt:lpstr>PowerPoint 프레젠테이션</vt:lpstr>
      <vt:lpstr>PowerPoint 프레젠테이션</vt:lpstr>
      <vt:lpstr>Pathological diagnosis</vt:lpstr>
      <vt:lpstr>Case 3 7893671 SS16-61493 임O민 F/41 </vt:lpstr>
      <vt:lpstr>PowerPoint 프레젠테이션</vt:lpstr>
      <vt:lpstr>PowerPoint 프레젠테이션</vt:lpstr>
      <vt:lpstr>PowerPoint 프레젠테이션</vt:lpstr>
      <vt:lpstr>PowerPoint 프레젠테이션</vt:lpstr>
      <vt:lpstr>Pathological diagnosis</vt:lpstr>
      <vt:lpstr>Case 4 8275739 SS16-44039 김O아 F/25</vt:lpstr>
      <vt:lpstr>PowerPoint 프레젠테이션</vt:lpstr>
      <vt:lpstr>PowerPoint 프레젠테이션</vt:lpstr>
      <vt:lpstr>PowerPoint 프레젠테이션</vt:lpstr>
      <vt:lpstr>PowerPoint 프레젠테이션</vt:lpstr>
      <vt:lpstr>Pathological diagnosis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TUMOR BOARD</dc:title>
  <dc:creator>SV537OXWDS005</dc:creator>
  <cp:lastModifiedBy>yued4001</cp:lastModifiedBy>
  <cp:revision>275</cp:revision>
  <dcterms:created xsi:type="dcterms:W3CDTF">2014-11-24T02:54:45Z</dcterms:created>
  <dcterms:modified xsi:type="dcterms:W3CDTF">2016-12-07T23:36:33Z</dcterms:modified>
</cp:coreProperties>
</file>