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3" r:id="rId1"/>
    <p:sldMasterId id="2147483714" r:id="rId2"/>
  </p:sldMasterIdLst>
  <p:notesMasterIdLst>
    <p:notesMasterId r:id="rId47"/>
  </p:notesMasterIdLst>
  <p:handoutMasterIdLst>
    <p:handoutMasterId r:id="rId48"/>
  </p:handoutMasterIdLst>
  <p:sldIdLst>
    <p:sldId id="274" r:id="rId3"/>
    <p:sldId id="314" r:id="rId4"/>
    <p:sldId id="330" r:id="rId5"/>
    <p:sldId id="285" r:id="rId6"/>
    <p:sldId id="284" r:id="rId7"/>
    <p:sldId id="279" r:id="rId8"/>
    <p:sldId id="299" r:id="rId9"/>
    <p:sldId id="280" r:id="rId10"/>
    <p:sldId id="281" r:id="rId11"/>
    <p:sldId id="282" r:id="rId12"/>
    <p:sldId id="300" r:id="rId13"/>
    <p:sldId id="283" r:id="rId14"/>
    <p:sldId id="286" r:id="rId15"/>
    <p:sldId id="301" r:id="rId16"/>
    <p:sldId id="287" r:id="rId17"/>
    <p:sldId id="302" r:id="rId18"/>
    <p:sldId id="304" r:id="rId19"/>
    <p:sldId id="305" r:id="rId20"/>
    <p:sldId id="290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331" r:id="rId36"/>
    <p:sldId id="325" r:id="rId37"/>
    <p:sldId id="326" r:id="rId38"/>
    <p:sldId id="327" r:id="rId39"/>
    <p:sldId id="329" r:id="rId40"/>
    <p:sldId id="332" r:id="rId41"/>
    <p:sldId id="313" r:id="rId42"/>
    <p:sldId id="316" r:id="rId43"/>
    <p:sldId id="318" r:id="rId44"/>
    <p:sldId id="319" r:id="rId45"/>
    <p:sldId id="272" r:id="rId46"/>
  </p:sldIdLst>
  <p:sldSz cx="9144000" cy="6858000" type="screen4x3"/>
  <p:notesSz cx="6788150" cy="99234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3905">
          <p15:clr>
            <a:srgbClr val="A4A3A4"/>
          </p15:clr>
        </p15:guide>
        <p15:guide id="3" pos="2902">
          <p15:clr>
            <a:srgbClr val="A4A3A4"/>
          </p15:clr>
        </p15:guide>
        <p15:guide id="4" pos="157">
          <p15:clr>
            <a:srgbClr val="A4A3A4"/>
          </p15:clr>
        </p15:guide>
        <p15:guide id="5" pos="1677">
          <p15:clr>
            <a:srgbClr val="A4A3A4"/>
          </p15:clr>
        </p15:guide>
        <p15:guide id="6" pos="3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E19151-B1E1-2A4A-8624-2CA7A144E460}" v="1" dt="2019-11-07T08:30:17.855"/>
    <p1510:client id="{CCB2246F-B2E0-4BB3-9F2D-D05B4221FA7F}" v="157" dt="2019-11-07T08:45:56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24" autoAdjust="0"/>
  </p:normalViewPr>
  <p:slideViewPr>
    <p:cSldViewPr snapToGrid="0">
      <p:cViewPr varScale="1">
        <p:scale>
          <a:sx n="61" d="100"/>
          <a:sy n="61" d="100"/>
        </p:scale>
        <p:origin x="780" y="66"/>
      </p:cViewPr>
      <p:guideLst>
        <p:guide orient="horz" pos="2159"/>
        <p:guide orient="horz" pos="3905"/>
        <p:guide pos="2902"/>
        <p:guide pos="157"/>
        <p:guide pos="1677"/>
        <p:guide pos="3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microsoft.com/office/2015/10/relationships/revisionInfo" Target="revisionInfo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임아영" userId="b703e9b5-5b72-412b-b60b-3d330a4dc0be" providerId="ADAL" clId="{CCB2246F-B2E0-4BB3-9F2D-D05B4221FA7F}"/>
    <pc:docChg chg="undo custSel addSld delSld modSld">
      <pc:chgData name="임아영" userId="b703e9b5-5b72-412b-b60b-3d330a4dc0be" providerId="ADAL" clId="{CCB2246F-B2E0-4BB3-9F2D-D05B4221FA7F}" dt="2019-11-07T08:45:56.402" v="265" actId="20577"/>
      <pc:docMkLst>
        <pc:docMk/>
      </pc:docMkLst>
      <pc:sldChg chg="modSp del">
        <pc:chgData name="임아영" userId="b703e9b5-5b72-412b-b60b-3d330a4dc0be" providerId="ADAL" clId="{CCB2246F-B2E0-4BB3-9F2D-D05B4221FA7F}" dt="2019-11-07T08:32:09.814" v="116" actId="2696"/>
        <pc:sldMkLst>
          <pc:docMk/>
          <pc:sldMk cId="3463712788" sldId="256"/>
        </pc:sldMkLst>
        <pc:spChg chg="mod">
          <ac:chgData name="임아영" userId="b703e9b5-5b72-412b-b60b-3d330a4dc0be" providerId="ADAL" clId="{CCB2246F-B2E0-4BB3-9F2D-D05B4221FA7F}" dt="2019-11-07T08:30:48.696" v="113" actId="1076"/>
          <ac:spMkLst>
            <pc:docMk/>
            <pc:sldMk cId="3463712788" sldId="256"/>
            <ac:spMk id="6" creationId="{DEA71BD3-2245-944C-8FBA-9B6EFBA7976E}"/>
          </ac:spMkLst>
        </pc:spChg>
      </pc:sldChg>
      <pc:sldChg chg="modNotesTx">
        <pc:chgData name="임아영" userId="b703e9b5-5b72-412b-b60b-3d330a4dc0be" providerId="ADAL" clId="{CCB2246F-B2E0-4BB3-9F2D-D05B4221FA7F}" dt="2019-11-07T08:42:59.801" v="164" actId="20577"/>
        <pc:sldMkLst>
          <pc:docMk/>
          <pc:sldMk cId="2006191171" sldId="257"/>
        </pc:sldMkLst>
      </pc:sldChg>
      <pc:sldChg chg="modNotesTx">
        <pc:chgData name="임아영" userId="b703e9b5-5b72-412b-b60b-3d330a4dc0be" providerId="ADAL" clId="{CCB2246F-B2E0-4BB3-9F2D-D05B4221FA7F}" dt="2019-11-07T08:42:43.977" v="159" actId="20577"/>
        <pc:sldMkLst>
          <pc:docMk/>
          <pc:sldMk cId="536921301" sldId="258"/>
        </pc:sldMkLst>
      </pc:sldChg>
      <pc:sldChg chg="modNotesTx">
        <pc:chgData name="임아영" userId="b703e9b5-5b72-412b-b60b-3d330a4dc0be" providerId="ADAL" clId="{CCB2246F-B2E0-4BB3-9F2D-D05B4221FA7F}" dt="2019-11-07T08:42:53.069" v="163" actId="20577"/>
        <pc:sldMkLst>
          <pc:docMk/>
          <pc:sldMk cId="1434746239" sldId="259"/>
        </pc:sldMkLst>
      </pc:sldChg>
      <pc:sldChg chg="modNotesTx">
        <pc:chgData name="임아영" userId="b703e9b5-5b72-412b-b60b-3d330a4dc0be" providerId="ADAL" clId="{CCB2246F-B2E0-4BB3-9F2D-D05B4221FA7F}" dt="2019-11-07T08:43:21.390" v="194" actId="20577"/>
        <pc:sldMkLst>
          <pc:docMk/>
          <pc:sldMk cId="1303294840" sldId="260"/>
        </pc:sldMkLst>
      </pc:sldChg>
      <pc:sldChg chg="modNotesTx">
        <pc:chgData name="임아영" userId="b703e9b5-5b72-412b-b60b-3d330a4dc0be" providerId="ADAL" clId="{CCB2246F-B2E0-4BB3-9F2D-D05B4221FA7F}" dt="2019-11-07T08:43:32.637" v="200" actId="20577"/>
        <pc:sldMkLst>
          <pc:docMk/>
          <pc:sldMk cId="935021307" sldId="261"/>
        </pc:sldMkLst>
      </pc:sldChg>
      <pc:sldChg chg="modNotesTx">
        <pc:chgData name="임아영" userId="b703e9b5-5b72-412b-b60b-3d330a4dc0be" providerId="ADAL" clId="{CCB2246F-B2E0-4BB3-9F2D-D05B4221FA7F}" dt="2019-11-07T08:43:47.556" v="207" actId="20577"/>
        <pc:sldMkLst>
          <pc:docMk/>
          <pc:sldMk cId="935021307" sldId="262"/>
        </pc:sldMkLst>
      </pc:sldChg>
      <pc:sldChg chg="modNotesTx">
        <pc:chgData name="임아영" userId="b703e9b5-5b72-412b-b60b-3d330a4dc0be" providerId="ADAL" clId="{CCB2246F-B2E0-4BB3-9F2D-D05B4221FA7F}" dt="2019-11-07T08:44:01.287" v="213" actId="20577"/>
        <pc:sldMkLst>
          <pc:docMk/>
          <pc:sldMk cId="935021307" sldId="263"/>
        </pc:sldMkLst>
      </pc:sldChg>
      <pc:sldChg chg="modNotesTx">
        <pc:chgData name="임아영" userId="b703e9b5-5b72-412b-b60b-3d330a4dc0be" providerId="ADAL" clId="{CCB2246F-B2E0-4BB3-9F2D-D05B4221FA7F}" dt="2019-11-07T08:44:10.233" v="219" actId="20577"/>
        <pc:sldMkLst>
          <pc:docMk/>
          <pc:sldMk cId="935021307" sldId="264"/>
        </pc:sldMkLst>
      </pc:sldChg>
      <pc:sldChg chg="modNotesTx">
        <pc:chgData name="임아영" userId="b703e9b5-5b72-412b-b60b-3d330a4dc0be" providerId="ADAL" clId="{CCB2246F-B2E0-4BB3-9F2D-D05B4221FA7F}" dt="2019-11-07T08:44:19.474" v="225" actId="20577"/>
        <pc:sldMkLst>
          <pc:docMk/>
          <pc:sldMk cId="1535320161" sldId="265"/>
        </pc:sldMkLst>
      </pc:sldChg>
      <pc:sldChg chg="modNotesTx">
        <pc:chgData name="임아영" userId="b703e9b5-5b72-412b-b60b-3d330a4dc0be" providerId="ADAL" clId="{CCB2246F-B2E0-4BB3-9F2D-D05B4221FA7F}" dt="2019-11-07T08:44:26.348" v="229" actId="20577"/>
        <pc:sldMkLst>
          <pc:docMk/>
          <pc:sldMk cId="935021307" sldId="266"/>
        </pc:sldMkLst>
      </pc:sldChg>
      <pc:sldChg chg="modNotesTx">
        <pc:chgData name="임아영" userId="b703e9b5-5b72-412b-b60b-3d330a4dc0be" providerId="ADAL" clId="{CCB2246F-B2E0-4BB3-9F2D-D05B4221FA7F}" dt="2019-11-07T08:45:30.223" v="249" actId="20577"/>
        <pc:sldMkLst>
          <pc:docMk/>
          <pc:sldMk cId="0" sldId="267"/>
        </pc:sldMkLst>
      </pc:sldChg>
      <pc:sldChg chg="modNotesTx">
        <pc:chgData name="임아영" userId="b703e9b5-5b72-412b-b60b-3d330a4dc0be" providerId="ADAL" clId="{CCB2246F-B2E0-4BB3-9F2D-D05B4221FA7F}" dt="2019-11-07T08:45:23.412" v="246" actId="20577"/>
        <pc:sldMkLst>
          <pc:docMk/>
          <pc:sldMk cId="935021307" sldId="268"/>
        </pc:sldMkLst>
      </pc:sldChg>
      <pc:sldChg chg="modNotesTx">
        <pc:chgData name="임아영" userId="b703e9b5-5b72-412b-b60b-3d330a4dc0be" providerId="ADAL" clId="{CCB2246F-B2E0-4BB3-9F2D-D05B4221FA7F}" dt="2019-11-07T08:45:41.080" v="253" actId="20577"/>
        <pc:sldMkLst>
          <pc:docMk/>
          <pc:sldMk cId="1199144768" sldId="269"/>
        </pc:sldMkLst>
      </pc:sldChg>
      <pc:sldChg chg="modNotesTx">
        <pc:chgData name="임아영" userId="b703e9b5-5b72-412b-b60b-3d330a4dc0be" providerId="ADAL" clId="{CCB2246F-B2E0-4BB3-9F2D-D05B4221FA7F}" dt="2019-11-07T08:45:48.187" v="259" actId="20577"/>
        <pc:sldMkLst>
          <pc:docMk/>
          <pc:sldMk cId="3901678862" sldId="270"/>
        </pc:sldMkLst>
      </pc:sldChg>
      <pc:sldChg chg="modNotesTx">
        <pc:chgData name="임아영" userId="b703e9b5-5b72-412b-b60b-3d330a4dc0be" providerId="ADAL" clId="{CCB2246F-B2E0-4BB3-9F2D-D05B4221FA7F}" dt="2019-11-07T08:45:56.402" v="265" actId="20577"/>
        <pc:sldMkLst>
          <pc:docMk/>
          <pc:sldMk cId="1199144768" sldId="271"/>
        </pc:sldMkLst>
      </pc:sldChg>
      <pc:sldChg chg="add del setBg">
        <pc:chgData name="임아영" userId="b703e9b5-5b72-412b-b60b-3d330a4dc0be" providerId="ADAL" clId="{CCB2246F-B2E0-4BB3-9F2D-D05B4221FA7F}" dt="2019-11-07T08:32:11.516" v="117" actId="2696"/>
        <pc:sldMkLst>
          <pc:docMk/>
          <pc:sldMk cId="4026624190" sldId="273"/>
        </pc:sldMkLst>
      </pc:sldChg>
      <pc:sldChg chg="add">
        <pc:chgData name="임아영" userId="b703e9b5-5b72-412b-b60b-3d330a4dc0be" providerId="ADAL" clId="{CCB2246F-B2E0-4BB3-9F2D-D05B4221FA7F}" dt="2019-11-07T08:32:04.799" v="115"/>
        <pc:sldMkLst>
          <pc:docMk/>
          <pc:sldMk cId="4210698562" sldId="274"/>
        </pc:sldMkLst>
      </pc:sldChg>
    </pc:docChg>
  </pc:docChgLst>
  <pc:docChgLst>
    <pc:chgData name="임아영" userId="b703e9b5-5b72-412b-b60b-3d330a4dc0be" providerId="ADAL" clId="{59E19151-B1E1-2A4A-8624-2CA7A144E460}"/>
    <pc:docChg chg="modSld">
      <pc:chgData name="임아영" userId="b703e9b5-5b72-412b-b60b-3d330a4dc0be" providerId="ADAL" clId="{59E19151-B1E1-2A4A-8624-2CA7A144E460}" dt="2019-11-07T08:30:17.858" v="0" actId="1076"/>
      <pc:docMkLst>
        <pc:docMk/>
      </pc:docMkLst>
      <pc:sldChg chg="modSp">
        <pc:chgData name="임아영" userId="b703e9b5-5b72-412b-b60b-3d330a4dc0be" providerId="ADAL" clId="{59E19151-B1E1-2A4A-8624-2CA7A144E460}" dt="2019-11-07T08:30:17.858" v="0" actId="1076"/>
        <pc:sldMkLst>
          <pc:docMk/>
          <pc:sldMk cId="3463712788" sldId="256"/>
        </pc:sldMkLst>
        <pc:spChg chg="mod">
          <ac:chgData name="임아영" userId="b703e9b5-5b72-412b-b60b-3d330a4dc0be" providerId="ADAL" clId="{59E19151-B1E1-2A4A-8624-2CA7A144E460}" dt="2019-11-07T08:30:17.858" v="0" actId="1076"/>
          <ac:spMkLst>
            <pc:docMk/>
            <pc:sldMk cId="3463712788" sldId="256"/>
            <ac:spMk id="6" creationId="{DEA71BD3-2245-944C-8FBA-9B6EFBA7976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7897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5047" y="0"/>
            <a:ext cx="2941532" cy="497897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BA50697-59F1-EB4D-9591-6363353AC31E}" type="datetime1">
              <a:rPr kumimoji="1" lang="ko-KR" altLang="en-US"/>
              <a:pPr lvl="0">
                <a:defRPr/>
              </a:pPr>
              <a:t>2022-05-19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5047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444A368-199E-1246-86B0-8134553AA720}" type="slidenum">
              <a:rPr kumimoji="1" lang="ko-KR" altLang="en-US"/>
              <a:pPr lvl="0">
                <a:defRPr/>
              </a:pPr>
              <a:t>‹#›</a:t>
            </a:fld>
            <a:endParaRPr kumimoji="1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7897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5047" y="0"/>
            <a:ext cx="2941532" cy="497897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F96AF246-4275-ED4B-B64F-32008D4D9D6B}" type="datetime1">
              <a:rPr kumimoji="1" lang="ko-KR" altLang="en-US"/>
              <a:pPr lvl="0">
                <a:defRPr/>
              </a:pPr>
              <a:t>2022-05-19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62050" y="1239838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8815" y="4775666"/>
            <a:ext cx="5430520" cy="3907364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kumimoji="1" lang="ko-KR" altLang="en-US"/>
              <a:t>마스터 텍스트 스타일 편집</a:t>
            </a:r>
          </a:p>
          <a:p>
            <a:pPr lvl="1">
              <a:defRPr/>
            </a:pPr>
            <a:r>
              <a:rPr kumimoji="1" lang="ko-KR" altLang="en-US"/>
              <a:t>둘째 수준</a:t>
            </a:r>
          </a:p>
          <a:p>
            <a:pPr lvl="2">
              <a:defRPr/>
            </a:pPr>
            <a:r>
              <a:rPr kumimoji="1" lang="ko-KR" altLang="en-US"/>
              <a:t>셋째 수준</a:t>
            </a:r>
          </a:p>
          <a:p>
            <a:pPr lvl="3">
              <a:defRPr/>
            </a:pPr>
            <a:r>
              <a:rPr kumimoji="1" lang="ko-KR" altLang="en-US"/>
              <a:t>넷째 수준</a:t>
            </a:r>
          </a:p>
          <a:p>
            <a:pPr lvl="4">
              <a:defRPr/>
            </a:pPr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5047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7D0F59A6-D6A3-8A49-A971-F0378218733B}" type="slidenum">
              <a:rPr kumimoji="1" lang="ko-KR" altLang="en-US"/>
              <a:pPr lvl="0">
                <a:defRPr/>
              </a:pPr>
              <a:t>‹#›</a:t>
            </a:fld>
            <a:endParaRPr kumimoji="1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0F59A6-D6A3-8A49-A971-F0378218733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 주제는 </a:t>
            </a:r>
            <a:r>
              <a:rPr kumimoji="1" lang="en-US" altLang="ko-KR" baseline="0" dirty="0" smtClean="0"/>
              <a:t>critically ill patients </a:t>
            </a:r>
            <a:r>
              <a:rPr kumimoji="1" lang="ko-KR" altLang="en-US" baseline="0" dirty="0" smtClean="0"/>
              <a:t>에 있어서</a:t>
            </a:r>
            <a:r>
              <a:rPr kumimoji="1" lang="en-US" altLang="ko-KR" baseline="0" dirty="0" smtClean="0"/>
              <a:t>,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intermittent EN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continuous feeding </a:t>
            </a:r>
            <a:r>
              <a:rPr kumimoji="1" lang="ko-KR" altLang="en-US" baseline="0" dirty="0" smtClean="0"/>
              <a:t>비하여 </a:t>
            </a:r>
            <a:r>
              <a:rPr kumimoji="1" lang="en-US" altLang="ko-KR" baseline="0" dirty="0" smtClean="0"/>
              <a:t>advantage </a:t>
            </a:r>
            <a:r>
              <a:rPr kumimoji="1" lang="ko-KR" altLang="en-US" baseline="0" dirty="0" smtClean="0"/>
              <a:t>를 갖는지에 관한 것입니다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Bolus EN</a:t>
            </a:r>
            <a:r>
              <a:rPr kumimoji="1" lang="ko-KR" altLang="en-US" baseline="0" dirty="0" smtClean="0"/>
              <a:t>보다는 </a:t>
            </a:r>
            <a:r>
              <a:rPr kumimoji="1" lang="en-US" altLang="ko-KR" baseline="0" dirty="0" smtClean="0"/>
              <a:t>continuous EN</a:t>
            </a:r>
            <a:r>
              <a:rPr kumimoji="1" lang="ko-KR" altLang="en-US" baseline="0" dirty="0" smtClean="0"/>
              <a:t>을 사용할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ko-KR" altLang="en-US" baseline="0" dirty="0" smtClean="0"/>
              <a:t>이와 관련된 </a:t>
            </a:r>
            <a:r>
              <a:rPr kumimoji="1" lang="en-US" altLang="ko-KR" baseline="0" dirty="0" err="1" smtClean="0"/>
              <a:t>metaanalysis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결과를 나타낸 </a:t>
            </a:r>
            <a:r>
              <a:rPr kumimoji="1" lang="en-US" altLang="ko-KR" baseline="0" dirty="0" smtClean="0"/>
              <a:t>figure </a:t>
            </a:r>
            <a:r>
              <a:rPr kumimoji="1" lang="ko-KR" altLang="en-US" baseline="0" dirty="0" smtClean="0"/>
              <a:t>이고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분석에서 </a:t>
            </a:r>
            <a:r>
              <a:rPr kumimoji="1" lang="en-US" altLang="ko-KR" baseline="0" dirty="0" smtClean="0"/>
              <a:t>continuous feeding 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diarrhea </a:t>
            </a:r>
            <a:r>
              <a:rPr kumimoji="1" lang="ko-KR" altLang="en-US" baseline="0" dirty="0" smtClean="0"/>
              <a:t>를 감소시키는 것으로 나타났습니다</a:t>
            </a:r>
            <a:r>
              <a:rPr kumimoji="1"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10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628181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 주제는 </a:t>
            </a:r>
            <a:r>
              <a:rPr kumimoji="1" lang="en-US" altLang="ko-KR" baseline="0" dirty="0" smtClean="0"/>
              <a:t>critically ill patients </a:t>
            </a:r>
            <a:r>
              <a:rPr kumimoji="1" lang="ko-KR" altLang="en-US" baseline="0" dirty="0" smtClean="0"/>
              <a:t>에서 </a:t>
            </a:r>
            <a:r>
              <a:rPr kumimoji="1" lang="en-US" altLang="ko-KR" baseline="0" dirty="0" err="1" smtClean="0"/>
              <a:t>postpyloric</a:t>
            </a:r>
            <a:r>
              <a:rPr kumimoji="1" lang="en-US" altLang="ko-KR" baseline="0" dirty="0" smtClean="0"/>
              <a:t> EN </a:t>
            </a:r>
            <a:r>
              <a:rPr kumimoji="1" lang="ko-KR" altLang="en-US" baseline="0" dirty="0" smtClean="0"/>
              <a:t>과 </a:t>
            </a:r>
            <a:r>
              <a:rPr kumimoji="1" lang="en-US" altLang="ko-KR" baseline="0" dirty="0" smtClean="0"/>
              <a:t>gastric EN </a:t>
            </a:r>
            <a:r>
              <a:rPr kumimoji="1" lang="ko-KR" altLang="en-US" baseline="0" dirty="0" smtClean="0"/>
              <a:t>을 비교한 내용입니다</a:t>
            </a:r>
            <a:r>
              <a:rPr kumimoji="1" lang="en-US" altLang="ko-KR" baseline="0" dirty="0" smtClean="0"/>
              <a:t>. </a:t>
            </a:r>
            <a:endParaRPr lang="en-US" altLang="ko-KR" sz="1200" dirty="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dirty="0">
              <a:latin typeface="Myriad Pro"/>
            </a:endParaRPr>
          </a:p>
          <a:p>
            <a:pPr lvl="0">
              <a:defRPr/>
            </a:pPr>
            <a:r>
              <a:rPr kumimoji="1" lang="en-US" altLang="ko-KR" baseline="0" dirty="0" smtClean="0"/>
              <a:t>EN</a:t>
            </a:r>
            <a:r>
              <a:rPr kumimoji="1" lang="ko-KR" altLang="en-US" baseline="0" dirty="0" smtClean="0"/>
              <a:t>을 시작할 때는 </a:t>
            </a:r>
            <a:r>
              <a:rPr kumimoji="1" lang="en-US" altLang="ko-KR" baseline="0" dirty="0" smtClean="0"/>
              <a:t>gastric access </a:t>
            </a:r>
            <a:r>
              <a:rPr kumimoji="1" lang="ko-KR" altLang="en-US" baseline="0" dirty="0" smtClean="0"/>
              <a:t>를 </a:t>
            </a:r>
            <a:r>
              <a:rPr kumimoji="1" lang="en-US" altLang="ko-KR" baseline="0" dirty="0" smtClean="0"/>
              <a:t>standard approach</a:t>
            </a:r>
            <a:r>
              <a:rPr kumimoji="1" lang="ko-KR" altLang="en-US" baseline="0" dirty="0" smtClean="0"/>
              <a:t>로 할 것을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그러나 </a:t>
            </a:r>
            <a:r>
              <a:rPr kumimoji="1" lang="en-US" altLang="ko-KR" baseline="0" dirty="0" smtClean="0"/>
              <a:t>Gastric feeding intolerance 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err="1" smtClean="0"/>
              <a:t>prokinetic</a:t>
            </a:r>
            <a:r>
              <a:rPr kumimoji="1" lang="en-US" altLang="ko-KR" baseline="0" dirty="0" smtClean="0"/>
              <a:t> agents </a:t>
            </a:r>
            <a:r>
              <a:rPr kumimoji="1" lang="ko-KR" altLang="en-US" baseline="0" dirty="0" smtClean="0"/>
              <a:t>에 의해 해결이 되지 않을 시에는 </a:t>
            </a:r>
            <a:r>
              <a:rPr kumimoji="1" lang="en-US" altLang="ko-KR" baseline="0" dirty="0" smtClean="0"/>
              <a:t>post pyloric feeding </a:t>
            </a:r>
            <a:r>
              <a:rPr kumimoji="1" lang="ko-KR" altLang="en-US" baseline="0" dirty="0" smtClean="0"/>
              <a:t>을 고려할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Aspiration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high risk </a:t>
            </a:r>
            <a:r>
              <a:rPr kumimoji="1" lang="ko-KR" altLang="en-US" baseline="0" dirty="0" smtClean="0"/>
              <a:t>일 경우에는 </a:t>
            </a:r>
            <a:r>
              <a:rPr kumimoji="1" lang="en-US" altLang="ko-KR" baseline="0" dirty="0" smtClean="0"/>
              <a:t>mainly </a:t>
            </a:r>
            <a:r>
              <a:rPr kumimoji="1" lang="en-US" altLang="ko-KR" baseline="0" dirty="0" err="1" smtClean="0"/>
              <a:t>jejunal</a:t>
            </a:r>
            <a:r>
              <a:rPr kumimoji="1" lang="en-US" altLang="ko-KR" baseline="0" dirty="0" smtClean="0"/>
              <a:t> feeding </a:t>
            </a:r>
            <a:r>
              <a:rPr kumimoji="1" lang="ko-KR" altLang="en-US" baseline="0" dirty="0" smtClean="0"/>
              <a:t>을 할 수 있다고 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11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2539260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 주제는 </a:t>
            </a:r>
            <a:r>
              <a:rPr kumimoji="1" lang="en-US" altLang="ko-KR" baseline="0" dirty="0" err="1" smtClean="0"/>
              <a:t>prokinetics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의 투여가 </a:t>
            </a:r>
            <a:r>
              <a:rPr kumimoji="1" lang="en-US" altLang="ko-KR" baseline="0" dirty="0" smtClean="0"/>
              <a:t>outcome</a:t>
            </a:r>
            <a:r>
              <a:rPr kumimoji="1" lang="ko-KR" altLang="en-US" baseline="0" dirty="0" smtClean="0"/>
              <a:t>을 향상시키는지에 </a:t>
            </a:r>
            <a:r>
              <a:rPr kumimoji="1" lang="ko-KR" altLang="en-US" baseline="0" dirty="0" err="1" smtClean="0"/>
              <a:t>관란</a:t>
            </a:r>
            <a:r>
              <a:rPr kumimoji="1" lang="ko-KR" altLang="en-US" baseline="0" dirty="0" smtClean="0"/>
              <a:t> 것입니다</a:t>
            </a:r>
            <a:r>
              <a:rPr kumimoji="1" lang="en-US" altLang="ko-KR" baseline="0" dirty="0" smtClean="0"/>
              <a:t>. (mortality </a:t>
            </a:r>
            <a:r>
              <a:rPr kumimoji="1" lang="ko-KR" altLang="en-US" baseline="0" dirty="0" smtClean="0"/>
              <a:t>나 </a:t>
            </a:r>
            <a:r>
              <a:rPr kumimoji="1" lang="en-US" altLang="ko-KR" baseline="0" dirty="0" smtClean="0"/>
              <a:t>infection </a:t>
            </a:r>
            <a:r>
              <a:rPr kumimoji="1" lang="ko-KR" altLang="en-US" baseline="0" dirty="0" smtClean="0"/>
              <a:t>감소</a:t>
            </a:r>
            <a:r>
              <a:rPr kumimoji="1" lang="en-US" altLang="ko-KR" baseline="0" dirty="0" smtClean="0"/>
              <a:t>)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가이드라인에서 </a:t>
            </a:r>
            <a:r>
              <a:rPr kumimoji="1" lang="en-US" altLang="ko-KR" baseline="0" dirty="0" smtClean="0"/>
              <a:t>gastric feeding intolerance </a:t>
            </a:r>
            <a:r>
              <a:rPr kumimoji="1" lang="ko-KR" altLang="en-US" baseline="0" dirty="0" smtClean="0"/>
              <a:t>가 있는 환자에 있어서 </a:t>
            </a:r>
            <a:r>
              <a:rPr kumimoji="1" lang="en-US" altLang="ko-KR" baseline="0" dirty="0" smtClean="0"/>
              <a:t>first line </a:t>
            </a:r>
            <a:r>
              <a:rPr kumimoji="1" lang="ko-KR" altLang="en-US" baseline="0" dirty="0" smtClean="0"/>
              <a:t>으로 </a:t>
            </a:r>
            <a:r>
              <a:rPr kumimoji="1" lang="en-US" altLang="ko-KR" baseline="0" dirty="0" smtClean="0"/>
              <a:t>IV erythromycin </a:t>
            </a:r>
            <a:r>
              <a:rPr kumimoji="1" lang="ko-KR" altLang="en-US" baseline="0" dirty="0" smtClean="0"/>
              <a:t>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또는 대안으로 </a:t>
            </a:r>
            <a:r>
              <a:rPr kumimoji="1" lang="en-US" altLang="ko-KR" baseline="0" dirty="0" smtClean="0"/>
              <a:t>IV metoclopramide </a:t>
            </a:r>
            <a:r>
              <a:rPr kumimoji="1" lang="ko-KR" altLang="en-US" baseline="0" dirty="0" smtClean="0"/>
              <a:t>나 혹은 </a:t>
            </a:r>
            <a:r>
              <a:rPr kumimoji="1" lang="en-US" altLang="ko-KR" baseline="0" dirty="0" smtClean="0"/>
              <a:t>metoclopramide </a:t>
            </a:r>
            <a:r>
              <a:rPr kumimoji="1" lang="ko-KR" altLang="en-US" baseline="0" dirty="0" smtClean="0"/>
              <a:t>와 </a:t>
            </a:r>
            <a:r>
              <a:rPr kumimoji="1" lang="en-US" altLang="ko-KR" baseline="0" dirty="0" err="1" smtClean="0"/>
              <a:t>erhtyromycin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병용을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endParaRPr lang="en-US" altLang="ko-KR" sz="1200" dirty="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dirty="0">
              <a:latin typeface="Myriad Pro"/>
            </a:endParaRP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12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255846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energy expenditure </a:t>
            </a:r>
            <a:r>
              <a:rPr kumimoji="1" lang="ko-KR" altLang="en-US" baseline="0" dirty="0" smtClean="0"/>
              <a:t>를 어떻게 정할 것인지에 대한 주제입니다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sz="1200" baseline="0" dirty="0" smtClean="0">
              <a:latin typeface="Myriad Pro"/>
            </a:endParaRPr>
          </a:p>
          <a:p>
            <a:pPr lvl="0">
              <a:defRPr/>
            </a:pPr>
            <a:r>
              <a:rPr kumimoji="1" lang="ko-KR" altLang="en-US" sz="1200" baseline="0" dirty="0" smtClean="0">
                <a:latin typeface="Myriad Pro"/>
              </a:rPr>
              <a:t>본 가이드라인에서는 </a:t>
            </a:r>
            <a:r>
              <a:rPr kumimoji="1" lang="en-US" altLang="ko-KR" sz="1200" baseline="0" dirty="0" smtClean="0">
                <a:latin typeface="Myriad Pro"/>
              </a:rPr>
              <a:t>mechanically ventilated patients </a:t>
            </a:r>
            <a:r>
              <a:rPr kumimoji="1" lang="ko-KR" altLang="en-US" sz="1200" baseline="0" dirty="0" smtClean="0">
                <a:latin typeface="Myriad Pro"/>
              </a:rPr>
              <a:t>에서 </a:t>
            </a:r>
            <a:r>
              <a:rPr kumimoji="1" lang="en-US" altLang="ko-KR" sz="1200" baseline="0" dirty="0" smtClean="0">
                <a:latin typeface="Myriad Pro"/>
              </a:rPr>
              <a:t>energy expenditure </a:t>
            </a:r>
            <a:r>
              <a:rPr kumimoji="1" lang="ko-KR" altLang="en-US" sz="1200" baseline="0" dirty="0" smtClean="0">
                <a:latin typeface="Myriad Pro"/>
              </a:rPr>
              <a:t>는 </a:t>
            </a:r>
            <a:r>
              <a:rPr kumimoji="1" lang="en-US" altLang="ko-KR" sz="1200" baseline="0" dirty="0" smtClean="0">
                <a:latin typeface="Myriad Pro"/>
              </a:rPr>
              <a:t>indirect calorimetry </a:t>
            </a:r>
            <a:r>
              <a:rPr kumimoji="1" lang="ko-KR" altLang="en-US" sz="1200" baseline="0" dirty="0" smtClean="0">
                <a:latin typeface="Myriad Pro"/>
              </a:rPr>
              <a:t>를 사용하여  </a:t>
            </a:r>
            <a:r>
              <a:rPr kumimoji="1" lang="en-US" altLang="ko-KR" sz="1200" baseline="0" dirty="0" smtClean="0">
                <a:latin typeface="Myriad Pro"/>
              </a:rPr>
              <a:t>define </a:t>
            </a:r>
            <a:r>
              <a:rPr kumimoji="1" lang="ko-KR" altLang="en-US" sz="1200" baseline="0" dirty="0" smtClean="0">
                <a:latin typeface="Myriad Pro"/>
              </a:rPr>
              <a:t>할 것을 권고하였습니다</a:t>
            </a:r>
            <a:r>
              <a:rPr kumimoji="1" lang="en-US" altLang="ko-KR" sz="1200" baseline="0" dirty="0" smtClean="0">
                <a:latin typeface="Myriad Pro"/>
              </a:rPr>
              <a:t>. </a:t>
            </a:r>
          </a:p>
          <a:p>
            <a:pPr lvl="0">
              <a:defRPr/>
            </a:pPr>
            <a:endParaRPr lang="en-US" altLang="ko-KR" sz="1200" dirty="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dirty="0">
              <a:latin typeface="Myriad Pro"/>
            </a:endParaRP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13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883717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dirty="0" smtClean="0">
                <a:latin typeface="Myriad Pro"/>
              </a:rPr>
              <a:t>다음 주제는 </a:t>
            </a:r>
            <a:r>
              <a:rPr lang="en-US" altLang="ko-KR" sz="1200" dirty="0" err="1" smtClean="0">
                <a:latin typeface="Myriad Pro"/>
              </a:rPr>
              <a:t>calory</a:t>
            </a:r>
            <a:r>
              <a:rPr lang="en-US" altLang="ko-KR" sz="1200" baseline="0" dirty="0" smtClean="0">
                <a:latin typeface="Myriad Pro"/>
              </a:rPr>
              <a:t> </a:t>
            </a:r>
            <a:r>
              <a:rPr lang="ko-KR" altLang="en-US" sz="1200" baseline="0" dirty="0" smtClean="0">
                <a:latin typeface="Myriad Pro"/>
              </a:rPr>
              <a:t>요구량이 </a:t>
            </a:r>
            <a:r>
              <a:rPr lang="en-US" altLang="ko-KR" sz="1200" baseline="0" dirty="0" smtClean="0">
                <a:latin typeface="Myriad Pro"/>
              </a:rPr>
              <a:t>indirect calorimetry </a:t>
            </a:r>
            <a:r>
              <a:rPr lang="ko-KR" altLang="en-US" sz="1200" baseline="0" dirty="0" smtClean="0">
                <a:latin typeface="Myriad Pro"/>
              </a:rPr>
              <a:t>로 측정되거나 </a:t>
            </a:r>
            <a:r>
              <a:rPr lang="en-US" altLang="ko-KR" sz="1200" baseline="0" dirty="0" smtClean="0">
                <a:latin typeface="Myriad Pro"/>
              </a:rPr>
              <a:t>predictive equation</a:t>
            </a:r>
            <a:r>
              <a:rPr lang="ko-KR" altLang="en-US" sz="1200" baseline="0" dirty="0" smtClean="0">
                <a:latin typeface="Myriad Pro"/>
              </a:rPr>
              <a:t>으로 </a:t>
            </a:r>
            <a:r>
              <a:rPr lang="ko-KR" altLang="en-US" sz="1200" baseline="0" dirty="0" err="1" smtClean="0">
                <a:latin typeface="Myriad Pro"/>
              </a:rPr>
              <a:t>추정될때</a:t>
            </a:r>
            <a:r>
              <a:rPr lang="ko-KR" altLang="en-US" sz="1200" baseline="0" dirty="0" smtClean="0">
                <a:latin typeface="Myriad Pro"/>
              </a:rPr>
              <a:t> </a:t>
            </a:r>
            <a:r>
              <a:rPr lang="en-US" altLang="ko-KR" sz="1200" baseline="0" dirty="0" err="1" smtClean="0">
                <a:latin typeface="Myriad Pro"/>
              </a:rPr>
              <a:t>isocaloric</a:t>
            </a:r>
            <a:r>
              <a:rPr lang="en-US" altLang="ko-KR" sz="1200" baseline="0" dirty="0" smtClean="0">
                <a:latin typeface="Myriad Pro"/>
              </a:rPr>
              <a:t> </a:t>
            </a:r>
            <a:r>
              <a:rPr lang="ko-KR" altLang="en-US" sz="1200" baseline="0" dirty="0" smtClean="0">
                <a:latin typeface="Myriad Pro"/>
              </a:rPr>
              <a:t>혹은 </a:t>
            </a:r>
            <a:r>
              <a:rPr lang="en-US" altLang="ko-KR" sz="1200" baseline="0" dirty="0" smtClean="0">
                <a:latin typeface="Myriad Pro"/>
              </a:rPr>
              <a:t>hypocaloric </a:t>
            </a:r>
            <a:r>
              <a:rPr lang="en-US" altLang="ko-KR" sz="1200" baseline="0" dirty="0" err="1" smtClean="0">
                <a:latin typeface="Myriad Pro"/>
              </a:rPr>
              <a:t>nutrion</a:t>
            </a:r>
            <a:r>
              <a:rPr lang="en-US" altLang="ko-KR" sz="1200" baseline="0" dirty="0" smtClean="0">
                <a:latin typeface="Myriad Pro"/>
              </a:rPr>
              <a:t> </a:t>
            </a:r>
            <a:r>
              <a:rPr lang="ko-KR" altLang="en-US" sz="1200" baseline="0" dirty="0" smtClean="0">
                <a:latin typeface="Myriad Pro"/>
              </a:rPr>
              <a:t>이 사용되어야 할지에 관한 것입니다</a:t>
            </a:r>
            <a:r>
              <a:rPr lang="en-US" altLang="ko-KR" sz="1200" baseline="0" dirty="0" smtClean="0">
                <a:latin typeface="Myriad Pro"/>
              </a:rPr>
              <a:t>.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baseline="0" dirty="0" smtClean="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baseline="0" dirty="0" smtClean="0">
                <a:latin typeface="Myriad Pro"/>
              </a:rPr>
              <a:t>본 가이드라인에서는 </a:t>
            </a:r>
            <a:r>
              <a:rPr lang="en-US" altLang="ko-KR" sz="1200" baseline="0" dirty="0" smtClean="0">
                <a:latin typeface="Myriad Pro"/>
              </a:rPr>
              <a:t>indirect calorimetry</a:t>
            </a:r>
            <a:r>
              <a:rPr lang="ko-KR" altLang="en-US" sz="1200" baseline="0" dirty="0" smtClean="0">
                <a:latin typeface="Myriad Pro"/>
              </a:rPr>
              <a:t>를 사용할 때</a:t>
            </a:r>
            <a:r>
              <a:rPr lang="en-US" altLang="ko-KR" sz="1200" baseline="0" dirty="0" smtClean="0">
                <a:latin typeface="Myriad Pro"/>
              </a:rPr>
              <a:t>, acute illness </a:t>
            </a:r>
            <a:r>
              <a:rPr lang="ko-KR" altLang="en-US" sz="1200" baseline="0" dirty="0" smtClean="0">
                <a:latin typeface="Myriad Pro"/>
              </a:rPr>
              <a:t>의 </a:t>
            </a:r>
            <a:r>
              <a:rPr lang="en-US" altLang="ko-KR" sz="1200" baseline="0" dirty="0" smtClean="0">
                <a:latin typeface="Myriad Pro"/>
              </a:rPr>
              <a:t>early phase </a:t>
            </a:r>
            <a:r>
              <a:rPr lang="ko-KR" altLang="en-US" sz="1200" baseline="0" dirty="0" smtClean="0">
                <a:latin typeface="Myriad Pro"/>
              </a:rPr>
              <a:t>이후에는 </a:t>
            </a:r>
            <a:r>
              <a:rPr lang="en-US" altLang="ko-KR" sz="1200" baseline="0" dirty="0" smtClean="0">
                <a:latin typeface="Myriad Pro"/>
              </a:rPr>
              <a:t>hypocaloric </a:t>
            </a:r>
            <a:r>
              <a:rPr lang="ko-KR" altLang="en-US" sz="1200" baseline="0" dirty="0" smtClean="0">
                <a:latin typeface="Myriad Pro"/>
              </a:rPr>
              <a:t>보다는 </a:t>
            </a:r>
            <a:r>
              <a:rPr lang="en-US" altLang="ko-KR" sz="1200" baseline="0" dirty="0" err="1" smtClean="0">
                <a:latin typeface="Myriad Pro"/>
              </a:rPr>
              <a:t>isocaloric</a:t>
            </a:r>
            <a:r>
              <a:rPr lang="en-US" altLang="ko-KR" sz="1200" baseline="0" dirty="0" smtClean="0">
                <a:latin typeface="Myriad Pro"/>
              </a:rPr>
              <a:t> nutrition </a:t>
            </a:r>
            <a:r>
              <a:rPr lang="ko-KR" altLang="en-US" sz="1200" baseline="0" dirty="0" smtClean="0">
                <a:latin typeface="Myriad Pro"/>
              </a:rPr>
              <a:t>을 사용할 것을 권고하였습니다</a:t>
            </a:r>
            <a:r>
              <a:rPr lang="en-US" altLang="ko-KR" sz="1200" baseline="0" dirty="0" smtClean="0">
                <a:latin typeface="Myriad Pro"/>
              </a:rPr>
              <a:t>.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altLang="ko-KR" sz="1200" baseline="0" dirty="0" smtClean="0">
                <a:latin typeface="Myriad Pro"/>
              </a:rPr>
              <a:t>Hypocaloric nutrition (</a:t>
            </a:r>
            <a:r>
              <a:rPr lang="ko-KR" altLang="en-US" sz="1200" baseline="0" dirty="0" smtClean="0">
                <a:latin typeface="Myriad Pro"/>
              </a:rPr>
              <a:t>즉 </a:t>
            </a:r>
            <a:r>
              <a:rPr lang="en-US" altLang="ko-KR" sz="1200" baseline="0" dirty="0" smtClean="0">
                <a:latin typeface="Myriad Pro"/>
              </a:rPr>
              <a:t>energy expenditure </a:t>
            </a:r>
            <a:r>
              <a:rPr lang="ko-KR" altLang="en-US" sz="1200" baseline="0" dirty="0" smtClean="0">
                <a:latin typeface="Myriad Pro"/>
              </a:rPr>
              <a:t>의 </a:t>
            </a:r>
            <a:r>
              <a:rPr lang="en-US" altLang="ko-KR" sz="1200" baseline="0" dirty="0" smtClean="0">
                <a:latin typeface="Myriad Pro"/>
              </a:rPr>
              <a:t>70%</a:t>
            </a:r>
            <a:r>
              <a:rPr lang="ko-KR" altLang="en-US" sz="1200" baseline="0" dirty="0" smtClean="0">
                <a:latin typeface="Myriad Pro"/>
              </a:rPr>
              <a:t>를 넘지 않는</a:t>
            </a:r>
            <a:r>
              <a:rPr lang="en-US" altLang="ko-KR" sz="1200" baseline="0" dirty="0" smtClean="0">
                <a:latin typeface="Myriad Pro"/>
              </a:rPr>
              <a:t>) acute illness </a:t>
            </a:r>
            <a:r>
              <a:rPr lang="ko-KR" altLang="en-US" sz="1200" baseline="0" dirty="0" smtClean="0">
                <a:latin typeface="Myriad Pro"/>
              </a:rPr>
              <a:t>에 사용할 것을 권고하였습니다</a:t>
            </a:r>
            <a:r>
              <a:rPr lang="en-US" altLang="ko-KR" sz="1200" baseline="0" dirty="0" smtClean="0">
                <a:latin typeface="Myriad Pro"/>
              </a:rPr>
              <a:t>.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altLang="ko-KR" sz="1200" baseline="0" dirty="0" smtClean="0">
                <a:latin typeface="Myriad Pro"/>
              </a:rPr>
              <a:t>3</a:t>
            </a:r>
            <a:r>
              <a:rPr lang="ko-KR" altLang="en-US" sz="1200" baseline="0" dirty="0" smtClean="0">
                <a:latin typeface="Myriad Pro"/>
              </a:rPr>
              <a:t>일 이후에는 </a:t>
            </a:r>
            <a:r>
              <a:rPr lang="en-US" altLang="ko-KR" sz="1200" baseline="0" dirty="0" smtClean="0">
                <a:latin typeface="Myriad Pro"/>
              </a:rPr>
              <a:t>caloric delivery </a:t>
            </a:r>
            <a:r>
              <a:rPr lang="ko-KR" altLang="en-US" sz="1200" baseline="0" dirty="0" smtClean="0">
                <a:latin typeface="Myriad Pro"/>
              </a:rPr>
              <a:t>를 </a:t>
            </a:r>
            <a:r>
              <a:rPr lang="en-US" altLang="ko-KR" sz="1200" baseline="0" dirty="0" smtClean="0">
                <a:latin typeface="Myriad Pro"/>
              </a:rPr>
              <a:t>measured energy expenditure </a:t>
            </a:r>
            <a:r>
              <a:rPr lang="ko-KR" altLang="en-US" sz="1200" baseline="0" dirty="0" smtClean="0">
                <a:latin typeface="Myriad Pro"/>
              </a:rPr>
              <a:t>의 </a:t>
            </a:r>
            <a:r>
              <a:rPr lang="en-US" altLang="ko-KR" sz="1200" baseline="0" dirty="0" smtClean="0">
                <a:latin typeface="Myriad Pro"/>
              </a:rPr>
              <a:t>80-100%</a:t>
            </a:r>
            <a:r>
              <a:rPr lang="ko-KR" altLang="en-US" sz="1200" baseline="0" dirty="0" smtClean="0">
                <a:latin typeface="Myriad Pro"/>
              </a:rPr>
              <a:t>로 </a:t>
            </a:r>
            <a:r>
              <a:rPr lang="ko-KR" altLang="en-US" sz="1200" baseline="0" dirty="0" err="1" smtClean="0">
                <a:latin typeface="Myriad Pro"/>
              </a:rPr>
              <a:t>증량시킬것을</a:t>
            </a:r>
            <a:r>
              <a:rPr lang="ko-KR" altLang="en-US" sz="1200" baseline="0" dirty="0" smtClean="0">
                <a:latin typeface="Myriad Pro"/>
              </a:rPr>
              <a:t> 권고하였습니다</a:t>
            </a:r>
            <a:r>
              <a:rPr lang="en-US" altLang="ko-KR" sz="1200" baseline="0" dirty="0" smtClean="0">
                <a:latin typeface="Myriad Pro"/>
              </a:rPr>
              <a:t>. 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dirty="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dirty="0">
              <a:latin typeface="Myriad Pro"/>
            </a:endParaRP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14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70563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dirty="0" smtClean="0">
                <a:latin typeface="Myriad Pro"/>
              </a:rPr>
              <a:t>만약 </a:t>
            </a:r>
            <a:r>
              <a:rPr lang="en-US" altLang="ko-KR" sz="1200" dirty="0" smtClean="0">
                <a:latin typeface="Myriad Pro"/>
              </a:rPr>
              <a:t>energy</a:t>
            </a:r>
            <a:r>
              <a:rPr lang="en-US" altLang="ko-KR" sz="1200" baseline="0" dirty="0" smtClean="0">
                <a:latin typeface="Myriad Pro"/>
              </a:rPr>
              <a:t> need </a:t>
            </a:r>
            <a:r>
              <a:rPr lang="ko-KR" altLang="en-US" sz="1200" baseline="0" dirty="0" smtClean="0">
                <a:latin typeface="Myriad Pro"/>
              </a:rPr>
              <a:t>를</a:t>
            </a:r>
            <a:r>
              <a:rPr lang="en-US" altLang="ko-KR" sz="1200" baseline="0" dirty="0" smtClean="0">
                <a:latin typeface="Myriad Pro"/>
              </a:rPr>
              <a:t> </a:t>
            </a:r>
            <a:r>
              <a:rPr lang="ko-KR" altLang="en-US" sz="1200" baseline="0" dirty="0" smtClean="0">
                <a:latin typeface="Myriad Pro"/>
              </a:rPr>
              <a:t>추정하기 위하여 </a:t>
            </a:r>
            <a:r>
              <a:rPr lang="en-US" altLang="ko-KR" sz="1200" baseline="0" dirty="0" smtClean="0">
                <a:latin typeface="Myriad Pro"/>
              </a:rPr>
              <a:t>predictive equation </a:t>
            </a:r>
            <a:r>
              <a:rPr lang="ko-KR" altLang="en-US" sz="1200" baseline="0" dirty="0" smtClean="0">
                <a:latin typeface="Myriad Pro"/>
              </a:rPr>
              <a:t>을 사용한다면 </a:t>
            </a:r>
            <a:r>
              <a:rPr lang="en-US" altLang="ko-KR" sz="1200" baseline="0" dirty="0" smtClean="0">
                <a:latin typeface="Myriad Pro"/>
              </a:rPr>
              <a:t>hypocaloric nutrition </a:t>
            </a:r>
            <a:r>
              <a:rPr lang="ko-KR" altLang="en-US" sz="1200" baseline="0" dirty="0" smtClean="0">
                <a:latin typeface="Myriad Pro"/>
              </a:rPr>
              <a:t>을 </a:t>
            </a:r>
            <a:r>
              <a:rPr lang="en-US" altLang="ko-KR" sz="1200" baseline="0" dirty="0" smtClean="0">
                <a:latin typeface="Myriad Pro"/>
              </a:rPr>
              <a:t>first week </a:t>
            </a:r>
            <a:r>
              <a:rPr lang="ko-KR" altLang="en-US" sz="1200" baseline="0" dirty="0" smtClean="0">
                <a:latin typeface="Myriad Pro"/>
              </a:rPr>
              <a:t>동안 사용할 것을 권고하였습니다</a:t>
            </a:r>
            <a:r>
              <a:rPr lang="en-US" altLang="ko-KR" sz="1200" baseline="0" dirty="0" smtClean="0">
                <a:latin typeface="Myriad Pro"/>
              </a:rPr>
              <a:t>.</a:t>
            </a:r>
            <a:r>
              <a:rPr lang="ko-KR" altLang="en-US" sz="1200" baseline="0" dirty="0" smtClean="0">
                <a:latin typeface="Myriad Pro"/>
              </a:rPr>
              <a:t> </a:t>
            </a:r>
            <a:endParaRPr lang="en-US" altLang="ko-KR" sz="1200" dirty="0">
              <a:latin typeface="Myriad Pro"/>
            </a:endParaRP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20e-25 kcal/kg/d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15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2748544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 주제는 </a:t>
            </a:r>
            <a:r>
              <a:rPr kumimoji="1" lang="en-US" altLang="ko-KR" baseline="0" dirty="0" smtClean="0"/>
              <a:t>supplemental PN </a:t>
            </a:r>
            <a:r>
              <a:rPr kumimoji="1" lang="ko-KR" altLang="en-US" baseline="0" dirty="0" smtClean="0"/>
              <a:t>을 사용할 것인지에 관한 것입니다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이에 대하여는 </a:t>
            </a:r>
            <a:r>
              <a:rPr kumimoji="1" lang="en-US" altLang="ko-KR" baseline="0" dirty="0" smtClean="0"/>
              <a:t>ICU first week</a:t>
            </a:r>
            <a:r>
              <a:rPr kumimoji="1" lang="ko-KR" altLang="en-US" baseline="0" dirty="0" smtClean="0"/>
              <a:t>에 </a:t>
            </a:r>
            <a:r>
              <a:rPr kumimoji="1" lang="en-US" altLang="ko-KR" baseline="0" dirty="0" smtClean="0"/>
              <a:t>full dose EN </a:t>
            </a:r>
            <a:r>
              <a:rPr kumimoji="1" lang="ko-KR" altLang="en-US" baseline="0" dirty="0" smtClean="0"/>
              <a:t>에 도달하지 못하는 경우에는 </a:t>
            </a:r>
            <a:r>
              <a:rPr kumimoji="1" lang="en-US" altLang="ko-KR" baseline="0" dirty="0" smtClean="0"/>
              <a:t>PN 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benefit </a:t>
            </a:r>
            <a:r>
              <a:rPr kumimoji="1" lang="ko-KR" altLang="en-US" baseline="0" dirty="0" smtClean="0"/>
              <a:t>이 있을 것인지는 </a:t>
            </a:r>
            <a:r>
              <a:rPr kumimoji="1" lang="en-US" altLang="ko-KR" baseline="0" dirty="0" smtClean="0"/>
              <a:t>case by case </a:t>
            </a:r>
            <a:r>
              <a:rPr kumimoji="1" lang="ko-KR" altLang="en-US" baseline="0" dirty="0" smtClean="0"/>
              <a:t>로 결정할 것을 권고 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다만 </a:t>
            </a:r>
            <a:r>
              <a:rPr kumimoji="1" lang="en-US" altLang="ko-KR" baseline="0" dirty="0" smtClean="0"/>
              <a:t>PN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EN tolerance </a:t>
            </a:r>
            <a:r>
              <a:rPr kumimoji="1" lang="ko-KR" altLang="en-US" baseline="0" dirty="0" smtClean="0"/>
              <a:t>를 </a:t>
            </a:r>
            <a:r>
              <a:rPr kumimoji="1" lang="en-US" altLang="ko-KR" baseline="0" dirty="0" smtClean="0"/>
              <a:t>maximize </a:t>
            </a:r>
            <a:r>
              <a:rPr kumimoji="1" lang="ko-KR" altLang="en-US" baseline="0" dirty="0" smtClean="0"/>
              <a:t>한 후에 시도할 것을 권고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16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640060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dirty="0" err="1" smtClean="0">
                <a:latin typeface="Myriad Pro"/>
              </a:rPr>
              <a:t>다음주제는</a:t>
            </a:r>
            <a:r>
              <a:rPr lang="ko-KR" altLang="en-US" sz="1200" dirty="0" smtClean="0">
                <a:latin typeface="Myriad Pro"/>
              </a:rPr>
              <a:t> </a:t>
            </a:r>
            <a:r>
              <a:rPr lang="en-US" altLang="ko-KR" sz="1200" dirty="0" smtClean="0">
                <a:latin typeface="Myriad Pro"/>
              </a:rPr>
              <a:t>high protein intake </a:t>
            </a:r>
            <a:r>
              <a:rPr lang="ko-KR" altLang="en-US" sz="1200" dirty="0" smtClean="0">
                <a:latin typeface="Myriad Pro"/>
              </a:rPr>
              <a:t>이 </a:t>
            </a:r>
            <a:r>
              <a:rPr lang="en-US" altLang="ko-KR" sz="1200" dirty="0" smtClean="0">
                <a:latin typeface="Myriad Pro"/>
              </a:rPr>
              <a:t>low protein intake </a:t>
            </a:r>
            <a:r>
              <a:rPr lang="ko-KR" altLang="en-US" sz="1200" dirty="0" smtClean="0">
                <a:latin typeface="Myriad Pro"/>
              </a:rPr>
              <a:t>과 비교하여 </a:t>
            </a:r>
            <a:r>
              <a:rPr lang="en-US" altLang="ko-KR" sz="1200" dirty="0" smtClean="0">
                <a:latin typeface="Myriad Pro"/>
              </a:rPr>
              <a:t>mortality</a:t>
            </a:r>
            <a:r>
              <a:rPr lang="en-US" altLang="ko-KR" sz="1200" baseline="0" dirty="0" smtClean="0">
                <a:latin typeface="Myriad Pro"/>
              </a:rPr>
              <a:t> </a:t>
            </a:r>
            <a:r>
              <a:rPr lang="ko-KR" altLang="en-US" sz="1200" baseline="0" dirty="0" smtClean="0">
                <a:latin typeface="Myriad Pro"/>
              </a:rPr>
              <a:t>가 </a:t>
            </a:r>
            <a:r>
              <a:rPr lang="en-US" altLang="ko-KR" sz="1200" baseline="0" dirty="0" smtClean="0">
                <a:latin typeface="Myriad Pro"/>
              </a:rPr>
              <a:t>infection </a:t>
            </a:r>
            <a:r>
              <a:rPr lang="ko-KR" altLang="en-US" sz="1200" baseline="0" dirty="0" smtClean="0">
                <a:latin typeface="Myriad Pro"/>
              </a:rPr>
              <a:t>과 같은 </a:t>
            </a:r>
            <a:r>
              <a:rPr lang="en-US" altLang="ko-KR" sz="1200" baseline="0" dirty="0" smtClean="0">
                <a:latin typeface="Myriad Pro"/>
              </a:rPr>
              <a:t>outcome </a:t>
            </a:r>
            <a:r>
              <a:rPr lang="ko-KR" altLang="en-US" sz="1200" baseline="0" dirty="0" smtClean="0">
                <a:latin typeface="Myriad Pro"/>
              </a:rPr>
              <a:t>을 </a:t>
            </a:r>
            <a:r>
              <a:rPr lang="ko-KR" altLang="en-US" sz="1200" baseline="0" dirty="0" err="1" smtClean="0">
                <a:latin typeface="Myriad Pro"/>
              </a:rPr>
              <a:t>향상시킬수</a:t>
            </a:r>
            <a:r>
              <a:rPr lang="ko-KR" altLang="en-US" sz="1200" baseline="0" dirty="0" smtClean="0">
                <a:latin typeface="Myriad Pro"/>
              </a:rPr>
              <a:t> 있을지에 관한 것입니다</a:t>
            </a:r>
            <a:r>
              <a:rPr lang="en-US" altLang="ko-KR" sz="1200" baseline="0" dirty="0" smtClean="0">
                <a:latin typeface="Myriad Pro"/>
              </a:rPr>
              <a:t>.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baseline="0" dirty="0" smtClean="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baseline="0" dirty="0" smtClean="0">
                <a:latin typeface="Myriad Pro"/>
              </a:rPr>
              <a:t>본 가이드라인에서는 </a:t>
            </a:r>
            <a:r>
              <a:rPr lang="en-US" altLang="ko-KR" sz="1200" baseline="0" dirty="0" smtClean="0">
                <a:latin typeface="Myriad Pro"/>
              </a:rPr>
              <a:t>critical illness </a:t>
            </a:r>
            <a:r>
              <a:rPr lang="ko-KR" altLang="en-US" sz="1200" baseline="0" dirty="0" smtClean="0">
                <a:latin typeface="Myriad Pro"/>
              </a:rPr>
              <a:t>에서 </a:t>
            </a:r>
            <a:r>
              <a:rPr lang="en-US" altLang="ko-KR" sz="1200" baseline="0" dirty="0" smtClean="0">
                <a:latin typeface="Myriad Pro"/>
              </a:rPr>
              <a:t>kg</a:t>
            </a:r>
            <a:r>
              <a:rPr lang="ko-KR" altLang="en-US" sz="1200" baseline="0" dirty="0" smtClean="0">
                <a:latin typeface="Myriad Pro"/>
              </a:rPr>
              <a:t>당</a:t>
            </a:r>
            <a:r>
              <a:rPr lang="en-US" altLang="ko-KR" sz="1200" baseline="0" dirty="0" smtClean="0">
                <a:latin typeface="Myriad Pro"/>
              </a:rPr>
              <a:t> 1.3g </a:t>
            </a:r>
            <a:r>
              <a:rPr lang="ko-KR" altLang="en-US" sz="1200" baseline="0" dirty="0" smtClean="0">
                <a:latin typeface="Myriad Pro"/>
              </a:rPr>
              <a:t>의 </a:t>
            </a:r>
            <a:r>
              <a:rPr lang="en-US" altLang="ko-KR" sz="1200" baseline="0" dirty="0" smtClean="0">
                <a:latin typeface="Myriad Pro"/>
              </a:rPr>
              <a:t>protein </a:t>
            </a:r>
            <a:r>
              <a:rPr lang="ko-KR" altLang="en-US" sz="1200" baseline="0" dirty="0" smtClean="0">
                <a:latin typeface="Myriad Pro"/>
              </a:rPr>
              <a:t>을 공급할 것을 권고하고 있습니다</a:t>
            </a:r>
            <a:r>
              <a:rPr lang="en-US" altLang="ko-KR" sz="1200" baseline="0" dirty="0" smtClean="0">
                <a:latin typeface="Myriad Pro"/>
              </a:rPr>
              <a:t>. 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baseline="0" dirty="0" smtClean="0">
                <a:latin typeface="Myriad Pro"/>
              </a:rPr>
              <a:t>또한 부연설명으로 </a:t>
            </a:r>
            <a:r>
              <a:rPr lang="en-US" altLang="ko-KR" sz="1200" baseline="0" dirty="0" smtClean="0">
                <a:latin typeface="Myriad Pro"/>
              </a:rPr>
              <a:t>physical activity </a:t>
            </a:r>
            <a:r>
              <a:rPr lang="ko-KR" altLang="en-US" sz="1200" baseline="0" dirty="0" smtClean="0">
                <a:latin typeface="Myriad Pro"/>
              </a:rPr>
              <a:t>가 </a:t>
            </a:r>
            <a:r>
              <a:rPr lang="en-US" altLang="ko-KR" sz="1200" baseline="0" dirty="0" smtClean="0">
                <a:latin typeface="Myriad Pro"/>
              </a:rPr>
              <a:t>nutritional therapy </a:t>
            </a:r>
            <a:r>
              <a:rPr lang="ko-KR" altLang="en-US" sz="1200" baseline="0" dirty="0" smtClean="0">
                <a:latin typeface="Myriad Pro"/>
              </a:rPr>
              <a:t>의 </a:t>
            </a:r>
            <a:r>
              <a:rPr lang="en-US" altLang="ko-KR" sz="1200" baseline="0" dirty="0" smtClean="0">
                <a:latin typeface="Myriad Pro"/>
              </a:rPr>
              <a:t>effect </a:t>
            </a:r>
            <a:r>
              <a:rPr lang="ko-KR" altLang="en-US" sz="1200" baseline="0" dirty="0" smtClean="0">
                <a:latin typeface="Myriad Pro"/>
              </a:rPr>
              <a:t>를 향상시킨다고 기술하고 잇습니다</a:t>
            </a:r>
            <a:r>
              <a:rPr lang="en-US" altLang="ko-KR" sz="1200" baseline="0" dirty="0" smtClean="0">
                <a:latin typeface="Myriad Pro"/>
              </a:rPr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17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961365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 주제는 </a:t>
            </a:r>
            <a:r>
              <a:rPr kumimoji="1" lang="en-US" altLang="ko-KR" baseline="0" dirty="0" smtClean="0"/>
              <a:t>EN</a:t>
            </a:r>
            <a:r>
              <a:rPr kumimoji="1" lang="ko-KR" altLang="en-US" baseline="0" dirty="0" smtClean="0"/>
              <a:t>과 </a:t>
            </a:r>
            <a:r>
              <a:rPr kumimoji="1" lang="en-US" altLang="ko-KR" baseline="0" dirty="0" smtClean="0"/>
              <a:t>PN </a:t>
            </a:r>
            <a:r>
              <a:rPr kumimoji="1" lang="ko-KR" altLang="en-US" baseline="0" dirty="0" smtClean="0"/>
              <a:t>을 시행할 경우에 </a:t>
            </a:r>
            <a:r>
              <a:rPr kumimoji="1" lang="en-US" altLang="ko-KR" baseline="0" dirty="0" smtClean="0"/>
              <a:t>carbohydrate </a:t>
            </a:r>
            <a:r>
              <a:rPr kumimoji="1" lang="ko-KR" altLang="en-US" baseline="0" dirty="0" smtClean="0"/>
              <a:t>과 </a:t>
            </a:r>
            <a:r>
              <a:rPr kumimoji="1" lang="en-US" altLang="ko-KR" baseline="0" dirty="0" smtClean="0"/>
              <a:t>fat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optimal combination </a:t>
            </a:r>
            <a:r>
              <a:rPr kumimoji="1" lang="ko-KR" altLang="en-US" baseline="0" dirty="0" smtClean="0"/>
              <a:t>에 관한 내용입니다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sz="1200" baseline="0" dirty="0" smtClean="0">
              <a:latin typeface="Myriad Pro"/>
            </a:endParaRPr>
          </a:p>
          <a:p>
            <a:pPr lvl="0">
              <a:defRPr/>
            </a:pPr>
            <a:r>
              <a:rPr kumimoji="1" lang="ko-KR" altLang="en-US" sz="1200" baseline="0" dirty="0" smtClean="0">
                <a:latin typeface="Myriad Pro"/>
              </a:rPr>
              <a:t>본 가이드라인에서는 </a:t>
            </a:r>
            <a:r>
              <a:rPr kumimoji="1" lang="en-US" altLang="ko-KR" sz="1200" baseline="0" dirty="0" smtClean="0">
                <a:latin typeface="Myriad Pro"/>
              </a:rPr>
              <a:t>PN</a:t>
            </a:r>
            <a:r>
              <a:rPr kumimoji="1" lang="ko-KR" altLang="en-US" sz="1200" baseline="0" dirty="0" smtClean="0">
                <a:latin typeface="Myriad Pro"/>
              </a:rPr>
              <a:t>에서의 </a:t>
            </a:r>
            <a:r>
              <a:rPr kumimoji="1" lang="en-US" altLang="ko-KR" sz="1200" baseline="0" dirty="0" smtClean="0">
                <a:latin typeface="Myriad Pro"/>
              </a:rPr>
              <a:t>glucose , EN</a:t>
            </a:r>
            <a:r>
              <a:rPr kumimoji="1" lang="ko-KR" altLang="en-US" sz="1200" baseline="0" dirty="0" smtClean="0">
                <a:latin typeface="Myriad Pro"/>
              </a:rPr>
              <a:t>에서의 </a:t>
            </a:r>
            <a:r>
              <a:rPr kumimoji="1" lang="en-US" altLang="ko-KR" sz="1200" baseline="0" dirty="0" smtClean="0">
                <a:latin typeface="Myriad Pro"/>
              </a:rPr>
              <a:t>carbohydrates </a:t>
            </a:r>
            <a:r>
              <a:rPr kumimoji="1" lang="ko-KR" altLang="en-US" sz="1200" baseline="0" dirty="0" smtClean="0">
                <a:latin typeface="Myriad Pro"/>
              </a:rPr>
              <a:t>의 양을 </a:t>
            </a:r>
            <a:r>
              <a:rPr kumimoji="1" lang="en-US" altLang="ko-KR" sz="1200" baseline="0" dirty="0" smtClean="0">
                <a:latin typeface="Myriad Pro"/>
              </a:rPr>
              <a:t>5mg/kg/min</a:t>
            </a:r>
            <a:r>
              <a:rPr kumimoji="1" lang="ko-KR" altLang="en-US" sz="1200" baseline="0" dirty="0" smtClean="0">
                <a:latin typeface="Myriad Pro"/>
              </a:rPr>
              <a:t>을 넘지 않을 것을 권고하고 있습니다</a:t>
            </a:r>
            <a:r>
              <a:rPr kumimoji="1" lang="en-US" altLang="ko-KR" sz="1200" baseline="0" dirty="0" smtClean="0">
                <a:latin typeface="Myriad Pro"/>
              </a:rPr>
              <a:t>.</a:t>
            </a:r>
          </a:p>
          <a:p>
            <a:pPr lvl="0">
              <a:defRPr/>
            </a:pPr>
            <a:r>
              <a:rPr kumimoji="1" lang="en-US" altLang="ko-KR" sz="1200" baseline="0" dirty="0" smtClean="0">
                <a:latin typeface="Myriad Pro"/>
              </a:rPr>
              <a:t>IV lipid emulsion </a:t>
            </a:r>
            <a:r>
              <a:rPr kumimoji="1" lang="ko-KR" altLang="en-US" sz="1200" baseline="0" dirty="0" smtClean="0">
                <a:latin typeface="Myriad Pro"/>
              </a:rPr>
              <a:t>의 경우 </a:t>
            </a:r>
            <a:r>
              <a:rPr kumimoji="1" lang="en-US" altLang="ko-KR" sz="1200" baseline="0" dirty="0" smtClean="0">
                <a:latin typeface="Myriad Pro"/>
              </a:rPr>
              <a:t>PN</a:t>
            </a:r>
            <a:r>
              <a:rPr kumimoji="1" lang="ko-KR" altLang="en-US" sz="1200" baseline="0" dirty="0" smtClean="0">
                <a:latin typeface="Myriad Pro"/>
              </a:rPr>
              <a:t>의 </a:t>
            </a:r>
            <a:r>
              <a:rPr kumimoji="1" lang="en-US" altLang="ko-KR" sz="1200" baseline="0" dirty="0" smtClean="0">
                <a:latin typeface="Myriad Pro"/>
              </a:rPr>
              <a:t>part </a:t>
            </a:r>
            <a:r>
              <a:rPr kumimoji="1" lang="ko-KR" altLang="en-US" sz="1200" baseline="0" dirty="0" smtClean="0">
                <a:latin typeface="Myriad Pro"/>
              </a:rPr>
              <a:t>로서 공급할 것을 권고하고 있으며</a:t>
            </a:r>
            <a:r>
              <a:rPr kumimoji="1" lang="en-US" altLang="ko-KR" sz="1200" baseline="0" dirty="0" smtClean="0">
                <a:latin typeface="Myriad Pro"/>
              </a:rPr>
              <a:t>,</a:t>
            </a:r>
          </a:p>
          <a:p>
            <a:pPr lvl="0">
              <a:defRPr/>
            </a:pPr>
            <a:r>
              <a:rPr kumimoji="1" lang="en-US" altLang="ko-KR" sz="1200" baseline="0" dirty="0" smtClean="0">
                <a:latin typeface="Myriad Pro"/>
              </a:rPr>
              <a:t>IV lipid </a:t>
            </a:r>
            <a:r>
              <a:rPr kumimoji="1" lang="ko-KR" altLang="en-US" sz="1200" baseline="0" dirty="0" smtClean="0">
                <a:latin typeface="Myriad Pro"/>
              </a:rPr>
              <a:t>의 경우 </a:t>
            </a:r>
            <a:r>
              <a:rPr kumimoji="1" lang="en-US" altLang="ko-KR" sz="1200" baseline="0" dirty="0" smtClean="0">
                <a:latin typeface="Myriad Pro"/>
              </a:rPr>
              <a:t>1.5g lipids/kg/day </a:t>
            </a:r>
            <a:r>
              <a:rPr kumimoji="1" lang="ko-KR" altLang="en-US" sz="1200" baseline="0" dirty="0" smtClean="0">
                <a:latin typeface="Myriad Pro"/>
              </a:rPr>
              <a:t>를 넘지 않을 것을 권고하고 있습니다</a:t>
            </a:r>
            <a:r>
              <a:rPr kumimoji="1" lang="en-US" altLang="ko-KR" sz="1200" baseline="0" dirty="0" smtClean="0">
                <a:latin typeface="Myriad Pro"/>
              </a:rPr>
              <a:t>. </a:t>
            </a:r>
          </a:p>
          <a:p>
            <a:pPr lvl="0">
              <a:defRPr/>
            </a:pPr>
            <a:endParaRPr kumimoji="1" lang="en-US" altLang="ko-KR" sz="1200" baseline="0" dirty="0" smtClean="0">
              <a:latin typeface="Myriad Pro"/>
            </a:endParaRPr>
          </a:p>
          <a:p>
            <a:pPr lvl="0">
              <a:defRPr/>
            </a:pPr>
            <a:endParaRPr lang="en-US" altLang="ko-KR" sz="1200" dirty="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dirty="0">
              <a:latin typeface="Myriad Pro"/>
            </a:endParaRP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18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3016366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 주제는 </a:t>
            </a:r>
            <a:r>
              <a:rPr kumimoji="1" lang="en-US" altLang="ko-KR" baseline="0" dirty="0" smtClean="0"/>
              <a:t>ICU</a:t>
            </a:r>
            <a:r>
              <a:rPr kumimoji="1" lang="ko-KR" altLang="en-US" baseline="0" dirty="0" smtClean="0"/>
              <a:t>에서 </a:t>
            </a:r>
            <a:r>
              <a:rPr kumimoji="1" lang="en-US" altLang="ko-KR" baseline="0" dirty="0" smtClean="0"/>
              <a:t>additional enteral/parenteral glutamine </a:t>
            </a:r>
            <a:r>
              <a:rPr kumimoji="1" lang="ko-KR" altLang="en-US" baseline="0" dirty="0" smtClean="0"/>
              <a:t>을 사용해야 할지에 관한 것입니다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Body surface area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20%</a:t>
            </a:r>
            <a:r>
              <a:rPr kumimoji="1" lang="ko-KR" altLang="en-US" baseline="0" dirty="0" smtClean="0"/>
              <a:t>를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초과하는 </a:t>
            </a:r>
            <a:r>
              <a:rPr kumimoji="1" lang="en-US" altLang="ko-KR" baseline="0" dirty="0" smtClean="0"/>
              <a:t>burn </a:t>
            </a:r>
            <a:r>
              <a:rPr kumimoji="1" lang="ko-KR" altLang="en-US" baseline="0" dirty="0" smtClean="0"/>
              <a:t>을 입은 환자에 </a:t>
            </a:r>
            <a:r>
              <a:rPr kumimoji="1" lang="ko-KR" altLang="en-US" baseline="0" dirty="0" err="1" smtClean="0"/>
              <a:t>잇어서는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10-15</a:t>
            </a:r>
            <a:r>
              <a:rPr kumimoji="1" lang="ko-KR" altLang="en-US" baseline="0" dirty="0" smtClean="0"/>
              <a:t>일까지 </a:t>
            </a:r>
            <a:r>
              <a:rPr kumimoji="1" lang="en-US" altLang="ko-KR" baseline="0" dirty="0" smtClean="0"/>
              <a:t>0.3-0.5g/kg/d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glutamine </a:t>
            </a:r>
            <a:r>
              <a:rPr kumimoji="1" lang="ko-KR" altLang="en-US" baseline="0" dirty="0" smtClean="0"/>
              <a:t>을 공급할 것을 권고하고 있습니다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Critically ill trauma </a:t>
            </a:r>
            <a:r>
              <a:rPr kumimoji="1" lang="ko-KR" altLang="en-US" baseline="0" dirty="0" smtClean="0"/>
              <a:t>환자에 있어서는</a:t>
            </a:r>
            <a:r>
              <a:rPr kumimoji="1" lang="en-US" altLang="ko-KR" baseline="0" dirty="0" smtClean="0"/>
              <a:t>, EN dose </a:t>
            </a:r>
            <a:r>
              <a:rPr kumimoji="1" lang="ko-KR" altLang="en-US" baseline="0" dirty="0" smtClean="0"/>
              <a:t>로 </a:t>
            </a:r>
            <a:r>
              <a:rPr kumimoji="1" lang="en-US" altLang="ko-KR" baseline="0" dirty="0" smtClean="0"/>
              <a:t>0.2-0.3g/kg/d </a:t>
            </a:r>
            <a:r>
              <a:rPr kumimoji="1" lang="ko-KR" altLang="en-US" baseline="0" dirty="0" smtClean="0"/>
              <a:t>의 부가적 </a:t>
            </a:r>
            <a:r>
              <a:rPr kumimoji="1" lang="en-US" altLang="ko-KR" baseline="0" dirty="0" smtClean="0"/>
              <a:t>Glutamine </a:t>
            </a:r>
            <a:r>
              <a:rPr kumimoji="1" lang="ko-KR" altLang="en-US" baseline="0" dirty="0" smtClean="0"/>
              <a:t>초기 </a:t>
            </a:r>
            <a:r>
              <a:rPr kumimoji="1" lang="en-US" altLang="ko-KR" baseline="0" dirty="0" smtClean="0"/>
              <a:t>5</a:t>
            </a:r>
            <a:r>
              <a:rPr kumimoji="1" lang="ko-KR" altLang="en-US" baseline="0" dirty="0" smtClean="0"/>
              <a:t>일간 공급할 것을 권고하였습니다</a:t>
            </a:r>
            <a:r>
              <a:rPr kumimoji="1" lang="en-US" altLang="ko-KR" baseline="0" dirty="0" smtClean="0"/>
              <a:t>. </a:t>
            </a:r>
            <a:r>
              <a:rPr kumimoji="1" lang="ko-KR" altLang="en-US" baseline="0" dirty="0" smtClean="0"/>
              <a:t>또한 </a:t>
            </a:r>
            <a:r>
              <a:rPr kumimoji="1" lang="en-US" altLang="ko-KR" baseline="0" dirty="0" smtClean="0"/>
              <a:t>complicated wound healing case </a:t>
            </a:r>
            <a:r>
              <a:rPr kumimoji="1" lang="ko-KR" altLang="en-US" baseline="0" dirty="0" smtClean="0"/>
              <a:t>에서는 </a:t>
            </a:r>
            <a:r>
              <a:rPr kumimoji="1" lang="en-US" altLang="ko-KR" baseline="0" dirty="0" smtClean="0"/>
              <a:t>10-15</a:t>
            </a:r>
            <a:r>
              <a:rPr kumimoji="1" lang="ko-KR" altLang="en-US" baseline="0" dirty="0" smtClean="0"/>
              <a:t>일까지 공급할 것을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이외의 </a:t>
            </a:r>
            <a:r>
              <a:rPr kumimoji="1" lang="en-US" altLang="ko-KR" baseline="0" dirty="0" smtClean="0"/>
              <a:t>burn </a:t>
            </a:r>
            <a:r>
              <a:rPr kumimoji="1" lang="ko-KR" altLang="en-US" baseline="0" dirty="0" smtClean="0"/>
              <a:t>이나 </a:t>
            </a:r>
            <a:r>
              <a:rPr kumimoji="1" lang="en-US" altLang="ko-KR" baseline="0" dirty="0" smtClean="0"/>
              <a:t>trauma </a:t>
            </a:r>
            <a:r>
              <a:rPr kumimoji="1" lang="ko-KR" altLang="en-US" baseline="0" dirty="0" smtClean="0"/>
              <a:t>가 아닌 환자에 있어서는 </a:t>
            </a:r>
            <a:r>
              <a:rPr kumimoji="1" lang="en-US" altLang="ko-KR" baseline="0" dirty="0" smtClean="0"/>
              <a:t>enteral glutamine </a:t>
            </a:r>
            <a:r>
              <a:rPr kumimoji="1" lang="ko-KR" altLang="en-US" baseline="0" dirty="0" smtClean="0"/>
              <a:t>을 추가적으로 공급하지 않을 것을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특히 </a:t>
            </a:r>
            <a:r>
              <a:rPr kumimoji="1" lang="en-US" altLang="ko-KR" baseline="0" dirty="0" smtClean="0"/>
              <a:t>liver , renal failure </a:t>
            </a:r>
            <a:r>
              <a:rPr kumimoji="1" lang="ko-KR" altLang="en-US" baseline="0" dirty="0" smtClean="0"/>
              <a:t>가 동반된 환자에서 </a:t>
            </a:r>
            <a:r>
              <a:rPr kumimoji="1" lang="en-US" altLang="ko-KR" baseline="0" dirty="0" smtClean="0"/>
              <a:t>parenteral glutamine </a:t>
            </a:r>
            <a:r>
              <a:rPr kumimoji="1" lang="ko-KR" altLang="en-US" baseline="0" dirty="0" smtClean="0"/>
              <a:t>를 투여하지 않을 것을 권고하였습니다</a:t>
            </a:r>
            <a:r>
              <a:rPr kumimoji="1"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19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608334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오늘 강의에서는 먼저 </a:t>
            </a:r>
            <a:r>
              <a:rPr kumimoji="1" lang="en-US" altLang="ko-KR" baseline="0" dirty="0" smtClean="0"/>
              <a:t>ICU nutrition </a:t>
            </a:r>
            <a:r>
              <a:rPr kumimoji="1" lang="ko-KR" altLang="en-US" baseline="0" dirty="0" smtClean="0"/>
              <a:t>의 근간이 되는 </a:t>
            </a:r>
            <a:r>
              <a:rPr kumimoji="1" lang="en-US" altLang="ko-KR" baseline="0" dirty="0" smtClean="0"/>
              <a:t>ESPEN 2019 guideline </a:t>
            </a:r>
            <a:r>
              <a:rPr kumimoji="1" lang="ko-KR" altLang="en-US" baseline="0" dirty="0" smtClean="0"/>
              <a:t>의 내용을 말씀드리고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이 내용과 관련된 </a:t>
            </a:r>
            <a:r>
              <a:rPr kumimoji="1" lang="en-US" altLang="ko-KR" baseline="0" dirty="0" smtClean="0"/>
              <a:t>Re-feeding syndrome </a:t>
            </a:r>
            <a:r>
              <a:rPr kumimoji="1" lang="ko-KR" altLang="en-US" baseline="0" dirty="0" smtClean="0"/>
              <a:t>과 </a:t>
            </a:r>
            <a:r>
              <a:rPr kumimoji="1" lang="en-US" altLang="ko-KR" baseline="0" dirty="0" smtClean="0"/>
              <a:t>ICU </a:t>
            </a:r>
            <a:r>
              <a:rPr kumimoji="1" lang="ko-KR" altLang="en-US" baseline="0" dirty="0" smtClean="0"/>
              <a:t>에서 가장 많이 맞닥뜨리는 문제 중 하나인 </a:t>
            </a:r>
            <a:r>
              <a:rPr kumimoji="1" lang="en-US" altLang="ko-KR" baseline="0" dirty="0" smtClean="0"/>
              <a:t>UGI bleeding </a:t>
            </a:r>
            <a:r>
              <a:rPr kumimoji="1" lang="ko-KR" altLang="en-US" baseline="0" dirty="0" smtClean="0"/>
              <a:t>관련된 내용을 간략히 말씀드리겠습니다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7951903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enteral/parenteral EPA/DHA </a:t>
            </a:r>
            <a:r>
              <a:rPr kumimoji="1" lang="ko-KR" altLang="en-US" baseline="0" dirty="0" smtClean="0"/>
              <a:t>를 투여해야 하는지에 관련된 내용입니다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본 가이드라인에서는 </a:t>
            </a:r>
            <a:r>
              <a:rPr kumimoji="1" lang="en-US" altLang="ko-KR" baseline="0" dirty="0" smtClean="0"/>
              <a:t>high dose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omega-3-enriched EN </a:t>
            </a:r>
            <a:r>
              <a:rPr kumimoji="1" lang="en-US" altLang="ko-KR" baseline="0" dirty="0" err="1" smtClean="0"/>
              <a:t>formul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bolus </a:t>
            </a:r>
            <a:r>
              <a:rPr kumimoji="1" lang="ko-KR" altLang="en-US" baseline="0" dirty="0" smtClean="0"/>
              <a:t>로 투여하지 않을 것을 권고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그러나 </a:t>
            </a:r>
            <a:r>
              <a:rPr kumimoji="1" lang="en-US" altLang="ko-KR" baseline="0" dirty="0" smtClean="0"/>
              <a:t>nutritional dose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omega-3 FA</a:t>
            </a:r>
            <a:r>
              <a:rPr kumimoji="1" lang="ko-KR" altLang="en-US" baseline="0" dirty="0" smtClean="0"/>
              <a:t>는 투여할 수 있음을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High dose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omega-3 enriched enteral </a:t>
            </a:r>
            <a:r>
              <a:rPr kumimoji="1" lang="en-US" altLang="ko-KR" baseline="0" dirty="0" err="1" smtClean="0"/>
              <a:t>formul</a:t>
            </a:r>
            <a:r>
              <a:rPr kumimoji="1" lang="ko-KR" altLang="en-US" baseline="0" dirty="0" smtClean="0"/>
              <a:t>를 </a:t>
            </a:r>
            <a:r>
              <a:rPr kumimoji="1" lang="en-US" altLang="ko-KR" baseline="0" dirty="0" smtClean="0"/>
              <a:t>routine base</a:t>
            </a:r>
            <a:r>
              <a:rPr kumimoji="1" lang="ko-KR" altLang="en-US" baseline="0" dirty="0" smtClean="0"/>
              <a:t>로 사용하지 않을 것을 권고하였고</a:t>
            </a:r>
            <a:r>
              <a:rPr kumimoji="1" lang="en-US" altLang="ko-KR" baseline="0" dirty="0" smtClean="0"/>
              <a:t>, </a:t>
            </a:r>
          </a:p>
          <a:p>
            <a:pPr lvl="0">
              <a:defRPr/>
            </a:pPr>
            <a:r>
              <a:rPr kumimoji="1" lang="en-US" altLang="ko-KR" baseline="0" dirty="0" smtClean="0"/>
              <a:t>PN</a:t>
            </a:r>
            <a:r>
              <a:rPr kumimoji="1" lang="ko-KR" altLang="en-US" baseline="0" dirty="0" smtClean="0"/>
              <a:t>을 </a:t>
            </a:r>
            <a:r>
              <a:rPr kumimoji="1" lang="ko-KR" altLang="en-US" baseline="0" dirty="0" err="1" smtClean="0"/>
              <a:t>투여받는</a:t>
            </a:r>
            <a:r>
              <a:rPr kumimoji="1" lang="ko-KR" altLang="en-US" baseline="0" dirty="0" smtClean="0"/>
              <a:t> </a:t>
            </a:r>
            <a:r>
              <a:rPr kumimoji="1" lang="ko-KR" altLang="en-US" baseline="0" dirty="0" err="1" smtClean="0"/>
              <a:t>호나자에</a:t>
            </a:r>
            <a:r>
              <a:rPr kumimoji="1" lang="ko-KR" altLang="en-US" baseline="0" dirty="0" smtClean="0"/>
              <a:t> 있어서 </a:t>
            </a:r>
            <a:r>
              <a:rPr kumimoji="1" lang="en-US" altLang="ko-KR" baseline="0" dirty="0" smtClean="0"/>
              <a:t>fish oil dose 0.1-0.2g/kg/d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EPA+DHA </a:t>
            </a:r>
            <a:r>
              <a:rPr kumimoji="1" lang="ko-KR" altLang="en-US" baseline="0" dirty="0" smtClean="0"/>
              <a:t>는 투여할 수 있음을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20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321517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PN </a:t>
            </a:r>
            <a:r>
              <a:rPr kumimoji="1" lang="ko-KR" altLang="en-US" baseline="0" dirty="0" err="1" smtClean="0"/>
              <a:t>투여시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micronutrients </a:t>
            </a:r>
            <a:r>
              <a:rPr kumimoji="1" lang="ko-KR" altLang="en-US" baseline="0" dirty="0" smtClean="0"/>
              <a:t>와 </a:t>
            </a:r>
            <a:r>
              <a:rPr kumimoji="1" lang="en-US" altLang="ko-KR" baseline="0" dirty="0" smtClean="0"/>
              <a:t>antioxidants </a:t>
            </a:r>
            <a:r>
              <a:rPr kumimoji="1" lang="ko-KR" altLang="en-US" baseline="0" dirty="0" smtClean="0"/>
              <a:t>의 투여와 관련된 주제입니다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Metabolism </a:t>
            </a:r>
            <a:r>
              <a:rPr kumimoji="1" lang="ko-KR" altLang="en-US" baseline="0" dirty="0" smtClean="0"/>
              <a:t>을 활성화시키기 위한 </a:t>
            </a:r>
            <a:r>
              <a:rPr kumimoji="1" lang="en-US" altLang="ko-KR" baseline="0" dirty="0" smtClean="0"/>
              <a:t>micronutrients (vitamin </a:t>
            </a:r>
            <a:r>
              <a:rPr kumimoji="1" lang="ko-KR" altLang="en-US" baseline="0" dirty="0" smtClean="0"/>
              <a:t>과 같은</a:t>
            </a:r>
            <a:r>
              <a:rPr kumimoji="1" lang="en-US" altLang="ko-KR" baseline="0" dirty="0" smtClean="0"/>
              <a:t>) </a:t>
            </a:r>
            <a:r>
              <a:rPr kumimoji="1" lang="ko-KR" altLang="en-US" baseline="0" dirty="0" smtClean="0"/>
              <a:t>들은 </a:t>
            </a:r>
            <a:r>
              <a:rPr kumimoji="1" lang="en-US" altLang="ko-KR" baseline="0" dirty="0" smtClean="0"/>
              <a:t>PN</a:t>
            </a:r>
            <a:r>
              <a:rPr kumimoji="1" lang="ko-KR" altLang="en-US" baseline="0" dirty="0" smtClean="0"/>
              <a:t>과 함께 투여할 수 있다고 권고 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Antioxidants high dose </a:t>
            </a:r>
            <a:r>
              <a:rPr kumimoji="1" lang="en-US" altLang="ko-KR" baseline="0" dirty="0" err="1" smtClean="0"/>
              <a:t>monotheraly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deficiency </a:t>
            </a:r>
            <a:r>
              <a:rPr kumimoji="1" lang="ko-KR" altLang="en-US" baseline="0" dirty="0" smtClean="0"/>
              <a:t>가 명확하지 않은 상황에서는 시행하지 않을 것을 권고 </a:t>
            </a: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21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6551147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additional vitamin D </a:t>
            </a:r>
            <a:r>
              <a:rPr kumimoji="1" lang="ko-KR" altLang="en-US" baseline="0" dirty="0" smtClean="0"/>
              <a:t>투여와 관계된 주제입니다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Critically ill patients </a:t>
            </a:r>
            <a:r>
              <a:rPr kumimoji="1" lang="ko-KR" altLang="en-US" baseline="0" dirty="0" smtClean="0"/>
              <a:t>에서 혈중 농도가 낮을 때 </a:t>
            </a:r>
            <a:r>
              <a:rPr kumimoji="1" lang="en-US" altLang="ko-KR" baseline="0" dirty="0" smtClean="0"/>
              <a:t>vitamin D3</a:t>
            </a:r>
            <a:r>
              <a:rPr kumimoji="1" lang="ko-KR" altLang="en-US" baseline="0" dirty="0" smtClean="0"/>
              <a:t>를 공급할 수 있다고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또한 혈중 농도가 낮은 환자에 있어 </a:t>
            </a:r>
            <a:r>
              <a:rPr kumimoji="1" lang="en-US" altLang="ko-KR" baseline="0" dirty="0" smtClean="0"/>
              <a:t>high dose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vitamin D3 single dose </a:t>
            </a:r>
            <a:r>
              <a:rPr kumimoji="1" lang="ko-KR" altLang="en-US" baseline="0" dirty="0" smtClean="0"/>
              <a:t>를 입원 </a:t>
            </a:r>
            <a:r>
              <a:rPr kumimoji="1" lang="en-US" altLang="ko-KR" baseline="0" dirty="0" smtClean="0"/>
              <a:t>1</a:t>
            </a:r>
            <a:r>
              <a:rPr kumimoji="1" lang="ko-KR" altLang="en-US" baseline="0" dirty="0" smtClean="0"/>
              <a:t>주 이후에 공급할 수 있다고 권고하였습니다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22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29677044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특정 상황에서의 </a:t>
            </a:r>
            <a:r>
              <a:rPr kumimoji="1" lang="en-US" altLang="ko-KR" baseline="0" dirty="0" smtClean="0"/>
              <a:t>nutritional therapy </a:t>
            </a:r>
            <a:r>
              <a:rPr kumimoji="1" lang="ko-KR" altLang="en-US" baseline="0" dirty="0" smtClean="0"/>
              <a:t>에 관계된 내용입니다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EN</a:t>
            </a:r>
            <a:r>
              <a:rPr kumimoji="1" lang="ko-KR" altLang="en-US" baseline="0" dirty="0" smtClean="0"/>
              <a:t>은 다음과 같은 상황에서 </a:t>
            </a:r>
            <a:r>
              <a:rPr kumimoji="1" lang="en-US" altLang="ko-KR" baseline="0" dirty="0" err="1" smtClean="0"/>
              <a:t>dalay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되어야 한다고 기술하고 있습니다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shock 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control</a:t>
            </a:r>
            <a:r>
              <a:rPr kumimoji="1" lang="ko-KR" altLang="en-US" baseline="0" dirty="0" smtClean="0"/>
              <a:t>되지 않고 </a:t>
            </a:r>
            <a:r>
              <a:rPr kumimoji="1" lang="en-US" altLang="ko-KR" baseline="0" dirty="0" smtClean="0"/>
              <a:t>hemodynamic </a:t>
            </a:r>
            <a:r>
              <a:rPr kumimoji="1" lang="ko-KR" altLang="en-US" baseline="0" dirty="0" smtClean="0"/>
              <a:t>그리고</a:t>
            </a:r>
            <a:r>
              <a:rPr kumimoji="1" lang="en-US" altLang="ko-KR" baseline="0" dirty="0" smtClean="0"/>
              <a:t> tissue perfusion goal </a:t>
            </a:r>
            <a:r>
              <a:rPr kumimoji="1" lang="ko-KR" altLang="en-US" baseline="0" dirty="0" smtClean="0"/>
              <a:t>에 도달하지 않을 경우</a:t>
            </a:r>
            <a:r>
              <a:rPr kumimoji="1" lang="en-US" altLang="ko-KR" baseline="0" dirty="0" smtClean="0"/>
              <a:t>, </a:t>
            </a:r>
          </a:p>
          <a:p>
            <a:pPr lvl="0">
              <a:defRPr/>
            </a:pPr>
            <a:r>
              <a:rPr kumimoji="1" lang="en-US" altLang="ko-KR" baseline="0" dirty="0" smtClean="0"/>
              <a:t>Uncontrolled life-threatening hypoxemia, hypercapnia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acidosis </a:t>
            </a:r>
            <a:r>
              <a:rPr kumimoji="1" lang="ko-KR" altLang="en-US" baseline="0" dirty="0" smtClean="0"/>
              <a:t>의 케이스에서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그리고 </a:t>
            </a:r>
            <a:r>
              <a:rPr kumimoji="1" lang="en-US" altLang="ko-KR" baseline="0" dirty="0" smtClean="0"/>
              <a:t>active upper GI bleeding </a:t>
            </a:r>
            <a:r>
              <a:rPr kumimoji="1" lang="ko-KR" altLang="en-US" baseline="0" dirty="0" smtClean="0"/>
              <a:t>의 경우 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Overt bowel ischemia </a:t>
            </a:r>
            <a:r>
              <a:rPr kumimoji="1" lang="ko-KR" altLang="en-US" baseline="0" dirty="0" smtClean="0"/>
              <a:t>의 경우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High output intestinal </a:t>
            </a:r>
            <a:r>
              <a:rPr kumimoji="1" lang="en-US" altLang="ko-KR" baseline="0" dirty="0" err="1" smtClean="0"/>
              <a:t>fistul</a:t>
            </a:r>
            <a:r>
              <a:rPr kumimoji="1" lang="ko-KR" altLang="en-US" baseline="0" dirty="0" smtClean="0"/>
              <a:t>가 있으면서 </a:t>
            </a:r>
            <a:r>
              <a:rPr kumimoji="1" lang="en-US" altLang="ko-KR" baseline="0" dirty="0" smtClean="0"/>
              <a:t>fistula distal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feeding route </a:t>
            </a:r>
            <a:r>
              <a:rPr kumimoji="1" lang="ko-KR" altLang="en-US" baseline="0" dirty="0" smtClean="0"/>
              <a:t>가 확보되지 않은 경우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Abdominal compartment syndrome </a:t>
            </a:r>
            <a:r>
              <a:rPr kumimoji="1" lang="ko-KR" altLang="en-US" baseline="0" dirty="0" smtClean="0"/>
              <a:t>의 경우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Gastric aspirate </a:t>
            </a:r>
            <a:r>
              <a:rPr kumimoji="1" lang="en-US" altLang="ko-KR" baseline="0" dirty="0" err="1" smtClean="0"/>
              <a:t>volue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6</a:t>
            </a:r>
            <a:r>
              <a:rPr kumimoji="1" lang="ko-KR" altLang="en-US" baseline="0" dirty="0" smtClean="0"/>
              <a:t>시간당 </a:t>
            </a:r>
            <a:r>
              <a:rPr kumimoji="1" lang="en-US" altLang="ko-KR" baseline="0" dirty="0" smtClean="0"/>
              <a:t>500ml </a:t>
            </a:r>
            <a:r>
              <a:rPr kumimoji="1" lang="ko-KR" altLang="en-US" baseline="0" dirty="0" smtClean="0"/>
              <a:t>을 상회할 경우에는 </a:t>
            </a:r>
            <a:r>
              <a:rPr kumimoji="1" lang="en-US" altLang="ko-KR" baseline="0" dirty="0" smtClean="0"/>
              <a:t>EN 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delay</a:t>
            </a:r>
            <a:r>
              <a:rPr kumimoji="1" lang="ko-KR" altLang="en-US" baseline="0" dirty="0" smtClean="0"/>
              <a:t>되어야 함을 권고하였습니다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23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24221781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다음과 같은 상황에서는 </a:t>
            </a:r>
            <a:r>
              <a:rPr kumimoji="1" lang="en-US" altLang="ko-KR" baseline="0" dirty="0" smtClean="0"/>
              <a:t>low dose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EN </a:t>
            </a:r>
            <a:r>
              <a:rPr kumimoji="1" lang="ko-KR" altLang="en-US" baseline="0" dirty="0" smtClean="0"/>
              <a:t>을 투여할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Therapeutic hypothermia </a:t>
            </a:r>
            <a:r>
              <a:rPr kumimoji="1" lang="ko-KR" altLang="en-US" baseline="0" dirty="0" smtClean="0"/>
              <a:t>시행 중인 경우</a:t>
            </a:r>
            <a:r>
              <a:rPr kumimoji="1" lang="en-US" altLang="ko-KR" baseline="0" dirty="0" smtClean="0"/>
              <a:t>, </a:t>
            </a:r>
          </a:p>
          <a:p>
            <a:pPr lvl="0">
              <a:defRPr/>
            </a:pPr>
            <a:r>
              <a:rPr kumimoji="1" lang="en-US" altLang="ko-KR" baseline="0" dirty="0" smtClean="0"/>
              <a:t>Intra-abdominal hypertension</a:t>
            </a:r>
            <a:r>
              <a:rPr kumimoji="1" lang="ko-KR" altLang="en-US" baseline="0" dirty="0" smtClean="0"/>
              <a:t> 환자에서 </a:t>
            </a:r>
            <a:r>
              <a:rPr kumimoji="1" lang="en-US" altLang="ko-KR" baseline="0" dirty="0" smtClean="0"/>
              <a:t>(abdominal compartment syndrome </a:t>
            </a:r>
            <a:r>
              <a:rPr kumimoji="1" lang="ko-KR" altLang="en-US" baseline="0" dirty="0" smtClean="0"/>
              <a:t>의 경우는 제외</a:t>
            </a:r>
            <a:r>
              <a:rPr kumimoji="1" lang="en-US" altLang="ko-KR" baseline="0" dirty="0" smtClean="0"/>
              <a:t>)</a:t>
            </a:r>
          </a:p>
          <a:p>
            <a:pPr lvl="0">
              <a:defRPr/>
            </a:pPr>
            <a:r>
              <a:rPr kumimoji="1" lang="en-US" altLang="ko-KR" baseline="0" dirty="0" smtClean="0"/>
              <a:t>Acute liver failure </a:t>
            </a:r>
            <a:r>
              <a:rPr kumimoji="1" lang="ko-KR" altLang="en-US" baseline="0" dirty="0" smtClean="0"/>
              <a:t>환자에서 </a:t>
            </a:r>
            <a:r>
              <a:rPr kumimoji="1" lang="en-US" altLang="ko-KR" baseline="0" dirty="0" smtClean="0"/>
              <a:t>life-threatening metabolic derangements 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err="1" smtClean="0"/>
              <a:t>controll</a:t>
            </a:r>
            <a:r>
              <a:rPr kumimoji="1" lang="ko-KR" altLang="en-US" baseline="0" dirty="0" smtClean="0"/>
              <a:t>된 경우 </a:t>
            </a:r>
            <a:r>
              <a:rPr kumimoji="1" lang="en-US" altLang="ko-KR" baseline="0" dirty="0" smtClean="0"/>
              <a:t>encephalopathy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grade </a:t>
            </a:r>
            <a:r>
              <a:rPr kumimoji="1" lang="ko-KR" altLang="en-US" baseline="0" dirty="0" smtClean="0"/>
              <a:t>에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무관하게 시도할 수 있다고 기술하였습니다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24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845862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다음의 경우에는 </a:t>
            </a:r>
            <a:r>
              <a:rPr kumimoji="1" lang="en-US" altLang="ko-KR" baseline="0" dirty="0" smtClean="0"/>
              <a:t>early EN </a:t>
            </a:r>
            <a:r>
              <a:rPr kumimoji="1" lang="ko-KR" altLang="en-US" baseline="0" dirty="0" smtClean="0"/>
              <a:t>을 시행할 것을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ECMO </a:t>
            </a:r>
            <a:r>
              <a:rPr kumimoji="1" lang="ko-KR" altLang="en-US" baseline="0" dirty="0" smtClean="0"/>
              <a:t>시행 중인 경우</a:t>
            </a:r>
            <a:r>
              <a:rPr kumimoji="1" lang="en-US" altLang="ko-KR" baseline="0" dirty="0" smtClean="0"/>
              <a:t>, traumatic brain injury, stroke, spinal cord injury, severe acute pancreatitis </a:t>
            </a:r>
            <a:r>
              <a:rPr kumimoji="1" lang="ko-KR" altLang="en-US" baseline="0" dirty="0" smtClean="0"/>
              <a:t>환자에서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또한 </a:t>
            </a:r>
            <a:r>
              <a:rPr kumimoji="1" lang="en-US" altLang="ko-KR" baseline="0" dirty="0" smtClean="0"/>
              <a:t>GI surgery </a:t>
            </a:r>
            <a:r>
              <a:rPr kumimoji="1" lang="ko-KR" altLang="en-US" baseline="0" dirty="0" smtClean="0"/>
              <a:t>이후</a:t>
            </a:r>
            <a:r>
              <a:rPr kumimoji="1" lang="en-US" altLang="ko-KR" baseline="0" dirty="0" smtClean="0"/>
              <a:t>, abdominal a </a:t>
            </a:r>
            <a:r>
              <a:rPr kumimoji="1" lang="en-US" altLang="ko-KR" baseline="0" dirty="0" err="1" smtClean="0"/>
              <a:t>ortic</a:t>
            </a:r>
            <a:r>
              <a:rPr kumimoji="1" lang="en-US" altLang="ko-KR" baseline="0" dirty="0" smtClean="0"/>
              <a:t> surgery </a:t>
            </a:r>
            <a:r>
              <a:rPr kumimoji="1" lang="ko-KR" altLang="en-US" baseline="0" dirty="0" smtClean="0"/>
              <a:t>이후</a:t>
            </a:r>
            <a:r>
              <a:rPr kumimoji="1" lang="en-US" altLang="ko-KR" baseline="0" dirty="0" smtClean="0"/>
              <a:t>, </a:t>
            </a:r>
            <a:r>
              <a:rPr kumimoji="1" lang="en-US" altLang="ko-KR" baseline="0" dirty="0" err="1" smtClean="0"/>
              <a:t>abrominal</a:t>
            </a:r>
            <a:r>
              <a:rPr kumimoji="1" lang="en-US" altLang="ko-KR" baseline="0" dirty="0" smtClean="0"/>
              <a:t> trauma </a:t>
            </a:r>
            <a:r>
              <a:rPr kumimoji="1" lang="ko-KR" altLang="en-US" baseline="0" dirty="0" smtClean="0"/>
              <a:t>이지만 </a:t>
            </a:r>
            <a:r>
              <a:rPr kumimoji="1" lang="en-US" altLang="ko-KR" baseline="0" dirty="0" smtClean="0"/>
              <a:t>GI tract</a:t>
            </a:r>
            <a:r>
              <a:rPr kumimoji="1" lang="ko-KR" altLang="en-US" baseline="0" dirty="0" smtClean="0"/>
              <a:t>의 연속성이 확인된 경우</a:t>
            </a:r>
            <a:r>
              <a:rPr kumimoji="1" lang="en-US" altLang="ko-KR" baseline="0" dirty="0" smtClean="0"/>
              <a:t>, NM blocker </a:t>
            </a:r>
            <a:r>
              <a:rPr kumimoji="1" lang="ko-KR" altLang="en-US" baseline="0" dirty="0" smtClean="0"/>
              <a:t>사용중인 경우</a:t>
            </a:r>
            <a:r>
              <a:rPr kumimoji="1" lang="en-US" altLang="ko-KR" baseline="0" dirty="0" smtClean="0"/>
              <a:t>, </a:t>
            </a:r>
          </a:p>
          <a:p>
            <a:pPr lvl="0">
              <a:defRPr/>
            </a:pPr>
            <a:r>
              <a:rPr kumimoji="1" lang="en-US" altLang="ko-KR" baseline="0" dirty="0" smtClean="0"/>
              <a:t>Prone position </a:t>
            </a:r>
            <a:r>
              <a:rPr kumimoji="1" lang="ko-KR" altLang="en-US" baseline="0" dirty="0" smtClean="0"/>
              <a:t>으로 치료중인 경우 </a:t>
            </a:r>
            <a:r>
              <a:rPr kumimoji="1" lang="en-US" altLang="ko-KR" baseline="0" dirty="0" smtClean="0"/>
              <a:t>, open abdomen </a:t>
            </a:r>
            <a:r>
              <a:rPr kumimoji="1" lang="ko-KR" altLang="en-US" baseline="0" dirty="0" smtClean="0"/>
              <a:t>이나 </a:t>
            </a:r>
            <a:r>
              <a:rPr kumimoji="1" lang="en-US" altLang="ko-KR" baseline="0" dirty="0" smtClean="0"/>
              <a:t>bowel ischemia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obstruction </a:t>
            </a:r>
            <a:r>
              <a:rPr kumimoji="1" lang="ko-KR" altLang="en-US" baseline="0" dirty="0" smtClean="0"/>
              <a:t>이 없고 </a:t>
            </a:r>
            <a:r>
              <a:rPr kumimoji="1" lang="en-US" altLang="ko-KR" baseline="0" dirty="0" smtClean="0"/>
              <a:t>bowel sounds </a:t>
            </a:r>
            <a:r>
              <a:rPr kumimoji="1" lang="ko-KR" altLang="en-US" baseline="0" dirty="0" smtClean="0"/>
              <a:t>가 확인된 경우 가 이에 해당합니다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25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6064814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non-</a:t>
            </a:r>
            <a:r>
              <a:rPr kumimoji="1" lang="en-US" altLang="ko-KR" baseline="0" dirty="0" err="1" smtClean="0"/>
              <a:t>intubed</a:t>
            </a:r>
            <a:r>
              <a:rPr kumimoji="1" lang="en-US" altLang="ko-KR" baseline="0" dirty="0" smtClean="0"/>
              <a:t> patients </a:t>
            </a:r>
            <a:r>
              <a:rPr kumimoji="1" lang="ko-KR" altLang="en-US" baseline="0" dirty="0" smtClean="0"/>
              <a:t>에 관한 내용입니다</a:t>
            </a:r>
            <a:r>
              <a:rPr kumimoji="1" lang="en-US" altLang="ko-KR" baseline="0" dirty="0" smtClean="0"/>
              <a:t>. – </a:t>
            </a:r>
            <a:r>
              <a:rPr kumimoji="1" lang="ko-KR" altLang="en-US" baseline="0" dirty="0" smtClean="0"/>
              <a:t>사실 별로 없음</a:t>
            </a:r>
            <a:r>
              <a:rPr kumimoji="1" lang="en-US" altLang="ko-KR" baseline="0" dirty="0" smtClean="0"/>
              <a:t>;;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err="1" smtClean="0"/>
              <a:t>경구식이로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energy target </a:t>
            </a:r>
            <a:r>
              <a:rPr kumimoji="1" lang="ko-KR" altLang="en-US" baseline="0" dirty="0" smtClean="0"/>
              <a:t>에 도달하지 못한 경우 </a:t>
            </a:r>
            <a:r>
              <a:rPr kumimoji="1" lang="en-US" altLang="ko-KR" baseline="0" dirty="0" smtClean="0"/>
              <a:t>oral nutritional supplements </a:t>
            </a:r>
            <a:r>
              <a:rPr kumimoji="1" lang="ko-KR" altLang="en-US" baseline="0" dirty="0" smtClean="0"/>
              <a:t>를 먼저 고려하고 다음으로 </a:t>
            </a:r>
            <a:r>
              <a:rPr kumimoji="1" lang="en-US" altLang="ko-KR" baseline="0" dirty="0" smtClean="0"/>
              <a:t>EN </a:t>
            </a:r>
            <a:r>
              <a:rPr kumimoji="1" lang="ko-KR" altLang="en-US" baseline="0" dirty="0" smtClean="0"/>
              <a:t>을 고려할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Dysphagia </a:t>
            </a:r>
            <a:r>
              <a:rPr kumimoji="1" lang="ko-KR" altLang="en-US" baseline="0" dirty="0" smtClean="0"/>
              <a:t>를 </a:t>
            </a:r>
            <a:r>
              <a:rPr kumimoji="1" lang="ko-KR" altLang="en-US" baseline="0" dirty="0" err="1" smtClean="0"/>
              <a:t>통반한</a:t>
            </a:r>
            <a:r>
              <a:rPr kumimoji="1" lang="ko-KR" altLang="en-US" baseline="0" dirty="0" smtClean="0"/>
              <a:t> 환자에서는 </a:t>
            </a:r>
            <a:r>
              <a:rPr kumimoji="1" lang="en-US" altLang="ko-KR" baseline="0" dirty="0" smtClean="0"/>
              <a:t>texture-adapted food </a:t>
            </a:r>
            <a:r>
              <a:rPr kumimoji="1" lang="ko-KR" altLang="en-US" baseline="0" dirty="0" smtClean="0"/>
              <a:t>를 고려할 수 있으며</a:t>
            </a:r>
            <a:r>
              <a:rPr kumimoji="1" lang="en-US" altLang="ko-KR" baseline="0" dirty="0" smtClean="0"/>
              <a:t>, swallowing </a:t>
            </a:r>
            <a:r>
              <a:rPr kumimoji="1" lang="ko-KR" altLang="en-US" baseline="0" dirty="0" smtClean="0"/>
              <a:t>이 안전하지 않다고 판단된 경우에는 </a:t>
            </a:r>
            <a:r>
              <a:rPr kumimoji="1" lang="en-US" altLang="ko-KR" baseline="0" dirty="0" smtClean="0"/>
              <a:t>EN</a:t>
            </a:r>
            <a:r>
              <a:rPr kumimoji="1" lang="ko-KR" altLang="en-US" baseline="0" dirty="0" smtClean="0"/>
              <a:t>을 투여할 것이 권고되었습니다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Dysphagia</a:t>
            </a:r>
            <a:r>
              <a:rPr kumimoji="1" lang="ko-KR" altLang="en-US" baseline="0" dirty="0" smtClean="0"/>
              <a:t>및 </a:t>
            </a:r>
            <a:r>
              <a:rPr kumimoji="1" lang="en-US" altLang="ko-KR" baseline="0" dirty="0" smtClean="0"/>
              <a:t>very high aspiration risk </a:t>
            </a:r>
            <a:r>
              <a:rPr kumimoji="1" lang="ko-KR" altLang="en-US" baseline="0" dirty="0" smtClean="0"/>
              <a:t>를 동반한 경우에는 </a:t>
            </a:r>
            <a:r>
              <a:rPr kumimoji="1" lang="en-US" altLang="ko-KR" baseline="0" dirty="0" smtClean="0"/>
              <a:t>post pyloric EN </a:t>
            </a:r>
            <a:r>
              <a:rPr kumimoji="1" lang="ko-KR" altLang="en-US" baseline="0" dirty="0" smtClean="0"/>
              <a:t>이나 혹은 어렵다면 </a:t>
            </a:r>
            <a:r>
              <a:rPr kumimoji="1" lang="en-US" altLang="ko-KR" baseline="0" dirty="0" smtClean="0"/>
              <a:t>temporary PN </a:t>
            </a:r>
            <a:r>
              <a:rPr kumimoji="1" lang="ko-KR" altLang="en-US" baseline="0" dirty="0" smtClean="0"/>
              <a:t>을 </a:t>
            </a:r>
            <a:r>
              <a:rPr kumimoji="1" lang="en-US" altLang="ko-KR" baseline="0" dirty="0" smtClean="0"/>
              <a:t>swallowing training </a:t>
            </a:r>
            <a:r>
              <a:rPr kumimoji="1" lang="ko-KR" altLang="en-US" baseline="0" dirty="0" err="1" smtClean="0"/>
              <a:t>기간동안</a:t>
            </a:r>
            <a:r>
              <a:rPr kumimoji="1" lang="ko-KR" altLang="en-US" baseline="0" dirty="0" smtClean="0"/>
              <a:t> 시행할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26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2153750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sepsis </a:t>
            </a:r>
            <a:r>
              <a:rPr kumimoji="1" lang="ko-KR" altLang="en-US" baseline="0" dirty="0" smtClean="0"/>
              <a:t>환자에서 </a:t>
            </a:r>
            <a:r>
              <a:rPr kumimoji="1" lang="en-US" altLang="ko-KR" baseline="0" dirty="0" smtClean="0"/>
              <a:t>EN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PN</a:t>
            </a:r>
            <a:r>
              <a:rPr kumimoji="1" lang="ko-KR" altLang="en-US" baseline="0" dirty="0" smtClean="0"/>
              <a:t>과 비교하여 </a:t>
            </a:r>
            <a:r>
              <a:rPr kumimoji="1" lang="en-US" altLang="ko-KR" baseline="0" dirty="0" smtClean="0"/>
              <a:t>outcome </a:t>
            </a:r>
            <a:r>
              <a:rPr kumimoji="1" lang="ko-KR" altLang="en-US" baseline="0" dirty="0" smtClean="0"/>
              <a:t>을 향상시키는지에 관한 주제입니다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err="1" smtClean="0"/>
              <a:t>Hemodinamic</a:t>
            </a:r>
            <a:r>
              <a:rPr kumimoji="1" lang="en-US" altLang="ko-KR" baseline="0" dirty="0" smtClean="0"/>
              <a:t> stabilization </a:t>
            </a:r>
            <a:r>
              <a:rPr kumimoji="1" lang="ko-KR" altLang="en-US" baseline="0" dirty="0" smtClean="0"/>
              <a:t>이후에는 </a:t>
            </a:r>
            <a:r>
              <a:rPr kumimoji="1" lang="en-US" altLang="ko-KR" baseline="0" dirty="0" smtClean="0"/>
              <a:t>early progressive EN </a:t>
            </a:r>
            <a:r>
              <a:rPr kumimoji="1" lang="ko-KR" altLang="en-US" baseline="0" dirty="0" smtClean="0"/>
              <a:t>을 시행할 것을 권고하였습니다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27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952865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abdominal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esophageal surgery </a:t>
            </a:r>
            <a:r>
              <a:rPr kumimoji="1" lang="ko-KR" altLang="en-US" baseline="0" dirty="0" smtClean="0"/>
              <a:t>후에 </a:t>
            </a:r>
            <a:r>
              <a:rPr kumimoji="1" lang="en-US" altLang="ko-KR" baseline="0" dirty="0" smtClean="0"/>
              <a:t>surgical complication </a:t>
            </a:r>
            <a:r>
              <a:rPr kumimoji="1" lang="ko-KR" altLang="en-US" baseline="0" dirty="0" smtClean="0"/>
              <a:t>이 동반된 </a:t>
            </a:r>
            <a:r>
              <a:rPr kumimoji="1" lang="en-US" altLang="ko-KR" baseline="0" dirty="0" smtClean="0"/>
              <a:t>critically ill patients </a:t>
            </a:r>
            <a:r>
              <a:rPr kumimoji="1" lang="ko-KR" altLang="en-US" baseline="0" dirty="0" smtClean="0"/>
              <a:t>과 관계된 주제입니다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sz="1200" baseline="0" dirty="0" smtClean="0">
              <a:latin typeface="Myriad Pro"/>
            </a:endParaRPr>
          </a:p>
          <a:p>
            <a:pPr lvl="0">
              <a:defRPr/>
            </a:pPr>
            <a:r>
              <a:rPr kumimoji="1" lang="en-US" altLang="ko-KR" sz="1200" baseline="0" dirty="0" smtClean="0">
                <a:latin typeface="Myriad Pro"/>
              </a:rPr>
              <a:t>Abdominal </a:t>
            </a:r>
            <a:r>
              <a:rPr kumimoji="1" lang="ko-KR" altLang="en-US" sz="1200" baseline="0" dirty="0" smtClean="0">
                <a:latin typeface="Myriad Pro"/>
              </a:rPr>
              <a:t>혹은 </a:t>
            </a:r>
            <a:r>
              <a:rPr kumimoji="1" lang="en-US" altLang="ko-KR" sz="1200" baseline="0" dirty="0" smtClean="0">
                <a:latin typeface="Myriad Pro"/>
              </a:rPr>
              <a:t>esophageal surgery </a:t>
            </a:r>
            <a:r>
              <a:rPr kumimoji="1" lang="ko-KR" altLang="en-US" sz="1200" baseline="0" dirty="0" smtClean="0">
                <a:latin typeface="Myriad Pro"/>
              </a:rPr>
              <a:t>후의 경우에 </a:t>
            </a:r>
            <a:r>
              <a:rPr kumimoji="1" lang="en-US" altLang="ko-KR" sz="1200" baseline="0" dirty="0" err="1" smtClean="0">
                <a:latin typeface="Myriad Pro"/>
              </a:rPr>
              <a:t>Ealyed</a:t>
            </a:r>
            <a:r>
              <a:rPr kumimoji="1" lang="en-US" altLang="ko-KR" sz="1200" baseline="0" dirty="0" smtClean="0">
                <a:latin typeface="Myriad Pro"/>
              </a:rPr>
              <a:t> EN </a:t>
            </a:r>
            <a:r>
              <a:rPr kumimoji="1" lang="ko-KR" altLang="en-US" sz="1200" baseline="0" dirty="0" smtClean="0">
                <a:latin typeface="Myriad Pro"/>
              </a:rPr>
              <a:t>보다는 </a:t>
            </a:r>
            <a:r>
              <a:rPr kumimoji="1" lang="en-US" altLang="ko-KR" sz="1200" baseline="0" dirty="0" smtClean="0">
                <a:latin typeface="Myriad Pro"/>
              </a:rPr>
              <a:t>early EN </a:t>
            </a:r>
            <a:r>
              <a:rPr kumimoji="1" lang="ko-KR" altLang="en-US" sz="1200" baseline="0" dirty="0" smtClean="0">
                <a:latin typeface="Myriad Pro"/>
              </a:rPr>
              <a:t>을 시행할 것을 권고하였으며</a:t>
            </a:r>
            <a:r>
              <a:rPr kumimoji="1" lang="en-US" altLang="ko-KR" sz="1200" baseline="0" dirty="0" smtClean="0">
                <a:latin typeface="Myriad Pro"/>
              </a:rPr>
              <a:t>, </a:t>
            </a:r>
          </a:p>
          <a:p>
            <a:pPr lvl="0">
              <a:defRPr/>
            </a:pPr>
            <a:r>
              <a:rPr lang="en-US" altLang="ko-KR" sz="1200" dirty="0" smtClean="0">
                <a:latin typeface="Myriad Pro"/>
              </a:rPr>
              <a:t>Abdominal </a:t>
            </a:r>
            <a:r>
              <a:rPr lang="ko-KR" altLang="en-US" sz="1200" dirty="0" smtClean="0">
                <a:latin typeface="Myriad Pro"/>
              </a:rPr>
              <a:t>혹은 </a:t>
            </a:r>
            <a:r>
              <a:rPr lang="en-US" altLang="ko-KR" sz="1200" dirty="0" smtClean="0">
                <a:latin typeface="Myriad Pro"/>
              </a:rPr>
              <a:t>esophageal surgery </a:t>
            </a:r>
            <a:r>
              <a:rPr lang="ko-KR" altLang="en-US" sz="1200" dirty="0" smtClean="0">
                <a:latin typeface="Myriad Pro"/>
              </a:rPr>
              <a:t>후 </a:t>
            </a:r>
            <a:r>
              <a:rPr lang="en-US" altLang="ko-KR" sz="1200" dirty="0" smtClean="0">
                <a:latin typeface="Myriad Pro"/>
              </a:rPr>
              <a:t>surgical</a:t>
            </a:r>
            <a:r>
              <a:rPr lang="en-US" altLang="ko-KR" sz="1200" baseline="0" dirty="0" smtClean="0">
                <a:latin typeface="Myriad Pro"/>
              </a:rPr>
              <a:t> complication </a:t>
            </a:r>
            <a:r>
              <a:rPr lang="ko-KR" altLang="en-US" sz="1200" baseline="0" dirty="0" smtClean="0">
                <a:latin typeface="Myriad Pro"/>
              </a:rPr>
              <a:t>이 동반된 환자에서</a:t>
            </a:r>
            <a:r>
              <a:rPr lang="en-US" altLang="ko-KR" sz="1200" baseline="0" dirty="0" smtClean="0">
                <a:latin typeface="Myriad Pro"/>
              </a:rPr>
              <a:t>, </a:t>
            </a:r>
            <a:r>
              <a:rPr lang="ko-KR" altLang="en-US" sz="1200" baseline="0" dirty="0" smtClean="0">
                <a:latin typeface="Myriad Pro"/>
              </a:rPr>
              <a:t>경구로 식이가 불가능한 경우에</a:t>
            </a:r>
            <a:r>
              <a:rPr lang="en-US" altLang="ko-KR" sz="1200" baseline="0" dirty="0" smtClean="0">
                <a:latin typeface="Myriad Pro"/>
              </a:rPr>
              <a:t>, GI tract </a:t>
            </a:r>
            <a:r>
              <a:rPr lang="ko-KR" altLang="en-US" sz="1200" baseline="0" dirty="0" smtClean="0">
                <a:latin typeface="Myriad Pro"/>
              </a:rPr>
              <a:t>의 </a:t>
            </a:r>
            <a:r>
              <a:rPr lang="en-US" altLang="ko-KR" sz="1200" baseline="0" dirty="0" smtClean="0">
                <a:latin typeface="Myriad Pro"/>
              </a:rPr>
              <a:t>discontinuity </a:t>
            </a:r>
            <a:r>
              <a:rPr lang="ko-KR" altLang="en-US" sz="1200" baseline="0" dirty="0" smtClean="0">
                <a:latin typeface="Myriad Pro"/>
              </a:rPr>
              <a:t>혹은 </a:t>
            </a:r>
            <a:r>
              <a:rPr lang="en-US" altLang="ko-KR" sz="1200" baseline="0" dirty="0" smtClean="0">
                <a:latin typeface="Myriad Pro"/>
              </a:rPr>
              <a:t>obstruction </a:t>
            </a:r>
            <a:r>
              <a:rPr lang="ko-KR" altLang="en-US" sz="1200" baseline="0" dirty="0" smtClean="0">
                <a:latin typeface="Myriad Pro"/>
              </a:rPr>
              <a:t>이 있거나 </a:t>
            </a:r>
            <a:r>
              <a:rPr lang="en-US" altLang="ko-KR" sz="1200" baseline="0" dirty="0" smtClean="0">
                <a:latin typeface="Myriad Pro"/>
              </a:rPr>
              <a:t>abdominal compartment syndrome </a:t>
            </a:r>
            <a:r>
              <a:rPr lang="ko-KR" altLang="en-US" sz="1200" baseline="0" dirty="0" smtClean="0">
                <a:latin typeface="Myriad Pro"/>
              </a:rPr>
              <a:t>이 있지 않은 이상에서는 </a:t>
            </a:r>
            <a:r>
              <a:rPr lang="en-US" altLang="ko-KR" sz="1200" baseline="0" dirty="0" smtClean="0">
                <a:latin typeface="Myriad Pro"/>
              </a:rPr>
              <a:t>EN </a:t>
            </a:r>
            <a:r>
              <a:rPr lang="ko-KR" altLang="en-US" sz="1200" baseline="0" dirty="0" smtClean="0">
                <a:latin typeface="Myriad Pro"/>
              </a:rPr>
              <a:t>을 </a:t>
            </a:r>
            <a:r>
              <a:rPr lang="en-US" altLang="ko-KR" sz="1200" baseline="0" dirty="0" smtClean="0">
                <a:latin typeface="Myriad Pro"/>
              </a:rPr>
              <a:t>PN </a:t>
            </a:r>
            <a:r>
              <a:rPr lang="ko-KR" altLang="en-US" sz="1200" baseline="0" dirty="0" smtClean="0">
                <a:latin typeface="Myriad Pro"/>
              </a:rPr>
              <a:t>보다 먼저 시행할 것을 권고하였습니다</a:t>
            </a:r>
            <a:r>
              <a:rPr lang="en-US" altLang="ko-KR" sz="1200" baseline="0" dirty="0" smtClean="0">
                <a:latin typeface="Myriad Pro"/>
              </a:rPr>
              <a:t>. </a:t>
            </a:r>
          </a:p>
          <a:p>
            <a:pPr lvl="0">
              <a:defRPr/>
            </a:pPr>
            <a:r>
              <a:rPr lang="en-US" altLang="ko-KR" sz="1200" baseline="0" dirty="0" smtClean="0">
                <a:latin typeface="Myriad Pro"/>
              </a:rPr>
              <a:t>Unrepaired anastomotic leak</a:t>
            </a:r>
            <a:r>
              <a:rPr lang="ko-KR" altLang="en-US" sz="1200" baseline="0" dirty="0" smtClean="0">
                <a:latin typeface="Myriad Pro"/>
              </a:rPr>
              <a:t>이 있거나</a:t>
            </a:r>
            <a:r>
              <a:rPr lang="en-US" altLang="ko-KR" sz="1200" baseline="0" dirty="0" smtClean="0">
                <a:latin typeface="Myriad Pro"/>
              </a:rPr>
              <a:t>, internal or external </a:t>
            </a:r>
            <a:r>
              <a:rPr lang="en-US" altLang="ko-KR" sz="1200" baseline="0" dirty="0" err="1" smtClean="0">
                <a:latin typeface="Myriad Pro"/>
              </a:rPr>
              <a:t>fistul</a:t>
            </a:r>
            <a:r>
              <a:rPr lang="ko-KR" altLang="en-US" sz="1200" baseline="0" dirty="0" smtClean="0">
                <a:latin typeface="Myriad Pro"/>
              </a:rPr>
              <a:t>가 있는 경우에는 </a:t>
            </a:r>
            <a:r>
              <a:rPr lang="en-US" altLang="ko-KR" sz="1200" baseline="0" dirty="0" smtClean="0">
                <a:latin typeface="Myriad Pro"/>
              </a:rPr>
              <a:t>defect </a:t>
            </a:r>
            <a:r>
              <a:rPr lang="ko-KR" altLang="en-US" sz="1200" baseline="0" dirty="0" smtClean="0">
                <a:latin typeface="Myriad Pro"/>
              </a:rPr>
              <a:t>보다 </a:t>
            </a:r>
            <a:r>
              <a:rPr lang="en-US" altLang="ko-KR" sz="1200" baseline="0" dirty="0" smtClean="0">
                <a:latin typeface="Myriad Pro"/>
              </a:rPr>
              <a:t>distal </a:t>
            </a:r>
            <a:r>
              <a:rPr lang="ko-KR" altLang="en-US" sz="1200" baseline="0" dirty="0" smtClean="0">
                <a:latin typeface="Myriad Pro"/>
              </a:rPr>
              <a:t>의 </a:t>
            </a:r>
            <a:r>
              <a:rPr lang="en-US" altLang="ko-KR" sz="1200" baseline="0" dirty="0" smtClean="0">
                <a:latin typeface="Myriad Pro"/>
              </a:rPr>
              <a:t>feeding access </a:t>
            </a:r>
            <a:r>
              <a:rPr lang="ko-KR" altLang="en-US" sz="1200" baseline="0" dirty="0" smtClean="0">
                <a:latin typeface="Myriad Pro"/>
              </a:rPr>
              <a:t>가 확보되어야 함을 기술하였습니다</a:t>
            </a:r>
            <a:r>
              <a:rPr lang="en-US" altLang="ko-KR" sz="1200" baseline="0" dirty="0" smtClean="0">
                <a:latin typeface="Myriad Pro"/>
              </a:rPr>
              <a:t>. </a:t>
            </a:r>
          </a:p>
          <a:p>
            <a:pPr lvl="0">
              <a:defRPr/>
            </a:pPr>
            <a:endParaRPr lang="en-US" altLang="ko-KR" sz="1200" dirty="0">
              <a:latin typeface="Myriad Pro"/>
            </a:endParaRP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28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20560931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1" lang="en-US" altLang="ko-KR" sz="1200" baseline="0" dirty="0" smtClean="0">
                <a:latin typeface="+mn-lt"/>
              </a:rPr>
              <a:t>Unrepaired anastomotic leak, internal </a:t>
            </a:r>
            <a:r>
              <a:rPr kumimoji="1" lang="ko-KR" altLang="en-US" sz="1200" baseline="0" dirty="0" smtClean="0">
                <a:latin typeface="+mn-lt"/>
              </a:rPr>
              <a:t>혹은 </a:t>
            </a:r>
            <a:r>
              <a:rPr kumimoji="1" lang="en-US" altLang="ko-KR" sz="1200" baseline="0" dirty="0" smtClean="0">
                <a:latin typeface="+mn-lt"/>
              </a:rPr>
              <a:t>external fistula</a:t>
            </a:r>
            <a:r>
              <a:rPr kumimoji="1" lang="ko-KR" altLang="en-US" sz="1200" baseline="0" dirty="0" smtClean="0">
                <a:latin typeface="+mn-lt"/>
              </a:rPr>
              <a:t>의 경우 혹은 </a:t>
            </a:r>
            <a:r>
              <a:rPr kumimoji="1" lang="en-US" altLang="ko-KR" sz="1200" baseline="0" dirty="0" smtClean="0">
                <a:latin typeface="+mn-lt"/>
              </a:rPr>
              <a:t>distal feeding access </a:t>
            </a:r>
            <a:r>
              <a:rPr kumimoji="1" lang="ko-KR" altLang="en-US" sz="1200" baseline="0" dirty="0" smtClean="0">
                <a:latin typeface="+mn-lt"/>
              </a:rPr>
              <a:t>가 이루어지지 않은 경우에는 </a:t>
            </a:r>
            <a:r>
              <a:rPr kumimoji="1" lang="en-US" altLang="ko-KR" sz="1200" baseline="0" dirty="0" smtClean="0">
                <a:latin typeface="+mn-lt"/>
              </a:rPr>
              <a:t>EN </a:t>
            </a:r>
            <a:r>
              <a:rPr kumimoji="1" lang="ko-KR" altLang="en-US" sz="1200" baseline="0" dirty="0" smtClean="0">
                <a:latin typeface="+mn-lt"/>
              </a:rPr>
              <a:t>을 보류하고 </a:t>
            </a:r>
            <a:r>
              <a:rPr kumimoji="1" lang="en-US" altLang="ko-KR" sz="1200" baseline="0" dirty="0" smtClean="0">
                <a:latin typeface="+mn-lt"/>
              </a:rPr>
              <a:t>PN </a:t>
            </a:r>
            <a:r>
              <a:rPr kumimoji="1" lang="ko-KR" altLang="en-US" sz="1200" baseline="0" dirty="0" smtClean="0">
                <a:latin typeface="+mn-lt"/>
              </a:rPr>
              <a:t>을 시작할 것을 권고하였습니다</a:t>
            </a:r>
            <a:r>
              <a:rPr kumimoji="1" lang="en-US" altLang="ko-KR" sz="1200" baseline="0" dirty="0" smtClean="0">
                <a:latin typeface="+mn-lt"/>
              </a:rPr>
              <a:t>. 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1" lang="en-US" altLang="ko-KR" sz="1200" baseline="0" dirty="0" smtClean="0">
                <a:latin typeface="+mn-lt"/>
              </a:rPr>
              <a:t>High output stoma or fistula case </a:t>
            </a:r>
            <a:r>
              <a:rPr kumimoji="1" lang="ko-KR" altLang="en-US" sz="1200" baseline="0" dirty="0" smtClean="0">
                <a:latin typeface="+mn-lt"/>
              </a:rPr>
              <a:t>에서는 </a:t>
            </a:r>
            <a:r>
              <a:rPr kumimoji="1" lang="en-US" altLang="ko-KR" sz="1200" baseline="0" dirty="0" smtClean="0">
                <a:latin typeface="+mn-lt"/>
              </a:rPr>
              <a:t>chime reinfusion </a:t>
            </a:r>
            <a:r>
              <a:rPr kumimoji="1" lang="ko-KR" altLang="en-US" sz="1200" baseline="0" dirty="0" smtClean="0">
                <a:latin typeface="+mn-lt"/>
              </a:rPr>
              <a:t>혹은 </a:t>
            </a:r>
            <a:r>
              <a:rPr kumimoji="1" lang="en-US" altLang="ko-KR" sz="1200" baseline="0" dirty="0" err="1" smtClean="0">
                <a:latin typeface="+mn-lt"/>
              </a:rPr>
              <a:t>enteroclysis</a:t>
            </a:r>
            <a:r>
              <a:rPr kumimoji="1" lang="en-US" altLang="ko-KR" sz="1200" baseline="0" dirty="0" smtClean="0">
                <a:latin typeface="+mn-lt"/>
              </a:rPr>
              <a:t> </a:t>
            </a:r>
            <a:r>
              <a:rPr kumimoji="1" lang="ko-KR" altLang="en-US" sz="1200" baseline="0" dirty="0" smtClean="0">
                <a:latin typeface="+mn-lt"/>
              </a:rPr>
              <a:t>가 적합한지 </a:t>
            </a:r>
            <a:r>
              <a:rPr kumimoji="1" lang="en-US" altLang="ko-KR" sz="1200" baseline="0" dirty="0" smtClean="0">
                <a:latin typeface="+mn-lt"/>
              </a:rPr>
              <a:t>evaluation </a:t>
            </a:r>
            <a:r>
              <a:rPr kumimoji="1" lang="ko-KR" altLang="en-US" sz="1200" baseline="0" dirty="0" smtClean="0">
                <a:latin typeface="+mn-lt"/>
              </a:rPr>
              <a:t>할 것을 권고하였습니다</a:t>
            </a:r>
            <a:r>
              <a:rPr kumimoji="1" lang="en-US" altLang="ko-KR" sz="1200" baseline="0" dirty="0" smtClean="0">
                <a:latin typeface="+mn-lt"/>
              </a:rPr>
              <a:t>. 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 dirty="0">
              <a:latin typeface="Myriad Pro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29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592226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오늘 강의에서는 먼저 </a:t>
            </a:r>
            <a:r>
              <a:rPr kumimoji="1" lang="en-US" altLang="ko-KR" baseline="0" dirty="0" smtClean="0"/>
              <a:t>ICU nutrition </a:t>
            </a:r>
            <a:r>
              <a:rPr kumimoji="1" lang="ko-KR" altLang="en-US" baseline="0" dirty="0" smtClean="0"/>
              <a:t>의 근간이 되는 </a:t>
            </a:r>
            <a:r>
              <a:rPr kumimoji="1" lang="en-US" altLang="ko-KR" baseline="0" dirty="0" smtClean="0"/>
              <a:t>ESPEN 2019 guideline </a:t>
            </a:r>
            <a:r>
              <a:rPr kumimoji="1" lang="ko-KR" altLang="en-US" baseline="0" dirty="0" smtClean="0"/>
              <a:t>의 내용을 말씀드리고</a:t>
            </a:r>
            <a:r>
              <a:rPr kumimoji="1" lang="en-US" altLang="ko-KR" baseline="0" dirty="0" smtClean="0"/>
              <a:t>, ICU </a:t>
            </a:r>
            <a:r>
              <a:rPr kumimoji="1" lang="ko-KR" altLang="en-US" baseline="0" dirty="0" smtClean="0"/>
              <a:t>에서 흔하게 맞닥뜨리는 문제 중 하나인 </a:t>
            </a:r>
            <a:r>
              <a:rPr kumimoji="1" lang="en-US" altLang="ko-KR" baseline="0" dirty="0" smtClean="0"/>
              <a:t>UGI bleeding </a:t>
            </a:r>
            <a:r>
              <a:rPr kumimoji="1" lang="ko-KR" altLang="en-US" baseline="0" dirty="0" smtClean="0"/>
              <a:t>관련된 내용을 간략히 말씀드리겠습니다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5366573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head trauma </a:t>
            </a:r>
            <a:r>
              <a:rPr kumimoji="1" lang="ko-KR" altLang="en-US" baseline="0" dirty="0" smtClean="0"/>
              <a:t>환자의 </a:t>
            </a:r>
            <a:r>
              <a:rPr kumimoji="1" lang="en-US" altLang="ko-KR" baseline="0" dirty="0" smtClean="0"/>
              <a:t>feeding </a:t>
            </a:r>
            <a:r>
              <a:rPr kumimoji="1" lang="ko-KR" altLang="en-US" baseline="0" dirty="0" smtClean="0"/>
              <a:t>에 관한 내용입니다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Head trauma </a:t>
            </a:r>
            <a:r>
              <a:rPr kumimoji="1" lang="ko-KR" altLang="en-US" baseline="0" dirty="0" smtClean="0"/>
              <a:t>환자에서 </a:t>
            </a:r>
            <a:r>
              <a:rPr kumimoji="1" lang="en-US" altLang="ko-KR" baseline="0" dirty="0" smtClean="0"/>
              <a:t>early PN </a:t>
            </a:r>
            <a:r>
              <a:rPr kumimoji="1" lang="ko-KR" altLang="en-US" baseline="0" dirty="0" smtClean="0"/>
              <a:t>보다는 </a:t>
            </a:r>
            <a:r>
              <a:rPr kumimoji="1" lang="en-US" altLang="ko-KR" baseline="0" dirty="0" err="1" smtClean="0"/>
              <a:t>ealy</a:t>
            </a:r>
            <a:r>
              <a:rPr kumimoji="1" lang="en-US" altLang="ko-KR" baseline="0" dirty="0" smtClean="0"/>
              <a:t> EN </a:t>
            </a:r>
            <a:r>
              <a:rPr kumimoji="1" lang="ko-KR" altLang="en-US" baseline="0" dirty="0" smtClean="0"/>
              <a:t>을 시행할 것을 권고하였습니다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30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0928337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obese </a:t>
            </a:r>
            <a:r>
              <a:rPr kumimoji="1" lang="ko-KR" altLang="en-US" baseline="0" dirty="0" smtClean="0"/>
              <a:t>환자의 </a:t>
            </a:r>
            <a:r>
              <a:rPr kumimoji="1" lang="en-US" altLang="ko-KR" baseline="0" dirty="0" smtClean="0"/>
              <a:t>feeding </a:t>
            </a:r>
            <a:r>
              <a:rPr kumimoji="1" lang="ko-KR" altLang="en-US" baseline="0" dirty="0" smtClean="0"/>
              <a:t>에 관련된 주제입니다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Obese </a:t>
            </a:r>
            <a:r>
              <a:rPr kumimoji="1" lang="ko-KR" altLang="en-US" baseline="0" dirty="0" smtClean="0"/>
              <a:t>환자의 경우에 </a:t>
            </a:r>
            <a:r>
              <a:rPr kumimoji="1" lang="en-US" altLang="ko-KR" baseline="0" dirty="0" smtClean="0"/>
              <a:t>indirect calorimetry </a:t>
            </a:r>
            <a:r>
              <a:rPr kumimoji="1" lang="ko-KR" altLang="en-US" baseline="0" dirty="0" smtClean="0"/>
              <a:t>측정 및 </a:t>
            </a:r>
            <a:r>
              <a:rPr kumimoji="1" lang="en-US" altLang="ko-KR" baseline="0" dirty="0" smtClean="0"/>
              <a:t>urinary nitrogen loss </a:t>
            </a:r>
            <a:r>
              <a:rPr kumimoji="1" lang="ko-KR" altLang="en-US" baseline="0" dirty="0" smtClean="0"/>
              <a:t>에 의하여 </a:t>
            </a:r>
            <a:r>
              <a:rPr kumimoji="1" lang="en-US" altLang="ko-KR" baseline="0" dirty="0" smtClean="0"/>
              <a:t>guide </a:t>
            </a:r>
            <a:r>
              <a:rPr kumimoji="1" lang="ko-KR" altLang="en-US" baseline="0" dirty="0" smtClean="0"/>
              <a:t>된 </a:t>
            </a:r>
            <a:r>
              <a:rPr kumimoji="1" lang="en-US" altLang="ko-KR" baseline="0" dirty="0" err="1" smtClean="0"/>
              <a:t>iso</a:t>
            </a:r>
            <a:r>
              <a:rPr kumimoji="1" lang="en-US" altLang="ko-KR" baseline="0" dirty="0" smtClean="0"/>
              <a:t>-caloric high protein diet </a:t>
            </a:r>
            <a:r>
              <a:rPr kumimoji="1" lang="ko-KR" altLang="en-US" baseline="0" dirty="0" smtClean="0"/>
              <a:t>를 투여할 수 </a:t>
            </a:r>
            <a:r>
              <a:rPr kumimoji="1" lang="ko-KR" altLang="en-US" baseline="0" dirty="0" err="1" smtClean="0"/>
              <a:t>있음슬</a:t>
            </a:r>
            <a:r>
              <a:rPr kumimoji="1" lang="ko-KR" altLang="en-US" baseline="0" dirty="0" smtClean="0"/>
              <a:t>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비만 환자에서 </a:t>
            </a:r>
            <a:r>
              <a:rPr kumimoji="1" lang="en-US" altLang="ko-KR" baseline="0" dirty="0" smtClean="0"/>
              <a:t>energy intake 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indirect calorimetry </a:t>
            </a:r>
            <a:r>
              <a:rPr kumimoji="1" lang="ko-KR" altLang="en-US" baseline="0" dirty="0" smtClean="0"/>
              <a:t>에 의해 </a:t>
            </a:r>
            <a:r>
              <a:rPr kumimoji="1" lang="en-US" altLang="ko-KR" baseline="0" dirty="0" smtClean="0"/>
              <a:t>guide </a:t>
            </a:r>
            <a:r>
              <a:rPr kumimoji="1" lang="ko-KR" altLang="en-US" baseline="0" dirty="0" smtClean="0"/>
              <a:t>되어야 하며</a:t>
            </a:r>
            <a:r>
              <a:rPr kumimoji="1" lang="en-US" altLang="ko-KR" baseline="0" dirty="0" smtClean="0"/>
              <a:t>, protein delivery 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err="1" smtClean="0"/>
              <a:t>uninary</a:t>
            </a:r>
            <a:r>
              <a:rPr kumimoji="1" lang="en-US" altLang="ko-KR" baseline="0" dirty="0" smtClean="0"/>
              <a:t> nitrogen loss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lean body mass </a:t>
            </a:r>
            <a:r>
              <a:rPr kumimoji="1" lang="ko-KR" altLang="en-US" baseline="0" dirty="0" smtClean="0"/>
              <a:t>에 의하여 </a:t>
            </a:r>
            <a:r>
              <a:rPr kumimoji="1" lang="en-US" altLang="ko-KR" baseline="0" dirty="0" smtClean="0"/>
              <a:t>guide </a:t>
            </a:r>
            <a:r>
              <a:rPr kumimoji="1" lang="ko-KR" altLang="en-US" baseline="0" dirty="0" smtClean="0"/>
              <a:t>되어야 하고</a:t>
            </a:r>
            <a:r>
              <a:rPr kumimoji="1" lang="en-US" altLang="ko-KR" baseline="0" dirty="0" smtClean="0"/>
              <a:t>, </a:t>
            </a:r>
          </a:p>
          <a:p>
            <a:pPr lvl="0">
              <a:defRPr/>
            </a:pPr>
            <a:r>
              <a:rPr kumimoji="1" lang="ko-KR" altLang="en-US" baseline="0" dirty="0" smtClean="0"/>
              <a:t>만약 </a:t>
            </a:r>
            <a:r>
              <a:rPr kumimoji="1" lang="en-US" altLang="ko-KR" baseline="0" dirty="0" smtClean="0"/>
              <a:t>indirect calorimetry </a:t>
            </a:r>
            <a:r>
              <a:rPr kumimoji="1" lang="ko-KR" altLang="en-US" baseline="0" dirty="0" smtClean="0"/>
              <a:t>가 불가능할 경우에는 </a:t>
            </a:r>
            <a:r>
              <a:rPr kumimoji="1" lang="en-US" altLang="ko-KR" baseline="0" dirty="0" smtClean="0"/>
              <a:t>adjusted body weight </a:t>
            </a:r>
            <a:r>
              <a:rPr kumimoji="1" lang="ko-KR" altLang="en-US" baseline="0" dirty="0" smtClean="0"/>
              <a:t>에 기초하여야 함을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Urinary nitrogen loss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lean body mass determination </a:t>
            </a:r>
            <a:r>
              <a:rPr kumimoji="1" lang="ko-KR" altLang="en-US" baseline="0" dirty="0" smtClean="0"/>
              <a:t>이 어려울 경우에는 </a:t>
            </a:r>
            <a:r>
              <a:rPr kumimoji="1" lang="en-US" altLang="ko-KR" baseline="0" dirty="0" smtClean="0"/>
              <a:t>adjusted body weight </a:t>
            </a:r>
            <a:r>
              <a:rPr kumimoji="1" lang="ko-KR" altLang="en-US" baseline="0" dirty="0" smtClean="0"/>
              <a:t>당 </a:t>
            </a:r>
            <a:r>
              <a:rPr kumimoji="1" lang="en-US" altLang="ko-KR" baseline="0" dirty="0" smtClean="0"/>
              <a:t>1.3g/kg </a:t>
            </a:r>
            <a:r>
              <a:rPr kumimoji="1" lang="ko-KR" altLang="en-US" baseline="0" dirty="0" smtClean="0"/>
              <a:t>로 계산할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31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2144141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glucose monitor </a:t>
            </a:r>
            <a:r>
              <a:rPr kumimoji="1" lang="ko-KR" altLang="en-US" baseline="0" dirty="0" smtClean="0"/>
              <a:t>과 관련된 주제입니다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Blood glucose 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initial </a:t>
            </a:r>
            <a:r>
              <a:rPr kumimoji="1" lang="ko-KR" altLang="en-US" baseline="0" dirty="0" smtClean="0"/>
              <a:t>에 측정하고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초기 </a:t>
            </a:r>
            <a:r>
              <a:rPr kumimoji="1" lang="en-US" altLang="ko-KR" baseline="0" dirty="0" smtClean="0"/>
              <a:t>2</a:t>
            </a:r>
            <a:r>
              <a:rPr kumimoji="1" lang="ko-KR" altLang="en-US" baseline="0" dirty="0" smtClean="0"/>
              <a:t>일간은 최소한 </a:t>
            </a:r>
            <a:r>
              <a:rPr kumimoji="1" lang="en-US" altLang="ko-KR" baseline="0" dirty="0" smtClean="0"/>
              <a:t>every 4</a:t>
            </a:r>
            <a:r>
              <a:rPr kumimoji="1" lang="ko-KR" altLang="en-US" baseline="0" dirty="0" smtClean="0"/>
              <a:t>시간마다 측정할 것을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Glucose 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smtClean="0"/>
              <a:t>10 </a:t>
            </a:r>
            <a:r>
              <a:rPr kumimoji="1" lang="en-US" altLang="ko-KR" baseline="0" dirty="0" err="1" smtClean="0"/>
              <a:t>mmol</a:t>
            </a:r>
            <a:r>
              <a:rPr kumimoji="1" lang="en-US" altLang="ko-KR" baseline="0" dirty="0" smtClean="0"/>
              <a:t>/L</a:t>
            </a:r>
            <a:r>
              <a:rPr kumimoji="1" lang="ko-KR" altLang="en-US" baseline="0" dirty="0" smtClean="0"/>
              <a:t>이상일 시에는</a:t>
            </a:r>
            <a:r>
              <a:rPr kumimoji="1" lang="en-US" altLang="ko-KR" baseline="0" dirty="0" smtClean="0"/>
              <a:t> insulin </a:t>
            </a:r>
            <a:r>
              <a:rPr kumimoji="1" lang="ko-KR" altLang="en-US" baseline="0" dirty="0" smtClean="0"/>
              <a:t>투여할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32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166494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electrolyte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monitoring </a:t>
            </a:r>
            <a:r>
              <a:rPr kumimoji="1" lang="ko-KR" altLang="en-US" baseline="0" dirty="0" smtClean="0"/>
              <a:t>과 관련된 내용입니다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Potassium, magnesium, phosphate </a:t>
            </a:r>
            <a:r>
              <a:rPr kumimoji="1" lang="ko-KR" altLang="en-US" baseline="0" dirty="0" smtClean="0"/>
              <a:t>를 포함한 </a:t>
            </a:r>
            <a:r>
              <a:rPr kumimoji="1" lang="en-US" altLang="ko-KR" baseline="0" dirty="0" smtClean="0"/>
              <a:t>electrolyte </a:t>
            </a:r>
            <a:r>
              <a:rPr kumimoji="1" lang="ko-KR" altLang="en-US" baseline="0" dirty="0" smtClean="0"/>
              <a:t>는 초기</a:t>
            </a:r>
            <a:r>
              <a:rPr kumimoji="1" lang="en-US" altLang="ko-KR" baseline="0" dirty="0" smtClean="0"/>
              <a:t>1</a:t>
            </a:r>
            <a:r>
              <a:rPr kumimoji="1" lang="ko-KR" altLang="en-US" baseline="0" dirty="0" smtClean="0"/>
              <a:t>주간 적어도 하루 한번 측정할 것을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Refeeding hypophosphatemia </a:t>
            </a:r>
            <a:r>
              <a:rPr kumimoji="1" lang="ko-KR" altLang="en-US" baseline="0" dirty="0" smtClean="0"/>
              <a:t>환자에서는 </a:t>
            </a:r>
            <a:r>
              <a:rPr kumimoji="1" lang="en-US" altLang="ko-KR" baseline="0" dirty="0" err="1" smtClean="0"/>
              <a:t>eleoctrolyte</a:t>
            </a:r>
            <a:r>
              <a:rPr kumimoji="1" lang="ko-KR" altLang="en-US" baseline="0" dirty="0" smtClean="0"/>
              <a:t>를 하루 </a:t>
            </a:r>
            <a:r>
              <a:rPr kumimoji="1" lang="en-US" altLang="ko-KR" baseline="0" dirty="0" smtClean="0"/>
              <a:t>2-3</a:t>
            </a:r>
            <a:r>
              <a:rPr kumimoji="1" lang="ko-KR" altLang="en-US" baseline="0" dirty="0" smtClean="0"/>
              <a:t>회 측정하고 필요시 공급할 것을 권고하였으며</a:t>
            </a:r>
            <a:r>
              <a:rPr kumimoji="1" lang="en-US" altLang="ko-KR" baseline="0" dirty="0" smtClean="0"/>
              <a:t>, </a:t>
            </a:r>
          </a:p>
          <a:p>
            <a:pPr lvl="0">
              <a:defRPr/>
            </a:pPr>
            <a:r>
              <a:rPr kumimoji="1" lang="en-US" altLang="ko-KR" baseline="0" dirty="0" smtClean="0"/>
              <a:t>48</a:t>
            </a:r>
            <a:r>
              <a:rPr kumimoji="1" lang="ko-KR" altLang="en-US" baseline="0" dirty="0" smtClean="0"/>
              <a:t>시간은 </a:t>
            </a:r>
            <a:r>
              <a:rPr kumimoji="1" lang="en-US" altLang="ko-KR" baseline="0" dirty="0" smtClean="0"/>
              <a:t>energy </a:t>
            </a:r>
            <a:r>
              <a:rPr kumimoji="1" lang="ko-KR" altLang="en-US" baseline="0" dirty="0" smtClean="0"/>
              <a:t>공급을 제한하고 </a:t>
            </a:r>
            <a:r>
              <a:rPr kumimoji="1" lang="en-US" altLang="ko-KR" baseline="0" dirty="0" smtClean="0"/>
              <a:t>gradually increasing </a:t>
            </a:r>
            <a:r>
              <a:rPr kumimoji="1" lang="ko-KR" altLang="en-US" baseline="0" dirty="0" smtClean="0"/>
              <a:t>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33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1040582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오늘 강의에서는 먼저 </a:t>
            </a:r>
            <a:r>
              <a:rPr kumimoji="1" lang="en-US" altLang="ko-KR" baseline="0" dirty="0" smtClean="0"/>
              <a:t>ICU nutrition </a:t>
            </a:r>
            <a:r>
              <a:rPr kumimoji="1" lang="ko-KR" altLang="en-US" baseline="0" dirty="0" smtClean="0"/>
              <a:t>의 근간이 되는 </a:t>
            </a:r>
            <a:r>
              <a:rPr kumimoji="1" lang="en-US" altLang="ko-KR" baseline="0" dirty="0" smtClean="0"/>
              <a:t>ESPEN 2019 guideline </a:t>
            </a:r>
            <a:r>
              <a:rPr kumimoji="1" lang="ko-KR" altLang="en-US" baseline="0" dirty="0" smtClean="0"/>
              <a:t>의 내용을 말씀드리고</a:t>
            </a:r>
            <a:r>
              <a:rPr kumimoji="1" lang="en-US" altLang="ko-KR" baseline="0" dirty="0" smtClean="0"/>
              <a:t>, ICU </a:t>
            </a:r>
            <a:r>
              <a:rPr kumimoji="1" lang="ko-KR" altLang="en-US" baseline="0" dirty="0" smtClean="0"/>
              <a:t>에서 흔하게 맞닥뜨리는 문제 중 하나인 </a:t>
            </a:r>
            <a:r>
              <a:rPr kumimoji="1" lang="en-US" altLang="ko-KR" baseline="0" dirty="0" smtClean="0"/>
              <a:t>UGI bleeding </a:t>
            </a:r>
            <a:r>
              <a:rPr kumimoji="1" lang="ko-KR" altLang="en-US" baseline="0" dirty="0" smtClean="0"/>
              <a:t>관련된 내용을 간략히 말씀드리겠습니다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34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1869811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앞 슬라이드 내용과 관련하여 </a:t>
            </a:r>
            <a:r>
              <a:rPr kumimoji="1" lang="en-US" altLang="ko-KR" baseline="0" dirty="0" smtClean="0"/>
              <a:t>Re-feeding syndrome </a:t>
            </a:r>
            <a:r>
              <a:rPr kumimoji="1" lang="ko-KR" altLang="en-US" baseline="0" dirty="0" smtClean="0"/>
              <a:t>에 대하여 간략하게</a:t>
            </a: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Refeeding syndrome 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malnourished patients </a:t>
            </a:r>
            <a:r>
              <a:rPr kumimoji="1" lang="ko-KR" altLang="en-US" baseline="0" dirty="0" smtClean="0"/>
              <a:t>에서 </a:t>
            </a:r>
            <a:r>
              <a:rPr kumimoji="1" lang="en-US" altLang="ko-KR" baseline="0" dirty="0" smtClean="0"/>
              <a:t>refeeding </a:t>
            </a:r>
            <a:r>
              <a:rPr kumimoji="1" lang="ko-KR" altLang="en-US" baseline="0" dirty="0" smtClean="0"/>
              <a:t>시에 </a:t>
            </a:r>
            <a:r>
              <a:rPr kumimoji="1" lang="en-US" altLang="ko-KR" baseline="0" dirty="0" smtClean="0"/>
              <a:t>fatal</a:t>
            </a:r>
            <a:r>
              <a:rPr kumimoji="1" lang="ko-KR" altLang="en-US" baseline="0" dirty="0" smtClean="0"/>
              <a:t>한 </a:t>
            </a:r>
            <a:r>
              <a:rPr kumimoji="1" lang="en-US" altLang="ko-KR" baseline="0" dirty="0" smtClean="0"/>
              <a:t>fluid </a:t>
            </a:r>
            <a:r>
              <a:rPr kumimoji="1" lang="ko-KR" altLang="en-US" baseline="0" dirty="0" smtClean="0"/>
              <a:t>와 </a:t>
            </a:r>
            <a:r>
              <a:rPr kumimoji="1" lang="en-US" altLang="ko-KR" baseline="0" dirty="0" smtClean="0"/>
              <a:t>electrolyte </a:t>
            </a:r>
            <a:r>
              <a:rPr kumimoji="1" lang="ko-KR" altLang="en-US" baseline="0" dirty="0" smtClean="0"/>
              <a:t>의 이동이 일어나는 것으로 정의될 수 있고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Lethal state </a:t>
            </a:r>
            <a:r>
              <a:rPr kumimoji="1" lang="ko-KR" altLang="en-US" baseline="0" dirty="0" smtClean="0"/>
              <a:t>가 될 수 있습니다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이에 따라 </a:t>
            </a:r>
            <a:r>
              <a:rPr kumimoji="1" lang="en-US" altLang="ko-KR" baseline="0" dirty="0" smtClean="0"/>
              <a:t>5</a:t>
            </a:r>
            <a:r>
              <a:rPr kumimoji="1" lang="ko-KR" altLang="en-US" baseline="0" dirty="0" smtClean="0"/>
              <a:t>일 이상 식이를 하지 못하였을 경우에</a:t>
            </a:r>
            <a:r>
              <a:rPr kumimoji="1" lang="en-US" altLang="ko-KR" baseline="0" dirty="0" smtClean="0"/>
              <a:t>, nutritional support </a:t>
            </a:r>
            <a:r>
              <a:rPr kumimoji="1" lang="ko-KR" altLang="en-US" baseline="0" dirty="0" smtClean="0"/>
              <a:t>시에 </a:t>
            </a:r>
            <a:r>
              <a:rPr kumimoji="1" lang="en-US" altLang="ko-KR" baseline="0" dirty="0" smtClean="0"/>
              <a:t>first 2 days </a:t>
            </a:r>
            <a:r>
              <a:rPr kumimoji="1" lang="ko-KR" altLang="en-US" baseline="0" dirty="0" smtClean="0"/>
              <a:t>안에 </a:t>
            </a:r>
            <a:r>
              <a:rPr kumimoji="1" lang="en-US" altLang="ko-KR" baseline="0" dirty="0" smtClean="0"/>
              <a:t>50% </a:t>
            </a:r>
            <a:r>
              <a:rPr kumimoji="1" lang="ko-KR" altLang="en-US" baseline="0" dirty="0" smtClean="0"/>
              <a:t>이상의 요구량을 주지 않도록 권고 </a:t>
            </a: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35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6127232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en-US" altLang="ko-KR" baseline="0" dirty="0" smtClean="0"/>
              <a:t>Re-feeding syndrome </a:t>
            </a:r>
            <a:r>
              <a:rPr kumimoji="1" lang="ko-KR" altLang="en-US" baseline="0" dirty="0" smtClean="0"/>
              <a:t>은 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Hypophosphatemia, hypokalemia, hypomagnesemia, Vitamin and trace mineral deficiency, volume overload, edema </a:t>
            </a:r>
            <a:r>
              <a:rPr kumimoji="1" lang="ko-KR" altLang="en-US" baseline="0" dirty="0" smtClean="0"/>
              <a:t>와 연관되어 증상들이 나타나게 되며</a:t>
            </a: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High risk </a:t>
            </a:r>
            <a:r>
              <a:rPr kumimoji="1" lang="ko-KR" altLang="en-US" baseline="0" dirty="0" smtClean="0"/>
              <a:t>는 다음과 같습니다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먼저 왼쪽에서 한가지 이상 즉 </a:t>
            </a:r>
            <a:r>
              <a:rPr kumimoji="1" lang="en-US" altLang="ko-KR" baseline="0" dirty="0" smtClean="0"/>
              <a:t>BML 16 </a:t>
            </a:r>
            <a:r>
              <a:rPr kumimoji="1" lang="ko-KR" altLang="en-US" baseline="0" dirty="0" smtClean="0"/>
              <a:t>이하</a:t>
            </a:r>
            <a:r>
              <a:rPr kumimoji="1" lang="en-US" altLang="ko-KR" baseline="0" dirty="0" smtClean="0"/>
              <a:t>, 3-6</a:t>
            </a:r>
            <a:r>
              <a:rPr kumimoji="1" lang="ko-KR" altLang="en-US" baseline="0" dirty="0" smtClean="0"/>
              <a:t>개월 간 </a:t>
            </a:r>
            <a:r>
              <a:rPr kumimoji="1" lang="en-US" altLang="ko-KR" baseline="0" dirty="0" smtClean="0"/>
              <a:t>15%</a:t>
            </a:r>
            <a:r>
              <a:rPr kumimoji="1" lang="ko-KR" altLang="en-US" baseline="0" dirty="0" smtClean="0"/>
              <a:t>이상의 체중감소</a:t>
            </a:r>
            <a:r>
              <a:rPr kumimoji="1" lang="en-US" altLang="ko-KR" baseline="0" dirty="0" smtClean="0"/>
              <a:t>, 10</a:t>
            </a:r>
            <a:r>
              <a:rPr kumimoji="1" lang="ko-KR" altLang="en-US" baseline="0" dirty="0" err="1" smtClean="0"/>
              <a:t>일이상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little or no nutritional intake, potassium, phosphate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magnesium </a:t>
            </a:r>
            <a:r>
              <a:rPr kumimoji="1" lang="ko-KR" altLang="en-US" baseline="0" dirty="0" smtClean="0"/>
              <a:t>의 낮은 </a:t>
            </a:r>
            <a:r>
              <a:rPr kumimoji="1" lang="en-US" altLang="ko-KR" baseline="0" dirty="0" smtClean="0"/>
              <a:t>level </a:t>
            </a:r>
            <a:r>
              <a:rPr kumimoji="1" lang="ko-KR" altLang="en-US" baseline="0" dirty="0" smtClean="0"/>
              <a:t> 중 하나 이상 해당하거나 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오른쪽에서 두가지 이상 즉 </a:t>
            </a:r>
            <a:r>
              <a:rPr kumimoji="1" lang="en-US" altLang="ko-KR" baseline="0" dirty="0" smtClean="0"/>
              <a:t>BMI 18.5 </a:t>
            </a:r>
            <a:r>
              <a:rPr kumimoji="1" lang="ko-KR" altLang="en-US" baseline="0" dirty="0" smtClean="0"/>
              <a:t>이하</a:t>
            </a:r>
            <a:r>
              <a:rPr kumimoji="1" lang="en-US" altLang="ko-KR" baseline="0" dirty="0" smtClean="0"/>
              <a:t>, 3-6</a:t>
            </a:r>
            <a:r>
              <a:rPr kumimoji="1" lang="ko-KR" altLang="en-US" baseline="0" dirty="0" smtClean="0"/>
              <a:t>개월간 </a:t>
            </a:r>
            <a:r>
              <a:rPr kumimoji="1" lang="en-US" altLang="ko-KR" baseline="0" dirty="0" smtClean="0"/>
              <a:t>10%</a:t>
            </a:r>
            <a:r>
              <a:rPr kumimoji="1" lang="ko-KR" altLang="en-US" baseline="0" dirty="0" smtClean="0"/>
              <a:t>이상의 체중 감소</a:t>
            </a:r>
            <a:r>
              <a:rPr kumimoji="1" lang="en-US" altLang="ko-KR" baseline="0" dirty="0" smtClean="0"/>
              <a:t>, 5</a:t>
            </a:r>
            <a:r>
              <a:rPr kumimoji="1" lang="ko-KR" altLang="en-US" baseline="0" dirty="0" err="1" smtClean="0"/>
              <a:t>일이상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little or no nutritional intake, </a:t>
            </a:r>
            <a:r>
              <a:rPr kumimoji="1" lang="ko-KR" altLang="en-US" baseline="0" dirty="0" smtClean="0"/>
              <a:t>알코올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남용 </a:t>
            </a:r>
            <a:r>
              <a:rPr kumimoji="1" lang="en-US" altLang="ko-KR" baseline="0" dirty="0" smtClean="0"/>
              <a:t>history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insulin, chemo, antacids or diuretics history </a:t>
            </a:r>
            <a:r>
              <a:rPr kumimoji="1" lang="ko-KR" altLang="en-US" baseline="0" dirty="0" smtClean="0"/>
              <a:t>중 두가지 이상에 해당할 때 고위험군으로 볼 수 있습니다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36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0764951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en-US" altLang="ko-KR" baseline="0" dirty="0" smtClean="0"/>
              <a:t>Re-feeding syndrome 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edema, arrhythmias</a:t>
            </a:r>
          </a:p>
          <a:p>
            <a:pPr lvl="0">
              <a:defRPr/>
            </a:pPr>
            <a:r>
              <a:rPr kumimoji="1" lang="en-US" altLang="ko-KR" baseline="0" dirty="0" smtClean="0"/>
              <a:t>pulmonary edema</a:t>
            </a:r>
          </a:p>
          <a:p>
            <a:pPr lvl="0">
              <a:defRPr/>
            </a:pPr>
            <a:r>
              <a:rPr kumimoji="1" lang="en-US" altLang="ko-KR" baseline="0" dirty="0" smtClean="0"/>
              <a:t>cardiac decompensation</a:t>
            </a:r>
          </a:p>
          <a:p>
            <a:pPr lvl="0">
              <a:defRPr/>
            </a:pPr>
            <a:r>
              <a:rPr kumimoji="1" lang="en-US" altLang="ko-KR" baseline="0" dirty="0" smtClean="0"/>
              <a:t>respiratory weakness</a:t>
            </a:r>
          </a:p>
          <a:p>
            <a:pPr lvl="0">
              <a:defRPr/>
            </a:pPr>
            <a:r>
              <a:rPr kumimoji="1" lang="en-US" altLang="ko-KR" baseline="0" dirty="0" smtClean="0"/>
              <a:t>hypotension, leukocyte dysfunction</a:t>
            </a:r>
          </a:p>
          <a:p>
            <a:pPr lvl="0">
              <a:defRPr/>
            </a:pPr>
            <a:r>
              <a:rPr kumimoji="1" lang="en-US" altLang="ko-KR" baseline="0" dirty="0" err="1" smtClean="0"/>
              <a:t>diarrhoea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coma</a:t>
            </a:r>
          </a:p>
          <a:p>
            <a:pPr lvl="0">
              <a:defRPr/>
            </a:pPr>
            <a:r>
              <a:rPr kumimoji="1" lang="en-US" altLang="ko-KR" baseline="0" dirty="0" smtClean="0"/>
              <a:t>rhabdomyolysis</a:t>
            </a:r>
          </a:p>
          <a:p>
            <a:pPr lvl="0">
              <a:defRPr/>
            </a:pPr>
            <a:r>
              <a:rPr kumimoji="1" lang="en-US" altLang="ko-KR" baseline="0" dirty="0" smtClean="0"/>
              <a:t>sudden death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err="1" smtClean="0"/>
              <a:t>를</a:t>
            </a:r>
            <a:r>
              <a:rPr kumimoji="1" lang="ko-KR" altLang="en-US" baseline="0" dirty="0" smtClean="0"/>
              <a:t> 일으킬 수 있어서 </a:t>
            </a:r>
            <a:r>
              <a:rPr kumimoji="1" lang="en-US" altLang="ko-KR" baseline="0" dirty="0" smtClean="0"/>
              <a:t>nutritional history </a:t>
            </a:r>
            <a:r>
              <a:rPr kumimoji="1" lang="ko-KR" altLang="en-US" baseline="0" dirty="0" smtClean="0"/>
              <a:t>와 </a:t>
            </a:r>
            <a:r>
              <a:rPr kumimoji="1" lang="en-US" altLang="ko-KR" baseline="0" dirty="0" smtClean="0"/>
              <a:t>electrolyte </a:t>
            </a:r>
            <a:r>
              <a:rPr kumimoji="1" lang="ko-KR" altLang="en-US" baseline="0" dirty="0" smtClean="0"/>
              <a:t>에 대한 </a:t>
            </a:r>
            <a:r>
              <a:rPr kumimoji="1" lang="en-US" altLang="ko-KR" baseline="0" dirty="0" smtClean="0"/>
              <a:t>screening </a:t>
            </a:r>
            <a:r>
              <a:rPr kumimoji="1" lang="ko-KR" altLang="en-US" baseline="0" dirty="0" smtClean="0"/>
              <a:t>이 중요한데 의사들이 이에 대하여 크게 자각하지 않는 경우가 많음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37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0778208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이에 대한 </a:t>
            </a:r>
            <a:r>
              <a:rPr kumimoji="1" lang="en-US" altLang="ko-KR" baseline="0" dirty="0" smtClean="0"/>
              <a:t>manage </a:t>
            </a:r>
            <a:r>
              <a:rPr kumimoji="1" lang="ko-KR" altLang="en-US" baseline="0" dirty="0" smtClean="0"/>
              <a:t>는 다음과 같습니다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Oral thiamin 200-300mg </a:t>
            </a:r>
            <a:r>
              <a:rPr kumimoji="1" lang="ko-KR" altLang="en-US" baseline="0" dirty="0" smtClean="0"/>
              <a:t>투여</a:t>
            </a:r>
            <a:r>
              <a:rPr kumimoji="1" lang="en-US" altLang="ko-KR" baseline="0" dirty="0" smtClean="0"/>
              <a:t>, vitamin B </a:t>
            </a:r>
            <a:r>
              <a:rPr kumimoji="1" lang="ko-KR" altLang="en-US" baseline="0" dirty="0" smtClean="0"/>
              <a:t>투여</a:t>
            </a:r>
            <a:r>
              <a:rPr kumimoji="1" lang="en-US" altLang="ko-KR" baseline="0" dirty="0" smtClean="0"/>
              <a:t>, balanced multivitamin, trace element </a:t>
            </a:r>
            <a:r>
              <a:rPr kumimoji="1" lang="ko-KR" altLang="en-US" baseline="0" dirty="0" smtClean="0"/>
              <a:t>투여가 필요하며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Nutrition support </a:t>
            </a:r>
            <a:r>
              <a:rPr kumimoji="1" lang="ko-KR" altLang="en-US" baseline="0" dirty="0" smtClean="0"/>
              <a:t>를 시작할 시에 </a:t>
            </a:r>
            <a:r>
              <a:rPr kumimoji="1" lang="en-US" altLang="ko-KR" baseline="0" dirty="0" smtClean="0"/>
              <a:t>5-10kcal/kg/day</a:t>
            </a:r>
            <a:r>
              <a:rPr kumimoji="1" lang="ko-KR" altLang="en-US" baseline="0" dirty="0" smtClean="0"/>
              <a:t>로 시작하고</a:t>
            </a:r>
            <a:r>
              <a:rPr kumimoji="1" lang="en-US" altLang="ko-KR" baseline="0" dirty="0" smtClean="0"/>
              <a:t>, 4-7</a:t>
            </a:r>
            <a:r>
              <a:rPr kumimoji="1" lang="ko-KR" altLang="en-US" baseline="0" dirty="0" smtClean="0"/>
              <a:t>일에 걸쳐 요구량까지 천천히 올려야 합니다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en-US" altLang="ko-KR" baseline="0" dirty="0" smtClean="0"/>
              <a:t>Circulatory volume </a:t>
            </a:r>
            <a:r>
              <a:rPr kumimoji="1" lang="ko-KR" altLang="en-US" baseline="0" dirty="0" smtClean="0"/>
              <a:t>을 </a:t>
            </a:r>
            <a:r>
              <a:rPr kumimoji="1" lang="en-US" altLang="ko-KR" baseline="0" dirty="0" smtClean="0"/>
              <a:t>restore </a:t>
            </a:r>
            <a:r>
              <a:rPr kumimoji="1" lang="ko-KR" altLang="en-US" baseline="0" dirty="0" smtClean="0"/>
              <a:t>하고 </a:t>
            </a:r>
            <a:r>
              <a:rPr kumimoji="1" lang="en-US" altLang="ko-KR" baseline="0" dirty="0" smtClean="0"/>
              <a:t>fluid balance </a:t>
            </a:r>
            <a:r>
              <a:rPr kumimoji="1" lang="ko-KR" altLang="en-US" baseline="0" dirty="0" smtClean="0"/>
              <a:t>와 임상 상태를 </a:t>
            </a:r>
            <a:r>
              <a:rPr kumimoji="1" lang="en-US" altLang="ko-KR" baseline="0" dirty="0" smtClean="0"/>
              <a:t>monitoring </a:t>
            </a:r>
            <a:r>
              <a:rPr kumimoji="1" lang="ko-KR" altLang="en-US" baseline="0" dirty="0" smtClean="0"/>
              <a:t>하며 </a:t>
            </a:r>
            <a:r>
              <a:rPr kumimoji="1" lang="en-US" altLang="ko-KR" baseline="0" dirty="0" smtClean="0"/>
              <a:t>phosphate, potassium. </a:t>
            </a:r>
            <a:r>
              <a:rPr kumimoji="1" lang="en-US" altLang="ko-KR" baseline="0" dirty="0" err="1" smtClean="0"/>
              <a:t>Magnessium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을 보충합니다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ko-KR" altLang="en-US" baseline="0" dirty="0" smtClean="0"/>
              <a:t>임상적문제들이 발생하면 </a:t>
            </a:r>
            <a:r>
              <a:rPr kumimoji="1" lang="en-US" altLang="ko-KR" baseline="0" dirty="0" smtClean="0"/>
              <a:t>feeding rate </a:t>
            </a:r>
            <a:r>
              <a:rPr kumimoji="1" lang="ko-KR" altLang="en-US" baseline="0" dirty="0" smtClean="0"/>
              <a:t>를 줄여야 합니다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38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1205059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오늘 강의에서는 먼저 </a:t>
            </a:r>
            <a:r>
              <a:rPr kumimoji="1" lang="en-US" altLang="ko-KR" baseline="0" dirty="0" smtClean="0"/>
              <a:t>ICU nutrition </a:t>
            </a:r>
            <a:r>
              <a:rPr kumimoji="1" lang="ko-KR" altLang="en-US" baseline="0" dirty="0" smtClean="0"/>
              <a:t>의 근간이 되는 </a:t>
            </a:r>
            <a:r>
              <a:rPr kumimoji="1" lang="en-US" altLang="ko-KR" baseline="0" dirty="0" smtClean="0"/>
              <a:t>ESPEN 2019 guideline </a:t>
            </a:r>
            <a:r>
              <a:rPr kumimoji="1" lang="ko-KR" altLang="en-US" baseline="0" dirty="0" smtClean="0"/>
              <a:t>의 내용을 말씀드리고</a:t>
            </a:r>
            <a:r>
              <a:rPr kumimoji="1" lang="en-US" altLang="ko-KR" baseline="0" dirty="0" smtClean="0"/>
              <a:t>, ICU </a:t>
            </a:r>
            <a:r>
              <a:rPr kumimoji="1" lang="ko-KR" altLang="en-US" baseline="0" dirty="0" smtClean="0"/>
              <a:t>에서 흔하게 맞닥뜨리는 문제 중 하나인 </a:t>
            </a:r>
            <a:r>
              <a:rPr kumimoji="1" lang="en-US" altLang="ko-KR" baseline="0" dirty="0" smtClean="0"/>
              <a:t>UGI bleeding </a:t>
            </a:r>
            <a:r>
              <a:rPr kumimoji="1" lang="ko-KR" altLang="en-US" baseline="0" dirty="0" smtClean="0"/>
              <a:t>관련된 내용을 간략히 말씀드리겠습니다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39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298161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ESPEN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</a:t>
            </a:r>
            <a:r>
              <a:rPr lang="en-US" altLang="ko-KR" dirty="0" smtClean="0"/>
              <a:t>European Society for Clinical Nutrition and Metabolism </a:t>
            </a:r>
            <a:r>
              <a:rPr lang="ko-KR" altLang="en-US" dirty="0" smtClean="0"/>
              <a:t>으로 </a:t>
            </a:r>
            <a:r>
              <a:rPr lang="en-US" altLang="ko-KR" dirty="0" smtClean="0"/>
              <a:t>ESPEN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guideline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ICU nutrition </a:t>
            </a:r>
            <a:r>
              <a:rPr lang="ko-KR" altLang="en-US" baseline="0" dirty="0" smtClean="0"/>
              <a:t>의 근간이 되어 왔습니다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2019</a:t>
            </a:r>
            <a:r>
              <a:rPr lang="ko-KR" altLang="en-US" baseline="0" dirty="0" smtClean="0"/>
              <a:t>년 발표된 가이드라인의 내용을 </a:t>
            </a:r>
            <a:r>
              <a:rPr lang="en-US" altLang="ko-KR" baseline="0" dirty="0" smtClean="0"/>
              <a:t>review </a:t>
            </a:r>
            <a:r>
              <a:rPr lang="ko-KR" altLang="en-US" baseline="0" dirty="0" smtClean="0"/>
              <a:t>하겠습니다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ko-KR" altLang="en-US" smtClean="0"/>
              <a:pPr lvl="0">
                <a:defRPr/>
              </a:pPr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509772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40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2739455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다음으로 </a:t>
            </a:r>
            <a:r>
              <a:rPr kumimoji="1" lang="en-US" altLang="ko-KR" baseline="0" dirty="0" smtClean="0"/>
              <a:t>UGI bleeding </a:t>
            </a:r>
            <a:r>
              <a:rPr kumimoji="1" lang="ko-KR" altLang="en-US" baseline="0" dirty="0" smtClean="0"/>
              <a:t>에 관한 내용을 간략하게 말씀드리겠습니다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ICU </a:t>
            </a:r>
            <a:r>
              <a:rPr kumimoji="1" lang="ko-KR" altLang="en-US" baseline="0" dirty="0" smtClean="0"/>
              <a:t>에서 </a:t>
            </a:r>
            <a:r>
              <a:rPr kumimoji="1" lang="en-US" altLang="ko-KR" baseline="0" dirty="0" smtClean="0"/>
              <a:t>stress ulcer bleeding </a:t>
            </a:r>
            <a:r>
              <a:rPr kumimoji="1" lang="ko-KR" altLang="en-US" baseline="0" dirty="0" smtClean="0"/>
              <a:t>에 대하여는 연구가 많이 되어 왔는데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이를 통해 </a:t>
            </a:r>
            <a:r>
              <a:rPr kumimoji="1" lang="en-US" altLang="ko-KR" baseline="0" dirty="0" smtClean="0"/>
              <a:t>stress ulcer prophylaxis 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smtClean="0"/>
              <a:t>standard treatment </a:t>
            </a:r>
            <a:r>
              <a:rPr kumimoji="1" lang="ko-KR" altLang="en-US" baseline="0" dirty="0" smtClean="0"/>
              <a:t>로 자리잡았습니다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1980</a:t>
            </a:r>
            <a:r>
              <a:rPr kumimoji="1" lang="ko-KR" altLang="en-US" baseline="0" dirty="0" smtClean="0"/>
              <a:t>년대</a:t>
            </a:r>
            <a:r>
              <a:rPr kumimoji="1" lang="en-US" altLang="ko-KR" baseline="0" dirty="0" smtClean="0"/>
              <a:t>~1990</a:t>
            </a:r>
            <a:r>
              <a:rPr kumimoji="1" lang="ko-KR" altLang="en-US" baseline="0" dirty="0" smtClean="0"/>
              <a:t>년대 초반까지는 </a:t>
            </a:r>
            <a:r>
              <a:rPr kumimoji="1" lang="en-US" altLang="ko-KR" baseline="0" dirty="0" smtClean="0"/>
              <a:t>bleeding </a:t>
            </a:r>
            <a:r>
              <a:rPr kumimoji="1" lang="ko-KR" altLang="en-US" baseline="0" dirty="0" smtClean="0"/>
              <a:t>시 </a:t>
            </a:r>
            <a:r>
              <a:rPr kumimoji="1" lang="en-US" altLang="ko-KR" baseline="0" dirty="0" smtClean="0"/>
              <a:t>NPO </a:t>
            </a:r>
            <a:r>
              <a:rPr kumimoji="1" lang="ko-KR" altLang="en-US" baseline="0" dirty="0" smtClean="0"/>
              <a:t>를 강조하였으나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연구를 통해 </a:t>
            </a:r>
            <a:r>
              <a:rPr kumimoji="1" lang="en-US" altLang="ko-KR" baseline="0" dirty="0" smtClean="0"/>
              <a:t>early enteral nutrition 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cimetidine </a:t>
            </a:r>
            <a:r>
              <a:rPr kumimoji="1" lang="ko-KR" altLang="en-US" baseline="0" dirty="0" smtClean="0"/>
              <a:t>과 </a:t>
            </a:r>
            <a:r>
              <a:rPr kumimoji="1" lang="en-US" altLang="ko-KR" baseline="0" dirty="0" smtClean="0"/>
              <a:t>antacid </a:t>
            </a:r>
            <a:r>
              <a:rPr kumimoji="1" lang="ko-KR" altLang="en-US" baseline="0" dirty="0" smtClean="0"/>
              <a:t>사용에 비하여 </a:t>
            </a:r>
            <a:r>
              <a:rPr kumimoji="1" lang="en-US" altLang="ko-KR" baseline="0" dirty="0" smtClean="0"/>
              <a:t>UGIB </a:t>
            </a:r>
            <a:r>
              <a:rPr kumimoji="1" lang="ko-KR" altLang="en-US" baseline="0" dirty="0" smtClean="0"/>
              <a:t>을 예방하는데 더 </a:t>
            </a:r>
            <a:r>
              <a:rPr kumimoji="1" lang="en-US" altLang="ko-KR" baseline="0" dirty="0" smtClean="0"/>
              <a:t>effective </a:t>
            </a:r>
            <a:r>
              <a:rPr kumimoji="1" lang="ko-KR" altLang="en-US" baseline="0" dirty="0" smtClean="0"/>
              <a:t>함이 밝혀졌습니다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41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7852853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en-US" altLang="ko-KR" baseline="0" dirty="0" smtClean="0"/>
              <a:t>ICU </a:t>
            </a:r>
            <a:r>
              <a:rPr kumimoji="1" lang="ko-KR" altLang="en-US" baseline="0" dirty="0" smtClean="0"/>
              <a:t>에서 많이 접하게 되는 </a:t>
            </a:r>
            <a:r>
              <a:rPr kumimoji="1" lang="en-US" altLang="ko-KR" baseline="0" dirty="0" smtClean="0"/>
              <a:t>UGI bleeding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cause </a:t>
            </a:r>
            <a:r>
              <a:rPr kumimoji="1" lang="ko-KR" altLang="en-US" baseline="0" dirty="0" smtClean="0"/>
              <a:t>는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먼저 </a:t>
            </a:r>
            <a:r>
              <a:rPr kumimoji="1" lang="en-US" altLang="ko-KR" baseline="0" dirty="0" smtClean="0"/>
              <a:t>gastroduodenal peptic ulcer </a:t>
            </a:r>
            <a:r>
              <a:rPr kumimoji="1" lang="ko-KR" altLang="en-US" baseline="0" dirty="0" smtClean="0"/>
              <a:t>로 인한 것이 있습니다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  <a:p>
            <a:pPr lvl="0">
              <a:defRPr/>
            </a:pPr>
            <a:r>
              <a:rPr kumimoji="1" lang="en-US" altLang="ko-KR" baseline="0" dirty="0" smtClean="0"/>
              <a:t>Less </a:t>
            </a:r>
            <a:r>
              <a:rPr kumimoji="1" lang="en-US" altLang="ko-KR" baseline="0" dirty="0" err="1" smtClean="0"/>
              <a:t>culvature</a:t>
            </a:r>
            <a:r>
              <a:rPr kumimoji="1" lang="en-US" altLang="ko-KR" baseline="0" dirty="0" smtClean="0"/>
              <a:t> , recent surgery, SBP&lt;100 , hematemesis,  </a:t>
            </a:r>
            <a:r>
              <a:rPr kumimoji="1" lang="ko-KR" altLang="en-US" baseline="0" dirty="0" smtClean="0"/>
              <a:t>등의 경우에 </a:t>
            </a:r>
            <a:r>
              <a:rPr kumimoji="1" lang="en-US" altLang="ko-KR" baseline="0" dirty="0" smtClean="0"/>
              <a:t>re-bleeding </a:t>
            </a:r>
            <a:r>
              <a:rPr kumimoji="1" lang="ko-KR" altLang="en-US" baseline="0" dirty="0" smtClean="0"/>
              <a:t>가능성이 </a:t>
            </a:r>
            <a:r>
              <a:rPr kumimoji="1" lang="ko-KR" altLang="en-US" baseline="0" dirty="0" err="1" smtClean="0"/>
              <a:t>높으며ㅓ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Re-bleeding reduction </a:t>
            </a:r>
            <a:r>
              <a:rPr kumimoji="1" lang="ko-KR" altLang="en-US" baseline="0" dirty="0" smtClean="0"/>
              <a:t>을 위하여 </a:t>
            </a:r>
            <a:r>
              <a:rPr kumimoji="1" lang="en-US" altLang="ko-KR" baseline="0" dirty="0" smtClean="0"/>
              <a:t>PPI, enteral feeding </a:t>
            </a:r>
            <a:r>
              <a:rPr kumimoji="1" lang="ko-KR" altLang="en-US" baseline="0" dirty="0" smtClean="0"/>
              <a:t>이 </a:t>
            </a:r>
            <a:r>
              <a:rPr kumimoji="1" lang="ko-KR" altLang="en-US" baseline="0" dirty="0" err="1" smtClean="0"/>
              <a:t>도움이될</a:t>
            </a:r>
            <a:r>
              <a:rPr kumimoji="1" lang="ko-KR" altLang="en-US" baseline="0" dirty="0" smtClean="0"/>
              <a:t> 수 있습니다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Re-bleeding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risk </a:t>
            </a:r>
            <a:r>
              <a:rPr kumimoji="1" lang="ko-KR" altLang="en-US" baseline="0" dirty="0" smtClean="0"/>
              <a:t>가 높은 경우에는 적어도 </a:t>
            </a:r>
            <a:r>
              <a:rPr kumimoji="1" lang="en-US" altLang="ko-KR" baseline="0" dirty="0" smtClean="0"/>
              <a:t>48</a:t>
            </a:r>
            <a:r>
              <a:rPr kumimoji="1" lang="ko-KR" altLang="en-US" baseline="0" dirty="0" smtClean="0"/>
              <a:t>시간은 </a:t>
            </a:r>
            <a:r>
              <a:rPr kumimoji="1" lang="en-US" altLang="ko-KR" baseline="0" dirty="0" smtClean="0"/>
              <a:t>NPO </a:t>
            </a:r>
            <a:r>
              <a:rPr kumimoji="1" lang="ko-KR" altLang="en-US" baseline="0" dirty="0" smtClean="0"/>
              <a:t>시행을 고려하는 것이 도움</a:t>
            </a: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다음으로 </a:t>
            </a:r>
            <a:r>
              <a:rPr kumimoji="1" lang="en-US" altLang="ko-KR" baseline="0" dirty="0" err="1" smtClean="0"/>
              <a:t>Variceal</a:t>
            </a:r>
            <a:r>
              <a:rPr kumimoji="1" lang="en-US" altLang="ko-KR" baseline="0" dirty="0" smtClean="0"/>
              <a:t> bleeding </a:t>
            </a:r>
            <a:r>
              <a:rPr kumimoji="1" lang="ko-KR" altLang="en-US" baseline="0" dirty="0" smtClean="0"/>
              <a:t>이 있는데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이 경우에는 적어도 </a:t>
            </a:r>
            <a:r>
              <a:rPr kumimoji="1" lang="en-US" altLang="ko-KR" baseline="0" dirty="0" smtClean="0"/>
              <a:t>48</a:t>
            </a:r>
            <a:r>
              <a:rPr kumimoji="1" lang="ko-KR" altLang="en-US" baseline="0" dirty="0" smtClean="0"/>
              <a:t>시간 이상 </a:t>
            </a:r>
            <a:r>
              <a:rPr kumimoji="1" lang="en-US" altLang="ko-KR" baseline="0" dirty="0" smtClean="0"/>
              <a:t>NPO </a:t>
            </a:r>
            <a:r>
              <a:rPr kumimoji="1" lang="ko-KR" altLang="en-US" baseline="0" dirty="0" smtClean="0"/>
              <a:t>가 필요합니다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en-US" altLang="ko-KR" baseline="0" dirty="0" smtClean="0"/>
              <a:t>Early re-feeding </a:t>
            </a:r>
            <a:r>
              <a:rPr kumimoji="1" lang="ko-KR" altLang="en-US" baseline="0" dirty="0" smtClean="0"/>
              <a:t>의 경우에 </a:t>
            </a:r>
            <a:r>
              <a:rPr kumimoji="1" lang="en-US" altLang="ko-KR" baseline="0" dirty="0" smtClean="0"/>
              <a:t>splanchnic circulation </a:t>
            </a:r>
            <a:r>
              <a:rPr kumimoji="1" lang="ko-KR" altLang="en-US" baseline="0" dirty="0" smtClean="0"/>
              <a:t>으로 가는 </a:t>
            </a:r>
            <a:r>
              <a:rPr kumimoji="1" lang="en-US" altLang="ko-KR" baseline="0" dirty="0" smtClean="0"/>
              <a:t>blood flow </a:t>
            </a:r>
            <a:r>
              <a:rPr kumimoji="1" lang="ko-KR" altLang="en-US" baseline="0" dirty="0" smtClean="0"/>
              <a:t>가 늘어나면서 </a:t>
            </a:r>
            <a:r>
              <a:rPr kumimoji="1" lang="en-US" altLang="ko-KR" baseline="0" dirty="0" smtClean="0"/>
              <a:t>varix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pressure </a:t>
            </a:r>
            <a:r>
              <a:rPr kumimoji="1" lang="ko-KR" altLang="en-US" baseline="0" dirty="0" smtClean="0"/>
              <a:t>가 높아져 </a:t>
            </a:r>
            <a:r>
              <a:rPr kumimoji="1" lang="en-US" altLang="ko-KR" baseline="0" dirty="0" smtClean="0"/>
              <a:t>re-bleeding </a:t>
            </a:r>
            <a:r>
              <a:rPr kumimoji="1" lang="ko-KR" altLang="en-US" baseline="0" dirty="0" smtClean="0"/>
              <a:t>의 가능성이 높아질 수 있습니다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42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0101283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간략하게 나타낸 그래프인데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Acute upper GI bleeding </a:t>
            </a:r>
            <a:r>
              <a:rPr kumimoji="1" lang="ko-KR" altLang="en-US" baseline="0" dirty="0" smtClean="0"/>
              <a:t>시에 먼저 </a:t>
            </a:r>
            <a:r>
              <a:rPr kumimoji="1" lang="en-US" altLang="ko-KR" baseline="0" dirty="0" smtClean="0"/>
              <a:t>NPO </a:t>
            </a:r>
            <a:r>
              <a:rPr kumimoji="1" lang="ko-KR" altLang="en-US" baseline="0" dirty="0" smtClean="0"/>
              <a:t>를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시행하면서 내시경을 하여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Gastric erosion, esophagitis, M-S, </a:t>
            </a:r>
            <a:r>
              <a:rPr kumimoji="1" lang="en-US" altLang="ko-KR" baseline="0" dirty="0" err="1" smtClean="0"/>
              <a:t>angiodyisplasia</a:t>
            </a:r>
            <a:r>
              <a:rPr kumimoji="1" lang="en-US" altLang="ko-KR" baseline="0" dirty="0" smtClean="0"/>
              <a:t>, gastroduodenal ulcer </a:t>
            </a:r>
            <a:r>
              <a:rPr kumimoji="1" lang="en-US" altLang="ko-KR" baseline="0" dirty="0" err="1" smtClean="0"/>
              <a:t>forrest</a:t>
            </a:r>
            <a:r>
              <a:rPr kumimoji="1" lang="en-US" altLang="ko-KR" baseline="0" dirty="0" smtClean="0"/>
              <a:t> </a:t>
            </a:r>
            <a:r>
              <a:rPr kumimoji="1" lang="en-US" altLang="ko-KR" baseline="0" dirty="0" err="1" smtClean="0"/>
              <a:t>Iic</a:t>
            </a:r>
            <a:r>
              <a:rPr kumimoji="1" lang="en-US" altLang="ko-KR" baseline="0" dirty="0" smtClean="0"/>
              <a:t>, III </a:t>
            </a:r>
            <a:r>
              <a:rPr kumimoji="1" lang="ko-KR" altLang="en-US" baseline="0" dirty="0" smtClean="0"/>
              <a:t>의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경우 내시경적 치료를 필요로 하지 않고 </a:t>
            </a:r>
            <a:r>
              <a:rPr kumimoji="1" lang="en-US" altLang="ko-KR" baseline="0" dirty="0" smtClean="0"/>
              <a:t>feeding 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tolerable </a:t>
            </a:r>
            <a:r>
              <a:rPr kumimoji="1" lang="ko-KR" altLang="en-US" baseline="0" dirty="0" smtClean="0"/>
              <a:t>한 경우 가능한 빨리 재개를 고려</a:t>
            </a: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 smtClean="0"/>
          </a:p>
          <a:p>
            <a:pPr lvl="0">
              <a:defRPr/>
            </a:pPr>
            <a:r>
              <a:rPr kumimoji="1" lang="en-US" altLang="ko-KR" baseline="0" dirty="0" smtClean="0"/>
              <a:t>GD </a:t>
            </a:r>
            <a:r>
              <a:rPr kumimoji="1" lang="en-US" altLang="ko-KR" baseline="0" dirty="0" err="1" smtClean="0"/>
              <a:t>ulter</a:t>
            </a:r>
            <a:r>
              <a:rPr kumimoji="1" lang="en-US" altLang="ko-KR" baseline="0" dirty="0" smtClean="0"/>
              <a:t> </a:t>
            </a:r>
            <a:r>
              <a:rPr kumimoji="1" lang="en-US" altLang="ko-KR" baseline="0" dirty="0" err="1" smtClean="0"/>
              <a:t>forrest</a:t>
            </a:r>
            <a:r>
              <a:rPr kumimoji="1" lang="en-US" altLang="ko-KR" baseline="0" dirty="0" smtClean="0"/>
              <a:t> I-IIB, esophageal varix </a:t>
            </a:r>
            <a:r>
              <a:rPr kumimoji="1" lang="ko-KR" altLang="en-US" baseline="0" dirty="0" smtClean="0"/>
              <a:t>의 경우에 내시경적 치료를 시행 </a:t>
            </a:r>
            <a:r>
              <a:rPr kumimoji="1" lang="en-US" altLang="ko-KR" baseline="0" dirty="0" smtClean="0"/>
              <a:t>, 48</a:t>
            </a:r>
            <a:r>
              <a:rPr kumimoji="1" lang="ko-KR" altLang="en-US" baseline="0" dirty="0" smtClean="0"/>
              <a:t>시간은 적어도 금식을 한 후에 </a:t>
            </a:r>
            <a:r>
              <a:rPr kumimoji="1" lang="en-US" altLang="ko-KR" baseline="0" dirty="0" smtClean="0"/>
              <a:t>feeding </a:t>
            </a:r>
            <a:r>
              <a:rPr kumimoji="1" lang="ko-KR" altLang="en-US" baseline="0" dirty="0" smtClean="0"/>
              <a:t>을 재개 고려 </a:t>
            </a:r>
            <a:endParaRPr kumimoji="1" lang="en-US" altLang="ko-KR" baseline="0" dirty="0" smtClean="0"/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43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1486469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altLang="ko-KR" sz="1200">
                <a:latin typeface="Myriad Pro"/>
              </a:rPr>
              <a:t>Thank you for your attention. 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sz="1200">
              <a:latin typeface="Myriad Pro"/>
            </a:endParaRP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altLang="ko-KR" sz="1200">
                <a:latin typeface="Myriad Pro"/>
              </a:rPr>
              <a:t>In, Several previous studies, Eph-Ephrin signaling affect oncogenic </a:t>
            </a:r>
            <a:r>
              <a:rPr lang="en-US" altLang="ko-KR" sz="1200" err="1">
                <a:latin typeface="Myriad Pro"/>
              </a:rPr>
              <a:t>signalling</a:t>
            </a:r>
            <a:r>
              <a:rPr lang="en-US" altLang="ko-KR" sz="1200">
                <a:latin typeface="Myriad Pro"/>
              </a:rPr>
              <a:t> pathways such as PI3K-Akt or </a:t>
            </a:r>
            <a:r>
              <a:rPr lang="en-US" altLang="ko-KR" sz="1200" err="1">
                <a:latin typeface="Myriad Pro"/>
              </a:rPr>
              <a:t>Wnt</a:t>
            </a:r>
            <a:r>
              <a:rPr lang="en-US" altLang="ko-KR" sz="1200">
                <a:latin typeface="Myriad Pro"/>
              </a:rPr>
              <a:t>-dependent </a:t>
            </a:r>
            <a:r>
              <a:rPr lang="en-US" altLang="ko-KR" sz="1200" err="1">
                <a:latin typeface="Myriad Pro"/>
              </a:rPr>
              <a:t>signalling</a:t>
            </a:r>
            <a:r>
              <a:rPr lang="en-US" altLang="ko-KR" sz="1200">
                <a:latin typeface="Myriad Pro"/>
              </a:rPr>
              <a:t>. 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altLang="ko-KR" sz="1200">
                <a:latin typeface="Myriad Pro"/>
              </a:rPr>
              <a:t>Some studies have reported that EphA2 </a:t>
            </a:r>
            <a:r>
              <a:rPr lang="en-US" altLang="ko-KR" sz="1200" err="1">
                <a:latin typeface="Myriad Pro"/>
              </a:rPr>
              <a:t>signalling</a:t>
            </a:r>
            <a:r>
              <a:rPr lang="en-US" altLang="ko-KR" sz="1200">
                <a:latin typeface="Myriad Pro"/>
              </a:rPr>
              <a:t> plays a role in lung injury and inflammation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altLang="ko-KR" sz="1200">
                <a:latin typeface="Myriad Pro"/>
              </a:rPr>
              <a:t> </a:t>
            </a:r>
          </a:p>
          <a:p>
            <a:pPr lvl="0">
              <a:defRPr/>
            </a:pPr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44</a:t>
            </a:fld>
            <a:endParaRPr kumimoji="1"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Recommendation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GPP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good </a:t>
            </a:r>
            <a:r>
              <a:rPr lang="en-US" altLang="ko-KR" baseline="0" dirty="0" err="1" smtClean="0"/>
              <a:t>practive</a:t>
            </a:r>
            <a:r>
              <a:rPr lang="en-US" altLang="ko-KR" baseline="0" dirty="0" smtClean="0"/>
              <a:t> points </a:t>
            </a:r>
            <a:r>
              <a:rPr lang="ko-KR" altLang="en-US" baseline="0" dirty="0" smtClean="0"/>
              <a:t>의 약자로 가장 권고 수준이 높고 </a:t>
            </a:r>
            <a:r>
              <a:rPr lang="en-US" altLang="ko-KR" baseline="0" dirty="0" smtClean="0"/>
              <a:t>0, B , A </a:t>
            </a:r>
            <a:r>
              <a:rPr lang="ko-KR" altLang="en-US" baseline="0" dirty="0" smtClean="0"/>
              <a:t>순이며 </a:t>
            </a:r>
            <a:endParaRPr lang="en-US" altLang="ko-KR" baseline="0" dirty="0" smtClean="0"/>
          </a:p>
          <a:p>
            <a:r>
              <a:rPr lang="en-US" altLang="ko-KR" baseline="0" dirty="0" smtClean="0"/>
              <a:t>Consensus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strength </a:t>
            </a:r>
            <a:r>
              <a:rPr lang="ko-KR" altLang="en-US" baseline="0" dirty="0" smtClean="0"/>
              <a:t>는 다음과 같았습니다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ko-KR" altLang="en-US" smtClean="0"/>
              <a:pPr lvl="0">
                <a:defRPr/>
              </a:pPr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18674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먼저 </a:t>
            </a:r>
            <a:r>
              <a:rPr kumimoji="1" lang="en-US" altLang="ko-KR" baseline="0" dirty="0" smtClean="0"/>
              <a:t>medical </a:t>
            </a:r>
            <a:r>
              <a:rPr kumimoji="1" lang="en-US" altLang="ko-KR" baseline="0" smtClean="0"/>
              <a:t>nutrition therapy </a:t>
            </a:r>
            <a:r>
              <a:rPr kumimoji="1" lang="ko-KR" altLang="en-US" baseline="0" dirty="0" smtClean="0"/>
              <a:t>의 대상에 대한 주제입니다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ko-KR" altLang="en-US" baseline="0" dirty="0" smtClean="0"/>
              <a:t>본 가이드라인에서는 </a:t>
            </a:r>
            <a:r>
              <a:rPr kumimoji="1" lang="en-US" altLang="ko-KR" baseline="0" dirty="0" smtClean="0"/>
              <a:t>ICU </a:t>
            </a:r>
            <a:r>
              <a:rPr kumimoji="1" lang="ko-KR" altLang="en-US" baseline="0" dirty="0" smtClean="0"/>
              <a:t>에 </a:t>
            </a:r>
            <a:r>
              <a:rPr kumimoji="1" lang="ko-KR" altLang="en-US" baseline="0" dirty="0" err="1" smtClean="0"/>
              <a:t>재원하는</a:t>
            </a:r>
            <a:r>
              <a:rPr kumimoji="1" lang="ko-KR" altLang="en-US" baseline="0" dirty="0" smtClean="0"/>
              <a:t> 모든 환자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특히 </a:t>
            </a:r>
            <a:r>
              <a:rPr kumimoji="1" lang="en-US" altLang="ko-KR" baseline="0" dirty="0" smtClean="0"/>
              <a:t>48</a:t>
            </a:r>
            <a:r>
              <a:rPr kumimoji="1" lang="ko-KR" altLang="en-US" baseline="0" dirty="0" smtClean="0"/>
              <a:t>시간 이상 </a:t>
            </a:r>
            <a:r>
              <a:rPr kumimoji="1" lang="ko-KR" altLang="en-US" baseline="0" dirty="0" err="1" smtClean="0"/>
              <a:t>재원하는</a:t>
            </a:r>
            <a:r>
              <a:rPr kumimoji="1" lang="ko-KR" altLang="en-US" baseline="0" dirty="0" smtClean="0"/>
              <a:t> 환자를 대상으로 </a:t>
            </a:r>
            <a:r>
              <a:rPr kumimoji="1" lang="en-US" altLang="ko-KR" baseline="0" dirty="0" smtClean="0"/>
              <a:t>medical nutrition therapy </a:t>
            </a:r>
            <a:r>
              <a:rPr kumimoji="1" lang="ko-KR" altLang="en-US" baseline="0" dirty="0" smtClean="0"/>
              <a:t>를 할 것을 강력한 수준으로 권고하고 있습니다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6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2127101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 주제는 </a:t>
            </a:r>
            <a:r>
              <a:rPr kumimoji="1" lang="en-US" altLang="ko-KR" baseline="0" dirty="0" err="1" smtClean="0"/>
              <a:t>malnutirion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을 어떻게 </a:t>
            </a:r>
            <a:r>
              <a:rPr kumimoji="1" lang="en-US" altLang="ko-KR" baseline="0" dirty="0" smtClean="0"/>
              <a:t>assess </a:t>
            </a:r>
            <a:r>
              <a:rPr kumimoji="1" lang="ko-KR" altLang="en-US" baseline="0" dirty="0" smtClean="0"/>
              <a:t>할지에 관련된 것입니다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본 가이드라인에서는 </a:t>
            </a:r>
            <a:r>
              <a:rPr kumimoji="1" lang="en-US" altLang="ko-KR" baseline="0" dirty="0" smtClean="0"/>
              <a:t>specific tool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validation </a:t>
            </a:r>
            <a:r>
              <a:rPr kumimoji="1" lang="ko-KR" altLang="en-US" baseline="0" dirty="0" smtClean="0"/>
              <a:t>되기 전에는 </a:t>
            </a:r>
            <a:r>
              <a:rPr kumimoji="1" lang="en-US" altLang="ko-KR" baseline="0" dirty="0" smtClean="0"/>
              <a:t>general clinical assessment </a:t>
            </a:r>
            <a:r>
              <a:rPr kumimoji="1" lang="ko-KR" altLang="en-US" baseline="0" dirty="0" smtClean="0"/>
              <a:t>가 수행되어야 한다고 권고하고 있습니다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r>
              <a:rPr kumimoji="1" lang="ko-KR" altLang="en-US" baseline="0" dirty="0" smtClean="0"/>
              <a:t>여기서 말하는 </a:t>
            </a:r>
            <a:r>
              <a:rPr kumimoji="1" lang="en-US" altLang="ko-KR" baseline="0" dirty="0" smtClean="0"/>
              <a:t>general clinical assessment </a:t>
            </a:r>
            <a:r>
              <a:rPr kumimoji="1" lang="ko-KR" altLang="en-US" baseline="0" dirty="0" smtClean="0"/>
              <a:t>에는 환자의 병력</a:t>
            </a:r>
            <a:r>
              <a:rPr kumimoji="1" lang="en-US" altLang="ko-KR" baseline="0" dirty="0" smtClean="0"/>
              <a:t>, weight loss, ICU </a:t>
            </a:r>
            <a:r>
              <a:rPr kumimoji="1" lang="ko-KR" altLang="en-US" baseline="0" dirty="0" smtClean="0"/>
              <a:t>입실 전의 </a:t>
            </a:r>
            <a:r>
              <a:rPr kumimoji="1" lang="en-US" altLang="ko-KR" baseline="0" dirty="0" smtClean="0"/>
              <a:t>physical performance </a:t>
            </a:r>
            <a:r>
              <a:rPr kumimoji="1" lang="ko-KR" altLang="en-US" baseline="0" dirty="0" smtClean="0"/>
              <a:t>저하</a:t>
            </a:r>
            <a:r>
              <a:rPr kumimoji="1" lang="en-US" altLang="ko-KR" baseline="0" dirty="0" smtClean="0"/>
              <a:t>, </a:t>
            </a:r>
            <a:r>
              <a:rPr kumimoji="1" lang="en-US" altLang="ko-KR" baseline="0" dirty="0" err="1" smtClean="0"/>
              <a:t>Pex</a:t>
            </a:r>
            <a:r>
              <a:rPr kumimoji="1" lang="en-US" altLang="ko-KR" baseline="0" dirty="0" smtClean="0"/>
              <a:t>, body composition </a:t>
            </a:r>
            <a:r>
              <a:rPr kumimoji="1" lang="ko-KR" altLang="en-US" baseline="0" dirty="0" smtClean="0"/>
              <a:t>과 </a:t>
            </a:r>
            <a:r>
              <a:rPr kumimoji="1" lang="en-US" altLang="ko-KR" baseline="0" dirty="0" smtClean="0"/>
              <a:t>muscle mass </a:t>
            </a:r>
            <a:r>
              <a:rPr kumimoji="1" lang="ko-KR" altLang="en-US" baseline="0" dirty="0" smtClean="0"/>
              <a:t>그리고 </a:t>
            </a:r>
            <a:r>
              <a:rPr kumimoji="1" lang="en-US" altLang="ko-KR" baseline="0" dirty="0" smtClean="0"/>
              <a:t>strength </a:t>
            </a:r>
            <a:r>
              <a:rPr kumimoji="1" lang="ko-KR" altLang="en-US" baseline="0" dirty="0" smtClean="0"/>
              <a:t>에 대한 </a:t>
            </a:r>
            <a:r>
              <a:rPr kumimoji="1" lang="en-US" altLang="ko-KR" baseline="0" dirty="0" smtClean="0"/>
              <a:t>assessment </a:t>
            </a:r>
            <a:r>
              <a:rPr kumimoji="1" lang="ko-KR" altLang="en-US" baseline="0" dirty="0" smtClean="0"/>
              <a:t>가 포함 </a:t>
            </a:r>
            <a:endParaRPr kumimoji="1" lang="en-US" altLang="ko-KR" baseline="0" dirty="0" smtClean="0"/>
          </a:p>
          <a:p>
            <a:pPr lvl="0">
              <a:defRPr/>
            </a:pPr>
            <a:r>
              <a:rPr kumimoji="1" lang="ko-KR" altLang="en-US" baseline="0" dirty="0" smtClean="0"/>
              <a:t>아래 표를 보시면 </a:t>
            </a:r>
            <a:r>
              <a:rPr kumimoji="1" lang="en-US" altLang="ko-KR" baseline="0" dirty="0" smtClean="0"/>
              <a:t>weight loss, BMI, muscle mass 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err="1" smtClean="0"/>
              <a:t>phenocype</a:t>
            </a:r>
            <a:r>
              <a:rPr kumimoji="1" lang="en-US" altLang="ko-KR" baseline="0" dirty="0" smtClean="0"/>
              <a:t> criteria, food intake, malabsorption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GI symptom, Disease burden/inflammation </a:t>
            </a:r>
            <a:r>
              <a:rPr kumimoji="1" lang="ko-KR" altLang="en-US" baseline="0" dirty="0" smtClean="0"/>
              <a:t>과 같은 </a:t>
            </a:r>
            <a:r>
              <a:rPr kumimoji="1" lang="en-US" altLang="ko-KR" baseline="0" dirty="0" smtClean="0"/>
              <a:t>etiology criteria </a:t>
            </a:r>
            <a:r>
              <a:rPr kumimoji="1" lang="ko-KR" altLang="en-US" baseline="0" dirty="0" smtClean="0"/>
              <a:t>에 따라서 </a:t>
            </a:r>
            <a:r>
              <a:rPr kumimoji="1" lang="en-US" altLang="ko-KR" baseline="0" dirty="0" smtClean="0"/>
              <a:t>moderate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severe malnutrition </a:t>
            </a:r>
            <a:r>
              <a:rPr kumimoji="1" lang="ko-KR" altLang="en-US" baseline="0" dirty="0" smtClean="0"/>
              <a:t>을 나누고 있는 것을 볼 수 있습니다</a:t>
            </a:r>
            <a:r>
              <a:rPr kumimoji="1" lang="en-US" altLang="ko-KR" baseline="0" dirty="0" smtClean="0"/>
              <a:t>.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7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1764139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1" lang="ko-KR" altLang="en-US" baseline="0" dirty="0" smtClean="0"/>
              <a:t>다음은 </a:t>
            </a:r>
            <a:r>
              <a:rPr kumimoji="1" lang="en-US" altLang="ko-KR" baseline="0" dirty="0" smtClean="0"/>
              <a:t>nutrition therapy</a:t>
            </a:r>
            <a:r>
              <a:rPr kumimoji="1" lang="ko-KR" altLang="en-US" baseline="0" dirty="0" smtClean="0"/>
              <a:t>가 언제 시작되어야 할지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그리고 어떤 </a:t>
            </a:r>
            <a:r>
              <a:rPr kumimoji="1" lang="en-US" altLang="ko-KR" baseline="0" dirty="0" smtClean="0"/>
              <a:t>routine </a:t>
            </a:r>
            <a:r>
              <a:rPr kumimoji="1" lang="ko-KR" altLang="en-US" baseline="0" dirty="0" smtClean="0"/>
              <a:t>가 사용되어야 할지에 관한 주제입니다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이에 대하여 본 가이드라인에서는 </a:t>
            </a:r>
            <a:r>
              <a:rPr kumimoji="1" lang="ko-KR" altLang="en-US" baseline="0" dirty="0" err="1" smtClean="0"/>
              <a:t>경구식이가</a:t>
            </a:r>
            <a:r>
              <a:rPr kumimoji="1" lang="ko-KR" altLang="en-US" baseline="0" dirty="0" smtClean="0"/>
              <a:t> 가능한 환자에서는 </a:t>
            </a:r>
            <a:r>
              <a:rPr kumimoji="1" lang="en-US" altLang="ko-KR" baseline="0" dirty="0" smtClean="0"/>
              <a:t>oral diet 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smtClean="0"/>
              <a:t>EN</a:t>
            </a:r>
            <a:r>
              <a:rPr kumimoji="1" lang="ko-KR" altLang="en-US" baseline="0" dirty="0" smtClean="0"/>
              <a:t>이나 </a:t>
            </a:r>
            <a:r>
              <a:rPr kumimoji="1" lang="en-US" altLang="ko-KR" baseline="0" dirty="0" smtClean="0"/>
              <a:t>PN </a:t>
            </a:r>
            <a:r>
              <a:rPr kumimoji="1" lang="ko-KR" altLang="en-US" baseline="0" dirty="0" smtClean="0"/>
              <a:t>보다 우선시되어야 한다고 하고 있습니다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그러나 당연히 </a:t>
            </a:r>
            <a:r>
              <a:rPr kumimoji="1" lang="en-US" altLang="ko-KR" baseline="0" dirty="0" smtClean="0"/>
              <a:t>ICU</a:t>
            </a:r>
            <a:r>
              <a:rPr kumimoji="1" lang="ko-KR" altLang="en-US" baseline="0" dirty="0" smtClean="0"/>
              <a:t> 환자들은 </a:t>
            </a:r>
            <a:r>
              <a:rPr kumimoji="1" lang="en-US" altLang="ko-KR" baseline="0" dirty="0" smtClean="0"/>
              <a:t>oral intake </a:t>
            </a:r>
            <a:r>
              <a:rPr kumimoji="1" lang="ko-KR" altLang="en-US" baseline="0" dirty="0" smtClean="0"/>
              <a:t>이 어려운 경우가 많은데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이러할 경우에 </a:t>
            </a:r>
            <a:r>
              <a:rPr kumimoji="1" lang="en-US" altLang="ko-KR" baseline="0" dirty="0" err="1" smtClean="0"/>
              <a:t>delayting</a:t>
            </a:r>
            <a:r>
              <a:rPr kumimoji="1" lang="en-US" altLang="ko-KR" baseline="0" dirty="0" smtClean="0"/>
              <a:t> EN </a:t>
            </a:r>
            <a:r>
              <a:rPr kumimoji="1" lang="ko-KR" altLang="en-US" baseline="0" dirty="0" smtClean="0"/>
              <a:t>보다는 </a:t>
            </a:r>
            <a:r>
              <a:rPr kumimoji="1" lang="en-US" altLang="ko-KR" baseline="0" dirty="0" smtClean="0"/>
              <a:t>48</a:t>
            </a:r>
            <a:r>
              <a:rPr kumimoji="1" lang="ko-KR" altLang="en-US" baseline="0" dirty="0" smtClean="0"/>
              <a:t>시간 내에 </a:t>
            </a:r>
            <a:r>
              <a:rPr kumimoji="1" lang="en-US" altLang="ko-KR" baseline="0" dirty="0" smtClean="0"/>
              <a:t>early EN </a:t>
            </a:r>
            <a:r>
              <a:rPr kumimoji="1" lang="ko-KR" altLang="en-US" baseline="0" dirty="0" smtClean="0"/>
              <a:t>을 시작할 것을 </a:t>
            </a:r>
            <a:r>
              <a:rPr kumimoji="1" lang="en-US" altLang="ko-KR" baseline="0" dirty="0" smtClean="0"/>
              <a:t>grade B </a:t>
            </a:r>
            <a:r>
              <a:rPr kumimoji="1" lang="ko-KR" altLang="en-US" baseline="0" dirty="0" smtClean="0"/>
              <a:t>로 권고하였습니다</a:t>
            </a:r>
            <a:r>
              <a:rPr kumimoji="1" lang="en-US" altLang="ko-KR" baseline="0" dirty="0" smtClean="0"/>
              <a:t>.</a:t>
            </a:r>
          </a:p>
          <a:p>
            <a:pPr lvl="0">
              <a:defRPr/>
            </a:pPr>
            <a:r>
              <a:rPr kumimoji="1" lang="ko-KR" altLang="en-US" baseline="0" dirty="0" smtClean="0"/>
              <a:t>또한 </a:t>
            </a:r>
            <a:r>
              <a:rPr kumimoji="1" lang="en-US" altLang="ko-KR" baseline="0" dirty="0" smtClean="0"/>
              <a:t>early PN </a:t>
            </a:r>
            <a:r>
              <a:rPr kumimoji="1" lang="ko-KR" altLang="en-US" baseline="0" dirty="0" smtClean="0"/>
              <a:t>보다는 </a:t>
            </a:r>
            <a:r>
              <a:rPr kumimoji="1" lang="en-US" altLang="ko-KR" baseline="0" dirty="0" smtClean="0"/>
              <a:t>early EN </a:t>
            </a:r>
            <a:r>
              <a:rPr kumimoji="1" lang="ko-KR" altLang="en-US" baseline="0" dirty="0" smtClean="0"/>
              <a:t>을 시행할 것을 권고하였습니다</a:t>
            </a:r>
            <a:r>
              <a:rPr kumimoji="1" lang="en-US" altLang="ko-KR" baseline="0" dirty="0" smtClean="0"/>
              <a:t>. </a:t>
            </a: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8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4006413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dirty="0" smtClean="0">
                <a:latin typeface="Myriad Pro"/>
              </a:rPr>
              <a:t>만약 경구 식이 그리고 </a:t>
            </a:r>
            <a:r>
              <a:rPr lang="en-US" altLang="ko-KR" sz="1200" dirty="0" smtClean="0">
                <a:latin typeface="Myriad Pro"/>
              </a:rPr>
              <a:t>EN </a:t>
            </a:r>
            <a:r>
              <a:rPr lang="ko-KR" altLang="en-US" sz="1200" dirty="0" smtClean="0">
                <a:latin typeface="Myriad Pro"/>
              </a:rPr>
              <a:t>의 </a:t>
            </a:r>
            <a:r>
              <a:rPr lang="en-US" altLang="ko-KR" sz="1200" dirty="0" smtClean="0">
                <a:latin typeface="Myriad Pro"/>
              </a:rPr>
              <a:t>contraindication </a:t>
            </a:r>
            <a:r>
              <a:rPr lang="ko-KR" altLang="en-US" sz="1200" dirty="0" smtClean="0">
                <a:latin typeface="Myriad Pro"/>
              </a:rPr>
              <a:t>이라면</a:t>
            </a:r>
            <a:r>
              <a:rPr lang="en-US" altLang="ko-KR" sz="1200" dirty="0" smtClean="0">
                <a:latin typeface="Myriad Pro"/>
              </a:rPr>
              <a:t>, PN</a:t>
            </a:r>
            <a:r>
              <a:rPr lang="ko-KR" altLang="en-US" sz="1200" dirty="0" smtClean="0">
                <a:latin typeface="Myriad Pro"/>
              </a:rPr>
              <a:t>을 </a:t>
            </a:r>
            <a:r>
              <a:rPr lang="en-US" altLang="ko-KR" sz="1200" dirty="0" smtClean="0">
                <a:latin typeface="Myriad Pro"/>
              </a:rPr>
              <a:t>3-7</a:t>
            </a:r>
            <a:r>
              <a:rPr lang="ko-KR" altLang="en-US" sz="1200" dirty="0" smtClean="0">
                <a:latin typeface="Myriad Pro"/>
              </a:rPr>
              <a:t>일 내로 시행하는 것을 권고하였습니다</a:t>
            </a:r>
            <a:r>
              <a:rPr lang="en-US" altLang="ko-KR" sz="1200" dirty="0" smtClean="0">
                <a:latin typeface="Myriad Pro"/>
              </a:rPr>
              <a:t>. 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dirty="0" smtClean="0">
                <a:latin typeface="Myriad Pro"/>
              </a:rPr>
              <a:t>또한 </a:t>
            </a:r>
            <a:r>
              <a:rPr lang="en-US" altLang="ko-KR" sz="1200" dirty="0" smtClean="0">
                <a:latin typeface="Myriad Pro"/>
              </a:rPr>
              <a:t>severely malnourished patients </a:t>
            </a:r>
            <a:r>
              <a:rPr lang="ko-KR" altLang="en-US" sz="1200" dirty="0" smtClean="0">
                <a:latin typeface="Myriad Pro"/>
              </a:rPr>
              <a:t>에 있어서 </a:t>
            </a:r>
            <a:r>
              <a:rPr lang="en-US" altLang="ko-KR" sz="1200" dirty="0" smtClean="0">
                <a:latin typeface="Myriad Pro"/>
              </a:rPr>
              <a:t>EN </a:t>
            </a:r>
            <a:r>
              <a:rPr lang="ko-KR" altLang="en-US" sz="1200" dirty="0" smtClean="0">
                <a:latin typeface="Myriad Pro"/>
              </a:rPr>
              <a:t>의 </a:t>
            </a:r>
            <a:r>
              <a:rPr lang="en-US" altLang="ko-KR" sz="1200" dirty="0" smtClean="0">
                <a:latin typeface="Myriad Pro"/>
              </a:rPr>
              <a:t>contraindication </a:t>
            </a:r>
            <a:r>
              <a:rPr lang="ko-KR" altLang="en-US" sz="1200" dirty="0" smtClean="0">
                <a:latin typeface="Myriad Pro"/>
              </a:rPr>
              <a:t>이라면 </a:t>
            </a:r>
            <a:r>
              <a:rPr lang="en-US" altLang="ko-KR" sz="1200" dirty="0" smtClean="0">
                <a:latin typeface="Myriad Pro"/>
              </a:rPr>
              <a:t>early and progressive PN </a:t>
            </a:r>
            <a:r>
              <a:rPr lang="ko-KR" altLang="en-US" sz="1200" dirty="0" smtClean="0">
                <a:latin typeface="Myriad Pro"/>
              </a:rPr>
              <a:t>을 권고하였습니다</a:t>
            </a:r>
            <a:r>
              <a:rPr lang="en-US" altLang="ko-KR" sz="1200" dirty="0" smtClean="0">
                <a:latin typeface="Myriad Pro"/>
              </a:rPr>
              <a:t>.</a:t>
            </a:r>
          </a:p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 dirty="0" smtClean="0">
                <a:latin typeface="Myriad Pro"/>
              </a:rPr>
              <a:t>또한 </a:t>
            </a:r>
            <a:r>
              <a:rPr lang="en-US" altLang="ko-KR" sz="1200" dirty="0" smtClean="0">
                <a:latin typeface="Myriad Pro"/>
              </a:rPr>
              <a:t>overfeeding </a:t>
            </a:r>
            <a:r>
              <a:rPr lang="ko-KR" altLang="en-US" sz="1200" dirty="0" smtClean="0">
                <a:latin typeface="Myriad Pro"/>
              </a:rPr>
              <a:t>을 방지하기 위하여</a:t>
            </a:r>
            <a:r>
              <a:rPr lang="en-US" altLang="ko-KR" sz="1200" dirty="0" smtClean="0">
                <a:latin typeface="Myriad Pro"/>
              </a:rPr>
              <a:t>, early</a:t>
            </a:r>
            <a:r>
              <a:rPr lang="en-US" altLang="ko-KR" sz="1200" baseline="0" dirty="0" smtClean="0">
                <a:latin typeface="Myriad Pro"/>
              </a:rPr>
              <a:t> full EN </a:t>
            </a:r>
            <a:r>
              <a:rPr lang="ko-KR" altLang="en-US" sz="1200" baseline="0" dirty="0" smtClean="0">
                <a:latin typeface="Myriad Pro"/>
              </a:rPr>
              <a:t>그리고</a:t>
            </a:r>
            <a:r>
              <a:rPr lang="en-US" altLang="ko-KR" sz="1200" baseline="0" dirty="0" smtClean="0">
                <a:latin typeface="Myriad Pro"/>
              </a:rPr>
              <a:t> PN </a:t>
            </a:r>
            <a:r>
              <a:rPr lang="ko-KR" altLang="en-US" sz="1200" baseline="0" dirty="0" smtClean="0">
                <a:latin typeface="Myriad Pro"/>
              </a:rPr>
              <a:t>은 </a:t>
            </a:r>
            <a:r>
              <a:rPr lang="en-US" altLang="ko-KR" sz="1200" baseline="0" dirty="0" smtClean="0">
                <a:latin typeface="Myriad Pro"/>
              </a:rPr>
              <a:t>critically ill patients </a:t>
            </a:r>
            <a:r>
              <a:rPr lang="ko-KR" altLang="en-US" sz="1200" baseline="0" dirty="0" smtClean="0">
                <a:latin typeface="Myriad Pro"/>
              </a:rPr>
              <a:t>에 있어서 권고되지 않았습니다</a:t>
            </a:r>
            <a:r>
              <a:rPr lang="en-US" altLang="ko-KR" sz="1200" baseline="0" dirty="0" smtClean="0">
                <a:latin typeface="Myriad Pro"/>
              </a:rPr>
              <a:t>. </a:t>
            </a:r>
            <a:endParaRPr lang="en-US" altLang="ko-KR" sz="1200" dirty="0">
              <a:latin typeface="Myriad Pro"/>
            </a:endParaRPr>
          </a:p>
          <a:p>
            <a:pPr lvl="0">
              <a:defRPr/>
            </a:pP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7D0F59A6-D6A3-8A49-A971-F0378218733B}" type="slidenum">
              <a:rPr kumimoji="1" lang="en-US" altLang="en-US"/>
              <a:pPr lvl="0">
                <a:defRPr/>
              </a:pPr>
              <a:t>9</a:t>
            </a:fld>
            <a:endParaRPr kumimoji="1" lang="en-US" altLang="en-US"/>
          </a:p>
        </p:txBody>
      </p:sp>
    </p:spTree>
    <p:extLst>
      <p:ext uri="{BB962C8B-B14F-4D97-AF65-F5344CB8AC3E}">
        <p14:creationId xmlns:p14="http://schemas.microsoft.com/office/powerpoint/2010/main" val="3258256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24090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47409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0210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74320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78397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1092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273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40962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83982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98418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3059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2022-05-19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0618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245" y="3629025"/>
            <a:ext cx="5379450" cy="143018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Ah Young </a:t>
            </a:r>
            <a:r>
              <a:rPr kumimoji="1" lang="en-US" altLang="ko-KR" sz="1600" dirty="0" err="1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Leem</a:t>
            </a: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Division </a:t>
            </a:r>
            <a:r>
              <a:rPr kumimoji="1" lang="en-US" altLang="ko-KR" sz="1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of </a:t>
            </a: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Pulmonology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Department </a:t>
            </a:r>
            <a:r>
              <a:rPr kumimoji="1" lang="en-US" altLang="ko-KR" sz="1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of Internal </a:t>
            </a: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Medicine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kumimoji="1" lang="en-US" altLang="ko-KR" sz="1600" dirty="0" err="1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Yonsei</a:t>
            </a: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 </a:t>
            </a:r>
            <a:r>
              <a:rPr kumimoji="1" lang="en-US" altLang="ko-KR" sz="1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University College of </a:t>
            </a:r>
            <a:r>
              <a:rPr kumimoji="1" lang="en-US" altLang="ko-KR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Medicine</a:t>
            </a:r>
            <a:endParaRPr kumimoji="1" lang="en-US" altLang="ko-KR" sz="16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kumimoji="1" lang="en-US" altLang="ko-KR" sz="16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5245" y="2038402"/>
            <a:ext cx="8323119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 Cond" panose="020B0606030402020204" pitchFamily="34" charset="0"/>
                <a:ea typeface="맑은 고딕" panose="020B0503020000020004" pitchFamily="50" charset="-127"/>
                <a:cs typeface="+mj-cs"/>
              </a:rPr>
              <a:t>ICU nutrition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adult critically ill patients,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does intermittent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EN have an advantage over continuously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administered EN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Continuous</a:t>
            </a:r>
            <a:r>
              <a:rPr lang="en-US" altLang="ko-KR" sz="2400" dirty="0">
                <a:latin typeface="Myriad Pro" pitchFamily="34" charset="0"/>
              </a:rPr>
              <a:t> rather than bolus EN should be used.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" y="3494857"/>
            <a:ext cx="9120757" cy="217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adult critically ill patients,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does </a:t>
            </a:r>
            <a:r>
              <a:rPr lang="en-US" altLang="ko-KR" sz="3200" b="1" spc="-150" dirty="0" err="1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postpyloric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EN compared to gastric EN improve outcome (reduce</a:t>
            </a:r>
            <a:b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</a:b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mortality, reduce infections)?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lnSpcReduction="10000"/>
          </a:bodyPr>
          <a:lstStyle/>
          <a:p>
            <a:pPr marL="457200" lvl="1" indent="0" algn="just">
              <a:buNone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Gastric access</a:t>
            </a:r>
            <a:r>
              <a:rPr lang="en-US" altLang="ko-KR" sz="2400" dirty="0">
                <a:latin typeface="Myriad Pro" pitchFamily="34" charset="0"/>
              </a:rPr>
              <a:t> should be used as the standard approach </a:t>
            </a:r>
            <a:r>
              <a:rPr lang="en-US" altLang="ko-KR" sz="2400" dirty="0" smtClean="0">
                <a:latin typeface="Myriad Pro" pitchFamily="34" charset="0"/>
              </a:rPr>
              <a:t>to initiate </a:t>
            </a:r>
            <a:r>
              <a:rPr lang="en-US" altLang="ko-KR" sz="2400" dirty="0">
                <a:latin typeface="Myriad Pro" pitchFamily="34" charset="0"/>
              </a:rPr>
              <a:t>EN.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patients with gastric feeding intolerance not solved </a:t>
            </a:r>
            <a:r>
              <a:rPr lang="en-US" altLang="ko-KR" sz="2400" dirty="0" smtClean="0">
                <a:latin typeface="Myriad Pro" pitchFamily="34" charset="0"/>
              </a:rPr>
              <a:t>with </a:t>
            </a:r>
            <a:r>
              <a:rPr lang="en-US" altLang="ko-KR" sz="2400" dirty="0" err="1" smtClean="0">
                <a:latin typeface="Myriad Pro" pitchFamily="34" charset="0"/>
              </a:rPr>
              <a:t>prokinetic</a:t>
            </a:r>
            <a:r>
              <a:rPr lang="en-US" altLang="ko-KR" sz="2400" dirty="0" smtClean="0">
                <a:latin typeface="Myriad Pro" pitchFamily="34" charset="0"/>
              </a:rPr>
              <a:t> </a:t>
            </a:r>
            <a:r>
              <a:rPr lang="en-US" altLang="ko-KR" sz="2400" dirty="0">
                <a:latin typeface="Myriad Pro" pitchFamily="34" charset="0"/>
              </a:rPr>
              <a:t>agents, </a:t>
            </a:r>
            <a:r>
              <a:rPr lang="en-US" altLang="ko-KR" sz="2400" u="sng" dirty="0" err="1">
                <a:latin typeface="Myriad Pro" pitchFamily="34" charset="0"/>
              </a:rPr>
              <a:t>postpyloric</a:t>
            </a:r>
            <a:r>
              <a:rPr lang="en-US" altLang="ko-KR" sz="2400" u="sng" dirty="0">
                <a:latin typeface="Myriad Pro" pitchFamily="34" charset="0"/>
              </a:rPr>
              <a:t> feeding</a:t>
            </a:r>
            <a:r>
              <a:rPr lang="en-US" altLang="ko-KR" sz="2400" dirty="0">
                <a:latin typeface="Myriad Pro" pitchFamily="34" charset="0"/>
              </a:rPr>
              <a:t> should be used.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patients deemed to be at </a:t>
            </a:r>
            <a:r>
              <a:rPr lang="en-US" altLang="ko-KR" sz="2400" u="sng" dirty="0">
                <a:latin typeface="Myriad Pro" pitchFamily="34" charset="0"/>
              </a:rPr>
              <a:t>high risk for aspiration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dirty="0" err="1">
                <a:latin typeface="Myriad Pro" pitchFamily="34" charset="0"/>
              </a:rPr>
              <a:t>postpyloric</a:t>
            </a:r>
            <a:r>
              <a:rPr lang="en-US" altLang="ko-KR" sz="2400" dirty="0">
                <a:latin typeface="Myriad Pro" pitchFamily="34" charset="0"/>
              </a:rPr>
              <a:t>, mainly </a:t>
            </a:r>
            <a:r>
              <a:rPr lang="en-US" altLang="ko-KR" sz="2400" u="sng" dirty="0" err="1">
                <a:latin typeface="Myriad Pro" pitchFamily="34" charset="0"/>
              </a:rPr>
              <a:t>jejunal</a:t>
            </a:r>
            <a:r>
              <a:rPr lang="en-US" altLang="ko-KR" sz="2400" u="sng" dirty="0">
                <a:latin typeface="Myriad Pro" pitchFamily="34" charset="0"/>
              </a:rPr>
              <a:t> feeding</a:t>
            </a:r>
            <a:r>
              <a:rPr lang="en-US" altLang="ko-KR" sz="2400" dirty="0">
                <a:latin typeface="Myriad Pro" pitchFamily="34" charset="0"/>
              </a:rPr>
              <a:t> can be performed.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- strong consensus (95%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3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adult critically ill patients, does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the administration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of </a:t>
            </a:r>
            <a:r>
              <a:rPr lang="en-US" altLang="ko-KR" sz="3200" b="1" spc="-150" dirty="0" err="1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prokinetics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 improve outcome (reduce mortality,</a:t>
            </a:r>
            <a:b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</a:b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reduce infections)?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critically ill patients with gastric feeding </a:t>
            </a:r>
            <a:r>
              <a:rPr lang="en-US" altLang="ko-KR" sz="2400" dirty="0" smtClean="0">
                <a:latin typeface="Myriad Pro" pitchFamily="34" charset="0"/>
              </a:rPr>
              <a:t>intolerance, </a:t>
            </a:r>
            <a:r>
              <a:rPr lang="en-US" altLang="ko-KR" sz="2400" u="sng" dirty="0" smtClean="0">
                <a:latin typeface="Myriad Pro" pitchFamily="34" charset="0"/>
              </a:rPr>
              <a:t>intravenous </a:t>
            </a:r>
            <a:r>
              <a:rPr lang="en-US" altLang="ko-KR" sz="2400" u="sng" dirty="0">
                <a:latin typeface="Myriad Pro" pitchFamily="34" charset="0"/>
              </a:rPr>
              <a:t>erythromycin</a:t>
            </a:r>
            <a:r>
              <a:rPr lang="en-US" altLang="ko-KR" sz="2400" dirty="0">
                <a:latin typeface="Myriad Pro" pitchFamily="34" charset="0"/>
              </a:rPr>
              <a:t> should be used as a first line </a:t>
            </a:r>
            <a:r>
              <a:rPr lang="en-US" altLang="ko-KR" sz="2400" dirty="0" err="1" smtClean="0">
                <a:latin typeface="Myriad Pro" pitchFamily="34" charset="0"/>
              </a:rPr>
              <a:t>prokinetic</a:t>
            </a:r>
            <a:r>
              <a:rPr lang="en-US" altLang="ko-KR" sz="2400" dirty="0" smtClean="0">
                <a:latin typeface="Myriad Pro" pitchFamily="34" charset="0"/>
              </a:rPr>
              <a:t> therapy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Alternatively, </a:t>
            </a:r>
            <a:r>
              <a:rPr lang="en-US" altLang="ko-KR" sz="2400" u="sng" dirty="0">
                <a:latin typeface="Myriad Pro" pitchFamily="34" charset="0"/>
              </a:rPr>
              <a:t>intravenous metoclopramide</a:t>
            </a:r>
            <a:r>
              <a:rPr lang="en-US" altLang="ko-KR" sz="2400" dirty="0">
                <a:latin typeface="Myriad Pro" pitchFamily="34" charset="0"/>
              </a:rPr>
              <a:t> or a </a:t>
            </a:r>
            <a:r>
              <a:rPr lang="en-US" altLang="ko-KR" sz="2400" dirty="0" smtClean="0">
                <a:latin typeface="Myriad Pro" pitchFamily="34" charset="0"/>
              </a:rPr>
              <a:t>combination of </a:t>
            </a:r>
            <a:r>
              <a:rPr lang="en-US" altLang="ko-KR" sz="2400" u="sng" dirty="0">
                <a:latin typeface="Myriad Pro" pitchFamily="34" charset="0"/>
              </a:rPr>
              <a:t>metoclopramide and erythromycin</a:t>
            </a:r>
            <a:r>
              <a:rPr lang="en-US" altLang="ko-KR" sz="2400" dirty="0">
                <a:latin typeface="Myriad Pro" pitchFamily="34" charset="0"/>
              </a:rPr>
              <a:t> can be used as a </a:t>
            </a:r>
            <a:r>
              <a:rPr lang="en-US" altLang="ko-KR" sz="2400" dirty="0" err="1" smtClean="0">
                <a:latin typeface="Myriad Pro" pitchFamily="34" charset="0"/>
              </a:rPr>
              <a:t>prokinetic</a:t>
            </a:r>
            <a:r>
              <a:rPr lang="en-US" altLang="ko-KR" sz="2400" dirty="0" smtClean="0">
                <a:latin typeface="Myriad Pro" pitchFamily="34" charset="0"/>
              </a:rPr>
              <a:t> therapy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78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How to define the energy expenditure (EE)?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critically ill </a:t>
            </a:r>
            <a:r>
              <a:rPr lang="en-US" altLang="ko-KR" sz="2400" u="sng" dirty="0">
                <a:latin typeface="Myriad Pro" pitchFamily="34" charset="0"/>
              </a:rPr>
              <a:t>mechanically ventilated</a:t>
            </a:r>
            <a:r>
              <a:rPr lang="en-US" altLang="ko-KR" sz="2400" dirty="0">
                <a:latin typeface="Myriad Pro" pitchFamily="34" charset="0"/>
              </a:rPr>
              <a:t> patients, EE(energy </a:t>
            </a:r>
            <a:r>
              <a:rPr lang="en-US" altLang="ko-KR" sz="2400" dirty="0" smtClean="0">
                <a:latin typeface="Myriad Pro" pitchFamily="34" charset="0"/>
              </a:rPr>
              <a:t>expenditure) should be determined </a:t>
            </a:r>
            <a:r>
              <a:rPr lang="en-US" altLang="ko-KR" sz="2400" dirty="0">
                <a:latin typeface="Myriad Pro" pitchFamily="34" charset="0"/>
              </a:rPr>
              <a:t>by using </a:t>
            </a:r>
            <a:r>
              <a:rPr lang="en-US" altLang="ko-KR" sz="2400" u="sng" dirty="0">
                <a:latin typeface="Myriad Pro" pitchFamily="34" charset="0"/>
              </a:rPr>
              <a:t>indirect </a:t>
            </a:r>
            <a:r>
              <a:rPr lang="en-US" altLang="ko-KR" sz="2400" u="sng" dirty="0" smtClean="0">
                <a:latin typeface="Myriad Pro" pitchFamily="34" charset="0"/>
              </a:rPr>
              <a:t>calorimetry</a:t>
            </a:r>
            <a:r>
              <a:rPr lang="en-US" altLang="ko-KR" sz="2400" dirty="0" smtClean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of recommendation: B -</a:t>
            </a:r>
            <a:r>
              <a:rPr lang="en-US" altLang="ko-KR" sz="2000" dirty="0" smtClean="0">
                <a:latin typeface="Myriad Pro" pitchFamily="34" charset="0"/>
              </a:rPr>
              <a:t>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16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16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6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Autofit/>
          </a:bodyPr>
          <a:lstStyle/>
          <a:p>
            <a:r>
              <a:rPr lang="en-US" altLang="ko-KR" sz="25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critically ill patients for whom </a:t>
            </a:r>
            <a:r>
              <a:rPr lang="en-US" altLang="ko-KR" sz="25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caloric needs </a:t>
            </a:r>
            <a:r>
              <a:rPr lang="en-US" altLang="ko-KR" sz="25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are measured using indirect calorimetry or estimated </a:t>
            </a:r>
            <a:r>
              <a:rPr lang="en-US" altLang="ko-KR" sz="25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using predictive </a:t>
            </a:r>
            <a:r>
              <a:rPr lang="en-US" altLang="ko-KR" sz="25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equations, should </a:t>
            </a:r>
            <a:r>
              <a:rPr lang="en-US" altLang="ko-KR" sz="2500" b="1" spc="-150" dirty="0" err="1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isocaloric</a:t>
            </a:r>
            <a:r>
              <a:rPr lang="en-US" altLang="ko-KR" sz="25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 or hypocaloric nutrition </a:t>
            </a:r>
            <a:r>
              <a:rPr lang="en-US" altLang="ko-KR" sz="25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be used</a:t>
            </a:r>
            <a:r>
              <a:rPr lang="en-US" altLang="ko-KR" sz="25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?</a:t>
            </a:r>
            <a:endParaRPr lang="ko-KR" altLang="en-US" sz="25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If </a:t>
            </a:r>
            <a:r>
              <a:rPr lang="en-US" altLang="ko-KR" sz="2400" u="sng" dirty="0">
                <a:latin typeface="Myriad Pro" pitchFamily="34" charset="0"/>
              </a:rPr>
              <a:t>indirect calorimetry</a:t>
            </a:r>
            <a:r>
              <a:rPr lang="en-US" altLang="ko-KR" sz="2400" dirty="0">
                <a:latin typeface="Myriad Pro" pitchFamily="34" charset="0"/>
              </a:rPr>
              <a:t> is used, </a:t>
            </a:r>
            <a:r>
              <a:rPr lang="en-US" altLang="ko-KR" sz="2400" u="sng" dirty="0" err="1">
                <a:latin typeface="Myriad Pro" pitchFamily="34" charset="0"/>
              </a:rPr>
              <a:t>isocaloric</a:t>
            </a:r>
            <a:r>
              <a:rPr lang="en-US" altLang="ko-KR" sz="2400" u="sng" dirty="0">
                <a:latin typeface="Myriad Pro" pitchFamily="34" charset="0"/>
              </a:rPr>
              <a:t> nutrition</a:t>
            </a:r>
            <a:r>
              <a:rPr lang="en-US" altLang="ko-KR" sz="2400" dirty="0">
                <a:latin typeface="Myriad Pro" pitchFamily="34" charset="0"/>
              </a:rPr>
              <a:t> </a:t>
            </a:r>
            <a:r>
              <a:rPr lang="en-US" altLang="ko-KR" sz="2400" dirty="0" smtClean="0">
                <a:latin typeface="Myriad Pro" pitchFamily="34" charset="0"/>
              </a:rPr>
              <a:t>rather than </a:t>
            </a:r>
            <a:r>
              <a:rPr lang="en-US" altLang="ko-KR" sz="2400" dirty="0">
                <a:latin typeface="Myriad Pro" pitchFamily="34" charset="0"/>
              </a:rPr>
              <a:t>hypocaloric nutrition can be progressively </a:t>
            </a:r>
            <a:r>
              <a:rPr lang="en-US" altLang="ko-KR" sz="2400" dirty="0" smtClean="0">
                <a:latin typeface="Myriad Pro" pitchFamily="34" charset="0"/>
              </a:rPr>
              <a:t>implemented </a:t>
            </a:r>
            <a:r>
              <a:rPr lang="en-US" altLang="ko-KR" sz="2400" u="sng" dirty="0" smtClean="0">
                <a:latin typeface="Myriad Pro" pitchFamily="34" charset="0"/>
              </a:rPr>
              <a:t>after </a:t>
            </a:r>
            <a:r>
              <a:rPr lang="en-US" altLang="ko-KR" sz="2400" u="sng" dirty="0">
                <a:latin typeface="Myriad Pro" pitchFamily="34" charset="0"/>
              </a:rPr>
              <a:t>the early phase of acute illness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Hypocaloric nutrition</a:t>
            </a:r>
            <a:r>
              <a:rPr lang="en-US" altLang="ko-KR" sz="2400" dirty="0">
                <a:latin typeface="Myriad Pro" pitchFamily="34" charset="0"/>
              </a:rPr>
              <a:t> (not exceeding 70% of EE) should </a:t>
            </a:r>
            <a:r>
              <a:rPr lang="en-US" altLang="ko-KR" sz="2400" dirty="0" smtClean="0">
                <a:latin typeface="Myriad Pro" pitchFamily="34" charset="0"/>
              </a:rPr>
              <a:t>be administered </a:t>
            </a:r>
            <a:r>
              <a:rPr lang="en-US" altLang="ko-KR" sz="2400" dirty="0">
                <a:latin typeface="Myriad Pro" pitchFamily="34" charset="0"/>
              </a:rPr>
              <a:t>in the </a:t>
            </a:r>
            <a:r>
              <a:rPr lang="en-US" altLang="ko-KR" sz="2400" u="sng" dirty="0">
                <a:latin typeface="Myriad Pro" pitchFamily="34" charset="0"/>
              </a:rPr>
              <a:t>early phase of acute illness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  <a:endParaRPr lang="en-US" altLang="ko-KR" sz="20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16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After day 3</a:t>
            </a:r>
            <a:r>
              <a:rPr lang="en-US" altLang="ko-KR" sz="2400" dirty="0">
                <a:latin typeface="Myriad Pro" pitchFamily="34" charset="0"/>
              </a:rPr>
              <a:t>, caloric delivery can be increased up to </a:t>
            </a:r>
            <a:r>
              <a:rPr lang="en-US" altLang="ko-KR" sz="2400" u="sng" dirty="0">
                <a:latin typeface="Myriad Pro" pitchFamily="34" charset="0"/>
              </a:rPr>
              <a:t>80-100% of measured EE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0 - strong consensus (95%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16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16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2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Autofit/>
          </a:bodyPr>
          <a:lstStyle/>
          <a:p>
            <a:r>
              <a:rPr lang="en-US" altLang="ko-KR" sz="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critically ill patients for whom caloric needs are measured using indirect calorimetry or estimated using predictive equations, should </a:t>
            </a:r>
            <a:r>
              <a:rPr lang="en-US" altLang="ko-KR" sz="200" b="1" spc="-150" dirty="0" err="1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isocaloric</a:t>
            </a:r>
            <a:r>
              <a:rPr lang="en-US" altLang="ko-KR" sz="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 or hypocaloric nutrition be used?</a:t>
            </a:r>
            <a:endParaRPr lang="ko-KR" altLang="en-US" sz="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If </a:t>
            </a:r>
            <a:r>
              <a:rPr lang="en-US" altLang="ko-KR" sz="2400" u="sng" dirty="0">
                <a:latin typeface="Myriad Pro" pitchFamily="34" charset="0"/>
              </a:rPr>
              <a:t>predictive equations</a:t>
            </a:r>
            <a:r>
              <a:rPr lang="en-US" altLang="ko-KR" sz="2400" dirty="0">
                <a:latin typeface="Myriad Pro" pitchFamily="34" charset="0"/>
              </a:rPr>
              <a:t> are used to estimate the energy </a:t>
            </a:r>
            <a:r>
              <a:rPr lang="en-US" altLang="ko-KR" sz="2400" dirty="0" smtClean="0">
                <a:latin typeface="Myriad Pro" pitchFamily="34" charset="0"/>
              </a:rPr>
              <a:t>need, </a:t>
            </a:r>
            <a:r>
              <a:rPr lang="en-US" altLang="ko-KR" sz="2400" u="sng" dirty="0" smtClean="0">
                <a:latin typeface="Myriad Pro" pitchFamily="34" charset="0"/>
              </a:rPr>
              <a:t>hypocaloric </a:t>
            </a:r>
            <a:r>
              <a:rPr lang="en-US" altLang="ko-KR" sz="2400" u="sng" dirty="0">
                <a:latin typeface="Myriad Pro" pitchFamily="34" charset="0"/>
              </a:rPr>
              <a:t>nutrition</a:t>
            </a:r>
            <a:r>
              <a:rPr lang="en-US" altLang="ko-KR" sz="2400" dirty="0">
                <a:latin typeface="Myriad Pro" pitchFamily="34" charset="0"/>
              </a:rPr>
              <a:t> (below 70% estimated needs) should </a:t>
            </a:r>
            <a:r>
              <a:rPr lang="en-US" altLang="ko-KR" sz="2400" dirty="0" smtClean="0">
                <a:latin typeface="Myriad Pro" pitchFamily="34" charset="0"/>
              </a:rPr>
              <a:t>be preferred </a:t>
            </a:r>
            <a:r>
              <a:rPr lang="en-US" altLang="ko-KR" sz="2400" dirty="0">
                <a:latin typeface="Myriad Pro" pitchFamily="34" charset="0"/>
              </a:rPr>
              <a:t>over </a:t>
            </a:r>
            <a:r>
              <a:rPr lang="en-US" altLang="ko-KR" sz="2400" dirty="0" err="1">
                <a:latin typeface="Myriad Pro" pitchFamily="34" charset="0"/>
              </a:rPr>
              <a:t>isocaloric</a:t>
            </a:r>
            <a:r>
              <a:rPr lang="en-US" altLang="ko-KR" sz="2400" dirty="0">
                <a:latin typeface="Myriad Pro" pitchFamily="34" charset="0"/>
              </a:rPr>
              <a:t> nutrition for the </a:t>
            </a:r>
            <a:r>
              <a:rPr lang="en-US" altLang="ko-KR" sz="2400" u="sng" dirty="0">
                <a:latin typeface="Myriad Pro" pitchFamily="34" charset="0"/>
              </a:rPr>
              <a:t>first week of ICU stay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3225" y="873787"/>
            <a:ext cx="8560667" cy="85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500" b="1" spc="-15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critically ill patients for whom caloric needs are measured using indirect calorimetry or estimated using predictive equations, should isocaloric or hypocaloric nutrition be used?</a:t>
            </a:r>
            <a:endParaRPr lang="ko-KR" altLang="en-US" sz="25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102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When should we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apply/implement supplemental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PN?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In </a:t>
            </a:r>
            <a:r>
              <a:rPr lang="en-US" altLang="ko-KR" sz="2400" dirty="0">
                <a:latin typeface="Myriad Pro" pitchFamily="34" charset="0"/>
              </a:rPr>
              <a:t>patients who </a:t>
            </a:r>
            <a:r>
              <a:rPr lang="en-US" altLang="ko-KR" sz="2400" u="sng" dirty="0">
                <a:latin typeface="Myriad Pro" pitchFamily="34" charset="0"/>
              </a:rPr>
              <a:t>do not tolerate full dose EN</a:t>
            </a:r>
            <a:r>
              <a:rPr lang="en-US" altLang="ko-KR" sz="2400" dirty="0">
                <a:latin typeface="Myriad Pro" pitchFamily="34" charset="0"/>
              </a:rPr>
              <a:t> during the </a:t>
            </a:r>
            <a:r>
              <a:rPr lang="en-US" altLang="ko-KR" sz="2400" u="sng" dirty="0" smtClean="0">
                <a:latin typeface="Myriad Pro" pitchFamily="34" charset="0"/>
              </a:rPr>
              <a:t>first week </a:t>
            </a:r>
            <a:r>
              <a:rPr lang="en-US" altLang="ko-KR" sz="2400" u="sng" dirty="0">
                <a:latin typeface="Myriad Pro" pitchFamily="34" charset="0"/>
              </a:rPr>
              <a:t>in the ICU</a:t>
            </a:r>
            <a:r>
              <a:rPr lang="en-US" altLang="ko-KR" sz="2400" dirty="0">
                <a:latin typeface="Myriad Pro" pitchFamily="34" charset="0"/>
              </a:rPr>
              <a:t>, the safety and benefits of </a:t>
            </a:r>
            <a:r>
              <a:rPr lang="en-US" altLang="ko-KR" sz="2400" u="sng" dirty="0">
                <a:latin typeface="Myriad Pro" pitchFamily="34" charset="0"/>
              </a:rPr>
              <a:t>initiating PN</a:t>
            </a:r>
            <a:r>
              <a:rPr lang="en-US" altLang="ko-KR" sz="2400" dirty="0">
                <a:latin typeface="Myriad Pro" pitchFamily="34" charset="0"/>
              </a:rPr>
              <a:t> </a:t>
            </a:r>
            <a:r>
              <a:rPr lang="en-US" altLang="ko-KR" sz="2400" dirty="0" smtClean="0">
                <a:latin typeface="Myriad Pro" pitchFamily="34" charset="0"/>
              </a:rPr>
              <a:t>should be </a:t>
            </a:r>
            <a:r>
              <a:rPr lang="en-US" altLang="ko-KR" sz="2400" dirty="0">
                <a:latin typeface="Myriad Pro" pitchFamily="34" charset="0"/>
              </a:rPr>
              <a:t>weighed on a case-by-case basis.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96%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PN should not be started</a:t>
            </a:r>
            <a:r>
              <a:rPr lang="en-US" altLang="ko-KR" sz="2400" dirty="0">
                <a:latin typeface="Myriad Pro" pitchFamily="34" charset="0"/>
              </a:rPr>
              <a:t> until </a:t>
            </a:r>
            <a:r>
              <a:rPr lang="en-US" altLang="ko-KR" sz="2400" u="sng" dirty="0">
                <a:latin typeface="Myriad Pro" pitchFamily="34" charset="0"/>
              </a:rPr>
              <a:t>all strategies to maximize </a:t>
            </a:r>
            <a:r>
              <a:rPr lang="en-US" altLang="ko-KR" sz="2400" u="sng" dirty="0" smtClean="0">
                <a:latin typeface="Myriad Pro" pitchFamily="34" charset="0"/>
              </a:rPr>
              <a:t>EN tolerance</a:t>
            </a:r>
            <a:r>
              <a:rPr lang="en-US" altLang="ko-KR" sz="2400" dirty="0" smtClean="0">
                <a:latin typeface="Myriad Pro" pitchFamily="34" charset="0"/>
              </a:rPr>
              <a:t> </a:t>
            </a:r>
            <a:r>
              <a:rPr lang="en-US" altLang="ko-KR" sz="2400" dirty="0">
                <a:latin typeface="Myriad Pro" pitchFamily="34" charset="0"/>
              </a:rPr>
              <a:t>have been attempted.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strong </a:t>
            </a:r>
            <a:r>
              <a:rPr lang="en-US" altLang="ko-KR" sz="2000" dirty="0">
                <a:latin typeface="Myriad Pro" pitchFamily="34" charset="0"/>
              </a:rPr>
              <a:t>consensus (</a:t>
            </a:r>
            <a:r>
              <a:rPr lang="en-US" altLang="ko-KR" sz="2000" dirty="0" smtClean="0">
                <a:latin typeface="Myriad Pro" pitchFamily="34" charset="0"/>
              </a:rPr>
              <a:t>95%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693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adult critically ill patients, does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high protein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intake compared to low protein intake improve outcome</a:t>
            </a:r>
            <a:b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</a:b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(reduce mortality, reduce infections)?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During </a:t>
            </a:r>
            <a:r>
              <a:rPr lang="en-US" altLang="ko-KR" sz="2400" u="sng" dirty="0">
                <a:latin typeface="Myriad Pro" pitchFamily="34" charset="0"/>
              </a:rPr>
              <a:t>critical illness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1.3 g/kg protein</a:t>
            </a:r>
            <a:r>
              <a:rPr lang="en-US" altLang="ko-KR" sz="2400" dirty="0">
                <a:latin typeface="Myriad Pro" pitchFamily="34" charset="0"/>
              </a:rPr>
              <a:t> equivalents per </a:t>
            </a:r>
            <a:r>
              <a:rPr lang="en-US" altLang="ko-KR" sz="2400" dirty="0" smtClean="0">
                <a:latin typeface="Myriad Pro" pitchFamily="34" charset="0"/>
              </a:rPr>
              <a:t>day can </a:t>
            </a:r>
            <a:r>
              <a:rPr lang="en-US" altLang="ko-KR" sz="2400" dirty="0">
                <a:latin typeface="Myriad Pro" pitchFamily="34" charset="0"/>
              </a:rPr>
              <a:t>be delivered progressively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0 -</a:t>
            </a:r>
            <a:r>
              <a:rPr lang="en-US" altLang="ko-KR" sz="2000" dirty="0" smtClean="0">
                <a:latin typeface="Myriad Pro" pitchFamily="34" charset="0"/>
              </a:rPr>
              <a:t>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91%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Physical activity may improve the beneficial effects </a:t>
            </a:r>
            <a:r>
              <a:rPr lang="en-US" altLang="ko-KR" sz="2400" dirty="0" smtClean="0">
                <a:latin typeface="Myriad Pro" pitchFamily="34" charset="0"/>
              </a:rPr>
              <a:t>of nutritional therapy.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Consensus (86% agreement)</a:t>
            </a:r>
          </a:p>
        </p:txBody>
      </p:sp>
    </p:spTree>
    <p:extLst>
      <p:ext uri="{BB962C8B-B14F-4D97-AF65-F5344CB8AC3E}">
        <p14:creationId xmlns:p14="http://schemas.microsoft.com/office/powerpoint/2010/main" val="179942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What are the optimal combinations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of carbohydrates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and fat during EN and PN?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The amount of </a:t>
            </a:r>
            <a:r>
              <a:rPr lang="en-US" altLang="ko-KR" sz="2400" u="sng" dirty="0">
                <a:latin typeface="Myriad Pro" pitchFamily="34" charset="0"/>
              </a:rPr>
              <a:t>glucose (PN)</a:t>
            </a:r>
            <a:r>
              <a:rPr lang="en-US" altLang="ko-KR" sz="2400" dirty="0">
                <a:latin typeface="Myriad Pro" pitchFamily="34" charset="0"/>
              </a:rPr>
              <a:t> or </a:t>
            </a:r>
            <a:r>
              <a:rPr lang="en-US" altLang="ko-KR" sz="2400" u="sng" dirty="0">
                <a:latin typeface="Myriad Pro" pitchFamily="34" charset="0"/>
              </a:rPr>
              <a:t>carbohydrates (EN)</a:t>
            </a:r>
            <a:r>
              <a:rPr lang="en-US" altLang="ko-KR" sz="2400" dirty="0">
                <a:latin typeface="Myriad Pro" pitchFamily="34" charset="0"/>
              </a:rPr>
              <a:t> </a:t>
            </a:r>
            <a:r>
              <a:rPr lang="en-US" altLang="ko-KR" sz="2400" dirty="0" smtClean="0">
                <a:latin typeface="Myriad Pro" pitchFamily="34" charset="0"/>
              </a:rPr>
              <a:t>administered to </a:t>
            </a:r>
            <a:r>
              <a:rPr lang="en-US" altLang="ko-KR" sz="2400" dirty="0">
                <a:latin typeface="Myriad Pro" pitchFamily="34" charset="0"/>
              </a:rPr>
              <a:t>ICU patients should </a:t>
            </a:r>
            <a:r>
              <a:rPr lang="en-US" altLang="ko-KR" sz="2400" u="sng" dirty="0">
                <a:latin typeface="Myriad Pro" pitchFamily="34" charset="0"/>
              </a:rPr>
              <a:t>not exceed 5 mg/kg/min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-</a:t>
            </a:r>
            <a:r>
              <a:rPr lang="en-US" altLang="ko-KR" sz="2000" dirty="0" smtClean="0">
                <a:latin typeface="Myriad Pro" pitchFamily="34" charset="0"/>
              </a:rPr>
              <a:t>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The administration of intravenous lipid emulsions should </a:t>
            </a:r>
            <a:r>
              <a:rPr lang="en-US" altLang="ko-KR" sz="2400" dirty="0" smtClean="0">
                <a:latin typeface="Myriad Pro" pitchFamily="34" charset="0"/>
              </a:rPr>
              <a:t>be generally </a:t>
            </a:r>
            <a:r>
              <a:rPr lang="en-US" altLang="ko-KR" sz="2400" dirty="0">
                <a:latin typeface="Myriad Pro" pitchFamily="34" charset="0"/>
              </a:rPr>
              <a:t>a part of PN</a:t>
            </a:r>
            <a:r>
              <a:rPr lang="en-US" altLang="ko-KR" sz="2400" dirty="0" smtClean="0">
                <a:latin typeface="Myriad Pro" pitchFamily="34" charset="0"/>
              </a:rPr>
              <a:t>.</a:t>
            </a:r>
            <a:endParaRPr lang="en-US" altLang="ko-KR" sz="24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GPP- 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Intravenous lipid</a:t>
            </a:r>
            <a:r>
              <a:rPr lang="en-US" altLang="ko-KR" sz="2400" dirty="0">
                <a:latin typeface="Myriad Pro" pitchFamily="34" charset="0"/>
              </a:rPr>
              <a:t> (including non-nutritional lipid </a:t>
            </a:r>
            <a:r>
              <a:rPr lang="en-US" altLang="ko-KR" sz="2400" dirty="0" smtClean="0">
                <a:latin typeface="Myriad Pro" pitchFamily="34" charset="0"/>
              </a:rPr>
              <a:t>sources) should </a:t>
            </a:r>
            <a:r>
              <a:rPr lang="en-US" altLang="ko-KR" sz="2400" u="sng" dirty="0">
                <a:latin typeface="Myriad Pro" pitchFamily="34" charset="0"/>
              </a:rPr>
              <a:t>not exceed 1.5 g lipids/kg/day</a:t>
            </a:r>
            <a:r>
              <a:rPr lang="en-US" altLang="ko-KR" sz="2400" dirty="0">
                <a:latin typeface="Myriad Pro" pitchFamily="34" charset="0"/>
              </a:rPr>
              <a:t> and should be adapted </a:t>
            </a:r>
            <a:r>
              <a:rPr lang="en-US" altLang="ko-KR" sz="2400" dirty="0" smtClean="0">
                <a:latin typeface="Myriad Pro" pitchFamily="34" charset="0"/>
              </a:rPr>
              <a:t>to individual </a:t>
            </a:r>
            <a:r>
              <a:rPr lang="en-US" altLang="ko-KR" sz="2400" dirty="0">
                <a:latin typeface="Myriad Pro" pitchFamily="34" charset="0"/>
              </a:rPr>
              <a:t>tolerance.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388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Should we use additional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enteral/parenteral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glutamine (GLN) in the ICU?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85000" lnSpcReduction="2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patients with </a:t>
            </a:r>
            <a:r>
              <a:rPr lang="en-US" altLang="ko-KR" sz="2400" u="sng" dirty="0">
                <a:latin typeface="Myriad Pro" pitchFamily="34" charset="0"/>
              </a:rPr>
              <a:t>burns &gt; 20% body surface area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dirty="0" smtClean="0">
                <a:latin typeface="Myriad Pro" pitchFamily="34" charset="0"/>
              </a:rPr>
              <a:t>additional </a:t>
            </a:r>
            <a:r>
              <a:rPr lang="en-US" altLang="ko-KR" sz="2400" u="sng" dirty="0" smtClean="0">
                <a:latin typeface="Myriad Pro" pitchFamily="34" charset="0"/>
              </a:rPr>
              <a:t>enteral </a:t>
            </a:r>
            <a:r>
              <a:rPr lang="en-US" altLang="ko-KR" sz="2400" u="sng" dirty="0">
                <a:latin typeface="Myriad Pro" pitchFamily="34" charset="0"/>
              </a:rPr>
              <a:t>doses of GLN (0.3-0.5 g/kg/d)</a:t>
            </a:r>
            <a:r>
              <a:rPr lang="en-US" altLang="ko-KR" sz="2400" dirty="0">
                <a:latin typeface="Myriad Pro" pitchFamily="34" charset="0"/>
              </a:rPr>
              <a:t> should be administered </a:t>
            </a:r>
            <a:r>
              <a:rPr lang="en-US" altLang="ko-KR" sz="2400" dirty="0" smtClean="0">
                <a:latin typeface="Myriad Pro" pitchFamily="34" charset="0"/>
              </a:rPr>
              <a:t>for </a:t>
            </a:r>
            <a:r>
              <a:rPr lang="en-US" altLang="ko-KR" sz="2400" u="sng" dirty="0" smtClean="0">
                <a:latin typeface="Myriad Pro" pitchFamily="34" charset="0"/>
              </a:rPr>
              <a:t>10-15 </a:t>
            </a:r>
            <a:r>
              <a:rPr lang="en-US" altLang="ko-KR" sz="2400" u="sng" dirty="0">
                <a:latin typeface="Myriad Pro" pitchFamily="34" charset="0"/>
              </a:rPr>
              <a:t>days</a:t>
            </a:r>
            <a:r>
              <a:rPr lang="en-US" altLang="ko-KR" sz="2400" dirty="0">
                <a:latin typeface="Myriad Pro" pitchFamily="34" charset="0"/>
              </a:rPr>
              <a:t> as soon as EN is commenced.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</a:t>
            </a:r>
            <a:r>
              <a:rPr lang="en-US" altLang="ko-KR" sz="2400" u="sng" dirty="0">
                <a:latin typeface="Myriad Pro" pitchFamily="34" charset="0"/>
              </a:rPr>
              <a:t>critically ill trauma</a:t>
            </a:r>
            <a:r>
              <a:rPr lang="en-US" altLang="ko-KR" sz="2400" dirty="0">
                <a:latin typeface="Myriad Pro" pitchFamily="34" charset="0"/>
              </a:rPr>
              <a:t>, additional </a:t>
            </a:r>
            <a:r>
              <a:rPr lang="en-US" altLang="ko-KR" sz="2400" u="sng" dirty="0">
                <a:latin typeface="Myriad Pro" pitchFamily="34" charset="0"/>
              </a:rPr>
              <a:t>EN doses of GLN (0.2-0.3 </a:t>
            </a:r>
            <a:r>
              <a:rPr lang="en-US" altLang="ko-KR" sz="2400" u="sng" dirty="0" smtClean="0">
                <a:latin typeface="Myriad Pro" pitchFamily="34" charset="0"/>
              </a:rPr>
              <a:t>g/kg/d</a:t>
            </a:r>
            <a:r>
              <a:rPr lang="en-US" altLang="ko-KR" sz="2400" u="sng" dirty="0">
                <a:latin typeface="Myriad Pro" pitchFamily="34" charset="0"/>
              </a:rPr>
              <a:t>) </a:t>
            </a:r>
            <a:r>
              <a:rPr lang="en-US" altLang="ko-KR" sz="2400" dirty="0">
                <a:latin typeface="Myriad Pro" pitchFamily="34" charset="0"/>
              </a:rPr>
              <a:t>can be administered for the first </a:t>
            </a:r>
            <a:r>
              <a:rPr lang="en-US" altLang="ko-KR" sz="2400" u="sng" dirty="0">
                <a:latin typeface="Myriad Pro" pitchFamily="34" charset="0"/>
              </a:rPr>
              <a:t>five days</a:t>
            </a:r>
            <a:r>
              <a:rPr lang="en-US" altLang="ko-KR" sz="2400" dirty="0">
                <a:latin typeface="Myriad Pro" pitchFamily="34" charset="0"/>
              </a:rPr>
              <a:t> with EN. In </a:t>
            </a:r>
            <a:r>
              <a:rPr lang="en-US" altLang="ko-KR" sz="2400" dirty="0" smtClean="0">
                <a:latin typeface="Myriad Pro" pitchFamily="34" charset="0"/>
              </a:rPr>
              <a:t>case of </a:t>
            </a:r>
            <a:r>
              <a:rPr lang="en-US" altLang="ko-KR" sz="2400" dirty="0">
                <a:latin typeface="Myriad Pro" pitchFamily="34" charset="0"/>
              </a:rPr>
              <a:t>complicated wound healing it can be administered for </a:t>
            </a:r>
            <a:r>
              <a:rPr lang="en-US" altLang="ko-KR" sz="2400" dirty="0" smtClean="0">
                <a:latin typeface="Myriad Pro" pitchFamily="34" charset="0"/>
              </a:rPr>
              <a:t>a longer </a:t>
            </a:r>
            <a:r>
              <a:rPr lang="en-US" altLang="ko-KR" sz="2400" dirty="0">
                <a:latin typeface="Myriad Pro" pitchFamily="34" charset="0"/>
              </a:rPr>
              <a:t>period of ten to 15 days.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91%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ICU patients </a:t>
            </a:r>
            <a:r>
              <a:rPr lang="en-US" altLang="ko-KR" sz="2400" u="sng" dirty="0">
                <a:latin typeface="Myriad Pro" pitchFamily="34" charset="0"/>
              </a:rPr>
              <a:t>except burn and trauma patients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 smtClean="0">
                <a:latin typeface="Myriad Pro" pitchFamily="34" charset="0"/>
              </a:rPr>
              <a:t>additional enteral </a:t>
            </a:r>
            <a:r>
              <a:rPr lang="en-US" altLang="ko-KR" sz="2400" u="sng" dirty="0">
                <a:latin typeface="Myriad Pro" pitchFamily="34" charset="0"/>
              </a:rPr>
              <a:t>GLN should not be administered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92.31%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unstable and complex ICU patients, particularly in </a:t>
            </a:r>
            <a:r>
              <a:rPr lang="en-US" altLang="ko-KR" sz="2400" dirty="0" smtClean="0">
                <a:latin typeface="Myriad Pro" pitchFamily="34" charset="0"/>
              </a:rPr>
              <a:t>those suffering </a:t>
            </a:r>
            <a:r>
              <a:rPr lang="en-US" altLang="ko-KR" sz="2400" dirty="0">
                <a:latin typeface="Myriad Pro" pitchFamily="34" charset="0"/>
              </a:rPr>
              <a:t>from </a:t>
            </a:r>
            <a:r>
              <a:rPr lang="en-US" altLang="ko-KR" sz="2400" u="sng" dirty="0">
                <a:latin typeface="Myriad Pro" pitchFamily="34" charset="0"/>
              </a:rPr>
              <a:t>liver and renal failure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parenteral GLN </a:t>
            </a:r>
            <a:r>
              <a:rPr lang="en-US" altLang="ko-KR" sz="2400" u="sng" dirty="0" smtClean="0">
                <a:latin typeface="Myriad Pro" pitchFamily="34" charset="0"/>
              </a:rPr>
              <a:t>–dipeptide shall </a:t>
            </a:r>
            <a:r>
              <a:rPr lang="en-US" altLang="ko-KR" sz="2400" u="sng" dirty="0">
                <a:latin typeface="Myriad Pro" pitchFamily="34" charset="0"/>
              </a:rPr>
              <a:t>not be administered.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A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92.31% agreement)</a:t>
            </a:r>
            <a:endParaRPr lang="en-US" altLang="ko-KR" sz="20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13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Overview	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ESPEN guideline on clinical nutrition in the intensive care </a:t>
            </a:r>
            <a:r>
              <a:rPr lang="en-US" altLang="ko-KR" sz="2400" dirty="0" smtClean="0">
                <a:latin typeface="Myriad Pro" pitchFamily="34" charset="0"/>
              </a:rPr>
              <a:t>unit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GI problems in ICU</a:t>
            </a:r>
            <a:endParaRPr lang="en-US" altLang="ko-KR" sz="24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Re-feeding Syndrome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UGI bleeding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82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Should we use enteral/parenteral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EPA/DHA (</a:t>
            </a:r>
            <a:r>
              <a:rPr lang="en-US" altLang="ko-KR" sz="3200" b="1" spc="-150" dirty="0" err="1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eicosapentaenoic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 acid/docosahexaenoic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acid)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High doses</a:t>
            </a:r>
            <a:r>
              <a:rPr lang="en-US" altLang="ko-KR" sz="2400" dirty="0">
                <a:latin typeface="Myriad Pro" pitchFamily="34" charset="0"/>
              </a:rPr>
              <a:t> of </a:t>
            </a:r>
            <a:r>
              <a:rPr lang="en-US" altLang="ko-KR" sz="2400" u="sng" dirty="0">
                <a:latin typeface="Myriad Pro" pitchFamily="34" charset="0"/>
              </a:rPr>
              <a:t>omega-3-enriched EN</a:t>
            </a:r>
            <a:r>
              <a:rPr lang="en-US" altLang="ko-KR" sz="2400" dirty="0">
                <a:latin typeface="Myriad Pro" pitchFamily="34" charset="0"/>
              </a:rPr>
              <a:t> formula </a:t>
            </a:r>
            <a:r>
              <a:rPr lang="en-US" altLang="ko-KR" sz="2400" u="sng" dirty="0">
                <a:latin typeface="Myriad Pro" pitchFamily="34" charset="0"/>
              </a:rPr>
              <a:t>should not </a:t>
            </a:r>
            <a:r>
              <a:rPr lang="en-US" altLang="ko-KR" sz="2400" u="sng" dirty="0" smtClean="0">
                <a:latin typeface="Myriad Pro" pitchFamily="34" charset="0"/>
              </a:rPr>
              <a:t>be given </a:t>
            </a:r>
            <a:r>
              <a:rPr lang="en-US" altLang="ko-KR" sz="2400" u="sng" dirty="0">
                <a:latin typeface="Myriad Pro" pitchFamily="34" charset="0"/>
              </a:rPr>
              <a:t>by bolus </a:t>
            </a:r>
            <a:r>
              <a:rPr lang="en-US" altLang="ko-KR" sz="2400" dirty="0">
                <a:latin typeface="Myriad Pro" pitchFamily="34" charset="0"/>
              </a:rPr>
              <a:t>administration.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91%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EN enriched with </a:t>
            </a:r>
            <a:r>
              <a:rPr lang="en-US" altLang="ko-KR" sz="2400" u="sng" dirty="0" smtClean="0">
                <a:latin typeface="Myriad Pro" pitchFamily="34" charset="0"/>
              </a:rPr>
              <a:t>omega-3 FA within nutritional </a:t>
            </a:r>
            <a:r>
              <a:rPr lang="en-US" altLang="ko-KR" sz="2400" u="sng" dirty="0">
                <a:latin typeface="Myriad Pro" pitchFamily="34" charset="0"/>
              </a:rPr>
              <a:t>doses</a:t>
            </a:r>
            <a:r>
              <a:rPr lang="en-US" altLang="ko-KR" sz="2400" dirty="0">
                <a:latin typeface="Myriad Pro" pitchFamily="34" charset="0"/>
              </a:rPr>
              <a:t> can </a:t>
            </a:r>
            <a:r>
              <a:rPr lang="en-US" altLang="ko-KR" sz="2400" dirty="0" smtClean="0">
                <a:latin typeface="Myriad Pro" pitchFamily="34" charset="0"/>
              </a:rPr>
              <a:t>be administered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High doses omega-3 enriched enteral formulas should not </a:t>
            </a:r>
            <a:r>
              <a:rPr lang="en-US" altLang="ko-KR" sz="2400" dirty="0" smtClean="0">
                <a:latin typeface="Myriad Pro" pitchFamily="34" charset="0"/>
              </a:rPr>
              <a:t>be given </a:t>
            </a:r>
            <a:r>
              <a:rPr lang="en-US" altLang="ko-KR" sz="2400" dirty="0">
                <a:latin typeface="Myriad Pro" pitchFamily="34" charset="0"/>
              </a:rPr>
              <a:t>on a routine basis.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consensus (90% agreement</a:t>
            </a:r>
            <a:r>
              <a:rPr lang="en-US" altLang="ko-KR" sz="2000" dirty="0" smtClean="0">
                <a:latin typeface="Myriad Pro" pitchFamily="34" charset="0"/>
              </a:rPr>
              <a:t>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Parenteral lipid emulsions enriched with </a:t>
            </a:r>
            <a:r>
              <a:rPr lang="en-US" altLang="ko-KR" sz="2400" u="sng" dirty="0" smtClean="0">
                <a:latin typeface="Myriad Pro" pitchFamily="34" charset="0"/>
              </a:rPr>
              <a:t>EPA+DHA </a:t>
            </a:r>
            <a:r>
              <a:rPr lang="en-US" altLang="ko-KR" sz="2400" u="sng" dirty="0">
                <a:latin typeface="Myriad Pro" pitchFamily="34" charset="0"/>
              </a:rPr>
              <a:t>(Fish </a:t>
            </a:r>
            <a:r>
              <a:rPr lang="en-US" altLang="ko-KR" sz="2400" u="sng" dirty="0" smtClean="0">
                <a:latin typeface="Myriad Pro" pitchFamily="34" charset="0"/>
              </a:rPr>
              <a:t>oil dose </a:t>
            </a:r>
            <a:r>
              <a:rPr lang="en-US" altLang="ko-KR" sz="2400" u="sng" dirty="0">
                <a:latin typeface="Myriad Pro" pitchFamily="34" charset="0"/>
              </a:rPr>
              <a:t>0.1-0.2 g/kg/d) </a:t>
            </a:r>
            <a:r>
              <a:rPr lang="en-US" altLang="ko-KR" sz="2400" dirty="0">
                <a:latin typeface="Myriad Pro" pitchFamily="34" charset="0"/>
              </a:rPr>
              <a:t>can be provided in patients receiving </a:t>
            </a:r>
            <a:r>
              <a:rPr lang="en-US" altLang="ko-KR" sz="2400" u="sng" dirty="0">
                <a:latin typeface="Myriad Pro" pitchFamily="34" charset="0"/>
              </a:rPr>
              <a:t>PN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4381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Should we use parenteral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micronutrients and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antioxidants in critically ill patients?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To enable substrate metabolism, </a:t>
            </a:r>
            <a:r>
              <a:rPr lang="en-US" altLang="ko-KR" sz="2400" u="sng" dirty="0">
                <a:latin typeface="Myriad Pro" pitchFamily="34" charset="0"/>
              </a:rPr>
              <a:t>micronutrients</a:t>
            </a:r>
            <a:r>
              <a:rPr lang="en-US" altLang="ko-KR" sz="2400" dirty="0">
                <a:latin typeface="Myriad Pro" pitchFamily="34" charset="0"/>
              </a:rPr>
              <a:t> (i.e. </a:t>
            </a:r>
            <a:r>
              <a:rPr lang="en-US" altLang="ko-KR" sz="2400" dirty="0" smtClean="0">
                <a:latin typeface="Myriad Pro" pitchFamily="34" charset="0"/>
              </a:rPr>
              <a:t>trace elements </a:t>
            </a:r>
            <a:r>
              <a:rPr lang="en-US" altLang="ko-KR" sz="2400" dirty="0">
                <a:latin typeface="Myriad Pro" pitchFamily="34" charset="0"/>
              </a:rPr>
              <a:t>and vitamins) should be provided daily with </a:t>
            </a:r>
            <a:r>
              <a:rPr lang="en-US" altLang="ko-KR" sz="2400" u="sng" dirty="0">
                <a:latin typeface="Myriad Pro" pitchFamily="34" charset="0"/>
              </a:rPr>
              <a:t>PN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Antioxidants as high dose monotherapy should not </a:t>
            </a:r>
            <a:r>
              <a:rPr lang="en-US" altLang="ko-KR" sz="2400" dirty="0" smtClean="0">
                <a:latin typeface="Myriad Pro" pitchFamily="34" charset="0"/>
              </a:rPr>
              <a:t>be administered </a:t>
            </a:r>
            <a:r>
              <a:rPr lang="en-US" altLang="ko-KR" sz="2400" dirty="0">
                <a:latin typeface="Myriad Pro" pitchFamily="34" charset="0"/>
              </a:rPr>
              <a:t>without proven deficiency.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96%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0601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Should additional vitamin D be used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critically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ill patients?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critically ill patients with measured </a:t>
            </a:r>
            <a:r>
              <a:rPr lang="en-US" altLang="ko-KR" sz="2400" u="sng" dirty="0">
                <a:latin typeface="Myriad Pro" pitchFamily="34" charset="0"/>
              </a:rPr>
              <a:t>low plasma </a:t>
            </a:r>
            <a:r>
              <a:rPr lang="en-US" altLang="ko-KR" sz="2400" u="sng" dirty="0" smtClean="0">
                <a:latin typeface="Myriad Pro" pitchFamily="34" charset="0"/>
              </a:rPr>
              <a:t>levels (25-hydroxy-vitamin </a:t>
            </a:r>
            <a:r>
              <a:rPr lang="en-US" altLang="ko-KR" sz="2400" u="sng" dirty="0">
                <a:latin typeface="Myriad Pro" pitchFamily="34" charset="0"/>
              </a:rPr>
              <a:t>D &lt; 12.5 ng/ml, or 50 </a:t>
            </a:r>
            <a:r>
              <a:rPr lang="en-US" altLang="ko-KR" sz="2400" u="sng" dirty="0" err="1">
                <a:latin typeface="Myriad Pro" pitchFamily="34" charset="0"/>
              </a:rPr>
              <a:t>nmol</a:t>
            </a:r>
            <a:r>
              <a:rPr lang="en-US" altLang="ko-KR" sz="2400" u="sng" dirty="0">
                <a:latin typeface="Myriad Pro" pitchFamily="34" charset="0"/>
              </a:rPr>
              <a:t>/l)</a:t>
            </a:r>
            <a:r>
              <a:rPr lang="en-US" altLang="ko-KR" sz="2400" dirty="0">
                <a:latin typeface="Myriad Pro" pitchFamily="34" charset="0"/>
              </a:rPr>
              <a:t> </a:t>
            </a:r>
            <a:r>
              <a:rPr lang="en-US" altLang="ko-KR" sz="2400" u="sng" dirty="0">
                <a:latin typeface="Myriad Pro" pitchFamily="34" charset="0"/>
              </a:rPr>
              <a:t>vitamin </a:t>
            </a:r>
            <a:r>
              <a:rPr lang="en-US" altLang="ko-KR" sz="2400" u="sng" dirty="0" smtClean="0">
                <a:latin typeface="Myriad Pro" pitchFamily="34" charset="0"/>
              </a:rPr>
              <a:t>D3 </a:t>
            </a:r>
            <a:r>
              <a:rPr lang="en-US" altLang="ko-KR" sz="2400" dirty="0" smtClean="0">
                <a:latin typeface="Myriad Pro" pitchFamily="34" charset="0"/>
              </a:rPr>
              <a:t>can </a:t>
            </a:r>
            <a:r>
              <a:rPr lang="en-US" altLang="ko-KR" sz="2400" dirty="0">
                <a:latin typeface="Myriad Pro" pitchFamily="34" charset="0"/>
              </a:rPr>
              <a:t>be supplemented.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</a:t>
            </a:r>
            <a:r>
              <a:rPr lang="en-US" altLang="ko-KR" sz="2000" dirty="0" smtClean="0">
                <a:latin typeface="Myriad Pro" pitchFamily="34" charset="0"/>
              </a:rPr>
              <a:t>recommendation</a:t>
            </a:r>
            <a:r>
              <a:rPr lang="en-US" altLang="ko-KR" sz="2000" dirty="0">
                <a:latin typeface="Myriad Pro" pitchFamily="34" charset="0"/>
              </a:rPr>
              <a:t>: GPP- consensus (86% agreement</a:t>
            </a:r>
            <a:r>
              <a:rPr lang="en-US" altLang="ko-KR" sz="2000" dirty="0" smtClean="0">
                <a:latin typeface="Myriad Pro" pitchFamily="34" charset="0"/>
              </a:rPr>
              <a:t>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critically ill patients with measured </a:t>
            </a:r>
            <a:r>
              <a:rPr lang="en-US" altLang="ko-KR" sz="2400" u="sng" dirty="0">
                <a:latin typeface="Myriad Pro" pitchFamily="34" charset="0"/>
              </a:rPr>
              <a:t>low plasma </a:t>
            </a:r>
            <a:r>
              <a:rPr lang="en-US" altLang="ko-KR" sz="2400" u="sng" dirty="0" smtClean="0">
                <a:latin typeface="Myriad Pro" pitchFamily="34" charset="0"/>
              </a:rPr>
              <a:t>levels </a:t>
            </a:r>
            <a:r>
              <a:rPr lang="en-US" altLang="ko-KR" sz="2400" dirty="0" smtClean="0">
                <a:latin typeface="Myriad Pro" pitchFamily="34" charset="0"/>
              </a:rPr>
              <a:t>(25-hydroxy-vitamin </a:t>
            </a:r>
            <a:r>
              <a:rPr lang="en-US" altLang="ko-KR" sz="2400" dirty="0">
                <a:latin typeface="Myriad Pro" pitchFamily="34" charset="0"/>
              </a:rPr>
              <a:t>D &lt; 12.5 ng/ml, or 50 </a:t>
            </a:r>
            <a:r>
              <a:rPr lang="en-US" altLang="ko-KR" sz="2400" dirty="0" err="1">
                <a:latin typeface="Myriad Pro" pitchFamily="34" charset="0"/>
              </a:rPr>
              <a:t>nmol</a:t>
            </a:r>
            <a:r>
              <a:rPr lang="en-US" altLang="ko-KR" sz="2400" dirty="0">
                <a:latin typeface="Myriad Pro" pitchFamily="34" charset="0"/>
              </a:rPr>
              <a:t>/l) a </a:t>
            </a:r>
            <a:r>
              <a:rPr lang="en-US" altLang="ko-KR" sz="2400" u="sng" dirty="0">
                <a:latin typeface="Myriad Pro" pitchFamily="34" charset="0"/>
              </a:rPr>
              <a:t>high dose </a:t>
            </a:r>
            <a:r>
              <a:rPr lang="en-US" altLang="ko-KR" sz="2400" u="sng" dirty="0" smtClean="0">
                <a:latin typeface="Myriad Pro" pitchFamily="34" charset="0"/>
              </a:rPr>
              <a:t>of vitamin </a:t>
            </a:r>
            <a:r>
              <a:rPr lang="en-US" altLang="ko-KR" sz="2400" u="sng" dirty="0">
                <a:latin typeface="Myriad Pro" pitchFamily="34" charset="0"/>
              </a:rPr>
              <a:t>D3 (500,000 UI) as a single dose</a:t>
            </a:r>
            <a:r>
              <a:rPr lang="en-US" altLang="ko-KR" sz="2400" dirty="0">
                <a:latin typeface="Myriad Pro" pitchFamily="34" charset="0"/>
              </a:rPr>
              <a:t> can be </a:t>
            </a:r>
            <a:r>
              <a:rPr lang="en-US" altLang="ko-KR" sz="2400" dirty="0" smtClean="0">
                <a:latin typeface="Myriad Pro" pitchFamily="34" charset="0"/>
              </a:rPr>
              <a:t>administered within </a:t>
            </a:r>
            <a:r>
              <a:rPr lang="en-US" altLang="ko-KR" sz="2400" dirty="0">
                <a:latin typeface="Myriad Pro" pitchFamily="34" charset="0"/>
              </a:rPr>
              <a:t>a week after admission.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consensus (86% agreement)</a:t>
            </a:r>
          </a:p>
        </p:txBody>
      </p:sp>
    </p:spTree>
    <p:extLst>
      <p:ext uri="{BB962C8B-B14F-4D97-AF65-F5344CB8AC3E}">
        <p14:creationId xmlns:p14="http://schemas.microsoft.com/office/powerpoint/2010/main" val="150269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Nutritional therapy in special conditions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EN should be </a:t>
            </a:r>
            <a:r>
              <a:rPr lang="en-US" altLang="ko-KR" sz="2400" u="sng" dirty="0">
                <a:latin typeface="Myriad Pro" pitchFamily="34" charset="0"/>
              </a:rPr>
              <a:t>delayed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if </a:t>
            </a:r>
            <a:r>
              <a:rPr lang="en-US" altLang="ko-KR" sz="2000" u="sng" dirty="0">
                <a:latin typeface="Myriad Pro" pitchFamily="34" charset="0"/>
              </a:rPr>
              <a:t>shock is uncontrolled</a:t>
            </a:r>
            <a:r>
              <a:rPr lang="en-US" altLang="ko-KR" sz="2000" dirty="0">
                <a:latin typeface="Myriad Pro" pitchFamily="34" charset="0"/>
              </a:rPr>
              <a:t> and </a:t>
            </a:r>
            <a:r>
              <a:rPr lang="en-US" altLang="ko-KR" sz="2000" u="sng" dirty="0">
                <a:latin typeface="Myriad Pro" pitchFamily="34" charset="0"/>
              </a:rPr>
              <a:t>hemodynamic and </a:t>
            </a:r>
            <a:r>
              <a:rPr lang="en-US" altLang="ko-KR" sz="2000" u="sng" dirty="0" smtClean="0">
                <a:latin typeface="Myriad Pro" pitchFamily="34" charset="0"/>
              </a:rPr>
              <a:t>tissue perfusion </a:t>
            </a:r>
            <a:r>
              <a:rPr lang="en-US" altLang="ko-KR" sz="2000" u="sng" dirty="0">
                <a:latin typeface="Myriad Pro" pitchFamily="34" charset="0"/>
              </a:rPr>
              <a:t>goals are not reached</a:t>
            </a:r>
            <a:r>
              <a:rPr lang="en-US" altLang="ko-KR" sz="2000" dirty="0">
                <a:latin typeface="Myriad Pro" pitchFamily="34" charset="0"/>
              </a:rPr>
              <a:t>, whereas low dose EN </a:t>
            </a:r>
            <a:r>
              <a:rPr lang="en-US" altLang="ko-KR" sz="2000" dirty="0" smtClean="0">
                <a:latin typeface="Myriad Pro" pitchFamily="34" charset="0"/>
              </a:rPr>
              <a:t>can be </a:t>
            </a:r>
            <a:r>
              <a:rPr lang="en-US" altLang="ko-KR" sz="2000" dirty="0">
                <a:latin typeface="Myriad Pro" pitchFamily="34" charset="0"/>
              </a:rPr>
              <a:t>started as soon as shock is controlled with fluids </a:t>
            </a:r>
            <a:r>
              <a:rPr lang="en-US" altLang="ko-KR" sz="2000" dirty="0" smtClean="0">
                <a:latin typeface="Myriad Pro" pitchFamily="34" charset="0"/>
              </a:rPr>
              <a:t>and vasopressors/inotropes</a:t>
            </a:r>
            <a:r>
              <a:rPr lang="en-US" altLang="ko-KR" sz="2000" dirty="0">
                <a:latin typeface="Myriad Pro" pitchFamily="34" charset="0"/>
              </a:rPr>
              <a:t>, while remaining vigilant for </a:t>
            </a:r>
            <a:r>
              <a:rPr lang="en-US" altLang="ko-KR" sz="2000" dirty="0" smtClean="0">
                <a:latin typeface="Myriad Pro" pitchFamily="34" charset="0"/>
              </a:rPr>
              <a:t>signs of </a:t>
            </a:r>
            <a:r>
              <a:rPr lang="en-US" altLang="ko-KR" sz="2000" dirty="0">
                <a:latin typeface="Myriad Pro" pitchFamily="34" charset="0"/>
              </a:rPr>
              <a:t>bowel ischemia;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case of </a:t>
            </a:r>
            <a:r>
              <a:rPr lang="en-US" altLang="ko-KR" sz="2000" u="sng" dirty="0">
                <a:latin typeface="Myriad Pro" pitchFamily="34" charset="0"/>
              </a:rPr>
              <a:t>uncontrolled life-threatening hypoxemia</a:t>
            </a:r>
            <a:r>
              <a:rPr lang="en-US" altLang="ko-KR" sz="2000" dirty="0">
                <a:latin typeface="Myriad Pro" pitchFamily="34" charset="0"/>
              </a:rPr>
              <a:t>, </a:t>
            </a:r>
            <a:r>
              <a:rPr lang="en-US" altLang="ko-KR" sz="2000" u="sng" dirty="0" smtClean="0">
                <a:latin typeface="Myriad Pro" pitchFamily="34" charset="0"/>
              </a:rPr>
              <a:t>hypercapnia</a:t>
            </a:r>
            <a:r>
              <a:rPr lang="en-US" altLang="ko-KR" sz="2000" dirty="0" smtClean="0">
                <a:latin typeface="Myriad Pro" pitchFamily="34" charset="0"/>
              </a:rPr>
              <a:t> or </a:t>
            </a:r>
            <a:r>
              <a:rPr lang="en-US" altLang="ko-KR" sz="2000" u="sng" dirty="0">
                <a:latin typeface="Myriad Pro" pitchFamily="34" charset="0"/>
              </a:rPr>
              <a:t>acidosis</a:t>
            </a:r>
            <a:r>
              <a:rPr lang="en-US" altLang="ko-KR" sz="2000" dirty="0">
                <a:latin typeface="Myriad Pro" pitchFamily="34" charset="0"/>
              </a:rPr>
              <a:t>, whereas EN can be started in </a:t>
            </a:r>
            <a:r>
              <a:rPr lang="en-US" altLang="ko-KR" sz="2000" dirty="0" smtClean="0">
                <a:latin typeface="Myriad Pro" pitchFamily="34" charset="0"/>
              </a:rPr>
              <a:t>patients with </a:t>
            </a:r>
            <a:r>
              <a:rPr lang="en-US" altLang="ko-KR" sz="2000" dirty="0">
                <a:latin typeface="Myriad Pro" pitchFamily="34" charset="0"/>
              </a:rPr>
              <a:t>stable hypoxemia, and compensated or </a:t>
            </a:r>
            <a:r>
              <a:rPr lang="en-US" altLang="ko-KR" sz="2000" dirty="0" smtClean="0">
                <a:latin typeface="Myriad Pro" pitchFamily="34" charset="0"/>
              </a:rPr>
              <a:t>permissive hypercapnia </a:t>
            </a:r>
            <a:r>
              <a:rPr lang="en-US" altLang="ko-KR" sz="2000" dirty="0">
                <a:latin typeface="Myriad Pro" pitchFamily="34" charset="0"/>
              </a:rPr>
              <a:t>and acidosis;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suffering from </a:t>
            </a:r>
            <a:r>
              <a:rPr lang="en-US" altLang="ko-KR" sz="2000" u="sng" dirty="0">
                <a:latin typeface="Myriad Pro" pitchFamily="34" charset="0"/>
              </a:rPr>
              <a:t>active upper GI </a:t>
            </a:r>
            <a:r>
              <a:rPr lang="en-US" altLang="ko-KR" sz="2000" u="sng" dirty="0" smtClean="0">
                <a:latin typeface="Myriad Pro" pitchFamily="34" charset="0"/>
              </a:rPr>
              <a:t>bleeding</a:t>
            </a:r>
            <a:r>
              <a:rPr lang="en-US" altLang="ko-KR" sz="2000" dirty="0" smtClean="0">
                <a:latin typeface="Myriad Pro" pitchFamily="34" charset="0"/>
              </a:rPr>
              <a:t>, whereas </a:t>
            </a:r>
            <a:r>
              <a:rPr lang="en-US" altLang="ko-KR" sz="2000" dirty="0">
                <a:latin typeface="Myriad Pro" pitchFamily="34" charset="0"/>
              </a:rPr>
              <a:t>EN can be started when the bleeding has </a:t>
            </a:r>
            <a:r>
              <a:rPr lang="en-US" altLang="ko-KR" sz="2000" dirty="0" smtClean="0">
                <a:latin typeface="Myriad Pro" pitchFamily="34" charset="0"/>
              </a:rPr>
              <a:t>stopped and </a:t>
            </a:r>
            <a:r>
              <a:rPr lang="en-US" altLang="ko-KR" sz="2000" dirty="0">
                <a:latin typeface="Myriad Pro" pitchFamily="34" charset="0"/>
              </a:rPr>
              <a:t>no signs of re-bleeding are observed;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overt bowel ischemia</a:t>
            </a:r>
            <a:r>
              <a:rPr lang="en-US" altLang="ko-KR" sz="2000" dirty="0">
                <a:latin typeface="Myriad Pro" pitchFamily="34" charset="0"/>
              </a:rPr>
              <a:t>;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high-output intestinal fistula</a:t>
            </a:r>
            <a:r>
              <a:rPr lang="en-US" altLang="ko-KR" sz="2000" dirty="0">
                <a:latin typeface="Myriad Pro" pitchFamily="34" charset="0"/>
              </a:rPr>
              <a:t> if </a:t>
            </a:r>
            <a:r>
              <a:rPr lang="en-US" altLang="ko-KR" sz="2000" dirty="0" smtClean="0">
                <a:latin typeface="Myriad Pro" pitchFamily="34" charset="0"/>
              </a:rPr>
              <a:t>reliable feeding </a:t>
            </a:r>
            <a:r>
              <a:rPr lang="en-US" altLang="ko-KR" sz="2000" dirty="0">
                <a:latin typeface="Myriad Pro" pitchFamily="34" charset="0"/>
              </a:rPr>
              <a:t>access distal to the fistula is not achievable;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abdominal compartment syndrome</a:t>
            </a:r>
            <a:r>
              <a:rPr lang="en-US" altLang="ko-KR" sz="2000" dirty="0">
                <a:latin typeface="Myriad Pro" pitchFamily="34" charset="0"/>
              </a:rPr>
              <a:t>; and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if </a:t>
            </a:r>
            <a:r>
              <a:rPr lang="en-US" altLang="ko-KR" sz="2000" u="sng" dirty="0">
                <a:latin typeface="Myriad Pro" pitchFamily="34" charset="0"/>
              </a:rPr>
              <a:t>gastric aspirate volume is above 500 ml/6 h</a:t>
            </a:r>
            <a:r>
              <a:rPr lang="en-US" altLang="ko-KR" sz="2000" dirty="0" smtClean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16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Grade of recommendation: B </a:t>
            </a:r>
            <a:r>
              <a:rPr lang="en-US" altLang="ko-KR" sz="1600" dirty="0" smtClean="0">
                <a:latin typeface="Myriad Pro" pitchFamily="34" charset="0"/>
              </a:rPr>
              <a:t>- </a:t>
            </a:r>
            <a:r>
              <a:rPr lang="en-US" altLang="ko-KR" sz="1600" dirty="0">
                <a:latin typeface="Myriad Pro" pitchFamily="34" charset="0"/>
              </a:rPr>
              <a:t>strong consensus (</a:t>
            </a:r>
            <a:r>
              <a:rPr lang="en-US" altLang="ko-KR" sz="1600" dirty="0" smtClean="0">
                <a:latin typeface="Myriad Pro" pitchFamily="34" charset="0"/>
              </a:rPr>
              <a:t>100% agreement</a:t>
            </a:r>
            <a:r>
              <a:rPr lang="en-US" altLang="ko-KR" sz="16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185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Nutritional therapy in special conditions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Low dose EN</a:t>
            </a:r>
            <a:r>
              <a:rPr lang="en-US" altLang="ko-KR" sz="2400" dirty="0">
                <a:latin typeface="Myriad Pro" pitchFamily="34" charset="0"/>
              </a:rPr>
              <a:t> should be administered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receiving </a:t>
            </a:r>
            <a:r>
              <a:rPr lang="en-US" altLang="ko-KR" sz="2000" u="sng" dirty="0">
                <a:latin typeface="Myriad Pro" pitchFamily="34" charset="0"/>
              </a:rPr>
              <a:t>therapeutic hypothermia</a:t>
            </a:r>
            <a:r>
              <a:rPr lang="en-US" altLang="ko-KR" sz="2000" dirty="0">
                <a:latin typeface="Myriad Pro" pitchFamily="34" charset="0"/>
              </a:rPr>
              <a:t> </a:t>
            </a:r>
            <a:r>
              <a:rPr lang="en-US" altLang="ko-KR" sz="2000" dirty="0" smtClean="0">
                <a:latin typeface="Myriad Pro" pitchFamily="34" charset="0"/>
              </a:rPr>
              <a:t>and </a:t>
            </a:r>
            <a:r>
              <a:rPr lang="en-US" altLang="ko-KR" sz="2000" u="sng" dirty="0" smtClean="0">
                <a:latin typeface="Myriad Pro" pitchFamily="34" charset="0"/>
              </a:rPr>
              <a:t>increasing </a:t>
            </a:r>
            <a:r>
              <a:rPr lang="en-US" altLang="ko-KR" sz="2000" u="sng" dirty="0">
                <a:latin typeface="Myriad Pro" pitchFamily="34" charset="0"/>
              </a:rPr>
              <a:t>the dose after rewarming</a:t>
            </a:r>
            <a:r>
              <a:rPr lang="en-US" altLang="ko-KR" sz="2000" dirty="0" smtClean="0">
                <a:latin typeface="Myriad Pro" pitchFamily="34" charset="0"/>
              </a:rPr>
              <a:t>;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intra-abdominal hypertension</a:t>
            </a:r>
            <a:r>
              <a:rPr lang="en-US" altLang="ko-KR" sz="2000" dirty="0">
                <a:latin typeface="Myriad Pro" pitchFamily="34" charset="0"/>
              </a:rPr>
              <a:t> </a:t>
            </a:r>
            <a:r>
              <a:rPr lang="en-US" altLang="ko-KR" sz="2000" dirty="0" smtClean="0">
                <a:latin typeface="Myriad Pro" pitchFamily="34" charset="0"/>
              </a:rPr>
              <a:t>without abdominal </a:t>
            </a:r>
            <a:r>
              <a:rPr lang="en-US" altLang="ko-KR" sz="2000" dirty="0">
                <a:latin typeface="Myriad Pro" pitchFamily="34" charset="0"/>
              </a:rPr>
              <a:t>compartment syndrome, whereas </a:t>
            </a:r>
            <a:r>
              <a:rPr lang="en-US" altLang="ko-KR" sz="2000" dirty="0" smtClean="0">
                <a:latin typeface="Myriad Pro" pitchFamily="34" charset="0"/>
              </a:rPr>
              <a:t>temporary reduction </a:t>
            </a:r>
            <a:r>
              <a:rPr lang="en-US" altLang="ko-KR" sz="2000" dirty="0">
                <a:latin typeface="Myriad Pro" pitchFamily="34" charset="0"/>
              </a:rPr>
              <a:t>or discontinuation of EN should be </a:t>
            </a:r>
            <a:r>
              <a:rPr lang="en-US" altLang="ko-KR" sz="2000" dirty="0" smtClean="0">
                <a:latin typeface="Myriad Pro" pitchFamily="34" charset="0"/>
              </a:rPr>
              <a:t>considered when </a:t>
            </a:r>
            <a:r>
              <a:rPr lang="en-US" altLang="ko-KR" sz="2000" dirty="0">
                <a:latin typeface="Myriad Pro" pitchFamily="34" charset="0"/>
              </a:rPr>
              <a:t>intra-abdominal pressure values further </a:t>
            </a:r>
            <a:r>
              <a:rPr lang="en-US" altLang="ko-KR" sz="2000" dirty="0" smtClean="0">
                <a:latin typeface="Myriad Pro" pitchFamily="34" charset="0"/>
              </a:rPr>
              <a:t>increase under </a:t>
            </a:r>
            <a:r>
              <a:rPr lang="en-US" altLang="ko-KR" sz="2000" dirty="0">
                <a:latin typeface="Myriad Pro" pitchFamily="34" charset="0"/>
              </a:rPr>
              <a:t>EN;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acute liver failure</a:t>
            </a:r>
            <a:r>
              <a:rPr lang="en-US" altLang="ko-KR" sz="2000" dirty="0">
                <a:latin typeface="Myriad Pro" pitchFamily="34" charset="0"/>
              </a:rPr>
              <a:t> when </a:t>
            </a:r>
            <a:r>
              <a:rPr lang="en-US" altLang="ko-KR" sz="2000" u="sng" dirty="0">
                <a:latin typeface="Myriad Pro" pitchFamily="34" charset="0"/>
              </a:rPr>
              <a:t>acute, </a:t>
            </a:r>
            <a:r>
              <a:rPr lang="en-US" altLang="ko-KR" sz="2000" u="sng" dirty="0" smtClean="0">
                <a:latin typeface="Myriad Pro" pitchFamily="34" charset="0"/>
              </a:rPr>
              <a:t>immediately life-threatening </a:t>
            </a:r>
            <a:r>
              <a:rPr lang="en-US" altLang="ko-KR" sz="2000" u="sng" dirty="0">
                <a:latin typeface="Myriad Pro" pitchFamily="34" charset="0"/>
              </a:rPr>
              <a:t>metabolic derangements </a:t>
            </a:r>
            <a:r>
              <a:rPr lang="en-US" altLang="ko-KR" sz="2000" u="sng" dirty="0" smtClean="0">
                <a:latin typeface="Myriad Pro" pitchFamily="34" charset="0"/>
              </a:rPr>
              <a:t>are controlled</a:t>
            </a:r>
            <a:r>
              <a:rPr lang="en-US" altLang="ko-KR" sz="2000" dirty="0" smtClean="0">
                <a:latin typeface="Myriad Pro" pitchFamily="34" charset="0"/>
              </a:rPr>
              <a:t> </a:t>
            </a:r>
            <a:r>
              <a:rPr lang="en-US" altLang="ko-KR" sz="2000" dirty="0">
                <a:latin typeface="Myriad Pro" pitchFamily="34" charset="0"/>
              </a:rPr>
              <a:t>with or without liver support strategies, </a:t>
            </a:r>
            <a:r>
              <a:rPr lang="en-US" altLang="ko-KR" sz="2000" dirty="0" smtClean="0">
                <a:latin typeface="Myriad Pro" pitchFamily="34" charset="0"/>
              </a:rPr>
              <a:t>independent on </a:t>
            </a:r>
            <a:r>
              <a:rPr lang="en-US" altLang="ko-KR" sz="2000" dirty="0">
                <a:latin typeface="Myriad Pro" pitchFamily="34" charset="0"/>
              </a:rPr>
              <a:t>grade of encephalopathy</a:t>
            </a:r>
            <a:r>
              <a:rPr lang="en-US" altLang="ko-KR" sz="2000" dirty="0" smtClean="0">
                <a:latin typeface="Myriad Pro" pitchFamily="34" charset="0"/>
              </a:rPr>
              <a:t>.</a:t>
            </a:r>
          </a:p>
          <a:p>
            <a:pPr marL="457200" lvl="1" indent="0" algn="just">
              <a:buNone/>
            </a:pPr>
            <a:endParaRPr lang="en-US" altLang="ko-KR" sz="20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95.65%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163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Nutritional therapy in special conditions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Early EN </a:t>
            </a:r>
            <a:r>
              <a:rPr lang="en-US" altLang="ko-KR" sz="2400" dirty="0">
                <a:latin typeface="Myriad Pro" pitchFamily="34" charset="0"/>
              </a:rPr>
              <a:t>should be </a:t>
            </a:r>
            <a:r>
              <a:rPr lang="en-US" altLang="ko-KR" sz="2400" dirty="0" smtClean="0">
                <a:latin typeface="Myriad Pro" pitchFamily="34" charset="0"/>
              </a:rPr>
              <a:t>performed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in patients </a:t>
            </a:r>
            <a:r>
              <a:rPr lang="en-US" altLang="ko-KR" sz="2000" u="sng" dirty="0">
                <a:latin typeface="Myriad Pro" pitchFamily="34" charset="0"/>
              </a:rPr>
              <a:t>receiving ECMO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traumatic brain injury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stroke (ischemic or hemorrhagic)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spinal cord injury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severe acute pancreatitis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after </a:t>
            </a:r>
            <a:r>
              <a:rPr lang="en-US" altLang="ko-KR" sz="2000" u="sng" dirty="0">
                <a:latin typeface="Myriad Pro" pitchFamily="34" charset="0"/>
              </a:rPr>
              <a:t>GI surgery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after </a:t>
            </a:r>
            <a:r>
              <a:rPr lang="en-US" altLang="ko-KR" sz="2000" u="sng" dirty="0">
                <a:latin typeface="Myriad Pro" pitchFamily="34" charset="0"/>
              </a:rPr>
              <a:t>abdominal aortic surgery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abdominal trauma when the continuity </a:t>
            </a:r>
            <a:r>
              <a:rPr lang="en-US" altLang="ko-KR" sz="2000" dirty="0" smtClean="0">
                <a:latin typeface="Myriad Pro" pitchFamily="34" charset="0"/>
              </a:rPr>
              <a:t>of the </a:t>
            </a:r>
            <a:r>
              <a:rPr lang="en-US" altLang="ko-KR" sz="2000" u="sng" dirty="0">
                <a:latin typeface="Myriad Pro" pitchFamily="34" charset="0"/>
              </a:rPr>
              <a:t>GI tract is confirmed/restored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receiving </a:t>
            </a:r>
            <a:r>
              <a:rPr lang="en-US" altLang="ko-KR" sz="2000" u="sng" dirty="0">
                <a:latin typeface="Myriad Pro" pitchFamily="34" charset="0"/>
              </a:rPr>
              <a:t>neuromuscular blocking agents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managed in </a:t>
            </a:r>
            <a:r>
              <a:rPr lang="en-US" altLang="ko-KR" sz="2000" u="sng" dirty="0">
                <a:latin typeface="Myriad Pro" pitchFamily="34" charset="0"/>
              </a:rPr>
              <a:t>prone position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in </a:t>
            </a:r>
            <a:r>
              <a:rPr lang="en-US" altLang="ko-KR" sz="2000" dirty="0">
                <a:latin typeface="Myriad Pro" pitchFamily="34" charset="0"/>
              </a:rPr>
              <a:t>patients with </a:t>
            </a:r>
            <a:r>
              <a:rPr lang="en-US" altLang="ko-KR" sz="2000" u="sng" dirty="0">
                <a:latin typeface="Myriad Pro" pitchFamily="34" charset="0"/>
              </a:rPr>
              <a:t>open </a:t>
            </a:r>
            <a:r>
              <a:rPr lang="en-US" altLang="ko-KR" sz="2000" u="sng" dirty="0" smtClean="0">
                <a:latin typeface="Myriad Pro" pitchFamily="34" charset="0"/>
              </a:rPr>
              <a:t>abdomen</a:t>
            </a:r>
            <a:r>
              <a:rPr lang="en-US" altLang="ko-KR" sz="2000" dirty="0" smtClean="0">
                <a:latin typeface="Myriad Pro" pitchFamily="34" charset="0"/>
              </a:rPr>
              <a:t> regardless </a:t>
            </a:r>
            <a:r>
              <a:rPr lang="en-US" altLang="ko-KR" sz="2000" dirty="0">
                <a:latin typeface="Myriad Pro" pitchFamily="34" charset="0"/>
              </a:rPr>
              <a:t>of the presence of </a:t>
            </a:r>
            <a:r>
              <a:rPr lang="en-US" altLang="ko-KR" sz="2000" u="sng" dirty="0">
                <a:latin typeface="Myriad Pro" pitchFamily="34" charset="0"/>
              </a:rPr>
              <a:t>bowel sounds</a:t>
            </a:r>
            <a:r>
              <a:rPr lang="en-US" altLang="ko-KR" sz="2000" dirty="0">
                <a:latin typeface="Myriad Pro" pitchFamily="34" charset="0"/>
              </a:rPr>
              <a:t> unless </a:t>
            </a:r>
            <a:r>
              <a:rPr lang="en-US" altLang="ko-KR" sz="2000" dirty="0" smtClean="0">
                <a:latin typeface="Myriad Pro" pitchFamily="34" charset="0"/>
              </a:rPr>
              <a:t>bowel ischemia </a:t>
            </a:r>
            <a:r>
              <a:rPr lang="en-US" altLang="ko-KR" sz="2000" dirty="0">
                <a:latin typeface="Myriad Pro" pitchFamily="34" charset="0"/>
              </a:rPr>
              <a:t>or obstruction is suspected in patients </a:t>
            </a:r>
            <a:r>
              <a:rPr lang="en-US" altLang="ko-KR" sz="2000" dirty="0" smtClean="0">
                <a:latin typeface="Myriad Pro" pitchFamily="34" charset="0"/>
              </a:rPr>
              <a:t>with diarrhea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-</a:t>
            </a:r>
            <a:r>
              <a:rPr lang="en-US" altLang="ko-KR" sz="2000" dirty="0" smtClean="0">
                <a:latin typeface="Myriad Pro" pitchFamily="34" charset="0"/>
              </a:rPr>
              <a:t>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95.83%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  <a:endParaRPr lang="en-US" altLang="ko-KR" sz="20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59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Special conditions not included in the ESICM recommendations -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Non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intubated patients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non-intubated patients </a:t>
            </a:r>
            <a:r>
              <a:rPr lang="en-US" altLang="ko-KR" sz="2400" u="sng" dirty="0">
                <a:latin typeface="Myriad Pro" pitchFamily="34" charset="0"/>
              </a:rPr>
              <a:t>not reaching the energy </a:t>
            </a:r>
            <a:r>
              <a:rPr lang="en-US" altLang="ko-KR" sz="2400" u="sng" dirty="0" smtClean="0">
                <a:latin typeface="Myriad Pro" pitchFamily="34" charset="0"/>
              </a:rPr>
              <a:t>target</a:t>
            </a:r>
            <a:r>
              <a:rPr lang="en-US" altLang="ko-KR" sz="2400" dirty="0" smtClean="0">
                <a:latin typeface="Myriad Pro" pitchFamily="34" charset="0"/>
              </a:rPr>
              <a:t> with </a:t>
            </a:r>
            <a:r>
              <a:rPr lang="en-US" altLang="ko-KR" sz="2400" dirty="0">
                <a:latin typeface="Myriad Pro" pitchFamily="34" charset="0"/>
              </a:rPr>
              <a:t>an </a:t>
            </a:r>
            <a:r>
              <a:rPr lang="en-US" altLang="ko-KR" sz="2400" u="sng" dirty="0">
                <a:latin typeface="Myriad Pro" pitchFamily="34" charset="0"/>
              </a:rPr>
              <a:t>oral diet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oral nutritional supplements</a:t>
            </a:r>
            <a:r>
              <a:rPr lang="en-US" altLang="ko-KR" sz="2400" dirty="0">
                <a:latin typeface="Myriad Pro" pitchFamily="34" charset="0"/>
              </a:rPr>
              <a:t> should </a:t>
            </a:r>
            <a:r>
              <a:rPr lang="en-US" altLang="ko-KR" sz="2400" dirty="0" smtClean="0">
                <a:latin typeface="Myriad Pro" pitchFamily="34" charset="0"/>
              </a:rPr>
              <a:t>be considered </a:t>
            </a:r>
            <a:r>
              <a:rPr lang="en-US" altLang="ko-KR" sz="2400" dirty="0">
                <a:latin typeface="Myriad Pro" pitchFamily="34" charset="0"/>
              </a:rPr>
              <a:t>first and then EN.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strong </a:t>
            </a:r>
            <a:r>
              <a:rPr lang="en-US" altLang="ko-KR" sz="2000" dirty="0">
                <a:latin typeface="Myriad Pro" pitchFamily="34" charset="0"/>
              </a:rPr>
              <a:t>consensus (</a:t>
            </a:r>
            <a:r>
              <a:rPr lang="en-US" altLang="ko-KR" sz="2000" dirty="0" smtClean="0">
                <a:latin typeface="Myriad Pro" pitchFamily="34" charset="0"/>
              </a:rPr>
              <a:t>96%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non-intubated patients with </a:t>
            </a:r>
            <a:r>
              <a:rPr lang="en-US" altLang="ko-KR" sz="2400" u="sng" dirty="0">
                <a:latin typeface="Myriad Pro" pitchFamily="34" charset="0"/>
              </a:rPr>
              <a:t>dysphagia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 smtClean="0">
                <a:latin typeface="Myriad Pro" pitchFamily="34" charset="0"/>
              </a:rPr>
              <a:t>texture-adapted food</a:t>
            </a:r>
            <a:r>
              <a:rPr lang="en-US" altLang="ko-KR" sz="2400" dirty="0" smtClean="0">
                <a:latin typeface="Myriad Pro" pitchFamily="34" charset="0"/>
              </a:rPr>
              <a:t> </a:t>
            </a:r>
            <a:r>
              <a:rPr lang="en-US" altLang="ko-KR" sz="2400" dirty="0">
                <a:latin typeface="Myriad Pro" pitchFamily="34" charset="0"/>
              </a:rPr>
              <a:t>can be considered. If swallowing is proven unsafe, </a:t>
            </a:r>
            <a:r>
              <a:rPr lang="en-US" altLang="ko-KR" sz="2400" u="sng" dirty="0" smtClean="0">
                <a:latin typeface="Myriad Pro" pitchFamily="34" charset="0"/>
              </a:rPr>
              <a:t>EN</a:t>
            </a:r>
            <a:r>
              <a:rPr lang="en-US" altLang="ko-KR" sz="2400" dirty="0" smtClean="0">
                <a:latin typeface="Myriad Pro" pitchFamily="34" charset="0"/>
              </a:rPr>
              <a:t> should </a:t>
            </a:r>
            <a:r>
              <a:rPr lang="en-US" altLang="ko-KR" sz="2400" dirty="0">
                <a:latin typeface="Myriad Pro" pitchFamily="34" charset="0"/>
              </a:rPr>
              <a:t>be administered.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94%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non-intubated patients with </a:t>
            </a:r>
            <a:r>
              <a:rPr lang="en-US" altLang="ko-KR" sz="2400" u="sng" dirty="0">
                <a:latin typeface="Myriad Pro" pitchFamily="34" charset="0"/>
              </a:rPr>
              <a:t>dysphagia</a:t>
            </a:r>
            <a:r>
              <a:rPr lang="en-US" altLang="ko-KR" sz="2400" dirty="0">
                <a:latin typeface="Myriad Pro" pitchFamily="34" charset="0"/>
              </a:rPr>
              <a:t> and a </a:t>
            </a:r>
            <a:r>
              <a:rPr lang="en-US" altLang="ko-KR" sz="2400" u="sng" dirty="0">
                <a:latin typeface="Myriad Pro" pitchFamily="34" charset="0"/>
              </a:rPr>
              <a:t>very </a:t>
            </a:r>
            <a:r>
              <a:rPr lang="en-US" altLang="ko-KR" sz="2400" u="sng" dirty="0" smtClean="0">
                <a:latin typeface="Myriad Pro" pitchFamily="34" charset="0"/>
              </a:rPr>
              <a:t>high aspiration </a:t>
            </a:r>
            <a:r>
              <a:rPr lang="en-US" altLang="ko-KR" sz="2400" u="sng" dirty="0">
                <a:latin typeface="Myriad Pro" pitchFamily="34" charset="0"/>
              </a:rPr>
              <a:t>risk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 err="1">
                <a:latin typeface="Myriad Pro" pitchFamily="34" charset="0"/>
              </a:rPr>
              <a:t>postpyloric</a:t>
            </a:r>
            <a:r>
              <a:rPr lang="en-US" altLang="ko-KR" sz="2400" u="sng" dirty="0">
                <a:latin typeface="Myriad Pro" pitchFamily="34" charset="0"/>
              </a:rPr>
              <a:t> EN</a:t>
            </a:r>
            <a:r>
              <a:rPr lang="en-US" altLang="ko-KR" sz="2400" dirty="0">
                <a:latin typeface="Myriad Pro" pitchFamily="34" charset="0"/>
              </a:rPr>
              <a:t> or, if not possible, </a:t>
            </a:r>
            <a:r>
              <a:rPr lang="en-US" altLang="ko-KR" sz="2400" u="sng" dirty="0">
                <a:latin typeface="Myriad Pro" pitchFamily="34" charset="0"/>
              </a:rPr>
              <a:t>temporary PN </a:t>
            </a:r>
            <a:r>
              <a:rPr lang="en-US" altLang="ko-KR" sz="2400" dirty="0">
                <a:latin typeface="Myriad Pro" pitchFamily="34" charset="0"/>
              </a:rPr>
              <a:t>during swallowing training with removed </a:t>
            </a:r>
            <a:r>
              <a:rPr lang="en-US" altLang="ko-KR" sz="2400" dirty="0" err="1">
                <a:latin typeface="Myriad Pro" pitchFamily="34" charset="0"/>
              </a:rPr>
              <a:t>nasoenteral</a:t>
            </a:r>
            <a:r>
              <a:rPr lang="en-US" altLang="ko-KR" sz="2400" dirty="0">
                <a:latin typeface="Myriad Pro" pitchFamily="34" charset="0"/>
              </a:rPr>
              <a:t> tube </a:t>
            </a:r>
            <a:r>
              <a:rPr lang="en-US" altLang="ko-KR" sz="2400" dirty="0" smtClean="0">
                <a:latin typeface="Myriad Pro" pitchFamily="34" charset="0"/>
              </a:rPr>
              <a:t>can be </a:t>
            </a:r>
            <a:r>
              <a:rPr lang="en-US" altLang="ko-KR" sz="2400" dirty="0">
                <a:latin typeface="Myriad Pro" pitchFamily="34" charset="0"/>
              </a:rPr>
              <a:t>performed.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92%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79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 adult critically ill patients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with sepsis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, does EN compared to PN improve outcome (reduce mortality,</a:t>
            </a:r>
            <a:b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</a:b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reduce infections)?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Early and progressive EN</a:t>
            </a:r>
            <a:r>
              <a:rPr lang="en-US" altLang="ko-KR" sz="2400" dirty="0">
                <a:latin typeface="Myriad Pro" pitchFamily="34" charset="0"/>
              </a:rPr>
              <a:t> should be used in septic </a:t>
            </a:r>
            <a:r>
              <a:rPr lang="en-US" altLang="ko-KR" sz="2400" dirty="0" smtClean="0">
                <a:latin typeface="Myriad Pro" pitchFamily="34" charset="0"/>
              </a:rPr>
              <a:t>patients after </a:t>
            </a:r>
            <a:r>
              <a:rPr lang="en-US" altLang="ko-KR" sz="2400" u="sng" dirty="0">
                <a:latin typeface="Myriad Pro" pitchFamily="34" charset="0"/>
              </a:rPr>
              <a:t>hemodynamic </a:t>
            </a:r>
            <a:r>
              <a:rPr lang="en-US" altLang="ko-KR" sz="2400" u="sng" dirty="0" smtClean="0">
                <a:latin typeface="Myriad Pro" pitchFamily="34" charset="0"/>
              </a:rPr>
              <a:t>stabilization</a:t>
            </a:r>
            <a:r>
              <a:rPr lang="en-US" altLang="ko-KR" sz="2400" dirty="0" smtClean="0">
                <a:latin typeface="Myriad Pro" pitchFamily="34" charset="0"/>
              </a:rPr>
              <a:t>. If </a:t>
            </a:r>
            <a:r>
              <a:rPr lang="en-US" altLang="ko-KR" sz="2400" dirty="0">
                <a:latin typeface="Myriad Pro" pitchFamily="34" charset="0"/>
              </a:rPr>
              <a:t>contraindicated, EN should be replaced by progressive PN.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94%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14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Critically ill patients with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surgical complications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after abdominal or esophageal surgery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patients </a:t>
            </a:r>
            <a:r>
              <a:rPr lang="en-US" altLang="ko-KR" sz="2400" u="sng" dirty="0">
                <a:latin typeface="Myriad Pro" pitchFamily="34" charset="0"/>
              </a:rPr>
              <a:t>after abdominal or esophageal surgery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early </a:t>
            </a:r>
            <a:r>
              <a:rPr lang="en-US" altLang="ko-KR" sz="2400" u="sng" dirty="0" smtClean="0">
                <a:latin typeface="Myriad Pro" pitchFamily="34" charset="0"/>
              </a:rPr>
              <a:t>EN</a:t>
            </a:r>
            <a:r>
              <a:rPr lang="en-US" altLang="ko-KR" sz="2400" dirty="0" smtClean="0">
                <a:latin typeface="Myriad Pro" pitchFamily="34" charset="0"/>
              </a:rPr>
              <a:t> can </a:t>
            </a:r>
            <a:r>
              <a:rPr lang="en-US" altLang="ko-KR" sz="2400" dirty="0">
                <a:latin typeface="Myriad Pro" pitchFamily="34" charset="0"/>
              </a:rPr>
              <a:t>be preferred over delayed EN.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96%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critically ill patients with </a:t>
            </a:r>
            <a:r>
              <a:rPr lang="en-US" altLang="ko-KR" sz="2400" u="sng" dirty="0">
                <a:latin typeface="Myriad Pro" pitchFamily="34" charset="0"/>
              </a:rPr>
              <a:t>surgical complications</a:t>
            </a:r>
            <a:r>
              <a:rPr lang="en-US" altLang="ko-KR" sz="2400" dirty="0">
                <a:latin typeface="Myriad Pro" pitchFamily="34" charset="0"/>
              </a:rPr>
              <a:t> </a:t>
            </a:r>
            <a:r>
              <a:rPr lang="en-US" altLang="ko-KR" sz="2400" u="sng" dirty="0" smtClean="0">
                <a:latin typeface="Myriad Pro" pitchFamily="34" charset="0"/>
              </a:rPr>
              <a:t>after abdominal </a:t>
            </a:r>
            <a:r>
              <a:rPr lang="en-US" altLang="ko-KR" sz="2400" u="sng" dirty="0">
                <a:latin typeface="Myriad Pro" pitchFamily="34" charset="0"/>
              </a:rPr>
              <a:t>or esophageal surgery</a:t>
            </a:r>
            <a:r>
              <a:rPr lang="en-US" altLang="ko-KR" sz="2400" dirty="0">
                <a:latin typeface="Myriad Pro" pitchFamily="34" charset="0"/>
              </a:rPr>
              <a:t> and </a:t>
            </a:r>
            <a:r>
              <a:rPr lang="en-US" altLang="ko-KR" sz="2400" u="sng" dirty="0">
                <a:latin typeface="Myriad Pro" pitchFamily="34" charset="0"/>
              </a:rPr>
              <a:t>unable to eat orally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 smtClean="0">
                <a:latin typeface="Myriad Pro" pitchFamily="34" charset="0"/>
              </a:rPr>
              <a:t>EN</a:t>
            </a:r>
            <a:r>
              <a:rPr lang="en-US" altLang="ko-KR" sz="2400" dirty="0" smtClean="0">
                <a:latin typeface="Myriad Pro" pitchFamily="34" charset="0"/>
              </a:rPr>
              <a:t>(rather </a:t>
            </a:r>
            <a:r>
              <a:rPr lang="en-US" altLang="ko-KR" sz="2400" dirty="0">
                <a:latin typeface="Myriad Pro" pitchFamily="34" charset="0"/>
              </a:rPr>
              <a:t>than PN) should be preferred unless discontinuity </a:t>
            </a:r>
            <a:r>
              <a:rPr lang="en-US" altLang="ko-KR" sz="2400" dirty="0" smtClean="0">
                <a:latin typeface="Myriad Pro" pitchFamily="34" charset="0"/>
              </a:rPr>
              <a:t>or obstruction </a:t>
            </a:r>
            <a:r>
              <a:rPr lang="en-US" altLang="ko-KR" sz="2400" dirty="0">
                <a:latin typeface="Myriad Pro" pitchFamily="34" charset="0"/>
              </a:rPr>
              <a:t>of GI tract, or abdominal compartment syndrome </a:t>
            </a:r>
            <a:r>
              <a:rPr lang="en-US" altLang="ko-KR" sz="2400" dirty="0" smtClean="0">
                <a:latin typeface="Myriad Pro" pitchFamily="34" charset="0"/>
              </a:rPr>
              <a:t>is present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96%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the case of an </a:t>
            </a:r>
            <a:r>
              <a:rPr lang="en-US" altLang="ko-KR" sz="2400" u="sng" dirty="0">
                <a:latin typeface="Myriad Pro" pitchFamily="34" charset="0"/>
              </a:rPr>
              <a:t>unrepaired anastomotic leak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internal </a:t>
            </a:r>
            <a:r>
              <a:rPr lang="en-US" altLang="ko-KR" sz="2400" u="sng" dirty="0" smtClean="0">
                <a:latin typeface="Myriad Pro" pitchFamily="34" charset="0"/>
              </a:rPr>
              <a:t>or external </a:t>
            </a:r>
            <a:r>
              <a:rPr lang="en-US" altLang="ko-KR" sz="2400" u="sng" dirty="0">
                <a:latin typeface="Myriad Pro" pitchFamily="34" charset="0"/>
              </a:rPr>
              <a:t>fistula</a:t>
            </a:r>
            <a:r>
              <a:rPr lang="en-US" altLang="ko-KR" sz="2400" dirty="0">
                <a:latin typeface="Myriad Pro" pitchFamily="34" charset="0"/>
              </a:rPr>
              <a:t>, a </a:t>
            </a:r>
            <a:r>
              <a:rPr lang="en-US" altLang="ko-KR" sz="2400" u="sng" dirty="0">
                <a:latin typeface="Myriad Pro" pitchFamily="34" charset="0"/>
              </a:rPr>
              <a:t>feeding access distal to the defect</a:t>
            </a:r>
            <a:r>
              <a:rPr lang="en-US" altLang="ko-KR" sz="2400" dirty="0">
                <a:latin typeface="Myriad Pro" pitchFamily="34" charset="0"/>
              </a:rPr>
              <a:t> should </a:t>
            </a:r>
            <a:r>
              <a:rPr lang="en-US" altLang="ko-KR" sz="2400" dirty="0" smtClean="0">
                <a:latin typeface="Myriad Pro" pitchFamily="34" charset="0"/>
              </a:rPr>
              <a:t>be aimed </a:t>
            </a:r>
            <a:r>
              <a:rPr lang="en-US" altLang="ko-KR" sz="2400" dirty="0">
                <a:latin typeface="Myriad Pro" pitchFamily="34" charset="0"/>
              </a:rPr>
              <a:t>for to administer EN.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95.83%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5947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Critically ill patients with surgical complications after abdominal or esophageal surgery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the case of an </a:t>
            </a:r>
            <a:r>
              <a:rPr lang="en-US" altLang="ko-KR" sz="2400" u="sng" dirty="0">
                <a:latin typeface="Myriad Pro" pitchFamily="34" charset="0"/>
              </a:rPr>
              <a:t>unrepaired anastomotic leak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internal </a:t>
            </a:r>
            <a:r>
              <a:rPr lang="en-US" altLang="ko-KR" sz="2400" u="sng" dirty="0" smtClean="0">
                <a:latin typeface="Myriad Pro" pitchFamily="34" charset="0"/>
              </a:rPr>
              <a:t>or external </a:t>
            </a:r>
            <a:r>
              <a:rPr lang="en-US" altLang="ko-KR" sz="2400" u="sng" dirty="0">
                <a:latin typeface="Myriad Pro" pitchFamily="34" charset="0"/>
              </a:rPr>
              <a:t>fistula</a:t>
            </a:r>
            <a:r>
              <a:rPr lang="en-US" altLang="ko-KR" sz="2400" dirty="0">
                <a:latin typeface="Myriad Pro" pitchFamily="34" charset="0"/>
              </a:rPr>
              <a:t>, or if </a:t>
            </a:r>
            <a:r>
              <a:rPr lang="en-US" altLang="ko-KR" sz="2400" u="sng" dirty="0">
                <a:latin typeface="Myriad Pro" pitchFamily="34" charset="0"/>
              </a:rPr>
              <a:t>distal feeding access is not achieved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dirty="0" smtClean="0">
                <a:latin typeface="Myriad Pro" pitchFamily="34" charset="0"/>
              </a:rPr>
              <a:t>EN should </a:t>
            </a:r>
            <a:r>
              <a:rPr lang="en-US" altLang="ko-KR" sz="2400" dirty="0">
                <a:latin typeface="Myriad Pro" pitchFamily="34" charset="0"/>
              </a:rPr>
              <a:t>be withheld and </a:t>
            </a:r>
            <a:r>
              <a:rPr lang="en-US" altLang="ko-KR" sz="2400" u="sng" dirty="0">
                <a:latin typeface="Myriad Pro" pitchFamily="34" charset="0"/>
              </a:rPr>
              <a:t>PN may be commenced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case of </a:t>
            </a:r>
            <a:r>
              <a:rPr lang="en-US" altLang="ko-KR" sz="2400" u="sng" dirty="0">
                <a:latin typeface="Myriad Pro" pitchFamily="34" charset="0"/>
              </a:rPr>
              <a:t>high output stoma or fistula</a:t>
            </a:r>
            <a:r>
              <a:rPr lang="en-US" altLang="ko-KR" sz="2400" dirty="0">
                <a:latin typeface="Myriad Pro" pitchFamily="34" charset="0"/>
              </a:rPr>
              <a:t>, the </a:t>
            </a:r>
            <a:r>
              <a:rPr lang="en-US" altLang="ko-KR" sz="2400" dirty="0" smtClean="0">
                <a:latin typeface="Myriad Pro" pitchFamily="34" charset="0"/>
              </a:rPr>
              <a:t>appropriateness of </a:t>
            </a:r>
            <a:r>
              <a:rPr lang="en-US" altLang="ko-KR" sz="2400" dirty="0" err="1">
                <a:latin typeface="Myriad Pro" pitchFamily="34" charset="0"/>
              </a:rPr>
              <a:t>chyme</a:t>
            </a:r>
            <a:r>
              <a:rPr lang="en-US" altLang="ko-KR" sz="2400" dirty="0">
                <a:latin typeface="Myriad Pro" pitchFamily="34" charset="0"/>
              </a:rPr>
              <a:t> reinfusion or </a:t>
            </a:r>
            <a:r>
              <a:rPr lang="en-US" altLang="ko-KR" sz="2400" dirty="0" err="1">
                <a:latin typeface="Myriad Pro" pitchFamily="34" charset="0"/>
              </a:rPr>
              <a:t>enteroclysis</a:t>
            </a:r>
            <a:r>
              <a:rPr lang="en-US" altLang="ko-KR" sz="2400" dirty="0">
                <a:latin typeface="Myriad Pro" pitchFamily="34" charset="0"/>
              </a:rPr>
              <a:t> should be evaluated </a:t>
            </a:r>
            <a:r>
              <a:rPr lang="en-US" altLang="ko-KR" sz="2400" dirty="0" smtClean="0">
                <a:latin typeface="Myriad Pro" pitchFamily="34" charset="0"/>
              </a:rPr>
              <a:t>and performed </a:t>
            </a:r>
            <a:r>
              <a:rPr lang="en-US" altLang="ko-KR" sz="2400" dirty="0">
                <a:latin typeface="Myriad Pro" pitchFamily="34" charset="0"/>
              </a:rPr>
              <a:t>if adequate.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8086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Overview	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solidFill>
                  <a:srgbClr val="FF0000"/>
                </a:solidFill>
                <a:latin typeface="Myriad Pro" pitchFamily="34" charset="0"/>
              </a:rPr>
              <a:t>ESPEN guideline on clinical nutrition in the intensive care </a:t>
            </a:r>
            <a:r>
              <a:rPr lang="en-US" altLang="ko-KR" sz="2400" dirty="0" smtClean="0">
                <a:solidFill>
                  <a:srgbClr val="FF0000"/>
                </a:solidFill>
                <a:latin typeface="Myriad Pro" pitchFamily="34" charset="0"/>
              </a:rPr>
              <a:t>unit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GI problems in ICU</a:t>
            </a:r>
            <a:endParaRPr lang="en-US" altLang="ko-KR" sz="24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Re-feeding Syndrome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UGI bleeding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7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How should head trauma patients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be fed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Trauma patients should preferentially receive </a:t>
            </a:r>
            <a:r>
              <a:rPr lang="en-US" altLang="ko-KR" sz="2400" u="sng" dirty="0">
                <a:latin typeface="Myriad Pro" pitchFamily="34" charset="0"/>
              </a:rPr>
              <a:t>early </a:t>
            </a:r>
            <a:r>
              <a:rPr lang="en-US" altLang="ko-KR" sz="2400" u="sng" dirty="0" smtClean="0">
                <a:latin typeface="Myriad Pro" pitchFamily="34" charset="0"/>
              </a:rPr>
              <a:t>EN instead </a:t>
            </a:r>
            <a:r>
              <a:rPr lang="en-US" altLang="ko-KR" sz="2400" u="sng" dirty="0">
                <a:latin typeface="Myriad Pro" pitchFamily="34" charset="0"/>
              </a:rPr>
              <a:t>of early PN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96%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3877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How should obese patients be fed?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An </a:t>
            </a:r>
            <a:r>
              <a:rPr lang="en-US" altLang="ko-KR" sz="2400" u="sng" dirty="0" err="1">
                <a:latin typeface="Myriad Pro" pitchFamily="34" charset="0"/>
              </a:rPr>
              <a:t>iso</a:t>
            </a:r>
            <a:r>
              <a:rPr lang="en-US" altLang="ko-KR" sz="2400" u="sng" dirty="0">
                <a:latin typeface="Myriad Pro" pitchFamily="34" charset="0"/>
              </a:rPr>
              <a:t>-caloric high protein diet</a:t>
            </a:r>
            <a:r>
              <a:rPr lang="en-US" altLang="ko-KR" sz="2400" dirty="0">
                <a:latin typeface="Myriad Pro" pitchFamily="34" charset="0"/>
              </a:rPr>
              <a:t> can be administered to </a:t>
            </a:r>
            <a:r>
              <a:rPr lang="en-US" altLang="ko-KR" sz="2400" dirty="0" smtClean="0">
                <a:latin typeface="Myriad Pro" pitchFamily="34" charset="0"/>
              </a:rPr>
              <a:t>obese patients</a:t>
            </a:r>
            <a:r>
              <a:rPr lang="en-US" altLang="ko-KR" sz="2400" dirty="0">
                <a:latin typeface="Myriad Pro" pitchFamily="34" charset="0"/>
              </a:rPr>
              <a:t>, preferentially guided by indirect calorimetry </a:t>
            </a:r>
            <a:r>
              <a:rPr lang="en-US" altLang="ko-KR" sz="2400" dirty="0" smtClean="0">
                <a:latin typeface="Myriad Pro" pitchFamily="34" charset="0"/>
              </a:rPr>
              <a:t>measurements and </a:t>
            </a:r>
            <a:r>
              <a:rPr lang="en-US" altLang="ko-KR" sz="2400" dirty="0">
                <a:latin typeface="Myriad Pro" pitchFamily="34" charset="0"/>
              </a:rPr>
              <a:t>urinary nitrogen losses.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consensus (89% agreement</a:t>
            </a:r>
            <a:r>
              <a:rPr lang="en-US" altLang="ko-KR" sz="2000" dirty="0" smtClean="0">
                <a:latin typeface="Myriad Pro" pitchFamily="34" charset="0"/>
              </a:rPr>
              <a:t>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obese patients, </a:t>
            </a:r>
            <a:r>
              <a:rPr lang="en-US" altLang="ko-KR" sz="2400" u="sng" dirty="0">
                <a:latin typeface="Myriad Pro" pitchFamily="34" charset="0"/>
              </a:rPr>
              <a:t>energy intake</a:t>
            </a:r>
            <a:r>
              <a:rPr lang="en-US" altLang="ko-KR" sz="2400" dirty="0">
                <a:latin typeface="Myriad Pro" pitchFamily="34" charset="0"/>
              </a:rPr>
              <a:t> should be guided by </a:t>
            </a:r>
            <a:r>
              <a:rPr lang="en-US" altLang="ko-KR" sz="2400" u="sng" dirty="0" smtClean="0">
                <a:latin typeface="Myriad Pro" pitchFamily="34" charset="0"/>
              </a:rPr>
              <a:t>indirect calorimetry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altLang="ko-KR" sz="2400" dirty="0" smtClean="0">
                <a:latin typeface="Myriad Pro" pitchFamily="34" charset="0"/>
              </a:rPr>
              <a:t>    </a:t>
            </a:r>
            <a:r>
              <a:rPr lang="en-US" altLang="ko-KR" sz="2400" u="sng" dirty="0" smtClean="0">
                <a:latin typeface="Myriad Pro" pitchFamily="34" charset="0"/>
              </a:rPr>
              <a:t>Protein </a:t>
            </a:r>
            <a:r>
              <a:rPr lang="en-US" altLang="ko-KR" sz="2400" u="sng" dirty="0">
                <a:latin typeface="Myriad Pro" pitchFamily="34" charset="0"/>
              </a:rPr>
              <a:t>delivery</a:t>
            </a:r>
            <a:r>
              <a:rPr lang="en-US" altLang="ko-KR" sz="2400" dirty="0">
                <a:latin typeface="Myriad Pro" pitchFamily="34" charset="0"/>
              </a:rPr>
              <a:t> should be guided by </a:t>
            </a:r>
            <a:r>
              <a:rPr lang="en-US" altLang="ko-KR" sz="2400" u="sng" dirty="0">
                <a:latin typeface="Myriad Pro" pitchFamily="34" charset="0"/>
              </a:rPr>
              <a:t>urinary nitrogen </a:t>
            </a:r>
            <a:r>
              <a:rPr lang="en-US" altLang="ko-KR" sz="2400" u="sng" dirty="0" smtClean="0">
                <a:latin typeface="Myriad Pro" pitchFamily="34" charset="0"/>
              </a:rPr>
              <a:t>losses</a:t>
            </a:r>
            <a:r>
              <a:rPr lang="en-US" altLang="ko-KR" sz="2400" dirty="0" smtClean="0">
                <a:latin typeface="Myriad Pro" pitchFamily="34" charset="0"/>
              </a:rPr>
              <a:t> or </a:t>
            </a:r>
            <a:r>
              <a:rPr lang="en-US" altLang="ko-KR" sz="2400" u="sng" dirty="0">
                <a:latin typeface="Myriad Pro" pitchFamily="34" charset="0"/>
              </a:rPr>
              <a:t>lean body mass </a:t>
            </a:r>
            <a:r>
              <a:rPr lang="en-US" altLang="ko-KR" sz="2400" dirty="0">
                <a:latin typeface="Myriad Pro" pitchFamily="34" charset="0"/>
              </a:rPr>
              <a:t>determination (using CT or other tools).</a:t>
            </a:r>
          </a:p>
          <a:p>
            <a:pPr marL="0" indent="0" algn="just">
              <a:buNone/>
            </a:pPr>
            <a:r>
              <a:rPr lang="en-US" altLang="ko-KR" sz="2400" dirty="0" smtClean="0">
                <a:latin typeface="Myriad Pro" pitchFamily="34" charset="0"/>
              </a:rPr>
              <a:t>    If </a:t>
            </a:r>
            <a:r>
              <a:rPr lang="en-US" altLang="ko-KR" sz="2400" dirty="0">
                <a:latin typeface="Myriad Pro" pitchFamily="34" charset="0"/>
              </a:rPr>
              <a:t>indirect calorimetry is not available, energy intake can </a:t>
            </a:r>
            <a:r>
              <a:rPr lang="en-US" altLang="ko-KR" sz="2400" dirty="0" smtClean="0">
                <a:latin typeface="Myriad Pro" pitchFamily="34" charset="0"/>
              </a:rPr>
              <a:t>be based </a:t>
            </a:r>
            <a:r>
              <a:rPr lang="en-US" altLang="ko-KR" sz="2400" dirty="0">
                <a:latin typeface="Myriad Pro" pitchFamily="34" charset="0"/>
              </a:rPr>
              <a:t>on “</a:t>
            </a:r>
            <a:r>
              <a:rPr lang="en-US" altLang="ko-KR" sz="2400" u="sng" dirty="0">
                <a:latin typeface="Myriad Pro" pitchFamily="34" charset="0"/>
              </a:rPr>
              <a:t>adjusted body weight</a:t>
            </a:r>
            <a:r>
              <a:rPr lang="en-US" altLang="ko-KR" sz="2400" dirty="0">
                <a:latin typeface="Myriad Pro" pitchFamily="34" charset="0"/>
              </a:rPr>
              <a:t>”.</a:t>
            </a:r>
          </a:p>
          <a:p>
            <a:pPr marL="0" indent="0" algn="just">
              <a:buNone/>
            </a:pPr>
            <a:r>
              <a:rPr lang="en-US" altLang="ko-KR" sz="2400" dirty="0" smtClean="0">
                <a:latin typeface="Myriad Pro" pitchFamily="34" charset="0"/>
              </a:rPr>
              <a:t>    If </a:t>
            </a:r>
            <a:r>
              <a:rPr lang="en-US" altLang="ko-KR" sz="2400" dirty="0">
                <a:latin typeface="Myriad Pro" pitchFamily="34" charset="0"/>
              </a:rPr>
              <a:t>urinary nitrogen losses or lean body mass </a:t>
            </a:r>
            <a:r>
              <a:rPr lang="en-US" altLang="ko-KR" sz="2400" dirty="0" smtClean="0">
                <a:latin typeface="Myriad Pro" pitchFamily="34" charset="0"/>
              </a:rPr>
              <a:t>determination are </a:t>
            </a:r>
            <a:r>
              <a:rPr lang="en-US" altLang="ko-KR" sz="2400" dirty="0">
                <a:latin typeface="Myriad Pro" pitchFamily="34" charset="0"/>
              </a:rPr>
              <a:t>not available, protein intake can be 1.3 g/kg “adjusted </a:t>
            </a:r>
            <a:r>
              <a:rPr lang="en-US" altLang="ko-KR" sz="2400" dirty="0" smtClean="0">
                <a:latin typeface="Myriad Pro" pitchFamily="34" charset="0"/>
              </a:rPr>
              <a:t>body weight</a:t>
            </a:r>
            <a:r>
              <a:rPr lang="en-US" altLang="ko-KR" sz="2400" dirty="0">
                <a:latin typeface="Myriad Pro" pitchFamily="34" charset="0"/>
              </a:rPr>
              <a:t>”/d.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consensus (</a:t>
            </a:r>
            <a:r>
              <a:rPr lang="en-US" altLang="ko-KR" sz="2000" dirty="0" smtClean="0">
                <a:latin typeface="Myriad Pro" pitchFamily="34" charset="0"/>
              </a:rPr>
              <a:t>89%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379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Which laboratory parameters should be</a:t>
            </a:r>
            <a:b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</a:b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monitored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?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-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Glucose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Blood glucose</a:t>
            </a:r>
            <a:r>
              <a:rPr lang="en-US" altLang="ko-KR" sz="2400" dirty="0">
                <a:latin typeface="Myriad Pro" pitchFamily="34" charset="0"/>
              </a:rPr>
              <a:t> should be measured </a:t>
            </a:r>
            <a:r>
              <a:rPr lang="en-US" altLang="ko-KR" sz="2400" u="sng" dirty="0">
                <a:latin typeface="Myriad Pro" pitchFamily="34" charset="0"/>
              </a:rPr>
              <a:t>initially</a:t>
            </a:r>
            <a:r>
              <a:rPr lang="en-US" altLang="ko-KR" sz="2400" dirty="0">
                <a:latin typeface="Myriad Pro" pitchFamily="34" charset="0"/>
              </a:rPr>
              <a:t> (after </a:t>
            </a:r>
            <a:r>
              <a:rPr lang="en-US" altLang="ko-KR" sz="2400" dirty="0" smtClean="0">
                <a:latin typeface="Myriad Pro" pitchFamily="34" charset="0"/>
              </a:rPr>
              <a:t>ICU admission </a:t>
            </a:r>
            <a:r>
              <a:rPr lang="en-US" altLang="ko-KR" sz="2400" dirty="0">
                <a:latin typeface="Myriad Pro" pitchFamily="34" charset="0"/>
              </a:rPr>
              <a:t>or after artificial nutrition initiation) and </a:t>
            </a:r>
            <a:r>
              <a:rPr lang="en-US" altLang="ko-KR" sz="2400" u="sng" dirty="0">
                <a:latin typeface="Myriad Pro" pitchFamily="34" charset="0"/>
              </a:rPr>
              <a:t>at </a:t>
            </a:r>
            <a:r>
              <a:rPr lang="en-US" altLang="ko-KR" sz="2400" u="sng" dirty="0" smtClean="0">
                <a:latin typeface="Myriad Pro" pitchFamily="34" charset="0"/>
              </a:rPr>
              <a:t>least every </a:t>
            </a:r>
            <a:r>
              <a:rPr lang="en-US" altLang="ko-KR" sz="2400" u="sng" dirty="0">
                <a:latin typeface="Myriad Pro" pitchFamily="34" charset="0"/>
              </a:rPr>
              <a:t>4 h</a:t>
            </a:r>
            <a:r>
              <a:rPr lang="en-US" altLang="ko-KR" sz="2400" dirty="0">
                <a:latin typeface="Myriad Pro" pitchFamily="34" charset="0"/>
              </a:rPr>
              <a:t>, for the </a:t>
            </a:r>
            <a:r>
              <a:rPr lang="en-US" altLang="ko-KR" sz="2400" u="sng" dirty="0">
                <a:latin typeface="Myriad Pro" pitchFamily="34" charset="0"/>
              </a:rPr>
              <a:t>first two days</a:t>
            </a:r>
            <a:r>
              <a:rPr lang="en-US" altLang="ko-KR" sz="2400" dirty="0">
                <a:latin typeface="Myriad Pro" pitchFamily="34" charset="0"/>
              </a:rPr>
              <a:t> in general.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93%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Insulin</a:t>
            </a:r>
            <a:r>
              <a:rPr lang="en-US" altLang="ko-KR" sz="2400" dirty="0">
                <a:latin typeface="Myriad Pro" pitchFamily="34" charset="0"/>
              </a:rPr>
              <a:t> shall be administered, when </a:t>
            </a:r>
            <a:r>
              <a:rPr lang="en-US" altLang="ko-KR" sz="2400" u="sng" dirty="0">
                <a:latin typeface="Myriad Pro" pitchFamily="34" charset="0"/>
              </a:rPr>
              <a:t>glucose levels </a:t>
            </a:r>
            <a:r>
              <a:rPr lang="en-US" altLang="ko-KR" sz="2400" u="sng" dirty="0" smtClean="0">
                <a:latin typeface="Myriad Pro" pitchFamily="34" charset="0"/>
              </a:rPr>
              <a:t>exceed 10 </a:t>
            </a:r>
            <a:r>
              <a:rPr lang="en-US" altLang="ko-KR" sz="2400" u="sng" dirty="0" err="1">
                <a:latin typeface="Myriad Pro" pitchFamily="34" charset="0"/>
              </a:rPr>
              <a:t>mmol</a:t>
            </a:r>
            <a:r>
              <a:rPr lang="en-US" altLang="ko-KR" sz="2400" u="sng" dirty="0">
                <a:latin typeface="Myriad Pro" pitchFamily="34" charset="0"/>
              </a:rPr>
              <a:t>/L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A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93%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615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Which laboratory parameters should be</a:t>
            </a:r>
            <a:b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</a:b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monitored? -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Electrolytes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Electrolytes (</a:t>
            </a:r>
            <a:r>
              <a:rPr lang="en-US" altLang="ko-KR" sz="2400" u="sng" dirty="0">
                <a:latin typeface="Myriad Pro" pitchFamily="34" charset="0"/>
              </a:rPr>
              <a:t>potassium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magnesium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phosphate</a:t>
            </a:r>
            <a:r>
              <a:rPr lang="en-US" altLang="ko-KR" sz="2400" dirty="0">
                <a:latin typeface="Myriad Pro" pitchFamily="34" charset="0"/>
              </a:rPr>
              <a:t>) should </a:t>
            </a:r>
            <a:r>
              <a:rPr lang="en-US" altLang="ko-KR" sz="2400" dirty="0" smtClean="0">
                <a:latin typeface="Myriad Pro" pitchFamily="34" charset="0"/>
              </a:rPr>
              <a:t>be measured </a:t>
            </a:r>
            <a:r>
              <a:rPr lang="en-US" altLang="ko-KR" sz="2400" u="sng" dirty="0">
                <a:latin typeface="Myriad Pro" pitchFamily="34" charset="0"/>
              </a:rPr>
              <a:t>at least once daily</a:t>
            </a:r>
            <a:r>
              <a:rPr lang="en-US" altLang="ko-KR" sz="2400" dirty="0">
                <a:latin typeface="Myriad Pro" pitchFamily="34" charset="0"/>
              </a:rPr>
              <a:t> for the </a:t>
            </a:r>
            <a:r>
              <a:rPr lang="en-US" altLang="ko-KR" sz="2400" u="sng" dirty="0">
                <a:latin typeface="Myriad Pro" pitchFamily="34" charset="0"/>
              </a:rPr>
              <a:t>first week</a:t>
            </a:r>
            <a:r>
              <a:rPr lang="en-US" altLang="ko-KR" sz="2400" dirty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92%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patients with </a:t>
            </a:r>
            <a:r>
              <a:rPr lang="en-US" altLang="ko-KR" sz="2400" u="sng" dirty="0">
                <a:latin typeface="Myriad Pro" pitchFamily="34" charset="0"/>
              </a:rPr>
              <a:t>refeeding hypophosphatemia</a:t>
            </a:r>
            <a:r>
              <a:rPr lang="en-US" altLang="ko-KR" sz="2400" dirty="0">
                <a:latin typeface="Myriad Pro" pitchFamily="34" charset="0"/>
              </a:rPr>
              <a:t> ( &lt; 0.65 </a:t>
            </a:r>
            <a:r>
              <a:rPr lang="en-US" altLang="ko-KR" sz="2400" dirty="0" err="1" smtClean="0">
                <a:latin typeface="Myriad Pro" pitchFamily="34" charset="0"/>
              </a:rPr>
              <a:t>mmol</a:t>
            </a:r>
            <a:r>
              <a:rPr lang="en-US" altLang="ko-KR" sz="2400" dirty="0" smtClean="0">
                <a:latin typeface="Myriad Pro" pitchFamily="34" charset="0"/>
              </a:rPr>
              <a:t>/l </a:t>
            </a:r>
            <a:r>
              <a:rPr lang="en-US" altLang="ko-KR" sz="2400" dirty="0">
                <a:latin typeface="Myriad Pro" pitchFamily="34" charset="0"/>
              </a:rPr>
              <a:t>or a drop of &gt; 0.16 </a:t>
            </a:r>
            <a:r>
              <a:rPr lang="en-US" altLang="ko-KR" sz="2400" dirty="0" err="1">
                <a:latin typeface="Myriad Pro" pitchFamily="34" charset="0"/>
              </a:rPr>
              <a:t>mmol</a:t>
            </a:r>
            <a:r>
              <a:rPr lang="en-US" altLang="ko-KR" sz="2400" dirty="0">
                <a:latin typeface="Myriad Pro" pitchFamily="34" charset="0"/>
              </a:rPr>
              <a:t>/l), electrolytes should be measured </a:t>
            </a:r>
            <a:r>
              <a:rPr lang="en-US" altLang="ko-KR" sz="2400" u="sng" dirty="0" smtClean="0">
                <a:latin typeface="Myriad Pro" pitchFamily="34" charset="0"/>
              </a:rPr>
              <a:t>2-3 </a:t>
            </a:r>
            <a:r>
              <a:rPr lang="en-US" altLang="ko-KR" sz="2400" u="sng" dirty="0">
                <a:latin typeface="Myriad Pro" pitchFamily="34" charset="0"/>
              </a:rPr>
              <a:t>times a day</a:t>
            </a:r>
            <a:r>
              <a:rPr lang="en-US" altLang="ko-KR" sz="2400" dirty="0">
                <a:latin typeface="Myriad Pro" pitchFamily="34" charset="0"/>
              </a:rPr>
              <a:t> and supplemented if needed.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patients with </a:t>
            </a:r>
            <a:r>
              <a:rPr lang="en-US" altLang="ko-KR" sz="2400" u="sng" dirty="0">
                <a:latin typeface="Myriad Pro" pitchFamily="34" charset="0"/>
              </a:rPr>
              <a:t>refeeding hypophosphatemia </a:t>
            </a:r>
            <a:r>
              <a:rPr lang="en-US" altLang="ko-KR" sz="2400" dirty="0">
                <a:latin typeface="Myriad Pro" pitchFamily="34" charset="0"/>
              </a:rPr>
              <a:t>energy </a:t>
            </a:r>
            <a:r>
              <a:rPr lang="en-US" altLang="ko-KR" sz="2400" dirty="0" smtClean="0">
                <a:latin typeface="Myriad Pro" pitchFamily="34" charset="0"/>
              </a:rPr>
              <a:t>supply should </a:t>
            </a:r>
            <a:r>
              <a:rPr lang="en-US" altLang="ko-KR" sz="2400" dirty="0">
                <a:latin typeface="Myriad Pro" pitchFamily="34" charset="0"/>
              </a:rPr>
              <a:t>be </a:t>
            </a:r>
            <a:r>
              <a:rPr lang="en-US" altLang="ko-KR" sz="2400" u="sng" dirty="0">
                <a:latin typeface="Myriad Pro" pitchFamily="34" charset="0"/>
              </a:rPr>
              <a:t>restricted for 48 h </a:t>
            </a:r>
            <a:r>
              <a:rPr lang="en-US" altLang="ko-KR" sz="2400" dirty="0">
                <a:latin typeface="Myriad Pro" pitchFamily="34" charset="0"/>
              </a:rPr>
              <a:t>and then gradually increased</a:t>
            </a:r>
            <a:r>
              <a:rPr lang="en-US" altLang="ko-KR" sz="2400" dirty="0" smtClean="0">
                <a:latin typeface="Myriad Pro" pitchFamily="34" charset="0"/>
              </a:rPr>
              <a:t>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recommendation: </a:t>
            </a:r>
            <a:r>
              <a:rPr lang="en-US" altLang="ko-KR" sz="2000" dirty="0" smtClean="0">
                <a:latin typeface="Myriad Pro" pitchFamily="34" charset="0"/>
              </a:rPr>
              <a:t>B 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8245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Overview	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ESPEN guideline on clinical nutrition in the intensive care </a:t>
            </a:r>
            <a:r>
              <a:rPr lang="en-US" altLang="ko-KR" sz="2400" dirty="0" smtClean="0">
                <a:latin typeface="Myriad Pro" pitchFamily="34" charset="0"/>
              </a:rPr>
              <a:t>unit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solidFill>
                  <a:srgbClr val="FF0000"/>
                </a:solidFill>
                <a:latin typeface="Myriad Pro" pitchFamily="34" charset="0"/>
              </a:rPr>
              <a:t>GI problems in ICU</a:t>
            </a:r>
            <a:endParaRPr lang="en-US" altLang="ko-KR" sz="2400" dirty="0" smtClean="0">
              <a:solidFill>
                <a:srgbClr val="FF0000"/>
              </a:solidFill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solidFill>
                  <a:srgbClr val="FF0000"/>
                </a:solidFill>
                <a:latin typeface="Myriad Pro" pitchFamily="34" charset="0"/>
              </a:rPr>
              <a:t>Re-feeding Syndrome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UGI bleeding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4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Re-feeding Syndrome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Refeeding syndrome can be defined as the </a:t>
            </a:r>
            <a:r>
              <a:rPr lang="en-US" altLang="ko-KR" sz="2400" u="sng" dirty="0">
                <a:latin typeface="Myriad Pro" pitchFamily="34" charset="0"/>
              </a:rPr>
              <a:t>potentially fatal </a:t>
            </a:r>
            <a:r>
              <a:rPr lang="en-US" altLang="ko-KR" sz="2400" u="sng" dirty="0" smtClean="0">
                <a:latin typeface="Myriad Pro" pitchFamily="34" charset="0"/>
              </a:rPr>
              <a:t>shifts in </a:t>
            </a:r>
            <a:r>
              <a:rPr lang="en-US" altLang="ko-KR" sz="2400" u="sng" dirty="0">
                <a:latin typeface="Myriad Pro" pitchFamily="34" charset="0"/>
              </a:rPr>
              <a:t>fluids and electrolytes</a:t>
            </a:r>
            <a:r>
              <a:rPr lang="en-US" altLang="ko-KR" sz="2400" dirty="0">
                <a:latin typeface="Myriad Pro" pitchFamily="34" charset="0"/>
              </a:rPr>
              <a:t> that may occur in </a:t>
            </a:r>
            <a:r>
              <a:rPr lang="en-US" altLang="ko-KR" sz="2400" u="sng" dirty="0">
                <a:latin typeface="Myriad Pro" pitchFamily="34" charset="0"/>
              </a:rPr>
              <a:t>malnourished </a:t>
            </a:r>
            <a:r>
              <a:rPr lang="en-US" altLang="ko-KR" sz="2400" u="sng" dirty="0" smtClean="0">
                <a:latin typeface="Myriad Pro" pitchFamily="34" charset="0"/>
              </a:rPr>
              <a:t>patients</a:t>
            </a:r>
            <a:r>
              <a:rPr lang="en-US" altLang="ko-KR" sz="2400" dirty="0" smtClean="0">
                <a:latin typeface="Myriad Pro" pitchFamily="34" charset="0"/>
              </a:rPr>
              <a:t> receiving </a:t>
            </a:r>
            <a:r>
              <a:rPr lang="en-US" altLang="ko-KR" sz="2400" dirty="0">
                <a:latin typeface="Myriad Pro" pitchFamily="34" charset="0"/>
              </a:rPr>
              <a:t>artificial </a:t>
            </a:r>
            <a:r>
              <a:rPr lang="en-US" altLang="ko-KR" sz="2400" dirty="0" smtClean="0">
                <a:latin typeface="Myriad Pro" pitchFamily="34" charset="0"/>
              </a:rPr>
              <a:t>refeeding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Each </a:t>
            </a:r>
            <a:r>
              <a:rPr lang="en-US" altLang="ko-KR" sz="2400" dirty="0">
                <a:latin typeface="Myriad Pro" pitchFamily="34" charset="0"/>
              </a:rPr>
              <a:t>case of refeeding syndrome </a:t>
            </a:r>
            <a:r>
              <a:rPr lang="en-US" altLang="ko-KR" sz="2400" dirty="0" smtClean="0">
                <a:latin typeface="Myriad Pro" pitchFamily="34" charset="0"/>
              </a:rPr>
              <a:t>– a potentially </a:t>
            </a:r>
            <a:r>
              <a:rPr lang="en-US" altLang="ko-KR" sz="2400" dirty="0">
                <a:latin typeface="Myriad Pro" pitchFamily="34" charset="0"/>
              </a:rPr>
              <a:t>lethal state</a:t>
            </a: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People </a:t>
            </a:r>
            <a:r>
              <a:rPr lang="en-US" altLang="ko-KR" sz="2400" dirty="0">
                <a:latin typeface="Myriad Pro" pitchFamily="34" charset="0"/>
              </a:rPr>
              <a:t>who have </a:t>
            </a:r>
            <a:r>
              <a:rPr lang="en-US" altLang="ko-KR" sz="2400" u="sng" dirty="0">
                <a:latin typeface="Myriad Pro" pitchFamily="34" charset="0"/>
              </a:rPr>
              <a:t>eaten little or nothing for more than 5days </a:t>
            </a:r>
            <a:r>
              <a:rPr lang="en-US" altLang="ko-KR" sz="2400" dirty="0">
                <a:latin typeface="Myriad Pro" pitchFamily="34" charset="0"/>
              </a:rPr>
              <a:t>should have nutrition support introduced at </a:t>
            </a:r>
            <a:r>
              <a:rPr lang="en-US" altLang="ko-KR" sz="2400" u="sng" dirty="0">
                <a:latin typeface="Myriad Pro" pitchFamily="34" charset="0"/>
              </a:rPr>
              <a:t>no more than 50% of requirements for the first 2days.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23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Re-feeding Syndrome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The re-feeding syndrome is marked by: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Hypophosphatemia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Hypokalemia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Hypomagnesemia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Vitamin (</a:t>
            </a:r>
            <a:r>
              <a:rPr lang="en-US" altLang="ko-KR" sz="1600" dirty="0" err="1">
                <a:latin typeface="Myriad Pro" pitchFamily="34" charset="0"/>
              </a:rPr>
              <a:t>eg</a:t>
            </a:r>
            <a:r>
              <a:rPr lang="en-US" altLang="ko-KR" sz="1600" dirty="0">
                <a:latin typeface="Myriad Pro" pitchFamily="34" charset="0"/>
              </a:rPr>
              <a:t>, thiamine) and trace mineral deficiencies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Volume overload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Edema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18" y="3828307"/>
            <a:ext cx="792088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14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Re-feeding Syndrome in ICU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Many deleterious effects: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edema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arrhythmias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pulmonary edema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cardiac decompensation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respiratory weakness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hypotension, leukocyte dysfunction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err="1" smtClean="0">
                <a:latin typeface="Myriad Pro" pitchFamily="34" charset="0"/>
              </a:rPr>
              <a:t>diarrhoea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coma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rhabdomyolysis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sudden death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Screen: nutritional history and electrolytes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Poor awareness among doctors!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54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Managing re-feeding problems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Provide </a:t>
            </a:r>
            <a:r>
              <a:rPr lang="en-US" altLang="ko-KR" sz="2400" dirty="0" smtClean="0">
                <a:latin typeface="Myriad Pro" pitchFamily="34" charset="0"/>
              </a:rPr>
              <a:t>supplementation</a:t>
            </a:r>
            <a:endParaRPr lang="en-US" altLang="ko-KR" sz="24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oral </a:t>
            </a:r>
            <a:r>
              <a:rPr lang="en-US" altLang="ko-KR" sz="2000" dirty="0">
                <a:latin typeface="Myriad Pro" pitchFamily="34" charset="0"/>
              </a:rPr>
              <a:t>thiamin 200-300mg daily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err="1" smtClean="0">
                <a:latin typeface="Myriad Pro" pitchFamily="34" charset="0"/>
              </a:rPr>
              <a:t>Vit</a:t>
            </a:r>
            <a:r>
              <a:rPr lang="en-US" altLang="ko-KR" sz="2000" dirty="0" smtClean="0">
                <a:latin typeface="Myriad Pro" pitchFamily="34" charset="0"/>
              </a:rPr>
              <a:t> </a:t>
            </a:r>
            <a:r>
              <a:rPr lang="en-US" altLang="ko-KR" sz="2000" dirty="0">
                <a:latin typeface="Myriad Pro" pitchFamily="34" charset="0"/>
              </a:rPr>
              <a:t>B co strong 1 or 2 tablets three times a day or IV </a:t>
            </a:r>
            <a:r>
              <a:rPr lang="en-US" altLang="ko-KR" sz="2000" dirty="0" err="1">
                <a:latin typeface="Myriad Pro" pitchFamily="34" charset="0"/>
              </a:rPr>
              <a:t>Vit</a:t>
            </a:r>
            <a:r>
              <a:rPr lang="en-US" altLang="ko-KR" sz="2000" dirty="0">
                <a:latin typeface="Myriad Pro" pitchFamily="34" charset="0"/>
              </a:rPr>
              <a:t> B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balanced </a:t>
            </a:r>
            <a:r>
              <a:rPr lang="en-US" altLang="ko-KR" sz="2000" dirty="0">
                <a:latin typeface="Myriad Pro" pitchFamily="34" charset="0"/>
              </a:rPr>
              <a:t>multivitamin, trace element once </a:t>
            </a:r>
            <a:r>
              <a:rPr lang="en-US" altLang="ko-KR" sz="2000" dirty="0" smtClean="0">
                <a:latin typeface="Myriad Pro" pitchFamily="34" charset="0"/>
              </a:rPr>
              <a:t>daily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Start nutrition support at 5-10 kcal/kg/day 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Increase levels slowly to meet or exceed full needs by </a:t>
            </a:r>
            <a:r>
              <a:rPr lang="en-US" altLang="ko-KR" sz="2400" dirty="0" smtClean="0">
                <a:latin typeface="Myriad Pro" pitchFamily="34" charset="0"/>
              </a:rPr>
              <a:t>4-7days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Restore circulatory volume 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Monitor fluid balance and clinical </a:t>
            </a:r>
            <a:r>
              <a:rPr lang="en-US" altLang="ko-KR" sz="2400" dirty="0" smtClean="0">
                <a:latin typeface="Myriad Pro" pitchFamily="34" charset="0"/>
              </a:rPr>
              <a:t>status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Replace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PO</a:t>
            </a:r>
            <a:r>
              <a:rPr lang="en-US" altLang="ko-KR" sz="2000" baseline="-25000" dirty="0" smtClean="0">
                <a:latin typeface="Myriad Pro" pitchFamily="34" charset="0"/>
              </a:rPr>
              <a:t>4</a:t>
            </a:r>
            <a:r>
              <a:rPr lang="en-US" altLang="ko-KR" sz="2000" baseline="30000" dirty="0" smtClean="0">
                <a:latin typeface="Myriad Pro" pitchFamily="34" charset="0"/>
              </a:rPr>
              <a:t>2-</a:t>
            </a:r>
            <a:r>
              <a:rPr lang="en-US" altLang="ko-KR" sz="2000" dirty="0">
                <a:latin typeface="Myriad Pro" pitchFamily="34" charset="0"/>
              </a:rPr>
              <a:t>(0.3-0.6mmol/kg/day), 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K</a:t>
            </a:r>
            <a:r>
              <a:rPr lang="en-US" altLang="ko-KR" sz="2000" baseline="30000" dirty="0">
                <a:latin typeface="Myriad Pro" pitchFamily="34" charset="0"/>
              </a:rPr>
              <a:t>+</a:t>
            </a:r>
            <a:r>
              <a:rPr lang="en-US" altLang="ko-KR" sz="2000" dirty="0">
                <a:latin typeface="Myriad Pro" pitchFamily="34" charset="0"/>
              </a:rPr>
              <a:t>(2-4mmol/kg/day),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Mg</a:t>
            </a:r>
            <a:r>
              <a:rPr lang="en-US" altLang="ko-KR" sz="2000" baseline="30000" dirty="0" smtClean="0">
                <a:latin typeface="Myriad Pro" pitchFamily="34" charset="0"/>
              </a:rPr>
              <a:t>2</a:t>
            </a:r>
            <a:r>
              <a:rPr lang="en-US" altLang="ko-KR" sz="2000" baseline="30000" dirty="0">
                <a:latin typeface="Myriad Pro" pitchFamily="34" charset="0"/>
              </a:rPr>
              <a:t>+ </a:t>
            </a:r>
            <a:r>
              <a:rPr lang="en-US" altLang="ko-KR" sz="2000" dirty="0">
                <a:latin typeface="Myriad Pro" pitchFamily="34" charset="0"/>
              </a:rPr>
              <a:t>(0.2mmol/kg/day iv or 0.4mmol/kg/day oral</a:t>
            </a:r>
            <a:r>
              <a:rPr lang="en-US" altLang="ko-KR" sz="2000" dirty="0" smtClean="0">
                <a:latin typeface="Myriad Pro" pitchFamily="34" charset="0"/>
              </a:rPr>
              <a:t>)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Reduce feeding rate if problems arise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98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Overview	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ESPEN guideline on clinical nutrition in the intensive care </a:t>
            </a:r>
            <a:r>
              <a:rPr lang="en-US" altLang="ko-KR" sz="2400" dirty="0" smtClean="0">
                <a:latin typeface="Myriad Pro" pitchFamily="34" charset="0"/>
              </a:rPr>
              <a:t>unit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GI problems in ICU</a:t>
            </a:r>
            <a:endParaRPr lang="en-US" altLang="ko-KR" sz="24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Re-feeding Syndrome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solidFill>
                  <a:srgbClr val="FF0000"/>
                </a:solidFill>
                <a:latin typeface="Myriad Pro" pitchFamily="34" charset="0"/>
              </a:rPr>
              <a:t>UGI bleeding</a:t>
            </a:r>
            <a:endParaRPr lang="en-US" altLang="ko-KR" sz="2000" dirty="0">
              <a:solidFill>
                <a:srgbClr val="FF0000"/>
              </a:solidFill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29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25" y="466604"/>
            <a:ext cx="8740860" cy="56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UGI bleeding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Gastro-duodenal ulcer disease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portal hypertension with </a:t>
            </a:r>
            <a:r>
              <a:rPr lang="en-US" altLang="ko-KR" sz="2400" u="sng" dirty="0" err="1">
                <a:latin typeface="Myriad Pro" pitchFamily="34" charset="0"/>
              </a:rPr>
              <a:t>variceal</a:t>
            </a:r>
            <a:r>
              <a:rPr lang="en-US" altLang="ko-KR" sz="2400" u="sng" dirty="0">
                <a:latin typeface="Myriad Pro" pitchFamily="34" charset="0"/>
              </a:rPr>
              <a:t> hemorrhage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stress-related gastric mucosal hemorrhage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M-W tear. 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Erosive esophagitis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err="1">
                <a:latin typeface="Myriad Pro" pitchFamily="34" charset="0"/>
              </a:rPr>
              <a:t>Cf</a:t>
            </a:r>
            <a:r>
              <a:rPr lang="en-US" altLang="ko-KR" sz="2400" dirty="0">
                <a:latin typeface="Myriad Pro" pitchFamily="34" charset="0"/>
              </a:rPr>
              <a:t>) LGI bleeding :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colonic diverticulosis (Lt)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A-V malformation (</a:t>
            </a:r>
            <a:r>
              <a:rPr lang="en-US" altLang="ko-KR" sz="2000" dirty="0" err="1">
                <a:latin typeface="Myriad Pro" pitchFamily="34" charset="0"/>
              </a:rPr>
              <a:t>Rt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ischemic colitis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9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UGI bleeding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Stress ulceration bleeding in ICU patients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H2 </a:t>
            </a:r>
            <a:r>
              <a:rPr lang="en-US" altLang="ko-KR" sz="2000" dirty="0" err="1">
                <a:latin typeface="Myriad Pro" pitchFamily="34" charset="0"/>
              </a:rPr>
              <a:t>bloker</a:t>
            </a:r>
            <a:r>
              <a:rPr lang="en-US" altLang="ko-KR" sz="2000" dirty="0">
                <a:latin typeface="Myriad Pro" pitchFamily="34" charset="0"/>
              </a:rPr>
              <a:t>, </a:t>
            </a:r>
            <a:r>
              <a:rPr lang="en-US" altLang="ko-KR" sz="2000" dirty="0" err="1">
                <a:latin typeface="Myriad Pro" pitchFamily="34" charset="0"/>
              </a:rPr>
              <a:t>sucralfate</a:t>
            </a:r>
            <a:r>
              <a:rPr lang="en-US" altLang="ko-KR" sz="2000" dirty="0">
                <a:latin typeface="Myriad Pro" pitchFamily="34" charset="0"/>
              </a:rPr>
              <a:t> Vs </a:t>
            </a:r>
            <a:r>
              <a:rPr lang="en-US" altLang="ko-KR" sz="2000" dirty="0" smtClean="0">
                <a:latin typeface="Myriad Pro" pitchFamily="34" charset="0"/>
              </a:rPr>
              <a:t>placebo</a:t>
            </a:r>
          </a:p>
          <a:p>
            <a:pPr marL="914400" lvl="2" indent="0" algn="just">
              <a:buNone/>
            </a:pPr>
            <a:r>
              <a:rPr lang="en-US" altLang="ko-KR" sz="1600" dirty="0" smtClean="0">
                <a:latin typeface="Myriad Pro" pitchFamily="34" charset="0"/>
              </a:rPr>
              <a:t>Stress </a:t>
            </a:r>
            <a:r>
              <a:rPr lang="en-US" altLang="ko-KR" sz="1600" dirty="0">
                <a:latin typeface="Myriad Pro" pitchFamily="34" charset="0"/>
              </a:rPr>
              <a:t>ulcer prophylaxis in critically ill patients : resolving </a:t>
            </a:r>
            <a:r>
              <a:rPr lang="en-US" altLang="ko-KR" sz="1600" dirty="0" err="1">
                <a:latin typeface="Myriad Pro" pitchFamily="34" charset="0"/>
              </a:rPr>
              <a:t>discodant</a:t>
            </a:r>
            <a:r>
              <a:rPr lang="en-US" altLang="ko-KR" sz="1600" dirty="0">
                <a:latin typeface="Myriad Pro" pitchFamily="34" charset="0"/>
              </a:rPr>
              <a:t> meta-analysis. JAMA 1996;275:308-314</a:t>
            </a:r>
          </a:p>
          <a:p>
            <a:pPr marL="0" indent="0" algn="just">
              <a:buNone/>
            </a:pPr>
            <a:r>
              <a:rPr lang="en-US" altLang="ko-KR" sz="2400" dirty="0" smtClean="0">
                <a:latin typeface="Myriad Pro" pitchFamily="34" charset="0"/>
              </a:rPr>
              <a:t>-&gt; Stress </a:t>
            </a:r>
            <a:r>
              <a:rPr lang="en-US" altLang="ko-KR" sz="2400" dirty="0">
                <a:latin typeface="Myriad Pro" pitchFamily="34" charset="0"/>
              </a:rPr>
              <a:t>ulcer prophylaxis : standard </a:t>
            </a:r>
            <a:r>
              <a:rPr lang="en-US" altLang="ko-KR" sz="2400" dirty="0" err="1">
                <a:latin typeface="Myriad Pro" pitchFamily="34" charset="0"/>
              </a:rPr>
              <a:t>Tx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NPO </a:t>
            </a:r>
            <a:r>
              <a:rPr lang="en-US" altLang="ko-KR" sz="2400" dirty="0">
                <a:latin typeface="Myriad Pro" pitchFamily="34" charset="0"/>
              </a:rPr>
              <a:t>(nil-per-</a:t>
            </a:r>
            <a:r>
              <a:rPr lang="en-US" altLang="ko-KR" sz="2400" dirty="0" err="1">
                <a:latin typeface="Myriad Pro" pitchFamily="34" charset="0"/>
              </a:rPr>
              <a:t>os</a:t>
            </a:r>
            <a:r>
              <a:rPr lang="en-US" altLang="ko-KR" sz="2400" dirty="0">
                <a:latin typeface="Myriad Pro" pitchFamily="34" charset="0"/>
              </a:rPr>
              <a:t>) in the 1980~early 1990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A</a:t>
            </a:r>
            <a:r>
              <a:rPr lang="en-US" altLang="ko-KR" sz="2400" dirty="0" smtClean="0">
                <a:latin typeface="Myriad Pro" pitchFamily="34" charset="0"/>
              </a:rPr>
              <a:t>nimal </a:t>
            </a:r>
            <a:r>
              <a:rPr lang="en-US" altLang="ko-KR" sz="2400" dirty="0">
                <a:latin typeface="Myriad Pro" pitchFamily="34" charset="0"/>
              </a:rPr>
              <a:t>model – enteral nutrition may protect the gastric mucosa from stress related gastric mucosa damage. 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 smtClean="0">
                <a:latin typeface="Myriad Pro" pitchFamily="34" charset="0"/>
              </a:rPr>
              <a:t>Early </a:t>
            </a:r>
            <a:r>
              <a:rPr lang="en-US" altLang="ko-KR" sz="2400" u="sng" dirty="0">
                <a:latin typeface="Myriad Pro" pitchFamily="34" charset="0"/>
              </a:rPr>
              <a:t>enteral nutrition</a:t>
            </a:r>
            <a:r>
              <a:rPr lang="en-US" altLang="ko-KR" sz="2400" dirty="0">
                <a:latin typeface="Myriad Pro" pitchFamily="34" charset="0"/>
              </a:rPr>
              <a:t> was more effective in preventing UGIB than cimetidine and antacid [526 severely burned patient]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2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UGI bleeding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altLang="ko-KR" sz="2400" dirty="0">
                <a:latin typeface="Myriad Pro" pitchFamily="34" charset="0"/>
              </a:rPr>
              <a:t>1) </a:t>
            </a:r>
            <a:r>
              <a:rPr lang="en-US" altLang="ko-KR" sz="2400" u="sng" dirty="0">
                <a:latin typeface="Myriad Pro" pitchFamily="34" charset="0"/>
              </a:rPr>
              <a:t>Gastroduodenal peptic ulcer (m/c)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Re-bleeding </a:t>
            </a:r>
            <a:r>
              <a:rPr lang="en-US" altLang="ko-KR" sz="2400" dirty="0">
                <a:latin typeface="Myriad Pro" pitchFamily="34" charset="0"/>
              </a:rPr>
              <a:t>prediction – L/C, recent surgery, SBP&lt;100mmHg, hematemesis, </a:t>
            </a:r>
            <a:r>
              <a:rPr lang="en-US" altLang="ko-KR" sz="2400" dirty="0" err="1">
                <a:latin typeface="Myriad Pro" pitchFamily="34" charset="0"/>
              </a:rPr>
              <a:t>forrest</a:t>
            </a:r>
            <a:r>
              <a:rPr lang="en-US" altLang="ko-KR" sz="2400" dirty="0">
                <a:latin typeface="Myriad Pro" pitchFamily="34" charset="0"/>
              </a:rPr>
              <a:t> classification (m/</a:t>
            </a:r>
            <a:r>
              <a:rPr lang="en-US" altLang="ko-KR" sz="2400" dirty="0" err="1">
                <a:latin typeface="Myriad Pro" pitchFamily="34" charset="0"/>
              </a:rPr>
              <a:t>i</a:t>
            </a:r>
            <a:r>
              <a:rPr lang="en-US" altLang="ko-KR" sz="2400" dirty="0">
                <a:latin typeface="Myriad Pro" pitchFamily="34" charset="0"/>
              </a:rPr>
              <a:t>), Fundus and bulb, </a:t>
            </a:r>
            <a:r>
              <a:rPr lang="en-US" altLang="ko-KR" sz="2400" dirty="0" smtClean="0">
                <a:latin typeface="Myriad Pro" pitchFamily="34" charset="0"/>
              </a:rPr>
              <a:t>size&gt;2cm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Re-bleeding </a:t>
            </a:r>
            <a:r>
              <a:rPr lang="en-US" altLang="ko-KR" sz="2400" dirty="0">
                <a:latin typeface="Myriad Pro" pitchFamily="34" charset="0"/>
              </a:rPr>
              <a:t>reduction – PPI, enteral feeding?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High </a:t>
            </a:r>
            <a:r>
              <a:rPr lang="en-US" altLang="ko-KR" sz="2400" dirty="0">
                <a:latin typeface="Myriad Pro" pitchFamily="34" charset="0"/>
              </a:rPr>
              <a:t>risk of re-bleeding : </a:t>
            </a:r>
            <a:r>
              <a:rPr lang="en-US" altLang="ko-KR" sz="2400" u="sng" dirty="0">
                <a:latin typeface="Myriad Pro" pitchFamily="34" charset="0"/>
              </a:rPr>
              <a:t>waiting! at least 48h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acid </a:t>
            </a:r>
            <a:r>
              <a:rPr lang="en-US" altLang="ko-KR" sz="2000" dirty="0">
                <a:latin typeface="Myriad Pro" pitchFamily="34" charset="0"/>
              </a:rPr>
              <a:t>reducing medication for intra-gastric pH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stabilize </a:t>
            </a:r>
            <a:r>
              <a:rPr lang="en-US" altLang="ko-KR" sz="2000" dirty="0">
                <a:latin typeface="Myriad Pro" pitchFamily="34" charset="0"/>
              </a:rPr>
              <a:t>the clot over the visible vessel.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0" indent="0" algn="just">
              <a:buNone/>
            </a:pPr>
            <a:r>
              <a:rPr lang="en-US" altLang="ko-KR" sz="2400" dirty="0">
                <a:latin typeface="Myriad Pro" pitchFamily="34" charset="0"/>
              </a:rPr>
              <a:t>2) </a:t>
            </a:r>
            <a:r>
              <a:rPr lang="en-US" altLang="ko-KR" sz="2400" dirty="0" err="1">
                <a:latin typeface="Myriad Pro" pitchFamily="34" charset="0"/>
              </a:rPr>
              <a:t>Variceal</a:t>
            </a:r>
            <a:r>
              <a:rPr lang="en-US" altLang="ko-KR" sz="2400" dirty="0">
                <a:latin typeface="Myriad Pro" pitchFamily="34" charset="0"/>
              </a:rPr>
              <a:t> bleeding ; 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feeding </a:t>
            </a:r>
            <a:r>
              <a:rPr lang="en-US" altLang="ko-KR" sz="2400" u="sng" dirty="0">
                <a:latin typeface="Myriad Pro" pitchFamily="34" charset="0"/>
              </a:rPr>
              <a:t>should be delayed for at least 48h</a:t>
            </a:r>
            <a:r>
              <a:rPr lang="en-US" altLang="ko-KR" sz="2400" dirty="0">
                <a:latin typeface="Myriad Pro" pitchFamily="34" charset="0"/>
              </a:rPr>
              <a:t> after endoscopic </a:t>
            </a:r>
            <a:r>
              <a:rPr lang="en-US" altLang="ko-KR" sz="2400" dirty="0" smtClean="0">
                <a:latin typeface="Myriad Pro" pitchFamily="34" charset="0"/>
              </a:rPr>
              <a:t>therapy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Early </a:t>
            </a:r>
            <a:r>
              <a:rPr lang="en-US" altLang="ko-KR" sz="2400" dirty="0">
                <a:latin typeface="Myriad Pro" pitchFamily="34" charset="0"/>
              </a:rPr>
              <a:t>re-feeding </a:t>
            </a:r>
            <a:r>
              <a:rPr lang="en-US" altLang="ko-KR" sz="2400" dirty="0" smtClean="0">
                <a:latin typeface="Myriad Pro" pitchFamily="34" charset="0"/>
              </a:rPr>
              <a:t>-&gt; shift </a:t>
            </a:r>
            <a:r>
              <a:rPr lang="en-US" altLang="ko-KR" sz="2400" dirty="0">
                <a:latin typeface="Myriad Pro" pitchFamily="34" charset="0"/>
              </a:rPr>
              <a:t>in blood flow to the splanchnic circulation </a:t>
            </a:r>
          </a:p>
          <a:p>
            <a:pPr marL="0" indent="0" algn="just">
              <a:buNone/>
            </a:pPr>
            <a:r>
              <a:rPr lang="en-US" altLang="ko-KR" sz="2400" dirty="0" smtClean="0">
                <a:latin typeface="Myriad Pro" pitchFamily="34" charset="0"/>
              </a:rPr>
              <a:t>-&gt; increases in pressure &amp; increase risk of re-bleeding from the varices.</a:t>
            </a:r>
          </a:p>
          <a:p>
            <a:pPr marL="914400" lvl="2" indent="0" algn="just">
              <a:buNone/>
            </a:pPr>
            <a:r>
              <a:rPr lang="en-US" altLang="ko-KR" sz="1600" dirty="0">
                <a:latin typeface="Myriad Pro" pitchFamily="34" charset="0"/>
              </a:rPr>
              <a:t>Feeding the patients with upper gastrointestinal bleeding, Xavier </a:t>
            </a:r>
            <a:r>
              <a:rPr lang="en-US" altLang="ko-KR" sz="1600" dirty="0" err="1">
                <a:latin typeface="Myriad Pro" pitchFamily="34" charset="0"/>
              </a:rPr>
              <a:t>Hebuterne</a:t>
            </a:r>
            <a:r>
              <a:rPr lang="en-US" altLang="ko-KR" sz="1600" dirty="0">
                <a:latin typeface="Myriad Pro" pitchFamily="34" charset="0"/>
              </a:rPr>
              <a:t> and </a:t>
            </a:r>
            <a:r>
              <a:rPr lang="en-US" altLang="ko-KR" sz="1600" dirty="0" err="1">
                <a:latin typeface="Myriad Pro" pitchFamily="34" charset="0"/>
              </a:rPr>
              <a:t>Geoffroy</a:t>
            </a:r>
            <a:r>
              <a:rPr lang="en-US" altLang="ko-KR" sz="1600" dirty="0">
                <a:latin typeface="Myriad Pro" pitchFamily="34" charset="0"/>
              </a:rPr>
              <a:t> </a:t>
            </a:r>
            <a:r>
              <a:rPr lang="en-US" altLang="ko-KR" sz="1600" dirty="0" err="1">
                <a:latin typeface="Myriad Pro" pitchFamily="34" charset="0"/>
              </a:rPr>
              <a:t>Vanbiervliet</a:t>
            </a:r>
            <a:r>
              <a:rPr lang="en-US" altLang="ko-KR" sz="1600" dirty="0">
                <a:latin typeface="Myriad Pro" pitchFamily="34" charset="0"/>
              </a:rPr>
              <a:t>, </a:t>
            </a:r>
            <a:r>
              <a:rPr lang="en-US" altLang="ko-KR" sz="1600" dirty="0" err="1">
                <a:latin typeface="Myriad Pro" pitchFamily="34" charset="0"/>
              </a:rPr>
              <a:t>Curr</a:t>
            </a:r>
            <a:r>
              <a:rPr lang="en-US" altLang="ko-KR" sz="1600" dirty="0">
                <a:latin typeface="Myriad Pro" pitchFamily="34" charset="0"/>
              </a:rPr>
              <a:t> </a:t>
            </a:r>
            <a:r>
              <a:rPr lang="en-US" altLang="ko-KR" sz="1600" dirty="0" err="1">
                <a:latin typeface="Myriad Pro" pitchFamily="34" charset="0"/>
              </a:rPr>
              <a:t>Opin</a:t>
            </a:r>
            <a:r>
              <a:rPr lang="en-US" altLang="ko-KR" sz="1600" dirty="0">
                <a:latin typeface="Myriad Pro" pitchFamily="34" charset="0"/>
              </a:rPr>
              <a:t> </a:t>
            </a:r>
            <a:r>
              <a:rPr lang="en-US" altLang="ko-KR" sz="1600" dirty="0" err="1">
                <a:latin typeface="Myriad Pro" pitchFamily="34" charset="0"/>
              </a:rPr>
              <a:t>Clin</a:t>
            </a:r>
            <a:r>
              <a:rPr lang="en-US" altLang="ko-KR" sz="1600" dirty="0">
                <a:latin typeface="Myriad Pro" pitchFamily="34" charset="0"/>
              </a:rPr>
              <a:t> </a:t>
            </a:r>
            <a:r>
              <a:rPr lang="en-US" altLang="ko-KR" sz="1600" dirty="0" err="1">
                <a:latin typeface="Myriad Pro" pitchFamily="34" charset="0"/>
              </a:rPr>
              <a:t>Nutr</a:t>
            </a:r>
            <a:r>
              <a:rPr lang="en-US" altLang="ko-KR" sz="1600" dirty="0">
                <a:latin typeface="Myriad Pro" pitchFamily="34" charset="0"/>
              </a:rPr>
              <a:t> </a:t>
            </a:r>
            <a:r>
              <a:rPr lang="en-US" altLang="ko-KR" sz="1600" dirty="0" err="1">
                <a:latin typeface="Myriad Pro" pitchFamily="34" charset="0"/>
              </a:rPr>
              <a:t>Metab</a:t>
            </a:r>
            <a:r>
              <a:rPr lang="en-US" altLang="ko-KR" sz="1600" dirty="0">
                <a:latin typeface="Myriad Pro" pitchFamily="34" charset="0"/>
              </a:rPr>
              <a:t> Care 2011,14:197-201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UGI bleeding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69" y="1476913"/>
            <a:ext cx="7256939" cy="495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356339" y="6301043"/>
            <a:ext cx="7409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Feeding the patients with upper gastrointestinal bleeding, Xavier </a:t>
            </a:r>
            <a:r>
              <a:rPr lang="en-US" altLang="ko-KR" sz="1600" dirty="0" err="1"/>
              <a:t>Hebuterne</a:t>
            </a:r>
            <a:r>
              <a:rPr lang="en-US" altLang="ko-KR" sz="1600" dirty="0"/>
              <a:t> and </a:t>
            </a:r>
            <a:r>
              <a:rPr lang="en-US" altLang="ko-KR" sz="1600" dirty="0" err="1"/>
              <a:t>Geoffroy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Vanbiervliet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Curr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Opin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Clin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Nutr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Metab</a:t>
            </a:r>
            <a:r>
              <a:rPr lang="en-US" altLang="ko-KR" sz="1600" dirty="0"/>
              <a:t> Care 2011,14:197-201</a:t>
            </a:r>
          </a:p>
        </p:txBody>
      </p:sp>
    </p:spTree>
    <p:extLst>
      <p:ext uri="{BB962C8B-B14F-4D97-AF65-F5344CB8AC3E}">
        <p14:creationId xmlns:p14="http://schemas.microsoft.com/office/powerpoint/2010/main" val="24758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3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90" y="546853"/>
            <a:ext cx="8476819" cy="39292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277" y="4611014"/>
            <a:ext cx="5868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0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Who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should benefit from medical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nutrition? Who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should be considered for medical nutrition therapy?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Medical nutrition therapy shall </a:t>
            </a:r>
            <a:r>
              <a:rPr lang="en-US" altLang="ko-KR" sz="2400" u="sng" dirty="0">
                <a:latin typeface="Myriad Pro" pitchFamily="34" charset="0"/>
              </a:rPr>
              <a:t>be considered for all </a:t>
            </a:r>
            <a:r>
              <a:rPr lang="en-US" altLang="ko-KR" sz="2400" u="sng" dirty="0" smtClean="0">
                <a:latin typeface="Myriad Pro" pitchFamily="34" charset="0"/>
              </a:rPr>
              <a:t>patients</a:t>
            </a:r>
            <a:r>
              <a:rPr lang="en-US" altLang="ko-KR" sz="2400" dirty="0" smtClean="0">
                <a:latin typeface="Myriad Pro" pitchFamily="34" charset="0"/>
              </a:rPr>
              <a:t> staying </a:t>
            </a:r>
            <a:r>
              <a:rPr lang="en-US" altLang="ko-KR" sz="2400" dirty="0">
                <a:latin typeface="Myriad Pro" pitchFamily="34" charset="0"/>
              </a:rPr>
              <a:t>in the ICU, </a:t>
            </a:r>
            <a:r>
              <a:rPr lang="en-US" altLang="ko-KR" sz="2400" u="sng" dirty="0">
                <a:latin typeface="Myriad Pro" pitchFamily="34" charset="0"/>
              </a:rPr>
              <a:t>mainly for more than 48 </a:t>
            </a:r>
            <a:r>
              <a:rPr lang="en-US" altLang="ko-KR" sz="2400" u="sng" dirty="0" smtClean="0">
                <a:latin typeface="Myriad Pro" pitchFamily="34" charset="0"/>
              </a:rPr>
              <a:t>h</a:t>
            </a:r>
          </a:p>
          <a:p>
            <a:pPr marL="457200" lvl="1" indent="0" algn="just">
              <a:buNone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of Recommendation: GPP </a:t>
            </a:r>
            <a:r>
              <a:rPr lang="en-US" altLang="ko-KR" sz="2000" dirty="0" smtClean="0">
                <a:latin typeface="Myriad Pro" pitchFamily="34" charset="0"/>
              </a:rPr>
              <a:t>- strong </a:t>
            </a:r>
            <a:r>
              <a:rPr lang="en-US" altLang="ko-KR" sz="2000" dirty="0">
                <a:latin typeface="Myriad Pro" pitchFamily="34" charset="0"/>
              </a:rPr>
              <a:t>consensus (</a:t>
            </a:r>
            <a:r>
              <a:rPr lang="en-US" altLang="ko-KR" sz="2000" dirty="0" smtClean="0">
                <a:latin typeface="Myriad Pro" pitchFamily="34" charset="0"/>
              </a:rPr>
              <a:t>100% </a:t>
            </a:r>
            <a:r>
              <a:rPr lang="en-US" altLang="ko-KR" sz="2000" dirty="0" err="1" smtClean="0">
                <a:latin typeface="Myriad Pro" pitchFamily="34" charset="0"/>
              </a:rPr>
              <a:t>agreem</a:t>
            </a:r>
            <a:endParaRPr lang="en-US" altLang="ko-KR" sz="2000" dirty="0" smtClean="0">
              <a:latin typeface="Myriad Pro" pitchFamily="34" charset="0"/>
            </a:endParaRPr>
          </a:p>
          <a:p>
            <a:pPr marL="457200" lvl="1" indent="0" algn="just">
              <a:buNone/>
            </a:pPr>
            <a:r>
              <a:rPr lang="en-US" altLang="ko-KR" sz="2000" dirty="0" err="1" smtClean="0">
                <a:latin typeface="Myriad Pro" pitchFamily="34" charset="0"/>
              </a:rPr>
              <a:t>ent</a:t>
            </a:r>
            <a:r>
              <a:rPr lang="en-US" altLang="ko-KR" sz="2000" dirty="0" smtClean="0">
                <a:latin typeface="Myriad Pro" pitchFamily="34" charset="0"/>
              </a:rPr>
              <a:t>)</a:t>
            </a:r>
          </a:p>
          <a:p>
            <a:pPr marL="457200" lvl="1" indent="0" algn="just">
              <a:buNone/>
            </a:pPr>
            <a:endParaRPr lang="en-US" altLang="ko-KR" sz="2000" dirty="0" smtClean="0">
              <a:latin typeface="Myriad Pro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3571" y="2855515"/>
            <a:ext cx="4216858" cy="366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How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to assess malnutrition?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200" dirty="0">
                <a:latin typeface="Myriad Pro" pitchFamily="34" charset="0"/>
              </a:rPr>
              <a:t>A general clinical assessment should be performed to </a:t>
            </a:r>
            <a:r>
              <a:rPr lang="en-US" altLang="ko-KR" sz="2200" dirty="0" smtClean="0">
                <a:latin typeface="Myriad Pro" pitchFamily="34" charset="0"/>
              </a:rPr>
              <a:t>assess malnutrition </a:t>
            </a:r>
            <a:r>
              <a:rPr lang="en-US" altLang="ko-KR" sz="2200" dirty="0">
                <a:latin typeface="Myriad Pro" pitchFamily="34" charset="0"/>
              </a:rPr>
              <a:t>in the ICU, until a specific tool has been validated.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1800" dirty="0" smtClean="0">
                <a:latin typeface="Myriad Pro" pitchFamily="34" charset="0"/>
              </a:rPr>
              <a:t>Remark: General </a:t>
            </a:r>
            <a:r>
              <a:rPr lang="en-US" altLang="ko-KR" sz="1800" dirty="0">
                <a:latin typeface="Myriad Pro" pitchFamily="34" charset="0"/>
              </a:rPr>
              <a:t>clinical assessment could include </a:t>
            </a:r>
            <a:r>
              <a:rPr lang="en-US" altLang="ko-KR" sz="1800" u="sng" dirty="0">
                <a:latin typeface="Myriad Pro" pitchFamily="34" charset="0"/>
              </a:rPr>
              <a:t>anamnesis</a:t>
            </a:r>
            <a:r>
              <a:rPr lang="en-US" altLang="ko-KR" sz="1800" dirty="0">
                <a:latin typeface="Myriad Pro" pitchFamily="34" charset="0"/>
              </a:rPr>
              <a:t>, </a:t>
            </a:r>
            <a:r>
              <a:rPr lang="en-US" altLang="ko-KR" sz="1800" dirty="0" smtClean="0">
                <a:latin typeface="Myriad Pro" pitchFamily="34" charset="0"/>
              </a:rPr>
              <a:t>report of </a:t>
            </a:r>
            <a:r>
              <a:rPr lang="en-US" altLang="ko-KR" sz="1800" dirty="0">
                <a:latin typeface="Myriad Pro" pitchFamily="34" charset="0"/>
              </a:rPr>
              <a:t>unintentional </a:t>
            </a:r>
            <a:r>
              <a:rPr lang="en-US" altLang="ko-KR" sz="1800" u="sng" dirty="0">
                <a:latin typeface="Myriad Pro" pitchFamily="34" charset="0"/>
              </a:rPr>
              <a:t>weight loss</a:t>
            </a:r>
            <a:r>
              <a:rPr lang="en-US" altLang="ko-KR" sz="1800" dirty="0">
                <a:latin typeface="Myriad Pro" pitchFamily="34" charset="0"/>
              </a:rPr>
              <a:t> or </a:t>
            </a:r>
            <a:r>
              <a:rPr lang="en-US" altLang="ko-KR" sz="1800" u="sng" dirty="0">
                <a:latin typeface="Myriad Pro" pitchFamily="34" charset="0"/>
              </a:rPr>
              <a:t>decrease in physical </a:t>
            </a:r>
            <a:r>
              <a:rPr lang="en-US" altLang="ko-KR" sz="1800" u="sng" dirty="0" smtClean="0">
                <a:latin typeface="Myriad Pro" pitchFamily="34" charset="0"/>
              </a:rPr>
              <a:t>performance</a:t>
            </a:r>
            <a:r>
              <a:rPr lang="en-US" altLang="ko-KR" sz="1800" dirty="0" smtClean="0">
                <a:latin typeface="Myriad Pro" pitchFamily="34" charset="0"/>
              </a:rPr>
              <a:t> before </a:t>
            </a:r>
            <a:r>
              <a:rPr lang="en-US" altLang="ko-KR" sz="1800" dirty="0">
                <a:latin typeface="Myriad Pro" pitchFamily="34" charset="0"/>
              </a:rPr>
              <a:t>ICU admission, </a:t>
            </a:r>
            <a:r>
              <a:rPr lang="en-US" altLang="ko-KR" sz="1800" u="sng" dirty="0">
                <a:latin typeface="Myriad Pro" pitchFamily="34" charset="0"/>
              </a:rPr>
              <a:t>physical examination</a:t>
            </a:r>
            <a:r>
              <a:rPr lang="en-US" altLang="ko-KR" sz="1800" dirty="0">
                <a:latin typeface="Myriad Pro" pitchFamily="34" charset="0"/>
              </a:rPr>
              <a:t>, </a:t>
            </a:r>
            <a:r>
              <a:rPr lang="en-US" altLang="ko-KR" sz="1800" u="sng" dirty="0" smtClean="0">
                <a:latin typeface="Myriad Pro" pitchFamily="34" charset="0"/>
              </a:rPr>
              <a:t>general assessment </a:t>
            </a:r>
            <a:r>
              <a:rPr lang="en-US" altLang="ko-KR" sz="1800" u="sng" dirty="0">
                <a:latin typeface="Myriad Pro" pitchFamily="34" charset="0"/>
              </a:rPr>
              <a:t>of body composition</a:t>
            </a:r>
            <a:r>
              <a:rPr lang="en-US" altLang="ko-KR" sz="1800" dirty="0">
                <a:latin typeface="Myriad Pro" pitchFamily="34" charset="0"/>
              </a:rPr>
              <a:t>, and </a:t>
            </a:r>
            <a:r>
              <a:rPr lang="en-US" altLang="ko-KR" sz="1800" u="sng" dirty="0">
                <a:latin typeface="Myriad Pro" pitchFamily="34" charset="0"/>
              </a:rPr>
              <a:t>muscle mass and </a:t>
            </a:r>
            <a:r>
              <a:rPr lang="en-US" altLang="ko-KR" sz="1800" u="sng" dirty="0" smtClean="0">
                <a:latin typeface="Myriad Pro" pitchFamily="34" charset="0"/>
              </a:rPr>
              <a:t>strength</a:t>
            </a:r>
            <a:r>
              <a:rPr lang="en-US" altLang="ko-KR" sz="1800" dirty="0" smtClean="0">
                <a:latin typeface="Myriad Pro" pitchFamily="34" charset="0"/>
              </a:rPr>
              <a:t>, if </a:t>
            </a:r>
            <a:r>
              <a:rPr lang="en-US" altLang="ko-KR" sz="1800" dirty="0">
                <a:latin typeface="Myriad Pro" pitchFamily="34" charset="0"/>
              </a:rPr>
              <a:t>possible.</a:t>
            </a:r>
          </a:p>
          <a:p>
            <a:pPr marL="1200150" lvl="2" indent="-285750" algn="just">
              <a:buFont typeface="Wingdings" pitchFamily="2" charset="2"/>
              <a:buChar char="l"/>
            </a:pPr>
            <a:r>
              <a:rPr lang="en-US" altLang="ko-KR" sz="1600" dirty="0">
                <a:latin typeface="Myriad Pro" pitchFamily="34" charset="0"/>
              </a:rPr>
              <a:t>Grade of recommendation: GPP -</a:t>
            </a:r>
            <a:r>
              <a:rPr lang="en-US" altLang="ko-KR" sz="1600" dirty="0" smtClean="0">
                <a:latin typeface="Myriad Pro" pitchFamily="34" charset="0"/>
              </a:rPr>
              <a:t> </a:t>
            </a:r>
            <a:r>
              <a:rPr lang="en-US" altLang="ko-KR" sz="1600" dirty="0">
                <a:latin typeface="Myriad Pro" pitchFamily="34" charset="0"/>
              </a:rPr>
              <a:t>strong consensus (</a:t>
            </a:r>
            <a:r>
              <a:rPr lang="en-US" altLang="ko-KR" sz="1600" dirty="0" smtClean="0">
                <a:latin typeface="Myriad Pro" pitchFamily="34" charset="0"/>
              </a:rPr>
              <a:t>100% agreement</a:t>
            </a:r>
            <a:r>
              <a:rPr lang="en-US" altLang="ko-KR" sz="1600" dirty="0">
                <a:latin typeface="Myriad Pro" pitchFamily="34" charset="0"/>
              </a:rPr>
              <a:t>)</a:t>
            </a:r>
            <a:endParaRPr lang="en-US" altLang="ko-KR" sz="1600" dirty="0" smtClean="0">
              <a:latin typeface="Myriad Pro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06" y="3920390"/>
            <a:ext cx="8946188" cy="276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2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When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should nutrition therapy be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initiated and </a:t>
            </a:r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which route should be used?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Oral diet</a:t>
            </a:r>
            <a:r>
              <a:rPr lang="en-US" altLang="ko-KR" sz="2400" dirty="0">
                <a:latin typeface="Myriad Pro" pitchFamily="34" charset="0"/>
              </a:rPr>
              <a:t> shall be preferred over </a:t>
            </a:r>
            <a:r>
              <a:rPr lang="en-US" altLang="ko-KR" sz="2400" u="sng" dirty="0">
                <a:latin typeface="Myriad Pro" pitchFamily="34" charset="0"/>
              </a:rPr>
              <a:t>EN or PN</a:t>
            </a:r>
            <a:r>
              <a:rPr lang="en-US" altLang="ko-KR" sz="2400" dirty="0">
                <a:latin typeface="Myriad Pro" pitchFamily="34" charset="0"/>
              </a:rPr>
              <a:t> in critically </a:t>
            </a:r>
            <a:r>
              <a:rPr lang="en-US" altLang="ko-KR" sz="2400" dirty="0" smtClean="0">
                <a:latin typeface="Myriad Pro" pitchFamily="34" charset="0"/>
              </a:rPr>
              <a:t>ill patients </a:t>
            </a:r>
            <a:r>
              <a:rPr lang="en-US" altLang="ko-KR" sz="2400" dirty="0">
                <a:latin typeface="Myriad Pro" pitchFamily="34" charset="0"/>
              </a:rPr>
              <a:t>who are </a:t>
            </a:r>
            <a:r>
              <a:rPr lang="en-US" altLang="ko-KR" sz="2400" u="sng" dirty="0">
                <a:latin typeface="Myriad Pro" pitchFamily="34" charset="0"/>
              </a:rPr>
              <a:t>able to </a:t>
            </a:r>
            <a:r>
              <a:rPr lang="en-US" altLang="ko-KR" sz="2400" u="sng" dirty="0" smtClean="0">
                <a:latin typeface="Myriad Pro" pitchFamily="34" charset="0"/>
              </a:rPr>
              <a:t>eat</a:t>
            </a:r>
            <a:r>
              <a:rPr lang="en-US" altLang="ko-KR" sz="2400" dirty="0" smtClean="0">
                <a:latin typeface="Myriad Pro" pitchFamily="34" charset="0"/>
              </a:rPr>
              <a:t>. 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of recommendation: GPP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If oral intake is not possible, </a:t>
            </a:r>
            <a:r>
              <a:rPr lang="en-US" altLang="ko-KR" sz="2400" u="sng" dirty="0">
                <a:latin typeface="Myriad Pro" pitchFamily="34" charset="0"/>
              </a:rPr>
              <a:t>early EN (within 48 h)</a:t>
            </a:r>
            <a:r>
              <a:rPr lang="en-US" altLang="ko-KR" sz="2400" dirty="0">
                <a:latin typeface="Myriad Pro" pitchFamily="34" charset="0"/>
              </a:rPr>
              <a:t> in </a:t>
            </a:r>
            <a:r>
              <a:rPr lang="en-US" altLang="ko-KR" sz="2400" dirty="0" smtClean="0">
                <a:latin typeface="Myriad Pro" pitchFamily="34" charset="0"/>
              </a:rPr>
              <a:t>critically ill </a:t>
            </a:r>
            <a:r>
              <a:rPr lang="en-US" altLang="ko-KR" sz="2400" dirty="0">
                <a:latin typeface="Myriad Pro" pitchFamily="34" charset="0"/>
              </a:rPr>
              <a:t>adult patients should be performed/initiated rather </a:t>
            </a:r>
            <a:r>
              <a:rPr lang="en-US" altLang="ko-KR" sz="2400" dirty="0" smtClean="0">
                <a:latin typeface="Myriad Pro" pitchFamily="34" charset="0"/>
              </a:rPr>
              <a:t>than </a:t>
            </a:r>
            <a:r>
              <a:rPr lang="en-US" altLang="ko-KR" sz="2400" u="sng" dirty="0" smtClean="0">
                <a:latin typeface="Myriad Pro" pitchFamily="34" charset="0"/>
              </a:rPr>
              <a:t>delaying </a:t>
            </a:r>
            <a:r>
              <a:rPr lang="en-US" altLang="ko-KR" sz="2400" u="sng" dirty="0">
                <a:latin typeface="Myriad Pro" pitchFamily="34" charset="0"/>
              </a:rPr>
              <a:t>EN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If oral intake is not possible, </a:t>
            </a:r>
            <a:r>
              <a:rPr lang="en-US" altLang="ko-KR" sz="2400" u="sng" dirty="0">
                <a:latin typeface="Myriad Pro" pitchFamily="34" charset="0"/>
              </a:rPr>
              <a:t>early EN (within 48 h)</a:t>
            </a:r>
            <a:r>
              <a:rPr lang="en-US" altLang="ko-KR" sz="2400" dirty="0">
                <a:latin typeface="Myriad Pro" pitchFamily="34" charset="0"/>
              </a:rPr>
              <a:t> shall </a:t>
            </a:r>
            <a:r>
              <a:rPr lang="en-US" altLang="ko-KR" sz="2400" dirty="0" smtClean="0">
                <a:latin typeface="Myriad Pro" pitchFamily="34" charset="0"/>
              </a:rPr>
              <a:t>be performed/initiated </a:t>
            </a:r>
            <a:r>
              <a:rPr lang="en-US" altLang="ko-KR" sz="2400" dirty="0">
                <a:latin typeface="Myriad Pro" pitchFamily="34" charset="0"/>
              </a:rPr>
              <a:t>in critically ill adult patients rather </a:t>
            </a:r>
            <a:r>
              <a:rPr lang="en-US" altLang="ko-KR" sz="2400" dirty="0" smtClean="0">
                <a:latin typeface="Myriad Pro" pitchFamily="34" charset="0"/>
              </a:rPr>
              <a:t>than </a:t>
            </a:r>
            <a:r>
              <a:rPr lang="en-US" altLang="ko-KR" sz="2400" u="sng" dirty="0" smtClean="0">
                <a:latin typeface="Myriad Pro" pitchFamily="34" charset="0"/>
              </a:rPr>
              <a:t>early </a:t>
            </a:r>
            <a:r>
              <a:rPr lang="en-US" altLang="ko-KR" sz="2400" u="sng" dirty="0">
                <a:latin typeface="Myriad Pro" pitchFamily="34" charset="0"/>
              </a:rPr>
              <a:t>PN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A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262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When should nutrition therapy be initiated and which route should be used?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In case of </a:t>
            </a:r>
            <a:r>
              <a:rPr lang="en-US" altLang="ko-KR" sz="2400" u="sng" dirty="0">
                <a:latin typeface="Myriad Pro" pitchFamily="34" charset="0"/>
              </a:rPr>
              <a:t>contraindications to oral and EN</a:t>
            </a:r>
            <a:r>
              <a:rPr lang="en-US" altLang="ko-KR" sz="2400" dirty="0">
                <a:latin typeface="Myriad Pro" pitchFamily="34" charset="0"/>
              </a:rPr>
              <a:t>, </a:t>
            </a:r>
            <a:r>
              <a:rPr lang="en-US" altLang="ko-KR" sz="2400" u="sng" dirty="0">
                <a:latin typeface="Myriad Pro" pitchFamily="34" charset="0"/>
              </a:rPr>
              <a:t>PN</a:t>
            </a:r>
            <a:r>
              <a:rPr lang="en-US" altLang="ko-KR" sz="2400" dirty="0">
                <a:latin typeface="Myriad Pro" pitchFamily="34" charset="0"/>
              </a:rPr>
              <a:t> should </a:t>
            </a:r>
            <a:r>
              <a:rPr lang="en-US" altLang="ko-KR" sz="2400" dirty="0" smtClean="0">
                <a:latin typeface="Myriad Pro" pitchFamily="34" charset="0"/>
              </a:rPr>
              <a:t>be implemented </a:t>
            </a:r>
            <a:r>
              <a:rPr lang="en-US" altLang="ko-KR" sz="2400" dirty="0">
                <a:latin typeface="Myriad Pro" pitchFamily="34" charset="0"/>
              </a:rPr>
              <a:t>within three to seven days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B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consensus (89% agreement</a:t>
            </a:r>
            <a:r>
              <a:rPr lang="en-US" altLang="ko-KR" sz="2000" dirty="0" smtClean="0">
                <a:latin typeface="Myriad Pro" pitchFamily="34" charset="0"/>
              </a:rPr>
              <a:t>)</a:t>
            </a: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u="sng" dirty="0">
                <a:latin typeface="Myriad Pro" pitchFamily="34" charset="0"/>
              </a:rPr>
              <a:t>Early and progressive PN</a:t>
            </a:r>
            <a:r>
              <a:rPr lang="en-US" altLang="ko-KR" sz="2400" dirty="0">
                <a:latin typeface="Myriad Pro" pitchFamily="34" charset="0"/>
              </a:rPr>
              <a:t> can be provided instead of </a:t>
            </a:r>
            <a:r>
              <a:rPr lang="en-US" altLang="ko-KR" sz="2400" dirty="0" smtClean="0">
                <a:latin typeface="Myriad Pro" pitchFamily="34" charset="0"/>
              </a:rPr>
              <a:t>no nutrition </a:t>
            </a:r>
            <a:r>
              <a:rPr lang="en-US" altLang="ko-KR" sz="2400" dirty="0">
                <a:latin typeface="Myriad Pro" pitchFamily="34" charset="0"/>
              </a:rPr>
              <a:t>in case of </a:t>
            </a:r>
            <a:r>
              <a:rPr lang="en-US" altLang="ko-KR" sz="2400" u="sng" dirty="0">
                <a:latin typeface="Myriad Pro" pitchFamily="34" charset="0"/>
              </a:rPr>
              <a:t>contraindications for EN</a:t>
            </a:r>
            <a:r>
              <a:rPr lang="en-US" altLang="ko-KR" sz="2400" dirty="0">
                <a:latin typeface="Myriad Pro" pitchFamily="34" charset="0"/>
              </a:rPr>
              <a:t> in </a:t>
            </a:r>
            <a:r>
              <a:rPr lang="en-US" altLang="ko-KR" sz="2400" dirty="0" smtClean="0">
                <a:latin typeface="Myriad Pro" pitchFamily="34" charset="0"/>
              </a:rPr>
              <a:t>severely malnourished </a:t>
            </a:r>
            <a:r>
              <a:rPr lang="en-US" altLang="ko-KR" sz="2400" dirty="0">
                <a:latin typeface="Myriad Pro" pitchFamily="34" charset="0"/>
              </a:rPr>
              <a:t>patients.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Grade of Recommendation: 0 -</a:t>
            </a:r>
            <a:r>
              <a:rPr lang="en-US" altLang="ko-KR" sz="2000" dirty="0" smtClean="0">
                <a:latin typeface="Myriad Pro" pitchFamily="34" charset="0"/>
              </a:rPr>
              <a:t>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95%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  <a:endParaRPr lang="en-US" altLang="ko-KR" sz="20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To avoid overfeeding, early full EN and PN shall not be used in critically ill patients but shall be prescribed within three to seven days.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of recommendation: A </a:t>
            </a:r>
            <a:r>
              <a:rPr lang="en-US" altLang="ko-KR" sz="2000" dirty="0" smtClean="0">
                <a:latin typeface="Myriad Pro" pitchFamily="34" charset="0"/>
              </a:rPr>
              <a:t>- </a:t>
            </a:r>
            <a:r>
              <a:rPr lang="en-US" altLang="ko-KR" sz="2000" dirty="0">
                <a:latin typeface="Myriad Pro" pitchFamily="34" charset="0"/>
              </a:rPr>
              <a:t>strong consensus (</a:t>
            </a:r>
            <a:r>
              <a:rPr lang="en-US" altLang="ko-KR" sz="2000" dirty="0" smtClean="0">
                <a:latin typeface="Myriad Pro" pitchFamily="34" charset="0"/>
              </a:rPr>
              <a:t>100% agreement</a:t>
            </a:r>
            <a:r>
              <a:rPr lang="en-US" altLang="ko-KR" sz="2000" dirty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026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3803</TotalTime>
  <Words>5740</Words>
  <Application>Microsoft Office PowerPoint</Application>
  <PresentationFormat>화면 슬라이드 쇼(4:3)</PresentationFormat>
  <Paragraphs>548</Paragraphs>
  <Slides>44</Slides>
  <Notes>44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44</vt:i4>
      </vt:variant>
    </vt:vector>
  </HeadingPairs>
  <TitlesOfParts>
    <vt:vector size="55" baseType="lpstr">
      <vt:lpstr>Myriad Hebrew</vt:lpstr>
      <vt:lpstr>Myriad Pro</vt:lpstr>
      <vt:lpstr>Noto Sans CJK KR Bold</vt:lpstr>
      <vt:lpstr>맑은 고딕</vt:lpstr>
      <vt:lpstr>Arial</vt:lpstr>
      <vt:lpstr>Calibri</vt:lpstr>
      <vt:lpstr>Calibri Light</vt:lpstr>
      <vt:lpstr>Franklin Gothic Medium Cond</vt:lpstr>
      <vt:lpstr>Wingdings</vt:lpstr>
      <vt:lpstr>Office 테마</vt:lpstr>
      <vt:lpstr>1_Office 테마</vt:lpstr>
      <vt:lpstr>PowerPoint 프레젠테이션</vt:lpstr>
      <vt:lpstr>Overview </vt:lpstr>
      <vt:lpstr>Overview </vt:lpstr>
      <vt:lpstr>PowerPoint 프레젠테이션</vt:lpstr>
      <vt:lpstr>PowerPoint 프레젠테이션</vt:lpstr>
      <vt:lpstr>Who should benefit from medical nutrition? Who should be considered for medical nutrition therapy?</vt:lpstr>
      <vt:lpstr>How to assess malnutrition?</vt:lpstr>
      <vt:lpstr>When should nutrition therapy be initiated and which route should be used?</vt:lpstr>
      <vt:lpstr>When should nutrition therapy be initiated and which route should be used?</vt:lpstr>
      <vt:lpstr>In adult critically ill patients, does intermittent EN have an advantage over continuously administered EN?</vt:lpstr>
      <vt:lpstr>In adult critically ill patients, does postpyloric EN compared to gastric EN improve outcome (reduce mortality, reduce infections)?</vt:lpstr>
      <vt:lpstr>In adult critically ill patients, does the administration of prokinetics improve outcome (reduce mortality, reduce infections)?</vt:lpstr>
      <vt:lpstr>How to define the energy expenditure (EE)?</vt:lpstr>
      <vt:lpstr>In critically ill patients for whom caloric needs are measured using indirect calorimetry or estimated using predictive equations, should isocaloric or hypocaloric nutrition be used?</vt:lpstr>
      <vt:lpstr>In critically ill patients for whom caloric needs are measured using indirect calorimetry or estimated using predictive equations, should isocaloric or hypocaloric nutrition be used?</vt:lpstr>
      <vt:lpstr>When should we apply/implement supplemental PN?</vt:lpstr>
      <vt:lpstr>In adult critically ill patients, does high protein intake compared to low protein intake improve outcome (reduce mortality, reduce infections)?</vt:lpstr>
      <vt:lpstr>What are the optimal combinations of carbohydrates and fat during EN and PN?</vt:lpstr>
      <vt:lpstr>Should we use additional enteral/parenteral glutamine (GLN) in the ICU?</vt:lpstr>
      <vt:lpstr>Should we use enteral/parenteral EPA/DHA (eicosapentaenoic acid/docosahexaenoic acid)</vt:lpstr>
      <vt:lpstr>Should we use parenteral micronutrients and antioxidants in critically ill patients?</vt:lpstr>
      <vt:lpstr>Should additional vitamin D be used in critically ill patients?</vt:lpstr>
      <vt:lpstr>Nutritional therapy in special conditions</vt:lpstr>
      <vt:lpstr>Nutritional therapy in special conditions</vt:lpstr>
      <vt:lpstr>Nutritional therapy in special conditions</vt:lpstr>
      <vt:lpstr>Special conditions not included in the ESICM recommendations - Non intubated patients</vt:lpstr>
      <vt:lpstr>In adult critically ill patients with sepsis, does EN compared to PN improve outcome (reduce mortality, reduce infections)?</vt:lpstr>
      <vt:lpstr>Critically ill patients with surgical complications after abdominal or esophageal surgery</vt:lpstr>
      <vt:lpstr>Critically ill patients with surgical complications after abdominal or esophageal surgery</vt:lpstr>
      <vt:lpstr>How should head trauma patients be fed?</vt:lpstr>
      <vt:lpstr>How should obese patients be fed?</vt:lpstr>
      <vt:lpstr>Which laboratory parameters should be monitored? - Glucose</vt:lpstr>
      <vt:lpstr>Which laboratory parameters should be monitored? - Electrolytes</vt:lpstr>
      <vt:lpstr>Overview </vt:lpstr>
      <vt:lpstr>Re-feeding Syndrome</vt:lpstr>
      <vt:lpstr>Re-feeding Syndrome</vt:lpstr>
      <vt:lpstr>Re-feeding Syndrome in ICU</vt:lpstr>
      <vt:lpstr>Managing re-feeding problems</vt:lpstr>
      <vt:lpstr>Overview </vt:lpstr>
      <vt:lpstr>UGI bleeding</vt:lpstr>
      <vt:lpstr>UGI bleeding</vt:lpstr>
      <vt:lpstr>UGI bleeding</vt:lpstr>
      <vt:lpstr>UGI bleeding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SV611F4WDS003</cp:lastModifiedBy>
  <cp:revision>88</cp:revision>
  <cp:lastPrinted>2021-11-09T00:01:01Z</cp:lastPrinted>
  <dcterms:created xsi:type="dcterms:W3CDTF">2018-05-02T05:10:17Z</dcterms:created>
  <dcterms:modified xsi:type="dcterms:W3CDTF">2022-05-19T09:37:12Z</dcterms:modified>
</cp:coreProperties>
</file>