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00" r:id="rId2"/>
    <p:sldId id="316" r:id="rId3"/>
    <p:sldId id="261" r:id="rId4"/>
    <p:sldId id="314" r:id="rId5"/>
    <p:sldId id="262" r:id="rId6"/>
    <p:sldId id="301" r:id="rId7"/>
    <p:sldId id="302" r:id="rId8"/>
    <p:sldId id="318" r:id="rId9"/>
    <p:sldId id="304" r:id="rId10"/>
    <p:sldId id="306" r:id="rId11"/>
    <p:sldId id="309" r:id="rId12"/>
    <p:sldId id="308" r:id="rId13"/>
    <p:sldId id="319" r:id="rId14"/>
    <p:sldId id="320" r:id="rId15"/>
    <p:sldId id="310" r:id="rId16"/>
    <p:sldId id="317" r:id="rId17"/>
    <p:sldId id="315" r:id="rId18"/>
    <p:sldId id="311" r:id="rId19"/>
    <p:sldId id="312" r:id="rId20"/>
    <p:sldId id="313" r:id="rId21"/>
    <p:sldId id="321" r:id="rId22"/>
    <p:sldId id="294" r:id="rId23"/>
    <p:sldId id="297" r:id="rId2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607" autoAdjust="0"/>
  </p:normalViewPr>
  <p:slideViewPr>
    <p:cSldViewPr>
      <p:cViewPr varScale="1">
        <p:scale>
          <a:sx n="86" d="100"/>
          <a:sy n="86" d="100"/>
        </p:scale>
        <p:origin x="233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0BD7D-C9E3-4943-9691-AD328D0BCD84}" type="datetimeFigureOut">
              <a:rPr lang="ko-KR" altLang="en-US" smtClean="0"/>
              <a:t>2018-05-24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0ECEB-0DEC-4141-B7B3-2A792F8B3B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910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정만기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8482322 F/70 pulmonary cryptococcosis</a:t>
            </a:r>
          </a:p>
          <a:p>
            <a:pPr rtl="0"/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김윤응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2380942 M/61 pulmonary cryptococcosis</a:t>
            </a:r>
          </a:p>
          <a:p>
            <a:pPr rtl="0"/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조재현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8475505 M/41 pulmonary cryptococcosis 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7AB0B-3BDA-4425-A664-F7D6FF70F83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153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흔히 </a:t>
            </a:r>
            <a:r>
              <a:rPr lang="ko-KR" altLang="en-US" dirty="0" err="1"/>
              <a:t>크립토코코시스를</a:t>
            </a:r>
            <a:r>
              <a:rPr lang="ko-KR" altLang="en-US" dirty="0"/>
              <a:t> 기회 감염으로만 생각하지만 평화로운 </a:t>
            </a:r>
            <a:r>
              <a:rPr lang="en-US" altLang="ko-KR" dirty="0"/>
              <a:t>Canada </a:t>
            </a:r>
            <a:r>
              <a:rPr lang="ko-KR" altLang="en-US" dirty="0"/>
              <a:t>의 </a:t>
            </a:r>
            <a:r>
              <a:rPr lang="en-US" altLang="ko-KR" dirty="0"/>
              <a:t>Vancouver</a:t>
            </a:r>
            <a:r>
              <a:rPr lang="en-US" altLang="ko-KR" baseline="0" dirty="0"/>
              <a:t> </a:t>
            </a:r>
            <a:r>
              <a:rPr lang="ko-KR" altLang="en-US" baseline="0" dirty="0"/>
              <a:t>에서 </a:t>
            </a:r>
            <a:r>
              <a:rPr lang="en-US" altLang="ko-KR" baseline="0" dirty="0"/>
              <a:t>1999`</a:t>
            </a:r>
            <a:r>
              <a:rPr lang="ko-KR" altLang="en-US" baseline="0" dirty="0"/>
              <a:t>에는 다음과 같이 동물들에게 대규모 </a:t>
            </a:r>
            <a:r>
              <a:rPr lang="en-US" altLang="ko-KR" baseline="0" dirty="0"/>
              <a:t>outbreak </a:t>
            </a:r>
            <a:r>
              <a:rPr lang="ko-KR" altLang="en-US" baseline="0" dirty="0"/>
              <a:t>가 생긴 이후 </a:t>
            </a:r>
            <a:r>
              <a:rPr lang="en-US" altLang="ko-KR" baseline="0" dirty="0"/>
              <a:t>200</a:t>
            </a:r>
            <a:r>
              <a:rPr lang="ko-KR" altLang="en-US" baseline="0" dirty="0"/>
              <a:t>명 이상의 정상 면역을 가진 사람도 </a:t>
            </a:r>
            <a:r>
              <a:rPr lang="en-US" altLang="ko-KR" baseline="0" dirty="0"/>
              <a:t>Cryptococcosis </a:t>
            </a:r>
            <a:r>
              <a:rPr lang="ko-KR" altLang="en-US" baseline="0" dirty="0"/>
              <a:t>에 감염된 바가 있습니다</a:t>
            </a:r>
            <a:r>
              <a:rPr lang="en-US" altLang="ko-KR" baseline="0" dirty="0"/>
              <a:t>. </a:t>
            </a:r>
            <a:r>
              <a:rPr lang="ko-KR" altLang="en-US" baseline="0" dirty="0"/>
              <a:t>이 중 </a:t>
            </a:r>
            <a:r>
              <a:rPr lang="en-US" altLang="ko-KR" baseline="0" dirty="0"/>
              <a:t>167</a:t>
            </a:r>
            <a:r>
              <a:rPr lang="ko-KR" altLang="en-US" baseline="0" dirty="0"/>
              <a:t>명이 </a:t>
            </a:r>
            <a:r>
              <a:rPr lang="en-US" altLang="ko-KR" baseline="0" dirty="0"/>
              <a:t>Pulmonary cryptococcosis </a:t>
            </a:r>
            <a:r>
              <a:rPr lang="ko-KR" altLang="en-US" baseline="0" dirty="0"/>
              <a:t>를 보였습니다</a:t>
            </a:r>
            <a:r>
              <a:rPr lang="en-US" altLang="ko-KR" baseline="0" dirty="0"/>
              <a:t>. </a:t>
            </a:r>
          </a:p>
          <a:p>
            <a:r>
              <a:rPr lang="ko-KR" altLang="en-US" baseline="0" dirty="0"/>
              <a:t>이 표는 우리나라의 </a:t>
            </a:r>
            <a:r>
              <a:rPr lang="en-US" altLang="ko-KR" baseline="0" dirty="0"/>
              <a:t>cryptococcosis </a:t>
            </a:r>
            <a:r>
              <a:rPr lang="ko-KR" altLang="en-US" baseline="0" dirty="0"/>
              <a:t>숫자와 비용을 나타낸 것인데 생각보다 많은 비용이 필요한 병이라는 것도 알 수 있습니다</a:t>
            </a:r>
            <a:r>
              <a:rPr lang="en-US" altLang="ko-KR" baseline="0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0ECEB-0DEC-4141-B7B3-2A792F8B3B9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4632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3/4</a:t>
            </a:r>
            <a:r>
              <a:rPr lang="en-US" altLang="ko-KR" baseline="0" dirty="0"/>
              <a:t> </a:t>
            </a:r>
            <a:r>
              <a:rPr lang="ko-KR" altLang="en-US" baseline="0" dirty="0"/>
              <a:t>는 </a:t>
            </a:r>
            <a:r>
              <a:rPr lang="en-US" altLang="ko-KR" baseline="0" dirty="0"/>
              <a:t>pulmonary infection </a:t>
            </a:r>
            <a:r>
              <a:rPr lang="ko-KR" altLang="en-US" baseline="0" dirty="0"/>
              <a:t>은 </a:t>
            </a:r>
            <a:r>
              <a:rPr lang="en-US" altLang="ko-KR" baseline="0" dirty="0"/>
              <a:t>rare </a:t>
            </a:r>
            <a:r>
              <a:rPr lang="ko-KR" altLang="en-US" baseline="0" dirty="0"/>
              <a:t>하다</a:t>
            </a:r>
            <a:r>
              <a:rPr lang="en-US" altLang="ko-KR" baseline="0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0ECEB-0DEC-4141-B7B3-2A792F8B3B9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9811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Indian</a:t>
            </a:r>
            <a:r>
              <a:rPr lang="en-US" altLang="ko-KR" baseline="0" dirty="0"/>
              <a:t> ink stain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0ECEB-0DEC-4141-B7B3-2A792F8B3B9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2907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0ECEB-0DEC-4141-B7B3-2A792F8B3B9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3273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벤쿠버에서</a:t>
            </a:r>
            <a:r>
              <a:rPr lang="ko-KR" altLang="en-US" dirty="0"/>
              <a:t> </a:t>
            </a:r>
            <a:r>
              <a:rPr lang="en-US" altLang="ko-KR" dirty="0"/>
              <a:t>2002~4</a:t>
            </a:r>
            <a:r>
              <a:rPr lang="en-US" altLang="ko-KR" baseline="0" dirty="0"/>
              <a:t> </a:t>
            </a:r>
            <a:r>
              <a:rPr lang="ko-KR" altLang="en-US" baseline="0" dirty="0"/>
              <a:t>년 사이에 </a:t>
            </a:r>
            <a:r>
              <a:rPr lang="en-US" altLang="ko-KR" baseline="0" dirty="0"/>
              <a:t>C. </a:t>
            </a:r>
            <a:r>
              <a:rPr lang="en-US" altLang="ko-KR" baseline="0" dirty="0" err="1"/>
              <a:t>neoformans</a:t>
            </a:r>
            <a:r>
              <a:rPr lang="en-US" altLang="ko-KR" baseline="0" dirty="0"/>
              <a:t> </a:t>
            </a:r>
            <a:r>
              <a:rPr lang="ko-KR" altLang="en-US" baseline="0" dirty="0"/>
              <a:t>에 의한 </a:t>
            </a:r>
            <a:r>
              <a:rPr lang="en-US" altLang="ko-KR" baseline="0" dirty="0"/>
              <a:t>162/142</a:t>
            </a:r>
            <a:r>
              <a:rPr lang="ko-KR" altLang="en-US" baseline="0" dirty="0"/>
              <a:t>명의 정상 면역 환자 </a:t>
            </a:r>
            <a:r>
              <a:rPr lang="en-US" altLang="ko-KR" baseline="0" dirty="0"/>
              <a:t>+ </a:t>
            </a:r>
            <a:r>
              <a:rPr lang="ko-KR" altLang="en-US" baseline="0" dirty="0"/>
              <a:t>동물의 </a:t>
            </a:r>
            <a:r>
              <a:rPr lang="en-US" altLang="ko-KR" baseline="0" dirty="0"/>
              <a:t>outbreak </a:t>
            </a:r>
            <a:r>
              <a:rPr lang="ko-KR" altLang="en-US" baseline="0" dirty="0"/>
              <a:t>가 발생한 경우가 있다</a:t>
            </a:r>
            <a:r>
              <a:rPr lang="en-US" altLang="ko-KR" baseline="0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0ECEB-0DEC-4141-B7B3-2A792F8B3B9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4828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cryptococcal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antigen (CRAG) titer of &gt;1 in 8 being 100% sensitive and 98% specific for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cryptococcal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pneumonia. -&gt;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우리 병원 오더에는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Serum, CSF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만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0ECEB-0DEC-4141-B7B3-2A792F8B3B9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410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Macroscopic specimen of a well-circumscribed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cryptococcoma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left lower lobe of 39-year-old Australian man with Cryptococcus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gattii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infection. (B)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Highpower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view of a granuloma from the excised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cryptococcoma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showing giant cells containing cryptococci (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hematoxylin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eosin)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0ECEB-0DEC-4141-B7B3-2A792F8B3B99}" type="slidenum">
              <a:rPr lang="ko-KR" altLang="en-US" smtClean="0">
                <a:solidFill>
                  <a:prstClr val="black"/>
                </a:solidFill>
              </a:rPr>
              <a:pPr/>
              <a:t>16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470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Infectious Diseases Society of America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0ECEB-0DEC-4141-B7B3-2A792F8B3B9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6308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2018-05-24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25984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2018-05-24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4298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2018-05-24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3932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 sz="2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>
              <a:lnSpc>
                <a:spcPct val="150000"/>
              </a:lnSpc>
              <a:defRPr sz="18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>
              <a:lnSpc>
                <a:spcPct val="150000"/>
              </a:lnSpc>
              <a:defRPr sz="16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>
              <a:lnSpc>
                <a:spcPct val="150000"/>
              </a:lnSpc>
              <a:defRPr sz="14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>
              <a:lnSpc>
                <a:spcPct val="150000"/>
              </a:lnSpc>
              <a:defRPr sz="14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2018-05-24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4912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2018-05-24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9028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2018-05-24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4261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2018-05-24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651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2018-05-24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60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2018-05-24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1750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2018-05-24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5376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2018-05-24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2003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4A51CF-8D24-4855-A889-3014CC995E25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2018-05-24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F5C8B-107E-4C56-86A1-B42EB3BC3AB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71401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hyperlink" Target="https://www.google.com/url?sa=i&amp;source=images&amp;cd=&amp;cad=rja&amp;uact=8&amp;ved=2ahUKEwiipcqCkpbbAhVBW7wKHVdnA-UQjRx6BAgBEAU&amp;url=https://www.pinterest.com/pin/189714203032088507/&amp;psig=AOvVaw3iEp7s-26W77JkALejI2Ea&amp;ust=1526969264977761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부제목 2"/>
          <p:cNvSpPr>
            <a:spLocks noGrp="1"/>
          </p:cNvSpPr>
          <p:nvPr>
            <p:ph type="subTitle" idx="1"/>
          </p:nvPr>
        </p:nvSpPr>
        <p:spPr>
          <a:xfrm>
            <a:off x="539552" y="4221088"/>
            <a:ext cx="4752528" cy="2232248"/>
          </a:xfrm>
        </p:spPr>
        <p:txBody>
          <a:bodyPr>
            <a:normAutofit/>
          </a:bodyPr>
          <a:lstStyle/>
          <a:p>
            <a:pPr algn="l">
              <a:defRPr/>
            </a:pPr>
            <a:endParaRPr lang="en-US" altLang="ko-KR" sz="1400" b="1" baseline="30000" dirty="0">
              <a:solidFill>
                <a:schemeClr val="accent1">
                  <a:lumMod val="75000"/>
                </a:schemeClr>
              </a:solidFill>
            </a:endParaRPr>
          </a:p>
          <a:p>
            <a:pPr algn="l">
              <a:defRPr/>
            </a:pPr>
            <a:r>
              <a:rPr lang="en-US" altLang="ko-KR" sz="2400" b="1" dirty="0">
                <a:solidFill>
                  <a:schemeClr val="tx2">
                    <a:lumMod val="75000"/>
                  </a:schemeClr>
                </a:solidFill>
              </a:rPr>
              <a:t>Sung Woo Moon</a:t>
            </a:r>
            <a:endParaRPr lang="en-US" altLang="ko-KR" sz="2400" baseline="30000" dirty="0">
              <a:solidFill>
                <a:schemeClr val="tx2">
                  <a:lumMod val="75000"/>
                </a:schemeClr>
              </a:solidFill>
            </a:endParaRPr>
          </a:p>
          <a:p>
            <a:pPr algn="l">
              <a:defRPr/>
            </a:pPr>
            <a:endParaRPr lang="en-US" altLang="ko-KR" sz="1800" b="1" baseline="30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defRPr/>
            </a:pPr>
            <a:r>
              <a:rPr lang="en-US" altLang="ko-KR" sz="1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Division of Pulmonology </a:t>
            </a:r>
          </a:p>
          <a:p>
            <a:pPr algn="l">
              <a:defRPr/>
            </a:pPr>
            <a:r>
              <a:rPr lang="en-US" altLang="ko-KR" sz="1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Department of Internal Medicine</a:t>
            </a:r>
          </a:p>
          <a:p>
            <a:pPr algn="l">
              <a:defRPr/>
            </a:pPr>
            <a:r>
              <a:rPr lang="en-US" altLang="ko-KR" sz="18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Yonsei</a:t>
            </a:r>
            <a:r>
              <a:rPr lang="en-US" altLang="ko-KR" sz="1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University College of Medicine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395536" y="1196752"/>
            <a:ext cx="835292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Pulmonary Cryptococcosis</a:t>
            </a:r>
            <a:endParaRPr lang="ko-KR" altLang="en-US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70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Clinical presentations –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Immunocompetent</a:t>
            </a:r>
          </a:p>
          <a:p>
            <a:pPr lvl="1"/>
            <a:r>
              <a:rPr lang="en-US" altLang="ko-KR" dirty="0"/>
              <a:t>present acutely with symptoms of pneumonia</a:t>
            </a:r>
          </a:p>
          <a:p>
            <a:endParaRPr lang="en-US" altLang="ko-KR" dirty="0"/>
          </a:p>
          <a:p>
            <a:r>
              <a:rPr lang="en-US" altLang="ko-KR" dirty="0"/>
              <a:t>Immunocompromised</a:t>
            </a:r>
          </a:p>
          <a:p>
            <a:pPr lvl="1"/>
            <a:r>
              <a:rPr lang="en-US" altLang="ko-KR" dirty="0"/>
              <a:t>symptomatic and in some cases can progress rapidly to ARDS, even in the absence of CNS involvement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6077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Diagnosis is based on the isolation of Cryptococcus from a pulmonary specimen, coupled with appropriate clinical symptoms or radiological findings, and, ideally, histopathological evidence of tissue invasion.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855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Radiology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Immunocompetent</a:t>
            </a:r>
          </a:p>
          <a:p>
            <a:pPr lvl="1"/>
            <a:r>
              <a:rPr lang="en-US" altLang="ko-KR" dirty="0"/>
              <a:t>pulmonary nodules, which may be solitary or multiple</a:t>
            </a:r>
          </a:p>
          <a:p>
            <a:pPr lvl="1"/>
            <a:r>
              <a:rPr lang="en-US" altLang="ko-KR" dirty="0"/>
              <a:t>smooth and ill-defined edges, and no particular lobar predilection</a:t>
            </a:r>
          </a:p>
          <a:p>
            <a:pPr lvl="1"/>
            <a:r>
              <a:rPr lang="en-US" altLang="ko-KR" dirty="0"/>
              <a:t>Areas of infiltration and consolidation are also commonly described</a:t>
            </a:r>
          </a:p>
          <a:p>
            <a:pPr lvl="1"/>
            <a:r>
              <a:rPr lang="en-US" altLang="ko-KR" dirty="0"/>
              <a:t>pleural effusions, intrathoracic lymphadenopathy, </a:t>
            </a:r>
            <a:r>
              <a:rPr lang="en-US" altLang="ko-KR" dirty="0" err="1"/>
              <a:t>cavitatory</a:t>
            </a:r>
            <a:r>
              <a:rPr lang="en-US" altLang="ko-KR" dirty="0"/>
              <a:t> lesions, and diffuse </a:t>
            </a:r>
            <a:r>
              <a:rPr lang="en-US" altLang="ko-KR" dirty="0" err="1"/>
              <a:t>reticulonodular</a:t>
            </a:r>
            <a:r>
              <a:rPr lang="en-US" altLang="ko-KR" dirty="0"/>
              <a:t> lesions</a:t>
            </a:r>
          </a:p>
          <a:p>
            <a:r>
              <a:rPr lang="en-US" altLang="ko-KR" dirty="0"/>
              <a:t>Immunocompromised </a:t>
            </a:r>
          </a:p>
          <a:p>
            <a:pPr lvl="1"/>
            <a:r>
              <a:rPr lang="en-US" altLang="ko-KR" dirty="0"/>
              <a:t>wider </a:t>
            </a:r>
            <a:r>
              <a:rPr lang="en-US" altLang="ko-KR" dirty="0" err="1"/>
              <a:t>variaty</a:t>
            </a:r>
            <a:r>
              <a:rPr lang="en-US" altLang="ko-KR" dirty="0"/>
              <a:t> of radiologic abnormalities</a:t>
            </a:r>
          </a:p>
          <a:p>
            <a:pPr marL="914400" lvl="2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4811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56" y="27030"/>
            <a:ext cx="7505079" cy="6830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타원 3"/>
          <p:cNvSpPr/>
          <p:nvPr/>
        </p:nvSpPr>
        <p:spPr>
          <a:xfrm>
            <a:off x="1403648" y="4581128"/>
            <a:ext cx="1872208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4283968" y="4725144"/>
            <a:ext cx="864096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5652120" y="4725144"/>
            <a:ext cx="64807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7092280" y="4725144"/>
            <a:ext cx="1152128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1547664" y="5013176"/>
            <a:ext cx="1152128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6300192" y="4941168"/>
            <a:ext cx="1152128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4803210" y="4941168"/>
            <a:ext cx="1152128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3275856" y="4953320"/>
            <a:ext cx="1152128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3635896" y="3861048"/>
            <a:ext cx="3816424" cy="28803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78" y="1448158"/>
            <a:ext cx="8739433" cy="482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831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548318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785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ko-KR" dirty="0"/>
              <a:t>Sputum</a:t>
            </a:r>
          </a:p>
          <a:p>
            <a:endParaRPr lang="en-US" altLang="ko-KR" dirty="0"/>
          </a:p>
          <a:p>
            <a:r>
              <a:rPr lang="en-US" altLang="ko-KR" dirty="0"/>
              <a:t>Bronchoscopy + BAL – </a:t>
            </a:r>
            <a:r>
              <a:rPr lang="en-US" altLang="ko-KR" dirty="0" err="1"/>
              <a:t>cryptococcal</a:t>
            </a:r>
            <a:r>
              <a:rPr lang="en-US" altLang="ko-KR" dirty="0"/>
              <a:t> Ag.</a:t>
            </a:r>
          </a:p>
          <a:p>
            <a:endParaRPr lang="en-US" altLang="ko-KR" dirty="0"/>
          </a:p>
          <a:p>
            <a:r>
              <a:rPr lang="en-US" altLang="ko-KR" dirty="0"/>
              <a:t>Transbronchial biopsy</a:t>
            </a:r>
          </a:p>
          <a:p>
            <a:endParaRPr lang="en-US" altLang="ko-KR" dirty="0"/>
          </a:p>
          <a:p>
            <a:r>
              <a:rPr lang="en-US" altLang="ko-KR" dirty="0"/>
              <a:t>Percutaneous or open-lung biopsies</a:t>
            </a:r>
          </a:p>
          <a:p>
            <a:endParaRPr lang="en-US" altLang="ko-KR" dirty="0"/>
          </a:p>
          <a:p>
            <a:r>
              <a:rPr lang="en-US" altLang="ko-KR" dirty="0"/>
              <a:t>Pleural aspirations</a:t>
            </a:r>
          </a:p>
          <a:p>
            <a:endParaRPr lang="en-US" altLang="ko-KR" dirty="0"/>
          </a:p>
          <a:p>
            <a:r>
              <a:rPr lang="en-US" altLang="ko-KR" dirty="0"/>
              <a:t>Serum </a:t>
            </a:r>
            <a:r>
              <a:rPr lang="en-US" altLang="ko-KR" dirty="0" err="1"/>
              <a:t>Cryptococcal</a:t>
            </a:r>
            <a:r>
              <a:rPr lang="en-US" altLang="ko-KR" dirty="0"/>
              <a:t> Ag</a:t>
            </a:r>
          </a:p>
          <a:p>
            <a:pPr lvl="1"/>
            <a:r>
              <a:rPr lang="en-US" altLang="ko-KR" dirty="0"/>
              <a:t>Titers In Isolated pulmonary cryptococcosis are relatively low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9599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Pathology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316288" cy="4525963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dirty="0"/>
              <a:t>Marked granuloma formation with extensive monocytic cell infiltrate and giant cells associated with cryptococci</a:t>
            </a:r>
          </a:p>
          <a:p>
            <a:endParaRPr lang="en-US" altLang="ko-KR" dirty="0"/>
          </a:p>
          <a:p>
            <a:r>
              <a:rPr lang="en-US" altLang="ko-KR" dirty="0"/>
              <a:t>immunocompromised patients often develop much more diffuse disease</a:t>
            </a:r>
          </a:p>
          <a:p>
            <a:pPr lvl="1"/>
            <a:r>
              <a:rPr lang="en-US" altLang="ko-KR" sz="1600" dirty="0" err="1"/>
              <a:t>Zinck</a:t>
            </a:r>
            <a:r>
              <a:rPr lang="en-US" altLang="ko-KR" sz="1600" dirty="0"/>
              <a:t> et al </a:t>
            </a:r>
            <a:r>
              <a:rPr lang="en-US" altLang="ko-KR" dirty="0"/>
              <a:t>: </a:t>
            </a:r>
            <a:r>
              <a:rPr lang="en-US" altLang="ko-KR" sz="1900" dirty="0"/>
              <a:t>foamy macrophages and numerous </a:t>
            </a:r>
            <a:r>
              <a:rPr lang="en-US" altLang="ko-KR" sz="1900" dirty="0" err="1"/>
              <a:t>cryptococcal</a:t>
            </a:r>
            <a:r>
              <a:rPr lang="en-US" altLang="ko-KR" sz="1900" dirty="0"/>
              <a:t> yeast with minimal interstitial mononuclear inflammatory response and no granuloma formation</a:t>
            </a:r>
          </a:p>
          <a:p>
            <a:pPr lvl="1"/>
            <a:r>
              <a:rPr lang="en-US" altLang="ko-KR" sz="1900" dirty="0"/>
              <a:t>No inflammation</a:t>
            </a:r>
          </a:p>
          <a:p>
            <a:pPr lvl="1"/>
            <a:endParaRPr lang="en-US" altLang="ko-KR" sz="1900" dirty="0"/>
          </a:p>
          <a:p>
            <a:r>
              <a:rPr lang="en-US" altLang="ko-KR" sz="2300" dirty="0"/>
              <a:t>PAS and GMS(</a:t>
            </a:r>
            <a:r>
              <a:rPr lang="en-US" altLang="ko-KR" sz="2300" dirty="0" err="1"/>
              <a:t>Methenamine</a:t>
            </a:r>
            <a:r>
              <a:rPr lang="en-US" altLang="ko-KR" sz="2300" dirty="0"/>
              <a:t> silver)</a:t>
            </a:r>
            <a:endParaRPr lang="ko-KR" altLang="en-US" sz="2300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ko-KR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68760"/>
            <a:ext cx="4077072" cy="5436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Image result for methenamine silver stain cryptococcus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884" y="1772816"/>
            <a:ext cx="5806908" cy="379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74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should be investigated for disseminated disease and for underlying immunodeficiency</a:t>
            </a:r>
          </a:p>
          <a:p>
            <a:endParaRPr lang="en-US" altLang="ko-KR" dirty="0"/>
          </a:p>
          <a:p>
            <a:r>
              <a:rPr lang="en-US" altLang="ko-KR" dirty="0"/>
              <a:t>Immunocompetent : Contentious about routine CSF study</a:t>
            </a:r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r>
              <a:rPr lang="en-US" altLang="ko-KR" dirty="0"/>
              <a:t>Immunocompromised : CSF, </a:t>
            </a:r>
            <a:r>
              <a:rPr lang="en-US" altLang="ko-KR" dirty="0" err="1"/>
              <a:t>cryptococcal</a:t>
            </a:r>
            <a:r>
              <a:rPr lang="en-US" altLang="ko-KR" dirty="0"/>
              <a:t> serum Ag + concurrent diagnoses</a:t>
            </a:r>
          </a:p>
          <a:p>
            <a:pPr lvl="1"/>
            <a:r>
              <a:rPr lang="en-US" altLang="ko-KR" dirty="0"/>
              <a:t> PCP(52%), mycobacterial (42%)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908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The primary aims of treatment are to prevent dissemination and treat symptomatic infections.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48059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n-US" altLang="ko-KR" dirty="0"/>
              <a:t>Treatment; AJRCCM 2011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47500" lnSpcReduction="20000"/>
          </a:bodyPr>
          <a:lstStyle/>
          <a:p>
            <a:r>
              <a:rPr lang="en-US" altLang="ko-KR" sz="4200" dirty="0"/>
              <a:t>Asymptomatic, mild-mod</a:t>
            </a:r>
          </a:p>
          <a:p>
            <a:pPr lvl="1"/>
            <a:r>
              <a:rPr lang="en-US" altLang="ko-KR" sz="4200" dirty="0"/>
              <a:t>400 mg fluconazole daily (then taper to 200 mg for 6 </a:t>
            </a:r>
            <a:r>
              <a:rPr lang="en-US" altLang="ko-KR" sz="4200" dirty="0" err="1"/>
              <a:t>mo</a:t>
            </a:r>
            <a:r>
              <a:rPr lang="en-US" altLang="ko-KR" sz="4200" dirty="0"/>
              <a:t>) Or </a:t>
            </a:r>
            <a:r>
              <a:rPr lang="en-US" altLang="ko-KR" sz="4200" dirty="0" err="1"/>
              <a:t>Itraconazole</a:t>
            </a:r>
            <a:r>
              <a:rPr lang="en-US" altLang="ko-KR" sz="4200" dirty="0"/>
              <a:t> for 6 </a:t>
            </a:r>
            <a:r>
              <a:rPr lang="en-US" altLang="ko-KR" sz="4200" dirty="0" err="1"/>
              <a:t>mo</a:t>
            </a:r>
            <a:endParaRPr lang="en-US" altLang="ko-KR" sz="4200" dirty="0"/>
          </a:p>
          <a:p>
            <a:endParaRPr lang="en-US" altLang="ko-KR" sz="4200" dirty="0"/>
          </a:p>
          <a:p>
            <a:r>
              <a:rPr lang="en-US" altLang="ko-KR" sz="4200" dirty="0"/>
              <a:t>Diffuse pulmonary disease</a:t>
            </a:r>
          </a:p>
          <a:p>
            <a:pPr lvl="1"/>
            <a:r>
              <a:rPr lang="en-US" altLang="ko-KR" sz="4200" dirty="0"/>
              <a:t>Amphotericin B 0.7–1.0 mg/kg/d plus </a:t>
            </a:r>
            <a:r>
              <a:rPr lang="en-US" altLang="ko-KR" sz="4200" dirty="0" err="1"/>
              <a:t>flucytosine</a:t>
            </a:r>
            <a:r>
              <a:rPr lang="en-US" altLang="ko-KR" sz="4200" dirty="0"/>
              <a:t> 100 mg/kg/d for 2 </a:t>
            </a:r>
            <a:r>
              <a:rPr lang="en-US" altLang="ko-KR" sz="4200" dirty="0" err="1"/>
              <a:t>wk</a:t>
            </a:r>
            <a:r>
              <a:rPr lang="en-US" altLang="ko-KR" sz="4200" dirty="0"/>
              <a:t>, then fluconazole or </a:t>
            </a:r>
            <a:r>
              <a:rPr lang="en-US" altLang="ko-KR" sz="4200" dirty="0" err="1"/>
              <a:t>itraconazole</a:t>
            </a:r>
            <a:r>
              <a:rPr lang="en-US" altLang="ko-KR" sz="4200" dirty="0"/>
              <a:t> 400 mg/d for 10 </a:t>
            </a:r>
            <a:r>
              <a:rPr lang="en-US" altLang="ko-KR" sz="4200" dirty="0" err="1"/>
              <a:t>wk</a:t>
            </a:r>
            <a:endParaRPr lang="en-US" altLang="ko-KR" sz="4200" dirty="0"/>
          </a:p>
          <a:p>
            <a:pPr lvl="1"/>
            <a:r>
              <a:rPr lang="en-US" altLang="ko-KR" sz="4200" dirty="0"/>
              <a:t>Amphotericin B 0.7–1.0 mg/kg/d plus </a:t>
            </a:r>
            <a:r>
              <a:rPr lang="en-US" altLang="ko-KR" sz="4200" dirty="0" err="1"/>
              <a:t>flucytosine</a:t>
            </a:r>
            <a:r>
              <a:rPr lang="en-US" altLang="ko-KR" sz="4200" dirty="0"/>
              <a:t> 100 mg/kg/d for 6–10 </a:t>
            </a:r>
            <a:r>
              <a:rPr lang="en-US" altLang="ko-KR" sz="4200" dirty="0" err="1"/>
              <a:t>wk</a:t>
            </a:r>
            <a:endParaRPr lang="en-US" altLang="ko-KR" sz="4200" dirty="0"/>
          </a:p>
          <a:p>
            <a:pPr marL="0" indent="0">
              <a:buNone/>
            </a:pPr>
            <a:endParaRPr lang="en-US" altLang="ko-KR" sz="2900" dirty="0"/>
          </a:p>
          <a:p>
            <a:pPr marL="0" indent="0">
              <a:buNone/>
            </a:pPr>
            <a:r>
              <a:rPr lang="en-US" altLang="ko-KR" sz="2900" dirty="0"/>
              <a:t>***Extension if C. </a:t>
            </a:r>
            <a:r>
              <a:rPr lang="en-US" altLang="ko-KR" sz="2900" dirty="0" err="1"/>
              <a:t>gatti</a:t>
            </a:r>
            <a:r>
              <a:rPr lang="en-US" altLang="ko-KR" sz="2900" dirty="0"/>
              <a:t> or immunocompromised</a:t>
            </a:r>
          </a:p>
          <a:p>
            <a:pPr lvl="1"/>
            <a:endParaRPr lang="en-US" altLang="ko-KR" sz="4200" dirty="0"/>
          </a:p>
        </p:txBody>
      </p:sp>
    </p:spTree>
    <p:extLst>
      <p:ext uri="{BB962C8B-B14F-4D97-AF65-F5344CB8AC3E}">
        <p14:creationId xmlns:p14="http://schemas.microsoft.com/office/powerpoint/2010/main" val="42741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Index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Cryptococcus</a:t>
            </a:r>
          </a:p>
          <a:p>
            <a:r>
              <a:rPr lang="en-US" altLang="ko-KR" sz="2400" dirty="0"/>
              <a:t>Epidemiology</a:t>
            </a:r>
          </a:p>
          <a:p>
            <a:r>
              <a:rPr lang="en-US" altLang="ko-KR" sz="2400" dirty="0"/>
              <a:t>Clinical presentation</a:t>
            </a:r>
          </a:p>
          <a:p>
            <a:r>
              <a:rPr lang="en-US" altLang="ko-KR" sz="2400" dirty="0"/>
              <a:t>Diagnosis</a:t>
            </a:r>
          </a:p>
          <a:p>
            <a:pPr lvl="1"/>
            <a:r>
              <a:rPr lang="en-US" altLang="ko-KR" sz="2000" dirty="0"/>
              <a:t>Radiology</a:t>
            </a:r>
          </a:p>
          <a:p>
            <a:pPr lvl="1"/>
            <a:r>
              <a:rPr lang="en-US" altLang="ko-KR" sz="2000" dirty="0"/>
              <a:t>Pathology</a:t>
            </a:r>
          </a:p>
          <a:p>
            <a:r>
              <a:rPr lang="en-US" altLang="ko-KR" sz="2400" dirty="0"/>
              <a:t>Treatment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69482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Treatment; IDSA 2010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0000" lnSpcReduction="20000"/>
          </a:bodyPr>
          <a:lstStyle/>
          <a:p>
            <a:r>
              <a:rPr lang="en-US" altLang="ko-KR" dirty="0"/>
              <a:t>Asymptomatic, mild disease</a:t>
            </a:r>
          </a:p>
          <a:p>
            <a:pPr lvl="1"/>
            <a:r>
              <a:rPr lang="en-US" altLang="ko-KR" dirty="0"/>
              <a:t>400 mg fluconazole daily 6–12 </a:t>
            </a:r>
            <a:r>
              <a:rPr lang="en-US" altLang="ko-KR" dirty="0" err="1"/>
              <a:t>mo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Diffuse pulmonary disease</a:t>
            </a:r>
          </a:p>
          <a:p>
            <a:pPr lvl="1"/>
            <a:r>
              <a:rPr lang="en-US" altLang="ko-KR" dirty="0"/>
              <a:t>HIV: </a:t>
            </a:r>
          </a:p>
          <a:p>
            <a:pPr lvl="2"/>
            <a:r>
              <a:rPr lang="en-US" altLang="ko-KR" dirty="0"/>
              <a:t>Induction: Conventional amphotericin 0.7–1.0 mg/kg/d plus </a:t>
            </a:r>
            <a:r>
              <a:rPr lang="en-US" altLang="ko-KR" dirty="0" err="1"/>
              <a:t>Flucytosine</a:t>
            </a:r>
            <a:r>
              <a:rPr lang="en-US" altLang="ko-KR" dirty="0"/>
              <a:t> 100 mg/kg/d for 2 </a:t>
            </a:r>
            <a:r>
              <a:rPr lang="en-US" altLang="ko-KR" dirty="0" err="1"/>
              <a:t>wk</a:t>
            </a:r>
            <a:endParaRPr lang="en-US" altLang="ko-KR" dirty="0"/>
          </a:p>
          <a:p>
            <a:pPr lvl="2"/>
            <a:r>
              <a:rPr lang="en-US" altLang="ko-KR" dirty="0"/>
              <a:t>Consolidation: Fluconazole 400 mg daily for 8 </a:t>
            </a:r>
            <a:r>
              <a:rPr lang="en-US" altLang="ko-KR" dirty="0" err="1"/>
              <a:t>wk</a:t>
            </a:r>
            <a:endParaRPr lang="en-US" altLang="ko-KR" dirty="0"/>
          </a:p>
          <a:p>
            <a:pPr lvl="2"/>
            <a:r>
              <a:rPr lang="en-US" altLang="ko-KR" dirty="0"/>
              <a:t>Maintenance: Fluconazole 200 mg daily for 12 </a:t>
            </a:r>
            <a:r>
              <a:rPr lang="en-US" altLang="ko-KR" dirty="0" err="1"/>
              <a:t>mo</a:t>
            </a:r>
            <a:endParaRPr lang="en-US" altLang="ko-KR" dirty="0"/>
          </a:p>
          <a:p>
            <a:pPr lvl="1"/>
            <a:r>
              <a:rPr lang="en-US" altLang="ko-KR" dirty="0"/>
              <a:t>Transplant: </a:t>
            </a:r>
          </a:p>
          <a:p>
            <a:pPr lvl="2"/>
            <a:r>
              <a:rPr lang="en-US" altLang="ko-KR" dirty="0"/>
              <a:t>Induction: [Liposomal amphotericin 3–4 mg/kg/d or ABLC 5 mg/kg/d] plus </a:t>
            </a:r>
            <a:r>
              <a:rPr lang="en-US" altLang="ko-KR" dirty="0" err="1"/>
              <a:t>flucytosine</a:t>
            </a:r>
            <a:r>
              <a:rPr lang="en-US" altLang="ko-KR" dirty="0"/>
              <a:t> (100 mg/kg/d) for 2 </a:t>
            </a:r>
            <a:r>
              <a:rPr lang="en-US" altLang="ko-KR" dirty="0" err="1"/>
              <a:t>wk</a:t>
            </a:r>
            <a:endParaRPr lang="en-US" altLang="ko-KR" dirty="0"/>
          </a:p>
          <a:p>
            <a:pPr lvl="2"/>
            <a:r>
              <a:rPr lang="en-US" altLang="ko-KR" dirty="0"/>
              <a:t>Consolidation: Fluconazole 400–800 mg daily for 8 </a:t>
            </a:r>
            <a:r>
              <a:rPr lang="en-US" altLang="ko-KR" dirty="0" err="1"/>
              <a:t>wk</a:t>
            </a:r>
            <a:endParaRPr lang="en-US" altLang="ko-KR" dirty="0"/>
          </a:p>
          <a:p>
            <a:pPr lvl="2"/>
            <a:r>
              <a:rPr lang="en-US" altLang="ko-KR" dirty="0"/>
              <a:t>Maintenance: Fluconazole 200–400 mg daily for 12 </a:t>
            </a:r>
            <a:r>
              <a:rPr lang="en-US" altLang="ko-KR" dirty="0" err="1"/>
              <a:t>mo</a:t>
            </a:r>
            <a:endParaRPr lang="en-US" altLang="ko-KR" dirty="0"/>
          </a:p>
          <a:p>
            <a:pPr lvl="1"/>
            <a:r>
              <a:rPr lang="en-US" altLang="ko-KR" dirty="0"/>
              <a:t>Non-HIV, </a:t>
            </a:r>
            <a:r>
              <a:rPr lang="en-US" altLang="ko-KR" dirty="0" err="1"/>
              <a:t>nontransplant</a:t>
            </a:r>
            <a:r>
              <a:rPr lang="en-US" altLang="ko-KR" dirty="0"/>
              <a:t>: </a:t>
            </a:r>
          </a:p>
          <a:p>
            <a:pPr lvl="2"/>
            <a:r>
              <a:rPr lang="en-US" altLang="ko-KR" dirty="0"/>
              <a:t>Induction: Conventional amphotericin 0.7–1.0 mg/kg/d plus </a:t>
            </a:r>
            <a:r>
              <a:rPr lang="en-US" altLang="ko-KR" dirty="0" err="1"/>
              <a:t>flucytosine</a:t>
            </a:r>
            <a:r>
              <a:rPr lang="en-US" altLang="ko-KR" dirty="0"/>
              <a:t> 100 mg/kg/d for 4 </a:t>
            </a:r>
            <a:r>
              <a:rPr lang="en-US" altLang="ko-KR" dirty="0" err="1"/>
              <a:t>wk</a:t>
            </a:r>
            <a:endParaRPr lang="en-US" altLang="ko-KR" dirty="0"/>
          </a:p>
          <a:p>
            <a:pPr lvl="2"/>
            <a:r>
              <a:rPr lang="en-US" altLang="ko-KR" dirty="0"/>
              <a:t>Consolidation: Fluconazole 400–800 mg daily for 8 </a:t>
            </a:r>
            <a:r>
              <a:rPr lang="en-US" altLang="ko-KR" dirty="0" err="1"/>
              <a:t>wk</a:t>
            </a:r>
            <a:endParaRPr lang="en-US" altLang="ko-KR" dirty="0"/>
          </a:p>
          <a:p>
            <a:pPr lvl="2"/>
            <a:r>
              <a:rPr lang="en-US" altLang="ko-KR" dirty="0"/>
              <a:t>Maintenance: Fluconazole 200 mg daily for 12 </a:t>
            </a:r>
            <a:r>
              <a:rPr lang="en-US" altLang="ko-KR" dirty="0" err="1"/>
              <a:t>mo</a:t>
            </a:r>
            <a:endParaRPr lang="en-US" altLang="ko-KR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2741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Treatment : Adjunctive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Surgical resection should be considered </a:t>
            </a:r>
          </a:p>
          <a:p>
            <a:pPr lvl="1"/>
            <a:r>
              <a:rPr lang="en-US" altLang="ko-KR" dirty="0"/>
              <a:t>Persistent symptoms despite therapy</a:t>
            </a:r>
          </a:p>
          <a:p>
            <a:pPr lvl="1"/>
            <a:r>
              <a:rPr lang="en-US" altLang="ko-KR" dirty="0"/>
              <a:t>large pulmonary </a:t>
            </a:r>
            <a:r>
              <a:rPr lang="en-US" altLang="ko-KR" dirty="0" err="1"/>
              <a:t>cryptococcomas</a:t>
            </a:r>
            <a:r>
              <a:rPr lang="en-US" altLang="ko-KR" dirty="0"/>
              <a:t> (&gt; 5 cm), particularly in the presence of a mass effect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8560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Summary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ko-KR" sz="2800" dirty="0"/>
              <a:t>Cryptococcosis is a major invasive fungal infection that is capable of widespread disease outbreaks in both immunocompromised and apparently </a:t>
            </a:r>
            <a:r>
              <a:rPr lang="en-US" altLang="ko-KR" sz="2800" b="1" dirty="0"/>
              <a:t>immunocompetent</a:t>
            </a:r>
            <a:r>
              <a:rPr lang="en-US" altLang="ko-KR" sz="2800" dirty="0"/>
              <a:t> hosts.</a:t>
            </a:r>
          </a:p>
          <a:p>
            <a:endParaRPr lang="en-US" altLang="ko-KR" sz="2800" dirty="0"/>
          </a:p>
          <a:p>
            <a:r>
              <a:rPr lang="en-US" altLang="ko-KR" sz="2800" dirty="0"/>
              <a:t>A </a:t>
            </a:r>
            <a:r>
              <a:rPr lang="en-US" altLang="ko-KR" sz="2800" b="1" dirty="0"/>
              <a:t>systematic approach </a:t>
            </a:r>
            <a:r>
              <a:rPr lang="en-US" altLang="ko-KR" sz="2800" dirty="0"/>
              <a:t>is necessary to identify the cause and to institute appropriate treatment in a timely.</a:t>
            </a:r>
          </a:p>
          <a:p>
            <a:endParaRPr lang="en-US" altLang="ko-KR" sz="2800" dirty="0"/>
          </a:p>
          <a:p>
            <a:r>
              <a:rPr lang="en-US" altLang="ko-KR" sz="2800" dirty="0"/>
              <a:t>The diagnosis of Pulmonary cryptococcosis requires a high index of </a:t>
            </a:r>
            <a:r>
              <a:rPr lang="en-US" altLang="ko-KR" sz="2800" b="1" dirty="0"/>
              <a:t>suspicion.</a:t>
            </a:r>
            <a:endParaRPr lang="en-US" altLang="ko-KR" sz="2800" dirty="0"/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03560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2348880"/>
            <a:ext cx="6984776" cy="1143000"/>
          </a:xfrm>
        </p:spPr>
        <p:txBody>
          <a:bodyPr>
            <a:normAutofit/>
          </a:bodyPr>
          <a:lstStyle/>
          <a:p>
            <a:r>
              <a:rPr lang="en-US" altLang="ko-KR" sz="3600" b="1" dirty="0"/>
              <a:t>Thank you for your attention</a:t>
            </a:r>
            <a:endParaRPr lang="ko-KR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266757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</a:rPr>
              <a:t>Cryptococcosis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altLang="ko-KR" sz="28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800" b="1" dirty="0"/>
              <a:t>Emerged as a major opportunistic infection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ko-KR" sz="28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800" b="1" dirty="0"/>
              <a:t>less frequently reported but is almost certainly underdiagnosed*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ko-KR" sz="2800" b="1" dirty="0"/>
          </a:p>
          <a:p>
            <a:pPr>
              <a:buFont typeface="Wingdings" panose="05000000000000000000" pitchFamily="2" charset="2"/>
              <a:buChar char="ü"/>
            </a:pPr>
            <a:endParaRPr lang="en-US" altLang="ko-KR" sz="2800" b="1" dirty="0"/>
          </a:p>
          <a:p>
            <a:pPr marL="0" indent="0" algn="r">
              <a:buNone/>
            </a:pPr>
            <a:r>
              <a:rPr lang="en-US" altLang="ko-KR" sz="1100" dirty="0"/>
              <a:t>*</a:t>
            </a:r>
            <a:r>
              <a:rPr lang="en-US" altLang="ko-KR" sz="1100" dirty="0" err="1"/>
              <a:t>Wasser</a:t>
            </a:r>
            <a:r>
              <a:rPr lang="en-US" altLang="ko-KR" sz="1100" dirty="0"/>
              <a:t> L, Talavera W. Pulmonary cryptococcosis in AIDS. Chest 1987;92:692–695</a:t>
            </a:r>
            <a:endParaRPr lang="en-US" altLang="ko-KR" sz="1100" b="1" dirty="0"/>
          </a:p>
          <a:p>
            <a:pPr>
              <a:buFont typeface="Wingdings" panose="05000000000000000000" pitchFamily="2" charset="2"/>
              <a:buChar char="ü"/>
            </a:pPr>
            <a:endParaRPr lang="en-US" altLang="ko-KR" sz="2800" b="1" dirty="0"/>
          </a:p>
        </p:txBody>
      </p:sp>
    </p:spTree>
    <p:extLst>
      <p:ext uri="{BB962C8B-B14F-4D97-AF65-F5344CB8AC3E}">
        <p14:creationId xmlns:p14="http://schemas.microsoft.com/office/powerpoint/2010/main" val="1299359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2" descr="An external file that holds a picture, illustration, etc.&#10;Object name is 21FF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29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68" y="5086888"/>
            <a:ext cx="8702383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177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Cryptococcus Infection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ko-KR" sz="1800" b="1" i="1" dirty="0">
                <a:solidFill>
                  <a:schemeClr val="accent5">
                    <a:lumMod val="75000"/>
                  </a:schemeClr>
                </a:solidFill>
              </a:rPr>
              <a:t>Over 70 Identified </a:t>
            </a:r>
            <a:r>
              <a:rPr lang="en-US" altLang="ko-KR" sz="1800" b="1" i="1" dirty="0" err="1">
                <a:solidFill>
                  <a:schemeClr val="accent5">
                    <a:lumMod val="75000"/>
                  </a:schemeClr>
                </a:solidFill>
              </a:rPr>
              <a:t>Spicies</a:t>
            </a:r>
            <a:r>
              <a:rPr lang="en-US" altLang="ko-KR" sz="1800" b="1" i="1" dirty="0">
                <a:solidFill>
                  <a:schemeClr val="accent5">
                    <a:lumMod val="75000"/>
                  </a:schemeClr>
                </a:solidFill>
              </a:rPr>
              <a:t>!</a:t>
            </a:r>
            <a:endParaRPr lang="ko-KR" altLang="en-US" sz="1800" b="1" i="1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altLang="ko-KR" sz="18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ko-KR" sz="1800" b="1" dirty="0" err="1">
                <a:solidFill>
                  <a:schemeClr val="accent6">
                    <a:lumMod val="75000"/>
                  </a:schemeClr>
                </a:solidFill>
              </a:rPr>
              <a:t>Cyptococcus</a:t>
            </a:r>
            <a:r>
              <a:rPr lang="en-US" altLang="ko-KR" sz="1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ko-KR" sz="1800" b="1" i="1" dirty="0" err="1">
                <a:solidFill>
                  <a:schemeClr val="accent6">
                    <a:lumMod val="75000"/>
                  </a:schemeClr>
                </a:solidFill>
              </a:rPr>
              <a:t>neoformans</a:t>
            </a:r>
            <a:r>
              <a:rPr lang="en-US" altLang="ko-KR" sz="1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ko-KR" sz="1800" b="1" dirty="0" err="1">
                <a:solidFill>
                  <a:schemeClr val="accent6">
                    <a:lumMod val="75000"/>
                  </a:schemeClr>
                </a:solidFill>
              </a:rPr>
              <a:t>var</a:t>
            </a:r>
            <a:r>
              <a:rPr lang="ko-KR" altLang="en-US" sz="1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ko-KR" sz="1800" b="1" i="1" dirty="0" err="1">
                <a:solidFill>
                  <a:schemeClr val="accent6">
                    <a:lumMod val="75000"/>
                  </a:schemeClr>
                </a:solidFill>
              </a:rPr>
              <a:t>grubii</a:t>
            </a:r>
            <a:r>
              <a:rPr lang="en-US" altLang="ko-KR" sz="1800" b="1" dirty="0">
                <a:solidFill>
                  <a:schemeClr val="accent6">
                    <a:lumMod val="75000"/>
                  </a:schemeClr>
                </a:solidFill>
              </a:rPr>
              <a:t> (Serotype A)</a:t>
            </a:r>
          </a:p>
          <a:p>
            <a:endParaRPr lang="en-US" altLang="ko-KR" sz="18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ko-KR" sz="1800" b="1" dirty="0">
                <a:solidFill>
                  <a:schemeClr val="accent6">
                    <a:lumMod val="75000"/>
                  </a:schemeClr>
                </a:solidFill>
              </a:rPr>
              <a:t>Cryptococcus </a:t>
            </a:r>
            <a:r>
              <a:rPr lang="en-US" altLang="ko-KR" sz="1800" b="1" i="1" dirty="0" err="1">
                <a:solidFill>
                  <a:schemeClr val="accent6">
                    <a:lumMod val="75000"/>
                  </a:schemeClr>
                </a:solidFill>
              </a:rPr>
              <a:t>neoformans</a:t>
            </a:r>
            <a:r>
              <a:rPr lang="en-US" altLang="ko-KR" sz="1800" b="1" dirty="0">
                <a:solidFill>
                  <a:schemeClr val="accent6">
                    <a:lumMod val="75000"/>
                  </a:schemeClr>
                </a:solidFill>
              </a:rPr>
              <a:t> (Serotype D)</a:t>
            </a:r>
          </a:p>
          <a:p>
            <a:endParaRPr lang="en-US" altLang="ko-KR" sz="1800" b="1" dirty="0"/>
          </a:p>
          <a:p>
            <a:r>
              <a:rPr lang="en-US" altLang="ko-KR" sz="1800" b="1" dirty="0"/>
              <a:t>Cryptococcus </a:t>
            </a:r>
            <a:r>
              <a:rPr lang="en-US" altLang="ko-KR" sz="1800" b="1" i="1" dirty="0" err="1"/>
              <a:t>gattii</a:t>
            </a:r>
            <a:r>
              <a:rPr lang="en-US" altLang="ko-KR" sz="1800" b="1" dirty="0"/>
              <a:t> (C. </a:t>
            </a:r>
            <a:r>
              <a:rPr lang="en-US" altLang="ko-KR" sz="1800" b="1" i="1" dirty="0" err="1"/>
              <a:t>neoformans</a:t>
            </a:r>
            <a:r>
              <a:rPr lang="en-US" altLang="ko-KR" sz="1800" b="1" dirty="0"/>
              <a:t>, Serotype B &amp; C)</a:t>
            </a:r>
          </a:p>
          <a:p>
            <a:endParaRPr lang="en-US" altLang="ko-KR" sz="1800" b="1" dirty="0"/>
          </a:p>
          <a:p>
            <a:r>
              <a:rPr lang="en-US" altLang="ko-KR" sz="1800" b="1" dirty="0"/>
              <a:t>Cryptococcus </a:t>
            </a:r>
            <a:r>
              <a:rPr lang="en-US" altLang="ko-KR" sz="1800" b="1" i="1" dirty="0" err="1"/>
              <a:t>albidus</a:t>
            </a:r>
            <a:r>
              <a:rPr lang="en-US" altLang="ko-KR" sz="1800" b="1" i="1" dirty="0"/>
              <a:t> </a:t>
            </a:r>
          </a:p>
          <a:p>
            <a:endParaRPr lang="en-US" altLang="ko-KR" sz="1800" b="1" dirty="0"/>
          </a:p>
          <a:p>
            <a:r>
              <a:rPr lang="en-US" altLang="ko-KR" sz="1800" b="1" dirty="0"/>
              <a:t>Cryptococcus </a:t>
            </a:r>
            <a:r>
              <a:rPr lang="en-US" altLang="ko-KR" sz="1800" b="1" i="1" dirty="0" err="1"/>
              <a:t>laurentii</a:t>
            </a:r>
            <a:endParaRPr lang="en-US" altLang="ko-KR" sz="1800" b="1" i="1" dirty="0"/>
          </a:p>
          <a:p>
            <a:endParaRPr lang="en-US" altLang="ko-KR" sz="20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365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C. </a:t>
            </a:r>
            <a:r>
              <a:rPr lang="en-US" altLang="ko-KR" i="1" dirty="0" err="1"/>
              <a:t>neoformans</a:t>
            </a:r>
            <a:endParaRPr lang="ko-KR" altLang="en-US" i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budding, encapsulated yeast</a:t>
            </a:r>
          </a:p>
          <a:p>
            <a:endParaRPr lang="en-US" altLang="ko-KR" dirty="0"/>
          </a:p>
          <a:p>
            <a:r>
              <a:rPr lang="en-US" altLang="ko-KR" dirty="0"/>
              <a:t>ubiquitous environmental saprophyte</a:t>
            </a:r>
          </a:p>
          <a:p>
            <a:endParaRPr lang="en-US" altLang="ko-KR" dirty="0"/>
          </a:p>
          <a:p>
            <a:r>
              <a:rPr lang="en-US" altLang="ko-KR" dirty="0"/>
              <a:t>capsule is an important virulence factor, reducing phagocytosis*</a:t>
            </a:r>
          </a:p>
          <a:p>
            <a:endParaRPr lang="en-US" altLang="ko-KR" dirty="0"/>
          </a:p>
          <a:p>
            <a:pPr marL="0" indent="0">
              <a:buNone/>
            </a:pPr>
            <a:r>
              <a:rPr lang="en-US" altLang="ko-KR" sz="1200" dirty="0"/>
              <a:t>*</a:t>
            </a:r>
            <a:r>
              <a:rPr lang="en-US" altLang="ko-KR" sz="1200" dirty="0" err="1"/>
              <a:t>Casadevall</a:t>
            </a:r>
            <a:r>
              <a:rPr lang="en-US" altLang="ko-KR" sz="1200" dirty="0"/>
              <a:t> A, </a:t>
            </a:r>
            <a:r>
              <a:rPr lang="en-US" altLang="ko-KR" sz="1200" dirty="0" err="1"/>
              <a:t>Steenbergen</a:t>
            </a:r>
            <a:r>
              <a:rPr lang="en-US" altLang="ko-KR" sz="1200" dirty="0"/>
              <a:t> JN, </a:t>
            </a:r>
            <a:r>
              <a:rPr lang="en-US" altLang="ko-KR" sz="1200" dirty="0" err="1"/>
              <a:t>Nosanchuk</a:t>
            </a:r>
            <a:r>
              <a:rPr lang="en-US" altLang="ko-KR" sz="1200" dirty="0"/>
              <a:t> JD. ‘‘Ready made’’ virulence and ‘‘dual use’’ virulence factors in pathogenic environmental fungi: the Cryptococcus </a:t>
            </a:r>
            <a:r>
              <a:rPr lang="en-US" altLang="ko-KR" sz="1200" dirty="0" err="1"/>
              <a:t>neoformans</a:t>
            </a:r>
            <a:r>
              <a:rPr lang="en-US" altLang="ko-KR" sz="1200" dirty="0"/>
              <a:t> </a:t>
            </a:r>
            <a:r>
              <a:rPr lang="pt-BR" altLang="ko-KR" sz="1200" dirty="0"/>
              <a:t>paradigm. Curr Opin Microbiol 2003;6:332–337</a:t>
            </a:r>
            <a:endParaRPr lang="ko-KR" altLang="en-US" sz="1200" dirty="0"/>
          </a:p>
        </p:txBody>
      </p:sp>
      <p:pic>
        <p:nvPicPr>
          <p:cNvPr id="1030" name="Picture 6" descr="An external file that holds a picture, illustration, etc.&#10;Object name is nihms914122f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115749"/>
            <a:ext cx="5715000" cy="450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17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408712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sz="2800" dirty="0"/>
              <a:t>Severe or disseminated disease usually occurs in those who have defects in T-cell function ; cell-mediated immunity*</a:t>
            </a:r>
          </a:p>
          <a:p>
            <a:endParaRPr lang="en-US" altLang="ko-KR" sz="2800" dirty="0"/>
          </a:p>
          <a:p>
            <a:r>
              <a:rPr lang="en-US" altLang="ko-KR" sz="2800" dirty="0"/>
              <a:t>Protective pulmonary inflammatory  responses are dependent on IFN-r, TNF-a ; Th1-weighted immunity. **</a:t>
            </a:r>
          </a:p>
          <a:p>
            <a:endParaRPr lang="en-US" altLang="ko-KR" sz="2800" dirty="0"/>
          </a:p>
          <a:p>
            <a:pPr marL="0" indent="0">
              <a:buNone/>
            </a:pPr>
            <a:r>
              <a:rPr lang="en-US" altLang="ko-KR" sz="1000" dirty="0"/>
              <a:t>*Aberg JA, Mundy LM, Powderly WG. Pulmonary cryptococcosis in patients without HIV infection. Chest 1999;115: 734–740 / Ross JJ, Katz JD. </a:t>
            </a:r>
            <a:r>
              <a:rPr lang="en-US" altLang="ko-KR" sz="1000" dirty="0" err="1"/>
              <a:t>Cryptococcal</a:t>
            </a:r>
            <a:r>
              <a:rPr lang="en-US" altLang="ko-KR" sz="1000" dirty="0"/>
              <a:t> meningitis and sarcoidosis. </a:t>
            </a:r>
            <a:r>
              <a:rPr lang="fr-FR" altLang="ko-KR" sz="1000" dirty="0"/>
              <a:t>Scand J Infect Dis 2002;34:937–939</a:t>
            </a:r>
          </a:p>
          <a:p>
            <a:pPr marL="0" indent="0">
              <a:buNone/>
            </a:pPr>
            <a:endParaRPr lang="fr-FR" altLang="ko-KR" sz="1000" dirty="0"/>
          </a:p>
          <a:p>
            <a:pPr marL="0" indent="0">
              <a:buNone/>
            </a:pPr>
            <a:r>
              <a:rPr lang="fr-FR" altLang="ko-KR" sz="1000" dirty="0"/>
              <a:t>**Chen GH, McDonald RA, Wells JC, Huffnagle GB, Lukacs NW, Toews GB. The gamma interferon receptor is required for the protective pulmonary inflammatory response to Cryptococcus neoformans. Infect Immun 2005; 73:1788–1796 / Herring AC, Lee J, McDonald RA, Toews GB, Huffnagle</a:t>
            </a:r>
          </a:p>
          <a:p>
            <a:pPr marL="0" indent="0">
              <a:buNone/>
            </a:pPr>
            <a:r>
              <a:rPr lang="fr-FR" altLang="ko-KR" sz="1000" dirty="0"/>
              <a:t>GB. Induction of interleukin-12 and gamma interferon requires tumor necrosis factor alpha for protective T1-cellmediated immunity to pulmonary Cryptococcus neoformans infection. Infect Immun 2002;70:2959–2964</a:t>
            </a:r>
            <a:endParaRPr lang="en-US" altLang="ko-KR" sz="1000" dirty="0"/>
          </a:p>
          <a:p>
            <a:pPr marL="0" indent="0">
              <a:buNone/>
            </a:pPr>
            <a:endParaRPr lang="en-US" altLang="ko-KR" sz="2800" dirty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715540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Pulmonary Cryptococcosis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/>
              <a:t>The respiratory tract serves as the most important portal of entry for </a:t>
            </a:r>
            <a:r>
              <a:rPr lang="en-US" altLang="ko-KR" i="1" dirty="0"/>
              <a:t>Cryptococcus</a:t>
            </a:r>
          </a:p>
          <a:p>
            <a:endParaRPr lang="en-US" altLang="ko-KR" i="1" dirty="0"/>
          </a:p>
          <a:p>
            <a:r>
              <a:rPr lang="en-US" altLang="ko-KR" dirty="0"/>
              <a:t>Isolated pulmonary infection can occur in about one-third of patients</a:t>
            </a:r>
          </a:p>
          <a:p>
            <a:endParaRPr lang="en-US" altLang="ko-KR" dirty="0"/>
          </a:p>
          <a:p>
            <a:r>
              <a:rPr lang="en-US" altLang="ko-KR" dirty="0"/>
              <a:t>Pulmonary involvement ranges from 10% to 55% of patients with AIDS-associated </a:t>
            </a:r>
            <a:r>
              <a:rPr lang="en-US" altLang="ko-KR" dirty="0" err="1"/>
              <a:t>cryptococcal</a:t>
            </a:r>
            <a:r>
              <a:rPr lang="en-US" altLang="ko-KR" dirty="0"/>
              <a:t> meningoencephalitis</a:t>
            </a:r>
          </a:p>
          <a:p>
            <a:endParaRPr lang="en-US" altLang="ko-KR" dirty="0"/>
          </a:p>
          <a:p>
            <a:pPr marL="0" indent="0">
              <a:buNone/>
            </a:pPr>
            <a:r>
              <a:rPr lang="en-US" altLang="ko-KR" sz="1600" dirty="0"/>
              <a:t>Cryptococcosis, Eileen K. </a:t>
            </a:r>
            <a:r>
              <a:rPr lang="en-US" altLang="ko-KR" sz="1600" dirty="0" err="1"/>
              <a:t>Maziarz</a:t>
            </a:r>
            <a:r>
              <a:rPr lang="en-US" altLang="ko-KR" sz="1600" dirty="0"/>
              <a:t>, MD* and John R. Perfect, MD, Infect Dis </a:t>
            </a:r>
            <a:r>
              <a:rPr lang="en-US" altLang="ko-KR" sz="1600" dirty="0" err="1"/>
              <a:t>Clin</a:t>
            </a:r>
            <a:r>
              <a:rPr lang="en-US" altLang="ko-KR" sz="1600" dirty="0"/>
              <a:t> North Am. 2016 Mar; 30(1): 179–206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34883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532084" cy="632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타원 7"/>
          <p:cNvSpPr/>
          <p:nvPr/>
        </p:nvSpPr>
        <p:spPr>
          <a:xfrm>
            <a:off x="2267744" y="3645024"/>
            <a:ext cx="3168352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06" y="5013176"/>
            <a:ext cx="8702383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220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7729</TotalTime>
  <Words>928</Words>
  <Application>Microsoft Office PowerPoint</Application>
  <PresentationFormat>화면 슬라이드 쇼(4:3)</PresentationFormat>
  <Paragraphs>166</Paragraphs>
  <Slides>23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8" baseType="lpstr">
      <vt:lpstr>HY헤드라인M</vt:lpstr>
      <vt:lpstr>맑은 고딕</vt:lpstr>
      <vt:lpstr>Arial</vt:lpstr>
      <vt:lpstr>Wingdings</vt:lpstr>
      <vt:lpstr>1_Office 테마</vt:lpstr>
      <vt:lpstr>PowerPoint 프레젠테이션</vt:lpstr>
      <vt:lpstr>Index</vt:lpstr>
      <vt:lpstr>Cryptococcosis</vt:lpstr>
      <vt:lpstr>PowerPoint 프레젠테이션</vt:lpstr>
      <vt:lpstr>Cryptococcus Infection</vt:lpstr>
      <vt:lpstr>C. neoformans</vt:lpstr>
      <vt:lpstr>PowerPoint 프레젠테이션</vt:lpstr>
      <vt:lpstr>Pulmonary Cryptococcosis</vt:lpstr>
      <vt:lpstr>PowerPoint 프레젠테이션</vt:lpstr>
      <vt:lpstr>Clinical presentations – </vt:lpstr>
      <vt:lpstr>Diagnosis</vt:lpstr>
      <vt:lpstr>Radiology</vt:lpstr>
      <vt:lpstr>PowerPoint 프레젠테이션</vt:lpstr>
      <vt:lpstr>PowerPoint 프레젠테이션</vt:lpstr>
      <vt:lpstr>Diagnosis</vt:lpstr>
      <vt:lpstr>Pathology</vt:lpstr>
      <vt:lpstr>Diagnosis</vt:lpstr>
      <vt:lpstr>Treatment</vt:lpstr>
      <vt:lpstr>Treatment; AJRCCM 2011</vt:lpstr>
      <vt:lpstr>Treatment; IDSA 2010</vt:lpstr>
      <vt:lpstr>Treatment : Adjunctive</vt:lpstr>
      <vt:lpstr>Summary</vt:lpstr>
      <vt:lpstr>Thank you for your attention</vt:lpstr>
    </vt:vector>
  </TitlesOfParts>
  <Company>연세의료원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박지은(내과부)</dc:creator>
  <cp:lastModifiedBy>semina4@yumc.net</cp:lastModifiedBy>
  <cp:revision>65</cp:revision>
  <dcterms:created xsi:type="dcterms:W3CDTF">2017-09-20T12:09:27Z</dcterms:created>
  <dcterms:modified xsi:type="dcterms:W3CDTF">2018-05-23T22:24:47Z</dcterms:modified>
</cp:coreProperties>
</file>