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266" r:id="rId3"/>
    <p:sldId id="257" r:id="rId4"/>
    <p:sldId id="259" r:id="rId5"/>
    <p:sldId id="264" r:id="rId6"/>
    <p:sldId id="270" r:id="rId7"/>
    <p:sldId id="271" r:id="rId8"/>
    <p:sldId id="272" r:id="rId9"/>
    <p:sldId id="273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14B816-1786-4D1E-B434-3BEEFC8E2D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52CC395-9B25-431E-AC6E-62445C26FCD7}">
      <dgm:prSet phldrT="[Text]"/>
      <dgm:spPr/>
      <dgm:t>
        <a:bodyPr/>
        <a:lstStyle/>
        <a:p>
          <a:pPr latinLnBrk="1"/>
          <a:r>
            <a:rPr lang="en-US" altLang="ko-KR" dirty="0" smtClean="0"/>
            <a:t>Cases</a:t>
          </a:r>
          <a:endParaRPr lang="ko-KR" altLang="en-US" dirty="0"/>
        </a:p>
      </dgm:t>
    </dgm:pt>
    <dgm:pt modelId="{7CA02607-8D4F-45B0-B776-DA30A8AD8005}" type="par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1FB340D8-5828-4109-B23E-0DAFC50A55E6}" type="sib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04373AEB-02C9-4099-9794-4F148D820915}">
      <dgm:prSet phldrT="[Text]"/>
      <dgm:spPr/>
      <dgm:t>
        <a:bodyPr/>
        <a:lstStyle/>
        <a:p>
          <a:pPr latinLnBrk="1"/>
          <a:r>
            <a:rPr lang="en-US" altLang="ko-KR" dirty="0" smtClean="0"/>
            <a:t>Patients with lung cancer</a:t>
          </a:r>
          <a:endParaRPr lang="ko-KR" altLang="en-US" dirty="0"/>
        </a:p>
      </dgm:t>
    </dgm:pt>
    <dgm:pt modelId="{8ECAB357-9D95-406D-84A2-D950EE785027}" type="par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D578A685-2FD3-498D-B816-DE1963C3E24C}" type="sib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5A588055-7DFE-433E-865C-F745A88B156E}">
      <dgm:prSet phldrT="[Text]"/>
      <dgm:spPr/>
      <dgm:t>
        <a:bodyPr/>
        <a:lstStyle/>
        <a:p>
          <a:pPr latinLnBrk="1"/>
          <a:r>
            <a:rPr lang="en-US" altLang="ko-KR" dirty="0" smtClean="0"/>
            <a:t>Controls</a:t>
          </a:r>
          <a:endParaRPr lang="ko-KR" altLang="en-US" dirty="0"/>
        </a:p>
      </dgm:t>
    </dgm:pt>
    <dgm:pt modelId="{DDA9A480-182A-4291-8661-5F123DF687CE}" type="par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39F92E22-29B2-420B-A4DE-63740A2C970F}" type="sib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E18C2959-9070-442A-9291-ADBAB395D51A}">
      <dgm:prSet phldrT="[Text]"/>
      <dgm:spPr/>
      <dgm:t>
        <a:bodyPr/>
        <a:lstStyle/>
        <a:p>
          <a:pPr latinLnBrk="1"/>
          <a:r>
            <a:rPr lang="en-US" altLang="ko-KR" dirty="0" smtClean="0"/>
            <a:t>Community residents</a:t>
          </a:r>
          <a:endParaRPr lang="ko-KR" altLang="en-US" dirty="0"/>
        </a:p>
      </dgm:t>
    </dgm:pt>
    <dgm:pt modelId="{9199D8FA-8800-4BDC-A20C-FA9C5A581D02}" type="par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D7C543A0-7503-4B19-8163-54AE60065B69}" type="sib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D1C1C778-67A4-40BF-9CCD-662118F5EBC5}">
      <dgm:prSet phldrT="[Text]"/>
      <dgm:spPr/>
      <dgm:t>
        <a:bodyPr/>
        <a:lstStyle/>
        <a:p>
          <a:pPr latinLnBrk="1"/>
          <a:r>
            <a:rPr lang="en-US" altLang="ko-KR" dirty="0" smtClean="0"/>
            <a:t>Classed as never smokers</a:t>
          </a:r>
          <a:endParaRPr lang="ko-KR" altLang="en-US" dirty="0"/>
        </a:p>
      </dgm:t>
    </dgm:pt>
    <dgm:pt modelId="{0FFA1C22-B02F-4154-8CE6-C2F5BD51A8D2}" type="parTrans" cxnId="{515395F8-79D0-4586-A8CA-DB163188275A}">
      <dgm:prSet/>
      <dgm:spPr/>
      <dgm:t>
        <a:bodyPr/>
        <a:lstStyle/>
        <a:p>
          <a:pPr latinLnBrk="1"/>
          <a:endParaRPr lang="ko-KR" altLang="en-US"/>
        </a:p>
      </dgm:t>
    </dgm:pt>
    <dgm:pt modelId="{6D37F969-9F60-4DF6-BA51-5F6546D5FC0E}" type="sibTrans" cxnId="{515395F8-79D0-4586-A8CA-DB163188275A}">
      <dgm:prSet/>
      <dgm:spPr/>
      <dgm:t>
        <a:bodyPr/>
        <a:lstStyle/>
        <a:p>
          <a:pPr latinLnBrk="1"/>
          <a:endParaRPr lang="ko-KR" altLang="en-US"/>
        </a:p>
      </dgm:t>
    </dgm:pt>
    <dgm:pt modelId="{481A1105-6880-48B7-8B16-EAD14C03D5D8}">
      <dgm:prSet phldrT="[Text]"/>
      <dgm:spPr/>
      <dgm:t>
        <a:bodyPr/>
        <a:lstStyle/>
        <a:p>
          <a:pPr latinLnBrk="1"/>
          <a:r>
            <a:rPr lang="en-US" altLang="ko-KR" dirty="0" smtClean="0"/>
            <a:t>Between January ,1997 , and September, 2008 </a:t>
          </a:r>
          <a:endParaRPr lang="ko-KR" altLang="en-US" dirty="0"/>
        </a:p>
      </dgm:t>
    </dgm:pt>
    <dgm:pt modelId="{CD394513-F1C5-4DC2-A0E3-9A97FD7BE483}" type="par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4E98F33A-EA87-4094-BA3C-2B4BC2429DA9}" type="sib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5811447B-0256-47A4-9B3B-1203F8191956}">
      <dgm:prSet phldrT="[Text]"/>
      <dgm:spPr/>
      <dgm:t>
        <a:bodyPr/>
        <a:lstStyle/>
        <a:p>
          <a:pPr latinLnBrk="1"/>
          <a:r>
            <a:rPr lang="en-US" altLang="ko-KR" dirty="0" smtClean="0"/>
            <a:t>Never smokers</a:t>
          </a:r>
          <a:endParaRPr lang="ko-KR" altLang="en-US" dirty="0"/>
        </a:p>
      </dgm:t>
    </dgm:pt>
    <dgm:pt modelId="{A3F4CC82-88F5-4D08-B747-14E131C11738}" type="parTrans" cxnId="{CD7D098A-5BDF-47F1-AF3C-D58A0521AD18}">
      <dgm:prSet/>
      <dgm:spPr/>
      <dgm:t>
        <a:bodyPr/>
        <a:lstStyle/>
        <a:p>
          <a:pPr latinLnBrk="1"/>
          <a:endParaRPr lang="ko-KR" altLang="en-US"/>
        </a:p>
      </dgm:t>
    </dgm:pt>
    <dgm:pt modelId="{537701FB-6343-417D-A33D-5DDFE73B48EE}" type="sibTrans" cxnId="{CD7D098A-5BDF-47F1-AF3C-D58A0521AD18}">
      <dgm:prSet/>
      <dgm:spPr/>
      <dgm:t>
        <a:bodyPr/>
        <a:lstStyle/>
        <a:p>
          <a:pPr latinLnBrk="1"/>
          <a:endParaRPr lang="ko-KR" altLang="en-US"/>
        </a:p>
      </dgm:t>
    </dgm:pt>
    <dgm:pt modelId="{410DA7A3-9CCC-4725-BB65-0858467F3D00}">
      <dgm:prSet phldrT="[Text]"/>
      <dgm:spPr/>
      <dgm:t>
        <a:bodyPr/>
        <a:lstStyle/>
        <a:p>
          <a:pPr latinLnBrk="1"/>
          <a:r>
            <a:rPr lang="en-US" altLang="ko-KR" dirty="0" smtClean="0"/>
            <a:t>Matched to patients according to age, sex, </a:t>
          </a:r>
          <a:r>
            <a:rPr lang="en-US" altLang="ko-KR" dirty="0" err="1" smtClean="0"/>
            <a:t>ethinic</a:t>
          </a:r>
          <a:r>
            <a:rPr lang="en-US" altLang="ko-KR" dirty="0" smtClean="0"/>
            <a:t> background</a:t>
          </a:r>
          <a:endParaRPr lang="ko-KR" altLang="en-US" dirty="0"/>
        </a:p>
      </dgm:t>
    </dgm:pt>
    <dgm:pt modelId="{53B5BFCF-866E-440D-ACFD-C4438A0D26FB}" type="parTrans" cxnId="{10BA9811-6DDC-4B74-B128-AB939E6B2ABE}">
      <dgm:prSet/>
      <dgm:spPr/>
      <dgm:t>
        <a:bodyPr/>
        <a:lstStyle/>
        <a:p>
          <a:pPr latinLnBrk="1"/>
          <a:endParaRPr lang="ko-KR" altLang="en-US"/>
        </a:p>
      </dgm:t>
    </dgm:pt>
    <dgm:pt modelId="{9FBB7EC2-D56F-49B6-B2F3-07DB06CC45E9}" type="sibTrans" cxnId="{10BA9811-6DDC-4B74-B128-AB939E6B2ABE}">
      <dgm:prSet/>
      <dgm:spPr/>
      <dgm:t>
        <a:bodyPr/>
        <a:lstStyle/>
        <a:p>
          <a:pPr latinLnBrk="1"/>
          <a:endParaRPr lang="ko-KR" altLang="en-US"/>
        </a:p>
      </dgm:t>
    </dgm:pt>
    <dgm:pt modelId="{28ACEB31-B2F1-4789-8DB1-3140984F5F10}" type="pres">
      <dgm:prSet presAssocID="{1714B816-1786-4D1E-B434-3BEEFC8E2D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AC37DA-9814-4968-98BD-174B68582E77}" type="pres">
      <dgm:prSet presAssocID="{B52CC395-9B25-431E-AC6E-62445C26FCD7}" presName="parentText" presStyleLbl="node1" presStyleIdx="0" presStyleCnt="2" custLinFactNeighborX="781" custLinFactNeighborY="25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67882A-4FF2-4628-A512-2343142B4174}" type="pres">
      <dgm:prSet presAssocID="{B52CC395-9B25-431E-AC6E-62445C26FCD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BD6F8A-54FD-4A6E-B2D4-709269036BB5}" type="pres">
      <dgm:prSet presAssocID="{5A588055-7DFE-433E-865C-F745A88B15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D2AC2D-FDB0-4243-AD8B-E07BBF857698}" type="pres">
      <dgm:prSet presAssocID="{5A588055-7DFE-433E-865C-F745A88B156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737D4AF-C468-49FE-B4AA-FEFEFE03C870}" srcId="{1714B816-1786-4D1E-B434-3BEEFC8E2D19}" destId="{B52CC395-9B25-431E-AC6E-62445C26FCD7}" srcOrd="0" destOrd="0" parTransId="{7CA02607-8D4F-45B0-B776-DA30A8AD8005}" sibTransId="{1FB340D8-5828-4109-B23E-0DAFC50A55E6}"/>
    <dgm:cxn modelId="{D833D795-FC77-476F-B4D1-897DEC05AC2F}" srcId="{5A588055-7DFE-433E-865C-F745A88B156E}" destId="{E18C2959-9070-442A-9291-ADBAB395D51A}" srcOrd="0" destOrd="0" parTransId="{9199D8FA-8800-4BDC-A20C-FA9C5A581D02}" sibTransId="{D7C543A0-7503-4B19-8163-54AE60065B69}"/>
    <dgm:cxn modelId="{CFC91C3F-AA44-4873-84D2-E0A88204F38D}" type="presOf" srcId="{D1C1C778-67A4-40BF-9CCD-662118F5EBC5}" destId="{DC67882A-4FF2-4628-A512-2343142B4174}" srcOrd="0" destOrd="1" presId="urn:microsoft.com/office/officeart/2005/8/layout/vList2"/>
    <dgm:cxn modelId="{241ACBA5-22EB-4CC8-A6EB-543AE341CA2B}" type="presOf" srcId="{5A588055-7DFE-433E-865C-F745A88B156E}" destId="{22BD6F8A-54FD-4A6E-B2D4-709269036BB5}" srcOrd="0" destOrd="0" presId="urn:microsoft.com/office/officeart/2005/8/layout/vList2"/>
    <dgm:cxn modelId="{10BA9811-6DDC-4B74-B128-AB939E6B2ABE}" srcId="{5A588055-7DFE-433E-865C-F745A88B156E}" destId="{410DA7A3-9CCC-4725-BB65-0858467F3D00}" srcOrd="2" destOrd="0" parTransId="{53B5BFCF-866E-440D-ACFD-C4438A0D26FB}" sibTransId="{9FBB7EC2-D56F-49B6-B2F3-07DB06CC45E9}"/>
    <dgm:cxn modelId="{27C2EC42-5E45-4670-A73E-95E2A6506577}" srcId="{B52CC395-9B25-431E-AC6E-62445C26FCD7}" destId="{04373AEB-02C9-4099-9794-4F148D820915}" srcOrd="0" destOrd="0" parTransId="{8ECAB357-9D95-406D-84A2-D950EE785027}" sibTransId="{D578A685-2FD3-498D-B816-DE1963C3E24C}"/>
    <dgm:cxn modelId="{7937F1AB-BCB0-42C1-AD39-BFBC833793D1}" type="presOf" srcId="{5811447B-0256-47A4-9B3B-1203F8191956}" destId="{36D2AC2D-FDB0-4243-AD8B-E07BBF857698}" srcOrd="0" destOrd="1" presId="urn:microsoft.com/office/officeart/2005/8/layout/vList2"/>
    <dgm:cxn modelId="{57ACEBEF-E306-4C72-A205-A7E22F2851B0}" type="presOf" srcId="{B52CC395-9B25-431E-AC6E-62445C26FCD7}" destId="{E3AC37DA-9814-4968-98BD-174B68582E77}" srcOrd="0" destOrd="0" presId="urn:microsoft.com/office/officeart/2005/8/layout/vList2"/>
    <dgm:cxn modelId="{23149983-6131-4D98-BE16-7D9E0D256073}" type="presOf" srcId="{410DA7A3-9CCC-4725-BB65-0858467F3D00}" destId="{36D2AC2D-FDB0-4243-AD8B-E07BBF857698}" srcOrd="0" destOrd="2" presId="urn:microsoft.com/office/officeart/2005/8/layout/vList2"/>
    <dgm:cxn modelId="{E6E80578-0B9A-4DD0-8DF2-9A519217AE12}" srcId="{1714B816-1786-4D1E-B434-3BEEFC8E2D19}" destId="{5A588055-7DFE-433E-865C-F745A88B156E}" srcOrd="1" destOrd="0" parTransId="{DDA9A480-182A-4291-8661-5F123DF687CE}" sibTransId="{39F92E22-29B2-420B-A4DE-63740A2C970F}"/>
    <dgm:cxn modelId="{A0F6B73F-7F2A-49CC-85D5-A2BB69BEF437}" type="presOf" srcId="{E18C2959-9070-442A-9291-ADBAB395D51A}" destId="{36D2AC2D-FDB0-4243-AD8B-E07BBF857698}" srcOrd="0" destOrd="0" presId="urn:microsoft.com/office/officeart/2005/8/layout/vList2"/>
    <dgm:cxn modelId="{B38DC2D2-9DFC-4C0A-B0D9-4E90191F86B2}" srcId="{B52CC395-9B25-431E-AC6E-62445C26FCD7}" destId="{481A1105-6880-48B7-8B16-EAD14C03D5D8}" srcOrd="2" destOrd="0" parTransId="{CD394513-F1C5-4DC2-A0E3-9A97FD7BE483}" sibTransId="{4E98F33A-EA87-4094-BA3C-2B4BC2429DA9}"/>
    <dgm:cxn modelId="{CD7D098A-5BDF-47F1-AF3C-D58A0521AD18}" srcId="{5A588055-7DFE-433E-865C-F745A88B156E}" destId="{5811447B-0256-47A4-9B3B-1203F8191956}" srcOrd="1" destOrd="0" parTransId="{A3F4CC82-88F5-4D08-B747-14E131C11738}" sibTransId="{537701FB-6343-417D-A33D-5DDFE73B48EE}"/>
    <dgm:cxn modelId="{515395F8-79D0-4586-A8CA-DB163188275A}" srcId="{B52CC395-9B25-431E-AC6E-62445C26FCD7}" destId="{D1C1C778-67A4-40BF-9CCD-662118F5EBC5}" srcOrd="1" destOrd="0" parTransId="{0FFA1C22-B02F-4154-8CE6-C2F5BD51A8D2}" sibTransId="{6D37F969-9F60-4DF6-BA51-5F6546D5FC0E}"/>
    <dgm:cxn modelId="{C92B0B80-FE37-4485-8E3B-55F8DAACF079}" type="presOf" srcId="{481A1105-6880-48B7-8B16-EAD14C03D5D8}" destId="{DC67882A-4FF2-4628-A512-2343142B4174}" srcOrd="0" destOrd="2" presId="urn:microsoft.com/office/officeart/2005/8/layout/vList2"/>
    <dgm:cxn modelId="{0E1BB9F5-C56C-420A-9FD4-C094A800ECE6}" type="presOf" srcId="{04373AEB-02C9-4099-9794-4F148D820915}" destId="{DC67882A-4FF2-4628-A512-2343142B4174}" srcOrd="0" destOrd="0" presId="urn:microsoft.com/office/officeart/2005/8/layout/vList2"/>
    <dgm:cxn modelId="{927891C6-CB95-4FE8-B1D9-44CD651D88F4}" type="presOf" srcId="{1714B816-1786-4D1E-B434-3BEEFC8E2D19}" destId="{28ACEB31-B2F1-4789-8DB1-3140984F5F10}" srcOrd="0" destOrd="0" presId="urn:microsoft.com/office/officeart/2005/8/layout/vList2"/>
    <dgm:cxn modelId="{20E16EFB-513F-4836-B292-CC9F8D2DDA9A}" type="presParOf" srcId="{28ACEB31-B2F1-4789-8DB1-3140984F5F10}" destId="{E3AC37DA-9814-4968-98BD-174B68582E77}" srcOrd="0" destOrd="0" presId="urn:microsoft.com/office/officeart/2005/8/layout/vList2"/>
    <dgm:cxn modelId="{AA03865A-571B-44F0-BA60-26CA66C9E218}" type="presParOf" srcId="{28ACEB31-B2F1-4789-8DB1-3140984F5F10}" destId="{DC67882A-4FF2-4628-A512-2343142B4174}" srcOrd="1" destOrd="0" presId="urn:microsoft.com/office/officeart/2005/8/layout/vList2"/>
    <dgm:cxn modelId="{A89A85ED-8589-4DA2-906D-F502A7C65F80}" type="presParOf" srcId="{28ACEB31-B2F1-4789-8DB1-3140984F5F10}" destId="{22BD6F8A-54FD-4A6E-B2D4-709269036BB5}" srcOrd="2" destOrd="0" presId="urn:microsoft.com/office/officeart/2005/8/layout/vList2"/>
    <dgm:cxn modelId="{235A3BF5-C5EC-4563-B65D-1044A3CFCE72}" type="presParOf" srcId="{28ACEB31-B2F1-4789-8DB1-3140984F5F10}" destId="{36D2AC2D-FDB0-4243-AD8B-E07BBF857698}" srcOrd="3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14B816-1786-4D1E-B434-3BEEFC8E2D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52CC395-9B25-431E-AC6E-62445C26FCD7}">
      <dgm:prSet phldrT="[Text]"/>
      <dgm:spPr/>
      <dgm:t>
        <a:bodyPr/>
        <a:lstStyle/>
        <a:p>
          <a:pPr latinLnBrk="1"/>
          <a:r>
            <a:rPr lang="en-US" altLang="ko-KR" dirty="0" smtClean="0"/>
            <a:t>Cases</a:t>
          </a:r>
          <a:endParaRPr lang="ko-KR" altLang="en-US" dirty="0"/>
        </a:p>
      </dgm:t>
    </dgm:pt>
    <dgm:pt modelId="{7CA02607-8D4F-45B0-B776-DA30A8AD8005}" type="par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1FB340D8-5828-4109-B23E-0DAFC50A55E6}" type="sib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04373AEB-02C9-4099-9794-4F148D820915}">
      <dgm:prSet phldrT="[Text]"/>
      <dgm:spPr/>
      <dgm:t>
        <a:bodyPr/>
        <a:lstStyle/>
        <a:p>
          <a:pPr latinLnBrk="1"/>
          <a:r>
            <a:rPr lang="en-US" altLang="ko-KR" dirty="0" smtClean="0"/>
            <a:t>Patients with lung cancer</a:t>
          </a:r>
          <a:endParaRPr lang="ko-KR" altLang="en-US" dirty="0"/>
        </a:p>
      </dgm:t>
    </dgm:pt>
    <dgm:pt modelId="{8ECAB357-9D95-406D-84A2-D950EE785027}" type="par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D578A685-2FD3-498D-B816-DE1963C3E24C}" type="sib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5A588055-7DFE-433E-865C-F745A88B156E}">
      <dgm:prSet phldrT="[Text]"/>
      <dgm:spPr/>
      <dgm:t>
        <a:bodyPr/>
        <a:lstStyle/>
        <a:p>
          <a:pPr latinLnBrk="1"/>
          <a:r>
            <a:rPr lang="en-US" altLang="ko-KR" dirty="0" smtClean="0"/>
            <a:t>Controls</a:t>
          </a:r>
          <a:endParaRPr lang="ko-KR" altLang="en-US" dirty="0"/>
        </a:p>
      </dgm:t>
    </dgm:pt>
    <dgm:pt modelId="{DDA9A480-182A-4291-8661-5F123DF687CE}" type="par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39F92E22-29B2-420B-A4DE-63740A2C970F}" type="sib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E18C2959-9070-442A-9291-ADBAB395D51A}">
      <dgm:prSet phldrT="[Text]"/>
      <dgm:spPr/>
      <dgm:t>
        <a:bodyPr/>
        <a:lstStyle/>
        <a:p>
          <a:pPr latinLnBrk="1"/>
          <a:r>
            <a:rPr lang="en-US" altLang="ko-KR" dirty="0" smtClean="0"/>
            <a:t>Healthy individuals</a:t>
          </a:r>
          <a:endParaRPr lang="ko-KR" altLang="en-US" dirty="0"/>
        </a:p>
      </dgm:t>
    </dgm:pt>
    <dgm:pt modelId="{9199D8FA-8800-4BDC-A20C-FA9C5A581D02}" type="par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D7C543A0-7503-4B19-8163-54AE60065B69}" type="sib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5811447B-0256-47A4-9B3B-1203F8191956}">
      <dgm:prSet phldrT="[Text]"/>
      <dgm:spPr/>
      <dgm:t>
        <a:bodyPr/>
        <a:lstStyle/>
        <a:p>
          <a:pPr latinLnBrk="1"/>
          <a:r>
            <a:rPr lang="en-US" altLang="ko-KR" dirty="0" smtClean="0"/>
            <a:t>Recruited from the Kelsey-Seybold Clinic, which is the largest multispecialty physician group </a:t>
          </a:r>
          <a:r>
            <a:rPr lang="en-US" altLang="ko-KR" dirty="0" err="1" smtClean="0"/>
            <a:t>practic</a:t>
          </a:r>
          <a:r>
            <a:rPr lang="en-US" altLang="ko-KR" dirty="0" smtClean="0"/>
            <a:t> in the grater Houston area</a:t>
          </a:r>
          <a:endParaRPr lang="ko-KR" altLang="en-US" dirty="0"/>
        </a:p>
      </dgm:t>
    </dgm:pt>
    <dgm:pt modelId="{537701FB-6343-417D-A33D-5DDFE73B48EE}" type="sibTrans" cxnId="{CD7D098A-5BDF-47F1-AF3C-D58A0521AD18}">
      <dgm:prSet/>
      <dgm:spPr/>
      <dgm:t>
        <a:bodyPr/>
        <a:lstStyle/>
        <a:p>
          <a:pPr latinLnBrk="1"/>
          <a:endParaRPr lang="ko-KR" altLang="en-US"/>
        </a:p>
      </dgm:t>
    </dgm:pt>
    <dgm:pt modelId="{A3F4CC82-88F5-4D08-B747-14E131C11738}" type="parTrans" cxnId="{CD7D098A-5BDF-47F1-AF3C-D58A0521AD18}">
      <dgm:prSet/>
      <dgm:spPr/>
      <dgm:t>
        <a:bodyPr/>
        <a:lstStyle/>
        <a:p>
          <a:pPr latinLnBrk="1"/>
          <a:endParaRPr lang="ko-KR" altLang="en-US"/>
        </a:p>
      </dgm:t>
    </dgm:pt>
    <dgm:pt modelId="{481A1105-6880-48B7-8B16-EAD14C03D5D8}">
      <dgm:prSet phldrT="[Text]"/>
      <dgm:spPr/>
      <dgm:t>
        <a:bodyPr/>
        <a:lstStyle/>
        <a:p>
          <a:pPr latinLnBrk="1"/>
          <a:r>
            <a:rPr lang="en-US" altLang="ko-KR" dirty="0" smtClean="0"/>
            <a:t>Newly diagnosed, </a:t>
          </a:r>
          <a:r>
            <a:rPr lang="en-US" altLang="ko-KR" dirty="0" err="1" smtClean="0"/>
            <a:t>histologic</a:t>
          </a:r>
          <a:r>
            <a:rPr lang="en-US" altLang="ko-KR" dirty="0" smtClean="0"/>
            <a:t> confirmed</a:t>
          </a:r>
          <a:endParaRPr lang="ko-KR" altLang="en-US" dirty="0"/>
        </a:p>
      </dgm:t>
    </dgm:pt>
    <dgm:pt modelId="{4E98F33A-EA87-4094-BA3C-2B4BC2429DA9}" type="sib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CD394513-F1C5-4DC2-A0E3-9A97FD7BE483}" type="par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CFA35B71-F37E-4071-B500-53B8C710CF61}">
      <dgm:prSet phldrT="[Text]"/>
      <dgm:spPr/>
      <dgm:t>
        <a:bodyPr/>
        <a:lstStyle/>
        <a:p>
          <a:pPr latinLnBrk="1"/>
          <a:r>
            <a:rPr lang="en-US" altLang="ko-KR" dirty="0" smtClean="0"/>
            <a:t>Recruited from MDACC</a:t>
          </a:r>
          <a:endParaRPr lang="ko-KR" altLang="en-US" dirty="0"/>
        </a:p>
      </dgm:t>
    </dgm:pt>
    <dgm:pt modelId="{4C7DA32F-CC96-4563-9DF5-497B031E618E}" type="parTrans" cxnId="{F76C6E05-C33C-4B54-9AF4-C6AE8607DD61}">
      <dgm:prSet/>
      <dgm:spPr/>
      <dgm:t>
        <a:bodyPr/>
        <a:lstStyle/>
        <a:p>
          <a:pPr latinLnBrk="1"/>
          <a:endParaRPr lang="ko-KR" altLang="en-US"/>
        </a:p>
      </dgm:t>
    </dgm:pt>
    <dgm:pt modelId="{EAE99C22-3415-4F98-9696-2D35171FBD43}" type="sibTrans" cxnId="{F76C6E05-C33C-4B54-9AF4-C6AE8607DD61}">
      <dgm:prSet/>
      <dgm:spPr/>
      <dgm:t>
        <a:bodyPr/>
        <a:lstStyle/>
        <a:p>
          <a:pPr latinLnBrk="1"/>
          <a:endParaRPr lang="ko-KR" altLang="en-US"/>
        </a:p>
      </dgm:t>
    </dgm:pt>
    <dgm:pt modelId="{28ACEB31-B2F1-4789-8DB1-3140984F5F10}" type="pres">
      <dgm:prSet presAssocID="{1714B816-1786-4D1E-B434-3BEEFC8E2D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AC37DA-9814-4968-98BD-174B68582E77}" type="pres">
      <dgm:prSet presAssocID="{B52CC395-9B25-431E-AC6E-62445C26FCD7}" presName="parentText" presStyleLbl="node1" presStyleIdx="0" presStyleCnt="2" custLinFactNeighborX="781" custLinFactNeighborY="25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67882A-4FF2-4628-A512-2343142B4174}" type="pres">
      <dgm:prSet presAssocID="{B52CC395-9B25-431E-AC6E-62445C26FCD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BD6F8A-54FD-4A6E-B2D4-709269036BB5}" type="pres">
      <dgm:prSet presAssocID="{5A588055-7DFE-433E-865C-F745A88B15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D2AC2D-FDB0-4243-AD8B-E07BBF857698}" type="pres">
      <dgm:prSet presAssocID="{5A588055-7DFE-433E-865C-F745A88B156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737D4AF-C468-49FE-B4AA-FEFEFE03C870}" srcId="{1714B816-1786-4D1E-B434-3BEEFC8E2D19}" destId="{B52CC395-9B25-431E-AC6E-62445C26FCD7}" srcOrd="0" destOrd="0" parTransId="{7CA02607-8D4F-45B0-B776-DA30A8AD8005}" sibTransId="{1FB340D8-5828-4109-B23E-0DAFC50A55E6}"/>
    <dgm:cxn modelId="{0FB2E03A-53AE-47BC-B454-B43F35CC89AC}" type="presOf" srcId="{481A1105-6880-48B7-8B16-EAD14C03D5D8}" destId="{DC67882A-4FF2-4628-A512-2343142B4174}" srcOrd="0" destOrd="1" presId="urn:microsoft.com/office/officeart/2005/8/layout/vList2"/>
    <dgm:cxn modelId="{D833D795-FC77-476F-B4D1-897DEC05AC2F}" srcId="{5A588055-7DFE-433E-865C-F745A88B156E}" destId="{E18C2959-9070-442A-9291-ADBAB395D51A}" srcOrd="0" destOrd="0" parTransId="{9199D8FA-8800-4BDC-A20C-FA9C5A581D02}" sibTransId="{D7C543A0-7503-4B19-8163-54AE60065B69}"/>
    <dgm:cxn modelId="{DC21ACD9-FFA0-461B-AE74-7F64888D1900}" type="presOf" srcId="{1714B816-1786-4D1E-B434-3BEEFC8E2D19}" destId="{28ACEB31-B2F1-4789-8DB1-3140984F5F10}" srcOrd="0" destOrd="0" presId="urn:microsoft.com/office/officeart/2005/8/layout/vList2"/>
    <dgm:cxn modelId="{9A9741F8-75E0-40E1-B9A1-1963AA378C41}" type="presOf" srcId="{B52CC395-9B25-431E-AC6E-62445C26FCD7}" destId="{E3AC37DA-9814-4968-98BD-174B68582E77}" srcOrd="0" destOrd="0" presId="urn:microsoft.com/office/officeart/2005/8/layout/vList2"/>
    <dgm:cxn modelId="{4F70BB04-4669-48FA-A032-5635523AB41F}" type="presOf" srcId="{CFA35B71-F37E-4071-B500-53B8C710CF61}" destId="{DC67882A-4FF2-4628-A512-2343142B4174}" srcOrd="0" destOrd="2" presId="urn:microsoft.com/office/officeart/2005/8/layout/vList2"/>
    <dgm:cxn modelId="{75CA03AB-C940-4204-A811-139A6E567BF5}" type="presOf" srcId="{04373AEB-02C9-4099-9794-4F148D820915}" destId="{DC67882A-4FF2-4628-A512-2343142B4174}" srcOrd="0" destOrd="0" presId="urn:microsoft.com/office/officeart/2005/8/layout/vList2"/>
    <dgm:cxn modelId="{27C2EC42-5E45-4670-A73E-95E2A6506577}" srcId="{B52CC395-9B25-431E-AC6E-62445C26FCD7}" destId="{04373AEB-02C9-4099-9794-4F148D820915}" srcOrd="0" destOrd="0" parTransId="{8ECAB357-9D95-406D-84A2-D950EE785027}" sibTransId="{D578A685-2FD3-498D-B816-DE1963C3E24C}"/>
    <dgm:cxn modelId="{99D5DAB7-9A17-4419-A222-880B0FB861C9}" type="presOf" srcId="{5A588055-7DFE-433E-865C-F745A88B156E}" destId="{22BD6F8A-54FD-4A6E-B2D4-709269036BB5}" srcOrd="0" destOrd="0" presId="urn:microsoft.com/office/officeart/2005/8/layout/vList2"/>
    <dgm:cxn modelId="{2935F626-E61A-48D6-8955-41A217ED4462}" type="presOf" srcId="{E18C2959-9070-442A-9291-ADBAB395D51A}" destId="{36D2AC2D-FDB0-4243-AD8B-E07BBF857698}" srcOrd="0" destOrd="0" presId="urn:microsoft.com/office/officeart/2005/8/layout/vList2"/>
    <dgm:cxn modelId="{E6E80578-0B9A-4DD0-8DF2-9A519217AE12}" srcId="{1714B816-1786-4D1E-B434-3BEEFC8E2D19}" destId="{5A588055-7DFE-433E-865C-F745A88B156E}" srcOrd="1" destOrd="0" parTransId="{DDA9A480-182A-4291-8661-5F123DF687CE}" sibTransId="{39F92E22-29B2-420B-A4DE-63740A2C970F}"/>
    <dgm:cxn modelId="{B38DC2D2-9DFC-4C0A-B0D9-4E90191F86B2}" srcId="{B52CC395-9B25-431E-AC6E-62445C26FCD7}" destId="{481A1105-6880-48B7-8B16-EAD14C03D5D8}" srcOrd="1" destOrd="0" parTransId="{CD394513-F1C5-4DC2-A0E3-9A97FD7BE483}" sibTransId="{4E98F33A-EA87-4094-BA3C-2B4BC2429DA9}"/>
    <dgm:cxn modelId="{CD7D098A-5BDF-47F1-AF3C-D58A0521AD18}" srcId="{5A588055-7DFE-433E-865C-F745A88B156E}" destId="{5811447B-0256-47A4-9B3B-1203F8191956}" srcOrd="1" destOrd="0" parTransId="{A3F4CC82-88F5-4D08-B747-14E131C11738}" sibTransId="{537701FB-6343-417D-A33D-5DDFE73B48EE}"/>
    <dgm:cxn modelId="{F76C6E05-C33C-4B54-9AF4-C6AE8607DD61}" srcId="{B52CC395-9B25-431E-AC6E-62445C26FCD7}" destId="{CFA35B71-F37E-4071-B500-53B8C710CF61}" srcOrd="2" destOrd="0" parTransId="{4C7DA32F-CC96-4563-9DF5-497B031E618E}" sibTransId="{EAE99C22-3415-4F98-9696-2D35171FBD43}"/>
    <dgm:cxn modelId="{CF03639C-0B9A-4FF1-A72D-2867243BE270}" type="presOf" srcId="{5811447B-0256-47A4-9B3B-1203F8191956}" destId="{36D2AC2D-FDB0-4243-AD8B-E07BBF857698}" srcOrd="0" destOrd="1" presId="urn:microsoft.com/office/officeart/2005/8/layout/vList2"/>
    <dgm:cxn modelId="{90940F5D-E2EE-4C53-BEC2-050786994DE5}" type="presParOf" srcId="{28ACEB31-B2F1-4789-8DB1-3140984F5F10}" destId="{E3AC37DA-9814-4968-98BD-174B68582E77}" srcOrd="0" destOrd="0" presId="urn:microsoft.com/office/officeart/2005/8/layout/vList2"/>
    <dgm:cxn modelId="{2EE44D0A-75DF-463C-8938-4A8C25390CEB}" type="presParOf" srcId="{28ACEB31-B2F1-4789-8DB1-3140984F5F10}" destId="{DC67882A-4FF2-4628-A512-2343142B4174}" srcOrd="1" destOrd="0" presId="urn:microsoft.com/office/officeart/2005/8/layout/vList2"/>
    <dgm:cxn modelId="{C65EF830-8A22-448E-BEC4-65B27457FC1E}" type="presParOf" srcId="{28ACEB31-B2F1-4789-8DB1-3140984F5F10}" destId="{22BD6F8A-54FD-4A6E-B2D4-709269036BB5}" srcOrd="2" destOrd="0" presId="urn:microsoft.com/office/officeart/2005/8/layout/vList2"/>
    <dgm:cxn modelId="{24A1DC71-2698-4B64-A5F8-D12BD8E6D0AF}" type="presParOf" srcId="{28ACEB31-B2F1-4789-8DB1-3140984F5F10}" destId="{36D2AC2D-FDB0-4243-AD8B-E07BBF857698}" srcOrd="3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4B816-1786-4D1E-B434-3BEEFC8E2D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52CC395-9B25-431E-AC6E-62445C26FCD7}">
      <dgm:prSet phldrT="[Text]"/>
      <dgm:spPr/>
      <dgm:t>
        <a:bodyPr/>
        <a:lstStyle/>
        <a:p>
          <a:pPr latinLnBrk="1"/>
          <a:r>
            <a:rPr lang="en-US" altLang="ko-KR" dirty="0" smtClean="0"/>
            <a:t>Cases</a:t>
          </a:r>
          <a:endParaRPr lang="ko-KR" altLang="en-US" dirty="0"/>
        </a:p>
      </dgm:t>
    </dgm:pt>
    <dgm:pt modelId="{7CA02607-8D4F-45B0-B776-DA30A8AD8005}" type="par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1FB340D8-5828-4109-B23E-0DAFC50A55E6}" type="sib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04373AEB-02C9-4099-9794-4F148D820915}">
      <dgm:prSet phldrT="[Text]"/>
      <dgm:spPr/>
      <dgm:t>
        <a:bodyPr/>
        <a:lstStyle/>
        <a:p>
          <a:pPr latinLnBrk="1"/>
          <a:r>
            <a:rPr lang="en-US" altLang="ko-KR" dirty="0" smtClean="0"/>
            <a:t>Patients with primary lung cancer</a:t>
          </a:r>
          <a:endParaRPr lang="ko-KR" altLang="en-US" dirty="0"/>
        </a:p>
      </dgm:t>
    </dgm:pt>
    <dgm:pt modelId="{8ECAB357-9D95-406D-84A2-D950EE785027}" type="par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D578A685-2FD3-498D-B816-DE1963C3E24C}" type="sib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5A588055-7DFE-433E-865C-F745A88B156E}">
      <dgm:prSet phldrT="[Text]"/>
      <dgm:spPr/>
      <dgm:t>
        <a:bodyPr/>
        <a:lstStyle/>
        <a:p>
          <a:pPr latinLnBrk="1"/>
          <a:r>
            <a:rPr lang="en-US" altLang="ko-KR" dirty="0" smtClean="0"/>
            <a:t>Controls</a:t>
          </a:r>
          <a:endParaRPr lang="ko-KR" altLang="en-US" dirty="0"/>
        </a:p>
      </dgm:t>
    </dgm:pt>
    <dgm:pt modelId="{DDA9A480-182A-4291-8661-5F123DF687CE}" type="par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39F92E22-29B2-420B-A4DE-63740A2C970F}" type="sib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E18C2959-9070-442A-9291-ADBAB395D51A}">
      <dgm:prSet phldrT="[Text]"/>
      <dgm:spPr/>
      <dgm:t>
        <a:bodyPr/>
        <a:lstStyle/>
        <a:p>
          <a:pPr latinLnBrk="1"/>
          <a:r>
            <a:rPr lang="en-US" altLang="ko-KR" dirty="0" smtClean="0"/>
            <a:t>Healthy non-blood-related family members and friends of patients with cancer or patients with cardiothoracic conditions undergoing surgery </a:t>
          </a:r>
          <a:endParaRPr lang="ko-KR" altLang="en-US" dirty="0"/>
        </a:p>
      </dgm:t>
    </dgm:pt>
    <dgm:pt modelId="{9199D8FA-8800-4BDC-A20C-FA9C5A581D02}" type="par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D7C543A0-7503-4B19-8163-54AE60065B69}" type="sib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481A1105-6880-48B7-8B16-EAD14C03D5D8}">
      <dgm:prSet phldrT="[Text]"/>
      <dgm:spPr/>
      <dgm:t>
        <a:bodyPr/>
        <a:lstStyle/>
        <a:p>
          <a:pPr latinLnBrk="1"/>
          <a:r>
            <a:rPr lang="en-US" altLang="ko-KR" dirty="0" smtClean="0"/>
            <a:t>Newly diagnosed, </a:t>
          </a:r>
          <a:r>
            <a:rPr lang="en-US" altLang="ko-KR" dirty="0" err="1" smtClean="0"/>
            <a:t>histologic</a:t>
          </a:r>
          <a:r>
            <a:rPr lang="en-US" altLang="ko-KR" dirty="0" smtClean="0"/>
            <a:t> confirmed</a:t>
          </a:r>
          <a:endParaRPr lang="ko-KR" altLang="en-US" dirty="0"/>
        </a:p>
      </dgm:t>
    </dgm:pt>
    <dgm:pt modelId="{4E98F33A-EA87-4094-BA3C-2B4BC2429DA9}" type="sib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CD394513-F1C5-4DC2-A0E3-9A97FD7BE483}" type="par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28ACEB31-B2F1-4789-8DB1-3140984F5F10}" type="pres">
      <dgm:prSet presAssocID="{1714B816-1786-4D1E-B434-3BEEFC8E2D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AC37DA-9814-4968-98BD-174B68582E77}" type="pres">
      <dgm:prSet presAssocID="{B52CC395-9B25-431E-AC6E-62445C26FCD7}" presName="parentText" presStyleLbl="node1" presStyleIdx="0" presStyleCnt="2" custLinFactNeighborY="-15328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67882A-4FF2-4628-A512-2343142B4174}" type="pres">
      <dgm:prSet presAssocID="{B52CC395-9B25-431E-AC6E-62445C26FCD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BD6F8A-54FD-4A6E-B2D4-709269036BB5}" type="pres">
      <dgm:prSet presAssocID="{5A588055-7DFE-433E-865C-F745A88B15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D2AC2D-FDB0-4243-AD8B-E07BBF857698}" type="pres">
      <dgm:prSet presAssocID="{5A588055-7DFE-433E-865C-F745A88B156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737D4AF-C468-49FE-B4AA-FEFEFE03C870}" srcId="{1714B816-1786-4D1E-B434-3BEEFC8E2D19}" destId="{B52CC395-9B25-431E-AC6E-62445C26FCD7}" srcOrd="0" destOrd="0" parTransId="{7CA02607-8D4F-45B0-B776-DA30A8AD8005}" sibTransId="{1FB340D8-5828-4109-B23E-0DAFC50A55E6}"/>
    <dgm:cxn modelId="{041B1B1C-F00A-4034-9763-9A0FC78C22AF}" type="presOf" srcId="{1714B816-1786-4D1E-B434-3BEEFC8E2D19}" destId="{28ACEB31-B2F1-4789-8DB1-3140984F5F10}" srcOrd="0" destOrd="0" presId="urn:microsoft.com/office/officeart/2005/8/layout/vList2"/>
    <dgm:cxn modelId="{11B31AAF-0853-497E-8529-BDC6AD63EF0B}" type="presOf" srcId="{5A588055-7DFE-433E-865C-F745A88B156E}" destId="{22BD6F8A-54FD-4A6E-B2D4-709269036BB5}" srcOrd="0" destOrd="0" presId="urn:microsoft.com/office/officeart/2005/8/layout/vList2"/>
    <dgm:cxn modelId="{D833D795-FC77-476F-B4D1-897DEC05AC2F}" srcId="{5A588055-7DFE-433E-865C-F745A88B156E}" destId="{E18C2959-9070-442A-9291-ADBAB395D51A}" srcOrd="0" destOrd="0" parTransId="{9199D8FA-8800-4BDC-A20C-FA9C5A581D02}" sibTransId="{D7C543A0-7503-4B19-8163-54AE60065B69}"/>
    <dgm:cxn modelId="{3FEE2F00-ADE2-47F5-8123-737758E9CD0C}" type="presOf" srcId="{E18C2959-9070-442A-9291-ADBAB395D51A}" destId="{36D2AC2D-FDB0-4243-AD8B-E07BBF857698}" srcOrd="0" destOrd="0" presId="urn:microsoft.com/office/officeart/2005/8/layout/vList2"/>
    <dgm:cxn modelId="{27C2EC42-5E45-4670-A73E-95E2A6506577}" srcId="{B52CC395-9B25-431E-AC6E-62445C26FCD7}" destId="{04373AEB-02C9-4099-9794-4F148D820915}" srcOrd="0" destOrd="0" parTransId="{8ECAB357-9D95-406D-84A2-D950EE785027}" sibTransId="{D578A685-2FD3-498D-B816-DE1963C3E24C}"/>
    <dgm:cxn modelId="{4175D15C-E138-4A76-8063-B1717DD4C154}" type="presOf" srcId="{04373AEB-02C9-4099-9794-4F148D820915}" destId="{DC67882A-4FF2-4628-A512-2343142B4174}" srcOrd="0" destOrd="0" presId="urn:microsoft.com/office/officeart/2005/8/layout/vList2"/>
    <dgm:cxn modelId="{1E59BE27-966D-43F1-B8D1-5B4262C2D4AB}" type="presOf" srcId="{481A1105-6880-48B7-8B16-EAD14C03D5D8}" destId="{DC67882A-4FF2-4628-A512-2343142B4174}" srcOrd="0" destOrd="1" presId="urn:microsoft.com/office/officeart/2005/8/layout/vList2"/>
    <dgm:cxn modelId="{E6E80578-0B9A-4DD0-8DF2-9A519217AE12}" srcId="{1714B816-1786-4D1E-B434-3BEEFC8E2D19}" destId="{5A588055-7DFE-433E-865C-F745A88B156E}" srcOrd="1" destOrd="0" parTransId="{DDA9A480-182A-4291-8661-5F123DF687CE}" sibTransId="{39F92E22-29B2-420B-A4DE-63740A2C970F}"/>
    <dgm:cxn modelId="{748A5988-A0D7-4A61-BD37-8B972E43649E}" type="presOf" srcId="{B52CC395-9B25-431E-AC6E-62445C26FCD7}" destId="{E3AC37DA-9814-4968-98BD-174B68582E77}" srcOrd="0" destOrd="0" presId="urn:microsoft.com/office/officeart/2005/8/layout/vList2"/>
    <dgm:cxn modelId="{B38DC2D2-9DFC-4C0A-B0D9-4E90191F86B2}" srcId="{B52CC395-9B25-431E-AC6E-62445C26FCD7}" destId="{481A1105-6880-48B7-8B16-EAD14C03D5D8}" srcOrd="1" destOrd="0" parTransId="{CD394513-F1C5-4DC2-A0E3-9A97FD7BE483}" sibTransId="{4E98F33A-EA87-4094-BA3C-2B4BC2429DA9}"/>
    <dgm:cxn modelId="{4CD6B067-496C-4BEE-8CE5-9DC48655B958}" type="presParOf" srcId="{28ACEB31-B2F1-4789-8DB1-3140984F5F10}" destId="{E3AC37DA-9814-4968-98BD-174B68582E77}" srcOrd="0" destOrd="0" presId="urn:microsoft.com/office/officeart/2005/8/layout/vList2"/>
    <dgm:cxn modelId="{299CF5AA-2976-49E0-B15A-283238083008}" type="presParOf" srcId="{28ACEB31-B2F1-4789-8DB1-3140984F5F10}" destId="{DC67882A-4FF2-4628-A512-2343142B4174}" srcOrd="1" destOrd="0" presId="urn:microsoft.com/office/officeart/2005/8/layout/vList2"/>
    <dgm:cxn modelId="{FF91C0E3-D010-4E40-B3B8-FD23976C8457}" type="presParOf" srcId="{28ACEB31-B2F1-4789-8DB1-3140984F5F10}" destId="{22BD6F8A-54FD-4A6E-B2D4-709269036BB5}" srcOrd="2" destOrd="0" presId="urn:microsoft.com/office/officeart/2005/8/layout/vList2"/>
    <dgm:cxn modelId="{5493DDC5-0D2F-4D05-A104-0EABE4060FF4}" type="presParOf" srcId="{28ACEB31-B2F1-4789-8DB1-3140984F5F10}" destId="{36D2AC2D-FDB0-4243-AD8B-E07BBF857698}" srcOrd="3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14B816-1786-4D1E-B434-3BEEFC8E2D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52CC395-9B25-431E-AC6E-62445C26FCD7}">
      <dgm:prSet phldrT="[Text]"/>
      <dgm:spPr/>
      <dgm:t>
        <a:bodyPr/>
        <a:lstStyle/>
        <a:p>
          <a:pPr latinLnBrk="1"/>
          <a:r>
            <a:rPr lang="en-US" altLang="ko-KR" dirty="0" smtClean="0"/>
            <a:t>Cases</a:t>
          </a:r>
          <a:endParaRPr lang="ko-KR" altLang="en-US" dirty="0"/>
        </a:p>
      </dgm:t>
    </dgm:pt>
    <dgm:pt modelId="{7CA02607-8D4F-45B0-B776-DA30A8AD8005}" type="par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1FB340D8-5828-4109-B23E-0DAFC50A55E6}" type="sibTrans" cxnId="{0737D4AF-C468-49FE-B4AA-FEFEFE03C870}">
      <dgm:prSet/>
      <dgm:spPr/>
      <dgm:t>
        <a:bodyPr/>
        <a:lstStyle/>
        <a:p>
          <a:pPr latinLnBrk="1"/>
          <a:endParaRPr lang="ko-KR" altLang="en-US"/>
        </a:p>
      </dgm:t>
    </dgm:pt>
    <dgm:pt modelId="{04373AEB-02C9-4099-9794-4F148D820915}">
      <dgm:prSet phldrT="[Text]" custT="1"/>
      <dgm:spPr/>
      <dgm:t>
        <a:bodyPr/>
        <a:lstStyle/>
        <a:p>
          <a:pPr latinLnBrk="1"/>
          <a:r>
            <a:rPr lang="en-US" altLang="ko-KR" sz="1800" dirty="0" smtClean="0"/>
            <a:t>Patients with lung cancer</a:t>
          </a:r>
          <a:endParaRPr lang="ko-KR" altLang="en-US" sz="1800" dirty="0"/>
        </a:p>
      </dgm:t>
    </dgm:pt>
    <dgm:pt modelId="{8ECAB357-9D95-406D-84A2-D950EE785027}" type="par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D578A685-2FD3-498D-B816-DE1963C3E24C}" type="sibTrans" cxnId="{27C2EC42-5E45-4670-A73E-95E2A6506577}">
      <dgm:prSet/>
      <dgm:spPr/>
      <dgm:t>
        <a:bodyPr/>
        <a:lstStyle/>
        <a:p>
          <a:pPr latinLnBrk="1"/>
          <a:endParaRPr lang="ko-KR" altLang="en-US"/>
        </a:p>
      </dgm:t>
    </dgm:pt>
    <dgm:pt modelId="{5A588055-7DFE-433E-865C-F745A88B156E}">
      <dgm:prSet phldrT="[Text]"/>
      <dgm:spPr/>
      <dgm:t>
        <a:bodyPr/>
        <a:lstStyle/>
        <a:p>
          <a:pPr latinLnBrk="1"/>
          <a:r>
            <a:rPr lang="en-US" altLang="ko-KR" dirty="0" smtClean="0"/>
            <a:t>Controls</a:t>
          </a:r>
          <a:endParaRPr lang="ko-KR" altLang="en-US" dirty="0"/>
        </a:p>
      </dgm:t>
    </dgm:pt>
    <dgm:pt modelId="{DDA9A480-182A-4291-8661-5F123DF687CE}" type="par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39F92E22-29B2-420B-A4DE-63740A2C970F}" type="sibTrans" cxnId="{E6E80578-0B9A-4DD0-8DF2-9A519217AE12}">
      <dgm:prSet/>
      <dgm:spPr/>
      <dgm:t>
        <a:bodyPr/>
        <a:lstStyle/>
        <a:p>
          <a:pPr latinLnBrk="1"/>
          <a:endParaRPr lang="ko-KR" altLang="en-US"/>
        </a:p>
      </dgm:t>
    </dgm:pt>
    <dgm:pt modelId="{E18C2959-9070-442A-9291-ADBAB395D51A}">
      <dgm:prSet phldrT="[Text]"/>
      <dgm:spPr/>
      <dgm:t>
        <a:bodyPr/>
        <a:lstStyle/>
        <a:p>
          <a:pPr latinLnBrk="1"/>
          <a:r>
            <a:rPr lang="en-US" altLang="ko-KR" dirty="0" smtClean="0"/>
            <a:t>Population</a:t>
          </a:r>
          <a:r>
            <a:rPr lang="en-US" altLang="ko-KR" baseline="0" dirty="0" smtClean="0"/>
            <a:t> without </a:t>
          </a:r>
          <a:r>
            <a:rPr lang="en-US" altLang="ko-KR" baseline="0" dirty="0" err="1" smtClean="0"/>
            <a:t>hisotry</a:t>
          </a:r>
          <a:r>
            <a:rPr lang="en-US" altLang="ko-KR" baseline="0" dirty="0" smtClean="0"/>
            <a:t> of lung or </a:t>
          </a:r>
          <a:r>
            <a:rPr lang="en-US" altLang="ko-KR" baseline="0" dirty="0" err="1" smtClean="0"/>
            <a:t>aerodigestive</a:t>
          </a:r>
          <a:r>
            <a:rPr lang="en-US" altLang="ko-KR" baseline="0" dirty="0" smtClean="0"/>
            <a:t> tract cancers </a:t>
          </a:r>
          <a:endParaRPr lang="ko-KR" altLang="en-US" dirty="0"/>
        </a:p>
      </dgm:t>
    </dgm:pt>
    <dgm:pt modelId="{9199D8FA-8800-4BDC-A20C-FA9C5A581D02}" type="par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D7C543A0-7503-4B19-8163-54AE60065B69}" type="sibTrans" cxnId="{D833D795-FC77-476F-B4D1-897DEC05AC2F}">
      <dgm:prSet/>
      <dgm:spPr/>
      <dgm:t>
        <a:bodyPr/>
        <a:lstStyle/>
        <a:p>
          <a:pPr latinLnBrk="1"/>
          <a:endParaRPr lang="ko-KR" altLang="en-US"/>
        </a:p>
      </dgm:t>
    </dgm:pt>
    <dgm:pt modelId="{481A1105-6880-48B7-8B16-EAD14C03D5D8}">
      <dgm:prSet phldrT="[Text]" custT="1"/>
      <dgm:spPr/>
      <dgm:t>
        <a:bodyPr/>
        <a:lstStyle/>
        <a:p>
          <a:pPr latinLnBrk="1"/>
          <a:r>
            <a:rPr lang="en-US" altLang="ko-KR" sz="1800" dirty="0" err="1" smtClean="0"/>
            <a:t>Histologic</a:t>
          </a:r>
          <a:r>
            <a:rPr lang="en-US" altLang="ko-KR" sz="1800" dirty="0" smtClean="0"/>
            <a:t> confirmed</a:t>
          </a:r>
          <a:endParaRPr lang="ko-KR" altLang="en-US" sz="1800" dirty="0"/>
        </a:p>
      </dgm:t>
    </dgm:pt>
    <dgm:pt modelId="{4E98F33A-EA87-4094-BA3C-2B4BC2429DA9}" type="sib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CD394513-F1C5-4DC2-A0E3-9A97FD7BE483}" type="parTrans" cxnId="{B38DC2D2-9DFC-4C0A-B0D9-4E90191F86B2}">
      <dgm:prSet/>
      <dgm:spPr/>
      <dgm:t>
        <a:bodyPr/>
        <a:lstStyle/>
        <a:p>
          <a:pPr latinLnBrk="1"/>
          <a:endParaRPr lang="ko-KR" altLang="en-US"/>
        </a:p>
      </dgm:t>
    </dgm:pt>
    <dgm:pt modelId="{90D57EE2-40ED-41D9-97C2-731CAD310C03}">
      <dgm:prSet phldrT="[Text]" custT="1"/>
      <dgm:spPr/>
      <dgm:t>
        <a:bodyPr/>
        <a:lstStyle/>
        <a:p>
          <a:pPr latinLnBrk="1"/>
          <a:r>
            <a:rPr lang="en-US" altLang="ko-KR" sz="1800" dirty="0" smtClean="0"/>
            <a:t>Identified through the Los angels Country Cancer Registry administered by the cancer surveillance program at the University of  southern California (Los Angeles, CA, USA)</a:t>
          </a:r>
          <a:endParaRPr lang="ko-KR" altLang="en-US" sz="1800" dirty="0"/>
        </a:p>
      </dgm:t>
    </dgm:pt>
    <dgm:pt modelId="{CEF9611A-B6AC-4B78-8D10-238AB8BB1798}" type="parTrans" cxnId="{F45E72D1-64E2-4A2F-8E44-E9320B343411}">
      <dgm:prSet/>
      <dgm:spPr/>
      <dgm:t>
        <a:bodyPr/>
        <a:lstStyle/>
        <a:p>
          <a:pPr latinLnBrk="1"/>
          <a:endParaRPr lang="ko-KR" altLang="en-US"/>
        </a:p>
      </dgm:t>
    </dgm:pt>
    <dgm:pt modelId="{62AF7CB9-9BF9-4CE2-B9E5-6AB31F7AEFFA}" type="sibTrans" cxnId="{F45E72D1-64E2-4A2F-8E44-E9320B343411}">
      <dgm:prSet/>
      <dgm:spPr/>
      <dgm:t>
        <a:bodyPr/>
        <a:lstStyle/>
        <a:p>
          <a:pPr latinLnBrk="1"/>
          <a:endParaRPr lang="ko-KR" altLang="en-US"/>
        </a:p>
      </dgm:t>
    </dgm:pt>
    <dgm:pt modelId="{C0705F6C-9540-45E2-A4E6-C418E28E03DF}">
      <dgm:prSet phldrT="[Text]"/>
      <dgm:spPr/>
      <dgm:t>
        <a:bodyPr/>
        <a:lstStyle/>
        <a:p>
          <a:pPr latinLnBrk="1"/>
          <a:r>
            <a:rPr lang="en-US" altLang="ko-KR" dirty="0" smtClean="0"/>
            <a:t>Matched according to sex and age</a:t>
          </a:r>
          <a:endParaRPr lang="ko-KR" altLang="en-US" dirty="0"/>
        </a:p>
      </dgm:t>
    </dgm:pt>
    <dgm:pt modelId="{44FFAB9A-0699-4A4E-8DDF-C6C8467B8A1A}" type="parTrans" cxnId="{341F331B-DD5B-477D-84BB-208DFDD2E324}">
      <dgm:prSet/>
      <dgm:spPr/>
      <dgm:t>
        <a:bodyPr/>
        <a:lstStyle/>
        <a:p>
          <a:pPr latinLnBrk="1"/>
          <a:endParaRPr lang="ko-KR" altLang="en-US"/>
        </a:p>
      </dgm:t>
    </dgm:pt>
    <dgm:pt modelId="{871A61DD-4A8D-4DAB-A2EB-36F4CD5D0F40}" type="sibTrans" cxnId="{341F331B-DD5B-477D-84BB-208DFDD2E324}">
      <dgm:prSet/>
      <dgm:spPr/>
      <dgm:t>
        <a:bodyPr/>
        <a:lstStyle/>
        <a:p>
          <a:pPr latinLnBrk="1"/>
          <a:endParaRPr lang="ko-KR" altLang="en-US"/>
        </a:p>
      </dgm:t>
    </dgm:pt>
    <dgm:pt modelId="{2F7EF4B8-BCD2-4D1F-AF2B-F6BAED14C9E4}">
      <dgm:prSet phldrT="[Text]"/>
      <dgm:spPr/>
      <dgm:t>
        <a:bodyPr/>
        <a:lstStyle/>
        <a:p>
          <a:pPr latinLnBrk="1"/>
          <a:r>
            <a:rPr lang="en-US" altLang="ko-KR" dirty="0" smtClean="0"/>
            <a:t>Selected by use of an algorithm to identify eligible controls </a:t>
          </a:r>
          <a:r>
            <a:rPr lang="en-US" altLang="ko-KR" dirty="0" err="1" smtClean="0"/>
            <a:t>froma</a:t>
          </a:r>
          <a:r>
            <a:rPr lang="en-US" altLang="ko-KR" dirty="0" smtClean="0"/>
            <a:t> census of each case’s </a:t>
          </a:r>
          <a:r>
            <a:rPr lang="en-US" altLang="ko-KR" dirty="0" err="1" smtClean="0"/>
            <a:t>neighbourhood</a:t>
          </a:r>
          <a:endParaRPr lang="ko-KR" altLang="en-US" dirty="0"/>
        </a:p>
      </dgm:t>
    </dgm:pt>
    <dgm:pt modelId="{CFA74D01-DDB7-40B9-892A-D658FB7B18FC}" type="parTrans" cxnId="{2C47FFFA-909D-4ACB-B7CD-1DDE3FDE75BF}">
      <dgm:prSet/>
      <dgm:spPr/>
      <dgm:t>
        <a:bodyPr/>
        <a:lstStyle/>
        <a:p>
          <a:pPr latinLnBrk="1"/>
          <a:endParaRPr lang="ko-KR" altLang="en-US"/>
        </a:p>
      </dgm:t>
    </dgm:pt>
    <dgm:pt modelId="{45A73A61-E0E4-423F-AD10-B41E0792B4CD}" type="sibTrans" cxnId="{2C47FFFA-909D-4ACB-B7CD-1DDE3FDE75BF}">
      <dgm:prSet/>
      <dgm:spPr/>
      <dgm:t>
        <a:bodyPr/>
        <a:lstStyle/>
        <a:p>
          <a:pPr latinLnBrk="1"/>
          <a:endParaRPr lang="ko-KR" altLang="en-US"/>
        </a:p>
      </dgm:t>
    </dgm:pt>
    <dgm:pt modelId="{28ACEB31-B2F1-4789-8DB1-3140984F5F10}" type="pres">
      <dgm:prSet presAssocID="{1714B816-1786-4D1E-B434-3BEEFC8E2D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AC37DA-9814-4968-98BD-174B68582E77}" type="pres">
      <dgm:prSet presAssocID="{B52CC395-9B25-431E-AC6E-62445C26FCD7}" presName="parentText" presStyleLbl="node1" presStyleIdx="0" presStyleCnt="2" custLinFactNeighborY="-15328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67882A-4FF2-4628-A512-2343142B4174}" type="pres">
      <dgm:prSet presAssocID="{B52CC395-9B25-431E-AC6E-62445C26FCD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BD6F8A-54FD-4A6E-B2D4-709269036BB5}" type="pres">
      <dgm:prSet presAssocID="{5A588055-7DFE-433E-865C-F745A88B15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D2AC2D-FDB0-4243-AD8B-E07BBF857698}" type="pres">
      <dgm:prSet presAssocID="{5A588055-7DFE-433E-865C-F745A88B156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41F331B-DD5B-477D-84BB-208DFDD2E324}" srcId="{5A588055-7DFE-433E-865C-F745A88B156E}" destId="{C0705F6C-9540-45E2-A4E6-C418E28E03DF}" srcOrd="1" destOrd="0" parTransId="{44FFAB9A-0699-4A4E-8DDF-C6C8467B8A1A}" sibTransId="{871A61DD-4A8D-4DAB-A2EB-36F4CD5D0F40}"/>
    <dgm:cxn modelId="{62195786-65C0-433B-A2D3-C933578B1130}" type="presOf" srcId="{1714B816-1786-4D1E-B434-3BEEFC8E2D19}" destId="{28ACEB31-B2F1-4789-8DB1-3140984F5F10}" srcOrd="0" destOrd="0" presId="urn:microsoft.com/office/officeart/2005/8/layout/vList2"/>
    <dgm:cxn modelId="{0737D4AF-C468-49FE-B4AA-FEFEFE03C870}" srcId="{1714B816-1786-4D1E-B434-3BEEFC8E2D19}" destId="{B52CC395-9B25-431E-AC6E-62445C26FCD7}" srcOrd="0" destOrd="0" parTransId="{7CA02607-8D4F-45B0-B776-DA30A8AD8005}" sibTransId="{1FB340D8-5828-4109-B23E-0DAFC50A55E6}"/>
    <dgm:cxn modelId="{D833D795-FC77-476F-B4D1-897DEC05AC2F}" srcId="{5A588055-7DFE-433E-865C-F745A88B156E}" destId="{E18C2959-9070-442A-9291-ADBAB395D51A}" srcOrd="0" destOrd="0" parTransId="{9199D8FA-8800-4BDC-A20C-FA9C5A581D02}" sibTransId="{D7C543A0-7503-4B19-8163-54AE60065B69}"/>
    <dgm:cxn modelId="{F45E72D1-64E2-4A2F-8E44-E9320B343411}" srcId="{B52CC395-9B25-431E-AC6E-62445C26FCD7}" destId="{90D57EE2-40ED-41D9-97C2-731CAD310C03}" srcOrd="2" destOrd="0" parTransId="{CEF9611A-B6AC-4B78-8D10-238AB8BB1798}" sibTransId="{62AF7CB9-9BF9-4CE2-B9E5-6AB31F7AEFFA}"/>
    <dgm:cxn modelId="{27C2EC42-5E45-4670-A73E-95E2A6506577}" srcId="{B52CC395-9B25-431E-AC6E-62445C26FCD7}" destId="{04373AEB-02C9-4099-9794-4F148D820915}" srcOrd="0" destOrd="0" parTransId="{8ECAB357-9D95-406D-84A2-D950EE785027}" sibTransId="{D578A685-2FD3-498D-B816-DE1963C3E24C}"/>
    <dgm:cxn modelId="{3B412444-C8A4-4575-9FC5-CE0CCDF493BD}" type="presOf" srcId="{2F7EF4B8-BCD2-4D1F-AF2B-F6BAED14C9E4}" destId="{36D2AC2D-FDB0-4243-AD8B-E07BBF857698}" srcOrd="0" destOrd="2" presId="urn:microsoft.com/office/officeart/2005/8/layout/vList2"/>
    <dgm:cxn modelId="{598E4FCF-E46C-4650-9C05-CF4708050391}" type="presOf" srcId="{481A1105-6880-48B7-8B16-EAD14C03D5D8}" destId="{DC67882A-4FF2-4628-A512-2343142B4174}" srcOrd="0" destOrd="1" presId="urn:microsoft.com/office/officeart/2005/8/layout/vList2"/>
    <dgm:cxn modelId="{9957B479-4EE8-424F-B675-28DC2CE63D61}" type="presOf" srcId="{90D57EE2-40ED-41D9-97C2-731CAD310C03}" destId="{DC67882A-4FF2-4628-A512-2343142B4174}" srcOrd="0" destOrd="2" presId="urn:microsoft.com/office/officeart/2005/8/layout/vList2"/>
    <dgm:cxn modelId="{BFA04B58-0BC4-490B-A82C-4A1FE24B90F2}" type="presOf" srcId="{04373AEB-02C9-4099-9794-4F148D820915}" destId="{DC67882A-4FF2-4628-A512-2343142B4174}" srcOrd="0" destOrd="0" presId="urn:microsoft.com/office/officeart/2005/8/layout/vList2"/>
    <dgm:cxn modelId="{24029FF5-1342-469D-8298-F2AD8D284DF0}" type="presOf" srcId="{5A588055-7DFE-433E-865C-F745A88B156E}" destId="{22BD6F8A-54FD-4A6E-B2D4-709269036BB5}" srcOrd="0" destOrd="0" presId="urn:microsoft.com/office/officeart/2005/8/layout/vList2"/>
    <dgm:cxn modelId="{2A80DB96-F33A-48EA-AA93-8B16634DFECE}" type="presOf" srcId="{E18C2959-9070-442A-9291-ADBAB395D51A}" destId="{36D2AC2D-FDB0-4243-AD8B-E07BBF857698}" srcOrd="0" destOrd="0" presId="urn:microsoft.com/office/officeart/2005/8/layout/vList2"/>
    <dgm:cxn modelId="{805128EE-1025-4C31-8A52-255290A500F1}" type="presOf" srcId="{C0705F6C-9540-45E2-A4E6-C418E28E03DF}" destId="{36D2AC2D-FDB0-4243-AD8B-E07BBF857698}" srcOrd="0" destOrd="1" presId="urn:microsoft.com/office/officeart/2005/8/layout/vList2"/>
    <dgm:cxn modelId="{2C47FFFA-909D-4ACB-B7CD-1DDE3FDE75BF}" srcId="{5A588055-7DFE-433E-865C-F745A88B156E}" destId="{2F7EF4B8-BCD2-4D1F-AF2B-F6BAED14C9E4}" srcOrd="2" destOrd="0" parTransId="{CFA74D01-DDB7-40B9-892A-D658FB7B18FC}" sibTransId="{45A73A61-E0E4-423F-AD10-B41E0792B4CD}"/>
    <dgm:cxn modelId="{E6E80578-0B9A-4DD0-8DF2-9A519217AE12}" srcId="{1714B816-1786-4D1E-B434-3BEEFC8E2D19}" destId="{5A588055-7DFE-433E-865C-F745A88B156E}" srcOrd="1" destOrd="0" parTransId="{DDA9A480-182A-4291-8661-5F123DF687CE}" sibTransId="{39F92E22-29B2-420B-A4DE-63740A2C970F}"/>
    <dgm:cxn modelId="{B38DC2D2-9DFC-4C0A-B0D9-4E90191F86B2}" srcId="{B52CC395-9B25-431E-AC6E-62445C26FCD7}" destId="{481A1105-6880-48B7-8B16-EAD14C03D5D8}" srcOrd="1" destOrd="0" parTransId="{CD394513-F1C5-4DC2-A0E3-9A97FD7BE483}" sibTransId="{4E98F33A-EA87-4094-BA3C-2B4BC2429DA9}"/>
    <dgm:cxn modelId="{601C61C6-3E4E-40BC-B248-ABC1C368EE14}" type="presOf" srcId="{B52CC395-9B25-431E-AC6E-62445C26FCD7}" destId="{E3AC37DA-9814-4968-98BD-174B68582E77}" srcOrd="0" destOrd="0" presId="urn:microsoft.com/office/officeart/2005/8/layout/vList2"/>
    <dgm:cxn modelId="{CC3DA3C0-52A1-43E5-9D25-FE93B8D21C9F}" type="presParOf" srcId="{28ACEB31-B2F1-4789-8DB1-3140984F5F10}" destId="{E3AC37DA-9814-4968-98BD-174B68582E77}" srcOrd="0" destOrd="0" presId="urn:microsoft.com/office/officeart/2005/8/layout/vList2"/>
    <dgm:cxn modelId="{1D9574C9-454F-456F-968B-E7DA495C0E54}" type="presParOf" srcId="{28ACEB31-B2F1-4789-8DB1-3140984F5F10}" destId="{DC67882A-4FF2-4628-A512-2343142B4174}" srcOrd="1" destOrd="0" presId="urn:microsoft.com/office/officeart/2005/8/layout/vList2"/>
    <dgm:cxn modelId="{CEB83A94-A0B6-4E93-AEE5-370B812D12EB}" type="presParOf" srcId="{28ACEB31-B2F1-4789-8DB1-3140984F5F10}" destId="{22BD6F8A-54FD-4A6E-B2D4-709269036BB5}" srcOrd="2" destOrd="0" presId="urn:microsoft.com/office/officeart/2005/8/layout/vList2"/>
    <dgm:cxn modelId="{59E04222-974E-48EF-A45E-055184D29826}" type="presParOf" srcId="{28ACEB31-B2F1-4789-8DB1-3140984F5F10}" destId="{36D2AC2D-FDB0-4243-AD8B-E07BBF857698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5B4C1-2C72-4D9A-A166-EF4A5257BE6C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0914B-0368-4911-8299-4D1907E1FEA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A617AA-FFFB-47FD-967B-0AADF91C3CC2}" type="slidenum">
              <a:rPr lang="ko-KR" altLang="en-US" smtClean="0"/>
              <a:pPr/>
              <a:t>29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6B25A7-6609-4EFD-B617-712C6BD23684}" type="slidenum">
              <a:rPr lang="ko-KR" altLang="en-US" smtClean="0"/>
              <a:pPr/>
              <a:t>38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C000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71F83">
                <a:alpha val="72941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FECF02B3-D673-4B17-8E39-362900B44517}" type="datetimeFigureOut">
              <a:rPr lang="ko-KR" altLang="en-US" smtClean="0"/>
              <a:t>2010-04-18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pic>
        <p:nvPicPr>
          <p:cNvPr id="1030" name="Picture 6" descr="symbol_01.jpg"/>
          <p:cNvPicPr>
            <a:picLocks noChangeAspect="1" noChangeArrowheads="1"/>
          </p:cNvPicPr>
          <p:nvPr/>
        </p:nvPicPr>
        <p:blipFill>
          <a:blip r:embed="rId13">
            <a:lum bright="100000" contrast="-100000"/>
          </a:blip>
          <a:srcRect/>
          <a:stretch>
            <a:fillRect/>
          </a:stretch>
        </p:blipFill>
        <p:spPr bwMode="auto">
          <a:xfrm>
            <a:off x="8066088" y="5780088"/>
            <a:ext cx="9350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F74A5F5-941F-4CE2-850D-A5A54614A10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b="1" kern="1200">
          <a:solidFill>
            <a:srgbClr val="FFC000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B7DEE8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28596" y="1428736"/>
            <a:ext cx="7772400" cy="1470025"/>
          </a:xfrm>
        </p:spPr>
        <p:txBody>
          <a:bodyPr/>
          <a:lstStyle/>
          <a:p>
            <a:r>
              <a:rPr lang="en-US" altLang="ko-KR" dirty="0" smtClean="0"/>
              <a:t>Genetic variants and risk of lung cancer in never smokers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43108" y="3857628"/>
            <a:ext cx="6400800" cy="1752600"/>
          </a:xfrm>
        </p:spPr>
        <p:txBody>
          <a:bodyPr/>
          <a:lstStyle/>
          <a:p>
            <a:pPr algn="r"/>
            <a:r>
              <a:rPr lang="en-US" altLang="ko-KR" sz="2000" dirty="0" smtClean="0"/>
              <a:t>R4 </a:t>
            </a:r>
            <a:r>
              <a:rPr lang="en-US" altLang="ko-KR" sz="2000" dirty="0" err="1" smtClean="0"/>
              <a:t>Sone</a:t>
            </a:r>
            <a:r>
              <a:rPr lang="en-US" altLang="ko-KR" sz="2000" dirty="0" smtClean="0"/>
              <a:t> Yee Kim </a:t>
            </a:r>
          </a:p>
          <a:p>
            <a:pPr algn="r"/>
            <a:r>
              <a:rPr lang="en-US" sz="2000" dirty="0" smtClean="0"/>
              <a:t>Division of </a:t>
            </a:r>
            <a:r>
              <a:rPr lang="en-US" sz="2000" dirty="0" err="1" smtClean="0"/>
              <a:t>Pulmonology</a:t>
            </a:r>
            <a:r>
              <a:rPr lang="en-US" sz="2000" dirty="0" smtClean="0"/>
              <a:t>,</a:t>
            </a:r>
            <a:endParaRPr lang="ko-KR" altLang="en-US" sz="2000" dirty="0" smtClean="0"/>
          </a:p>
          <a:p>
            <a:pPr algn="r"/>
            <a:r>
              <a:rPr lang="en-US" sz="2000" dirty="0" smtClean="0"/>
              <a:t>Department of Internal Medicine,</a:t>
            </a:r>
            <a:endParaRPr lang="ko-KR" altLang="en-US" sz="2000" dirty="0" smtClean="0"/>
          </a:p>
          <a:p>
            <a:pPr algn="r"/>
            <a:r>
              <a:rPr lang="en-US" sz="2000" dirty="0" err="1" smtClean="0"/>
              <a:t>Yonsei</a:t>
            </a:r>
            <a:r>
              <a:rPr lang="en-US" sz="2000" dirty="0" smtClean="0"/>
              <a:t> University College of Medicine</a:t>
            </a:r>
            <a:endParaRPr lang="ko-KR" altLang="en-US" sz="20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428596" y="214290"/>
            <a:ext cx="378621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Tumor conference </a:t>
            </a:r>
          </a:p>
          <a:p>
            <a:pPr algn="ctr"/>
            <a:r>
              <a:rPr lang="en-US" altLang="ko-KR" dirty="0" smtClean="0"/>
              <a:t>2010.4.19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908050"/>
            <a:ext cx="8569325" cy="2881313"/>
          </a:xfr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endParaRPr lang="en-US" altLang="ko-KR" dirty="0" smtClean="0"/>
          </a:p>
          <a:p>
            <a:pPr algn="r" eaLnBrk="1" hangingPunct="1">
              <a:defRPr/>
            </a:pPr>
            <a:endParaRPr lang="en-US" altLang="ko-KR" sz="2000" dirty="0" smtClean="0"/>
          </a:p>
          <a:p>
            <a:pPr algn="r" eaLnBrk="1" hangingPunct="1">
              <a:defRPr/>
            </a:pPr>
            <a:endParaRPr lang="en-US" altLang="ko-KR" sz="2000" dirty="0" smtClean="0"/>
          </a:p>
          <a:p>
            <a:pPr algn="r" eaLnBrk="1" hangingPunct="1">
              <a:defRPr/>
            </a:pPr>
            <a:r>
              <a:rPr lang="en-US" altLang="ko-KR" dirty="0" smtClean="0"/>
              <a:t> </a:t>
            </a:r>
            <a:endParaRPr lang="en-US" altLang="ko-KR" dirty="0" smtClean="0"/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428625" y="4000500"/>
            <a:ext cx="385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March, 2010, Lancet oncology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Introduction</a:t>
            </a:r>
            <a:endParaRPr lang="ko-KR" altLang="en-U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800" dirty="0" smtClean="0"/>
              <a:t>Genome –wide association studies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Identified several candidate genes and genomic loci that have a moderate effect on the risk of lung cancer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But no studies in never smokers alone </a:t>
            </a:r>
          </a:p>
          <a:p>
            <a:pPr eaLnBrk="1" hangingPunct="1">
              <a:defRPr/>
            </a:pPr>
            <a:r>
              <a:rPr lang="en-US" altLang="ko-KR" sz="2800" dirty="0" smtClean="0">
                <a:sym typeface="Wingdings" pitchFamily="2" charset="2"/>
              </a:rPr>
              <a:t>AIMS of THIS STUDY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>
                <a:sym typeface="Wingdings" pitchFamily="2" charset="2"/>
              </a:rPr>
              <a:t>-To identify genetic loci and candidate genes that increase the risk of lung cancer in never smokers by genome-wide association study </a:t>
            </a:r>
          </a:p>
          <a:p>
            <a:pPr eaLnBrk="1" hangingPunct="1">
              <a:buFontTx/>
              <a:buNone/>
              <a:defRPr/>
            </a:pPr>
            <a:endParaRPr lang="ko-KR" altLang="en-US" sz="2800" dirty="0" smtClean="0"/>
          </a:p>
        </p:txBody>
      </p:sp>
      <p:sp>
        <p:nvSpPr>
          <p:cNvPr id="5" name="Folded Corner 4"/>
          <p:cNvSpPr/>
          <p:nvPr/>
        </p:nvSpPr>
        <p:spPr>
          <a:xfrm>
            <a:off x="2571750" y="2000250"/>
            <a:ext cx="5357813" cy="2214563"/>
          </a:xfrm>
          <a:prstGeom prst="foldedCorner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accent2"/>
                </a:solidFill>
              </a:rPr>
              <a:t>Genome –wide association (GWA) studies </a:t>
            </a:r>
            <a:r>
              <a:rPr lang="en-US" altLang="ko-KR" dirty="0">
                <a:solidFill>
                  <a:schemeClr val="accent2"/>
                </a:solidFill>
              </a:rPr>
              <a:t>: assay hundred of thousands of single-nucleotide polymorphisms(SNPs) and relate them to clinical conditions and measurable traits. </a:t>
            </a:r>
          </a:p>
          <a:p>
            <a:pPr algn="ctr">
              <a:defRPr/>
            </a:pPr>
            <a:r>
              <a:rPr lang="en-US" altLang="ko-KR" sz="1600" b="1" i="1" dirty="0">
                <a:solidFill>
                  <a:schemeClr val="accent2"/>
                </a:solidFill>
              </a:rPr>
              <a:t>JAMA , 2008 </a:t>
            </a:r>
            <a:endParaRPr lang="ko-KR" altLang="en-US" sz="1600" i="1" dirty="0"/>
          </a:p>
        </p:txBody>
      </p:sp>
      <p:sp>
        <p:nvSpPr>
          <p:cNvPr id="6" name="Folded Corner 5"/>
          <p:cNvSpPr/>
          <p:nvPr/>
        </p:nvSpPr>
        <p:spPr>
          <a:xfrm>
            <a:off x="2643188" y="4429125"/>
            <a:ext cx="5357812" cy="2214563"/>
          </a:xfrm>
          <a:prstGeom prst="foldedCorner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SNP</a:t>
            </a:r>
            <a: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: single-nucleotide polymorphism is a DNA sequence variation </a:t>
            </a:r>
            <a:r>
              <a:rPr lang="en-US" altLang="ko-KR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occuring</a:t>
            </a:r>
            <a: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when a single nucleotide – A,T,C,G – in the genome </a:t>
            </a:r>
            <a:r>
              <a:rPr lang="en-US" altLang="ko-KR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differes</a:t>
            </a:r>
            <a: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between members of a species ,</a:t>
            </a:r>
          </a:p>
          <a:p>
            <a:pPr algn="ctr">
              <a:defRPr/>
            </a:pPr>
            <a:r>
              <a:rPr lang="en-US" altLang="ko-KR" sz="1600" b="1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Journal of molecular biology, 2005 </a:t>
            </a:r>
            <a:endParaRPr lang="ko-KR" altLang="en-US" sz="1600" b="1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 -Patients</a:t>
            </a:r>
            <a:endParaRPr lang="ko-KR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Patients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Never smokers: &lt; 100 cigarettes during their lifetime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Written informed consent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Protocol approved by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 - Mayo Clinic (</a:t>
            </a:r>
            <a:r>
              <a:rPr lang="en-US" altLang="ko-KR" sz="2400" dirty="0" err="1" smtClean="0"/>
              <a:t>Rohester</a:t>
            </a:r>
            <a:r>
              <a:rPr lang="en-US" altLang="ko-KR" sz="2400" dirty="0" smtClean="0"/>
              <a:t>, MN, USA)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 - MD Anderson Cancer Center (MDACC)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 - Kelsey-</a:t>
            </a:r>
            <a:r>
              <a:rPr lang="en-US" altLang="ko-KR" sz="2400" dirty="0" err="1" smtClean="0"/>
              <a:t>seybold</a:t>
            </a:r>
            <a:r>
              <a:rPr lang="en-US" altLang="ko-KR" sz="2400" dirty="0" smtClean="0"/>
              <a:t> Clinic(Houston, TX,USA)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 - Harvard School of Public Health and Massachusetts General Hospital (Boston, MA, USA)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 - University of California in Los Angeles  (CA, USA)</a:t>
            </a:r>
          </a:p>
          <a:p>
            <a:pPr eaLnBrk="1" hangingPunct="1">
              <a:buFontTx/>
              <a:buNone/>
              <a:defRPr/>
            </a:pPr>
            <a:endParaRPr lang="ko-KR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 -Patients</a:t>
            </a:r>
            <a:endParaRPr lang="ko-KR" alt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mtClean="0"/>
              <a:t>Mayo GWA studies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857224" y="22145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 -Patients</a:t>
            </a:r>
            <a:endParaRPr lang="ko-KR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/>
              <a:t>Detailed information (cases and controls)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200" dirty="0" smtClean="0"/>
              <a:t>-structured questionnaire and medical records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200" dirty="0" smtClean="0"/>
              <a:t>-family history of cancer, exposure to second- hand smoke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200" dirty="0" smtClean="0"/>
              <a:t>-source of the exposure (</a:t>
            </a:r>
            <a:r>
              <a:rPr lang="en-US" altLang="ko-KR" sz="2200" dirty="0" err="1" smtClean="0"/>
              <a:t>spouses,parents</a:t>
            </a:r>
            <a:r>
              <a:rPr lang="en-US" altLang="ko-KR" sz="2200" dirty="0" smtClean="0"/>
              <a:t>, and co-workers-social setting/ </a:t>
            </a:r>
            <a:r>
              <a:rPr lang="en-US" altLang="ko-KR" sz="2200" dirty="0" err="1" smtClean="0"/>
              <a:t>chidhood,adulthood,lifetime</a:t>
            </a:r>
            <a:r>
              <a:rPr lang="en-US" altLang="ko-KR" sz="2200" dirty="0" smtClean="0"/>
              <a:t>), amount (number of packs), duration of exposure(years),history of COPD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Methods-patients</a:t>
            </a:r>
            <a:endParaRPr lang="ko-KR" alt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mtClean="0"/>
              <a:t>MDACC study</a:t>
            </a:r>
          </a:p>
          <a:p>
            <a:pPr eaLnBrk="1" hangingPunct="1">
              <a:defRPr/>
            </a:pPr>
            <a:endParaRPr lang="ko-KR" altLang="en-US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857224" y="22145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Methods-patients</a:t>
            </a:r>
            <a:endParaRPr lang="ko-KR" alt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Detailed information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-face to face interview </a:t>
            </a:r>
            <a:r>
              <a:rPr lang="en-US" altLang="ko-KR" dirty="0" err="1" smtClean="0"/>
              <a:t>datas</a:t>
            </a:r>
            <a:r>
              <a:rPr lang="en-US" altLang="ko-KR" dirty="0" smtClean="0"/>
              <a:t> and medical records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-on demographic data 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Methods-patients</a:t>
            </a:r>
            <a:endParaRPr lang="ko-KR" alt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mtClean="0"/>
              <a:t>Harvard study </a:t>
            </a:r>
            <a:endParaRPr lang="ko-KR" altLang="en-US" smtClean="0"/>
          </a:p>
        </p:txBody>
      </p:sp>
      <p:graphicFrame>
        <p:nvGraphicFramePr>
          <p:cNvPr id="7" name="Diagram 6"/>
          <p:cNvGraphicFramePr/>
          <p:nvPr/>
        </p:nvGraphicFramePr>
        <p:xfrm>
          <a:off x="1071538" y="23574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Methods-patients</a:t>
            </a:r>
            <a:endParaRPr lang="ko-KR" alt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Detailed information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-interviewer-administered </a:t>
            </a:r>
            <a:r>
              <a:rPr lang="en-US" altLang="ko-KR" dirty="0" err="1" smtClean="0"/>
              <a:t>questionanaire</a:t>
            </a:r>
            <a:endParaRPr lang="en-US" altLang="ko-KR" dirty="0" smtClean="0"/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-on demographic , </a:t>
            </a:r>
            <a:r>
              <a:rPr lang="en-US" altLang="ko-KR" dirty="0" err="1" smtClean="0"/>
              <a:t>occupatioinal</a:t>
            </a:r>
            <a:r>
              <a:rPr lang="en-US" altLang="ko-KR" dirty="0" smtClean="0"/>
              <a:t> exposures, detailed smoking histories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Methods-patients</a:t>
            </a:r>
            <a:endParaRPr lang="ko-KR" altLang="en-US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mtClean="0"/>
              <a:t>UCLA study </a:t>
            </a:r>
          </a:p>
          <a:p>
            <a:pPr eaLnBrk="1" hangingPunct="1">
              <a:buFontTx/>
              <a:buNone/>
              <a:defRPr/>
            </a:pPr>
            <a:endParaRPr lang="ko-KR" altLang="en-US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071538" y="1857364"/>
          <a:ext cx="6096000" cy="471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Introduction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Tobacco smoking remains the principal cause of lung cancer</a:t>
            </a:r>
          </a:p>
          <a:p>
            <a:pPr eaLnBrk="1" hangingPunct="1">
              <a:defRPr/>
            </a:pPr>
            <a:r>
              <a:rPr lang="en-US" altLang="ko-KR" dirty="0" smtClean="0"/>
              <a:t>However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15% of men, 53% women (25 % of all cases</a:t>
            </a:r>
            <a:r>
              <a:rPr lang="en-US" altLang="ko-KR" dirty="0" smtClean="0"/>
              <a:t>)</a:t>
            </a:r>
            <a:endParaRPr lang="en-US" altLang="ko-KR" dirty="0" smtClean="0">
              <a:sym typeface="Wingdings" pitchFamily="2" charset="2"/>
            </a:endParaRP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10-15 % in Europe &amp; North America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30-40% in Asian </a:t>
            </a:r>
            <a:r>
              <a:rPr lang="en-US" altLang="ko-KR" dirty="0" smtClean="0">
                <a:sym typeface="Wingdings" pitchFamily="2" charset="2"/>
              </a:rPr>
              <a:t>countries</a:t>
            </a:r>
          </a:p>
          <a:p>
            <a:pPr lvl="1"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 never smoker</a:t>
            </a:r>
            <a:endParaRPr lang="en-US" altLang="ko-KR" dirty="0" smtClean="0">
              <a:sym typeface="Wingdings" pitchFamily="2" charset="2"/>
            </a:endParaRPr>
          </a:p>
          <a:p>
            <a:pPr lvl="1" algn="r" eaLnBrk="1" hangingPunct="1">
              <a:buFontTx/>
              <a:buNone/>
              <a:defRPr/>
            </a:pPr>
            <a:r>
              <a:rPr lang="en-US" altLang="ko-KR" sz="1800" i="1" dirty="0" smtClean="0">
                <a:sym typeface="Wingdings" pitchFamily="2" charset="2"/>
              </a:rPr>
              <a:t>J </a:t>
            </a:r>
            <a:r>
              <a:rPr lang="en-US" altLang="ko-KR" sz="1800" i="1" dirty="0" err="1" smtClean="0">
                <a:sym typeface="Wingdings" pitchFamily="2" charset="2"/>
              </a:rPr>
              <a:t>clin</a:t>
            </a:r>
            <a:r>
              <a:rPr lang="en-US" altLang="ko-KR" sz="1800" i="1" dirty="0" smtClean="0">
                <a:sym typeface="Wingdings" pitchFamily="2" charset="2"/>
              </a:rPr>
              <a:t> </a:t>
            </a:r>
            <a:r>
              <a:rPr lang="en-US" altLang="ko-KR" sz="1800" i="1" dirty="0" err="1" smtClean="0">
                <a:sym typeface="Wingdings" pitchFamily="2" charset="2"/>
              </a:rPr>
              <a:t>Pathol</a:t>
            </a:r>
            <a:r>
              <a:rPr lang="en-US" altLang="ko-KR" sz="1800" i="1" dirty="0" smtClean="0">
                <a:sym typeface="Wingdings" pitchFamily="2" charset="2"/>
              </a:rPr>
              <a:t> 2007</a:t>
            </a:r>
            <a:endParaRPr lang="en-US" altLang="ko-KR" sz="1800" i="1" dirty="0" smtClean="0">
              <a:sym typeface="Wingdings" pitchFamily="2" charset="2"/>
            </a:endParaRPr>
          </a:p>
          <a:p>
            <a:pPr eaLnBrk="1" hangingPunct="1">
              <a:buFontTx/>
              <a:buNone/>
              <a:defRPr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Procedures</a:t>
            </a:r>
            <a:endParaRPr lang="ko-KR" alt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Mayo GWA study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Illumina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HumanHap</a:t>
            </a:r>
            <a:r>
              <a:rPr lang="en-US" altLang="ko-KR" dirty="0" smtClean="0"/>
              <a:t> 370k and 610k </a:t>
            </a:r>
            <a:r>
              <a:rPr lang="en-US" altLang="ko-KR" dirty="0" err="1" smtClean="0"/>
              <a:t>BeadChips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Illumina</a:t>
            </a:r>
            <a:r>
              <a:rPr lang="en-US" altLang="ko-KR" dirty="0" smtClean="0"/>
              <a:t>, San Diego, CA, USA): contain 373397 and 592532 tag SNPs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-CEPH DNA samples ( a family trio) were included </a:t>
            </a:r>
            <a:r>
              <a:rPr lang="ko-KR" altLang="en-US" dirty="0" smtClean="0"/>
              <a:t> </a:t>
            </a:r>
            <a:r>
              <a:rPr lang="en-US" altLang="ko-KR" dirty="0" smtClean="0"/>
              <a:t>to monitor genotyping calling in this study. </a:t>
            </a:r>
            <a:r>
              <a:rPr lang="en-US" altLang="ko-KR" dirty="0" smtClean="0">
                <a:sym typeface="Wingdings" pitchFamily="2" charset="2"/>
              </a:rPr>
              <a:t> concordance between the replicates was above 99.5%</a:t>
            </a:r>
          </a:p>
          <a:p>
            <a:pPr eaLnBrk="1" hangingPunct="1">
              <a:buFontTx/>
              <a:buNone/>
              <a:defRPr/>
            </a:pPr>
            <a:endParaRPr lang="en-US" altLang="ko-KR" dirty="0" smtClean="0"/>
          </a:p>
        </p:txBody>
      </p:sp>
      <p:sp>
        <p:nvSpPr>
          <p:cNvPr id="4" name="Flowchart: Process 3"/>
          <p:cNvSpPr/>
          <p:nvPr/>
        </p:nvSpPr>
        <p:spPr>
          <a:xfrm>
            <a:off x="4786313" y="928688"/>
            <a:ext cx="3714750" cy="142875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600" b="1" dirty="0">
                <a:solidFill>
                  <a:schemeClr val="accent6"/>
                </a:solidFill>
              </a:rPr>
              <a:t>CEPH (</a:t>
            </a:r>
            <a:r>
              <a:rPr lang="fr-FR" sz="1600" b="1" dirty="0">
                <a:solidFill>
                  <a:schemeClr val="accent6"/>
                </a:solidFill>
              </a:rPr>
              <a:t>Centre du Etude Polymorphisme Humain) </a:t>
            </a:r>
            <a:r>
              <a:rPr lang="fr-FR" sz="1600" dirty="0">
                <a:solidFill>
                  <a:schemeClr val="accent6"/>
                </a:solidFill>
              </a:rPr>
              <a:t>has organized the collaborators to produce genetic maps with the combined datasets for all the human chromosomes </a:t>
            </a:r>
            <a:endParaRPr lang="ko-KR" altLang="en-US" sz="16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000" dirty="0" smtClean="0"/>
              <a:t>SNP quality control </a:t>
            </a:r>
          </a:p>
          <a:p>
            <a:pPr eaLnBrk="1" hangingPunct="1">
              <a:buFontTx/>
              <a:buNone/>
              <a:defRPr/>
            </a:pPr>
            <a:r>
              <a:rPr lang="en-US" altLang="ko-KR" sz="2000" dirty="0" smtClean="0"/>
              <a:t>-exclude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1600" dirty="0" smtClean="0">
                <a:sym typeface="Wingdings" pitchFamily="2" charset="2"/>
              </a:rPr>
              <a:t>5% of samples that failed(n=33549)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1600" dirty="0" smtClean="0">
                <a:sym typeface="Wingdings" pitchFamily="2" charset="2"/>
              </a:rPr>
              <a:t>Minor allele frequencies (MAF) less than 0.005 (n= 7878)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1600" dirty="0" smtClean="0">
                <a:sym typeface="Wingdings" pitchFamily="2" charset="2"/>
              </a:rPr>
              <a:t>Genotype distributions that were not in Hardy-Weinberg equilibrium (p&lt;1*10</a:t>
            </a:r>
            <a:r>
              <a:rPr lang="en-US" altLang="ko-KR" sz="1600" baseline="30000" dirty="0" smtClean="0">
                <a:sym typeface="Wingdings" pitchFamily="2" charset="2"/>
              </a:rPr>
              <a:t>-7</a:t>
            </a:r>
            <a:r>
              <a:rPr lang="en-US" altLang="ko-KR" sz="1600" dirty="0" smtClean="0">
                <a:sym typeface="Wingdings" pitchFamily="2" charset="2"/>
              </a:rPr>
              <a:t> , n=52)</a:t>
            </a:r>
          </a:p>
          <a:p>
            <a:pPr eaLnBrk="1" hangingPunct="1">
              <a:buFontTx/>
              <a:buNone/>
              <a:defRPr/>
            </a:pPr>
            <a:endParaRPr lang="en-US" altLang="ko-KR" sz="2000" baseline="30000" dirty="0" smtClean="0"/>
          </a:p>
          <a:p>
            <a:pPr eaLnBrk="1" hangingPunct="1">
              <a:defRPr/>
            </a:pPr>
            <a:r>
              <a:rPr lang="en-US" altLang="ko-KR" sz="2000" dirty="0" smtClean="0"/>
              <a:t>Sample quality control </a:t>
            </a:r>
          </a:p>
          <a:p>
            <a:pPr eaLnBrk="1" hangingPunct="1">
              <a:buFontTx/>
              <a:buNone/>
              <a:defRPr/>
            </a:pPr>
            <a:r>
              <a:rPr lang="en-US" altLang="ko-KR" sz="2000" dirty="0" smtClean="0"/>
              <a:t>-exclude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1600" dirty="0" smtClean="0">
                <a:sym typeface="Wingdings" pitchFamily="2" charset="2"/>
              </a:rPr>
              <a:t>Genotyping call rates &lt;95% (n=3)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1600" dirty="0" smtClean="0"/>
              <a:t>Inconsistencies between genotype and self-reported sex data (n=1)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endParaRPr lang="en-US" altLang="ko-KR" sz="2000" dirty="0" smtClean="0"/>
          </a:p>
          <a:p>
            <a:pPr eaLnBrk="1" hangingPunct="1">
              <a:buFontTx/>
              <a:buNone/>
              <a:defRPr/>
            </a:pPr>
            <a:r>
              <a:rPr lang="en-US" altLang="ko-KR" sz="2000" dirty="0" smtClean="0"/>
              <a:t>=</a:t>
            </a:r>
            <a:r>
              <a:rPr lang="en-US" altLang="ko-KR" sz="2000" dirty="0" smtClean="0">
                <a:sym typeface="Wingdings" pitchFamily="2" charset="2"/>
              </a:rPr>
              <a:t> 331918 SNPs of 377 case-control pairs </a:t>
            </a:r>
            <a:endParaRPr lang="en-US" altLang="ko-KR" sz="2000" dirty="0" smtClean="0"/>
          </a:p>
          <a:p>
            <a:pPr eaLnBrk="1" hangingPunct="1">
              <a:buFont typeface="Wingdings" pitchFamily="2" charset="2"/>
              <a:buChar char="à"/>
              <a:defRPr/>
            </a:pPr>
            <a:endParaRPr lang="en-US" altLang="ko-KR" sz="2000" dirty="0" smtClean="0"/>
          </a:p>
          <a:p>
            <a:pPr eaLnBrk="1" hangingPunct="1">
              <a:buFontTx/>
              <a:buNone/>
              <a:defRPr/>
            </a:pPr>
            <a:endParaRPr lang="en-US" altLang="ko-KR" sz="2000" dirty="0" smtClean="0"/>
          </a:p>
          <a:p>
            <a:pPr eaLnBrk="1" hangingPunct="1">
              <a:buFontTx/>
              <a:buNone/>
              <a:defRPr/>
            </a:pP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Population stratification : 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dirty="0" smtClean="0"/>
              <a:t>ten eigenvectors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no significant between cases and controls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 in further SNP-association analyses, the population stratification was not adjusted.</a:t>
            </a:r>
          </a:p>
          <a:p>
            <a:pPr eaLnBrk="1" hangingPunct="1">
              <a:defRPr/>
            </a:pPr>
            <a:r>
              <a:rPr lang="en-US" altLang="ko-KR" dirty="0" smtClean="0">
                <a:sym typeface="Wingdings" pitchFamily="2" charset="2"/>
              </a:rPr>
              <a:t>Top 44 SNPs were obtained</a:t>
            </a:r>
          </a:p>
          <a:p>
            <a:pPr eaLnBrk="1" hangingPunct="1">
              <a:defRPr/>
            </a:pPr>
            <a:endParaRPr lang="en-US" altLang="ko-KR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MDACC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Illumina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HumanHap</a:t>
            </a:r>
            <a:r>
              <a:rPr lang="en-US" altLang="ko-KR" dirty="0" smtClean="0"/>
              <a:t> 660k and 610k </a:t>
            </a:r>
            <a:r>
              <a:rPr lang="en-US" altLang="ko-KR" dirty="0" err="1" smtClean="0"/>
              <a:t>Beadchips</a:t>
            </a:r>
            <a:r>
              <a:rPr lang="en-US" altLang="ko-KR" dirty="0" smtClean="0"/>
              <a:t>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-after </a:t>
            </a:r>
            <a:r>
              <a:rPr lang="en-US" altLang="ko-KR" dirty="0" err="1" smtClean="0"/>
              <a:t>qulity</a:t>
            </a:r>
            <a:r>
              <a:rPr lang="en-US" altLang="ko-KR" dirty="0" smtClean="0"/>
              <a:t> control </a:t>
            </a:r>
            <a:r>
              <a:rPr lang="en-US" altLang="ko-KR" dirty="0" smtClean="0">
                <a:sym typeface="Wingdings" pitchFamily="2" charset="2"/>
              </a:rPr>
              <a:t> 735 never smokers(328 cases and 407 controls)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-All 44 SNPs call rate &gt;95%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-samples in this study genotyping call rates &gt;95%</a:t>
            </a:r>
          </a:p>
          <a:p>
            <a:pPr eaLnBrk="1" hangingPunct="1">
              <a:buFontTx/>
              <a:buNone/>
              <a:defRPr/>
            </a:pPr>
            <a:endParaRPr lang="en-US" altLang="ko-KR" dirty="0" smtClean="0"/>
          </a:p>
          <a:p>
            <a:pPr eaLnBrk="1" hangingPunct="1">
              <a:defRPr/>
            </a:pP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Harvard study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Illumina</a:t>
            </a:r>
            <a:r>
              <a:rPr lang="en-US" altLang="ko-KR" dirty="0" smtClean="0"/>
              <a:t> Human610-Quad </a:t>
            </a:r>
            <a:r>
              <a:rPr lang="en-US" altLang="ko-KR" dirty="0" err="1" smtClean="0"/>
              <a:t>BeadChip</a:t>
            </a:r>
            <a:endParaRPr lang="en-US" altLang="ko-KR" dirty="0" smtClean="0"/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-after quality control </a:t>
            </a:r>
            <a:r>
              <a:rPr lang="en-US" altLang="ko-KR" dirty="0" smtClean="0">
                <a:sym typeface="Wingdings" pitchFamily="2" charset="2"/>
              </a:rPr>
              <a:t> 253 never smokers (92 cases and 161 controls)</a:t>
            </a:r>
            <a:endParaRPr lang="en-US" altLang="ko-KR" dirty="0" smtClean="0"/>
          </a:p>
          <a:p>
            <a:pPr lvl="1" eaLnBrk="1" hangingPunct="1">
              <a:buFontTx/>
              <a:buChar char="-"/>
              <a:defRPr/>
            </a:pPr>
            <a:r>
              <a:rPr lang="en-US" altLang="ko-KR" dirty="0" smtClean="0">
                <a:sym typeface="Wingdings" pitchFamily="2" charset="2"/>
              </a:rPr>
              <a:t>All 44 SNPs call rate &gt;95%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ko-KR" dirty="0" smtClean="0">
                <a:sym typeface="Wingdings" pitchFamily="2" charset="2"/>
              </a:rPr>
              <a:t>samples in this study genotyping call rates &gt;95%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MDACC/Harvard </a:t>
            </a:r>
            <a:r>
              <a:rPr lang="en-US" altLang="ko-KR" dirty="0" smtClean="0">
                <a:sym typeface="Wingdings" pitchFamily="2" charset="2"/>
              </a:rPr>
              <a:t> two top SNPs</a:t>
            </a:r>
          </a:p>
          <a:p>
            <a:pPr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(</a:t>
            </a:r>
            <a:r>
              <a:rPr lang="en-US" altLang="ko-KR" dirty="0" err="1" smtClean="0">
                <a:sym typeface="Wingdings" pitchFamily="2" charset="2"/>
              </a:rPr>
              <a:t>rs</a:t>
            </a:r>
            <a:r>
              <a:rPr lang="en-US" altLang="ko-KR" dirty="0" smtClean="0">
                <a:sym typeface="Wingdings" pitchFamily="2" charset="2"/>
              </a:rPr>
              <a:t> 2352028 and rs2352029)</a:t>
            </a:r>
          </a:p>
          <a:p>
            <a:pPr eaLnBrk="1" hangingPunct="1">
              <a:defRPr/>
            </a:pPr>
            <a:r>
              <a:rPr lang="en-US" altLang="ko-KR" dirty="0" err="1" smtClean="0">
                <a:sym typeface="Wingdings" pitchFamily="2" charset="2"/>
              </a:rPr>
              <a:t>rs</a:t>
            </a:r>
            <a:r>
              <a:rPr lang="en-US" altLang="ko-KR" dirty="0" smtClean="0">
                <a:sym typeface="Wingdings" pitchFamily="2" charset="2"/>
              </a:rPr>
              <a:t> 2352028 and rs2352029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-complete linkage disequilibrium in the control data from </a:t>
            </a:r>
            <a:r>
              <a:rPr lang="en-US" altLang="ko-KR" dirty="0" err="1" smtClean="0">
                <a:sym typeface="Wingdings" pitchFamily="2" charset="2"/>
              </a:rPr>
              <a:t>Mayo,MDACC</a:t>
            </a:r>
            <a:r>
              <a:rPr lang="en-US" altLang="ko-KR" dirty="0" smtClean="0">
                <a:sym typeface="Wingdings" pitchFamily="2" charset="2"/>
              </a:rPr>
              <a:t>, Harvard, CEU </a:t>
            </a:r>
            <a:r>
              <a:rPr lang="en-US" altLang="ko-KR" dirty="0" err="1" smtClean="0">
                <a:sym typeface="Wingdings" pitchFamily="2" charset="2"/>
              </a:rPr>
              <a:t>HapMap</a:t>
            </a:r>
            <a:endParaRPr lang="en-US" altLang="ko-KR" dirty="0" smtClean="0">
              <a:sym typeface="Wingdings" pitchFamily="2" charset="2"/>
            </a:endParaRP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 Only </a:t>
            </a:r>
            <a:r>
              <a:rPr lang="en-US" altLang="ko-KR" dirty="0" err="1" smtClean="0">
                <a:sym typeface="Wingdings" pitchFamily="2" charset="2"/>
              </a:rPr>
              <a:t>rs</a:t>
            </a:r>
            <a:r>
              <a:rPr lang="en-US" altLang="ko-KR" dirty="0" smtClean="0">
                <a:sym typeface="Wingdings" pitchFamily="2" charset="2"/>
              </a:rPr>
              <a:t> 2352028 was genotyped in the UCLA study </a:t>
            </a:r>
          </a:p>
          <a:p>
            <a:pPr eaLnBrk="1" hangingPunct="1">
              <a:buFontTx/>
              <a:buNone/>
              <a:defRPr/>
            </a:pPr>
            <a:endParaRPr lang="en-US" altLang="ko-KR" dirty="0" smtClean="0">
              <a:sym typeface="Wingdings" pitchFamily="2" charset="2"/>
            </a:endParaRPr>
          </a:p>
          <a:p>
            <a:pPr eaLnBrk="1" hangingPunct="1">
              <a:defRPr/>
            </a:pPr>
            <a:endParaRPr lang="ko-KR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357563" y="2357438"/>
            <a:ext cx="4143375" cy="142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accent6"/>
                </a:solidFill>
              </a:rPr>
              <a:t>CEU </a:t>
            </a:r>
            <a:r>
              <a:rPr lang="en-US" altLang="ko-KR" b="1" dirty="0" err="1">
                <a:solidFill>
                  <a:schemeClr val="accent6"/>
                </a:solidFill>
              </a:rPr>
              <a:t>HapMap</a:t>
            </a:r>
            <a:r>
              <a:rPr lang="en-US" altLang="ko-KR" dirty="0">
                <a:solidFill>
                  <a:schemeClr val="accent6"/>
                </a:solidFill>
              </a:rPr>
              <a:t>: </a:t>
            </a:r>
            <a:r>
              <a:rPr lang="en-US" dirty="0">
                <a:solidFill>
                  <a:schemeClr val="accent6"/>
                </a:solidFill>
              </a:rPr>
              <a:t>sample consists of "Utah residents with ancestry from northern and western Europe". </a:t>
            </a:r>
            <a:endParaRPr lang="ko-KR" altLang="en-US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Methods-Procedures</a:t>
            </a:r>
            <a:endParaRPr lang="ko-KR" altLang="en-US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2352028 was genotyped in the UCLA study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1600" dirty="0" smtClean="0">
                <a:sym typeface="Wingdings" pitchFamily="2" charset="2"/>
              </a:rPr>
              <a:t>-by use of the </a:t>
            </a:r>
            <a:r>
              <a:rPr lang="en-US" altLang="ko-KR" sz="1600" dirty="0" err="1" smtClean="0">
                <a:sym typeface="Wingdings" pitchFamily="2" charset="2"/>
              </a:rPr>
              <a:t>TaqMan</a:t>
            </a:r>
            <a:r>
              <a:rPr lang="en-US" altLang="ko-KR" sz="1600" dirty="0" smtClean="0">
                <a:sym typeface="Wingdings" pitchFamily="2" charset="2"/>
              </a:rPr>
              <a:t> allelic discrimination method on the </a:t>
            </a:r>
            <a:r>
              <a:rPr lang="en-US" altLang="ko-KR" sz="1600" dirty="0" err="1" smtClean="0">
                <a:sym typeface="Wingdings" pitchFamily="2" charset="2"/>
              </a:rPr>
              <a:t>TaqMan</a:t>
            </a:r>
            <a:r>
              <a:rPr lang="en-US" altLang="ko-KR" sz="1600" dirty="0" smtClean="0">
                <a:sym typeface="Wingdings" pitchFamily="2" charset="2"/>
              </a:rPr>
              <a:t> ABI 7900 HT sequence detection system platform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1600" dirty="0" smtClean="0">
                <a:sym typeface="Wingdings" pitchFamily="2" charset="2"/>
              </a:rPr>
              <a:t>-10% of the samples were randomly selected and repeated for </a:t>
            </a:r>
            <a:r>
              <a:rPr lang="en-US" altLang="ko-KR" sz="1600" dirty="0" err="1" smtClean="0">
                <a:sym typeface="Wingdings" pitchFamily="2" charset="2"/>
              </a:rPr>
              <a:t>quaity</a:t>
            </a:r>
            <a:r>
              <a:rPr lang="en-US" altLang="ko-KR" sz="1600" dirty="0" smtClean="0">
                <a:sym typeface="Wingdings" pitchFamily="2" charset="2"/>
              </a:rPr>
              <a:t> control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1600" dirty="0" smtClean="0">
                <a:sym typeface="Wingdings" pitchFamily="2" charset="2"/>
              </a:rPr>
              <a:t>-no GWA study data,  </a:t>
            </a:r>
            <a:r>
              <a:rPr lang="en-US" altLang="ko-KR" sz="1600" dirty="0" err="1" smtClean="0">
                <a:sym typeface="Wingdings" pitchFamily="2" charset="2"/>
              </a:rPr>
              <a:t>popuation</a:t>
            </a:r>
            <a:r>
              <a:rPr lang="en-US" altLang="ko-KR" sz="1600" dirty="0" smtClean="0">
                <a:sym typeface="Wingdings" pitchFamily="2" charset="2"/>
              </a:rPr>
              <a:t> stratification was not done</a:t>
            </a:r>
          </a:p>
          <a:p>
            <a:pPr eaLnBrk="1" hangingPunct="1">
              <a:buFontTx/>
              <a:buNone/>
              <a:defRPr/>
            </a:pPr>
            <a:endParaRPr lang="en-US" altLang="ko-KR" sz="2000" dirty="0" smtClean="0">
              <a:sym typeface="Wingdings" pitchFamily="2" charset="2"/>
            </a:endParaRPr>
          </a:p>
          <a:p>
            <a:pPr eaLnBrk="1" hangingPunct="1">
              <a:defRPr/>
            </a:pPr>
            <a:r>
              <a:rPr lang="en-US" altLang="ko-KR" sz="2000" dirty="0" smtClean="0">
                <a:sym typeface="Wingdings" pitchFamily="2" charset="2"/>
              </a:rPr>
              <a:t>Genome microarray analysis with the </a:t>
            </a:r>
            <a:r>
              <a:rPr lang="en-US" altLang="ko-KR" sz="2000" dirty="0" err="1" smtClean="0">
                <a:sym typeface="Wingdings" pitchFamily="2" charset="2"/>
              </a:rPr>
              <a:t>Illumina</a:t>
            </a:r>
            <a:r>
              <a:rPr lang="en-US" altLang="ko-KR" sz="2000" dirty="0" smtClean="0">
                <a:sym typeface="Wingdings" pitchFamily="2" charset="2"/>
              </a:rPr>
              <a:t> Human WG D</a:t>
            </a:r>
            <a:r>
              <a:rPr lang="ko-KR" altLang="en-US" sz="2000" dirty="0" smtClean="0">
                <a:sym typeface="Wingdings" pitchFamily="2" charset="2"/>
              </a:rPr>
              <a:t> </a:t>
            </a:r>
            <a:r>
              <a:rPr lang="en-US" altLang="ko-KR" sz="2000" dirty="0" smtClean="0">
                <a:sym typeface="Wingdings" pitchFamily="2" charset="2"/>
              </a:rPr>
              <a:t>ASL array (</a:t>
            </a:r>
            <a:r>
              <a:rPr lang="en-US" altLang="ko-KR" sz="2000" dirty="0" err="1" smtClean="0">
                <a:sym typeface="Wingdings" pitchFamily="2" charset="2"/>
              </a:rPr>
              <a:t>Illumin</a:t>
            </a:r>
            <a:r>
              <a:rPr lang="en-US" altLang="ko-KR" sz="2000" dirty="0" smtClean="0">
                <a:sym typeface="Wingdings" pitchFamily="2" charset="2"/>
              </a:rPr>
              <a:t>, </a:t>
            </a:r>
            <a:r>
              <a:rPr lang="en-US" altLang="ko-KR" sz="2000" dirty="0" err="1" smtClean="0">
                <a:sym typeface="Wingdings" pitchFamily="2" charset="2"/>
              </a:rPr>
              <a:t>Inc,SanDiego</a:t>
            </a:r>
            <a:r>
              <a:rPr lang="en-US" altLang="ko-KR" sz="2000" dirty="0" smtClean="0">
                <a:sym typeface="Wingdings" pitchFamily="2" charset="2"/>
              </a:rPr>
              <a:t>, CA, USA)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1600" dirty="0" smtClean="0">
                <a:sym typeface="Wingdings" pitchFamily="2" charset="2"/>
              </a:rPr>
              <a:t>-143 pairs of normal and tumor samples from never smoking cases , of which 70 overlapped with the Mayo genome-wide association study </a:t>
            </a:r>
            <a:br>
              <a:rPr lang="en-US" altLang="ko-KR" sz="1600" dirty="0" smtClean="0">
                <a:sym typeface="Wingdings" pitchFamily="2" charset="2"/>
              </a:rPr>
            </a:br>
            <a:endParaRPr lang="en-US" altLang="ko-KR" sz="1600" dirty="0" smtClean="0">
              <a:sym typeface="Wingdings" pitchFamily="2" charset="2"/>
            </a:endParaRPr>
          </a:p>
          <a:p>
            <a:pPr eaLnBrk="1" hangingPunct="1">
              <a:buFontTx/>
              <a:buNone/>
              <a:defRPr/>
            </a:pP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Methods-statistical analysis</a:t>
            </a:r>
            <a:endParaRPr lang="ko-KR" altLang="en-U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Mayo study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-variable: </a:t>
            </a:r>
            <a:r>
              <a:rPr lang="en-US" altLang="ko-KR" sz="2000" dirty="0" err="1" smtClean="0"/>
              <a:t>COPD,exposure</a:t>
            </a:r>
            <a:r>
              <a:rPr lang="en-US" altLang="ko-KR" sz="2000" dirty="0" smtClean="0"/>
              <a:t> to second-hand smoke in adulthood/</a:t>
            </a:r>
            <a:r>
              <a:rPr lang="en-US" altLang="ko-KR" sz="2000" dirty="0" err="1" smtClean="0"/>
              <a:t>childhood,lifetime</a:t>
            </a:r>
            <a:r>
              <a:rPr lang="en-US" altLang="ko-KR" sz="2000" dirty="0" smtClean="0"/>
              <a:t> exposure to second-hand smoke, family history of lung cancer, family </a:t>
            </a:r>
            <a:r>
              <a:rPr lang="en-US" altLang="ko-KR" sz="2000" dirty="0" err="1" smtClean="0"/>
              <a:t>hisotry</a:t>
            </a:r>
            <a:r>
              <a:rPr lang="en-US" altLang="ko-KR" sz="2000" dirty="0" smtClean="0"/>
              <a:t> of any other cancer</a:t>
            </a:r>
            <a:endParaRPr lang="en-US" altLang="ko-KR" sz="2000" dirty="0" smtClean="0">
              <a:sym typeface="Wingdings" pitchFamily="2" charset="2"/>
            </a:endParaRP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>
                <a:sym typeface="Wingdings" pitchFamily="2" charset="2"/>
              </a:rPr>
              <a:t>-association between SNPs and lung-cancer risk by conditional logistic regression model. </a:t>
            </a:r>
          </a:p>
          <a:p>
            <a:pPr eaLnBrk="1" hangingPunct="1">
              <a:defRPr/>
            </a:pPr>
            <a:r>
              <a:rPr lang="en-US" altLang="ko-KR" sz="2400" dirty="0" smtClean="0"/>
              <a:t>MDACC and Harvard study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-OR (95% CI), p-value</a:t>
            </a:r>
          </a:p>
          <a:p>
            <a:pPr eaLnBrk="1" hangingPunct="1">
              <a:defRPr/>
            </a:pPr>
            <a:r>
              <a:rPr lang="en-US" altLang="ko-KR" sz="2400" dirty="0" smtClean="0"/>
              <a:t>UCLA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-OR, p-value</a:t>
            </a:r>
          </a:p>
          <a:p>
            <a:pPr eaLnBrk="1" hangingPunct="1">
              <a:buFontTx/>
              <a:buNone/>
              <a:defRPr/>
            </a:pPr>
            <a:endParaRPr lang="en-US" altLang="ko-KR" sz="2400" dirty="0" smtClean="0">
              <a:sym typeface="Wingdings" pitchFamily="2" charset="2"/>
            </a:endParaRPr>
          </a:p>
          <a:p>
            <a:pPr eaLnBrk="1" hangingPunct="1">
              <a:buFontTx/>
              <a:buNone/>
              <a:defRPr/>
            </a:pPr>
            <a:endParaRPr lang="en-US" altLang="ko-KR" sz="2400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Methods-statistical analysis</a:t>
            </a:r>
            <a:endParaRPr lang="ko-KR" altLang="en-US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US" altLang="ko-KR" sz="2400" smtClean="0"/>
          </a:p>
          <a:p>
            <a:pPr eaLnBrk="1" hangingPunct="1">
              <a:defRPr/>
            </a:pPr>
            <a:r>
              <a:rPr lang="en-US" altLang="ko-KR" sz="2400" smtClean="0">
                <a:sym typeface="Wingdings" pitchFamily="2" charset="2"/>
              </a:rPr>
              <a:t>meta analysis : combined estimates of risk for replicated SNPs from the Mayo genome-wide association study and the three replication studies</a:t>
            </a:r>
          </a:p>
          <a:p>
            <a:pPr eaLnBrk="1" hangingPunct="1">
              <a:defRPr/>
            </a:pPr>
            <a:r>
              <a:rPr lang="en-US" altLang="ko-KR" sz="2400" smtClean="0">
                <a:sym typeface="Wingdings" pitchFamily="2" charset="2"/>
              </a:rPr>
              <a:t>Linear regression model : correlation between genotypes and gene transcrip exprssion levels (eQTL) in 70 samples of normal lung tissue </a:t>
            </a:r>
          </a:p>
          <a:p>
            <a:pPr eaLnBrk="1" hangingPunct="1">
              <a:defRPr/>
            </a:pPr>
            <a:r>
              <a:rPr lang="en-US" altLang="ko-KR" sz="2400" smtClean="0">
                <a:sym typeface="Wingdings" pitchFamily="2" charset="2"/>
              </a:rPr>
              <a:t>Paired t-test: identify genes that were exprssed differently in tumor samples and samples of adjacent normal tissue</a:t>
            </a:r>
          </a:p>
          <a:p>
            <a:pPr eaLnBrk="1" hangingPunct="1">
              <a:defRPr/>
            </a:pPr>
            <a:endParaRPr lang="ko-KR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pic>
        <p:nvPicPr>
          <p:cNvPr id="368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1000125"/>
            <a:ext cx="7786688" cy="5857875"/>
          </a:xfrm>
          <a:noFill/>
        </p:spPr>
      </p:pic>
      <p:sp>
        <p:nvSpPr>
          <p:cNvPr id="5" name="Round Single Corner Rectangle 4"/>
          <p:cNvSpPr/>
          <p:nvPr/>
        </p:nvSpPr>
        <p:spPr>
          <a:xfrm>
            <a:off x="571500" y="1285875"/>
            <a:ext cx="3357563" cy="1357313"/>
          </a:xfrm>
          <a:prstGeom prst="round1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Lung cancer in never smoker(NCINS)</a:t>
            </a:r>
          </a:p>
          <a:p>
            <a:pPr>
              <a:buNone/>
            </a:pPr>
            <a:r>
              <a:rPr lang="en-US" altLang="ko-KR" dirty="0" smtClean="0"/>
              <a:t>-hot issue</a:t>
            </a:r>
          </a:p>
          <a:p>
            <a:pPr lvl="1">
              <a:buNone/>
            </a:pPr>
            <a:r>
              <a:rPr lang="en-US" altLang="ko-KR" dirty="0" smtClean="0"/>
              <a:t>Higher response rate with EGFR-TKI </a:t>
            </a:r>
          </a:p>
          <a:p>
            <a:pPr lvl="1" algn="r">
              <a:buNone/>
            </a:pPr>
            <a:r>
              <a:rPr lang="en-US" altLang="ko-KR" sz="2000" i="1" dirty="0" smtClean="0"/>
              <a:t>J </a:t>
            </a:r>
            <a:r>
              <a:rPr lang="en-US" altLang="ko-KR" sz="2000" i="1" dirty="0" err="1" smtClean="0"/>
              <a:t>Natl</a:t>
            </a:r>
            <a:r>
              <a:rPr lang="en-US" altLang="ko-KR" sz="2000" i="1" dirty="0" smtClean="0"/>
              <a:t> Cancer Inst 2005 </a:t>
            </a:r>
          </a:p>
          <a:p>
            <a:pPr lvl="1">
              <a:buNone/>
            </a:pPr>
            <a:r>
              <a:rPr lang="en-US" altLang="ko-KR" dirty="0" smtClean="0"/>
              <a:t>Activating mutations in the EGFR-TK domain more frequently</a:t>
            </a:r>
          </a:p>
          <a:p>
            <a:pPr lvl="1">
              <a:buNone/>
            </a:pPr>
            <a:r>
              <a:rPr lang="en-US" altLang="ko-KR" dirty="0" smtClean="0"/>
              <a:t>Echinoderm microtubule-associated protein-like 4 </a:t>
            </a:r>
            <a:r>
              <a:rPr lang="en-US" altLang="ko-KR" dirty="0" err="1" smtClean="0"/>
              <a:t>anaplastic</a:t>
            </a:r>
            <a:r>
              <a:rPr lang="en-US" altLang="ko-KR" dirty="0" smtClean="0"/>
              <a:t> lymphoma </a:t>
            </a:r>
            <a:r>
              <a:rPr lang="en-US" altLang="ko-KR" dirty="0" err="1" smtClean="0"/>
              <a:t>kinase</a:t>
            </a:r>
            <a:r>
              <a:rPr lang="en-US" altLang="ko-KR" dirty="0" smtClean="0"/>
              <a:t>(EML4-ALK) fusion gene –two pathways involving EML4 and ALK dominant in 40-50% in NCINS                             </a:t>
            </a:r>
            <a:r>
              <a:rPr lang="en-US" altLang="ko-KR" sz="2200" i="1" dirty="0" smtClean="0"/>
              <a:t>Nature 2007</a:t>
            </a:r>
          </a:p>
          <a:p>
            <a:pPr lvl="1">
              <a:buNone/>
            </a:pPr>
            <a:r>
              <a:rPr lang="en-US" altLang="ko-KR" sz="3000" dirty="0" smtClean="0"/>
              <a:t>Women, NSCLC (mostly </a:t>
            </a:r>
            <a:r>
              <a:rPr lang="en-US" altLang="ko-KR" sz="3000" dirty="0" err="1" smtClean="0"/>
              <a:t>adenocarcinoma</a:t>
            </a:r>
            <a:r>
              <a:rPr lang="en-US" altLang="ko-KR" sz="3000" dirty="0" smtClean="0"/>
              <a:t>)</a:t>
            </a:r>
          </a:p>
          <a:p>
            <a:pPr lvl="1">
              <a:buNone/>
            </a:pPr>
            <a:r>
              <a:rPr lang="en-US" altLang="ko-KR" sz="3000" dirty="0" smtClean="0"/>
              <a:t>Better natural history  and prognosis with therapy </a:t>
            </a:r>
          </a:p>
          <a:p>
            <a:pPr lvl="1">
              <a:buNone/>
            </a:pPr>
            <a:endParaRPr lang="en-US" altLang="ko-KR" sz="3000" dirty="0" smtClean="0"/>
          </a:p>
          <a:p>
            <a:pPr lvl="1">
              <a:buNone/>
            </a:pPr>
            <a:endParaRPr lang="en-US" altLang="ko-KR" sz="2200" i="1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800" dirty="0" smtClean="0"/>
              <a:t>Stage I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-analysis 331917 SNP in 377 case-control pairs matched according to age, sex, ethnic origin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-strongest association was detected at two SNPs on </a:t>
            </a:r>
            <a:r>
              <a:rPr lang="en-US" altLang="ko-KR" sz="2400" dirty="0" smtClean="0">
                <a:solidFill>
                  <a:schemeClr val="accent6"/>
                </a:solidFill>
              </a:rPr>
              <a:t>chromosome 12, </a:t>
            </a:r>
            <a:r>
              <a:rPr lang="en-US" altLang="ko-KR" sz="2400" dirty="0" err="1" smtClean="0">
                <a:solidFill>
                  <a:schemeClr val="accent6"/>
                </a:solidFill>
              </a:rPr>
              <a:t>rs</a:t>
            </a:r>
            <a:r>
              <a:rPr lang="en-US" altLang="ko-KR" sz="2400" dirty="0" smtClean="0">
                <a:solidFill>
                  <a:schemeClr val="accent6"/>
                </a:solidFill>
              </a:rPr>
              <a:t> 11183940 (p= 1.5 * 10 </a:t>
            </a:r>
            <a:r>
              <a:rPr lang="en-US" altLang="ko-KR" sz="2400" baseline="30000" dirty="0" smtClean="0">
                <a:solidFill>
                  <a:schemeClr val="accent6"/>
                </a:solidFill>
              </a:rPr>
              <a:t>-6</a:t>
            </a:r>
            <a:r>
              <a:rPr lang="en-US" altLang="ko-KR" sz="2400" dirty="0" smtClean="0">
                <a:solidFill>
                  <a:schemeClr val="accent6"/>
                </a:solidFill>
              </a:rPr>
              <a:t>) and </a:t>
            </a:r>
            <a:r>
              <a:rPr lang="en-US" altLang="ko-KR" sz="2400" dirty="0" err="1" smtClean="0">
                <a:solidFill>
                  <a:schemeClr val="accent6"/>
                </a:solidFill>
              </a:rPr>
              <a:t>rs</a:t>
            </a:r>
            <a:r>
              <a:rPr lang="en-US" altLang="ko-KR" sz="2400" dirty="0" smtClean="0">
                <a:solidFill>
                  <a:schemeClr val="accent6"/>
                </a:solidFill>
              </a:rPr>
              <a:t> 10880785(p= 7.1 * 10 </a:t>
            </a:r>
            <a:r>
              <a:rPr lang="en-US" altLang="ko-KR" sz="2400" baseline="30000" dirty="0" smtClean="0">
                <a:solidFill>
                  <a:schemeClr val="accent6"/>
                </a:solidFill>
              </a:rPr>
              <a:t>-6</a:t>
            </a:r>
            <a:r>
              <a:rPr lang="en-US" altLang="ko-KR" sz="2400" dirty="0" smtClean="0">
                <a:solidFill>
                  <a:schemeClr val="accent6"/>
                </a:solidFill>
              </a:rPr>
              <a:t>)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-44 most significant SNP by considering confounders (p &lt; 0.001) </a:t>
            </a:r>
            <a:endParaRPr lang="ko-KR" altLang="en-US" sz="2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2286000"/>
            <a:ext cx="50673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pic>
        <p:nvPicPr>
          <p:cNvPr id="389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357188"/>
            <a:ext cx="7500937" cy="6286500"/>
          </a:xfrm>
          <a:noFill/>
        </p:spPr>
      </p:pic>
      <p:sp>
        <p:nvSpPr>
          <p:cNvPr id="6" name="Round Single Corner Rectangle 5"/>
          <p:cNvSpPr/>
          <p:nvPr/>
        </p:nvSpPr>
        <p:spPr>
          <a:xfrm>
            <a:off x="785813" y="2071688"/>
            <a:ext cx="2928937" cy="2143125"/>
          </a:xfrm>
          <a:prstGeom prst="round1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Stage II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-tested the 44 top SNPs in datasets from the MDACC and Harvard studies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-MDACC study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2352028 &amp; </a:t>
            </a: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2352029 at chromosome 13q31.3 were replicated &amp; </a:t>
            </a: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2352028 &amp; </a:t>
            </a: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2352029 were strongly associated with expression levels of GPC ( p= 1.96 * 10 -4) by </a:t>
            </a:r>
            <a:r>
              <a:rPr lang="en-US" altLang="ko-KR" sz="2000" dirty="0" err="1" smtClean="0">
                <a:sym typeface="Wingdings" pitchFamily="2" charset="2"/>
              </a:rPr>
              <a:t>eQTL</a:t>
            </a:r>
            <a:r>
              <a:rPr lang="en-US" altLang="ko-KR" sz="2000" dirty="0" smtClean="0">
                <a:sym typeface="Wingdings" pitchFamily="2" charset="2"/>
              </a:rPr>
              <a:t> analysis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>
                <a:sym typeface="Wingdings" pitchFamily="2" charset="2"/>
              </a:rPr>
              <a:t>not replicated in Harvard study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000" dirty="0" smtClean="0">
                <a:sym typeface="Wingdings" pitchFamily="2" charset="2"/>
              </a:rPr>
              <a:t>But significant in the combination data (Mayo, MDACC, Harvard)</a:t>
            </a:r>
          </a:p>
          <a:p>
            <a:pPr eaLnBrk="1" hangingPunct="1">
              <a:buFontTx/>
              <a:buNone/>
              <a:defRPr/>
            </a:pPr>
            <a:endParaRPr lang="ko-KR" altLang="en-US" sz="2400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1785938"/>
            <a:ext cx="368617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85750" y="5857875"/>
            <a:ext cx="7858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err="1">
                <a:solidFill>
                  <a:srgbClr val="7030A0"/>
                </a:solidFill>
              </a:rPr>
              <a:t>eQTL</a:t>
            </a:r>
            <a:r>
              <a:rPr lang="en-US" altLang="ko-KR" dirty="0">
                <a:solidFill>
                  <a:srgbClr val="7030A0"/>
                </a:solidFill>
              </a:rPr>
              <a:t> ( expression quantitative trait loci) analysis - SNPs in regulatory elements can affect expression levels of the target genes </a:t>
            </a:r>
            <a:endParaRPr lang="ko-KR" alt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pic>
        <p:nvPicPr>
          <p:cNvPr id="409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357188"/>
            <a:ext cx="7500937" cy="6286500"/>
          </a:xfrm>
          <a:noFill/>
        </p:spPr>
      </p:pic>
      <p:sp>
        <p:nvSpPr>
          <p:cNvPr id="6" name="Round Single Corner Rectangle 5"/>
          <p:cNvSpPr/>
          <p:nvPr/>
        </p:nvSpPr>
        <p:spPr>
          <a:xfrm>
            <a:off x="785813" y="4429125"/>
            <a:ext cx="2071687" cy="785813"/>
          </a:xfrm>
          <a:prstGeom prst="round1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Stage III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rs</a:t>
            </a:r>
            <a:r>
              <a:rPr lang="en-US" altLang="ko-KR" dirty="0" smtClean="0"/>
              <a:t> 2352028 and </a:t>
            </a:r>
            <a:r>
              <a:rPr lang="en-US" altLang="ko-KR" dirty="0" err="1" smtClean="0"/>
              <a:t>rs</a:t>
            </a:r>
            <a:r>
              <a:rPr lang="en-US" altLang="ko-KR" dirty="0" smtClean="0"/>
              <a:t> 2352029 : complete linkage disequilibrium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Tested </a:t>
            </a:r>
            <a:r>
              <a:rPr lang="en-US" altLang="ko-KR" dirty="0" err="1" smtClean="0">
                <a:sym typeface="Wingdings" pitchFamily="2" charset="2"/>
              </a:rPr>
              <a:t>rs</a:t>
            </a:r>
            <a:r>
              <a:rPr lang="en-US" altLang="ko-KR" dirty="0" smtClean="0">
                <a:sym typeface="Wingdings" pitchFamily="2" charset="2"/>
              </a:rPr>
              <a:t> 2352028 in the UCLA study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Significantly associated with risk for lung cancer in the dominant model</a:t>
            </a:r>
          </a:p>
          <a:p>
            <a:pPr eaLnBrk="1" hangingPunct="1">
              <a:buFontTx/>
              <a:buNone/>
              <a:defRPr/>
            </a:pP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ko-KR" altLang="en-US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42875"/>
            <a:ext cx="8643938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7188" y="500063"/>
            <a:ext cx="928687" cy="1428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357188" y="2286000"/>
            <a:ext cx="1071562" cy="1428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357188" y="4000500"/>
            <a:ext cx="1000125" cy="21431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8001000" y="857250"/>
            <a:ext cx="92868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8001000" y="2643188"/>
            <a:ext cx="928688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8001000" y="1071563"/>
            <a:ext cx="928688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8001000" y="1428750"/>
            <a:ext cx="92868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8001000" y="3214688"/>
            <a:ext cx="928688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8001000" y="2857500"/>
            <a:ext cx="92868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ko-KR" altLang="en-US" dirty="0" smtClean="0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71438"/>
            <a:ext cx="828675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8625" y="785813"/>
            <a:ext cx="928688" cy="1428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428625" y="2714625"/>
            <a:ext cx="1071563" cy="1428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428625" y="4643438"/>
            <a:ext cx="1071563" cy="1428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7786688" y="1143000"/>
            <a:ext cx="928687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7786688" y="3071813"/>
            <a:ext cx="928687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7786688" y="1785938"/>
            <a:ext cx="928687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7786688" y="3786188"/>
            <a:ext cx="928687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428625" y="2286000"/>
            <a:ext cx="92868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Folded Corner 12"/>
          <p:cNvSpPr/>
          <p:nvPr/>
        </p:nvSpPr>
        <p:spPr>
          <a:xfrm>
            <a:off x="2000250" y="1928813"/>
            <a:ext cx="5000625" cy="128587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>
                <a:solidFill>
                  <a:srgbClr val="7030A0"/>
                </a:solidFill>
              </a:rPr>
              <a:t>PAR=10.68 %</a:t>
            </a:r>
            <a:r>
              <a:rPr lang="en-US" altLang="ko-KR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en-US" altLang="ko-KR" dirty="0">
                <a:solidFill>
                  <a:srgbClr val="7030A0"/>
                </a:solidFill>
              </a:rPr>
              <a:t>More than 10% of</a:t>
            </a:r>
            <a:r>
              <a:rPr lang="ko-KR" altLang="en-US" dirty="0">
                <a:solidFill>
                  <a:srgbClr val="7030A0"/>
                </a:solidFill>
              </a:rPr>
              <a:t> </a:t>
            </a:r>
            <a:r>
              <a:rPr lang="en-US" altLang="ko-KR" dirty="0">
                <a:solidFill>
                  <a:srgbClr val="7030A0"/>
                </a:solidFill>
              </a:rPr>
              <a:t>cases of lung cancer in never smokers could be attributed to genetic variation of the SNP </a:t>
            </a:r>
            <a:r>
              <a:rPr lang="en-US" altLang="ko-KR" dirty="0" err="1">
                <a:solidFill>
                  <a:srgbClr val="7030A0"/>
                </a:solidFill>
              </a:rPr>
              <a:t>rs</a:t>
            </a:r>
            <a:r>
              <a:rPr lang="en-US" altLang="ko-KR" dirty="0">
                <a:solidFill>
                  <a:srgbClr val="7030A0"/>
                </a:solidFill>
              </a:rPr>
              <a:t> 2352028</a:t>
            </a:r>
            <a:endParaRPr lang="ko-KR" alt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ko-KR" altLang="en-US" smtClean="0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357188"/>
            <a:ext cx="7500937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Single Corner Rectangle 5"/>
          <p:cNvSpPr/>
          <p:nvPr/>
        </p:nvSpPr>
        <p:spPr>
          <a:xfrm>
            <a:off x="4286250" y="1285875"/>
            <a:ext cx="3143250" cy="1928813"/>
          </a:xfrm>
          <a:prstGeom prst="round1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8" name="Round Single Corner Rectangle 7"/>
          <p:cNvSpPr/>
          <p:nvPr/>
        </p:nvSpPr>
        <p:spPr>
          <a:xfrm>
            <a:off x="3714750" y="3357563"/>
            <a:ext cx="4214813" cy="1928812"/>
          </a:xfrm>
          <a:prstGeom prst="round1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Among all residing and nearby genes of the 44 SNPs </a:t>
            </a:r>
            <a:r>
              <a:rPr lang="en-US" altLang="ko-KR" sz="2400" dirty="0" smtClean="0">
                <a:sym typeface="Wingdings" pitchFamily="2" charset="2"/>
              </a:rPr>
              <a:t> </a:t>
            </a:r>
            <a:r>
              <a:rPr lang="en-US" altLang="ko-KR" sz="2400" dirty="0" err="1" smtClean="0">
                <a:sym typeface="Wingdings" pitchFamily="2" charset="2"/>
              </a:rPr>
              <a:t>identifed</a:t>
            </a:r>
            <a:r>
              <a:rPr lang="en-US" altLang="ko-KR" sz="2400" dirty="0" smtClean="0">
                <a:sym typeface="Wingdings" pitchFamily="2" charset="2"/>
              </a:rPr>
              <a:t> 36 genes</a:t>
            </a:r>
            <a:endParaRPr lang="en-US" altLang="ko-KR" sz="2400" dirty="0" smtClean="0"/>
          </a:p>
          <a:p>
            <a:pPr eaLnBrk="1" hangingPunct="1">
              <a:defRPr/>
            </a:pPr>
            <a:r>
              <a:rPr lang="en-US" altLang="ko-KR" sz="2400" dirty="0" smtClean="0"/>
              <a:t> in normal lung tissue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/>
              <a:t>Genotypes of the top 44 SNPs and the gene-</a:t>
            </a:r>
            <a:r>
              <a:rPr lang="en-US" altLang="ko-KR" sz="2000" dirty="0" err="1" smtClean="0"/>
              <a:t>exprssion</a:t>
            </a:r>
            <a:r>
              <a:rPr lang="en-US" altLang="ko-KR" sz="2000" dirty="0" smtClean="0"/>
              <a:t> levels </a:t>
            </a:r>
            <a:endParaRPr lang="en-US" altLang="ko-KR" sz="2000" dirty="0" smtClean="0">
              <a:sym typeface="Wingdings" pitchFamily="2" charset="2"/>
            </a:endParaRP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000" dirty="0" smtClean="0">
                <a:sym typeface="Wingdings" pitchFamily="2" charset="2"/>
              </a:rPr>
              <a:t>GPC5 expression level : Individuals with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>
                <a:sym typeface="Wingdings" pitchFamily="2" charset="2"/>
              </a:rPr>
              <a:t>the high-risk allele(A at </a:t>
            </a: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2352028) &lt;common allele (G)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000" dirty="0" smtClean="0">
                <a:sym typeface="Wingdings" pitchFamily="2" charset="2"/>
              </a:rPr>
              <a:t>GPC5 expression level : Individuals with the 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000" dirty="0" smtClean="0">
                <a:sym typeface="Wingdings" pitchFamily="2" charset="2"/>
              </a:rPr>
              <a:t>high-risk allele(C at </a:t>
            </a:r>
            <a:r>
              <a:rPr lang="en-US" altLang="ko-KR" sz="2000" dirty="0" err="1" smtClean="0">
                <a:sym typeface="Wingdings" pitchFamily="2" charset="2"/>
              </a:rPr>
              <a:t>rs</a:t>
            </a:r>
            <a:r>
              <a:rPr lang="en-US" altLang="ko-KR" sz="2000" dirty="0" smtClean="0">
                <a:sym typeface="Wingdings" pitchFamily="2" charset="2"/>
              </a:rPr>
              <a:t> 2352029) &lt;common allele (A)</a:t>
            </a:r>
          </a:p>
          <a:p>
            <a:pPr eaLnBrk="1" hangingPunct="1">
              <a:defRPr/>
            </a:pPr>
            <a:r>
              <a:rPr lang="en-US" altLang="ko-KR" sz="2400" dirty="0" smtClean="0">
                <a:sym typeface="Wingdings" pitchFamily="2" charset="2"/>
              </a:rPr>
              <a:t>No other candidate SNPs were significantly correlated with their residing or nearby genes’ expression levels 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endParaRPr lang="ko-KR" altLang="en-US" sz="2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500063"/>
            <a:ext cx="52101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Results</a:t>
            </a:r>
            <a:endParaRPr lang="ko-KR" altLang="en-US" smtClean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Whole-genome transcription levels in </a:t>
            </a:r>
            <a:r>
              <a:rPr lang="en-US" altLang="ko-KR" sz="2400" dirty="0" err="1" smtClean="0"/>
              <a:t>tumour</a:t>
            </a:r>
            <a:r>
              <a:rPr lang="en-US" altLang="ko-KR" sz="2400" dirty="0" smtClean="0"/>
              <a:t> and adjacent normal lung tissue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ko-KR" sz="2000" dirty="0" smtClean="0">
                <a:sym typeface="Wingdings" pitchFamily="2" charset="2"/>
              </a:rPr>
              <a:t>36 genes were compared in all histological </a:t>
            </a:r>
            <a:r>
              <a:rPr lang="en-US" altLang="ko-KR" sz="2000" dirty="0" err="1" smtClean="0">
                <a:sym typeface="Wingdings" pitchFamily="2" charset="2"/>
              </a:rPr>
              <a:t>tumour</a:t>
            </a:r>
            <a:r>
              <a:rPr lang="en-US" altLang="ko-KR" sz="2000" dirty="0" smtClean="0">
                <a:sym typeface="Wingdings" pitchFamily="2" charset="2"/>
              </a:rPr>
              <a:t> and matched normal tissue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GPC5 expression levels were 50% lower in </a:t>
            </a:r>
            <a:r>
              <a:rPr lang="en-US" altLang="ko-KR" sz="2400" dirty="0" err="1" smtClean="0">
                <a:sym typeface="Wingdings" pitchFamily="2" charset="2"/>
              </a:rPr>
              <a:t>adenocarcinoma</a:t>
            </a:r>
            <a:r>
              <a:rPr lang="en-US" altLang="ko-KR" sz="2400" dirty="0" smtClean="0">
                <a:sym typeface="Wingdings" pitchFamily="2" charset="2"/>
              </a:rPr>
              <a:t> than in matched normal lung tissue (p=6.75 * 10 </a:t>
            </a:r>
            <a:r>
              <a:rPr lang="en-US" altLang="ko-KR" sz="2400" baseline="30000" dirty="0" smtClean="0">
                <a:sym typeface="Wingdings" pitchFamily="2" charset="2"/>
              </a:rPr>
              <a:t>-11</a:t>
            </a:r>
            <a:r>
              <a:rPr lang="en-US" altLang="ko-KR" sz="2400" dirty="0" smtClean="0">
                <a:sym typeface="Wingdings" pitchFamily="2" charset="2"/>
              </a:rPr>
              <a:t>): consistent with </a:t>
            </a:r>
            <a:r>
              <a:rPr lang="en-US" altLang="ko-KR" sz="2400" dirty="0" err="1" smtClean="0">
                <a:sym typeface="Wingdings" pitchFamily="2" charset="2"/>
              </a:rPr>
              <a:t>eQTL</a:t>
            </a:r>
            <a:r>
              <a:rPr lang="en-US" altLang="ko-KR" sz="2400" dirty="0" smtClean="0">
                <a:sym typeface="Wingdings" pitchFamily="2" charset="2"/>
              </a:rPr>
              <a:t> 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No correlation in other histology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endParaRPr lang="en-US" altLang="ko-KR" sz="24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Other genes show correlation , but </a:t>
            </a:r>
            <a:r>
              <a:rPr lang="en-US" altLang="ko-KR" sz="2400" dirty="0" err="1" smtClean="0">
                <a:sym typeface="Wingdings" pitchFamily="2" charset="2"/>
              </a:rPr>
              <a:t>incosistent</a:t>
            </a:r>
            <a:r>
              <a:rPr lang="en-US" altLang="ko-KR" sz="2400" dirty="0" smtClean="0">
                <a:sym typeface="Wingdings" pitchFamily="2" charset="2"/>
              </a:rPr>
              <a:t> with </a:t>
            </a:r>
            <a:r>
              <a:rPr lang="en-US" altLang="ko-KR" sz="2400" dirty="0" err="1" smtClean="0">
                <a:sym typeface="Wingdings" pitchFamily="2" charset="2"/>
              </a:rPr>
              <a:t>eQTL</a:t>
            </a:r>
            <a:r>
              <a:rPr lang="en-US" altLang="ko-KR" sz="2400" dirty="0" smtClean="0">
                <a:sym typeface="Wingdings" pitchFamily="2" charset="2"/>
              </a:rPr>
              <a:t> </a:t>
            </a:r>
          </a:p>
          <a:p>
            <a:pPr eaLnBrk="1" hangingPunct="1">
              <a:buFont typeface="Wingdings" pitchFamily="2" charset="2"/>
              <a:buChar char="à"/>
              <a:defRPr/>
            </a:pPr>
            <a:endParaRPr lang="ko-KR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Introduction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Many studies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Etiology, clinical characteristics, prognosis of lung cancer in never smokers are different 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 Lung cancer in never smokers is increasingly </a:t>
            </a:r>
            <a:r>
              <a:rPr lang="en-US" altLang="ko-KR" dirty="0" err="1" smtClean="0">
                <a:sym typeface="Wingdings" pitchFamily="2" charset="2"/>
              </a:rPr>
              <a:t>recognised</a:t>
            </a:r>
            <a:r>
              <a:rPr lang="en-US" altLang="ko-KR" dirty="0" smtClean="0">
                <a:sym typeface="Wingdings" pitchFamily="2" charset="2"/>
              </a:rPr>
              <a:t> as a distinct disease entity </a:t>
            </a:r>
          </a:p>
          <a:p>
            <a:pPr eaLnBrk="1" hangingPunct="1">
              <a:buFontTx/>
              <a:buNone/>
              <a:defRPr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Discussion </a:t>
            </a:r>
            <a:endParaRPr lang="ko-KR" altLang="en-US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altLang="ko-KR" dirty="0" smtClean="0"/>
              <a:t>Four stage of GWA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44 candidate SNPs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Rs 2352028, </a:t>
            </a:r>
            <a:r>
              <a:rPr lang="en-US" altLang="ko-KR" dirty="0" err="1" smtClean="0">
                <a:sym typeface="Wingdings" pitchFamily="2" charset="2"/>
              </a:rPr>
              <a:t>rs</a:t>
            </a:r>
            <a:r>
              <a:rPr lang="en-US" altLang="ko-KR" dirty="0" smtClean="0">
                <a:sym typeface="Wingdings" pitchFamily="2" charset="2"/>
              </a:rPr>
              <a:t> 2352029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-Replicated in stage 2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-located at </a:t>
            </a:r>
            <a:r>
              <a:rPr lang="en-US" altLang="ko-KR" dirty="0" err="1" smtClean="0">
                <a:sym typeface="Wingdings" pitchFamily="2" charset="2"/>
              </a:rPr>
              <a:t>intron</a:t>
            </a:r>
            <a:r>
              <a:rPr lang="en-US" altLang="ko-KR" dirty="0" smtClean="0">
                <a:sym typeface="Wingdings" pitchFamily="2" charset="2"/>
              </a:rPr>
              <a:t> 5 of GPC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dirty="0" smtClean="0">
                <a:sym typeface="Wingdings" pitchFamily="2" charset="2"/>
              </a:rPr>
              <a:t>Rs 2352028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-replicated in stage 3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-associated with risk of lung cancer in never smokers through their regulation of GPC expression (</a:t>
            </a:r>
            <a:r>
              <a:rPr lang="en-US" altLang="ko-KR" dirty="0" err="1" smtClean="0">
                <a:sym typeface="Wingdings" pitchFamily="2" charset="2"/>
              </a:rPr>
              <a:t>eQTL</a:t>
            </a:r>
            <a:r>
              <a:rPr lang="en-US" altLang="ko-KR" dirty="0" smtClean="0">
                <a:sym typeface="Wingdings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Discussion</a:t>
            </a:r>
            <a:endParaRPr lang="ko-KR" altLang="en-US" smtClean="0"/>
          </a:p>
        </p:txBody>
      </p:sp>
      <p:sp>
        <p:nvSpPr>
          <p:cNvPr id="49155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charset="0"/>
              <a:buNone/>
            </a:pPr>
            <a:r>
              <a:rPr lang="en-US" altLang="ko-KR" smtClean="0">
                <a:sym typeface="Wingdings" pitchFamily="2" charset="2"/>
              </a:rPr>
              <a:t>GPC expression is lower in adenocarcinoma</a:t>
            </a:r>
          </a:p>
          <a:p>
            <a:pPr lvl="2" eaLnBrk="1" hangingPunct="1">
              <a:buFont typeface="Arial" charset="0"/>
              <a:buNone/>
            </a:pPr>
            <a:r>
              <a:rPr lang="en-US" altLang="ko-KR" smtClean="0">
                <a:sym typeface="Wingdings" pitchFamily="2" charset="2"/>
              </a:rPr>
              <a:t>( no significance in other histology)</a:t>
            </a:r>
          </a:p>
          <a:p>
            <a:pPr lvl="1" eaLnBrk="1" hangingPunct="1">
              <a:buFont typeface="Wingdings" pitchFamily="2" charset="2"/>
              <a:buChar char="à"/>
            </a:pPr>
            <a:r>
              <a:rPr lang="en-US" altLang="ko-KR" smtClean="0">
                <a:sym typeface="Wingdings" pitchFamily="2" charset="2"/>
              </a:rPr>
              <a:t>To confirm this result , we assess the Oncomin microarray databases</a:t>
            </a:r>
          </a:p>
          <a:p>
            <a:pPr lvl="2" eaLnBrk="1" hangingPunct="1">
              <a:buFont typeface="Wingdings" pitchFamily="2" charset="2"/>
              <a:buChar char="à"/>
            </a:pPr>
            <a:r>
              <a:rPr lang="en-US" altLang="ko-KR" smtClean="0">
                <a:sym typeface="Wingdings" pitchFamily="2" charset="2"/>
              </a:rPr>
              <a:t>Lung cancer (9), adenocarcinoma (7)</a:t>
            </a:r>
          </a:p>
          <a:p>
            <a:pPr lvl="2" eaLnBrk="1" hangingPunct="1">
              <a:buFont typeface="Wingdings" pitchFamily="2" charset="2"/>
              <a:buChar char="à"/>
            </a:pPr>
            <a:r>
              <a:rPr lang="en-US" altLang="ko-KR" smtClean="0">
                <a:sym typeface="Wingdings" pitchFamily="2" charset="2"/>
              </a:rPr>
              <a:t>GPC downregulation in adenocarcinoma(2) </a:t>
            </a:r>
          </a:p>
          <a:p>
            <a:pPr lvl="2" eaLnBrk="1" hangingPunct="1">
              <a:buFont typeface="Wingdings" pitchFamily="2" charset="2"/>
              <a:buChar char="à"/>
            </a:pPr>
            <a:endParaRPr lang="en-US" altLang="ko-KR" smtClean="0">
              <a:sym typeface="Wingdings" pitchFamily="2" charset="2"/>
            </a:endParaRPr>
          </a:p>
          <a:p>
            <a:pPr lvl="2" eaLnBrk="1" hangingPunct="1">
              <a:buFont typeface="Wingdings" pitchFamily="2" charset="2"/>
              <a:buChar char="à"/>
            </a:pPr>
            <a:r>
              <a:rPr lang="en-US" altLang="ko-KR" smtClean="0">
                <a:sym typeface="Wingdings" pitchFamily="2" charset="2"/>
              </a:rPr>
              <a:t>GPC –adenocarcinoma </a:t>
            </a:r>
          </a:p>
          <a:p>
            <a:pPr lvl="2" eaLnBrk="1" hangingPunct="1">
              <a:buFont typeface="Arial" charset="0"/>
              <a:buNone/>
            </a:pPr>
            <a:r>
              <a:rPr lang="en-US" altLang="ko-KR" smtClean="0">
                <a:sym typeface="Wingdings" pitchFamily="2" charset="2"/>
              </a:rPr>
              <a:t>(limitation: sample size, different etiology of adenocarcinoma)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Discussion</a:t>
            </a:r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Former smoker (quitting duration &gt;10yrs) in Harvard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two replicated SNPs were associated with lung cancer 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dirty="0" smtClean="0">
                <a:sym typeface="Wingdings" pitchFamily="2" charset="2"/>
              </a:rPr>
              <a:t> Long term quitters might share common genetic mechanisms in developing lung cancers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Discussion</a:t>
            </a:r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GPC 5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sz="2000" dirty="0" smtClean="0"/>
              <a:t>-</a:t>
            </a:r>
            <a:r>
              <a:rPr lang="en-US" altLang="ko-KR" sz="2400" dirty="0" err="1" smtClean="0"/>
              <a:t>glypican</a:t>
            </a:r>
            <a:r>
              <a:rPr lang="en-US" altLang="ko-KR" sz="2400" dirty="0" smtClean="0"/>
              <a:t> gene family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glypican</a:t>
            </a:r>
            <a:r>
              <a:rPr lang="en-US" altLang="ko-KR" dirty="0" smtClean="0"/>
              <a:t>: important in </a:t>
            </a:r>
            <a:r>
              <a:rPr lang="en-US" altLang="ko-KR" dirty="0" err="1" smtClean="0"/>
              <a:t>reulating</a:t>
            </a:r>
            <a:r>
              <a:rPr lang="en-US" altLang="ko-KR" dirty="0" smtClean="0"/>
              <a:t> cell proliferation and division, development processes, </a:t>
            </a:r>
            <a:r>
              <a:rPr lang="en-US" altLang="ko-KR" dirty="0" err="1" smtClean="0"/>
              <a:t>oncogenesis</a:t>
            </a:r>
            <a:r>
              <a:rPr lang="en-US" altLang="ko-KR" dirty="0" smtClean="0"/>
              <a:t> 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sz="2400" dirty="0" smtClean="0"/>
              <a:t>-amplification at 13q31-32 in several tumors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sz="2400" dirty="0" smtClean="0"/>
              <a:t>-deletion at 13q31.3 in lung cancer </a:t>
            </a:r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sz="2400" dirty="0" smtClean="0"/>
              <a:t>-13q partial deletion in lung </a:t>
            </a:r>
            <a:r>
              <a:rPr lang="en-US" altLang="ko-KR" sz="2400" dirty="0" err="1" smtClean="0"/>
              <a:t>hypoplasia</a:t>
            </a:r>
            <a:endParaRPr lang="en-US" altLang="ko-KR" sz="2400" dirty="0" smtClean="0"/>
          </a:p>
          <a:p>
            <a:pPr lvl="1" eaLnBrk="1" hangingPunct="1">
              <a:buFont typeface="Arial" charset="0"/>
              <a:buNone/>
              <a:defRPr/>
            </a:pPr>
            <a:r>
              <a:rPr lang="en-US" altLang="ko-KR" sz="2400" dirty="0" smtClean="0">
                <a:sym typeface="Wingdings" pitchFamily="2" charset="2"/>
              </a:rPr>
              <a:t> Lung development</a:t>
            </a:r>
            <a:endParaRPr lang="en-US" altLang="ko-KR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Discussion</a:t>
            </a:r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Small sample size , but multilevel </a:t>
            </a:r>
            <a:r>
              <a:rPr lang="en-US" altLang="ko-KR" dirty="0" err="1" smtClean="0"/>
              <a:t>anaylysis</a:t>
            </a:r>
            <a:r>
              <a:rPr lang="en-US" altLang="ko-KR" dirty="0" smtClean="0"/>
              <a:t> </a:t>
            </a:r>
            <a:r>
              <a:rPr lang="en-US" altLang="ko-KR" dirty="0" smtClean="0">
                <a:sym typeface="Wingdings" pitchFamily="2" charset="2"/>
              </a:rPr>
              <a:t> statistical reliability, biological plausibility</a:t>
            </a:r>
          </a:p>
          <a:p>
            <a:pPr eaLnBrk="1" hangingPunct="1">
              <a:defRPr/>
            </a:pPr>
            <a:r>
              <a:rPr lang="en-US" altLang="ko-KR" dirty="0" smtClean="0">
                <a:sym typeface="Wingdings" pitchFamily="2" charset="2"/>
              </a:rPr>
              <a:t>Potential heterogeneity(</a:t>
            </a:r>
            <a:r>
              <a:rPr lang="en-US" altLang="ko-KR" dirty="0" err="1" smtClean="0">
                <a:sym typeface="Wingdings" pitchFamily="2" charset="2"/>
              </a:rPr>
              <a:t>cf</a:t>
            </a:r>
            <a:r>
              <a:rPr lang="en-US" altLang="ko-KR" dirty="0" smtClean="0">
                <a:sym typeface="Wingdings" pitchFamily="2" charset="2"/>
              </a:rPr>
              <a:t> Harvard)</a:t>
            </a:r>
          </a:p>
          <a:p>
            <a:pPr eaLnBrk="1" hangingPunct="1">
              <a:defRPr/>
            </a:pPr>
            <a:r>
              <a:rPr lang="en-US" altLang="ko-KR" dirty="0" smtClean="0">
                <a:sym typeface="Wingdings" pitchFamily="2" charset="2"/>
              </a:rPr>
              <a:t>Other SNPs validation : small sample size, other study is needed</a:t>
            </a:r>
          </a:p>
          <a:p>
            <a:pPr eaLnBrk="1" hangingPunct="1">
              <a:defRPr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Summary</a:t>
            </a:r>
            <a:endParaRPr lang="ko-KR" altLang="en-US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altLang="ko-KR" dirty="0" smtClean="0"/>
              <a:t>We have identified a </a:t>
            </a:r>
            <a:r>
              <a:rPr lang="en-US" altLang="ko-KR" dirty="0" smtClean="0">
                <a:solidFill>
                  <a:srgbClr val="FFFF00"/>
                </a:solidFill>
              </a:rPr>
              <a:t>genetic locus at 13q 31.3 </a:t>
            </a:r>
            <a:r>
              <a:rPr lang="en-US" altLang="ko-KR" dirty="0" smtClean="0"/>
              <a:t>that regulates the expression of </a:t>
            </a:r>
            <a:r>
              <a:rPr lang="en-US" altLang="ko-KR" dirty="0" smtClean="0">
                <a:solidFill>
                  <a:srgbClr val="FFFF00"/>
                </a:solidFill>
              </a:rPr>
              <a:t>GPC</a:t>
            </a:r>
            <a:r>
              <a:rPr lang="en-US" altLang="ko-KR" dirty="0" smtClean="0"/>
              <a:t>s, which might contribute to the development of lung cancer in never smokers</a:t>
            </a:r>
          </a:p>
          <a:p>
            <a:pPr eaLnBrk="1" hangingPunct="1">
              <a:defRPr/>
            </a:pPr>
            <a:r>
              <a:rPr lang="en-US" altLang="ko-KR" dirty="0" smtClean="0"/>
              <a:t>Further studies are needed to investigate the regulatory effect of these SNPs and the functional role of GPC5 in lung </a:t>
            </a:r>
            <a:r>
              <a:rPr lang="en-US" altLang="ko-KR" dirty="0" err="1" smtClean="0"/>
              <a:t>tumorigenesis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Closing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More research is needed about lung cancer in never smoker</a:t>
            </a: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Improve understanding of lung cancer generally</a:t>
            </a:r>
          </a:p>
          <a:p>
            <a:pPr>
              <a:buFont typeface="Wingdings" pitchFamily="2" charset="2"/>
              <a:buChar char="à"/>
            </a:pPr>
            <a:r>
              <a:rPr lang="en-US" altLang="ko-KR" dirty="0" smtClean="0">
                <a:sym typeface="Wingdings" pitchFamily="2" charset="2"/>
              </a:rPr>
              <a:t>cause, therapy</a:t>
            </a: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Introduction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altLang="ko-KR" sz="2800" dirty="0" smtClean="0"/>
              <a:t>Causes of Lung cancer in never smokers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-are poorly understood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-established risk factor is second-hand smoking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-other : environmental factors, hormones, viral infections</a:t>
            </a:r>
          </a:p>
          <a:p>
            <a:pPr lvl="1" eaLnBrk="1" hangingPunct="1">
              <a:buFontTx/>
              <a:buNone/>
              <a:defRPr/>
            </a:pPr>
            <a:r>
              <a:rPr lang="en-US" altLang="ko-KR" sz="2400" dirty="0" smtClean="0"/>
              <a:t>-individual susceptibility to lung cancer has been studied (inherited genetic &amp; acquired somatic changes)</a:t>
            </a:r>
          </a:p>
          <a:p>
            <a:pPr lvl="1" eaLnBrk="1" hangingPunct="1">
              <a:buFontTx/>
              <a:buNone/>
              <a:defRPr/>
            </a:pPr>
            <a:endParaRPr lang="en-US" altLang="ko-KR" sz="2400" dirty="0" smtClean="0"/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US" altLang="ko-KR" sz="2400" dirty="0" smtClean="0">
                <a:sym typeface="Wingdings" pitchFamily="2" charset="2"/>
              </a:rPr>
              <a:t>The </a:t>
            </a:r>
            <a:r>
              <a:rPr lang="en-US" altLang="ko-KR" sz="2400" dirty="0" smtClean="0">
                <a:sym typeface="Wingdings" pitchFamily="2" charset="2"/>
              </a:rPr>
              <a:t>specific genetic mechanisms remains to be elucidated </a:t>
            </a:r>
            <a:endParaRPr lang="en-US" altLang="ko-KR" sz="2400" dirty="0" smtClean="0">
              <a:sym typeface="Wingdings" pitchFamily="2" charset="2"/>
            </a:endParaRPr>
          </a:p>
          <a:p>
            <a:pPr lvl="1" eaLnBrk="1" hangingPunct="1">
              <a:buNone/>
              <a:defRPr/>
            </a:pPr>
            <a:endParaRPr lang="en-US" altLang="ko-KR" sz="2400" dirty="0" smtClean="0"/>
          </a:p>
          <a:p>
            <a:pPr eaLnBrk="1" hangingPunct="1">
              <a:buFontTx/>
              <a:buNone/>
              <a:defRPr/>
            </a:pPr>
            <a:endParaRPr lang="en-US" altLang="ko-K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Genetic variants and risk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Familial aggregation</a:t>
            </a:r>
          </a:p>
          <a:p>
            <a:pPr>
              <a:buNone/>
            </a:pPr>
            <a:r>
              <a:rPr lang="en-US" altLang="ko-KR" dirty="0" smtClean="0"/>
              <a:t>-</a:t>
            </a:r>
            <a:r>
              <a:rPr lang="en-US" altLang="ko-KR" dirty="0" err="1" smtClean="0"/>
              <a:t>familiy</a:t>
            </a:r>
            <a:r>
              <a:rPr lang="en-US" altLang="ko-KR" dirty="0" smtClean="0"/>
              <a:t> history of lung cancer </a:t>
            </a:r>
            <a:r>
              <a:rPr lang="en-US" altLang="ko-KR" dirty="0" smtClean="0">
                <a:sym typeface="Wingdings" pitchFamily="2" charset="2"/>
              </a:rPr>
              <a:t> increase lung cancer in never smokers</a:t>
            </a: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53" y="214290"/>
            <a:ext cx="807249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642910" y="4071942"/>
            <a:ext cx="4643470" cy="16430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000496" y="578645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The JPHC study, CHEST 2006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Linkage studies</a:t>
            </a:r>
          </a:p>
          <a:p>
            <a:pPr>
              <a:buNone/>
            </a:pPr>
            <a:r>
              <a:rPr lang="en-US" altLang="ko-KR" dirty="0" smtClean="0"/>
              <a:t>-family aggregation </a:t>
            </a:r>
            <a:r>
              <a:rPr lang="en-US" altLang="ko-KR" dirty="0" smtClean="0">
                <a:sym typeface="Wingdings" pitchFamily="2" charset="2"/>
              </a:rPr>
              <a:t> possibility of one or more susceptibility gene for lung cancer</a:t>
            </a:r>
          </a:p>
          <a:p>
            <a:pPr>
              <a:buFontTx/>
              <a:buChar char="-"/>
            </a:pPr>
            <a:r>
              <a:rPr lang="en-US" altLang="ko-KR" dirty="0" smtClean="0">
                <a:sym typeface="Wingdings" pitchFamily="2" charset="2"/>
              </a:rPr>
              <a:t>6q 23-25 (146cM to 164 </a:t>
            </a:r>
            <a:r>
              <a:rPr lang="en-US" altLang="ko-KR" dirty="0" err="1" smtClean="0">
                <a:sym typeface="Wingdings" pitchFamily="2" charset="2"/>
              </a:rPr>
              <a:t>cM</a:t>
            </a:r>
            <a:r>
              <a:rPr lang="en-US" altLang="ko-KR" dirty="0" smtClean="0">
                <a:sym typeface="Wingdings" pitchFamily="2" charset="2"/>
              </a:rPr>
              <a:t>) – lung cancer (even in never smokers) </a:t>
            </a:r>
          </a:p>
          <a:p>
            <a:pPr lvl="1">
              <a:buNone/>
            </a:pPr>
            <a:r>
              <a:rPr lang="en-US" altLang="ko-KR" dirty="0" smtClean="0">
                <a:sym typeface="Wingdings" pitchFamily="2" charset="2"/>
              </a:rPr>
              <a:t>:familial lung cancer </a:t>
            </a: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 </a:t>
            </a:r>
          </a:p>
          <a:p>
            <a:pPr algn="r">
              <a:buNone/>
            </a:pPr>
            <a:r>
              <a:rPr lang="en-US" altLang="ko-KR" sz="2000" i="1" dirty="0" smtClean="0">
                <a:sym typeface="Wingdings" pitchFamily="2" charset="2"/>
              </a:rPr>
              <a:t>Am J Hum Genet 2004 </a:t>
            </a:r>
          </a:p>
          <a:p>
            <a:pPr>
              <a:buNone/>
            </a:pPr>
            <a:endParaRPr lang="en-US" altLang="ko-KR" dirty="0" smtClean="0">
              <a:sym typeface="Wingdings" pitchFamily="2" charset="2"/>
            </a:endParaRP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Candidate gene association studies </a:t>
            </a:r>
          </a:p>
          <a:p>
            <a:r>
              <a:rPr lang="en-US" altLang="ko-KR" dirty="0" smtClean="0"/>
              <a:t>Genome- wide association studies</a:t>
            </a: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1041Jour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저널 발표</Template>
  <TotalTime>349</TotalTime>
  <Words>1966</Words>
  <Application>Microsoft Office PowerPoint</Application>
  <PresentationFormat>화면 슬라이드 쇼(4:3)</PresentationFormat>
  <Paragraphs>268</Paragraphs>
  <Slides>46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47" baseType="lpstr">
      <vt:lpstr>201041Journal</vt:lpstr>
      <vt:lpstr>Genetic variants and risk of lung cancer in never smokers</vt:lpstr>
      <vt:lpstr>Introduction </vt:lpstr>
      <vt:lpstr>Introduction </vt:lpstr>
      <vt:lpstr>Introduction</vt:lpstr>
      <vt:lpstr>Introduction</vt:lpstr>
      <vt:lpstr>Genetic variants and risk </vt:lpstr>
      <vt:lpstr>슬라이드 7</vt:lpstr>
      <vt:lpstr>슬라이드 8</vt:lpstr>
      <vt:lpstr>슬라이드 9</vt:lpstr>
      <vt:lpstr>슬라이드 10</vt:lpstr>
      <vt:lpstr>Introduction</vt:lpstr>
      <vt:lpstr>Methods -Patients</vt:lpstr>
      <vt:lpstr>Methods -Patients</vt:lpstr>
      <vt:lpstr>Methods -Patients</vt:lpstr>
      <vt:lpstr>Methods-patients</vt:lpstr>
      <vt:lpstr>Methods-patients</vt:lpstr>
      <vt:lpstr>Methods-patients</vt:lpstr>
      <vt:lpstr>Methods-patients</vt:lpstr>
      <vt:lpstr>Methods-patients</vt:lpstr>
      <vt:lpstr>Procedures</vt:lpstr>
      <vt:lpstr>Methods-Procedures</vt:lpstr>
      <vt:lpstr>Methods-Procedures</vt:lpstr>
      <vt:lpstr>Methods-Procedures</vt:lpstr>
      <vt:lpstr>Methods-Procedures</vt:lpstr>
      <vt:lpstr>Methods-Procedures</vt:lpstr>
      <vt:lpstr>Methods-Procedures</vt:lpstr>
      <vt:lpstr>Methods-statistical analysis</vt:lpstr>
      <vt:lpstr>Methods-statistical analysis</vt:lpstr>
      <vt:lpstr>Results</vt:lpstr>
      <vt:lpstr>Results</vt:lpstr>
      <vt:lpstr>슬라이드 31</vt:lpstr>
      <vt:lpstr>Results</vt:lpstr>
      <vt:lpstr>슬라이드 33</vt:lpstr>
      <vt:lpstr>Results</vt:lpstr>
      <vt:lpstr>슬라이드 35</vt:lpstr>
      <vt:lpstr>슬라이드 36</vt:lpstr>
      <vt:lpstr>슬라이드 37</vt:lpstr>
      <vt:lpstr>Results</vt:lpstr>
      <vt:lpstr>Results</vt:lpstr>
      <vt:lpstr>Discussion </vt:lpstr>
      <vt:lpstr>Discussion</vt:lpstr>
      <vt:lpstr>Discussion</vt:lpstr>
      <vt:lpstr>Discussion</vt:lpstr>
      <vt:lpstr>Discussion</vt:lpstr>
      <vt:lpstr>Summary</vt:lpstr>
      <vt:lpstr>Closing</vt:lpstr>
    </vt:vector>
  </TitlesOfParts>
  <Company>YUMC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yocsdt99</dc:creator>
  <cp:lastModifiedBy>yocsdt99</cp:lastModifiedBy>
  <cp:revision>29</cp:revision>
  <dcterms:created xsi:type="dcterms:W3CDTF">2010-04-18T03:49:23Z</dcterms:created>
  <dcterms:modified xsi:type="dcterms:W3CDTF">2010-04-18T09:38:24Z</dcterms:modified>
</cp:coreProperties>
</file>