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3" r:id="rId3"/>
    <p:sldId id="294" r:id="rId4"/>
    <p:sldId id="322" r:id="rId5"/>
    <p:sldId id="295" r:id="rId6"/>
    <p:sldId id="297" r:id="rId7"/>
    <p:sldId id="299" r:id="rId8"/>
    <p:sldId id="304" r:id="rId9"/>
    <p:sldId id="302" r:id="rId10"/>
    <p:sldId id="301" r:id="rId11"/>
    <p:sldId id="306" r:id="rId12"/>
    <p:sldId id="307" r:id="rId13"/>
    <p:sldId id="309" r:id="rId14"/>
    <p:sldId id="310" r:id="rId15"/>
    <p:sldId id="308" r:id="rId16"/>
    <p:sldId id="311" r:id="rId17"/>
    <p:sldId id="323" r:id="rId18"/>
    <p:sldId id="313" r:id="rId19"/>
    <p:sldId id="315" r:id="rId20"/>
    <p:sldId id="316" r:id="rId21"/>
    <p:sldId id="317" r:id="rId22"/>
    <p:sldId id="283" r:id="rId2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8D4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3599" autoAdjust="0"/>
  </p:normalViewPr>
  <p:slideViewPr>
    <p:cSldViewPr>
      <p:cViewPr varScale="1">
        <p:scale>
          <a:sx n="90" d="100"/>
          <a:sy n="90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221AC88-C4D4-43FF-86DE-589B95CFBBF2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AEDC1E-F7CA-4DF9-AB2B-D79E117905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 smtClean="0"/>
              <a:t>Astrid</a:t>
            </a:r>
            <a:r>
              <a:rPr lang="en-US" altLang="ko-KR" baseline="0" dirty="0" smtClean="0"/>
              <a:t> van </a:t>
            </a:r>
            <a:r>
              <a:rPr lang="en-US" altLang="ko-KR" baseline="0" dirty="0" err="1" smtClean="0"/>
              <a:t>tubergen</a:t>
            </a:r>
            <a:r>
              <a:rPr lang="ko-KR" altLang="en-US" baseline="0" dirty="0" smtClean="0"/>
              <a:t>등이 </a:t>
            </a:r>
            <a:r>
              <a:rPr lang="en-US" altLang="ko-KR" baseline="0" dirty="0" smtClean="0"/>
              <a:t>2012</a:t>
            </a:r>
            <a:r>
              <a:rPr lang="ko-KR" altLang="en-US" baseline="0" dirty="0" smtClean="0"/>
              <a:t>년 발표한 </a:t>
            </a:r>
            <a:r>
              <a:rPr lang="en-US" altLang="ko-KR" baseline="0" dirty="0" smtClean="0"/>
              <a:t>AS </a:t>
            </a:r>
            <a:r>
              <a:rPr lang="ko-KR" altLang="en-US" baseline="0" dirty="0" smtClean="0"/>
              <a:t>환자에서 새롭게 발생하는 </a:t>
            </a:r>
            <a:r>
              <a:rPr lang="en-US" altLang="ko-KR" baseline="0" dirty="0" err="1" smtClean="0"/>
              <a:t>syndesmophytes</a:t>
            </a:r>
            <a:r>
              <a:rPr lang="ko-KR" altLang="en-US" baseline="0" dirty="0" smtClean="0"/>
              <a:t>와 그것을 예측하는 </a:t>
            </a:r>
            <a:r>
              <a:rPr lang="en-US" altLang="ko-KR" baseline="0" dirty="0" smtClean="0"/>
              <a:t>predictor </a:t>
            </a:r>
            <a:r>
              <a:rPr lang="ko-KR" altLang="en-US" baseline="0" dirty="0" smtClean="0"/>
              <a:t>에 관한 </a:t>
            </a:r>
            <a:r>
              <a:rPr lang="en-US" altLang="ko-KR" baseline="0" dirty="0" smtClean="0"/>
              <a:t>study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ko-KR" altLang="en-US" baseline="0" dirty="0" smtClean="0"/>
              <a:t>내과 </a:t>
            </a:r>
            <a:r>
              <a:rPr lang="en-US" altLang="ko-KR" baseline="0" dirty="0" smtClean="0"/>
              <a:t>2</a:t>
            </a:r>
            <a:r>
              <a:rPr lang="ko-KR" altLang="en-US" baseline="0" dirty="0" err="1" smtClean="0"/>
              <a:t>년차</a:t>
            </a:r>
            <a:r>
              <a:rPr lang="ko-KR" altLang="en-US" baseline="0" dirty="0" smtClean="0"/>
              <a:t> 이희승입니다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</p:txBody>
      </p:sp>
      <p:sp>
        <p:nvSpPr>
          <p:cNvPr id="15363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DFD867-3E7D-456E-834E-9A5FFD9292D7}" type="slidenum">
              <a:rPr lang="ko-KR" altLang="en-US">
                <a:cs typeface="맑은 고딕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ko-KR">
              <a:cs typeface="맑은 고딕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다양한 이유로 </a:t>
            </a:r>
            <a:r>
              <a:rPr lang="en-US" altLang="ko-KR" dirty="0" smtClean="0"/>
              <a:t>SBT</a:t>
            </a:r>
            <a:r>
              <a:rPr lang="ko-KR" altLang="en-US" dirty="0" smtClean="0"/>
              <a:t>는 실패한다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AEDC1E-F7CA-4DF9-AB2B-D79E1179058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맑은 고딕"/>
              </a:rPr>
              <a:t>many of the pathologic states that result in an imbalance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맑은 고딕"/>
              </a:rPr>
              <a:t>between respiratory-muscle strength and respiratory load.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AEDC1E-F7CA-4DF9-AB2B-D79E11790581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9645C-FF1F-4693-82E6-54E5D000EFFF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1AA6F-6C97-4B90-ABD5-4CAE2CD56D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9EA1B-60A5-4099-93E4-3A5A496E245C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9738-8F3A-4ECC-B0B0-9957C487037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DE19D-E6C4-4565-849F-B81E0873C6DF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0BF22-851B-49AF-859F-412AD5B657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828F3-14AA-4245-A16E-2F997546FDB0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9DD22-0CD1-4D55-A5D7-4F2EA0CF29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B860D-01D2-42AE-B932-4D76E4771146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A7424-D5C7-40E9-BFB7-9F8450069EB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332FD-1755-42A7-8E68-23721306775D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E4E26-A9F0-460B-941C-81ABBCAFBE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E2BBD-F9F4-4212-A59F-2D3E417F8CFD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254D3-7F2D-41AD-9B55-58057CA30A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6D7EF-34FC-41B5-AACA-CE943BB1DFD4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25857-1382-44B4-8144-805B49E851A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6711E-7455-4A56-A440-09D05514172D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592F5-71F1-4C60-AB95-2E0A2DA7983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7E953-D542-40EF-95C5-13D8197A795E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7806C-08E3-475A-B174-AA6F77997FF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4729C-65C8-41FA-A718-58083AD14B68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232EE-68EB-48FA-A63C-B36A99A4E7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3C5D98-BBD5-46CA-AEE8-5BDD1FE88929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D35B2B-7F37-455E-A256-8EF4D4FBA57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/>
          <a:ea typeface="맑은 고딕"/>
          <a:cs typeface="맑은 고딕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91303" y="1214422"/>
            <a:ext cx="7970509" cy="292895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altLang="ko-KR" sz="3600" b="1" dirty="0" smtClean="0">
                <a:latin typeface="ZurichBT-LightCondensed"/>
                <a:cs typeface="Times New Roman" pitchFamily="18" charset="0"/>
              </a:rPr>
              <a:t>Weaning Patients from the Ventilator</a:t>
            </a:r>
            <a:r>
              <a:rPr lang="en-US" altLang="ko-K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000" i="1" dirty="0" smtClean="0">
                <a:latin typeface="ZurichBT-LightCondensed"/>
              </a:rPr>
              <a:t>John F. </a:t>
            </a:r>
            <a:r>
              <a:rPr lang="en-US" altLang="ko-KR" sz="2000" i="1" dirty="0" err="1" smtClean="0">
                <a:latin typeface="ZurichBT-LightCondensed"/>
              </a:rPr>
              <a:t>McConville</a:t>
            </a:r>
            <a:r>
              <a:rPr lang="en-US" altLang="ko-KR" sz="2000" i="1" dirty="0" smtClean="0">
                <a:latin typeface="ZurichBT-LightCondensed"/>
              </a:rPr>
              <a:t>, M.D., and John P. Kress, M.D.</a:t>
            </a:r>
            <a:endParaRPr lang="ko-KR" altLang="en-US" sz="2000" i="1" dirty="0" smtClean="0">
              <a:solidFill>
                <a:srgbClr val="000000"/>
              </a:solidFill>
              <a:latin typeface="ZurichBT-LightCondensed"/>
              <a:cs typeface="Times New Roman" pitchFamily="18" charset="0"/>
            </a:endParaRPr>
          </a:p>
        </p:txBody>
      </p:sp>
      <p:sp>
        <p:nvSpPr>
          <p:cNvPr id="14340" name="부제목 2"/>
          <p:cNvSpPr>
            <a:spLocks noGrp="1"/>
          </p:cNvSpPr>
          <p:nvPr>
            <p:ph type="subTitle" idx="1"/>
          </p:nvPr>
        </p:nvSpPr>
        <p:spPr>
          <a:xfrm>
            <a:off x="3571875" y="5214938"/>
            <a:ext cx="5129213" cy="9953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ko-K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2013.02.21</a:t>
            </a:r>
          </a:p>
          <a:p>
            <a:pPr eaLnBrk="1" hangingPunct="1">
              <a:lnSpc>
                <a:spcPct val="90000"/>
              </a:lnSpc>
            </a:pPr>
            <a:r>
              <a:rPr lang="en-US" altLang="ko-K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altLang="ko-KR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Hee-Seung</a:t>
            </a:r>
            <a:r>
              <a:rPr lang="en-US" altLang="ko-K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Lee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5500694" y="4214818"/>
            <a:ext cx="31614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i="1" dirty="0" smtClean="0">
                <a:latin typeface="ZurichBT-LightCondensed"/>
              </a:rPr>
              <a:t>N </a:t>
            </a:r>
            <a:r>
              <a:rPr lang="en-US" altLang="ko-KR" sz="1600" b="1" i="1" dirty="0" err="1" smtClean="0">
                <a:latin typeface="ZurichBT-LightCondensed"/>
              </a:rPr>
              <a:t>Engl</a:t>
            </a:r>
            <a:r>
              <a:rPr lang="en-US" altLang="ko-KR" sz="1600" b="1" i="1" dirty="0" smtClean="0">
                <a:latin typeface="ZurichBT-LightCondensed"/>
              </a:rPr>
              <a:t> J Med 2012;367:2233-9.</a:t>
            </a:r>
            <a:endParaRPr lang="ko-KR" altLang="en-US" sz="1600" i="1" dirty="0">
              <a:latin typeface="ZurichBT-Light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Strategies to Reduce the Duration of Mechanical Ventilation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Efforts to decrease the duration of mechanical ventilation can be divided into two categories 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Earlier appreciation of readiness for spontaneous breathing trials 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Shorter process of discontinuing mechanical ventilation</a:t>
            </a:r>
            <a:endParaRPr lang="ko-KR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Strategies to Reduce the Duration of Mechanical Ventilation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Yang and Tobin found that a 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ratio of the respiratory rate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(expressed in breaths per minute) 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to tidal volume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(expressed in liters) (f:Vt) 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of 105 breaths per minute per liter or less during a 1-minute trial with the use of a T-piece </a:t>
            </a: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accurate in identifying patients in whom a subsequent spontaneous-breathing trial would be successful (positive predictive value, 78%; negative predictive value, 95%).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b="1" dirty="0" smtClean="0">
                <a:latin typeface="Times New Roman" pitchFamily="18" charset="0"/>
                <a:cs typeface="Times New Roman" pitchFamily="18" charset="0"/>
              </a:rPr>
              <a:t>Approaches to Spontaneous Breathing Trials</a:t>
            </a:r>
            <a:endParaRPr lang="ko-KR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Respiratory mechanics worsen during a spontaneous-breathing trial, causing increased work in breathing that cannot be maintained in critically ill patients.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Deterioration of respiratory mechanics can result from the following: 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Increased respiratory resistance such as that which occurs in status </a:t>
            </a:r>
            <a:r>
              <a:rPr lang="en-US" altLang="ko-KR" sz="2000" dirty="0" err="1" smtClean="0">
                <a:latin typeface="Times New Roman" pitchFamily="18" charset="0"/>
                <a:cs typeface="Times New Roman" pitchFamily="18" charset="0"/>
              </a:rPr>
              <a:t>asthmaticus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 and other obstructive pulmonary conditions.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Decreased lung compliance in diseases such as pulmonary fibrosis, pulmonary edema, acute lung injury, or ARDS.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Air trapping that can occur in chronic obstructive pulmonary disease.</a:t>
            </a:r>
            <a:endParaRPr lang="ko-KR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000240"/>
            <a:ext cx="5541166" cy="371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제목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Approaches to Spontaneous Breathing Trials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To better describe the transition from mechanical ventilation to spontaneous breathing, a classification scheme based on the results of spontaneous-breathing trials.</a:t>
            </a:r>
          </a:p>
          <a:p>
            <a:endParaRPr lang="en-US" altLang="ko-K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ko-K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Simple transition to spontaneous breathing 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- successful first trial followed by discontinuation of mechanical ventilation.</a:t>
            </a:r>
          </a:p>
          <a:p>
            <a:pPr lvl="1"/>
            <a:r>
              <a:rPr lang="en-US" altLang="ko-K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Difficult transition 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- three spontaneous-breathing trials but fewer than 7 days between the first unsuccessful trial and successful discontinuation of mechanical ventilation.</a:t>
            </a:r>
          </a:p>
          <a:p>
            <a:pPr lvl="1"/>
            <a:r>
              <a:rPr lang="en-US" altLang="ko-K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Prolonged transition 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- at least three unsuccessful spontaneous-breathing trials or 7 days or more of mechanical ventilation after the initial unsuccessful trial. In-hospital mortality and possibly overall mortality are increased.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571472" y="28572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Approaches to Spontaneous Breathing Trials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b="1" dirty="0" smtClean="0">
                <a:latin typeface="Times New Roman" pitchFamily="18" charset="0"/>
                <a:cs typeface="Times New Roman" pitchFamily="18" charset="0"/>
              </a:rPr>
              <a:t>Unsuccessful weaning from the ventilator</a:t>
            </a:r>
            <a:endParaRPr lang="ko-KR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Approximately 15% of patients in whom mechanical ventilation is discontinued require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reintubation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within 48 hours.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Patients who require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reintubation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have an increased risk of death, a prolonged hospital stay, and a decreased likelihood of returning home.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Several studies have started to elucidate the difference between readiness for discontinuation of ventilation and successful spontaneous breathing trials.</a:t>
            </a: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Inadequate cough, excessive secretions, and poor mental status required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reintubation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after discontinuation of mechanical ventilation.</a:t>
            </a: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It may be wise to delay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extubation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in patients who have had a successful trial of spontaneous breathing but do not meet these three criteria.</a:t>
            </a: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Additional risk factors - increased f:Vt ratio at the end of a spontaneous-breathing trial, a positive fluid balance, diagnosis of pneumonia</a:t>
            </a:r>
          </a:p>
          <a:p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09600" y="28572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Unsuccessful weaning from the ventilator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756734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제목 1"/>
          <p:cNvSpPr txBox="1">
            <a:spLocks/>
          </p:cNvSpPr>
          <p:nvPr/>
        </p:nvSpPr>
        <p:spPr bwMode="auto">
          <a:xfrm>
            <a:off x="609600" y="28572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Unsuccessful weaning from the ventilator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Treatment of Respiratory Distress after </a:t>
            </a:r>
            <a:r>
              <a:rPr lang="en-US" altLang="ko-KR" sz="2800" b="1" dirty="0" err="1" smtClean="0">
                <a:latin typeface="Times New Roman" pitchFamily="18" charset="0"/>
                <a:cs typeface="Times New Roman" pitchFamily="18" charset="0"/>
              </a:rPr>
              <a:t>Extubation</a:t>
            </a:r>
            <a:endParaRPr lang="ko-KR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Noninvasive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positive pressure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entilation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in patients in whom respiratory distress develops within 48 hours after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extubation</a:t>
            </a: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Standard care (primarily oxygen and bronchodilators) or noninvasive positive-pressure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ventilation.</a:t>
            </a: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Neither study showed a significant between-group difference in the number of patients who required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reintubation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Both studies showed that the groups receiving noninvasive positive pressure ventilation had a reduced need for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reintubation</a:t>
            </a: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reemptive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use of noninvasive positive-pressure ventilation in the early period after discontinuation of mechanical ventilation in patients deemed to be at increased risk for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extubation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failure appears to be effective in reducing the need for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reintubation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Treatment of Respiratory Distress after Extubation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Almost 800,000 patients who are hospitalized each year require mechanical ventilation.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Majority of patients who receive mechanical ventilation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acute respiratory failure in the postoperative period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pneumonia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congestive heart failure, sepsis, trauma, or the acute respiratory distress syndrome (ARDS).</a:t>
            </a:r>
            <a:endParaRPr lang="ko-KR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This aggressive approach includes assessing all patients in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hemodynamically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stable condition to determine their readiness for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extubation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and then performing a 30-minute spontaneous-breathing trial with the use of CPAP of 5 cm of water or less in eligible patients while they are awake and not receiving continuous sedation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Treatment of Respiratory Distress after Extubation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ggressive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approach to discontinuation of mechanical ventilation that emphasizes early spontaneous breathing and seeks to minimize the duration of mechanical ventilation results in fewer ICU-related complications. </a:t>
            </a: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We recommend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extubation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and the use of preemptive noninvasive positive-pressure ventilation in patients who have had a successful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spontaneousbreathing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trial but are at risk for unsuccessful discontinuation of mechanical ventilation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Treatment of Respiratory Distress after Extubation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5" name="직사각형 4"/>
          <p:cNvSpPr/>
          <p:nvPr/>
        </p:nvSpPr>
        <p:spPr>
          <a:xfrm>
            <a:off x="928662" y="2071678"/>
            <a:ext cx="750099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Thanks for your attention </a:t>
            </a:r>
            <a:endParaRPr kumimoji="0" lang="ko-KR" altLang="en-US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As soon as the condition that caused respiratory failure has started to improve, 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transition from full </a:t>
            </a:r>
            <a:r>
              <a:rPr lang="en-US" altLang="ko-K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ventilatory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support to spontaneous breathing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may be initiated. This transition requires sufficient respiratory-muscle strength to sustain breathing and maintain acceptable gas exchange.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Typical algorithm used by clinicians to discontinue mechanical ventilation. (Figure 1)</a:t>
            </a: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Patients are assessed daily for their readiness to undergo a trial of spontaneous breathing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214422"/>
            <a:ext cx="452130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Typical readiness criteria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include </a:t>
            </a:r>
            <a:r>
              <a:rPr lang="en-US" altLang="ko-K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hemodynamic stability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altLang="ko-K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ratio of the partial pressure of arterial oxygen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(measured in millimeters of mercury) </a:t>
            </a:r>
            <a:r>
              <a:rPr lang="en-US" altLang="ko-K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to the fraction of inspired oxygen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(which is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unitless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) of more than 200 with the ventilator set to deliver a positive end-expiratory pressure of 5 cm of water or less, and </a:t>
            </a:r>
            <a:r>
              <a:rPr lang="en-US" altLang="ko-K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some improvement in the underlying condition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that caused the respiratory failure.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For a spontaneous-breathing trial to be successful, a patient must breathe spontaneously with little or no ventilator support for at least 30 minutes without any of the following: 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Respiratory rate of more than 35 breaths per minute for more than 5 minutes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Oxygen saturation of less than 90%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Heart rate of more than 140 beats per minute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Sustained change in the heart rate of 20% 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Systolic blood pressure of more than 180 mm Hg or less than 90 mm Hg, increased anxiety, or diaphoresis.</a:t>
            </a:r>
            <a:endParaRPr lang="ko-KR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If a trial of spontaneous breathing is successful, several additional factors need to be assessed before removal of the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endotracheal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tube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Ability to protect the airway once the tube is removed.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Quantity of airway secretions.</a:t>
            </a:r>
          </a:p>
          <a:p>
            <a:pPr lvl="1"/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Strength of cough.</a:t>
            </a:r>
          </a:p>
          <a:p>
            <a:pPr lvl="1"/>
            <a:r>
              <a:rPr lang="en-US" altLang="ko-KR" sz="2000" dirty="0" err="1" smtClean="0">
                <a:latin typeface="Times New Roman" pitchFamily="18" charset="0"/>
                <a:cs typeface="Times New Roman" pitchFamily="18" charset="0"/>
              </a:rPr>
              <a:t>Mentation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Strategies to Reduce the Duration of Mechanical Ventilation</a:t>
            </a:r>
            <a:endParaRPr lang="ko-KR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Several studies suggest that the process of discontinuing ventilation after the underlying cause of respiratory failure has been addressed accounts for more than half the total duration of mechanical ventilation</a:t>
            </a: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Minimizing the duration of mechanical ventilation is an important consideration for all clinicians who care for critically ill patients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Strategies to Reduce the Duration of Mechanical Ventilation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In a prospective observational study involving patients with brain injuries, </a:t>
            </a:r>
            <a:r>
              <a:rPr lang="en-US" altLang="ko-KR" sz="2400" dirty="0" err="1" smtClean="0">
                <a:latin typeface="Times New Roman" pitchFamily="18" charset="0"/>
                <a:cs typeface="Times New Roman" pitchFamily="18" charset="0"/>
              </a:rPr>
              <a:t>Coplin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et al. compared discontinuation of mechanical ventilation within 48 hours after readiness criteria had been met with more than a 48-hour delay in discontinuation.</a:t>
            </a:r>
          </a:p>
          <a:p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Higher mortality, an increased risk of pneumonia, and a longer hospital stay in the group with delayed discontinuation</a:t>
            </a:r>
          </a:p>
          <a:p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1199</Words>
  <Application>Microsoft Office PowerPoint</Application>
  <PresentationFormat>화면 슬라이드 쇼(4:3)</PresentationFormat>
  <Paragraphs>94</Paragraphs>
  <Slides>22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Office 테마</vt:lpstr>
      <vt:lpstr>Weaning Patients from the Ventilator  John F. McConville, M.D., and John P. Kress, M.D.</vt:lpstr>
      <vt:lpstr>Introduction </vt:lpstr>
      <vt:lpstr>Introduction </vt:lpstr>
      <vt:lpstr>Introduction </vt:lpstr>
      <vt:lpstr>Introduction </vt:lpstr>
      <vt:lpstr>Introduction </vt:lpstr>
      <vt:lpstr>Introduction </vt:lpstr>
      <vt:lpstr>Strategies to Reduce the Duration of Mechanical Ventilation</vt:lpstr>
      <vt:lpstr>Strategies to Reduce the Duration of Mechanical Ventilation</vt:lpstr>
      <vt:lpstr>Strategies to Reduce the Duration of Mechanical Ventilation</vt:lpstr>
      <vt:lpstr>Strategies to Reduce the Duration of Mechanical Ventilation</vt:lpstr>
      <vt:lpstr>Approaches to Spontaneous Breathing Trials</vt:lpstr>
      <vt:lpstr>슬라이드 13</vt:lpstr>
      <vt:lpstr>슬라이드 14</vt:lpstr>
      <vt:lpstr>Unsuccessful weaning from the ventilator</vt:lpstr>
      <vt:lpstr>슬라이드 16</vt:lpstr>
      <vt:lpstr>슬라이드 17</vt:lpstr>
      <vt:lpstr>Treatment of Respiratory Distress after Extubation</vt:lpstr>
      <vt:lpstr>슬라이드 19</vt:lpstr>
      <vt:lpstr>슬라이드 20</vt:lpstr>
      <vt:lpstr>슬라이드 21</vt:lpstr>
      <vt:lpstr>슬라이드 22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of Recurrence and Chemotherapy Benefit for Patients With Node-Negative, Estrogen Receptor–Positive Breast Cancer: Recurrence Score Alone and Integrated With Pathologic and Clinical Factors</dc:title>
  <dc:creator>김희진</dc:creator>
  <cp:lastModifiedBy>yumi9023</cp:lastModifiedBy>
  <cp:revision>67</cp:revision>
  <dcterms:created xsi:type="dcterms:W3CDTF">2011-11-27T16:35:29Z</dcterms:created>
  <dcterms:modified xsi:type="dcterms:W3CDTF">2013-02-22T04:55:28Z</dcterms:modified>
</cp:coreProperties>
</file>