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62" r:id="rId4"/>
    <p:sldId id="263" r:id="rId5"/>
    <p:sldId id="267" r:id="rId6"/>
    <p:sldId id="258" r:id="rId7"/>
    <p:sldId id="264" r:id="rId8"/>
    <p:sldId id="265" r:id="rId9"/>
    <p:sldId id="266" r:id="rId10"/>
    <p:sldId id="272" r:id="rId11"/>
    <p:sldId id="273" r:id="rId12"/>
    <p:sldId id="259" r:id="rId13"/>
    <p:sldId id="274" r:id="rId14"/>
    <p:sldId id="275" r:id="rId15"/>
    <p:sldId id="276" r:id="rId16"/>
    <p:sldId id="261" r:id="rId17"/>
    <p:sldId id="279" r:id="rId18"/>
    <p:sldId id="280" r:id="rId19"/>
    <p:sldId id="277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18" autoAdjust="0"/>
    <p:restoredTop sz="94660"/>
  </p:normalViewPr>
  <p:slideViewPr>
    <p:cSldViewPr>
      <p:cViewPr varScale="1">
        <p:scale>
          <a:sx n="102" d="100"/>
          <a:sy n="102" d="100"/>
        </p:scale>
        <p:origin x="-31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47C5C-CF56-40A7-9924-1EEFB1D27019}" type="datetimeFigureOut">
              <a:rPr lang="ko-KR" altLang="en-US" smtClean="0"/>
              <a:pPr/>
              <a:t>2017-11-30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317FF-B10A-4AC4-AF8B-ED8BF6A7BA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6628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Peripheral and lower zone, Size of nodules</a:t>
            </a:r>
            <a:r>
              <a:rPr lang="en-US" altLang="ko-KR" baseline="0" dirty="0" smtClean="0"/>
              <a:t> wide range -&gt; metastasis</a:t>
            </a:r>
          </a:p>
          <a:p>
            <a:r>
              <a:rPr lang="en-US" altLang="ko-KR" baseline="0" dirty="0" smtClean="0"/>
              <a:t>Number of nodules: 1~4 -&gt; malignancy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3317FF-B10A-4AC4-AF8B-ED8BF6A7BAA1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4631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B6C30A-C31D-4008-929E-47C18E136EB3}" type="datetimeFigureOut">
              <a:rPr lang="ko-KR" altLang="en-US" smtClean="0"/>
              <a:pPr/>
              <a:t>2017-11-30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C6D2-335F-422C-ABBB-09ACACEB56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B6C30A-C31D-4008-929E-47C18E136EB3}" type="datetimeFigureOut">
              <a:rPr lang="ko-KR" altLang="en-US" smtClean="0"/>
              <a:pPr/>
              <a:t>2017-11-30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C6D2-335F-422C-ABBB-09ACACEB56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B6C30A-C31D-4008-929E-47C18E136EB3}" type="datetimeFigureOut">
              <a:rPr lang="ko-KR" altLang="en-US" smtClean="0"/>
              <a:pPr/>
              <a:t>2017-11-30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C6D2-335F-422C-ABBB-09ACACEB56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  <a:lvl2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2pPr>
            <a:lvl3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3pPr>
            <a:lvl4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4pPr>
            <a:lvl5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B6C30A-C31D-4008-929E-47C18E136EB3}" type="datetimeFigureOut">
              <a:rPr lang="ko-KR" altLang="en-US" smtClean="0"/>
              <a:pPr/>
              <a:t>2017-11-30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C6D2-335F-422C-ABBB-09ACACEB56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B6C30A-C31D-4008-929E-47C18E136EB3}" type="datetimeFigureOut">
              <a:rPr lang="ko-KR" altLang="en-US" smtClean="0"/>
              <a:pPr/>
              <a:t>2017-11-30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C6D2-335F-422C-ABBB-09ACACEB56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B6C30A-C31D-4008-929E-47C18E136EB3}" type="datetimeFigureOut">
              <a:rPr lang="ko-KR" altLang="en-US" smtClean="0"/>
              <a:pPr/>
              <a:t>2017-11-30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C6D2-335F-422C-ABBB-09ACACEB56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B6C30A-C31D-4008-929E-47C18E136EB3}" type="datetimeFigureOut">
              <a:rPr lang="ko-KR" altLang="en-US" smtClean="0"/>
              <a:pPr/>
              <a:t>2017-11-30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C6D2-335F-422C-ABBB-09ACACEB56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B6C30A-C31D-4008-929E-47C18E136EB3}" type="datetimeFigureOut">
              <a:rPr lang="ko-KR" altLang="en-US" smtClean="0"/>
              <a:pPr/>
              <a:t>2017-11-30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C6D2-335F-422C-ABBB-09ACACEB56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B6C30A-C31D-4008-929E-47C18E136EB3}" type="datetimeFigureOut">
              <a:rPr lang="ko-KR" altLang="en-US" smtClean="0"/>
              <a:pPr/>
              <a:t>2017-11-30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C6D2-335F-422C-ABBB-09ACACEB56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B6C30A-C31D-4008-929E-47C18E136EB3}" type="datetimeFigureOut">
              <a:rPr lang="ko-KR" altLang="en-US" smtClean="0"/>
              <a:pPr/>
              <a:t>2017-11-30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C6D2-335F-422C-ABBB-09ACACEB56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B6C30A-C31D-4008-929E-47C18E136EB3}" type="datetimeFigureOut">
              <a:rPr lang="ko-KR" altLang="en-US" smtClean="0"/>
              <a:pPr/>
              <a:t>2017-11-30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C6D2-335F-422C-ABBB-09ACACEB56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89B6C30A-C31D-4008-929E-47C18E136EB3}" type="datetimeFigureOut">
              <a:rPr lang="ko-KR" altLang="en-US" smtClean="0"/>
              <a:pPr/>
              <a:t>2017-11-30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CD2EC6D2-335F-422C-ABBB-09ACACEB567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95536" y="1000251"/>
            <a:ext cx="8352928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b="1" dirty="0">
                <a:solidFill>
                  <a:schemeClr val="bg1"/>
                </a:solidFill>
              </a:rPr>
              <a:t>Guidelines for Management of</a:t>
            </a:r>
            <a:br>
              <a:rPr lang="en-US" altLang="ko-KR" b="1" dirty="0">
                <a:solidFill>
                  <a:schemeClr val="bg1"/>
                </a:solidFill>
              </a:rPr>
            </a:br>
            <a:r>
              <a:rPr lang="en-US" altLang="ko-KR" b="1" dirty="0">
                <a:solidFill>
                  <a:schemeClr val="bg1"/>
                </a:solidFill>
              </a:rPr>
              <a:t>Incidental Pulmonary Nodules</a:t>
            </a:r>
            <a:br>
              <a:rPr lang="en-US" altLang="ko-KR" b="1" dirty="0">
                <a:solidFill>
                  <a:schemeClr val="bg1"/>
                </a:solidFill>
              </a:rPr>
            </a:br>
            <a:r>
              <a:rPr lang="en-US" altLang="ko-KR" b="1" dirty="0">
                <a:solidFill>
                  <a:schemeClr val="bg1"/>
                </a:solidFill>
              </a:rPr>
              <a:t>Detected on CT </a:t>
            </a:r>
            <a:r>
              <a:rPr lang="en-US" altLang="ko-KR" b="1" dirty="0" smtClean="0">
                <a:solidFill>
                  <a:schemeClr val="bg1"/>
                </a:solidFill>
              </a:rPr>
              <a:t>Images</a:t>
            </a:r>
            <a:br>
              <a:rPr lang="en-US" altLang="ko-KR" b="1" dirty="0" smtClean="0">
                <a:solidFill>
                  <a:schemeClr val="bg1"/>
                </a:solidFill>
              </a:rPr>
            </a:br>
            <a:r>
              <a:rPr lang="en-US" altLang="ko-KR" sz="4000" b="1" dirty="0" smtClean="0">
                <a:solidFill>
                  <a:schemeClr val="bg1"/>
                </a:solidFill>
              </a:rPr>
              <a:t>: </a:t>
            </a:r>
            <a:r>
              <a:rPr lang="en-US" altLang="ko-KR" sz="4000" dirty="0">
                <a:solidFill>
                  <a:schemeClr val="bg1"/>
                </a:solidFill>
              </a:rPr>
              <a:t>From </a:t>
            </a:r>
            <a:r>
              <a:rPr lang="en-US" altLang="ko-KR" sz="4000" dirty="0" smtClean="0">
                <a:solidFill>
                  <a:schemeClr val="bg1"/>
                </a:solidFill>
              </a:rPr>
              <a:t>the </a:t>
            </a:r>
            <a:r>
              <a:rPr lang="en-US" altLang="ko-KR" sz="4000" dirty="0" err="1" smtClean="0">
                <a:solidFill>
                  <a:schemeClr val="bg1"/>
                </a:solidFill>
              </a:rPr>
              <a:t>Fleischner</a:t>
            </a:r>
            <a:r>
              <a:rPr lang="en-US" altLang="ko-KR" sz="4000" dirty="0" smtClean="0">
                <a:solidFill>
                  <a:schemeClr val="bg1"/>
                </a:solidFill>
              </a:rPr>
              <a:t> </a:t>
            </a:r>
            <a:r>
              <a:rPr lang="en-US" altLang="ko-KR" sz="4000" dirty="0">
                <a:solidFill>
                  <a:schemeClr val="bg1"/>
                </a:solidFill>
              </a:rPr>
              <a:t>Society 2017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347864" y="5445224"/>
            <a:ext cx="2160240" cy="672480"/>
          </a:xfrm>
        </p:spPr>
        <p:txBody>
          <a:bodyPr/>
          <a:lstStyle/>
          <a:p>
            <a:pPr algn="r"/>
            <a:r>
              <a:rPr lang="en-US" altLang="ko-KR" sz="2400" dirty="0" smtClean="0">
                <a:solidFill>
                  <a:schemeClr val="tx1"/>
                </a:solidFill>
              </a:rPr>
              <a:t>F. </a:t>
            </a:r>
            <a:r>
              <a:rPr lang="ko-KR" altLang="en-US" sz="2400" dirty="0" smtClean="0">
                <a:solidFill>
                  <a:schemeClr val="tx1"/>
                </a:solidFill>
              </a:rPr>
              <a:t>최지수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0" y="836712"/>
            <a:ext cx="903533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776427" y="4149080"/>
            <a:ext cx="3523765" cy="1440160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691680" y="4149080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/>
              <a:t>Grade 1B</a:t>
            </a:r>
            <a:endParaRPr lang="ko-KR" alt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712293" y="6021288"/>
            <a:ext cx="684076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- Number of nodules: 1~4 → malignancy</a:t>
            </a:r>
          </a:p>
          <a:p>
            <a:r>
              <a:rPr lang="en-US" altLang="ko-KR" sz="1600" dirty="0" smtClean="0"/>
              <a:t>- Peripheral and lower zone, Size of nodules</a:t>
            </a:r>
            <a:r>
              <a:rPr lang="en-US" altLang="ko-KR" sz="1600" baseline="0" dirty="0" smtClean="0"/>
              <a:t> wide range → metastasis</a:t>
            </a:r>
          </a:p>
        </p:txBody>
      </p:sp>
    </p:spTree>
    <p:extLst>
      <p:ext uri="{BB962C8B-B14F-4D97-AF65-F5344CB8AC3E}">
        <p14:creationId xmlns:p14="http://schemas.microsoft.com/office/powerpoint/2010/main" val="319391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b="1" dirty="0"/>
              <a:t>For </a:t>
            </a:r>
            <a:r>
              <a:rPr lang="en-US" altLang="ko-KR" b="1" dirty="0" err="1" smtClean="0"/>
              <a:t>subsolid</a:t>
            </a:r>
            <a:r>
              <a:rPr lang="en-US" altLang="ko-KR" b="1" dirty="0" smtClean="0"/>
              <a:t> </a:t>
            </a:r>
            <a:r>
              <a:rPr lang="en-US" altLang="ko-KR" b="1" dirty="0"/>
              <a:t>nodule…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45" y="1340768"/>
            <a:ext cx="8658128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167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4" y="692696"/>
            <a:ext cx="899890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115616" y="1124744"/>
            <a:ext cx="4680520" cy="1152128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5940152" y="1124744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/>
              <a:t>Grade 1B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3049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4" y="692696"/>
            <a:ext cx="899890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115616" y="2460202"/>
            <a:ext cx="5112568" cy="896790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115616" y="3431044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/>
              <a:t>Grade 1C</a:t>
            </a:r>
            <a:endParaRPr lang="ko-KR" alt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3789310" y="4797152"/>
            <a:ext cx="4887146" cy="181588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/>
              <a:t>For nodules </a:t>
            </a:r>
            <a:r>
              <a:rPr lang="en-US" altLang="ko-KR" sz="1600" dirty="0"/>
              <a:t>with </a:t>
            </a:r>
            <a:endParaRPr lang="en-US" altLang="ko-KR" sz="1600" dirty="0" smtClean="0"/>
          </a:p>
          <a:p>
            <a:r>
              <a:rPr lang="en-US" altLang="ko-KR" sz="1600" dirty="0" smtClean="0"/>
              <a:t>- particularly suspicious morphology</a:t>
            </a:r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(ex, </a:t>
            </a:r>
            <a:r>
              <a:rPr lang="en-US" altLang="ko-KR" sz="1600" dirty="0"/>
              <a:t>lobulated margins </a:t>
            </a:r>
            <a:r>
              <a:rPr lang="en-US" altLang="ko-KR" sz="1600" dirty="0" smtClean="0"/>
              <a:t>or cystic components)</a:t>
            </a:r>
          </a:p>
          <a:p>
            <a:r>
              <a:rPr lang="en-US" altLang="ko-KR" sz="1600" dirty="0" smtClean="0"/>
              <a:t>- a </a:t>
            </a:r>
            <a:r>
              <a:rPr lang="en-US" altLang="ko-KR" sz="1600" dirty="0"/>
              <a:t>growing </a:t>
            </a:r>
            <a:r>
              <a:rPr lang="en-US" altLang="ko-KR" sz="1600" dirty="0" smtClean="0"/>
              <a:t>solid component</a:t>
            </a:r>
          </a:p>
          <a:p>
            <a:r>
              <a:rPr lang="en-US" altLang="ko-KR" sz="1600" dirty="0" smtClean="0"/>
              <a:t>- a </a:t>
            </a:r>
            <a:r>
              <a:rPr lang="en-US" altLang="ko-KR" sz="1600" dirty="0"/>
              <a:t>solid </a:t>
            </a:r>
            <a:r>
              <a:rPr lang="en-US" altLang="ko-KR" sz="1600" dirty="0" smtClean="0"/>
              <a:t>component larger </a:t>
            </a:r>
            <a:r>
              <a:rPr lang="en-US" altLang="ko-KR" sz="1600" dirty="0"/>
              <a:t>than 8 </a:t>
            </a:r>
            <a:r>
              <a:rPr lang="en-US" altLang="ko-KR" sz="1600" dirty="0" smtClean="0"/>
              <a:t>mm</a:t>
            </a:r>
          </a:p>
          <a:p>
            <a:r>
              <a:rPr lang="en-US" altLang="ko-KR" sz="1600" dirty="0" smtClean="0"/>
              <a:t>→ PET/CT</a:t>
            </a:r>
            <a:r>
              <a:rPr lang="en-US" altLang="ko-KR" sz="1600" dirty="0"/>
              <a:t>, biopsy, </a:t>
            </a:r>
            <a:r>
              <a:rPr lang="en-US" altLang="ko-KR" sz="1600" dirty="0" smtClean="0"/>
              <a:t>or resection </a:t>
            </a:r>
            <a:r>
              <a:rPr lang="en-US" altLang="ko-KR" sz="1600" dirty="0"/>
              <a:t>are </a:t>
            </a:r>
            <a:r>
              <a:rPr lang="en-US" altLang="ko-KR" sz="1600" dirty="0" smtClean="0"/>
              <a:t>recommended</a:t>
            </a:r>
          </a:p>
          <a:p>
            <a:r>
              <a:rPr lang="en-US" altLang="ko-KR" sz="1600" dirty="0" smtClean="0"/>
              <a:t>(Grade IB)</a:t>
            </a:r>
            <a:endParaRPr lang="ko-KR" alt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20654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4" y="692696"/>
            <a:ext cx="899890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115616" y="3789040"/>
            <a:ext cx="1656184" cy="936104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43808" y="3794394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/>
              <a:t>Grade 1B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20654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4" y="692696"/>
            <a:ext cx="899890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737382" y="3814919"/>
            <a:ext cx="2914738" cy="622193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657813" y="4509120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/>
              <a:t>Grade 1C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9765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/>
          <a:lstStyle/>
          <a:p>
            <a:r>
              <a:rPr lang="en-US" altLang="ko-KR" dirty="0"/>
              <a:t>Risk Factors for Malignancy: </a:t>
            </a:r>
            <a:r>
              <a:rPr lang="en-US" altLang="ko-KR" dirty="0" smtClean="0"/>
              <a:t>General Considerations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377728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000" dirty="0"/>
              <a:t>Nodule Size and </a:t>
            </a:r>
            <a:r>
              <a:rPr lang="en-US" altLang="ko-KR" sz="2000" dirty="0" smtClean="0"/>
              <a:t>Morphology: large, marginal </a:t>
            </a:r>
            <a:r>
              <a:rPr lang="en-US" altLang="ko-KR" sz="2000" dirty="0" err="1" smtClean="0"/>
              <a:t>spiculation</a:t>
            </a:r>
            <a:endParaRPr lang="en-US" altLang="ko-KR" sz="2000" dirty="0" smtClean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Nodule </a:t>
            </a:r>
            <a:r>
              <a:rPr lang="en-US" altLang="ko-KR" sz="2000" dirty="0" smtClean="0"/>
              <a:t>Location: upper lobes, right lung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Nodule </a:t>
            </a:r>
            <a:r>
              <a:rPr lang="en-US" altLang="ko-KR" sz="2000" dirty="0" smtClean="0"/>
              <a:t>Multiplicity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Nodule Growth </a:t>
            </a:r>
            <a:r>
              <a:rPr lang="en-US" altLang="ko-KR" sz="2000" dirty="0" smtClean="0"/>
              <a:t>Rate 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Emphysema and </a:t>
            </a:r>
            <a:r>
              <a:rPr lang="en-US" altLang="ko-KR" sz="2000" dirty="0" smtClean="0"/>
              <a:t>Fibrosis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Age, Sex (female &gt; male), Race (black men, native Hawaiian men), </a:t>
            </a:r>
            <a:r>
              <a:rPr lang="en-US" altLang="ko-KR" sz="2000" dirty="0"/>
              <a:t>and Family </a:t>
            </a:r>
            <a:r>
              <a:rPr lang="en-US" altLang="ko-KR" sz="2000" dirty="0" smtClean="0"/>
              <a:t>History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Tobacco and Other Inhaled </a:t>
            </a:r>
            <a:r>
              <a:rPr lang="en-US" altLang="ko-KR" sz="2000" dirty="0" smtClean="0"/>
              <a:t>Carcinogens (asbestos, uranium, or radon..)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80436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b="1" dirty="0"/>
              <a:t>For solid nodule…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71296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b="1" dirty="0"/>
              <a:t>For </a:t>
            </a:r>
            <a:r>
              <a:rPr lang="en-US" altLang="ko-KR" b="1" dirty="0" err="1"/>
              <a:t>subsolid</a:t>
            </a:r>
            <a:r>
              <a:rPr lang="en-US" altLang="ko-KR" b="1" dirty="0"/>
              <a:t> nodule…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993"/>
            <a:ext cx="8233256" cy="4726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70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1296144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ko-KR" sz="4400" b="1" dirty="0"/>
              <a:t>Thank you for your attention!</a:t>
            </a:r>
            <a:endParaRPr lang="ko-KR" altLang="en-US" sz="4400" b="1" dirty="0"/>
          </a:p>
          <a:p>
            <a:pPr algn="ctr"/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98177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b="1" dirty="0" smtClean="0"/>
              <a:t>Introduction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200" dirty="0" smtClean="0"/>
              <a:t>These guidelines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200" dirty="0" smtClean="0"/>
              <a:t>  - </a:t>
            </a:r>
            <a:r>
              <a:rPr lang="en-US" altLang="ko-KR" sz="2200" dirty="0"/>
              <a:t>apply to </a:t>
            </a:r>
            <a:r>
              <a:rPr lang="en-US" altLang="ko-KR" sz="2200" dirty="0" smtClean="0"/>
              <a:t>incidental nodules. </a:t>
            </a:r>
            <a:endParaRPr lang="en-US" altLang="ko-KR" sz="22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200" dirty="0" smtClean="0"/>
              <a:t>  - do </a:t>
            </a:r>
            <a:r>
              <a:rPr lang="en-US" altLang="ko-KR" sz="2200" dirty="0"/>
              <a:t>not apply </a:t>
            </a:r>
            <a:r>
              <a:rPr lang="en-US" altLang="ko-KR" sz="2200" dirty="0" smtClean="0"/>
              <a:t>to patients </a:t>
            </a:r>
            <a:r>
              <a:rPr lang="en-US" altLang="ko-KR" sz="2200" dirty="0"/>
              <a:t>younger than 35 years</a:t>
            </a:r>
            <a:r>
              <a:rPr lang="en-US" altLang="ko-KR" sz="2200" dirty="0" smtClean="0"/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200" dirty="0"/>
              <a:t> </a:t>
            </a:r>
            <a:r>
              <a:rPr lang="en-US" altLang="ko-KR" sz="2200" dirty="0" smtClean="0"/>
              <a:t>   </a:t>
            </a:r>
            <a:r>
              <a:rPr lang="en-US" altLang="ko-KR" sz="2200" dirty="0" err="1" smtClean="0"/>
              <a:t>immunocompromised</a:t>
            </a:r>
            <a:r>
              <a:rPr lang="en-US" altLang="ko-KR" sz="2200" dirty="0" smtClean="0"/>
              <a:t> patients, or </a:t>
            </a:r>
            <a:r>
              <a:rPr lang="en-US" altLang="ko-KR" sz="2200" dirty="0"/>
              <a:t>patients with cancer</a:t>
            </a:r>
            <a:r>
              <a:rPr lang="en-US" altLang="ko-KR" sz="2200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sz="2200" dirty="0" smtClean="0"/>
          </a:p>
          <a:p>
            <a:pPr>
              <a:lnSpc>
                <a:spcPct val="150000"/>
              </a:lnSpc>
            </a:pPr>
            <a:r>
              <a:rPr lang="en-US" altLang="ko-KR" sz="2200" dirty="0"/>
              <a:t>For lung cancer screening, </a:t>
            </a:r>
            <a:r>
              <a:rPr lang="en-US" altLang="ko-KR" sz="2200" dirty="0" smtClean="0"/>
              <a:t>adherence to </a:t>
            </a:r>
            <a:r>
              <a:rPr lang="en-US" altLang="ko-KR" sz="2200" dirty="0"/>
              <a:t>the existing </a:t>
            </a:r>
            <a:r>
              <a:rPr lang="en-US" altLang="ko-KR" sz="2200" dirty="0" smtClean="0"/>
              <a:t>American College </a:t>
            </a:r>
            <a:r>
              <a:rPr lang="en-US" altLang="ko-KR" sz="2200" dirty="0"/>
              <a:t>of Radiology Lung </a:t>
            </a:r>
            <a:r>
              <a:rPr lang="en-US" altLang="ko-KR" sz="2200" dirty="0" smtClean="0"/>
              <a:t>CT Screening </a:t>
            </a:r>
            <a:r>
              <a:rPr lang="en-US" altLang="ko-KR" sz="2200" dirty="0"/>
              <a:t>Reporting and </a:t>
            </a:r>
            <a:r>
              <a:rPr lang="en-US" altLang="ko-KR" sz="2200" dirty="0" smtClean="0"/>
              <a:t>Data System </a:t>
            </a:r>
            <a:r>
              <a:rPr lang="en-US" altLang="ko-KR" sz="2200" dirty="0"/>
              <a:t>(Lung-RADS) </a:t>
            </a:r>
            <a:r>
              <a:rPr lang="en-US" altLang="ko-KR" sz="2200" dirty="0" smtClean="0"/>
              <a:t>guidelines is </a:t>
            </a:r>
            <a:r>
              <a:rPr lang="en-US" altLang="ko-KR" sz="2200" dirty="0"/>
              <a:t>recommended.</a:t>
            </a: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55204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For </a:t>
            </a:r>
            <a:r>
              <a:rPr lang="en-US" altLang="ko-KR" sz="2400" b="1" dirty="0">
                <a:solidFill>
                  <a:schemeClr val="accent1"/>
                </a:solidFill>
              </a:rPr>
              <a:t>solid nodules</a:t>
            </a:r>
            <a:r>
              <a:rPr lang="en-US" altLang="ko-KR" sz="2400" dirty="0"/>
              <a:t>, the </a:t>
            </a:r>
            <a:r>
              <a:rPr lang="en-US" altLang="ko-KR" sz="2400" dirty="0" smtClean="0"/>
              <a:t>minimum threshold </a:t>
            </a:r>
            <a:r>
              <a:rPr lang="en-US" altLang="ko-KR" sz="2400" dirty="0"/>
              <a:t>size for routine </a:t>
            </a:r>
            <a:r>
              <a:rPr lang="en-US" altLang="ko-KR" sz="2400" dirty="0" smtClean="0"/>
              <a:t>follow-up </a:t>
            </a:r>
            <a:r>
              <a:rPr lang="en-US" altLang="ko-KR" sz="2400" dirty="0"/>
              <a:t>has been increased, </a:t>
            </a:r>
            <a:r>
              <a:rPr lang="en-US" altLang="ko-KR" sz="2400" dirty="0" smtClean="0"/>
              <a:t>and fewer </a:t>
            </a:r>
            <a:r>
              <a:rPr lang="en-US" altLang="ko-KR" sz="2400" dirty="0"/>
              <a:t>follow-up examinations </a:t>
            </a:r>
            <a:r>
              <a:rPr lang="en-US" altLang="ko-KR" sz="2400" dirty="0" smtClean="0"/>
              <a:t>are recommended </a:t>
            </a:r>
            <a:r>
              <a:rPr lang="en-US" altLang="ko-KR" sz="2400" dirty="0"/>
              <a:t>for stable </a:t>
            </a:r>
            <a:r>
              <a:rPr lang="en-US" altLang="ko-KR" sz="2400" dirty="0" smtClean="0"/>
              <a:t>nodules.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en-US" altLang="ko-KR" sz="2400" dirty="0" smtClean="0"/>
              <a:t>For </a:t>
            </a:r>
            <a:r>
              <a:rPr lang="en-US" altLang="ko-KR" sz="2400" b="1" dirty="0" err="1">
                <a:solidFill>
                  <a:schemeClr val="accent1"/>
                </a:solidFill>
              </a:rPr>
              <a:t>subsolid</a:t>
            </a:r>
            <a:r>
              <a:rPr lang="en-US" altLang="ko-KR" sz="2400" b="1" dirty="0">
                <a:solidFill>
                  <a:schemeClr val="accent1"/>
                </a:solidFill>
              </a:rPr>
              <a:t> nodules</a:t>
            </a:r>
            <a:r>
              <a:rPr lang="en-US" altLang="ko-KR" sz="2400" dirty="0"/>
              <a:t>, a </a:t>
            </a:r>
            <a:r>
              <a:rPr lang="en-US" altLang="ko-KR" sz="2400" dirty="0" smtClean="0"/>
              <a:t>longer period </a:t>
            </a:r>
            <a:r>
              <a:rPr lang="en-US" altLang="ko-KR" sz="2400" dirty="0"/>
              <a:t>is recommended </a:t>
            </a:r>
            <a:r>
              <a:rPr lang="en-US" altLang="ko-KR" sz="2400" dirty="0" smtClean="0"/>
              <a:t>before initial </a:t>
            </a:r>
            <a:r>
              <a:rPr lang="en-US" altLang="ko-KR" sz="2400" dirty="0"/>
              <a:t>follow-up, and the </a:t>
            </a:r>
            <a:r>
              <a:rPr lang="en-US" altLang="ko-KR" sz="2400" dirty="0" smtClean="0"/>
              <a:t>total length </a:t>
            </a:r>
            <a:r>
              <a:rPr lang="en-US" altLang="ko-KR" sz="2400" dirty="0"/>
              <a:t>of follow-up has been </a:t>
            </a:r>
            <a:r>
              <a:rPr lang="en-US" altLang="ko-KR" sz="2400" dirty="0" smtClean="0"/>
              <a:t>extended to </a:t>
            </a:r>
            <a:r>
              <a:rPr lang="en-US" altLang="ko-KR" sz="2400" dirty="0"/>
              <a:t>5 years</a:t>
            </a:r>
            <a:r>
              <a:rPr lang="en-US" altLang="ko-KR" sz="2400" dirty="0" smtClean="0"/>
              <a:t>.</a:t>
            </a:r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dirty="0"/>
              <a:t>the average of long- and short-axis diameters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7640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289451"/>
          </a:xfrm>
        </p:spPr>
        <p:txBody>
          <a:bodyPr/>
          <a:lstStyle/>
          <a:p>
            <a:r>
              <a:rPr lang="en-US" altLang="ko-KR" sz="2800" dirty="0" smtClean="0"/>
              <a:t>All CT scans of the thorax in adults should be reconstructed and archived with</a:t>
            </a:r>
          </a:p>
          <a:p>
            <a:pPr marL="0" indent="0">
              <a:buNone/>
            </a:pPr>
            <a:r>
              <a:rPr lang="en-US" altLang="ko-KR" sz="2400" dirty="0" smtClean="0"/>
              <a:t> - contiguous </a:t>
            </a:r>
            <a:r>
              <a:rPr lang="en-US" altLang="ko-KR" sz="2400" dirty="0"/>
              <a:t>thin sections </a:t>
            </a:r>
            <a:r>
              <a:rPr lang="en-US" altLang="ko-KR" sz="2400" dirty="0" smtClean="0"/>
              <a:t>(1.5 mm</a:t>
            </a:r>
            <a:r>
              <a:rPr lang="en-US" altLang="ko-KR" sz="2400" dirty="0"/>
              <a:t>, typically </a:t>
            </a:r>
            <a:r>
              <a:rPr lang="en-US" altLang="ko-KR" sz="2400" b="1" u="sng" dirty="0">
                <a:solidFill>
                  <a:schemeClr val="accent1"/>
                </a:solidFill>
              </a:rPr>
              <a:t>1.0 </a:t>
            </a:r>
            <a:r>
              <a:rPr lang="en-US" altLang="ko-KR" sz="2400" b="1" u="sng" dirty="0" smtClean="0">
                <a:solidFill>
                  <a:schemeClr val="accent1"/>
                </a:solidFill>
              </a:rPr>
              <a:t>mm</a:t>
            </a:r>
            <a:r>
              <a:rPr lang="en-US" altLang="ko-KR" sz="2400" dirty="0" smtClean="0"/>
              <a:t>).</a:t>
            </a:r>
          </a:p>
          <a:p>
            <a:pPr marL="0" indent="0">
              <a:buNone/>
            </a:pPr>
            <a:r>
              <a:rPr lang="en-US" altLang="ko-KR" sz="2400" dirty="0" smtClean="0"/>
              <a:t> - routine acquisition </a:t>
            </a:r>
            <a:r>
              <a:rPr lang="en-US" altLang="ko-KR" sz="2400" dirty="0"/>
              <a:t>and archiving of </a:t>
            </a:r>
            <a:r>
              <a:rPr lang="en-US" altLang="ko-KR" sz="2400" dirty="0" smtClean="0"/>
              <a:t>off-axis (coronal </a:t>
            </a:r>
            <a:r>
              <a:rPr lang="en-US" altLang="ko-KR" sz="2400" dirty="0"/>
              <a:t>and sagittal) </a:t>
            </a:r>
            <a:r>
              <a:rPr lang="en-US" altLang="ko-KR" sz="2400" dirty="0" smtClean="0"/>
              <a:t>reconstructed series.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96952"/>
            <a:ext cx="2049227" cy="362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103198"/>
            <a:ext cx="5108054" cy="34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895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b="1" dirty="0" smtClean="0"/>
              <a:t>For solid nodule…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066650" cy="4460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59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0" y="836712"/>
            <a:ext cx="903533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043608" y="1628800"/>
            <a:ext cx="1656184" cy="2376264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131840" y="4583754"/>
            <a:ext cx="4680520" cy="128528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- suspicious </a:t>
            </a:r>
            <a:r>
              <a:rPr lang="en-US" altLang="ko-KR" dirty="0"/>
              <a:t>morphology, upper lobe location</a:t>
            </a:r>
            <a:r>
              <a:rPr lang="en-US" altLang="ko-KR" dirty="0" smtClean="0"/>
              <a:t>, or </a:t>
            </a:r>
            <a:r>
              <a:rPr lang="en-US" altLang="ko-KR" dirty="0"/>
              <a:t>both can increase </a:t>
            </a:r>
            <a:r>
              <a:rPr lang="en-US" altLang="ko-KR" dirty="0" smtClean="0"/>
              <a:t>cancer risk </a:t>
            </a:r>
            <a:r>
              <a:rPr lang="en-US" altLang="ko-KR" dirty="0"/>
              <a:t>into the </a:t>
            </a:r>
            <a:r>
              <a:rPr lang="en-US" altLang="ko-KR" b="1" dirty="0"/>
              <a:t>1%–5% range</a:t>
            </a:r>
            <a:endParaRPr lang="ko-KR" altLang="en-US" b="1" dirty="0"/>
          </a:p>
        </p:txBody>
      </p:sp>
      <p:sp>
        <p:nvSpPr>
          <p:cNvPr id="6" name="아래쪽 화살표 5"/>
          <p:cNvSpPr/>
          <p:nvPr/>
        </p:nvSpPr>
        <p:spPr>
          <a:xfrm rot="18229424">
            <a:off x="2977933" y="3898389"/>
            <a:ext cx="199998" cy="7738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771800" y="1628800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/>
              <a:t>Grade 1A</a:t>
            </a:r>
            <a:endParaRPr lang="ko-KR" altLang="en-US" sz="1400" dirty="0"/>
          </a:p>
        </p:txBody>
      </p:sp>
      <p:sp>
        <p:nvSpPr>
          <p:cNvPr id="9" name="직사각형 8"/>
          <p:cNvSpPr/>
          <p:nvPr/>
        </p:nvSpPr>
        <p:spPr>
          <a:xfrm>
            <a:off x="3455029" y="4105286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/>
              <a:t>Grade 2A</a:t>
            </a:r>
            <a:endParaRPr lang="ko-KR" alt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851920" y="1628800"/>
            <a:ext cx="5040560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- the </a:t>
            </a:r>
            <a:r>
              <a:rPr lang="en-US" altLang="ko-KR" dirty="0"/>
              <a:t>risk of </a:t>
            </a:r>
            <a:r>
              <a:rPr lang="en-US" altLang="ko-KR" dirty="0" smtClean="0"/>
              <a:t>cancer in </a:t>
            </a:r>
            <a:r>
              <a:rPr lang="en-US" altLang="ko-KR" dirty="0"/>
              <a:t>nodules </a:t>
            </a:r>
            <a:r>
              <a:rPr lang="en-US" altLang="ko-KR" dirty="0" smtClean="0"/>
              <a:t>&lt; 6 mm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: </a:t>
            </a:r>
            <a:r>
              <a:rPr lang="en-US" altLang="ko-KR" b="1" dirty="0" smtClean="0"/>
              <a:t>less </a:t>
            </a:r>
            <a:r>
              <a:rPr lang="en-US" altLang="ko-KR" b="1" dirty="0"/>
              <a:t>than 1%</a:t>
            </a:r>
            <a:r>
              <a:rPr lang="en-US" altLang="ko-KR" dirty="0"/>
              <a:t>, even in </a:t>
            </a:r>
            <a:r>
              <a:rPr lang="en-US" altLang="ko-KR" dirty="0" smtClean="0"/>
              <a:t>patients at </a:t>
            </a:r>
            <a:r>
              <a:rPr lang="en-US" altLang="ko-KR" dirty="0"/>
              <a:t>high </a:t>
            </a:r>
            <a:r>
              <a:rPr lang="en-US" altLang="ko-KR" dirty="0" smtClean="0"/>
              <a:t>risk. </a:t>
            </a:r>
          </a:p>
        </p:txBody>
      </p:sp>
    </p:spTree>
    <p:extLst>
      <p:ext uri="{BB962C8B-B14F-4D97-AF65-F5344CB8AC3E}">
        <p14:creationId xmlns:p14="http://schemas.microsoft.com/office/powerpoint/2010/main" val="79679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1" animBg="1"/>
      <p:bldP spid="6" grpId="1" animBg="1"/>
      <p:bldP spid="7" grpId="1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0" y="836712"/>
            <a:ext cx="903533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771800" y="1653087"/>
            <a:ext cx="1656184" cy="2376264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067944" y="4942909"/>
            <a:ext cx="4608512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dirty="0"/>
              <a:t>an estimated average risk </a:t>
            </a:r>
            <a:r>
              <a:rPr lang="en-US" altLang="ko-KR" dirty="0" smtClean="0"/>
              <a:t>of malignancy </a:t>
            </a:r>
            <a:r>
              <a:rPr lang="en-US" altLang="ko-KR" dirty="0"/>
              <a:t>of approximately </a:t>
            </a:r>
            <a:r>
              <a:rPr lang="en-US" altLang="ko-KR" b="1" dirty="0"/>
              <a:t>0.5</a:t>
            </a:r>
            <a:r>
              <a:rPr lang="en-US" altLang="ko-KR" b="1" dirty="0" smtClean="0"/>
              <a:t>%–2.0</a:t>
            </a:r>
            <a:r>
              <a:rPr lang="en-US" altLang="ko-KR" b="1" dirty="0"/>
              <a:t>%</a:t>
            </a:r>
            <a:endParaRPr lang="ko-KR" altLang="en-US" b="1" dirty="0"/>
          </a:p>
        </p:txBody>
      </p:sp>
      <p:sp>
        <p:nvSpPr>
          <p:cNvPr id="9" name="아래쪽 화살표 8"/>
          <p:cNvSpPr/>
          <p:nvPr/>
        </p:nvSpPr>
        <p:spPr>
          <a:xfrm rot="20272317">
            <a:off x="4209169" y="4077071"/>
            <a:ext cx="216024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4067943" y="2564904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/>
              <a:t>Grade 1C</a:t>
            </a:r>
            <a:endParaRPr lang="ko-KR" altLang="en-US" sz="1400" dirty="0"/>
          </a:p>
        </p:txBody>
      </p:sp>
      <p:sp>
        <p:nvSpPr>
          <p:cNvPr id="11" name="직사각형 10"/>
          <p:cNvSpPr/>
          <p:nvPr/>
        </p:nvSpPr>
        <p:spPr>
          <a:xfrm>
            <a:off x="4062363" y="3356992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/>
              <a:t>Grade 1B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10870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1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0" y="836712"/>
            <a:ext cx="903533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355976" y="1667155"/>
            <a:ext cx="1944216" cy="2376264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372200" y="1667155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/>
              <a:t>Grade 1A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87818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0" y="836712"/>
            <a:ext cx="903533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115616" y="4149080"/>
            <a:ext cx="1656184" cy="1368152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915176" y="4149080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/>
              <a:t>Grade 2B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04930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1716</TotalTime>
  <Words>415</Words>
  <Application>Microsoft Office PowerPoint</Application>
  <PresentationFormat>화면 슬라이드 쇼(4:3)</PresentationFormat>
  <Paragraphs>57</Paragraphs>
  <Slides>19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테마1</vt:lpstr>
      <vt:lpstr>Guidelines for Management of Incidental Pulmonary Nodules Detected on CT Images : From the Fleischner Society 2017</vt:lpstr>
      <vt:lpstr>Introduction</vt:lpstr>
      <vt:lpstr>PowerPoint 프레젠테이션</vt:lpstr>
      <vt:lpstr>PowerPoint 프레젠테이션</vt:lpstr>
      <vt:lpstr>For solid nodule…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For subsolid nodule…</vt:lpstr>
      <vt:lpstr>PowerPoint 프레젠테이션</vt:lpstr>
      <vt:lpstr>PowerPoint 프레젠테이션</vt:lpstr>
      <vt:lpstr>PowerPoint 프레젠테이션</vt:lpstr>
      <vt:lpstr>PowerPoint 프레젠테이션</vt:lpstr>
      <vt:lpstr>Risk Factors for Malignancy: General Considerations</vt:lpstr>
      <vt:lpstr>For solid nodule…</vt:lpstr>
      <vt:lpstr>For subsolid nodule…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Guidelines for Management of Incidental Pulmonary Nodules Detected on CT Images : From the Fleischner Society 2017</dc:title>
  <dc:creator>최지수(내과학교실)</dc:creator>
  <cp:lastModifiedBy>yued4001</cp:lastModifiedBy>
  <cp:revision>23</cp:revision>
  <dcterms:created xsi:type="dcterms:W3CDTF">2017-11-28T07:29:04Z</dcterms:created>
  <dcterms:modified xsi:type="dcterms:W3CDTF">2017-11-29T23:37:06Z</dcterms:modified>
</cp:coreProperties>
</file>