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7" r:id="rId5"/>
    <p:sldId id="266" r:id="rId6"/>
    <p:sldId id="259" r:id="rId7"/>
    <p:sldId id="260" r:id="rId8"/>
    <p:sldId id="261" r:id="rId9"/>
    <p:sldId id="274" r:id="rId10"/>
    <p:sldId id="272" r:id="rId11"/>
    <p:sldId id="273" r:id="rId12"/>
    <p:sldId id="275" r:id="rId13"/>
    <p:sldId id="269" r:id="rId14"/>
    <p:sldId id="257" r:id="rId15"/>
    <p:sldId id="258" r:id="rId1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D376E7-A538-47DE-A036-75B0EAB50D4D}" type="datetimeFigureOut">
              <a:rPr lang="ko-KR" altLang="en-US" smtClean="0"/>
              <a:t>2017-01-17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AA999-B9F5-41C3-B068-9FD788A78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1117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D376E7-A538-47DE-A036-75B0EAB50D4D}" type="datetimeFigureOut">
              <a:rPr lang="ko-KR" altLang="en-US" smtClean="0"/>
              <a:t>2017-01-17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AA999-B9F5-41C3-B068-9FD788A78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777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D376E7-A538-47DE-A036-75B0EAB50D4D}" type="datetimeFigureOut">
              <a:rPr lang="ko-KR" altLang="en-US" smtClean="0"/>
              <a:t>2017-01-17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AA999-B9F5-41C3-B068-9FD788A78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6434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2pPr>
            <a:lvl3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3pPr>
            <a:lvl4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4pPr>
            <a:lvl5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D376E7-A538-47DE-A036-75B0EAB50D4D}" type="datetimeFigureOut">
              <a:rPr lang="ko-KR" altLang="en-US" smtClean="0"/>
              <a:t>2017-01-17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AA999-B9F5-41C3-B068-9FD788A78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7792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D376E7-A538-47DE-A036-75B0EAB50D4D}" type="datetimeFigureOut">
              <a:rPr lang="ko-KR" altLang="en-US" smtClean="0"/>
              <a:t>2017-01-17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AA999-B9F5-41C3-B068-9FD788A78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3420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D376E7-A538-47DE-A036-75B0EAB50D4D}" type="datetimeFigureOut">
              <a:rPr lang="ko-KR" altLang="en-US" smtClean="0"/>
              <a:t>2017-01-17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AA999-B9F5-41C3-B068-9FD788A78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6826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D376E7-A538-47DE-A036-75B0EAB50D4D}" type="datetimeFigureOut">
              <a:rPr lang="ko-KR" altLang="en-US" smtClean="0"/>
              <a:t>2017-01-17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AA999-B9F5-41C3-B068-9FD788A78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8911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D376E7-A538-47DE-A036-75B0EAB50D4D}" type="datetimeFigureOut">
              <a:rPr lang="ko-KR" altLang="en-US" smtClean="0"/>
              <a:t>2017-01-17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AA999-B9F5-41C3-B068-9FD788A78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2026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D376E7-A538-47DE-A036-75B0EAB50D4D}" type="datetimeFigureOut">
              <a:rPr lang="ko-KR" altLang="en-US" smtClean="0"/>
              <a:t>2017-01-17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AA999-B9F5-41C3-B068-9FD788A78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6470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D376E7-A538-47DE-A036-75B0EAB50D4D}" type="datetimeFigureOut">
              <a:rPr lang="ko-KR" altLang="en-US" smtClean="0"/>
              <a:t>2017-01-17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AA999-B9F5-41C3-B068-9FD788A78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6640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D376E7-A538-47DE-A036-75B0EAB50D4D}" type="datetimeFigureOut">
              <a:rPr lang="ko-KR" altLang="en-US" smtClean="0"/>
              <a:t>2017-01-17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AA999-B9F5-41C3-B068-9FD788A78C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869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4CD376E7-A538-47DE-A036-75B0EAB50D4D}" type="datetimeFigureOut">
              <a:rPr lang="ko-KR" altLang="en-US" smtClean="0"/>
              <a:t>2017-01-17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394AA999-B9F5-41C3-B068-9FD788A78C48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Detection of cancer mutant DNA in </a:t>
            </a:r>
            <a:r>
              <a:rPr lang="en-US" altLang="ko-KR" b="1" dirty="0" err="1">
                <a:solidFill>
                  <a:schemeClr val="bg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Bronchoalveolar</a:t>
            </a:r>
            <a:r>
              <a:rPr lang="en-US" altLang="ko-KR" b="1" dirty="0">
                <a:solidFill>
                  <a:schemeClr val="bg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lavage fluid (BALF) in lung cancer Patients</a:t>
            </a:r>
            <a:endParaRPr lang="ko-KR" altLang="en-US" b="1" dirty="0">
              <a:solidFill>
                <a:schemeClr val="bg1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7504" y="4077072"/>
            <a:ext cx="5400600" cy="2040632"/>
          </a:xfrm>
        </p:spPr>
        <p:txBody>
          <a:bodyPr/>
          <a:lstStyle/>
          <a:p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Jung Mo Lee</a:t>
            </a:r>
          </a:p>
          <a:p>
            <a:r>
              <a:rPr lang="en-US" altLang="ko-KR" sz="2000" dirty="0" smtClean="0">
                <a:solidFill>
                  <a:schemeClr val="bg2">
                    <a:lumMod val="25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Division </a:t>
            </a:r>
            <a:r>
              <a:rPr lang="en-US" altLang="ko-KR" sz="2000" dirty="0">
                <a:solidFill>
                  <a:schemeClr val="bg2">
                    <a:lumMod val="25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of Pulmonology, </a:t>
            </a:r>
            <a:endParaRPr lang="en-US" altLang="ko-KR" sz="2000" dirty="0" smtClean="0">
              <a:solidFill>
                <a:schemeClr val="bg2">
                  <a:lumMod val="25000"/>
                </a:schemeClr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r>
              <a:rPr lang="en-US" altLang="ko-KR" sz="2000" dirty="0" smtClean="0">
                <a:solidFill>
                  <a:schemeClr val="bg2">
                    <a:lumMod val="25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Department </a:t>
            </a:r>
            <a:r>
              <a:rPr lang="en-US" altLang="ko-KR" sz="2000" dirty="0">
                <a:solidFill>
                  <a:schemeClr val="bg2">
                    <a:lumMod val="25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of Internal Medicine,</a:t>
            </a:r>
          </a:p>
          <a:p>
            <a:r>
              <a:rPr lang="en-US" altLang="ko-KR" sz="2000" dirty="0">
                <a:solidFill>
                  <a:schemeClr val="bg2">
                    <a:lumMod val="25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Institute of Chest Diseases, </a:t>
            </a:r>
            <a:endParaRPr lang="en-US" altLang="ko-KR" sz="2000" dirty="0" smtClean="0">
              <a:solidFill>
                <a:schemeClr val="bg2">
                  <a:lumMod val="25000"/>
                </a:schemeClr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r>
              <a:rPr lang="en-US" altLang="ko-KR" sz="2000" dirty="0" smtClean="0">
                <a:solidFill>
                  <a:schemeClr val="bg2">
                    <a:lumMod val="25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Severance </a:t>
            </a:r>
            <a:r>
              <a:rPr lang="en-US" altLang="ko-KR" sz="2000" dirty="0">
                <a:solidFill>
                  <a:schemeClr val="bg2">
                    <a:lumMod val="25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Hospital, </a:t>
            </a:r>
          </a:p>
          <a:p>
            <a:r>
              <a:rPr lang="en-US" altLang="ko-KR" sz="2000" dirty="0" err="1">
                <a:solidFill>
                  <a:schemeClr val="bg2">
                    <a:lumMod val="25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Yonsei</a:t>
            </a:r>
            <a:r>
              <a:rPr lang="en-US" altLang="ko-KR" sz="2000" dirty="0">
                <a:solidFill>
                  <a:schemeClr val="bg2">
                    <a:lumMod val="25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University College of </a:t>
            </a:r>
            <a:r>
              <a:rPr lang="en-US" altLang="ko-KR" sz="2000" dirty="0" smtClean="0">
                <a:solidFill>
                  <a:schemeClr val="bg2">
                    <a:lumMod val="25000"/>
                  </a:schemeClr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Medicine</a:t>
            </a:r>
            <a:endParaRPr lang="en-US" altLang="ko-KR" sz="2000" dirty="0">
              <a:solidFill>
                <a:schemeClr val="bg2">
                  <a:lumMod val="25000"/>
                </a:schemeClr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1184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EMVs </a:t>
            </a:r>
            <a:r>
              <a:rPr lang="en-US" altLang="ko-KR" sz="3600" dirty="0"/>
              <a:t>as cancer </a:t>
            </a:r>
            <a:r>
              <a:rPr lang="en-US" altLang="ko-KR" sz="3600" dirty="0" smtClean="0"/>
              <a:t>biomarkers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Release </a:t>
            </a:r>
            <a:r>
              <a:rPr lang="en-US" altLang="ko-KR" dirty="0"/>
              <a:t>of </a:t>
            </a:r>
            <a:r>
              <a:rPr lang="en-US" altLang="ko-KR" dirty="0" smtClean="0"/>
              <a:t>EMVs into body fluids</a:t>
            </a:r>
          </a:p>
          <a:p>
            <a:r>
              <a:rPr lang="en-US" altLang="ko-KR" dirty="0" smtClean="0"/>
              <a:t>Removal </a:t>
            </a:r>
            <a:r>
              <a:rPr lang="en-US" altLang="ko-KR" dirty="0"/>
              <a:t>of the </a:t>
            </a:r>
            <a:r>
              <a:rPr lang="en-US" altLang="ko-KR" dirty="0" smtClean="0"/>
              <a:t>tumor correlates </a:t>
            </a:r>
            <a:r>
              <a:rPr lang="en-US" altLang="ko-KR" dirty="0"/>
              <a:t>with depletion of circulating </a:t>
            </a:r>
            <a:r>
              <a:rPr lang="en-US" altLang="ko-KR" dirty="0" smtClean="0"/>
              <a:t>EMVs.</a:t>
            </a:r>
          </a:p>
          <a:p>
            <a:r>
              <a:rPr lang="en-US" altLang="ko-KR" dirty="0" smtClean="0"/>
              <a:t>Proteins and Nucleic acid in EMVs</a:t>
            </a:r>
          </a:p>
          <a:p>
            <a:pPr lvl="1"/>
            <a:r>
              <a:rPr lang="en-US" altLang="ko-KR" dirty="0" smtClean="0"/>
              <a:t>Molecular signatures</a:t>
            </a:r>
          </a:p>
          <a:p>
            <a:pPr lvl="1"/>
            <a:r>
              <a:rPr lang="en-US" altLang="ko-KR" dirty="0" smtClean="0"/>
              <a:t>Representative of </a:t>
            </a:r>
            <a:r>
              <a:rPr lang="en-US" altLang="ko-KR" dirty="0"/>
              <a:t>molecular changes in the </a:t>
            </a:r>
            <a:r>
              <a:rPr lang="en-US" altLang="ko-KR" dirty="0" smtClean="0"/>
              <a:t>tumor</a:t>
            </a:r>
          </a:p>
          <a:p>
            <a:pPr marL="457200" lvl="1" indent="0">
              <a:buNone/>
            </a:pPr>
            <a:r>
              <a:rPr lang="en-US" altLang="ko-KR" dirty="0" smtClean="0"/>
              <a:t>      Useful </a:t>
            </a:r>
            <a:r>
              <a:rPr lang="en-US" altLang="ko-KR" dirty="0"/>
              <a:t>in disease staging and </a:t>
            </a:r>
            <a:r>
              <a:rPr lang="en-US" altLang="ko-KR" dirty="0" smtClean="0"/>
              <a:t>assessing </a:t>
            </a:r>
          </a:p>
          <a:p>
            <a:pPr marL="457200" lvl="1" indent="0">
              <a:buNone/>
            </a:pPr>
            <a:r>
              <a:rPr lang="en-US" altLang="ko-KR" dirty="0" smtClean="0"/>
              <a:t>      therapeutic </a:t>
            </a:r>
            <a:r>
              <a:rPr lang="en-US" altLang="ko-KR" dirty="0"/>
              <a:t>responsiveness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4" name="오른쪽 화살표 3"/>
          <p:cNvSpPr/>
          <p:nvPr/>
        </p:nvSpPr>
        <p:spPr>
          <a:xfrm>
            <a:off x="743202" y="5557736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37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EMVs as cancer biomarkers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544" y="1419448"/>
            <a:ext cx="7207627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모서리가 둥근 직사각형 5"/>
          <p:cNvSpPr/>
          <p:nvPr/>
        </p:nvSpPr>
        <p:spPr>
          <a:xfrm>
            <a:off x="5004048" y="6453336"/>
            <a:ext cx="4139952" cy="4650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400" i="1" dirty="0" err="1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Curr</a:t>
            </a:r>
            <a:r>
              <a:rPr lang="en-US" altLang="ko-KR" sz="1400" i="1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1400" i="1" dirty="0" err="1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Opin</a:t>
            </a:r>
            <a:r>
              <a:rPr lang="en-US" altLang="ko-KR" sz="1400" i="1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1400" i="1" dirty="0" err="1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Oncol</a:t>
            </a:r>
            <a:r>
              <a:rPr lang="en-US" altLang="ko-KR" sz="1400" i="1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 2013;25:66-75</a:t>
            </a:r>
            <a:endParaRPr lang="ko-KR" altLang="en-US" sz="1400" i="1" dirty="0">
              <a:solidFill>
                <a:schemeClr val="tx1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3022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EMVs in BALF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Release of EMVs into body </a:t>
            </a:r>
            <a:r>
              <a:rPr lang="en-US" altLang="ko-KR" dirty="0" smtClean="0"/>
              <a:t>fluids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including plasma, BAL, pleural effusions</a:t>
            </a:r>
          </a:p>
          <a:p>
            <a:r>
              <a:rPr lang="en-US" altLang="ko-KR" dirty="0" smtClean="0"/>
              <a:t>Presence </a:t>
            </a:r>
            <a:r>
              <a:rPr lang="en-US" altLang="ko-KR" dirty="0"/>
              <a:t>of </a:t>
            </a:r>
            <a:r>
              <a:rPr lang="en-US" altLang="ko-KR" dirty="0" err="1" smtClean="0"/>
              <a:t>exosomes</a:t>
            </a:r>
            <a:r>
              <a:rPr lang="en-US" altLang="ko-KR" dirty="0" smtClean="0"/>
              <a:t> in </a:t>
            </a:r>
            <a:r>
              <a:rPr lang="en-US" altLang="ko-KR" dirty="0"/>
              <a:t>BAL in various clinical </a:t>
            </a:r>
            <a:r>
              <a:rPr lang="en-US" altLang="ko-KR" dirty="0" smtClean="0"/>
              <a:t>situations</a:t>
            </a:r>
          </a:p>
          <a:p>
            <a:pPr lvl="1"/>
            <a:r>
              <a:rPr lang="en-US" altLang="ko-KR" dirty="0" err="1"/>
              <a:t>granulomatosis</a:t>
            </a:r>
            <a:r>
              <a:rPr lang="en-US" altLang="ko-KR" dirty="0"/>
              <a:t> and </a:t>
            </a:r>
            <a:r>
              <a:rPr lang="en-US" altLang="ko-KR" dirty="0" err="1"/>
              <a:t>sarcoidosis</a:t>
            </a:r>
            <a:r>
              <a:rPr lang="en-US" altLang="ko-KR" dirty="0"/>
              <a:t> </a:t>
            </a:r>
            <a:r>
              <a:rPr lang="en-US" altLang="ko-KR" dirty="0" smtClean="0"/>
              <a:t>patients</a:t>
            </a:r>
          </a:p>
          <a:p>
            <a:pPr lvl="1"/>
            <a:r>
              <a:rPr lang="en-US" altLang="ko-KR" dirty="0" smtClean="0"/>
              <a:t>Contribution to </a:t>
            </a:r>
            <a:r>
              <a:rPr lang="en-US" altLang="ko-KR" dirty="0"/>
              <a:t>subclinical inflammation in </a:t>
            </a:r>
            <a:r>
              <a:rPr lang="en-US" altLang="ko-KR" dirty="0" smtClean="0"/>
              <a:t>asthma patients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0359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1143000"/>
          </a:xfrm>
        </p:spPr>
        <p:txBody>
          <a:bodyPr/>
          <a:lstStyle/>
          <a:p>
            <a:r>
              <a:rPr lang="en-US" altLang="ko-KR" sz="3600" dirty="0" smtClean="0"/>
              <a:t>BALF Protocols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2625155"/>
          </a:xfrm>
        </p:spPr>
        <p:txBody>
          <a:bodyPr/>
          <a:lstStyle/>
          <a:p>
            <a:r>
              <a:rPr lang="en-US" altLang="ko-KR" dirty="0" smtClean="0"/>
              <a:t>Detection of EGFR mutations in </a:t>
            </a:r>
            <a:r>
              <a:rPr lang="en-US" altLang="ko-KR" b="1" u="sng" dirty="0" smtClean="0"/>
              <a:t>BALF and plasma</a:t>
            </a:r>
            <a:r>
              <a:rPr lang="en-US" altLang="ko-KR" dirty="0" smtClean="0"/>
              <a:t> in lung cancer patients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1851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91675" y="388583"/>
            <a:ext cx="84249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BALF </a:t>
            </a:r>
            <a:r>
              <a:rPr lang="en-US" altLang="ko-KR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10ml(</a:t>
            </a:r>
            <a:r>
              <a:rPr lang="ko-KR" altLang="en-US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최소 </a:t>
            </a:r>
            <a:r>
              <a:rPr lang="en-US" altLang="ko-KR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3ml </a:t>
            </a:r>
            <a:r>
              <a:rPr lang="ko-KR" altLang="en-US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이상</a:t>
            </a:r>
            <a:r>
              <a:rPr lang="en-US" altLang="ko-KR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ko-KR" altLang="ko-KR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를</a:t>
            </a:r>
            <a:r>
              <a:rPr lang="en-US" altLang="ko-KR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50ml tube</a:t>
            </a:r>
            <a:r>
              <a:rPr lang="ko-KR" altLang="ko-KR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에 담는다</a:t>
            </a:r>
            <a:r>
              <a:rPr lang="en-US" altLang="ko-KR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altLang="ko-KR" b="1" u="sng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627063" indent="-269875">
              <a:lnSpc>
                <a:spcPct val="150000"/>
              </a:lnSpc>
              <a:buFont typeface="+mj-ea"/>
              <a:buAutoNum type="circleNumDbPlain"/>
            </a:pP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b="1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주병소</a:t>
            </a:r>
            <a:r>
              <a:rPr lang="ko-KR" altLang="en-US" b="1" u="sng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가</a:t>
            </a:r>
            <a:r>
              <a:rPr lang="ko-KR" altLang="en-US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있는 곳에서 </a:t>
            </a:r>
            <a:r>
              <a:rPr lang="ko-KR" altLang="en-US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시행 하고</a:t>
            </a:r>
            <a:r>
              <a:rPr lang="en-US" altLang="ko-KR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diffuse </a:t>
            </a:r>
            <a:r>
              <a:rPr lang="ko-KR" altLang="en-US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한 </a:t>
            </a:r>
            <a:r>
              <a:rPr lang="ko-KR" altLang="en-US" b="1" u="sng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병변이면</a:t>
            </a:r>
            <a:r>
              <a:rPr lang="ko-KR" altLang="en-US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RML</a:t>
            </a:r>
            <a:r>
              <a:rPr lang="en-US" altLang="ko-KR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이나</a:t>
            </a:r>
            <a:r>
              <a:rPr lang="en-US" altLang="ko-KR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lingular</a:t>
            </a:r>
            <a:r>
              <a:rPr lang="ko-KR" altLang="en-US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에서 시행한다</a:t>
            </a:r>
            <a:r>
              <a:rPr lang="en-US" altLang="ko-KR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14288">
              <a:lnSpc>
                <a:spcPct val="150000"/>
              </a:lnSpc>
              <a:buFont typeface="+mj-ea"/>
              <a:buAutoNum type="circleNumDbPlain"/>
            </a:pP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채취 </a:t>
            </a:r>
            <a:r>
              <a:rPr lang="ko-KR" alt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후 </a:t>
            </a:r>
            <a:r>
              <a:rPr lang="en-US" altLang="ko-K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4°C</a:t>
            </a:r>
            <a:r>
              <a:rPr lang="ko-KR" altLang="ko-K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에서</a:t>
            </a:r>
            <a:r>
              <a:rPr lang="en-US" altLang="ko-K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보관하다 </a:t>
            </a:r>
            <a:r>
              <a:rPr lang="en-US" altLang="ko-K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ko-KR" alt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시간 안에 </a:t>
            </a:r>
            <a:r>
              <a:rPr lang="en-US" altLang="ko-K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centrifuge</a:t>
            </a:r>
            <a:r>
              <a:rPr lang="ko-KR" alt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하는 것을 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원칙으로 한다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14288">
              <a:lnSpc>
                <a:spcPct val="150000"/>
              </a:lnSpc>
              <a:buFont typeface="+mj-ea"/>
              <a:buAutoNum type="circleNumDbPlain"/>
            </a:pP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원심분리를 바로 못 할 경우 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4°C</a:t>
            </a:r>
            <a:r>
              <a:rPr lang="ko-KR" altLang="ko-K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에서</a:t>
            </a:r>
            <a:r>
              <a:rPr lang="en-US" altLang="ko-K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24</a:t>
            </a:r>
            <a:r>
              <a:rPr lang="ko-KR" altLang="ko-K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시간 </a:t>
            </a:r>
            <a:r>
              <a:rPr lang="ko-KR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동안</a:t>
            </a:r>
            <a:r>
              <a:rPr lang="ko-KR" alt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까지는</a:t>
            </a:r>
            <a:r>
              <a:rPr lang="ko-KR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보관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할 수 있다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ko-KR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 startAt="2"/>
            </a:pP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1000g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로 </a:t>
            </a:r>
            <a:r>
              <a:rPr lang="en-US" altLang="ko-KR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4°C</a:t>
            </a:r>
            <a:r>
              <a:rPr lang="ko-KR" altLang="en-US" dirty="0" smtClean="0">
                <a:latin typeface="Arial" pitchFamily="34" charset="0"/>
                <a:cs typeface="Arial" pitchFamily="34" charset="0"/>
              </a:rPr>
              <a:t>에서</a:t>
            </a:r>
            <a:r>
              <a:rPr lang="en-US" altLang="ko-KR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10</a:t>
            </a:r>
            <a:r>
              <a:rPr lang="ko-KR" altLang="ko-KR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분</a:t>
            </a:r>
            <a:r>
              <a:rPr lang="en-US" altLang="ko-KR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dirty="0" smtClean="0">
                <a:latin typeface="Arial" pitchFamily="34" charset="0"/>
                <a:cs typeface="Arial" pitchFamily="34" charset="0"/>
              </a:rPr>
              <a:t>동안</a:t>
            </a:r>
            <a:r>
              <a:rPr lang="ko-KR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ko-K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원심분리</a:t>
            </a:r>
            <a:r>
              <a:rPr lang="ko-KR" altLang="ko-K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하여 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cell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과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cell debris</a:t>
            </a:r>
            <a:r>
              <a:rPr lang="ko-KR" altLang="ko-K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를 </a:t>
            </a:r>
            <a:r>
              <a:rPr lang="ko-KR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침전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시</a:t>
            </a:r>
            <a:r>
              <a:rPr lang="ko-KR" alt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킨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다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15875">
              <a:lnSpc>
                <a:spcPct val="150000"/>
              </a:lnSpc>
              <a:buClr>
                <a:schemeClr val="tx1"/>
              </a:buClr>
              <a:buFont typeface="+mj-ea"/>
              <a:buAutoNum type="circleNumDbPlain"/>
            </a:pP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기관지분비물 </a:t>
            </a:r>
            <a:r>
              <a:rPr lang="ko-KR" alt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등 </a:t>
            </a:r>
            <a:r>
              <a:rPr lang="en-US" altLang="ko-KR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debri</a:t>
            </a:r>
            <a:r>
              <a:rPr lang="ko-KR" alt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가 많으면 멸균 거즈 </a:t>
            </a:r>
            <a:r>
              <a:rPr lang="en-US" altLang="ko-K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filter </a:t>
            </a:r>
            <a:r>
              <a:rPr lang="ko-KR" alt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후 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원심분리 시행 한다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ko-KR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 startAt="3"/>
            </a:pPr>
            <a:r>
              <a:rPr lang="ko-KR" altLang="ko-KR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상층액만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새로운 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1.5ml </a:t>
            </a:r>
            <a:r>
              <a:rPr lang="en-US" altLang="ko-K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tube</a:t>
            </a:r>
            <a:r>
              <a:rPr lang="ko-KR" altLang="ko-K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에 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1ml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씩 분주하고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-80°C</a:t>
            </a:r>
            <a:r>
              <a:rPr lang="ko-KR" altLang="ko-K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에 보관한다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538163" indent="-195263">
              <a:lnSpc>
                <a:spcPct val="150000"/>
              </a:lnSpc>
              <a:buFont typeface="+mj-ea"/>
              <a:buAutoNum type="circleNumDbPlain"/>
            </a:pP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침전되지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않는 이물질이 딸려 오지 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않게 주의해서 옮겨 담는다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14288">
              <a:lnSpc>
                <a:spcPct val="150000"/>
              </a:lnSpc>
              <a:buFont typeface="+mj-ea"/>
              <a:buAutoNum type="circleNumDbPlain"/>
            </a:pPr>
            <a:r>
              <a:rPr lang="en-US" altLang="ko-K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Tube </a:t>
            </a:r>
            <a:r>
              <a:rPr lang="ko-KR" alt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바닥의 침전물이 딸려 오지 않게 바닥의 </a:t>
            </a:r>
            <a:r>
              <a:rPr lang="ko-KR" alt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상층액을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소량 남긴다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85" y="4635900"/>
            <a:ext cx="2583104" cy="177127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2" r="30117" b="9081"/>
          <a:stretch/>
        </p:blipFill>
        <p:spPr>
          <a:xfrm>
            <a:off x="3824863" y="4688030"/>
            <a:ext cx="612321" cy="1393146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624760" y="6073644"/>
            <a:ext cx="10198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prstClr val="black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50ml tube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942636" y="6072177"/>
            <a:ext cx="1069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 smtClean="0">
                <a:solidFill>
                  <a:prstClr val="black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1.5ml </a:t>
            </a:r>
            <a:r>
              <a:rPr lang="en-US" altLang="ko-KR" sz="1400" b="1" dirty="0">
                <a:solidFill>
                  <a:prstClr val="black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tube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6553191" y="4876738"/>
            <a:ext cx="2333440" cy="1576598"/>
            <a:chOff x="6112359" y="3929900"/>
            <a:chExt cx="2745779" cy="2148609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532" t="14488" b="14090"/>
            <a:stretch/>
          </p:blipFill>
          <p:spPr>
            <a:xfrm>
              <a:off x="6112359" y="3929900"/>
              <a:ext cx="2663386" cy="2148609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134861" y="4868046"/>
              <a:ext cx="72327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400" b="1" dirty="0" err="1" smtClean="0"/>
                <a:t>상층액</a:t>
              </a:r>
              <a:endParaRPr lang="ko-KR" altLang="en-US" sz="14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134862" y="5652346"/>
              <a:ext cx="723276" cy="30777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400" b="1" dirty="0" smtClean="0"/>
                <a:t>침전물</a:t>
              </a:r>
              <a:endParaRPr lang="ko-KR" altLang="en-US" sz="14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669376" y="4611331"/>
              <a:ext cx="936104" cy="3565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/>
                <a:t>원심분리</a:t>
              </a:r>
              <a:endParaRPr lang="ko-KR" altLang="en-US" sz="1100" b="1" dirty="0"/>
            </a:p>
          </p:txBody>
        </p:sp>
        <p:cxnSp>
          <p:nvCxnSpPr>
            <p:cNvPr id="16" name="직선 화살표 연결선 15"/>
            <p:cNvCxnSpPr/>
            <p:nvPr/>
          </p:nvCxnSpPr>
          <p:spPr>
            <a:xfrm>
              <a:off x="6751672" y="5004204"/>
              <a:ext cx="844664" cy="0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그림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251" y="4793280"/>
            <a:ext cx="1166951" cy="116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80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55576" y="620839"/>
            <a:ext cx="799288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ko-KR" b="1" dirty="0" err="1" smtClean="0">
                <a:latin typeface="Verdana" pitchFamily="34" charset="0"/>
                <a:cs typeface="Verdana" pitchFamily="34" charset="0"/>
              </a:rPr>
              <a:t>검체</a:t>
            </a:r>
            <a:r>
              <a:rPr lang="ko-KR" altLang="ko-KR" b="1" dirty="0" smtClean="0">
                <a:latin typeface="Verdana" pitchFamily="34" charset="0"/>
                <a:cs typeface="Verdana" pitchFamily="34" charset="0"/>
              </a:rPr>
              <a:t> </a:t>
            </a:r>
            <a:r>
              <a:rPr lang="ko-KR" altLang="ko-KR" b="1" dirty="0">
                <a:latin typeface="Verdana" pitchFamily="34" charset="0"/>
                <a:cs typeface="Verdana" pitchFamily="34" charset="0"/>
              </a:rPr>
              <a:t>보관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ko-KR" dirty="0">
                <a:latin typeface="Verdana" pitchFamily="34" charset="0"/>
                <a:cs typeface="Verdana" pitchFamily="34" charset="0"/>
              </a:rPr>
              <a:t>채취 </a:t>
            </a:r>
            <a:r>
              <a:rPr lang="ko-KR" altLang="ko-KR" dirty="0" smtClean="0">
                <a:latin typeface="Verdana" pitchFamily="34" charset="0"/>
                <a:cs typeface="Verdana" pitchFamily="34" charset="0"/>
              </a:rPr>
              <a:t>직후 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세포와</a:t>
            </a:r>
            <a:r>
              <a:rPr lang="en-US" altLang="ko-KR" dirty="0">
                <a:latin typeface="Verdana" pitchFamily="34" charset="0"/>
                <a:ea typeface="Verdana" pitchFamily="34" charset="0"/>
                <a:cs typeface="Verdana" pitchFamily="34" charset="0"/>
              </a:rPr>
              <a:t> cell debris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가 제거되지 않은 </a:t>
            </a:r>
            <a:r>
              <a:rPr lang="ko-KR" altLang="ko-KR" dirty="0" err="1">
                <a:latin typeface="Verdana" pitchFamily="34" charset="0"/>
                <a:cs typeface="Verdana" pitchFamily="34" charset="0"/>
              </a:rPr>
              <a:t>검체는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 </a:t>
            </a:r>
            <a:r>
              <a:rPr lang="ko-KR" altLang="ko-KR" dirty="0">
                <a:solidFill>
                  <a:srgbClr val="C00000"/>
                </a:solidFill>
                <a:latin typeface="Verdana" pitchFamily="34" charset="0"/>
                <a:cs typeface="Verdana" pitchFamily="34" charset="0"/>
              </a:rPr>
              <a:t>얼리지 않는다</a:t>
            </a:r>
            <a:r>
              <a:rPr lang="en-US" altLang="ko-KR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ko-KR" altLang="ko-KR" dirty="0">
              <a:latin typeface="Verdana" pitchFamily="34" charset="0"/>
              <a:cs typeface="Verdana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ko-KR" dirty="0">
                <a:latin typeface="Verdana" pitchFamily="34" charset="0"/>
                <a:cs typeface="Verdana" pitchFamily="34" charset="0"/>
              </a:rPr>
              <a:t>얼리지 않은 </a:t>
            </a:r>
            <a:r>
              <a:rPr lang="ko-KR" altLang="ko-KR" dirty="0" err="1">
                <a:latin typeface="Verdana" pitchFamily="34" charset="0"/>
                <a:cs typeface="Verdana" pitchFamily="34" charset="0"/>
              </a:rPr>
              <a:t>검체는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 </a:t>
            </a:r>
            <a:r>
              <a:rPr lang="en-US" altLang="ko-KR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4°C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에서</a:t>
            </a:r>
            <a:r>
              <a:rPr lang="en-US" altLang="ko-KR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ko-KR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24</a:t>
            </a:r>
            <a:r>
              <a:rPr lang="ko-KR" altLang="ko-KR" dirty="0">
                <a:solidFill>
                  <a:srgbClr val="C00000"/>
                </a:solidFill>
                <a:latin typeface="Verdana" pitchFamily="34" charset="0"/>
                <a:cs typeface="Verdana" pitchFamily="34" charset="0"/>
              </a:rPr>
              <a:t>시간 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정도 보관 가능 하다</a:t>
            </a:r>
            <a:r>
              <a:rPr lang="en-US" altLang="ko-KR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ko-KR" altLang="ko-KR" dirty="0">
              <a:latin typeface="Verdana" pitchFamily="34" charset="0"/>
              <a:cs typeface="Verdana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ko-KR" dirty="0">
                <a:latin typeface="Verdana" pitchFamily="34" charset="0"/>
                <a:cs typeface="Verdana" pitchFamily="34" charset="0"/>
              </a:rPr>
              <a:t>채취 후 원심분리로 세포와</a:t>
            </a:r>
            <a:r>
              <a:rPr lang="en-US" altLang="ko-KR" dirty="0">
                <a:latin typeface="Verdana" pitchFamily="34" charset="0"/>
                <a:ea typeface="Verdana" pitchFamily="34" charset="0"/>
                <a:cs typeface="Verdana" pitchFamily="34" charset="0"/>
              </a:rPr>
              <a:t> cell debris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가 제거 된 </a:t>
            </a:r>
            <a:r>
              <a:rPr lang="ko-KR" altLang="ko-KR" dirty="0" err="1">
                <a:latin typeface="Verdana" pitchFamily="34" charset="0"/>
                <a:cs typeface="Verdana" pitchFamily="34" charset="0"/>
              </a:rPr>
              <a:t>검체는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 </a:t>
            </a:r>
            <a:r>
              <a:rPr lang="en-US" altLang="ko-KR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-80°C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에 장기간 보관 가능하다</a:t>
            </a:r>
            <a:r>
              <a:rPr lang="en-US" altLang="ko-KR" dirty="0">
                <a:latin typeface="Verdana" pitchFamily="34" charset="0"/>
                <a:ea typeface="Verdana" pitchFamily="34" charset="0"/>
                <a:cs typeface="Verdana" pitchFamily="34" charset="0"/>
              </a:rPr>
              <a:t>. (1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년 이상</a:t>
            </a:r>
            <a:r>
              <a:rPr lang="en-US" altLang="ko-KR" dirty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ko-KR" altLang="ko-KR" dirty="0">
              <a:latin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endParaRPr lang="ko-KR" altLang="ko-KR" dirty="0">
              <a:latin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ko-KR" b="1" dirty="0" err="1" smtClean="0">
                <a:latin typeface="Verdana" pitchFamily="34" charset="0"/>
                <a:cs typeface="Verdana" pitchFamily="34" charset="0"/>
              </a:rPr>
              <a:t>검체</a:t>
            </a:r>
            <a:r>
              <a:rPr lang="ko-KR" altLang="ko-KR" b="1" dirty="0" smtClean="0">
                <a:latin typeface="Verdana" pitchFamily="34" charset="0"/>
                <a:cs typeface="Verdana" pitchFamily="34" charset="0"/>
              </a:rPr>
              <a:t> </a:t>
            </a:r>
            <a:r>
              <a:rPr lang="ko-KR" altLang="ko-KR" b="1" dirty="0">
                <a:latin typeface="Verdana" pitchFamily="34" charset="0"/>
                <a:cs typeface="Verdana" pitchFamily="34" charset="0"/>
              </a:rPr>
              <a:t>이송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>
                <a:latin typeface="Verdana" pitchFamily="34" charset="0"/>
                <a:cs typeface="Verdana" pitchFamily="34" charset="0"/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BALF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검체는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최소한 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1.5ml tube 3</a:t>
            </a:r>
            <a:r>
              <a:rPr lang="ko-KR" alt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개 </a:t>
            </a:r>
            <a:r>
              <a:rPr lang="en-US" altLang="ko-K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3ml)</a:t>
            </a:r>
            <a:r>
              <a:rPr lang="ko-KR" alt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이상</a:t>
            </a:r>
            <a:r>
              <a:rPr lang="ko-KR" alt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을 이송한다</a:t>
            </a:r>
            <a:r>
              <a:rPr lang="en-US" altLang="ko-K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altLang="ko-KR" dirty="0" smtClean="0">
              <a:latin typeface="Verdana" pitchFamily="34" charset="0"/>
              <a:cs typeface="Verdana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ko-KR" dirty="0" smtClean="0">
                <a:latin typeface="Verdana" pitchFamily="34" charset="0"/>
                <a:cs typeface="Verdana" pitchFamily="34" charset="0"/>
              </a:rPr>
              <a:t>원심분리로 세포와</a:t>
            </a:r>
            <a:r>
              <a:rPr lang="en-US" altLang="ko-K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cell debris</a:t>
            </a:r>
            <a:r>
              <a:rPr lang="ko-KR" altLang="ko-KR" dirty="0" smtClean="0">
                <a:latin typeface="Verdana" pitchFamily="34" charset="0"/>
                <a:cs typeface="Verdana" pitchFamily="34" charset="0"/>
              </a:rPr>
              <a:t>가 제거 되어 </a:t>
            </a:r>
            <a:r>
              <a:rPr lang="en-US" altLang="ko-K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-80°C</a:t>
            </a:r>
            <a:r>
              <a:rPr lang="ko-KR" altLang="ko-KR" dirty="0" smtClean="0">
                <a:latin typeface="Verdana" pitchFamily="34" charset="0"/>
                <a:cs typeface="Verdana" pitchFamily="34" charset="0"/>
              </a:rPr>
              <a:t>에 보관 된 </a:t>
            </a:r>
            <a:r>
              <a:rPr lang="ko-KR" altLang="ko-KR" dirty="0" err="1" smtClean="0">
                <a:latin typeface="Verdana" pitchFamily="34" charset="0"/>
                <a:cs typeface="Verdana" pitchFamily="34" charset="0"/>
              </a:rPr>
              <a:t>검체</a:t>
            </a:r>
            <a:r>
              <a:rPr lang="ko-KR" altLang="en-US" dirty="0" err="1" smtClean="0">
                <a:latin typeface="Verdana" pitchFamily="34" charset="0"/>
                <a:cs typeface="Verdana" pitchFamily="34" charset="0"/>
              </a:rPr>
              <a:t>을</a:t>
            </a:r>
            <a:r>
              <a:rPr lang="ko-KR" altLang="ko-KR" dirty="0" smtClean="0">
                <a:latin typeface="Verdana" pitchFamily="34" charset="0"/>
                <a:cs typeface="Verdana" pitchFamily="34" charset="0"/>
              </a:rPr>
              <a:t> 녹지 않게 아이스 박스에</a:t>
            </a:r>
            <a:r>
              <a:rPr lang="en-US" altLang="ko-K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altLang="ko-KR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dry ice</a:t>
            </a:r>
            <a:r>
              <a:rPr lang="ko-KR" altLang="ko-KR" dirty="0" smtClean="0">
                <a:latin typeface="Verdana" pitchFamily="34" charset="0"/>
                <a:cs typeface="Verdana" pitchFamily="34" charset="0"/>
              </a:rPr>
              <a:t>를 충분히 넣어서 포장한 뒤에 이송한다</a:t>
            </a:r>
            <a:r>
              <a:rPr lang="en-US" altLang="ko-K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ko-KR" altLang="ko-KR" dirty="0" smtClean="0">
              <a:latin typeface="Verdana" pitchFamily="34" charset="0"/>
              <a:cs typeface="Verdana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ko-KR" dirty="0" smtClean="0">
                <a:latin typeface="Verdana" pitchFamily="34" charset="0"/>
                <a:cs typeface="Verdana" pitchFamily="34" charset="0"/>
              </a:rPr>
              <a:t>이송 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방법은 수도권은 </a:t>
            </a:r>
            <a:r>
              <a:rPr lang="ko-KR" altLang="ko-KR" dirty="0" err="1">
                <a:latin typeface="Verdana" pitchFamily="34" charset="0"/>
                <a:cs typeface="Verdana" pitchFamily="34" charset="0"/>
              </a:rPr>
              <a:t>퀵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 배송으로 지방은 </a:t>
            </a:r>
            <a:r>
              <a:rPr lang="ko-KR" altLang="ko-KR" dirty="0" err="1">
                <a:latin typeface="Verdana" pitchFamily="34" charset="0"/>
                <a:cs typeface="Verdana" pitchFamily="34" charset="0"/>
              </a:rPr>
              <a:t>퀵을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 연계한 </a:t>
            </a:r>
            <a:r>
              <a:rPr lang="en-US" altLang="ko-KR" dirty="0">
                <a:latin typeface="Verdana" pitchFamily="34" charset="0"/>
                <a:ea typeface="Verdana" pitchFamily="34" charset="0"/>
                <a:cs typeface="Verdana" pitchFamily="34" charset="0"/>
              </a:rPr>
              <a:t>KTX 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배송이나 고속버스 배송을 이용 하여 </a:t>
            </a:r>
            <a:r>
              <a:rPr lang="ko-KR" altLang="ko-KR" dirty="0">
                <a:solidFill>
                  <a:srgbClr val="C00000"/>
                </a:solidFill>
                <a:latin typeface="Verdana" pitchFamily="34" charset="0"/>
                <a:cs typeface="Verdana" pitchFamily="34" charset="0"/>
              </a:rPr>
              <a:t>당일 배송 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한다</a:t>
            </a:r>
            <a:r>
              <a:rPr lang="en-US" altLang="ko-KR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ko-KR" altLang="ko-KR" dirty="0">
              <a:latin typeface="Verdana" pitchFamily="34" charset="0"/>
              <a:cs typeface="Verdana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ko-KR" dirty="0">
                <a:latin typeface="Verdana" pitchFamily="34" charset="0"/>
                <a:cs typeface="Verdana" pitchFamily="34" charset="0"/>
              </a:rPr>
              <a:t>이송 받은 </a:t>
            </a:r>
            <a:r>
              <a:rPr lang="ko-KR" altLang="ko-KR" dirty="0" err="1">
                <a:latin typeface="Verdana" pitchFamily="34" charset="0"/>
                <a:cs typeface="Verdana" pitchFamily="34" charset="0"/>
              </a:rPr>
              <a:t>검체는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 즉시 사용하거나 바로 </a:t>
            </a:r>
            <a:r>
              <a:rPr lang="en-US" altLang="ko-KR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-80°C</a:t>
            </a:r>
            <a:r>
              <a:rPr lang="ko-KR" altLang="ko-KR" dirty="0">
                <a:latin typeface="Verdana" pitchFamily="34" charset="0"/>
                <a:cs typeface="Verdana" pitchFamily="34" charset="0"/>
              </a:rPr>
              <a:t>에 보관한다</a:t>
            </a:r>
            <a:r>
              <a:rPr lang="en-US" altLang="ko-K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n-US" altLang="ko-KR" dirty="0"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endParaRPr lang="ko-KR" altLang="ko-KR" dirty="0">
              <a:latin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72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Introduction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EGFR mutation in NSCLC</a:t>
            </a:r>
          </a:p>
          <a:p>
            <a:pPr lvl="1"/>
            <a:r>
              <a:rPr lang="en-US" altLang="ko-KR" u="sng" dirty="0"/>
              <a:t>most reliable predictive factors </a:t>
            </a:r>
            <a:r>
              <a:rPr lang="en-US" altLang="ko-KR" dirty="0"/>
              <a:t>of </a:t>
            </a:r>
            <a:r>
              <a:rPr lang="en-US" altLang="ko-KR" dirty="0" smtClean="0"/>
              <a:t>outcome after </a:t>
            </a:r>
            <a:r>
              <a:rPr lang="en-US" altLang="ko-KR" dirty="0"/>
              <a:t>treatment </a:t>
            </a:r>
            <a:r>
              <a:rPr lang="en-US" altLang="ko-KR" dirty="0" smtClean="0"/>
              <a:t>NSCLC with EGFR-TKI</a:t>
            </a:r>
          </a:p>
          <a:p>
            <a:r>
              <a:rPr lang="en-US" altLang="ko-KR" dirty="0" smtClean="0"/>
              <a:t>Limitations </a:t>
            </a:r>
          </a:p>
          <a:p>
            <a:pPr lvl="1"/>
            <a:r>
              <a:rPr lang="en-US" altLang="ko-KR" dirty="0"/>
              <a:t>too </a:t>
            </a:r>
            <a:r>
              <a:rPr lang="en-US" altLang="ko-KR" u="sng" dirty="0"/>
              <a:t>little tissue </a:t>
            </a:r>
            <a:r>
              <a:rPr lang="en-US" altLang="ko-KR" dirty="0"/>
              <a:t>available to examine EGFR </a:t>
            </a:r>
            <a:r>
              <a:rPr lang="en-US" altLang="ko-KR" dirty="0" smtClean="0"/>
              <a:t>status</a:t>
            </a:r>
          </a:p>
          <a:p>
            <a:pPr lvl="1"/>
            <a:r>
              <a:rPr lang="en-US" altLang="ko-KR" dirty="0"/>
              <a:t>obtained by small </a:t>
            </a:r>
            <a:r>
              <a:rPr lang="en-US" altLang="ko-KR" dirty="0" smtClean="0"/>
              <a:t>biopsies, </a:t>
            </a:r>
            <a:r>
              <a:rPr lang="en-US" altLang="ko-KR" dirty="0" err="1" smtClean="0"/>
              <a:t>cytologic</a:t>
            </a:r>
            <a:r>
              <a:rPr lang="en-US" altLang="ko-KR" dirty="0" smtClean="0"/>
              <a:t> samples</a:t>
            </a:r>
          </a:p>
          <a:p>
            <a:pPr lvl="1"/>
            <a:r>
              <a:rPr lang="en-US" altLang="ko-KR" dirty="0" smtClean="0"/>
              <a:t>Need of </a:t>
            </a:r>
            <a:r>
              <a:rPr lang="en-US" altLang="ko-KR" u="sng" dirty="0" smtClean="0"/>
              <a:t>re-biopsy and repeated biopsy</a:t>
            </a:r>
          </a:p>
          <a:p>
            <a:pPr marL="457200" lvl="1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94038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/>
              <a:t>Introduction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Need to develop </a:t>
            </a:r>
            <a:r>
              <a:rPr lang="en-US" altLang="ko-KR" dirty="0"/>
              <a:t>more </a:t>
            </a:r>
            <a:r>
              <a:rPr lang="en-US" altLang="ko-KR" u="sng" dirty="0"/>
              <a:t>sensitive techniques</a:t>
            </a:r>
            <a:r>
              <a:rPr lang="en-US" altLang="ko-KR" dirty="0"/>
              <a:t> to detect EGFR mutations</a:t>
            </a:r>
          </a:p>
          <a:p>
            <a:r>
              <a:rPr lang="en-US" altLang="ko-KR" dirty="0" smtClean="0"/>
              <a:t>Other </a:t>
            </a:r>
            <a:r>
              <a:rPr lang="en-US" altLang="ko-KR" dirty="0" err="1" smtClean="0"/>
              <a:t>attemps</a:t>
            </a:r>
            <a:r>
              <a:rPr lang="en-US" altLang="ko-KR" dirty="0" smtClean="0"/>
              <a:t>  </a:t>
            </a:r>
          </a:p>
          <a:p>
            <a:pPr lvl="1"/>
            <a:r>
              <a:rPr lang="en-US" altLang="ko-KR" dirty="0" smtClean="0"/>
              <a:t>Liquid biopsy</a:t>
            </a:r>
          </a:p>
          <a:p>
            <a:pPr lvl="2"/>
            <a:r>
              <a:rPr lang="en-US" altLang="ko-KR" dirty="0"/>
              <a:t>plasma of cancer patients contains </a:t>
            </a:r>
            <a:r>
              <a:rPr lang="en-US" altLang="ko-KR" dirty="0" smtClean="0"/>
              <a:t>circulating free </a:t>
            </a:r>
            <a:r>
              <a:rPr lang="en-US" altLang="ko-KR" dirty="0"/>
              <a:t>DNA (</a:t>
            </a:r>
            <a:r>
              <a:rPr lang="en-US" altLang="ko-KR" dirty="0" err="1"/>
              <a:t>cfDNA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Tumor-derived </a:t>
            </a:r>
            <a:r>
              <a:rPr lang="en-US" altLang="ko-KR" dirty="0"/>
              <a:t>extracellular </a:t>
            </a:r>
            <a:r>
              <a:rPr lang="en-US" altLang="ko-KR" dirty="0" smtClean="0"/>
              <a:t>vesicles (</a:t>
            </a:r>
            <a:r>
              <a:rPr lang="en-US" altLang="ko-KR" dirty="0" err="1" smtClean="0"/>
              <a:t>microvesicles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exosomes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pPr lvl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790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Liquid </a:t>
            </a:r>
            <a:r>
              <a:rPr lang="en-US" altLang="ko-KR" sz="3600" dirty="0" err="1" smtClean="0"/>
              <a:t>biosy</a:t>
            </a:r>
            <a:endParaRPr lang="ko-KR" altLang="en-US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7460" y="1600200"/>
            <a:ext cx="602908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4181003" y="6425952"/>
            <a:ext cx="4968552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Science translational Med. 2014;6:224ra24</a:t>
            </a:r>
            <a:endParaRPr lang="ko-KR" altLang="en-US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432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97" y="5301208"/>
            <a:ext cx="706755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16632"/>
            <a:ext cx="7086600" cy="53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7265896" y="188640"/>
            <a:ext cx="1008112" cy="64087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4175448" y="6569968"/>
            <a:ext cx="4968552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i="1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Journal of </a:t>
            </a:r>
            <a:r>
              <a:rPr lang="en-US" altLang="ko-KR" sz="1000" i="1" dirty="0" err="1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experimnetal</a:t>
            </a:r>
            <a:r>
              <a:rPr lang="en-US" altLang="ko-KR" sz="1000" i="1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&amp; clinical cancer research. 2013;32:50</a:t>
            </a:r>
            <a:endParaRPr lang="ko-KR" altLang="en-US" sz="1000" i="1" dirty="0">
              <a:solidFill>
                <a:schemeClr val="tx1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015850" y="64876"/>
            <a:ext cx="3340126" cy="2289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996052" y="6338670"/>
            <a:ext cx="1487716" cy="2289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90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altLang="ko-KR" sz="36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Tumor-derived </a:t>
            </a:r>
            <a:r>
              <a:rPr lang="en-US" altLang="ko-KR" sz="36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extracellular vesicles</a:t>
            </a:r>
            <a:endParaRPr lang="en-US" altLang="ko-KR" sz="36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772816"/>
            <a:ext cx="7886700" cy="455046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3000" dirty="0" smtClean="0"/>
              <a:t>Extracellular membrane vesicles (EMVs)</a:t>
            </a:r>
          </a:p>
          <a:p>
            <a:endParaRPr lang="en-US" altLang="ko-KR" sz="3000" dirty="0" smtClean="0"/>
          </a:p>
          <a:p>
            <a:r>
              <a:rPr lang="en-US" altLang="ko-KR" sz="3000" dirty="0" smtClean="0"/>
              <a:t>Many </a:t>
            </a:r>
            <a:r>
              <a:rPr lang="en-US" altLang="ko-KR" sz="3000" dirty="0"/>
              <a:t>kinds of cells shed small vesicles</a:t>
            </a:r>
            <a:r>
              <a:rPr lang="en-US" altLang="ko-KR" sz="3000" dirty="0" smtClean="0"/>
              <a:t>,  which </a:t>
            </a:r>
            <a:r>
              <a:rPr lang="en-US" altLang="ko-KR" sz="3000" dirty="0"/>
              <a:t>play a key role in intercellular communication. </a:t>
            </a:r>
            <a:endParaRPr lang="en-US" altLang="ko-KR" sz="3000" dirty="0" smtClean="0"/>
          </a:p>
          <a:p>
            <a:endParaRPr lang="en-US" altLang="ko-KR" sz="3000" dirty="0" smtClean="0"/>
          </a:p>
          <a:p>
            <a:r>
              <a:rPr lang="en-US" altLang="ko-KR" sz="3000" dirty="0" smtClean="0"/>
              <a:t>Tumor </a:t>
            </a:r>
            <a:r>
              <a:rPr lang="en-US" altLang="ko-KR" sz="3000" dirty="0"/>
              <a:t>cells emit more </a:t>
            </a:r>
            <a:r>
              <a:rPr lang="en-US" altLang="ko-KR" sz="3000" dirty="0" smtClean="0"/>
              <a:t>than one </a:t>
            </a:r>
            <a:r>
              <a:rPr lang="en-US" altLang="ko-KR" sz="3000" dirty="0"/>
              <a:t>type of membrane vesicle</a:t>
            </a:r>
          </a:p>
          <a:p>
            <a:pPr lvl="1"/>
            <a:r>
              <a:rPr lang="en-US" altLang="ko-KR" sz="2600" dirty="0" err="1"/>
              <a:t>Exosomes</a:t>
            </a:r>
            <a:endParaRPr lang="en-US" altLang="ko-KR" sz="2600" dirty="0"/>
          </a:p>
          <a:p>
            <a:pPr lvl="1"/>
            <a:r>
              <a:rPr lang="en-US" altLang="ko-KR" sz="2600" dirty="0"/>
              <a:t>Apoptotic bodies</a:t>
            </a:r>
          </a:p>
          <a:p>
            <a:pPr lvl="1"/>
            <a:r>
              <a:rPr lang="en-US" altLang="ko-KR" sz="2600" dirty="0" err="1" smtClean="0"/>
              <a:t>Microvesicles</a:t>
            </a:r>
            <a:r>
              <a:rPr lang="en-US" altLang="ko-KR" sz="2600" dirty="0" smtClean="0"/>
              <a:t> (MVs)</a:t>
            </a:r>
            <a:endParaRPr lang="en-US" altLang="ko-KR" sz="2600" dirty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sz="1100" dirty="0" smtClean="0"/>
          </a:p>
        </p:txBody>
      </p:sp>
    </p:spTree>
    <p:extLst>
      <p:ext uri="{BB962C8B-B14F-4D97-AF65-F5344CB8AC3E}">
        <p14:creationId xmlns:p14="http://schemas.microsoft.com/office/powerpoint/2010/main" val="217580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Tumor-derived extracellular vesicles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1" y="3717032"/>
            <a:ext cx="4296392" cy="3011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3813618" y="5301567"/>
            <a:ext cx="314646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012155" y="6425330"/>
            <a:ext cx="314646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2228444" y="6626120"/>
            <a:ext cx="298782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i="1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Genes &amp; </a:t>
            </a:r>
            <a:r>
              <a:rPr lang="en-US" altLang="ko-KR" sz="1000" i="1" dirty="0" err="1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Develoment</a:t>
            </a:r>
            <a:r>
              <a:rPr lang="en-US" altLang="ko-KR" sz="1000" i="1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 2012;26:1287-1299</a:t>
            </a:r>
            <a:endParaRPr lang="ko-KR" altLang="en-US" sz="1000" i="1" dirty="0">
              <a:solidFill>
                <a:schemeClr val="tx1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8651" y="1214156"/>
            <a:ext cx="9095349" cy="4525963"/>
          </a:xfrm>
        </p:spPr>
        <p:txBody>
          <a:bodyPr/>
          <a:lstStyle/>
          <a:p>
            <a:pPr marL="139950">
              <a:buFont typeface="Arial" pitchFamily="34" charset="0"/>
              <a:buChar char="•"/>
            </a:pPr>
            <a:r>
              <a:rPr lang="en-US" altLang="ko-KR" sz="2000" b="1" dirty="0" err="1"/>
              <a:t>Microvesicles</a:t>
            </a:r>
            <a:r>
              <a:rPr lang="en-US" altLang="ko-KR" sz="2000" dirty="0"/>
              <a:t> (100 nm to 1 µm )</a:t>
            </a:r>
          </a:p>
          <a:p>
            <a:pPr marL="0" indent="0">
              <a:buNone/>
            </a:pPr>
            <a:r>
              <a:rPr lang="en-US" altLang="ko-KR" sz="2000" dirty="0"/>
              <a:t>       : directly bud from the plasma membrane </a:t>
            </a:r>
          </a:p>
          <a:p>
            <a:pPr>
              <a:buFont typeface="Arial" pitchFamily="34" charset="0"/>
              <a:buChar char="•"/>
            </a:pPr>
            <a:r>
              <a:rPr lang="en-US" altLang="ko-KR" sz="2000" b="1" dirty="0"/>
              <a:t>Apoptotic blebs </a:t>
            </a:r>
            <a:r>
              <a:rPr lang="en-US" altLang="ko-KR" sz="2000" dirty="0"/>
              <a:t>(50 - 500 nm) </a:t>
            </a:r>
          </a:p>
          <a:p>
            <a:pPr marL="457200" lvl="1" indent="0">
              <a:buNone/>
            </a:pPr>
            <a:r>
              <a:rPr lang="en-US" altLang="ko-KR" sz="2000" dirty="0"/>
              <a:t> : released by cells undergoing apoptosis</a:t>
            </a:r>
          </a:p>
          <a:p>
            <a:pPr>
              <a:buFont typeface="Arial" pitchFamily="34" charset="0"/>
              <a:buChar char="•"/>
            </a:pPr>
            <a:r>
              <a:rPr lang="en-US" altLang="ko-KR" sz="2000" b="1" dirty="0" err="1"/>
              <a:t>Exosomes</a:t>
            </a:r>
            <a:r>
              <a:rPr lang="en-US" altLang="ko-KR" sz="2000" dirty="0"/>
              <a:t> (30 - 100 nm)</a:t>
            </a:r>
          </a:p>
          <a:p>
            <a:pPr marL="0" indent="0">
              <a:buNone/>
            </a:pPr>
            <a:r>
              <a:rPr lang="en-US" altLang="ko-KR" sz="2000" dirty="0"/>
              <a:t>       : released via exocytosis </a:t>
            </a:r>
            <a:r>
              <a:rPr lang="en-US" altLang="ko-KR" sz="2000" dirty="0" smtClean="0"/>
              <a:t>from </a:t>
            </a:r>
            <a:r>
              <a:rPr lang="en-US" altLang="ko-KR" sz="2000" dirty="0" err="1" smtClean="0"/>
              <a:t>multivesicular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bodies (MVBs) of </a:t>
            </a:r>
            <a:r>
              <a:rPr lang="en-US" altLang="ko-KR" sz="2000" dirty="0" smtClean="0"/>
              <a:t>the late</a:t>
            </a:r>
          </a:p>
          <a:p>
            <a:pPr marL="0" indent="0">
              <a:buNone/>
            </a:pPr>
            <a:r>
              <a:rPr lang="en-US" altLang="ko-KR" sz="2000" dirty="0" smtClean="0"/>
              <a:t>       endosome</a:t>
            </a:r>
            <a:endParaRPr lang="ko-KR" altLang="en-US" sz="2000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3"/>
          <a:srcRect l="19568" t="39982" r="52865" b="24271"/>
          <a:stretch/>
        </p:blipFill>
        <p:spPr>
          <a:xfrm>
            <a:off x="5209339" y="3719557"/>
            <a:ext cx="3934661" cy="311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66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65328"/>
            <a:ext cx="3990603" cy="3056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EMVs in cancer cells</a:t>
            </a:r>
            <a:endParaRPr lang="en-US" altLang="ko-KR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5192" y="1268760"/>
            <a:ext cx="8229600" cy="5040560"/>
          </a:xfrm>
        </p:spPr>
        <p:txBody>
          <a:bodyPr/>
          <a:lstStyle/>
          <a:p>
            <a:r>
              <a:rPr lang="en-US" altLang="ko-KR" sz="2400" dirty="0" smtClean="0"/>
              <a:t>Protein, nucleic acid contents in EMVs</a:t>
            </a:r>
          </a:p>
          <a:p>
            <a:pPr lvl="1"/>
            <a:r>
              <a:rPr lang="en-US" altLang="ko-KR" sz="2000" u="sng" dirty="0"/>
              <a:t>operate as </a:t>
            </a:r>
            <a:r>
              <a:rPr lang="en-US" altLang="ko-KR" sz="2000" u="sng" dirty="0" smtClean="0"/>
              <a:t>signaling platforms </a:t>
            </a:r>
            <a:r>
              <a:rPr lang="en-US" altLang="ko-KR" sz="2000" dirty="0"/>
              <a:t>for short-range or long-range delivery </a:t>
            </a:r>
            <a:r>
              <a:rPr lang="en-US" altLang="ko-KR" sz="2000" dirty="0" smtClean="0"/>
              <a:t>of information </a:t>
            </a:r>
            <a:r>
              <a:rPr lang="en-US" altLang="ko-KR" sz="2000" dirty="0"/>
              <a:t>to other </a:t>
            </a:r>
            <a:r>
              <a:rPr lang="en-US" altLang="ko-KR" sz="2000" dirty="0" smtClean="0"/>
              <a:t>cells</a:t>
            </a:r>
          </a:p>
          <a:p>
            <a:r>
              <a:rPr lang="en-US" altLang="ko-KR" sz="2400" dirty="0" smtClean="0"/>
              <a:t>Modulation of </a:t>
            </a:r>
            <a:r>
              <a:rPr lang="en-US" altLang="ko-KR" sz="2400" dirty="0"/>
              <a:t>the dynamics of </a:t>
            </a:r>
            <a:r>
              <a:rPr lang="en-US" altLang="ko-KR" sz="2400" dirty="0" smtClean="0"/>
              <a:t>stromal, endothelial</a:t>
            </a:r>
            <a:r>
              <a:rPr lang="en-US" altLang="ko-KR" sz="2400" dirty="0"/>
              <a:t>, inflammatory, and immune </a:t>
            </a:r>
            <a:r>
              <a:rPr lang="en-US" altLang="ko-KR" sz="2400" dirty="0" smtClean="0"/>
              <a:t>response cells</a:t>
            </a:r>
          </a:p>
          <a:p>
            <a:pPr lvl="1"/>
            <a:r>
              <a:rPr lang="en-US" altLang="ko-KR" sz="2000" dirty="0"/>
              <a:t>reprogramming the microenvironment </a:t>
            </a:r>
            <a:r>
              <a:rPr lang="en-US" altLang="ko-KR" sz="2000" dirty="0" smtClean="0"/>
              <a:t>toward </a:t>
            </a:r>
            <a:r>
              <a:rPr lang="en-US" altLang="ko-KR" sz="2000" u="sng" dirty="0" smtClean="0"/>
              <a:t>cancer </a:t>
            </a:r>
            <a:r>
              <a:rPr lang="en-US" altLang="ko-KR" sz="2000" u="sng" dirty="0"/>
              <a:t>growth and dissemination.</a:t>
            </a:r>
            <a:endParaRPr lang="ko-KR" altLang="en-US" sz="2000" u="sng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5076056" y="6630350"/>
            <a:ext cx="4067944" cy="288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i="1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Cell Death and Differentiation. 2008;15:80-88</a:t>
            </a:r>
            <a:endParaRPr lang="ko-KR" altLang="en-US" sz="1000" i="1" dirty="0">
              <a:solidFill>
                <a:schemeClr val="tx1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386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Extracellular membrane vesicles (EMVs)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236" y="1268760"/>
            <a:ext cx="6672522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5004048" y="6453336"/>
            <a:ext cx="4139952" cy="4650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400" i="1" dirty="0" err="1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Curr</a:t>
            </a:r>
            <a:r>
              <a:rPr lang="en-US" altLang="ko-KR" sz="1400" i="1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1400" i="1" dirty="0" err="1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Opin</a:t>
            </a:r>
            <a:r>
              <a:rPr lang="en-US" altLang="ko-KR" sz="1400" i="1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1400" i="1" dirty="0" err="1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Oncol</a:t>
            </a:r>
            <a:r>
              <a:rPr lang="en-US" altLang="ko-KR" sz="1400" i="1" dirty="0" smtClean="0">
                <a:solidFill>
                  <a:schemeClr val="tx1"/>
                </a:solidFill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. 2013;25:66-75</a:t>
            </a:r>
            <a:endParaRPr lang="ko-KR" altLang="en-US" sz="1400" i="1" dirty="0">
              <a:solidFill>
                <a:schemeClr val="tx1"/>
              </a:solidFill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547664" y="5301208"/>
            <a:ext cx="2016224" cy="7920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34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verancepulm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</TotalTime>
  <Words>589</Words>
  <Application>Microsoft Office PowerPoint</Application>
  <PresentationFormat>화면 슬라이드 쇼(4:3)</PresentationFormat>
  <Paragraphs>92</Paragraphs>
  <Slides>15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6" baseType="lpstr">
      <vt:lpstr>severancepulmo</vt:lpstr>
      <vt:lpstr>Detection of cancer mutant DNA in Bronchoalveolar lavage fluid (BALF) in lung cancer Patients</vt:lpstr>
      <vt:lpstr>Introduction</vt:lpstr>
      <vt:lpstr>Introduction</vt:lpstr>
      <vt:lpstr>Liquid biosy</vt:lpstr>
      <vt:lpstr>PowerPoint 프레젠테이션</vt:lpstr>
      <vt:lpstr>Tumor-derived extracellular vesicles</vt:lpstr>
      <vt:lpstr>Tumor-derived extracellular vesicles</vt:lpstr>
      <vt:lpstr>EMVs in cancer cells</vt:lpstr>
      <vt:lpstr>Extracellular membrane vesicles (EMVs)</vt:lpstr>
      <vt:lpstr>EMVs as cancer biomarkers</vt:lpstr>
      <vt:lpstr>EMVs as cancer biomarkers</vt:lpstr>
      <vt:lpstr>EMVs in BALF</vt:lpstr>
      <vt:lpstr>BALF Protocols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Detection of cancer mutant DNA in Bronchoalveolar lavage fluid (BALF) in lung cancer Patients</dc:title>
  <dc:creator>이정모(내과학교실)</dc:creator>
  <cp:lastModifiedBy>yued4001</cp:lastModifiedBy>
  <cp:revision>33</cp:revision>
  <dcterms:created xsi:type="dcterms:W3CDTF">2017-01-14T11:10:54Z</dcterms:created>
  <dcterms:modified xsi:type="dcterms:W3CDTF">2017-01-16T22:31:04Z</dcterms:modified>
</cp:coreProperties>
</file>