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67" r:id="rId3"/>
    <p:sldId id="279" r:id="rId4"/>
    <p:sldId id="257" r:id="rId5"/>
    <p:sldId id="273" r:id="rId6"/>
    <p:sldId id="272" r:id="rId7"/>
    <p:sldId id="258" r:id="rId8"/>
    <p:sldId id="277" r:id="rId9"/>
    <p:sldId id="278" r:id="rId10"/>
    <p:sldId id="259" r:id="rId11"/>
    <p:sldId id="270" r:id="rId12"/>
    <p:sldId id="271" r:id="rId13"/>
    <p:sldId id="269" r:id="rId14"/>
    <p:sldId id="275" r:id="rId15"/>
    <p:sldId id="262" r:id="rId16"/>
    <p:sldId id="276" r:id="rId17"/>
    <p:sldId id="274" r:id="rId18"/>
    <p:sldId id="263" r:id="rId19"/>
    <p:sldId id="265" r:id="rId20"/>
    <p:sldId id="264" r:id="rId21"/>
    <p:sldId id="266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464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314842-2F21-4056-B465-6F9207715BE9}" type="datetimeFigureOut">
              <a:rPr lang="ko-KR" altLang="en-US" smtClean="0"/>
              <a:t>2016-06-23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11F5C-2FB9-4E11-AFCE-EDB9B6EAE5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1059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각각 설명 필요</a:t>
            </a:r>
            <a:endParaRPr lang="en-US" altLang="ko-KR" dirty="0" smtClean="0"/>
          </a:p>
          <a:p>
            <a:r>
              <a:rPr lang="en-US" altLang="ko-KR" dirty="0" smtClean="0"/>
              <a:t>Injured tissue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11F5C-2FB9-4E11-AFCE-EDB9B6EAE5AF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868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MQ in granuloma </a:t>
            </a:r>
            <a:r>
              <a:rPr lang="ko-KR" altLang="en-US" dirty="0" smtClean="0"/>
              <a:t>가 </a:t>
            </a:r>
            <a:r>
              <a:rPr lang="en-US" altLang="ko-KR" dirty="0" smtClean="0"/>
              <a:t>1.25 </a:t>
            </a:r>
            <a:r>
              <a:rPr lang="en-US" altLang="ko-KR" dirty="0" err="1" smtClean="0"/>
              <a:t>VitD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11F5C-2FB9-4E11-AFCE-EDB9B6EAE5A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6451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2016-06-23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2016-06-23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2016-06-23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2016-06-23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2016-06-23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2016-06-23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2016-06-23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2016-06-23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2016-06-23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2016-06-23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E215-B24A-431A-866A-883BB3BF6777}" type="datetimeFigureOut">
              <a:rPr lang="ko-KR" altLang="en-US" smtClean="0"/>
              <a:t>2016-06-23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7E215-B24A-431A-866A-883BB3BF6777}" type="datetimeFigureOut">
              <a:rPr lang="ko-KR" altLang="en-US" smtClean="0"/>
              <a:t>2016-06-23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01B5A-E092-451D-9195-664103D5DBCA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 txBox="1">
            <a:spLocks noChangeArrowheads="1"/>
          </p:cNvSpPr>
          <p:nvPr/>
        </p:nvSpPr>
        <p:spPr bwMode="auto">
          <a:xfrm>
            <a:off x="357158" y="404664"/>
            <a:ext cx="8535322" cy="214311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1" kern="0" noProof="1" smtClean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VATS conference review </a:t>
            </a:r>
            <a:endParaRPr lang="en-US" altLang="ko-KR" sz="4000" b="1" kern="0" noProof="1">
              <a:solidFill>
                <a:schemeClr val="bg1"/>
              </a:solidFill>
              <a:latin typeface="+mj-ea"/>
              <a:ea typeface="+mj-ea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1" kern="0" noProof="1" smtClean="0">
                <a:solidFill>
                  <a:schemeClr val="bg1"/>
                </a:solidFill>
                <a:latin typeface="+mj-lt"/>
                <a:ea typeface="+mj-ea"/>
                <a:cs typeface="Times New Roman" pitchFamily="18" charset="0"/>
              </a:rPr>
              <a:t>: metastatic pulmonary calcification</a:t>
            </a:r>
          </a:p>
        </p:txBody>
      </p:sp>
      <p:sp>
        <p:nvSpPr>
          <p:cNvPr id="6" name="Rectangle 19"/>
          <p:cNvSpPr txBox="1">
            <a:spLocks noChangeArrowheads="1"/>
          </p:cNvSpPr>
          <p:nvPr/>
        </p:nvSpPr>
        <p:spPr bwMode="gray">
          <a:xfrm>
            <a:off x="374104" y="4567448"/>
            <a:ext cx="6000792" cy="58062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2400" b="1" kern="0" noProof="1" smtClean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Lee Jung Mo</a:t>
            </a:r>
            <a:endParaRPr lang="en-US" altLang="ko-KR" sz="2400" b="1" kern="0" noProof="1">
              <a:solidFill>
                <a:schemeClr val="accent4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7" name="Rectangle 19"/>
          <p:cNvSpPr txBox="1">
            <a:spLocks noChangeArrowheads="1"/>
          </p:cNvSpPr>
          <p:nvPr/>
        </p:nvSpPr>
        <p:spPr bwMode="gray">
          <a:xfrm>
            <a:off x="379931" y="5013176"/>
            <a:ext cx="6000792" cy="14287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Division of Pulmonology,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 </a:t>
            </a: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Department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Internal Medicine,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Institute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Chest Diseases,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Severance hospital,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Yonsei University College of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Medicine</a:t>
            </a:r>
            <a:endParaRPr lang="en-US" altLang="ko-KR" sz="1600" b="1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333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Pathogenesis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4260807"/>
            <a:ext cx="8229600" cy="2476872"/>
          </a:xfrm>
        </p:spPr>
        <p:txBody>
          <a:bodyPr/>
          <a:lstStyle/>
          <a:p>
            <a:r>
              <a:rPr lang="en-US" altLang="ko-KR" dirty="0" smtClean="0"/>
              <a:t>Role of </a:t>
            </a:r>
            <a:r>
              <a:rPr lang="en-US" altLang="ko-KR" dirty="0" err="1" smtClean="0"/>
              <a:t>calcuim</a:t>
            </a:r>
            <a:r>
              <a:rPr lang="en-US" altLang="ko-KR" dirty="0" smtClean="0"/>
              <a:t> excess</a:t>
            </a:r>
          </a:p>
          <a:p>
            <a:r>
              <a:rPr lang="en-US" altLang="ko-KR" dirty="0" smtClean="0"/>
              <a:t>Role of alkaline environment</a:t>
            </a:r>
          </a:p>
          <a:p>
            <a:r>
              <a:rPr lang="en-US" altLang="ko-KR" dirty="0" smtClean="0"/>
              <a:t>Role of lung injury or fibrosis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66" y="1487784"/>
            <a:ext cx="4269441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453336"/>
            <a:ext cx="460975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82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Role of </a:t>
            </a:r>
            <a:r>
              <a:rPr lang="en-US" altLang="ko-KR" dirty="0" err="1"/>
              <a:t>calcuim</a:t>
            </a:r>
            <a:r>
              <a:rPr lang="en-US" altLang="ko-KR" dirty="0"/>
              <a:t> </a:t>
            </a:r>
            <a:r>
              <a:rPr lang="en-US" altLang="ko-KR" dirty="0" smtClean="0"/>
              <a:t>excess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↑calcium-phosphate product</a:t>
            </a:r>
          </a:p>
          <a:p>
            <a:r>
              <a:rPr lang="en-US" altLang="ko-KR" dirty="0" smtClean="0"/>
              <a:t>Azotemia, elevated PTH hormone, exogenous </a:t>
            </a:r>
            <a:r>
              <a:rPr lang="en-US" altLang="ko-KR" dirty="0" err="1" smtClean="0"/>
              <a:t>Vit</a:t>
            </a:r>
            <a:r>
              <a:rPr lang="en-US" altLang="ko-KR" dirty="0" smtClean="0"/>
              <a:t> D </a:t>
            </a:r>
            <a:r>
              <a:rPr lang="en-US" altLang="ko-KR" u="sng" dirty="0" smtClean="0"/>
              <a:t>in normal </a:t>
            </a:r>
            <a:r>
              <a:rPr lang="en-US" altLang="ko-KR" u="sng" dirty="0" err="1" smtClean="0"/>
              <a:t>Ca</a:t>
            </a:r>
            <a:r>
              <a:rPr lang="en-US" altLang="ko-KR" u="sng" dirty="0" smtClean="0"/>
              <a:t>-P</a:t>
            </a:r>
          </a:p>
          <a:p>
            <a:r>
              <a:rPr lang="en-US" altLang="ko-KR" dirty="0" smtClean="0"/>
              <a:t>Pulmonary parenchymal granuloma, mediastinal lymphadenopathy can cause dystrophic calcification.</a:t>
            </a:r>
          </a:p>
          <a:p>
            <a:pPr lvl="1"/>
            <a:r>
              <a:rPr lang="en-US" altLang="ko-KR" dirty="0" smtClean="0"/>
              <a:t>Injured tissue</a:t>
            </a:r>
          </a:p>
          <a:p>
            <a:pPr lvl="1"/>
            <a:r>
              <a:rPr lang="en-US" altLang="ko-KR" dirty="0" smtClean="0"/>
              <a:t>MQ produce 1,25 </a:t>
            </a:r>
            <a:r>
              <a:rPr lang="en-US" altLang="ko-KR" dirty="0" err="1" smtClean="0"/>
              <a:t>vit</a:t>
            </a:r>
            <a:r>
              <a:rPr lang="en-US" altLang="ko-KR" dirty="0" smtClean="0"/>
              <a:t> D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338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Role of alkaline </a:t>
            </a:r>
            <a:r>
              <a:rPr lang="en-US" altLang="ko-KR" dirty="0" smtClean="0"/>
              <a:t>environment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6131024" cy="4525963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/>
              <a:t>Alkaline environment fosters </a:t>
            </a:r>
            <a:r>
              <a:rPr lang="en-US" altLang="ko-KR" dirty="0" err="1" smtClean="0"/>
              <a:t>Ca</a:t>
            </a:r>
            <a:r>
              <a:rPr lang="en-US" altLang="ko-KR" dirty="0" smtClean="0"/>
              <a:t> precipitation.</a:t>
            </a:r>
          </a:p>
          <a:p>
            <a:r>
              <a:rPr lang="en-US" altLang="ko-KR" dirty="0" smtClean="0"/>
              <a:t>Upper lobe predominance and V/Q ratio</a:t>
            </a:r>
          </a:p>
          <a:p>
            <a:r>
              <a:rPr lang="en-US" altLang="ko-KR" dirty="0" smtClean="0"/>
              <a:t>CKD with HD &amp; relative alkalosis</a:t>
            </a:r>
          </a:p>
          <a:p>
            <a:r>
              <a:rPr lang="en-US" altLang="ko-KR" dirty="0" err="1" smtClean="0"/>
              <a:t>Pul</a:t>
            </a:r>
            <a:r>
              <a:rPr lang="en-US" altLang="ko-KR" dirty="0" smtClean="0"/>
              <a:t> a. obstruction </a:t>
            </a:r>
          </a:p>
          <a:p>
            <a:pPr lvl="1"/>
            <a:r>
              <a:rPr lang="en-US" altLang="ko-KR" dirty="0" smtClean="0"/>
              <a:t>↓CO2 delivery</a:t>
            </a:r>
          </a:p>
          <a:p>
            <a:pPr lvl="1"/>
            <a:r>
              <a:rPr lang="en-US" altLang="ko-KR" dirty="0" smtClean="0"/>
              <a:t>hyperventilation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941" y="1681148"/>
            <a:ext cx="2009775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185930"/>
            <a:ext cx="460975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789040"/>
            <a:ext cx="2319516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508092"/>
            <a:ext cx="2713935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858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Role of lung injury or </a:t>
            </a:r>
            <a:r>
              <a:rPr lang="en-US" altLang="ko-KR" dirty="0" smtClean="0"/>
              <a:t>fibrosis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298906"/>
            <a:ext cx="4258816" cy="4525963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Dystrophic pulmonary calcification</a:t>
            </a:r>
          </a:p>
          <a:p>
            <a:pPr lvl="1"/>
            <a:r>
              <a:rPr lang="en-US" altLang="ko-KR" sz="2000" dirty="0" smtClean="0"/>
              <a:t>Site of </a:t>
            </a:r>
            <a:r>
              <a:rPr lang="en-US" altLang="ko-KR" sz="2000" u="sng" dirty="0" smtClean="0"/>
              <a:t>previous</a:t>
            </a:r>
            <a:r>
              <a:rPr lang="en-US" altLang="ko-KR" sz="2000" dirty="0" smtClean="0"/>
              <a:t> cellular or tissue </a:t>
            </a:r>
            <a:r>
              <a:rPr lang="en-US" altLang="ko-KR" sz="2000" u="sng" dirty="0" smtClean="0"/>
              <a:t>injury</a:t>
            </a:r>
          </a:p>
          <a:p>
            <a:pPr lvl="1"/>
            <a:r>
              <a:rPr lang="en-US" altLang="ko-KR" sz="2000" dirty="0" smtClean="0"/>
              <a:t>↑cytosolic </a:t>
            </a:r>
            <a:r>
              <a:rPr lang="en-US" altLang="ko-KR" sz="2000" dirty="0" err="1" smtClean="0"/>
              <a:t>Ca</a:t>
            </a:r>
            <a:endParaRPr lang="en-US" altLang="ko-KR" sz="2000" dirty="0" smtClean="0"/>
          </a:p>
          <a:p>
            <a:pPr lvl="1"/>
            <a:r>
              <a:rPr lang="en-US" altLang="ko-KR" sz="2000" dirty="0" smtClean="0"/>
              <a:t>Enzyme activity &amp; necrotic cell death</a:t>
            </a:r>
            <a:endParaRPr lang="ko-KR" alt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341" y="2174490"/>
            <a:ext cx="4810125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453336"/>
            <a:ext cx="460975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6516217" y="2231929"/>
            <a:ext cx="1080120" cy="3035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516217" y="3997730"/>
            <a:ext cx="1080120" cy="3035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123122" y="5046184"/>
            <a:ext cx="1265301" cy="3035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32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</a:t>
            </a:r>
            <a:r>
              <a:rPr lang="en-US" altLang="ko-KR" dirty="0" smtClean="0"/>
              <a:t>athology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0428"/>
            <a:ext cx="8229600" cy="4525963"/>
          </a:xfrm>
        </p:spPr>
        <p:txBody>
          <a:bodyPr/>
          <a:lstStyle/>
          <a:p>
            <a:r>
              <a:rPr lang="en-US" altLang="ko-KR" dirty="0" smtClean="0"/>
              <a:t>Deposition of </a:t>
            </a:r>
            <a:r>
              <a:rPr lang="en-US" altLang="ko-KR" dirty="0" err="1" smtClean="0"/>
              <a:t>Ca</a:t>
            </a:r>
            <a:r>
              <a:rPr lang="en-US" altLang="ko-KR" dirty="0" smtClean="0"/>
              <a:t> salts in the </a:t>
            </a:r>
            <a:r>
              <a:rPr lang="en-US" altLang="ko-KR" u="sng" dirty="0" smtClean="0"/>
              <a:t>alveolar epithelial basement membrane</a:t>
            </a:r>
            <a:r>
              <a:rPr lang="en-US" altLang="ko-KR" dirty="0" smtClean="0"/>
              <a:t>, alveolar capillary walls, bronchial walls, bronchioles, media of pulmonary arterioles</a:t>
            </a:r>
          </a:p>
          <a:p>
            <a:r>
              <a:rPr lang="en-US" altLang="ko-KR" dirty="0" smtClean="0"/>
              <a:t>Fibrous widening of the alveolar septa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19" y="4509120"/>
            <a:ext cx="3482549" cy="2257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97158" y="4060028"/>
            <a:ext cx="2257206" cy="3155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71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Images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4984" y="1268760"/>
            <a:ext cx="8333479" cy="3168352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Chest CT</a:t>
            </a:r>
          </a:p>
          <a:p>
            <a:pPr lvl="1"/>
            <a:r>
              <a:rPr lang="en-US" altLang="ko-KR" dirty="0" smtClean="0"/>
              <a:t>Multiple calcified and/or </a:t>
            </a:r>
            <a:r>
              <a:rPr lang="en-US" altLang="ko-KR" dirty="0" err="1" smtClean="0"/>
              <a:t>noncalcified</a:t>
            </a:r>
            <a:r>
              <a:rPr lang="en-US" altLang="ko-KR" dirty="0" smtClean="0"/>
              <a:t> </a:t>
            </a:r>
            <a:r>
              <a:rPr lang="en-US" altLang="ko-KR" u="sng" dirty="0" smtClean="0"/>
              <a:t>nodules</a:t>
            </a:r>
          </a:p>
          <a:p>
            <a:pPr lvl="1"/>
            <a:r>
              <a:rPr lang="en-US" altLang="ko-KR" dirty="0" smtClean="0"/>
              <a:t>Diffuse or patch areas of </a:t>
            </a:r>
            <a:r>
              <a:rPr lang="en-US" altLang="ko-KR" u="sng" dirty="0" smtClean="0"/>
              <a:t>GGO</a:t>
            </a:r>
            <a:r>
              <a:rPr lang="en-US" altLang="ko-KR" dirty="0" smtClean="0"/>
              <a:t> or ill-defined patchy infiltrate</a:t>
            </a:r>
          </a:p>
          <a:p>
            <a:pPr lvl="1"/>
            <a:r>
              <a:rPr lang="en-US" altLang="ko-KR" dirty="0" smtClean="0"/>
              <a:t>Relatively dense area of </a:t>
            </a:r>
            <a:r>
              <a:rPr lang="en-US" altLang="ko-KR" u="sng" dirty="0" smtClean="0"/>
              <a:t>consolidation</a:t>
            </a:r>
          </a:p>
          <a:p>
            <a:pPr lvl="1"/>
            <a:r>
              <a:rPr lang="en-US" altLang="ko-KR" u="sng" dirty="0" smtClean="0"/>
              <a:t>Calcification</a:t>
            </a:r>
            <a:r>
              <a:rPr lang="en-US" altLang="ko-KR" dirty="0" smtClean="0"/>
              <a:t> of tracheobronchial walls and in chest wall blood vessels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08" y="4262498"/>
            <a:ext cx="4438650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453336"/>
            <a:ext cx="460975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179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Nuclear </a:t>
            </a:r>
            <a:r>
              <a:rPr lang="en-US" altLang="ko-KR" dirty="0" smtClean="0"/>
              <a:t>medicine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6635080" cy="4525963"/>
          </a:xfrm>
        </p:spPr>
        <p:txBody>
          <a:bodyPr/>
          <a:lstStyle/>
          <a:p>
            <a:r>
              <a:rPr lang="en-US" altLang="ko-KR" dirty="0" smtClean="0"/>
              <a:t>Tc99m-MDP </a:t>
            </a:r>
          </a:p>
          <a:p>
            <a:pPr marL="0" indent="0">
              <a:buNone/>
            </a:pPr>
            <a:r>
              <a:rPr lang="en-US" altLang="ko-KR" sz="2400" dirty="0" smtClean="0"/>
              <a:t>(Technetium-99-m-methylenediphosphonate)</a:t>
            </a:r>
            <a:endParaRPr lang="en-US" altLang="ko-KR" sz="2400" dirty="0"/>
          </a:p>
          <a:p>
            <a:r>
              <a:rPr lang="en-US" altLang="ko-KR" dirty="0"/>
              <a:t>Detection of </a:t>
            </a:r>
            <a:r>
              <a:rPr lang="en-US" altLang="ko-KR" dirty="0" err="1"/>
              <a:t>extraosseous</a:t>
            </a:r>
            <a:r>
              <a:rPr lang="en-US" altLang="ko-KR" dirty="0"/>
              <a:t> calcification</a:t>
            </a:r>
            <a:endParaRPr lang="ko-KR" altLang="en-US" dirty="0"/>
          </a:p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582" y="764704"/>
            <a:ext cx="1970542" cy="5911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93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Pulmonary function test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Usually normal</a:t>
            </a:r>
          </a:p>
          <a:p>
            <a:r>
              <a:rPr lang="en-US" altLang="ko-KR" dirty="0" smtClean="0"/>
              <a:t>Diffuse involvement of alveolar septa</a:t>
            </a:r>
          </a:p>
          <a:p>
            <a:pPr marL="0" indent="0">
              <a:buNone/>
            </a:pPr>
            <a:r>
              <a:rPr lang="en-US" altLang="ko-KR" dirty="0" smtClean="0"/>
              <a:t> ☞ Diffusing capacity ↓</a:t>
            </a:r>
          </a:p>
          <a:p>
            <a:r>
              <a:rPr lang="en-US" altLang="ko-KR" dirty="0" smtClean="0"/>
              <a:t>Anatomical changes d/t </a:t>
            </a:r>
            <a:r>
              <a:rPr lang="en-US" altLang="ko-KR" dirty="0" err="1" smtClean="0"/>
              <a:t>Ca</a:t>
            </a:r>
            <a:r>
              <a:rPr lang="en-US" altLang="ko-KR" dirty="0" smtClean="0"/>
              <a:t> deposit</a:t>
            </a:r>
          </a:p>
          <a:p>
            <a:pPr marL="0" indent="0">
              <a:buNone/>
            </a:pPr>
            <a:r>
              <a:rPr lang="en-US" altLang="ko-KR" dirty="0" smtClean="0"/>
              <a:t> </a:t>
            </a:r>
            <a:r>
              <a:rPr lang="en-US" altLang="ko-KR" dirty="0"/>
              <a:t>☞ </a:t>
            </a:r>
            <a:r>
              <a:rPr lang="en-US" altLang="ko-KR" dirty="0" smtClean="0"/>
              <a:t>Restrictive pattern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345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 of MPC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Majority of </a:t>
            </a:r>
            <a:r>
              <a:rPr lang="en-US" altLang="ko-KR" dirty="0" err="1" smtClean="0"/>
              <a:t>pts</a:t>
            </a:r>
            <a:r>
              <a:rPr lang="en-US" altLang="ko-KR" dirty="0" smtClean="0"/>
              <a:t> </a:t>
            </a:r>
            <a:r>
              <a:rPr lang="en-US" altLang="ko-KR" u="sng" dirty="0" smtClean="0"/>
              <a:t>do not require </a:t>
            </a:r>
            <a:r>
              <a:rPr lang="en-US" altLang="ko-KR" dirty="0" smtClean="0"/>
              <a:t>intervention</a:t>
            </a:r>
          </a:p>
          <a:p>
            <a:r>
              <a:rPr lang="en-US" altLang="ko-KR" dirty="0" smtClean="0"/>
              <a:t>Main stay of </a:t>
            </a:r>
            <a:r>
              <a:rPr lang="en-US" altLang="ko-KR" dirty="0" err="1" smtClean="0"/>
              <a:t>tx</a:t>
            </a:r>
            <a:r>
              <a:rPr lang="en-US" altLang="ko-KR" dirty="0" smtClean="0"/>
              <a:t> : </a:t>
            </a:r>
            <a:r>
              <a:rPr lang="en-US" altLang="ko-KR" u="sng" dirty="0" smtClean="0"/>
              <a:t>normalize </a:t>
            </a:r>
            <a:r>
              <a:rPr lang="en-US" altLang="ko-KR" u="sng" dirty="0" err="1" smtClean="0"/>
              <a:t>Ca</a:t>
            </a:r>
            <a:r>
              <a:rPr lang="en-US" altLang="ko-KR" u="sng" dirty="0" smtClean="0"/>
              <a:t> and phosphate</a:t>
            </a:r>
            <a:r>
              <a:rPr lang="en-US" altLang="ko-KR" dirty="0" smtClean="0"/>
              <a:t> biochemistry</a:t>
            </a:r>
          </a:p>
          <a:p>
            <a:r>
              <a:rPr lang="en-US" altLang="ko-KR" dirty="0" smtClean="0"/>
              <a:t>Successful renal transplantation</a:t>
            </a:r>
          </a:p>
          <a:p>
            <a:r>
              <a:rPr lang="en-US" altLang="ko-KR" dirty="0" err="1" smtClean="0"/>
              <a:t>Parathyroidectomy</a:t>
            </a:r>
            <a:r>
              <a:rPr lang="en-US" altLang="ko-KR" dirty="0" smtClean="0"/>
              <a:t> in severe cases with primary or tertiary hyperparathyroidism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92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Commonly associated with ESRD</a:t>
            </a:r>
          </a:p>
          <a:p>
            <a:r>
              <a:rPr lang="en-US" altLang="ko-KR" dirty="0" smtClean="0"/>
              <a:t>Often asymptomatic</a:t>
            </a:r>
          </a:p>
          <a:p>
            <a:r>
              <a:rPr lang="en-US" altLang="ko-KR" dirty="0" smtClean="0"/>
              <a:t>Potential risk to respiratory failure</a:t>
            </a:r>
          </a:p>
          <a:p>
            <a:r>
              <a:rPr lang="en-US" altLang="ko-KR" dirty="0" smtClean="0"/>
              <a:t>HRCT or Tc99m-MDP scan can be helpful.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546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Introduction</a:t>
            </a:r>
          </a:p>
          <a:p>
            <a:r>
              <a:rPr lang="en-US" altLang="ko-KR" dirty="0" smtClean="0"/>
              <a:t>Epidemiology</a:t>
            </a:r>
          </a:p>
          <a:p>
            <a:r>
              <a:rPr lang="en-US" altLang="ko-KR" dirty="0"/>
              <a:t>Clinical </a:t>
            </a:r>
            <a:r>
              <a:rPr lang="en-US" altLang="ko-KR" dirty="0" err="1"/>
              <a:t>menifestation</a:t>
            </a:r>
            <a:r>
              <a:rPr lang="en-US" altLang="ko-KR" dirty="0"/>
              <a:t> and </a:t>
            </a:r>
            <a:r>
              <a:rPr lang="en-US" altLang="ko-KR" dirty="0" smtClean="0"/>
              <a:t>course</a:t>
            </a:r>
          </a:p>
          <a:p>
            <a:r>
              <a:rPr lang="en-US" altLang="ko-KR" dirty="0" smtClean="0"/>
              <a:t>Pathogenesis</a:t>
            </a:r>
          </a:p>
          <a:p>
            <a:r>
              <a:rPr lang="en-US" altLang="ko-KR" dirty="0" smtClean="0"/>
              <a:t>Diagnosis</a:t>
            </a:r>
          </a:p>
          <a:p>
            <a:pPr lvl="1"/>
            <a:r>
              <a:rPr lang="en-US" altLang="ko-KR" dirty="0" smtClean="0"/>
              <a:t>Images and pathology</a:t>
            </a:r>
          </a:p>
          <a:p>
            <a:r>
              <a:rPr lang="en-US" altLang="ko-KR" dirty="0" smtClean="0"/>
              <a:t>Treatment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517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References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Chan ED, Morales DV, Welsh CH, McDermott MT, Schwarz MI</a:t>
            </a:r>
            <a:r>
              <a:rPr lang="en-US" altLang="ko-KR" sz="1800" dirty="0" smtClean="0"/>
              <a:t>. Calcium </a:t>
            </a:r>
            <a:r>
              <a:rPr lang="en-US" altLang="ko-KR" sz="1800" dirty="0"/>
              <a:t>deposition with or without bone formation in </a:t>
            </a:r>
            <a:r>
              <a:rPr lang="en-US" altLang="ko-KR" sz="1800" dirty="0" smtClean="0"/>
              <a:t>the lung</a:t>
            </a:r>
            <a:r>
              <a:rPr lang="en-US" altLang="ko-KR" sz="1800" dirty="0"/>
              <a:t>. Am J </a:t>
            </a:r>
            <a:r>
              <a:rPr lang="en-US" altLang="ko-KR" sz="1800" dirty="0" err="1"/>
              <a:t>Respir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Crit</a:t>
            </a:r>
            <a:r>
              <a:rPr lang="en-US" altLang="ko-KR" sz="1800" dirty="0"/>
              <a:t> Care Med 2002;165:1654e69</a:t>
            </a:r>
            <a:r>
              <a:rPr lang="en-US" altLang="ko-KR" sz="1800" dirty="0" smtClean="0"/>
              <a:t>.</a:t>
            </a:r>
          </a:p>
          <a:p>
            <a:r>
              <a:rPr lang="en-US" altLang="ko-KR" sz="1800" dirty="0" err="1"/>
              <a:t>Belém</a:t>
            </a:r>
            <a:r>
              <a:rPr lang="en-US" altLang="ko-KR" sz="1800" dirty="0"/>
              <a:t> LC, </a:t>
            </a:r>
            <a:r>
              <a:rPr lang="en-US" altLang="ko-KR" sz="1800" dirty="0" err="1"/>
              <a:t>Zanetti</a:t>
            </a:r>
            <a:r>
              <a:rPr lang="en-US" altLang="ko-KR" sz="1800" dirty="0"/>
              <a:t> G, Souza AS </a:t>
            </a:r>
            <a:r>
              <a:rPr lang="en-US" altLang="ko-KR" sz="1800" dirty="0" err="1"/>
              <a:t>Jr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Hochhegger</a:t>
            </a:r>
            <a:r>
              <a:rPr lang="en-US" altLang="ko-KR" sz="1800" dirty="0"/>
              <a:t> B, </a:t>
            </a:r>
            <a:r>
              <a:rPr lang="en-US" altLang="ko-KR" sz="1800" dirty="0" err="1"/>
              <a:t>Guimarães</a:t>
            </a:r>
            <a:r>
              <a:rPr lang="en-US" altLang="ko-KR" sz="1800" dirty="0"/>
              <a:t> MD, </a:t>
            </a:r>
            <a:r>
              <a:rPr lang="en-US" altLang="ko-KR" sz="1800" dirty="0" err="1"/>
              <a:t>Nobre</a:t>
            </a:r>
            <a:r>
              <a:rPr lang="en-US" altLang="ko-KR" sz="1800" dirty="0"/>
              <a:t> LF, Rodrigues RS, </a:t>
            </a:r>
            <a:r>
              <a:rPr lang="en-US" altLang="ko-KR" sz="1800" dirty="0" err="1"/>
              <a:t>Marchiori</a:t>
            </a:r>
            <a:r>
              <a:rPr lang="en-US" altLang="ko-KR" sz="1800" dirty="0"/>
              <a:t> E</a:t>
            </a:r>
            <a:r>
              <a:rPr lang="en-US" altLang="ko-KR" sz="1800" dirty="0" smtClean="0"/>
              <a:t>. Metastatic </a:t>
            </a:r>
            <a:r>
              <a:rPr lang="en-US" altLang="ko-KR" sz="1800" dirty="0"/>
              <a:t>pulmonary calcification: State-of-the-art review focused on imaging findings. Respiratory Medicine 108:5, 668-676</a:t>
            </a:r>
          </a:p>
          <a:p>
            <a:r>
              <a:rPr lang="en-US" altLang="ko-KR" sz="1800" dirty="0" smtClean="0"/>
              <a:t>Hartman </a:t>
            </a:r>
            <a:r>
              <a:rPr lang="en-US" altLang="ko-KR" sz="1800" dirty="0"/>
              <a:t>TE, </a:t>
            </a:r>
            <a:r>
              <a:rPr lang="en-US" altLang="ko-KR" sz="1800" dirty="0" err="1"/>
              <a:t>M¨uller</a:t>
            </a:r>
            <a:r>
              <a:rPr lang="en-US" altLang="ko-KR" sz="1800" dirty="0"/>
              <a:t> NL, </a:t>
            </a:r>
            <a:r>
              <a:rPr lang="en-US" altLang="ko-KR" sz="1800" dirty="0" err="1"/>
              <a:t>Primack</a:t>
            </a:r>
            <a:r>
              <a:rPr lang="en-US" altLang="ko-KR" sz="1800" dirty="0"/>
              <a:t> SL, et al. Metastatic </a:t>
            </a:r>
            <a:r>
              <a:rPr lang="en-US" altLang="ko-KR" sz="1800" dirty="0" smtClean="0"/>
              <a:t>pulmonary calcification </a:t>
            </a:r>
            <a:r>
              <a:rPr lang="en-US" altLang="ko-KR" sz="1800" dirty="0"/>
              <a:t>in patients with </a:t>
            </a:r>
            <a:r>
              <a:rPr lang="en-US" altLang="ko-KR" sz="1800" dirty="0" err="1"/>
              <a:t>hypercalcemia</a:t>
            </a:r>
            <a:r>
              <a:rPr lang="en-US" altLang="ko-KR" sz="1800" dirty="0"/>
              <a:t>: findings on chest </a:t>
            </a:r>
            <a:r>
              <a:rPr lang="en-US" altLang="ko-KR" sz="1800" dirty="0" smtClean="0"/>
              <a:t>radiographs and </a:t>
            </a:r>
            <a:r>
              <a:rPr lang="en-US" altLang="ko-KR" sz="1800" dirty="0"/>
              <a:t>CT scans. Am J </a:t>
            </a:r>
            <a:r>
              <a:rPr lang="en-US" altLang="ko-KR" sz="1800" dirty="0" err="1"/>
              <a:t>Roentgenol</a:t>
            </a:r>
            <a:r>
              <a:rPr lang="en-US" altLang="ko-KR" sz="1800" dirty="0"/>
              <a:t> 1994;162:799–802.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25420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741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12776"/>
            <a:ext cx="6900353" cy="252028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827584" y="2852936"/>
            <a:ext cx="6696744" cy="7920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6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1400175"/>
            <a:ext cx="64960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94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090947"/>
            <a:ext cx="5835504" cy="485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74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Metabolic lung disease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16" y="1409776"/>
            <a:ext cx="8856984" cy="4857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360" y="6525344"/>
            <a:ext cx="3419475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34268" y="3627772"/>
            <a:ext cx="1025364" cy="3035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78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4715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Metastatic pulmonary calcification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124604"/>
            <a:ext cx="8229600" cy="3777283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/>
              <a:t>One of metabolic lung disease</a:t>
            </a:r>
          </a:p>
          <a:p>
            <a:r>
              <a:rPr lang="en-US" altLang="ko-KR" dirty="0" smtClean="0"/>
              <a:t>Deposition of </a:t>
            </a:r>
            <a:r>
              <a:rPr lang="en-US" altLang="ko-KR" dirty="0" err="1" smtClean="0"/>
              <a:t>Ca</a:t>
            </a:r>
            <a:r>
              <a:rPr lang="en-US" altLang="ko-KR" dirty="0" smtClean="0"/>
              <a:t> in lung </a:t>
            </a:r>
            <a:r>
              <a:rPr lang="en-US" altLang="ko-KR" dirty="0" err="1" smtClean="0"/>
              <a:t>parenchyme</a:t>
            </a:r>
            <a:endParaRPr lang="en-US" altLang="ko-KR" dirty="0" smtClean="0"/>
          </a:p>
          <a:p>
            <a:r>
              <a:rPr lang="en-US" altLang="ko-KR" dirty="0" smtClean="0"/>
              <a:t>Commonly associated with ESRD</a:t>
            </a:r>
          </a:p>
          <a:p>
            <a:r>
              <a:rPr lang="en-US" altLang="ko-KR" dirty="0" smtClean="0"/>
              <a:t>Frequently asymptomatic &amp; benign course</a:t>
            </a:r>
          </a:p>
          <a:p>
            <a:r>
              <a:rPr lang="en-US" altLang="ko-KR" dirty="0" smtClean="0"/>
              <a:t>Fulminant respiratory failure in some cases</a:t>
            </a:r>
          </a:p>
        </p:txBody>
      </p:sp>
    </p:spTree>
    <p:extLst>
      <p:ext uri="{BB962C8B-B14F-4D97-AF65-F5344CB8AC3E}">
        <p14:creationId xmlns:p14="http://schemas.microsoft.com/office/powerpoint/2010/main" val="199003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Classification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Pulmonary calcification</a:t>
            </a:r>
          </a:p>
          <a:p>
            <a:pPr lvl="1"/>
            <a:r>
              <a:rPr lang="en-US" altLang="ko-KR" u="sng" dirty="0" smtClean="0"/>
              <a:t>Metastatic</a:t>
            </a:r>
            <a:r>
              <a:rPr lang="en-US" altLang="ko-KR" dirty="0" smtClean="0"/>
              <a:t> pulmonary calcification</a:t>
            </a:r>
          </a:p>
          <a:p>
            <a:pPr lvl="1"/>
            <a:r>
              <a:rPr lang="en-US" altLang="ko-KR" u="sng" dirty="0" smtClean="0"/>
              <a:t>Dystrophic</a:t>
            </a:r>
            <a:r>
              <a:rPr lang="en-US" altLang="ko-KR" dirty="0" smtClean="0"/>
              <a:t> pulmonary calcification</a:t>
            </a:r>
          </a:p>
          <a:p>
            <a:pPr lvl="1"/>
            <a:r>
              <a:rPr lang="en-US" altLang="ko-KR" u="sng" dirty="0" smtClean="0"/>
              <a:t>Idiopathic</a:t>
            </a:r>
            <a:r>
              <a:rPr lang="en-US" altLang="ko-KR" dirty="0" smtClean="0"/>
              <a:t> pulmonary calcification</a:t>
            </a:r>
          </a:p>
        </p:txBody>
      </p:sp>
    </p:spTree>
    <p:extLst>
      <p:ext uri="{BB962C8B-B14F-4D97-AF65-F5344CB8AC3E}">
        <p14:creationId xmlns:p14="http://schemas.microsoft.com/office/powerpoint/2010/main" val="166870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Causes of pulmonary calcification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453336"/>
            <a:ext cx="460975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87" y="1556792"/>
            <a:ext cx="4104455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634" y="1556792"/>
            <a:ext cx="434150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142009" y="1541248"/>
            <a:ext cx="731705" cy="3035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643205" y="1506744"/>
            <a:ext cx="1495719" cy="3035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635008" y="5750508"/>
            <a:ext cx="792462" cy="3035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79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Epidemiology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Only 14 cases in 7000 autopsies</a:t>
            </a:r>
          </a:p>
          <a:p>
            <a:r>
              <a:rPr lang="en-US" altLang="ko-KR" dirty="0" smtClean="0"/>
              <a:t>but, 60-75% of autopsy in HD </a:t>
            </a:r>
            <a:r>
              <a:rPr lang="en-US" altLang="ko-KR" dirty="0" err="1" smtClean="0"/>
              <a:t>pts</a:t>
            </a:r>
            <a:endParaRPr lang="en-US" altLang="ko-KR" dirty="0" smtClean="0"/>
          </a:p>
          <a:p>
            <a:r>
              <a:rPr lang="en-US" altLang="ko-KR" dirty="0" smtClean="0"/>
              <a:t>CKD with 2ndary hyperparathyroidism</a:t>
            </a:r>
          </a:p>
          <a:p>
            <a:r>
              <a:rPr lang="en-US" altLang="ko-KR" dirty="0" smtClean="0"/>
              <a:t>Multiple myeloma : m/c cause of cancer-associated </a:t>
            </a:r>
            <a:r>
              <a:rPr lang="en-US" altLang="ko-KR" dirty="0" err="1" smtClean="0"/>
              <a:t>hypercalcemia</a:t>
            </a:r>
            <a:endParaRPr lang="en-US" altLang="ko-KR" dirty="0"/>
          </a:p>
          <a:p>
            <a:r>
              <a:rPr lang="en-US" altLang="ko-KR" dirty="0" smtClean="0"/>
              <a:t>Fewer cases of MPC have been reported recently.</a:t>
            </a:r>
          </a:p>
          <a:p>
            <a:pPr lvl="1"/>
            <a:r>
              <a:rPr lang="en-US" altLang="ko-KR" dirty="0" err="1" smtClean="0"/>
              <a:t>Imporved</a:t>
            </a:r>
            <a:r>
              <a:rPr lang="en-US" altLang="ko-KR" dirty="0" smtClean="0"/>
              <a:t> dialysis techniques</a:t>
            </a:r>
          </a:p>
          <a:p>
            <a:pPr lvl="1"/>
            <a:r>
              <a:rPr lang="en-US" altLang="ko-KR" dirty="0" smtClean="0"/>
              <a:t>Phosphate binding agents and </a:t>
            </a:r>
            <a:r>
              <a:rPr lang="en-US" altLang="ko-KR" dirty="0" err="1" smtClean="0"/>
              <a:t>Vit</a:t>
            </a:r>
            <a:r>
              <a:rPr lang="en-US" altLang="ko-KR" dirty="0" smtClean="0"/>
              <a:t> D analogues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671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Clinical </a:t>
            </a:r>
            <a:r>
              <a:rPr lang="en-US" altLang="ko-KR" dirty="0" err="1" smtClean="0"/>
              <a:t>menifestations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Usually minimal symptom</a:t>
            </a:r>
          </a:p>
          <a:p>
            <a:r>
              <a:rPr lang="en-US" altLang="ko-KR" dirty="0" smtClean="0"/>
              <a:t>Dyspnea &amp; chronic, non-productive cough occasionally</a:t>
            </a:r>
          </a:p>
          <a:p>
            <a:r>
              <a:rPr lang="en-US" altLang="ko-KR" dirty="0" smtClean="0"/>
              <a:t>Can mimic pneumonia, pulmonary edema → ARDS</a:t>
            </a:r>
          </a:p>
          <a:p>
            <a:r>
              <a:rPr lang="en-US" altLang="ko-KR" dirty="0" smtClean="0"/>
              <a:t>Degree of macroscopic calcification is not correlated with degree of respiratory distress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692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Clinical course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smtClean="0"/>
              <a:t>Factors associated </a:t>
            </a:r>
            <a:r>
              <a:rPr lang="en-US" altLang="ko-KR" b="1" u="sng" dirty="0" smtClean="0"/>
              <a:t>aggressive form </a:t>
            </a:r>
            <a:r>
              <a:rPr lang="en-US" altLang="ko-KR" dirty="0" smtClean="0"/>
              <a:t>of MPC : not fully understood</a:t>
            </a:r>
          </a:p>
          <a:p>
            <a:endParaRPr lang="en-US" altLang="ko-KR" dirty="0" smtClean="0"/>
          </a:p>
          <a:p>
            <a:r>
              <a:rPr lang="en-US" altLang="ko-KR" b="1" u="sng" dirty="0" smtClean="0"/>
              <a:t>Acceleration</a:t>
            </a:r>
            <a:r>
              <a:rPr lang="en-US" altLang="ko-KR" dirty="0" smtClean="0"/>
              <a:t> of MPC</a:t>
            </a:r>
          </a:p>
          <a:p>
            <a:pPr lvl="1"/>
            <a:r>
              <a:rPr lang="en-US" altLang="ko-KR" dirty="0" smtClean="0"/>
              <a:t>Failed renal transplantation</a:t>
            </a:r>
          </a:p>
          <a:p>
            <a:pPr lvl="1"/>
            <a:r>
              <a:rPr lang="en-US" altLang="ko-KR" dirty="0" err="1" smtClean="0"/>
              <a:t>HyperCa</a:t>
            </a:r>
            <a:endParaRPr lang="en-US" altLang="ko-KR" dirty="0" smtClean="0"/>
          </a:p>
          <a:p>
            <a:r>
              <a:rPr lang="en-US" altLang="ko-KR" b="1" u="sng" dirty="0" smtClean="0"/>
              <a:t>Resolution</a:t>
            </a:r>
            <a:r>
              <a:rPr lang="en-US" altLang="ko-KR" dirty="0" smtClean="0"/>
              <a:t> of MPC in CKD </a:t>
            </a:r>
            <a:r>
              <a:rPr lang="en-US" altLang="ko-KR" dirty="0" err="1" smtClean="0"/>
              <a:t>pts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Parathyroidectomy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Renal transplantation</a:t>
            </a:r>
          </a:p>
          <a:p>
            <a:pPr lvl="1"/>
            <a:r>
              <a:rPr lang="en-US" altLang="ko-KR" dirty="0" smtClean="0"/>
              <a:t>Dialysis</a:t>
            </a:r>
          </a:p>
          <a:p>
            <a:pPr lvl="1"/>
            <a:r>
              <a:rPr lang="en-US" altLang="ko-KR" dirty="0" smtClean="0"/>
              <a:t>Spontaneous resolution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633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2851</TotalTime>
  <Words>582</Words>
  <Application>Microsoft Office PowerPoint</Application>
  <PresentationFormat>화면 슬라이드 쇼(4:3)</PresentationFormat>
  <Paragraphs>112</Paragraphs>
  <Slides>24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5" baseType="lpstr">
      <vt:lpstr>테마1</vt:lpstr>
      <vt:lpstr>PowerPoint 프레젠테이션</vt:lpstr>
      <vt:lpstr>Contents</vt:lpstr>
      <vt:lpstr>Metabolic lung disease</vt:lpstr>
      <vt:lpstr>Metastatic pulmonary calcification</vt:lpstr>
      <vt:lpstr>Classification</vt:lpstr>
      <vt:lpstr>Causes of pulmonary calcification</vt:lpstr>
      <vt:lpstr>Epidemiology</vt:lpstr>
      <vt:lpstr>Clinical menifestations</vt:lpstr>
      <vt:lpstr>Clinical course</vt:lpstr>
      <vt:lpstr>Pathogenesis</vt:lpstr>
      <vt:lpstr>Role of calcuim excess</vt:lpstr>
      <vt:lpstr>Role of alkaline environment</vt:lpstr>
      <vt:lpstr>Role of lung injury or fibrosis</vt:lpstr>
      <vt:lpstr>Pathology</vt:lpstr>
      <vt:lpstr>Images</vt:lpstr>
      <vt:lpstr>Nuclear medicine</vt:lpstr>
      <vt:lpstr>Pulmonary function test</vt:lpstr>
      <vt:lpstr>Treatment of MPC</vt:lpstr>
      <vt:lpstr>Summary</vt:lpstr>
      <vt:lpstr>References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이정모(내과부)</dc:creator>
  <cp:lastModifiedBy>이정모(내과부)</cp:lastModifiedBy>
  <cp:revision>43</cp:revision>
  <dcterms:created xsi:type="dcterms:W3CDTF">2016-06-18T08:39:02Z</dcterms:created>
  <dcterms:modified xsi:type="dcterms:W3CDTF">2016-06-22T22:23:12Z</dcterms:modified>
</cp:coreProperties>
</file>