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42" r:id="rId1"/>
    <p:sldMasterId id="2147484140" r:id="rId2"/>
  </p:sldMasterIdLst>
  <p:notesMasterIdLst>
    <p:notesMasterId r:id="rId50"/>
  </p:notesMasterIdLst>
  <p:handoutMasterIdLst>
    <p:handoutMasterId r:id="rId51"/>
  </p:handoutMasterIdLst>
  <p:sldIdLst>
    <p:sldId id="865" r:id="rId3"/>
    <p:sldId id="1255" r:id="rId4"/>
    <p:sldId id="1256" r:id="rId5"/>
    <p:sldId id="1257" r:id="rId6"/>
    <p:sldId id="372" r:id="rId7"/>
    <p:sldId id="1212" r:id="rId8"/>
    <p:sldId id="1216" r:id="rId9"/>
    <p:sldId id="1895" r:id="rId10"/>
    <p:sldId id="1222" r:id="rId11"/>
    <p:sldId id="2699" r:id="rId12"/>
    <p:sldId id="2642" r:id="rId13"/>
    <p:sldId id="2646" r:id="rId14"/>
    <p:sldId id="2643" r:id="rId15"/>
    <p:sldId id="2644" r:id="rId16"/>
    <p:sldId id="2645" r:id="rId17"/>
    <p:sldId id="306" r:id="rId18"/>
    <p:sldId id="307" r:id="rId19"/>
    <p:sldId id="2648" r:id="rId20"/>
    <p:sldId id="311" r:id="rId21"/>
    <p:sldId id="832" r:id="rId22"/>
    <p:sldId id="312" r:id="rId23"/>
    <p:sldId id="313" r:id="rId24"/>
    <p:sldId id="314" r:id="rId25"/>
    <p:sldId id="2650" r:id="rId26"/>
    <p:sldId id="2651" r:id="rId27"/>
    <p:sldId id="318" r:id="rId28"/>
    <p:sldId id="2652" r:id="rId29"/>
    <p:sldId id="2653" r:id="rId30"/>
    <p:sldId id="2654" r:id="rId31"/>
    <p:sldId id="337" r:id="rId32"/>
    <p:sldId id="323" r:id="rId33"/>
    <p:sldId id="326" r:id="rId34"/>
    <p:sldId id="2656" r:id="rId35"/>
    <p:sldId id="2657" r:id="rId36"/>
    <p:sldId id="2658" r:id="rId37"/>
    <p:sldId id="2659" r:id="rId38"/>
    <p:sldId id="2700" r:id="rId39"/>
    <p:sldId id="2701" r:id="rId40"/>
    <p:sldId id="2702" r:id="rId41"/>
    <p:sldId id="2703" r:id="rId42"/>
    <p:sldId id="2704" r:id="rId43"/>
    <p:sldId id="2705" r:id="rId44"/>
    <p:sldId id="2706" r:id="rId45"/>
    <p:sldId id="2707" r:id="rId46"/>
    <p:sldId id="2698" r:id="rId47"/>
    <p:sldId id="2696" r:id="rId48"/>
    <p:sldId id="400" r:id="rId4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4267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4" userDrawn="1">
          <p15:clr>
            <a:srgbClr val="A4A3A4"/>
          </p15:clr>
        </p15:guide>
        <p15:guide id="5" pos="75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FF"/>
    <a:srgbClr val="4D4D4D"/>
    <a:srgbClr val="000000"/>
    <a:srgbClr val="85FFE0"/>
    <a:srgbClr val="8585E0"/>
    <a:srgbClr val="408000"/>
    <a:srgbClr val="008000"/>
    <a:srgbClr val="FF6600"/>
    <a:srgbClr val="FEA9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584F8A-9E31-46F7-9F39-AF3A50F8FF89}" v="1" dt="2022-11-21T08:02:32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68"/>
    <p:restoredTop sz="95986" autoAdjust="0"/>
  </p:normalViewPr>
  <p:slideViewPr>
    <p:cSldViewPr snapToGrid="0" showGuides="1">
      <p:cViewPr varScale="1">
        <p:scale>
          <a:sx n="82" d="100"/>
          <a:sy n="82" d="100"/>
        </p:scale>
        <p:origin x="322" y="58"/>
      </p:cViewPr>
      <p:guideLst>
        <p:guide orient="horz" pos="2160"/>
        <p:guide orient="horz" pos="4267"/>
        <p:guide pos="3840"/>
        <p:guide pos="84"/>
        <p:guide pos="75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90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01463128447564E-2"/>
          <c:y val="0.25453588623794893"/>
          <c:w val="0.92979853687155245"/>
          <c:h val="0.573268605138777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Nin </c:v>
                </c:pt>
              </c:strCache>
            </c:strRef>
          </c:tx>
          <c:spPr>
            <a:solidFill>
              <a:srgbClr val="1F497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1F497D"/>
              </a:solidFill>
            </c:spPr>
            <c:extLst>
              <c:ext xmlns:c16="http://schemas.microsoft.com/office/drawing/2014/chart" uri="{C3380CC4-5D6E-409C-BE32-E72D297353CC}">
                <c16:uniqueId val="{00000001-5468-4A7C-95FA-0EEA264EA11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468-4A7C-95FA-0EEA264EA110}"/>
              </c:ext>
            </c:extLst>
          </c:dPt>
          <c:dPt>
            <c:idx val="2"/>
            <c:invertIfNegative val="0"/>
            <c:bubble3D val="0"/>
            <c:spPr>
              <a:solidFill>
                <a:srgbClr val="1F497D"/>
              </a:solidFill>
              <a:ln>
                <a:solidFill>
                  <a:schemeClr val="tx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468-4A7C-95FA-0EEA264EA110}"/>
              </c:ext>
            </c:extLst>
          </c:dPt>
          <c:dLbls>
            <c:dLbl>
              <c:idx val="0"/>
              <c:layout>
                <c:manualLayout>
                  <c:x val="0"/>
                  <c:y val="-5.35579051290405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68-4A7C-95FA-0EEA264EA110}"/>
                </c:ext>
              </c:extLst>
            </c:dLbl>
            <c:dLbl>
              <c:idx val="1"/>
              <c:numFmt formatCode="0.0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sz="1600"/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5468-4A7C-95FA-0EEA264EA110}"/>
                </c:ext>
              </c:extLst>
            </c:dLbl>
            <c:numFmt formatCode="#,##0.0" sourceLinked="0"/>
            <c:spPr>
              <a:noFill/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Sheet1!$B$12</c:f>
                <c:numCache>
                  <c:formatCode>General</c:formatCode>
                  <c:ptCount val="1"/>
                  <c:pt idx="0">
                    <c:v>15.07</c:v>
                  </c:pt>
                </c:numCache>
              </c:numRef>
            </c:plus>
            <c:minus>
              <c:numRef>
                <c:f>Sheet1!$B$12</c:f>
                <c:numCache>
                  <c:formatCode>General</c:formatCode>
                  <c:ptCount val="1"/>
                  <c:pt idx="0">
                    <c:v>15.07</c:v>
                  </c:pt>
                </c:numCache>
              </c:numRef>
            </c:minus>
            <c:spPr>
              <a:ln>
                <a:solidFill>
                  <a:schemeClr val="tx1"/>
                </a:solidFill>
              </a:ln>
            </c:spPr>
          </c:errBar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Sheet1!$B$3</c:f>
              <c:numCache>
                <c:formatCode>0.00</c:formatCode>
                <c:ptCount val="1"/>
                <c:pt idx="0">
                  <c:v>-80.819999999999993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68-4A7C-95FA-0EEA264EA110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Pbo</c:v>
                </c:pt>
              </c:strCache>
            </c:strRef>
          </c:tx>
          <c:spPr>
            <a:solidFill>
              <a:srgbClr val="5FC9DA"/>
            </a:solidFill>
          </c:spPr>
          <c:invertIfNegative val="0"/>
          <c:dLbls>
            <c:dLbl>
              <c:idx val="0"/>
              <c:layout>
                <c:manualLayout>
                  <c:x val="-3.6341988990380436E-3"/>
                  <c:y val="-5.35579051290405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5FD-48D1-8435-B370A2BBB05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Sheet1!$C$12</c:f>
                <c:numCache>
                  <c:formatCode>General</c:formatCode>
                  <c:ptCount val="1"/>
                  <c:pt idx="0">
                    <c:v>14.84</c:v>
                  </c:pt>
                </c:numCache>
              </c:numRef>
            </c:plus>
            <c:minus>
              <c:numRef>
                <c:f>Sheet1!$C$12</c:f>
                <c:numCache>
                  <c:formatCode>General</c:formatCode>
                  <c:ptCount val="1"/>
                  <c:pt idx="0">
                    <c:v>14.84</c:v>
                  </c:pt>
                </c:numCache>
              </c:numRef>
            </c:minus>
          </c:errBar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Sheet1!$C$3</c:f>
              <c:numCache>
                <c:formatCode>0.00</c:formatCode>
                <c:ptCount val="1"/>
                <c:pt idx="0">
                  <c:v>-187.78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FD-48D1-8435-B370A2BBB059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Sheet1!$D$3</c:f>
              <c:numCache>
                <c:formatCode>0.00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D-95FD-48D1-8435-B370A2BBB059}"/>
            </c:ext>
          </c:extLst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Nin 2</c:v>
                </c:pt>
              </c:strCache>
            </c:strRef>
          </c:tx>
          <c:spPr>
            <a:solidFill>
              <a:srgbClr val="1F497D"/>
            </a:solidFill>
          </c:spPr>
          <c:invertIfNegative val="0"/>
          <c:dLbls>
            <c:dLbl>
              <c:idx val="0"/>
              <c:layout>
                <c:manualLayout>
                  <c:x val="-4.8455985320507251E-3"/>
                  <c:y val="-7.04709278013691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5FD-48D1-8435-B370A2BBB05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Sheet1!$E$12</c:f>
                <c:numCache>
                  <c:formatCode>General</c:formatCode>
                  <c:ptCount val="1"/>
                  <c:pt idx="0">
                    <c:v>20.76</c:v>
                  </c:pt>
                </c:numCache>
              </c:numRef>
            </c:plus>
            <c:minus>
              <c:numRef>
                <c:f>Sheet1!$E$12</c:f>
                <c:numCache>
                  <c:formatCode>General</c:formatCode>
                  <c:ptCount val="1"/>
                  <c:pt idx="0">
                    <c:v>20.76</c:v>
                  </c:pt>
                </c:numCache>
              </c:numRef>
            </c:minus>
          </c:errBar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Sheet1!$E$3</c:f>
              <c:numCache>
                <c:formatCode>0.00</c:formatCode>
                <c:ptCount val="1"/>
                <c:pt idx="0">
                  <c:v>-82.87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5FD-48D1-8435-B370A2BBB059}"/>
            </c:ext>
          </c:extLst>
        </c:ser>
        <c:ser>
          <c:idx val="4"/>
          <c:order val="4"/>
          <c:tx>
            <c:strRef>
              <c:f>Sheet1!$F$2</c:f>
              <c:strCache>
                <c:ptCount val="1"/>
                <c:pt idx="0">
                  <c:v>Pbo3</c:v>
                </c:pt>
              </c:strCache>
            </c:strRef>
          </c:tx>
          <c:spPr>
            <a:solidFill>
              <a:srgbClr val="5FC9DA"/>
            </a:solidFill>
          </c:spPr>
          <c:invertIfNegative val="0"/>
          <c:dLbls>
            <c:dLbl>
              <c:idx val="0"/>
              <c:layout>
                <c:manualLayout>
                  <c:x val="-1.2113996330126813E-3"/>
                  <c:y val="-4.5100949881520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5FD-48D1-8435-B370A2BBB05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Sheet1!$F$12</c:f>
                <c:numCache>
                  <c:formatCode>General</c:formatCode>
                  <c:ptCount val="1"/>
                  <c:pt idx="0">
                    <c:v>20.49</c:v>
                  </c:pt>
                </c:numCache>
              </c:numRef>
            </c:plus>
            <c:minus>
              <c:numRef>
                <c:f>Sheet1!$F$12</c:f>
                <c:numCache>
                  <c:formatCode>General</c:formatCode>
                  <c:ptCount val="1"/>
                  <c:pt idx="0">
                    <c:v>20.49</c:v>
                  </c:pt>
                </c:numCache>
              </c:numRef>
            </c:minus>
          </c:errBar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Sheet1!$F$3</c:f>
              <c:numCache>
                <c:formatCode>0.00</c:formatCode>
                <c:ptCount val="1"/>
                <c:pt idx="0">
                  <c:v>-211.07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5FD-48D1-8435-B370A2BBB0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2230784"/>
        <c:axId val="172630784"/>
      </c:barChart>
      <c:catAx>
        <c:axId val="202230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high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172630784"/>
        <c:crosses val="autoZero"/>
        <c:auto val="1"/>
        <c:lblAlgn val="ctr"/>
        <c:lblOffset val="100"/>
        <c:noMultiLvlLbl val="0"/>
      </c:catAx>
      <c:valAx>
        <c:axId val="172630784"/>
        <c:scaling>
          <c:orientation val="minMax"/>
          <c:max val="0"/>
          <c:min val="-250"/>
        </c:scaling>
        <c:delete val="0"/>
        <c:axPos val="l"/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202230784"/>
        <c:crosses val="autoZero"/>
        <c:crossBetween val="between"/>
        <c:majorUnit val="50"/>
      </c:valAx>
      <c:spPr>
        <a:noFill/>
        <a:ln w="25401">
          <a:noFill/>
        </a:ln>
      </c:spPr>
    </c:plotArea>
    <c:plotVisOnly val="1"/>
    <c:dispBlanksAs val="gap"/>
    <c:showDLblsOverMax val="0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787094564379701E-2"/>
          <c:y val="7.3312331455766516E-2"/>
          <c:w val="0.92060210324294123"/>
          <c:h val="0.82525740058412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Nintedanib, overall population</c:v>
                </c:pt>
              </c:strCache>
            </c:strRef>
          </c:tx>
          <c:spPr>
            <a:ln>
              <a:solidFill>
                <a:schemeClr val="tx2"/>
              </a:solidFill>
              <a:prstDash val="solid"/>
            </a:ln>
          </c:spPr>
          <c:marker>
            <c:symbol val="square"/>
            <c:size val="7"/>
            <c:spPr>
              <a:solidFill>
                <a:schemeClr val="tx2"/>
              </a:solidFill>
              <a:ln w="3175">
                <a:noFill/>
                <a:prstDash val="solid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FC26-4630-A308-FC7F67ED195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1-FC26-4630-A308-FC7F67ED1953}"/>
              </c:ext>
            </c:extLst>
          </c:dPt>
          <c:dPt>
            <c:idx val="3"/>
            <c:bubble3D val="0"/>
            <c:spPr>
              <a:ln w="28575">
                <a:solidFill>
                  <a:schemeClr val="tx2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C26-4630-A308-FC7F67ED1953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FC26-4630-A308-FC7F67ED1953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FC26-4630-A308-FC7F67ED1953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Sheet1!$B$12:$B$19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7</c:v>
                  </c:pt>
                  <c:pt idx="2">
                    <c:v>7.9</c:v>
                  </c:pt>
                  <c:pt idx="3">
                    <c:v>9.1</c:v>
                  </c:pt>
                  <c:pt idx="4">
                    <c:v>10.4</c:v>
                  </c:pt>
                  <c:pt idx="5">
                    <c:v>12.5</c:v>
                  </c:pt>
                  <c:pt idx="6">
                    <c:v>12.6</c:v>
                  </c:pt>
                  <c:pt idx="7">
                    <c:v>15.4</c:v>
                  </c:pt>
                </c:numCache>
              </c:numRef>
            </c:plus>
            <c:minus>
              <c:numRef>
                <c:f>Sheet1!$B$12:$B$19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7</c:v>
                  </c:pt>
                  <c:pt idx="2">
                    <c:v>7.9</c:v>
                  </c:pt>
                  <c:pt idx="3">
                    <c:v>9.1</c:v>
                  </c:pt>
                  <c:pt idx="4">
                    <c:v>10.4</c:v>
                  </c:pt>
                  <c:pt idx="5">
                    <c:v>12.5</c:v>
                  </c:pt>
                  <c:pt idx="6">
                    <c:v>12.6</c:v>
                  </c:pt>
                  <c:pt idx="7">
                    <c:v>15.4</c:v>
                  </c:pt>
                </c:numCache>
              </c:numRef>
            </c:minus>
            <c:spPr>
              <a:ln>
                <a:solidFill>
                  <a:schemeClr val="tx1"/>
                </a:solidFill>
              </a:ln>
            </c:spPr>
          </c:errBars>
          <c:xVal>
            <c:numRef>
              <c:f>Sheet1!$A$2:$A$9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12</c:v>
                </c:pt>
                <c:pt idx="5">
                  <c:v>24</c:v>
                </c:pt>
                <c:pt idx="6">
                  <c:v>36</c:v>
                </c:pt>
                <c:pt idx="7">
                  <c:v>52</c:v>
                </c:pt>
              </c:numCache>
            </c:numRef>
          </c:xVal>
          <c:yVal>
            <c:numRef>
              <c:f>Sheet1!$B$2:$B$9</c:f>
              <c:numCache>
                <c:formatCode>0.0</c:formatCode>
                <c:ptCount val="8"/>
                <c:pt idx="0">
                  <c:v>0</c:v>
                </c:pt>
                <c:pt idx="1">
                  <c:v>-8.4</c:v>
                </c:pt>
                <c:pt idx="2">
                  <c:v>-9.8000000000000007</c:v>
                </c:pt>
                <c:pt idx="3">
                  <c:v>-25.4</c:v>
                </c:pt>
                <c:pt idx="4">
                  <c:v>-17.600000000000001</c:v>
                </c:pt>
                <c:pt idx="5">
                  <c:v>-46.4</c:v>
                </c:pt>
                <c:pt idx="6">
                  <c:v>-42.7</c:v>
                </c:pt>
                <c:pt idx="7">
                  <c:v>-75.099999999999994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FC26-4630-A308-FC7F67ED19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Placebo, overall population</c:v>
                </c:pt>
              </c:strCache>
            </c:strRef>
          </c:tx>
          <c:spPr>
            <a:ln>
              <a:solidFill>
                <a:srgbClr val="5EC8DA"/>
              </a:solidFill>
              <a:prstDash val="solid"/>
            </a:ln>
          </c:spPr>
          <c:marker>
            <c:symbol val="diamond"/>
            <c:size val="10"/>
            <c:spPr>
              <a:solidFill>
                <a:srgbClr val="5EC8DA">
                  <a:alpha val="97000"/>
                </a:srgbClr>
              </a:solidFill>
              <a:ln>
                <a:solidFill>
                  <a:srgbClr val="5EC8DA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Sheet1!$C$12:$C$19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6.7</c:v>
                  </c:pt>
                  <c:pt idx="2">
                    <c:v>7.8</c:v>
                  </c:pt>
                  <c:pt idx="3">
                    <c:v>8.5</c:v>
                  </c:pt>
                  <c:pt idx="4">
                    <c:v>9.6999999999999993</c:v>
                  </c:pt>
                  <c:pt idx="5">
                    <c:v>12.3</c:v>
                  </c:pt>
                  <c:pt idx="6">
                    <c:v>12.4</c:v>
                  </c:pt>
                  <c:pt idx="7">
                    <c:v>13.3</c:v>
                  </c:pt>
                </c:numCache>
              </c:numRef>
            </c:plus>
            <c:minus>
              <c:numRef>
                <c:f>Sheet1!$C$12:$C$19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6.7</c:v>
                  </c:pt>
                  <c:pt idx="2">
                    <c:v>7.8</c:v>
                  </c:pt>
                  <c:pt idx="3">
                    <c:v>8.5</c:v>
                  </c:pt>
                  <c:pt idx="4">
                    <c:v>9.6999999999999993</c:v>
                  </c:pt>
                  <c:pt idx="5">
                    <c:v>12.3</c:v>
                  </c:pt>
                  <c:pt idx="6">
                    <c:v>12.4</c:v>
                  </c:pt>
                  <c:pt idx="7">
                    <c:v>13.3</c:v>
                  </c:pt>
                </c:numCache>
              </c:numRef>
            </c:minus>
          </c:errBars>
          <c:xVal>
            <c:numRef>
              <c:f>Sheet1!$A$2:$A$9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12</c:v>
                </c:pt>
                <c:pt idx="5">
                  <c:v>24</c:v>
                </c:pt>
                <c:pt idx="6">
                  <c:v>36</c:v>
                </c:pt>
                <c:pt idx="7">
                  <c:v>52</c:v>
                </c:pt>
              </c:numCache>
            </c:numRef>
          </c:xVal>
          <c:yVal>
            <c:numRef>
              <c:f>Sheet1!$C$2:$C$9</c:f>
              <c:numCache>
                <c:formatCode>0.0</c:formatCode>
                <c:ptCount val="8"/>
                <c:pt idx="0">
                  <c:v>0</c:v>
                </c:pt>
                <c:pt idx="1">
                  <c:v>-17.7</c:v>
                </c:pt>
                <c:pt idx="2">
                  <c:v>-30.7</c:v>
                </c:pt>
                <c:pt idx="3">
                  <c:v>-43.2</c:v>
                </c:pt>
                <c:pt idx="4">
                  <c:v>-65.400000000000006</c:v>
                </c:pt>
                <c:pt idx="5">
                  <c:v>-118.7</c:v>
                </c:pt>
                <c:pt idx="6">
                  <c:v>-139.69999999999999</c:v>
                </c:pt>
                <c:pt idx="7">
                  <c:v>-181.7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FC26-4630-A308-FC7F67ED19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Nintedanib, UIP-like fibrotic pattern on HRCT</c:v>
                </c:pt>
              </c:strCache>
            </c:strRef>
          </c:tx>
          <c:spPr>
            <a:ln>
              <a:solidFill>
                <a:srgbClr val="004587"/>
              </a:solidFill>
              <a:prstDash val="dash"/>
            </a:ln>
          </c:spPr>
          <c:marker>
            <c:symbol val="square"/>
            <c:size val="7"/>
            <c:spPr>
              <a:solidFill>
                <a:srgbClr val="004587"/>
              </a:solidFill>
              <a:ln>
                <a:solidFill>
                  <a:srgbClr val="1F497D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Sheet1!$D$12:$D$19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8.6</c:v>
                  </c:pt>
                  <c:pt idx="2">
                    <c:v>9.5</c:v>
                  </c:pt>
                  <c:pt idx="3">
                    <c:v>11.5</c:v>
                  </c:pt>
                  <c:pt idx="4">
                    <c:v>11.9</c:v>
                  </c:pt>
                  <c:pt idx="5">
                    <c:v>15.2</c:v>
                  </c:pt>
                  <c:pt idx="6">
                    <c:v>16.600000000000001</c:v>
                  </c:pt>
                  <c:pt idx="7">
                    <c:v>19</c:v>
                  </c:pt>
                </c:numCache>
              </c:numRef>
            </c:plus>
            <c:minus>
              <c:numRef>
                <c:f>Sheet1!$D$12:$D$20</c:f>
                <c:numCache>
                  <c:formatCode>General</c:formatCode>
                  <c:ptCount val="9"/>
                  <c:pt idx="0">
                    <c:v>0</c:v>
                  </c:pt>
                  <c:pt idx="1">
                    <c:v>8.6</c:v>
                  </c:pt>
                  <c:pt idx="2">
                    <c:v>9.5</c:v>
                  </c:pt>
                  <c:pt idx="3">
                    <c:v>11.5</c:v>
                  </c:pt>
                  <c:pt idx="4">
                    <c:v>11.9</c:v>
                  </c:pt>
                  <c:pt idx="5">
                    <c:v>15.2</c:v>
                  </c:pt>
                  <c:pt idx="6">
                    <c:v>16.600000000000001</c:v>
                  </c:pt>
                  <c:pt idx="7">
                    <c:v>19</c:v>
                  </c:pt>
                </c:numCache>
              </c:numRef>
            </c:minus>
          </c:errBars>
          <c:xVal>
            <c:numRef>
              <c:f>Sheet1!$A$2:$A$9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12</c:v>
                </c:pt>
                <c:pt idx="5">
                  <c:v>24</c:v>
                </c:pt>
                <c:pt idx="6">
                  <c:v>36</c:v>
                </c:pt>
                <c:pt idx="7">
                  <c:v>52</c:v>
                </c:pt>
              </c:numCache>
            </c:numRef>
          </c:xVal>
          <c:yVal>
            <c:numRef>
              <c:f>Sheet1!$D$2:$D$9</c:f>
              <c:numCache>
                <c:formatCode>0.0</c:formatCode>
                <c:ptCount val="8"/>
                <c:pt idx="0">
                  <c:v>0</c:v>
                </c:pt>
                <c:pt idx="1">
                  <c:v>-3.1</c:v>
                </c:pt>
                <c:pt idx="2">
                  <c:v>-13.9</c:v>
                </c:pt>
                <c:pt idx="3">
                  <c:v>-25.5</c:v>
                </c:pt>
                <c:pt idx="4">
                  <c:v>-25.9</c:v>
                </c:pt>
                <c:pt idx="5">
                  <c:v>-53.6</c:v>
                </c:pt>
                <c:pt idx="6">
                  <c:v>-46.9</c:v>
                </c:pt>
                <c:pt idx="7">
                  <c:v>-68.7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478-4C4A-BDDA-91BB5938E46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Placebo, UIP-like fibrotic pattern on HRCT</c:v>
                </c:pt>
              </c:strCache>
            </c:strRef>
          </c:tx>
          <c:spPr>
            <a:ln>
              <a:solidFill>
                <a:srgbClr val="5FC9DA"/>
              </a:solidFill>
              <a:prstDash val="dash"/>
            </a:ln>
          </c:spPr>
          <c:marker>
            <c:symbol val="diamond"/>
            <c:size val="10"/>
            <c:spPr>
              <a:solidFill>
                <a:srgbClr val="5FC9DA"/>
              </a:solidFill>
              <a:ln>
                <a:solidFill>
                  <a:srgbClr val="5FC9DA"/>
                </a:solidFill>
                <a:prstDash val="dash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Sheet1!$E$12:$E$19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8.6</c:v>
                  </c:pt>
                  <c:pt idx="2">
                    <c:v>10.4</c:v>
                  </c:pt>
                  <c:pt idx="3">
                    <c:v>11.6</c:v>
                  </c:pt>
                  <c:pt idx="4">
                    <c:v>13.5</c:v>
                  </c:pt>
                  <c:pt idx="5">
                    <c:v>17.399999999999999</c:v>
                  </c:pt>
                  <c:pt idx="6">
                    <c:v>17.600000000000001</c:v>
                  </c:pt>
                  <c:pt idx="7">
                    <c:v>18.7</c:v>
                  </c:pt>
                </c:numCache>
              </c:numRef>
            </c:plus>
            <c:minus>
              <c:numRef>
                <c:f>Sheet1!$E$12:$E$19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8.6</c:v>
                  </c:pt>
                  <c:pt idx="2">
                    <c:v>10.4</c:v>
                  </c:pt>
                  <c:pt idx="3">
                    <c:v>11.6</c:v>
                  </c:pt>
                  <c:pt idx="4">
                    <c:v>13.5</c:v>
                  </c:pt>
                  <c:pt idx="5">
                    <c:v>17.399999999999999</c:v>
                  </c:pt>
                  <c:pt idx="6">
                    <c:v>17.600000000000001</c:v>
                  </c:pt>
                  <c:pt idx="7">
                    <c:v>18.7</c:v>
                  </c:pt>
                </c:numCache>
              </c:numRef>
            </c:minus>
          </c:errBars>
          <c:xVal>
            <c:numRef>
              <c:f>Sheet1!$A$2:$A$9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12</c:v>
                </c:pt>
                <c:pt idx="5">
                  <c:v>24</c:v>
                </c:pt>
                <c:pt idx="6">
                  <c:v>36</c:v>
                </c:pt>
                <c:pt idx="7">
                  <c:v>52</c:v>
                </c:pt>
              </c:numCache>
            </c:numRef>
          </c:xVal>
          <c:yVal>
            <c:numRef>
              <c:f>Sheet1!$E$2:$E$9</c:f>
              <c:numCache>
                <c:formatCode>0.0</c:formatCode>
                <c:ptCount val="8"/>
                <c:pt idx="0">
                  <c:v>0</c:v>
                </c:pt>
                <c:pt idx="1">
                  <c:v>-17.600000000000001</c:v>
                </c:pt>
                <c:pt idx="2">
                  <c:v>-34.200000000000003</c:v>
                </c:pt>
                <c:pt idx="3">
                  <c:v>-47.4</c:v>
                </c:pt>
                <c:pt idx="4">
                  <c:v>-79.599999999999994</c:v>
                </c:pt>
                <c:pt idx="5">
                  <c:v>-141.4</c:v>
                </c:pt>
                <c:pt idx="6">
                  <c:v>-148.30000000000001</c:v>
                </c:pt>
                <c:pt idx="7">
                  <c:v>-197.9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478-4C4A-BDDA-91BB5938E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0813184"/>
        <c:axId val="220814720"/>
      </c:scatterChart>
      <c:valAx>
        <c:axId val="220813184"/>
        <c:scaling>
          <c:orientation val="minMax"/>
          <c:max val="52"/>
          <c:min val="0"/>
        </c:scaling>
        <c:delete val="0"/>
        <c:axPos val="b"/>
        <c:numFmt formatCode="#,##0" sourceLinked="0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20814720"/>
        <c:crossesAt val="-250"/>
        <c:crossBetween val="midCat"/>
        <c:majorUnit val="52"/>
      </c:valAx>
      <c:valAx>
        <c:axId val="220814720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20813184"/>
        <c:crossesAt val="-150"/>
        <c:crossBetween val="midCat"/>
        <c:majorUnit val="50"/>
        <c:minorUnit val="1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9232931350702314"/>
          <c:y val="0"/>
          <c:w val="0.50129173722646803"/>
          <c:h val="0.29168079926206153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14425342092453"/>
          <c:y val="0.23921614788816914"/>
          <c:w val="0.7002055744501432"/>
          <c:h val="0.40899758921918827"/>
        </c:manualLayout>
      </c:layout>
      <c:bubbleChart>
        <c:varyColors val="0"/>
        <c:ser>
          <c:idx val="0"/>
          <c:order val="0"/>
          <c:spPr>
            <a:solidFill>
              <a:srgbClr val="000000"/>
            </a:solidFill>
            <a:ln>
              <a:solidFill>
                <a:srgbClr val="000000"/>
              </a:solidFill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9C-4A74-84A1-D8A17DC2317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C9C-4A74-84A1-D8A17DC23177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C9C-4A74-84A1-D8A17DC23177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C9C-4A74-84A1-D8A17DC23177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C9C-4A74-84A1-D8A17DC23177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C9C-4A74-84A1-D8A17DC23177}"/>
              </c:ext>
            </c:extLst>
          </c:dPt>
          <c:errBars>
            <c:errDir val="x"/>
            <c:errBarType val="both"/>
            <c:errValType val="cust"/>
            <c:noEndCap val="0"/>
            <c:plus>
              <c:numRef>
                <c:f>CVd!$N$3:$N$15</c:f>
                <c:numCache>
                  <c:formatCode>General</c:formatCode>
                  <c:ptCount val="13"/>
                  <c:pt idx="0">
                    <c:v>41.540000000000006</c:v>
                  </c:pt>
                  <c:pt idx="1">
                    <c:v>53.45</c:v>
                  </c:pt>
                  <c:pt idx="2">
                    <c:v>65.97</c:v>
                  </c:pt>
                </c:numCache>
              </c:numRef>
            </c:plus>
            <c:minus>
              <c:numRef>
                <c:f>CVd!$M$3:$M$15</c:f>
                <c:numCache>
                  <c:formatCode>General</c:formatCode>
                  <c:ptCount val="13"/>
                  <c:pt idx="0">
                    <c:v>41.539999999999992</c:v>
                  </c:pt>
                  <c:pt idx="1">
                    <c:v>53.460000000000008</c:v>
                  </c:pt>
                  <c:pt idx="2">
                    <c:v>65.97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xVal>
            <c:numRef>
              <c:f>CVd!$J$3:$J$10</c:f>
              <c:numCache>
                <c:formatCode>General</c:formatCode>
                <c:ptCount val="8"/>
                <c:pt idx="0">
                  <c:v>106.96</c:v>
                </c:pt>
                <c:pt idx="1">
                  <c:v>127.76</c:v>
                </c:pt>
                <c:pt idx="2">
                  <c:v>75.44</c:v>
                </c:pt>
              </c:numCache>
            </c:numRef>
          </c:xVal>
          <c:yVal>
            <c:numRef>
              <c:f>CVd!$K$3:$K$10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yVal>
          <c:bubbleSize>
            <c:numRef>
              <c:f>CVd!$L$3:$L$10</c:f>
              <c:numCache>
                <c:formatCode>General</c:formatCode>
                <c:ptCount val="8"/>
                <c:pt idx="0">
                  <c:v>663</c:v>
                </c:pt>
                <c:pt idx="1">
                  <c:v>412</c:v>
                </c:pt>
                <c:pt idx="2">
                  <c:v>251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6-2C9C-4A74-84A1-D8A17DC23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"/>
        <c:showNegBubbles val="0"/>
        <c:axId val="157049952"/>
        <c:axId val="157051520"/>
      </c:bubbleChart>
      <c:valAx>
        <c:axId val="157049952"/>
        <c:scaling>
          <c:orientation val="minMax"/>
          <c:max val="200"/>
          <c:min val="-40"/>
        </c:scaling>
        <c:delete val="0"/>
        <c:axPos val="b"/>
        <c:numFmt formatCode="General" sourceLinked="0"/>
        <c:majorTickMark val="out"/>
        <c:minorTickMark val="none"/>
        <c:tickLblPos val="high"/>
        <c:spPr>
          <a:ln w="12700">
            <a:solidFill>
              <a:srgbClr val="5A5A5A"/>
            </a:solidFill>
          </a:ln>
        </c:spPr>
        <c:txPr>
          <a:bodyPr/>
          <a:lstStyle/>
          <a:p>
            <a: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57051520"/>
        <c:crosses val="max"/>
        <c:crossBetween val="midCat"/>
        <c:majorUnit val="40"/>
      </c:valAx>
      <c:valAx>
        <c:axId val="157051520"/>
        <c:scaling>
          <c:orientation val="maxMin"/>
          <c:max val="4"/>
          <c:min val="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12700">
            <a:solidFill>
              <a:srgbClr val="5A5A5A"/>
            </a:solidFill>
          </a:ln>
        </c:spPr>
        <c:crossAx val="157049952"/>
        <c:crossesAt val="0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F615AB9-63FD-4159-AF79-131EF768BA8B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1F20F44-D543-4F31-A12A-8FAB32D6B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71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79555D-4FF2-4083-86CB-18776A921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18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DED5C0-C9D0-477F-8258-66474AE10D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86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 </a:t>
            </a:r>
            <a:r>
              <a:rPr lang="en-GB" baseline="0" dirty="0"/>
              <a:t>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28C86-FACB-424C-AD29-F015A939FE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205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BD463-D209-4FAB-A722-B2AFE81AC98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SansOpti"/>
                <a:ea typeface="+mn-ea"/>
                <a:cs typeface="+mn-cs"/>
              </a:rPr>
              <a:pPr marL="0" marR="0" lvl="0" indent="0" algn="r" defTabSz="910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ansOpt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191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985838" y="957263"/>
            <a:ext cx="8509001" cy="47863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1197" y="4800599"/>
            <a:ext cx="5449570" cy="3899099"/>
          </a:xfrm>
        </p:spPr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702690" y="12123086"/>
            <a:ext cx="2831468" cy="63784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679376-DE80-4BE7-90C7-6AD41DE377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68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985838" y="957263"/>
            <a:ext cx="8509001" cy="47863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702690" y="12123086"/>
            <a:ext cx="2831468" cy="63784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679376-DE80-4BE7-90C7-6AD41DE377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3046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985838" y="957263"/>
            <a:ext cx="8509001" cy="47863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702690" y="12123086"/>
            <a:ext cx="2831468" cy="63784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679376-DE80-4BE7-90C7-6AD41DE377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109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BISansOpti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BD463-D209-4FAB-A722-B2AFE81AC98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SansOpti"/>
                <a:ea typeface="+mn-ea"/>
                <a:cs typeface="+mn-cs"/>
              </a:rPr>
              <a:pPr marL="0" marR="0" lvl="0" indent="0" algn="r" defTabSz="910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ansOpt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051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BD463-D209-4FAB-A722-B2AFE81AC98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SansOpti"/>
                <a:ea typeface="+mn-ea"/>
                <a:cs typeface="+mn-cs"/>
              </a:rPr>
              <a:pPr marL="0" marR="0" lvl="0" indent="0" algn="r" defTabSz="910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ansOpt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960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C7E1AB-D5A1-44AE-8892-4D3E33800C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865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2EE2F-EACF-4831-9DF2-1A7ABF88A86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SansOpti"/>
                <a:ea typeface="+mn-ea"/>
                <a:cs typeface="+mn-cs"/>
              </a:rPr>
              <a:pPr marL="0" marR="0" lvl="0" indent="0" algn="r" defTabSz="910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ansOpt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290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BD463-D209-4FAB-A722-B2AFE81AC98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SansOpti"/>
                <a:ea typeface="+mn-ea"/>
                <a:cs typeface="+mn-cs"/>
              </a:rPr>
              <a:pPr marL="0" marR="0" lvl="0" indent="0" algn="r" defTabSz="910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ansOpt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352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940226-20CB-486E-BCBD-E46F5F9434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898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0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BD463-D209-4FAB-A722-B2AFE81AC98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SansOpti"/>
                <a:ea typeface="+mn-ea"/>
                <a:cs typeface="+mn-cs"/>
              </a:rPr>
              <a:pPr marL="0" marR="0" lvl="0" indent="0" algn="r" defTabSz="910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ansOpt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824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C7E1AB-D5A1-44AE-8892-4D3E33800C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046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D432D8F1-C85C-E644-95FD-B1BB9679E6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A593A-FECF-EB45-A073-82FA07ADDAA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 pitchFamily="2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ago" pitchFamily="2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D82D5C00-E6DE-914D-88F2-792738D8DE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FD01143-AED5-E742-8711-8CCEE84F61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2439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BD463-D209-4FAB-A722-B2AFE81AC984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2423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40226-20CB-486E-BCBD-E46F5F9434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366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C7E1AB-D5A1-44AE-8892-4D3E33800C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355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C9E3AB-684B-4CAD-97F7-FDDE051B1E2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200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5850"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10523" y="10553140"/>
            <a:ext cx="2991621" cy="557458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459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679376-DE80-4BE7-90C7-6AD41DE377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459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234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28C86-FACB-424C-AD29-F015A939FE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397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51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9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232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D3D63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35560" y="6334776"/>
            <a:ext cx="2844800" cy="365125"/>
          </a:xfrm>
          <a:prstGeom prst="rect">
            <a:avLst/>
          </a:prstGeom>
        </p:spPr>
        <p:txBody>
          <a:bodyPr vert="horz" lIns="130012" tIns="65006" rIns="130012" bIns="65006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 defTabSz="609351"/>
            <a:fld id="{C585C400-40A1-41C1-A721-54CEB81CD841}" type="slidenum">
              <a:rPr lang="en-US" smtClean="0">
                <a:solidFill>
                  <a:srgbClr val="404040">
                    <a:tint val="75000"/>
                  </a:srgbClr>
                </a:solidFill>
                <a:ea typeface="ヒラギノ角ゴ ProN W3" charset="-128"/>
                <a:sym typeface="Gill Sans" charset="0"/>
              </a:rPr>
              <a:pPr defTabSz="609351"/>
              <a:t>‹#›</a:t>
            </a:fld>
            <a:endParaRPr lang="en-US" dirty="0">
              <a:solidFill>
                <a:srgbClr val="404040">
                  <a:tint val="75000"/>
                </a:srgbClr>
              </a:solidFill>
              <a:ea typeface="ヒラギノ角ゴ ProN W3" charset="-128"/>
              <a:sym typeface="Gill Sans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439F05D-822D-4D93-99FF-8796F9BB6F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8433" y="6291972"/>
            <a:ext cx="11037211" cy="254000"/>
          </a:xfrm>
        </p:spPr>
        <p:txBody>
          <a:bodyPr lIns="0" bIns="0" anchor="b" anchorCtr="0">
            <a:noAutofit/>
          </a:bodyPr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006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4">
          <p15:clr>
            <a:srgbClr val="FBAE40"/>
          </p15:clr>
        </p15:guide>
        <p15:guide id="2" orient="horz" pos="521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8439" y="1687518"/>
            <a:ext cx="10993967" cy="4437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7894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9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3367" y="6277091"/>
            <a:ext cx="2844800" cy="365125"/>
          </a:xfrm>
          <a:prstGeom prst="rect">
            <a:avLst/>
          </a:prstGeom>
        </p:spPr>
        <p:txBody>
          <a:bodyPr anchor="b"/>
          <a:lstStyle>
            <a:lvl1pPr algn="r">
              <a:defRPr sz="1333">
                <a:solidFill>
                  <a:srgbClr val="B3B3B3"/>
                </a:solidFill>
                <a:latin typeface="Arial"/>
                <a:cs typeface="Arial"/>
              </a:defRPr>
            </a:lvl1pPr>
          </a:lstStyle>
          <a:p>
            <a:fld id="{76887657-2D8E-C544-BAB0-735C8ACF68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09601" y="1687514"/>
            <a:ext cx="5382684" cy="44370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1"/>
          </p:nvPr>
        </p:nvSpPr>
        <p:spPr>
          <a:xfrm>
            <a:off x="6191253" y="1687514"/>
            <a:ext cx="5386916" cy="44370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1548386" y="6190488"/>
            <a:ext cx="9106916" cy="5622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67">
                <a:solidFill>
                  <a:srgbClr val="002355"/>
                </a:solidFill>
              </a:defRPr>
            </a:lvl1pPr>
          </a:lstStyle>
          <a:p>
            <a:pPr lvl="0"/>
            <a:r>
              <a:rPr lang="en-US" dirty="0"/>
              <a:t>Click to edit Footer</a:t>
            </a:r>
          </a:p>
        </p:txBody>
      </p:sp>
    </p:spTree>
    <p:extLst>
      <p:ext uri="{BB962C8B-B14F-4D97-AF65-F5344CB8AC3E}">
        <p14:creationId xmlns:p14="http://schemas.microsoft.com/office/powerpoint/2010/main" val="327820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608759" y="1616399"/>
            <a:ext cx="10993967" cy="4437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214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24719" y="6264143"/>
            <a:ext cx="520908" cy="365125"/>
          </a:xfrm>
        </p:spPr>
        <p:txBody>
          <a:bodyPr/>
          <a:lstStyle/>
          <a:p>
            <a:fld id="{DBB4437E-C8DB-4717-A182-F56AECCDC16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35A691C-E974-4761-A3A2-546069641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0267" y="6263084"/>
            <a:ext cx="10615084" cy="366184"/>
          </a:xfrm>
        </p:spPr>
        <p:txBody>
          <a:bodyPr anchor="b" anchorCtr="0"/>
          <a:lstStyle>
            <a:lvl1pPr marL="0" indent="0">
              <a:buNone/>
              <a:defRPr sz="1333"/>
            </a:lvl1pPr>
            <a:lvl2pPr marL="457189" indent="0">
              <a:buNone/>
              <a:defRPr sz="1200"/>
            </a:lvl2pPr>
          </a:lstStyle>
          <a:p>
            <a:pPr lvl="0"/>
            <a:r>
              <a:rPr lang="en-US" dirty="0"/>
              <a:t>References 10pt Arial</a:t>
            </a:r>
          </a:p>
        </p:txBody>
      </p:sp>
    </p:spTree>
    <p:extLst>
      <p:ext uri="{BB962C8B-B14F-4D97-AF65-F5344CB8AC3E}">
        <p14:creationId xmlns:p14="http://schemas.microsoft.com/office/powerpoint/2010/main" val="1177161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608759" y="1616399"/>
            <a:ext cx="10993967" cy="4437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222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819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C937A-E45B-304C-83F5-605526C2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363" y="1083574"/>
            <a:ext cx="10515600" cy="616018"/>
          </a:xfrm>
          <a:prstGeom prst="rect">
            <a:avLst/>
          </a:prstGeom>
        </p:spPr>
        <p:txBody>
          <a:bodyPr anchor="t" anchorCtr="0"/>
          <a:lstStyle>
            <a:lvl1pPr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F45A8-1245-5D48-BA1B-93B4922F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1363" y="1958011"/>
            <a:ext cx="10515600" cy="1845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804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884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1C78B-A4C2-AE4F-9A07-6714DF6F0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t" anchorCtr="0"/>
          <a:lstStyle>
            <a:lvl1pPr fontAlgn="t"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Subhead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795E9-C19D-E64F-AD2A-3F893D3A72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27771" y="460954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80E082-9A75-DA41-A07A-7F9E939A30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318326"/>
            <a:ext cx="3932237" cy="3406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Text Content</a:t>
            </a:r>
          </a:p>
        </p:txBody>
      </p:sp>
    </p:spTree>
    <p:extLst>
      <p:ext uri="{BB962C8B-B14F-4D97-AF65-F5344CB8AC3E}">
        <p14:creationId xmlns:p14="http://schemas.microsoft.com/office/powerpoint/2010/main" val="3914070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4147-C711-CA42-9870-5F2836BFB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5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36065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766AD-A339-2645-A5CF-27AAF731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6FB7C-642D-E446-A8BB-91F7EF3EF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7"/>
            <a:ext cx="10515600" cy="37716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6237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545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9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3367" y="6277091"/>
            <a:ext cx="2844800" cy="365125"/>
          </a:xfrm>
          <a:prstGeom prst="rect">
            <a:avLst/>
          </a:prstGeom>
        </p:spPr>
        <p:txBody>
          <a:bodyPr anchor="b"/>
          <a:lstStyle>
            <a:lvl1pPr algn="r">
              <a:defRPr sz="1333">
                <a:solidFill>
                  <a:srgbClr val="B3B3B3"/>
                </a:solidFill>
                <a:latin typeface="Arial"/>
                <a:cs typeface="Arial"/>
              </a:defRPr>
            </a:lvl1pPr>
          </a:lstStyle>
          <a:p>
            <a:fld id="{76887657-2D8E-C544-BAB0-735C8ACF68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09601" y="1687514"/>
            <a:ext cx="5382684" cy="44370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1"/>
          </p:nvPr>
        </p:nvSpPr>
        <p:spPr>
          <a:xfrm>
            <a:off x="6191253" y="1687514"/>
            <a:ext cx="5386916" cy="44370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1548386" y="6190488"/>
            <a:ext cx="9106916" cy="5622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67">
                <a:solidFill>
                  <a:srgbClr val="002355"/>
                </a:solidFill>
              </a:defRPr>
            </a:lvl1pPr>
          </a:lstStyle>
          <a:p>
            <a:pPr lvl="0"/>
            <a:r>
              <a:rPr lang="en-US" dirty="0"/>
              <a:t>Click to edit Footer</a:t>
            </a:r>
          </a:p>
        </p:txBody>
      </p:sp>
    </p:spTree>
    <p:extLst>
      <p:ext uri="{BB962C8B-B14F-4D97-AF65-F5344CB8AC3E}">
        <p14:creationId xmlns:p14="http://schemas.microsoft.com/office/powerpoint/2010/main" val="12604615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8435" y="1687514"/>
            <a:ext cx="10993967" cy="4437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37487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6159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869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69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4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74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11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899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76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2305-CA1C-4E70-9E08-C5473EA24B7D}" type="datetimeFigureOut">
              <a:rPr lang="en-GB" smtClean="0">
                <a:solidFill>
                  <a:srgbClr val="CAF278"/>
                </a:solidFill>
              </a:rPr>
              <a:pPr/>
              <a:t>21/11/2022</a:t>
            </a:fld>
            <a:endParaRPr lang="en-GB">
              <a:solidFill>
                <a:srgbClr val="CAF278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71C1E7-1B6E-4261-8E08-7216FFAE54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srgbClr val="CAF2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37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571C1E7-1B6E-4261-8E08-7216FFAE5422}" type="slidenum">
              <a:rPr lang="en-GB" smtClean="0"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srgbClr val="CAF278"/>
              </a:solidFill>
              <a:latin typeface="Calibri"/>
              <a:ea typeface="+mn-e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6642305-CA1C-4E70-9E08-C5473EA24B7D}" type="datetimeFigureOut">
              <a:rPr lang="en-GB" smtClean="0">
                <a:solidFill>
                  <a:srgbClr val="CAF278"/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21/11/2022</a:t>
            </a:fld>
            <a:endParaRPr lang="en-GB">
              <a:solidFill>
                <a:srgbClr val="CAF278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7944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117" r:id="rId12"/>
    <p:sldLayoutId id="2147484119" r:id="rId13"/>
    <p:sldLayoutId id="2147484151" r:id="rId14"/>
    <p:sldLayoutId id="2147484152" r:id="rId15"/>
    <p:sldLayoutId id="2147484153" r:id="rId16"/>
    <p:sldLayoutId id="2147484154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6B4E6B-C1A5-C14F-ABE4-6CCF2690F527}"/>
              </a:ext>
            </a:extLst>
          </p:cNvPr>
          <p:cNvSpPr/>
          <p:nvPr userDrawn="1"/>
        </p:nvSpPr>
        <p:spPr>
          <a:xfrm>
            <a:off x="0" y="5935211"/>
            <a:ext cx="12192000" cy="922789"/>
          </a:xfrm>
          <a:prstGeom prst="rect">
            <a:avLst/>
          </a:prstGeom>
          <a:solidFill>
            <a:srgbClr val="991B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41D2E5-DA17-CD4C-A279-AC4FDC19526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346063" y="6046823"/>
            <a:ext cx="1789456" cy="5579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4E7EA3-EA40-254A-8595-0495A15FA97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596734" y="6028050"/>
            <a:ext cx="2135933" cy="5812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D97026-871F-8D4D-BC2A-A3D32D94B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r="9597"/>
          <a:stretch/>
        </p:blipFill>
        <p:spPr>
          <a:xfrm>
            <a:off x="0" y="5667023"/>
            <a:ext cx="1326444" cy="118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4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565319"/>
            <a:ext cx="10058400" cy="2593975"/>
          </a:xfrm>
        </p:spPr>
        <p:txBody>
          <a:bodyPr/>
          <a:lstStyle/>
          <a:p>
            <a:br>
              <a:rPr lang="en-GB" sz="3200" dirty="0"/>
            </a:br>
            <a:r>
              <a:rPr lang="en-GB" sz="4400" dirty="0"/>
              <a:t>Progressive pulmonary fibrosis</a:t>
            </a:r>
            <a:br>
              <a:rPr lang="en-GB" sz="3200" dirty="0"/>
            </a:br>
            <a:br>
              <a:rPr lang="en-GB" sz="3200" dirty="0"/>
            </a:br>
            <a:endParaRPr lang="en-GB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960305"/>
            <a:ext cx="8713076" cy="1389461"/>
          </a:xfrm>
        </p:spPr>
        <p:txBody>
          <a:bodyPr>
            <a:normAutofit lnSpcReduction="10000"/>
          </a:bodyPr>
          <a:lstStyle/>
          <a:p>
            <a:r>
              <a:rPr lang="en-GB" sz="2900" dirty="0">
                <a:solidFill>
                  <a:schemeClr val="accent5"/>
                </a:solidFill>
              </a:rPr>
              <a:t>Toby Maher MB MSc PhD FRCP</a:t>
            </a:r>
          </a:p>
          <a:p>
            <a:endParaRPr lang="en-GB" sz="2900" dirty="0">
              <a:solidFill>
                <a:schemeClr val="accent5"/>
              </a:solidFill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dirty="0">
                <a:solidFill>
                  <a:schemeClr val="accent5"/>
                </a:solidFill>
              </a:rPr>
              <a:t>Professor of Medicine and Director of ILD, Keck School of Medicine of USC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2257CF-AC9C-4B8C-A954-20F774F79D91}"/>
              </a:ext>
            </a:extLst>
          </p:cNvPr>
          <p:cNvSpPr txBox="1"/>
          <p:nvPr/>
        </p:nvSpPr>
        <p:spPr>
          <a:xfrm>
            <a:off x="8546840" y="5486400"/>
            <a:ext cx="3480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/>
              <a:t>PC-KR-103303</a:t>
            </a:r>
          </a:p>
        </p:txBody>
      </p:sp>
    </p:spTree>
    <p:extLst>
      <p:ext uri="{BB962C8B-B14F-4D97-AF65-F5344CB8AC3E}">
        <p14:creationId xmlns:p14="http://schemas.microsoft.com/office/powerpoint/2010/main" val="71529250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BF7309-BCF0-0A79-0222-1B972F3A0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Poor outcomes in CTD-ILD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5CDEB-D9B5-4234-7243-79BCA025D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RA-UIP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57A119-4614-4FC0-5923-7DDFB09898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CTD-ILD</a:t>
            </a:r>
          </a:p>
        </p:txBody>
      </p:sp>
      <p:pic>
        <p:nvPicPr>
          <p:cNvPr id="8" name="Content Placeholder 7" descr="Screen Clipping">
            <a:extLst>
              <a:ext uri="{FF2B5EF4-FFF2-40B4-BE49-F238E27FC236}">
                <a16:creationId xmlns:a16="http://schemas.microsoft.com/office/drawing/2014/main" id="{91C49570-72A9-E301-62D1-593F409F75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2340769"/>
            <a:ext cx="3911600" cy="36195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D31E64F-6D17-816E-2F4D-9A4A6FE3071B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892800" y="2755308"/>
            <a:ext cx="4876800" cy="279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599254-FC41-F03A-25B4-CBD1D71D030D}"/>
              </a:ext>
            </a:extLst>
          </p:cNvPr>
          <p:cNvSpPr txBox="1"/>
          <p:nvPr/>
        </p:nvSpPr>
        <p:spPr>
          <a:xfrm>
            <a:off x="8921148" y="6126163"/>
            <a:ext cx="2247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Solomon et al Resp Med 2013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69AE93-069B-EE63-3414-6226541712B5}"/>
              </a:ext>
            </a:extLst>
          </p:cNvPr>
          <p:cNvSpPr txBox="1"/>
          <p:nvPr/>
        </p:nvSpPr>
        <p:spPr>
          <a:xfrm>
            <a:off x="8921148" y="6444862"/>
            <a:ext cx="23675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Amar, Maher et al (unpublished)</a:t>
            </a:r>
          </a:p>
        </p:txBody>
      </p:sp>
    </p:spTree>
    <p:extLst>
      <p:ext uri="{BB962C8B-B14F-4D97-AF65-F5344CB8AC3E}">
        <p14:creationId xmlns:p14="http://schemas.microsoft.com/office/powerpoint/2010/main" val="1576847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1FB7-F2D5-8148-B331-79C49A6B2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PF-ILD</a:t>
            </a:r>
          </a:p>
        </p:txBody>
      </p:sp>
      <p:pic>
        <p:nvPicPr>
          <p:cNvPr id="43010" name="Picture 2" descr="ILD diagnosis – current professional practice | Fujirebio">
            <a:extLst>
              <a:ext uri="{FF2B5EF4-FFF2-40B4-BE49-F238E27FC236}">
                <a16:creationId xmlns:a16="http://schemas.microsoft.com/office/drawing/2014/main" id="{A8F5E455-2375-084E-B1D5-045C154DE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046" y="1531625"/>
            <a:ext cx="7821908" cy="445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961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D8AB7A-9276-54BE-EAEA-F2E6F84CF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85" y="225670"/>
            <a:ext cx="7145215" cy="25603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71E90E-632C-64AD-C8A8-6EE8C9697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2786039"/>
            <a:ext cx="8116765" cy="388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38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24EAA-FD51-0747-94F5-85AF39BB6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ATS Guidelines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50D0E0-D6A4-8BDC-93A7-ADD6AEA645B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136642" y="1616075"/>
            <a:ext cx="7937767" cy="443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44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5300F-A137-7A84-4B75-1C18623EC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diseases cause PPF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E31B85D-E74F-216F-AFB1-2491E968121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844675" y="1631156"/>
            <a:ext cx="85217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52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E1DEE-78CC-0E1B-09D6-A38AFE65E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PFF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BABAFB5-292D-DC3F-0AEE-F5EAB793074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450627" y="1735687"/>
            <a:ext cx="8211387" cy="435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93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2DBBC-BF49-4415-A06D-8ECE66E4B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The INBUILD trial  </a:t>
            </a: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BBA02FD5-1878-47C8-9C35-5F6340DA0F19}"/>
              </a:ext>
            </a:extLst>
          </p:cNvPr>
          <p:cNvCxnSpPr>
            <a:cxnSpLocks/>
          </p:cNvCxnSpPr>
          <p:nvPr/>
        </p:nvCxnSpPr>
        <p:spPr>
          <a:xfrm>
            <a:off x="2339589" y="1533419"/>
            <a:ext cx="7979603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headEnd type="triangle" w="lg" len="med"/>
            <a:tailEnd type="triangle" w="lg" len="med"/>
          </a:ln>
          <a:effectLst/>
        </p:spPr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E39E148-5EFC-4CDB-AABC-EA940AFFFF14}"/>
              </a:ext>
            </a:extLst>
          </p:cNvPr>
          <p:cNvCxnSpPr>
            <a:cxnSpLocks/>
          </p:cNvCxnSpPr>
          <p:nvPr/>
        </p:nvCxnSpPr>
        <p:spPr>
          <a:xfrm>
            <a:off x="2345939" y="3460128"/>
            <a:ext cx="4028400" cy="0"/>
          </a:xfrm>
          <a:prstGeom prst="line">
            <a:avLst/>
          </a:prstGeom>
          <a:noFill/>
          <a:ln w="38100" cap="flat" cmpd="sng" algn="ctr">
            <a:solidFill>
              <a:srgbClr val="74C7DC"/>
            </a:solidFill>
            <a:prstDash val="solid"/>
          </a:ln>
          <a:effectLst/>
        </p:spPr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1C6F1F2-22F8-4722-9CAC-A761A1763275}"/>
              </a:ext>
            </a:extLst>
          </p:cNvPr>
          <p:cNvCxnSpPr>
            <a:cxnSpLocks/>
          </p:cNvCxnSpPr>
          <p:nvPr/>
        </p:nvCxnSpPr>
        <p:spPr>
          <a:xfrm>
            <a:off x="6460507" y="3460128"/>
            <a:ext cx="3830111" cy="0"/>
          </a:xfrm>
          <a:prstGeom prst="line">
            <a:avLst/>
          </a:prstGeom>
          <a:noFill/>
          <a:ln w="38100" cap="flat" cmpd="sng" algn="ctr">
            <a:solidFill>
              <a:srgbClr val="74C7DC"/>
            </a:solidFill>
            <a:prstDash val="dash"/>
          </a:ln>
          <a:effectLst/>
        </p:spPr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BB938A7-5F7C-452B-9E35-AB150B736CE4}"/>
              </a:ext>
            </a:extLst>
          </p:cNvPr>
          <p:cNvCxnSpPr>
            <a:cxnSpLocks/>
          </p:cNvCxnSpPr>
          <p:nvPr/>
        </p:nvCxnSpPr>
        <p:spPr>
          <a:xfrm>
            <a:off x="6460507" y="2075709"/>
            <a:ext cx="3830111" cy="0"/>
          </a:xfrm>
          <a:prstGeom prst="line">
            <a:avLst/>
          </a:prstGeom>
          <a:noFill/>
          <a:ln w="38100" cap="flat" cmpd="sng" algn="ctr">
            <a:solidFill>
              <a:srgbClr val="1F497D"/>
            </a:solidFill>
            <a:prstDash val="dash"/>
          </a:ln>
          <a:effectLst/>
        </p:spPr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DF2BA740-7CA8-4106-B80B-AB42275ABF82}"/>
              </a:ext>
            </a:extLst>
          </p:cNvPr>
          <p:cNvCxnSpPr/>
          <p:nvPr/>
        </p:nvCxnSpPr>
        <p:spPr>
          <a:xfrm>
            <a:off x="2358639" y="2075709"/>
            <a:ext cx="0" cy="504203"/>
          </a:xfrm>
          <a:prstGeom prst="line">
            <a:avLst/>
          </a:prstGeom>
          <a:noFill/>
          <a:ln w="38100" cap="flat" cmpd="sng" algn="ctr">
            <a:solidFill>
              <a:srgbClr val="1F497D"/>
            </a:solidFill>
            <a:prstDash val="solid"/>
          </a:ln>
          <a:effectLst/>
        </p:spPr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6454D87A-06AB-445A-A81E-16C9F32BD8A6}"/>
              </a:ext>
            </a:extLst>
          </p:cNvPr>
          <p:cNvCxnSpPr/>
          <p:nvPr/>
        </p:nvCxnSpPr>
        <p:spPr>
          <a:xfrm>
            <a:off x="2358639" y="2955925"/>
            <a:ext cx="0" cy="504203"/>
          </a:xfrm>
          <a:prstGeom prst="line">
            <a:avLst/>
          </a:prstGeom>
          <a:noFill/>
          <a:ln w="38100" cap="flat" cmpd="sng" algn="ctr">
            <a:solidFill>
              <a:srgbClr val="74C7DC"/>
            </a:solidFill>
            <a:prstDash val="solid"/>
          </a:ln>
          <a:effectLst/>
        </p:spPr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5332AD05-BD94-4404-9E41-F4A11E7A4097}"/>
              </a:ext>
            </a:extLst>
          </p:cNvPr>
          <p:cNvCxnSpPr>
            <a:cxnSpLocks/>
          </p:cNvCxnSpPr>
          <p:nvPr/>
        </p:nvCxnSpPr>
        <p:spPr>
          <a:xfrm>
            <a:off x="2345939" y="2075709"/>
            <a:ext cx="4028400" cy="0"/>
          </a:xfrm>
          <a:prstGeom prst="line">
            <a:avLst/>
          </a:prstGeom>
          <a:noFill/>
          <a:ln w="38100" cap="flat" cmpd="sng" algn="ctr">
            <a:solidFill>
              <a:srgbClr val="1F497D"/>
            </a:solidFill>
            <a:prstDash val="solid"/>
          </a:ln>
          <a:effectLst/>
        </p:spPr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F947ED44-9A3E-4272-BFAD-E46A4D5E46AB}"/>
              </a:ext>
            </a:extLst>
          </p:cNvPr>
          <p:cNvCxnSpPr/>
          <p:nvPr/>
        </p:nvCxnSpPr>
        <p:spPr>
          <a:xfrm>
            <a:off x="6364813" y="1752750"/>
            <a:ext cx="0" cy="2028825"/>
          </a:xfrm>
          <a:prstGeom prst="line">
            <a:avLst/>
          </a:prstGeom>
          <a:noFill/>
          <a:ln w="38100" cap="flat" cmpd="sng" algn="ctr">
            <a:solidFill>
              <a:srgbClr val="778692"/>
            </a:solidFill>
            <a:prstDash val="dash"/>
          </a:ln>
          <a:effectLst/>
        </p:spPr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98BD4A75-C9F3-4C05-882E-659F7128D269}"/>
              </a:ext>
            </a:extLst>
          </p:cNvPr>
          <p:cNvCxnSpPr/>
          <p:nvPr/>
        </p:nvCxnSpPr>
        <p:spPr>
          <a:xfrm>
            <a:off x="10290617" y="1752750"/>
            <a:ext cx="0" cy="2028825"/>
          </a:xfrm>
          <a:prstGeom prst="line">
            <a:avLst/>
          </a:prstGeom>
          <a:noFill/>
          <a:ln w="38100" cap="flat" cmpd="sng" algn="ctr">
            <a:solidFill>
              <a:srgbClr val="778692"/>
            </a:solidFill>
            <a:prstDash val="dash"/>
          </a:ln>
          <a:effectLst/>
        </p:spPr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6743659-9F0E-4218-B9A6-6FAAC8922A7A}"/>
              </a:ext>
            </a:extLst>
          </p:cNvPr>
          <p:cNvCxnSpPr>
            <a:cxnSpLocks/>
          </p:cNvCxnSpPr>
          <p:nvPr/>
        </p:nvCxnSpPr>
        <p:spPr>
          <a:xfrm flipH="1">
            <a:off x="10290617" y="2762399"/>
            <a:ext cx="1542795" cy="0"/>
          </a:xfrm>
          <a:prstGeom prst="line">
            <a:avLst/>
          </a:prstGeom>
          <a:noFill/>
          <a:ln w="38100" cap="flat" cmpd="sng" algn="ctr">
            <a:solidFill>
              <a:srgbClr val="1F497D"/>
            </a:solidFill>
            <a:prstDash val="sysDot"/>
          </a:ln>
          <a:effectLst/>
        </p:spPr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3FEBEFB-28C6-4F28-9838-6D9C918D15D3}"/>
              </a:ext>
            </a:extLst>
          </p:cNvPr>
          <p:cNvCxnSpPr>
            <a:cxnSpLocks/>
          </p:cNvCxnSpPr>
          <p:nvPr/>
        </p:nvCxnSpPr>
        <p:spPr>
          <a:xfrm flipH="1">
            <a:off x="1914526" y="2762399"/>
            <a:ext cx="277828" cy="0"/>
          </a:xfrm>
          <a:prstGeom prst="line">
            <a:avLst/>
          </a:prstGeom>
          <a:noFill/>
          <a:ln w="38100" cap="flat" cmpd="sng" algn="ctr">
            <a:solidFill>
              <a:srgbClr val="778692"/>
            </a:solidFill>
            <a:prstDash val="sysDash"/>
          </a:ln>
          <a:effectLst/>
        </p:spPr>
      </p:cxnSp>
      <p:sp>
        <p:nvSpPr>
          <p:cNvPr id="125" name="Oval 124">
            <a:extLst>
              <a:ext uri="{FF2B5EF4-FFF2-40B4-BE49-F238E27FC236}">
                <a16:creationId xmlns:a16="http://schemas.microsoft.com/office/drawing/2014/main" id="{5CBAEFA6-6610-4B20-B974-772A061AC937}"/>
              </a:ext>
            </a:extLst>
          </p:cNvPr>
          <p:cNvSpPr/>
          <p:nvPr/>
        </p:nvSpPr>
        <p:spPr>
          <a:xfrm>
            <a:off x="2192354" y="2579913"/>
            <a:ext cx="376015" cy="376015"/>
          </a:xfrm>
          <a:prstGeom prst="ellipse">
            <a:avLst/>
          </a:prstGeom>
          <a:solidFill>
            <a:sysClr val="windowText" lastClr="0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R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427809D-7725-41B9-8303-064F48A1AB2B}"/>
              </a:ext>
            </a:extLst>
          </p:cNvPr>
          <p:cNvSpPr txBox="1"/>
          <p:nvPr/>
        </p:nvSpPr>
        <p:spPr>
          <a:xfrm>
            <a:off x="742277" y="2576526"/>
            <a:ext cx="1092619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 anchor="ctr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Screening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D5E650A-4E80-4144-8A9B-47EE2564D678}"/>
              </a:ext>
            </a:extLst>
          </p:cNvPr>
          <p:cNvSpPr txBox="1"/>
          <p:nvPr/>
        </p:nvSpPr>
        <p:spPr>
          <a:xfrm>
            <a:off x="10363674" y="1878678"/>
            <a:ext cx="1406983" cy="830997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Open-label nintedanib (INBUILD-ON)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D86B4BB-88DD-4B01-84C3-5957FA4B9BC5}"/>
              </a:ext>
            </a:extLst>
          </p:cNvPr>
          <p:cNvSpPr txBox="1"/>
          <p:nvPr/>
        </p:nvSpPr>
        <p:spPr>
          <a:xfrm>
            <a:off x="5530295" y="1137043"/>
            <a:ext cx="168808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Double-blind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C981F4E-3509-4AF8-9E45-5EC67FB2ABDE}"/>
              </a:ext>
            </a:extLst>
          </p:cNvPr>
          <p:cNvSpPr txBox="1"/>
          <p:nvPr/>
        </p:nvSpPr>
        <p:spPr>
          <a:xfrm>
            <a:off x="2752349" y="1669946"/>
            <a:ext cx="3203084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Nintedanib 150 mg bid (n=332)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9F43BB68-B1D6-41A5-8E5F-C54609B36C23}"/>
              </a:ext>
            </a:extLst>
          </p:cNvPr>
          <p:cNvSpPr txBox="1"/>
          <p:nvPr/>
        </p:nvSpPr>
        <p:spPr>
          <a:xfrm>
            <a:off x="2739242" y="3064262"/>
            <a:ext cx="2872324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74C7DC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Placebo (n=331)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11BC1A-25C9-4F8A-AEF2-D86D864D8FD3}"/>
              </a:ext>
            </a:extLst>
          </p:cNvPr>
          <p:cNvSpPr txBox="1"/>
          <p:nvPr/>
        </p:nvSpPr>
        <p:spPr>
          <a:xfrm>
            <a:off x="7008913" y="3064262"/>
            <a:ext cx="2872324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74C7DC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Placebo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1E3E842B-1ABB-4B54-9980-9B93C6795086}"/>
              </a:ext>
            </a:extLst>
          </p:cNvPr>
          <p:cNvSpPr txBox="1"/>
          <p:nvPr/>
        </p:nvSpPr>
        <p:spPr>
          <a:xfrm>
            <a:off x="7008913" y="1669946"/>
            <a:ext cx="2872324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Nintedanib 150 mg bid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E04E5F3-0F4A-4792-A334-8A20014C1EAE}"/>
              </a:ext>
            </a:extLst>
          </p:cNvPr>
          <p:cNvSpPr txBox="1"/>
          <p:nvPr/>
        </p:nvSpPr>
        <p:spPr>
          <a:xfrm>
            <a:off x="2568633" y="2522297"/>
            <a:ext cx="178804" cy="30777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*</a:t>
            </a: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7FCA9683-1BD4-421D-81E9-FDE4F9AAD7F8}"/>
              </a:ext>
            </a:extLst>
          </p:cNvPr>
          <p:cNvCxnSpPr/>
          <p:nvPr/>
        </p:nvCxnSpPr>
        <p:spPr>
          <a:xfrm>
            <a:off x="2351088" y="4189053"/>
            <a:ext cx="7968104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E4623F9F-4416-4309-8129-ECC425650895}"/>
              </a:ext>
            </a:extLst>
          </p:cNvPr>
          <p:cNvCxnSpPr>
            <a:cxnSpLocks/>
          </p:cNvCxnSpPr>
          <p:nvPr/>
        </p:nvCxnSpPr>
        <p:spPr>
          <a:xfrm>
            <a:off x="1947419" y="4189053"/>
            <a:ext cx="404367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8200034F-0CFA-4D51-8967-016DF80CD0C9}"/>
              </a:ext>
            </a:extLst>
          </p:cNvPr>
          <p:cNvCxnSpPr/>
          <p:nvPr/>
        </p:nvCxnSpPr>
        <p:spPr>
          <a:xfrm>
            <a:off x="1947419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99B16265-4F88-4A8A-9C1C-5EDAD8989116}"/>
              </a:ext>
            </a:extLst>
          </p:cNvPr>
          <p:cNvCxnSpPr/>
          <p:nvPr/>
        </p:nvCxnSpPr>
        <p:spPr>
          <a:xfrm>
            <a:off x="2358639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C89F2FCD-1AE2-4D7A-968F-2C9BF7D89AD1}"/>
              </a:ext>
            </a:extLst>
          </p:cNvPr>
          <p:cNvCxnSpPr/>
          <p:nvPr/>
        </p:nvCxnSpPr>
        <p:spPr>
          <a:xfrm>
            <a:off x="2517183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A85C43B8-FF45-44DA-A567-4239AA8D21ED}"/>
              </a:ext>
            </a:extLst>
          </p:cNvPr>
          <p:cNvCxnSpPr/>
          <p:nvPr/>
        </p:nvCxnSpPr>
        <p:spPr>
          <a:xfrm>
            <a:off x="2663041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FF73E4D-9782-4A94-9F4D-D1E367EF6E18}"/>
              </a:ext>
            </a:extLst>
          </p:cNvPr>
          <p:cNvCxnSpPr/>
          <p:nvPr/>
        </p:nvCxnSpPr>
        <p:spPr>
          <a:xfrm>
            <a:off x="2829728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C1B63F51-78FC-4118-8F64-614294E2B30E}"/>
              </a:ext>
            </a:extLst>
          </p:cNvPr>
          <p:cNvCxnSpPr/>
          <p:nvPr/>
        </p:nvCxnSpPr>
        <p:spPr>
          <a:xfrm>
            <a:off x="3358367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9D4B8305-21D3-4150-961A-F24F3A904AFC}"/>
              </a:ext>
            </a:extLst>
          </p:cNvPr>
          <p:cNvCxnSpPr/>
          <p:nvPr/>
        </p:nvCxnSpPr>
        <p:spPr>
          <a:xfrm>
            <a:off x="4253716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AFBE6BCE-38AB-4EA9-9290-679E28D6D7D9}"/>
              </a:ext>
            </a:extLst>
          </p:cNvPr>
          <p:cNvCxnSpPr/>
          <p:nvPr/>
        </p:nvCxnSpPr>
        <p:spPr>
          <a:xfrm>
            <a:off x="5244316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47607C9C-0930-4FBC-88FD-3B662401403E}"/>
              </a:ext>
            </a:extLst>
          </p:cNvPr>
          <p:cNvCxnSpPr/>
          <p:nvPr/>
        </p:nvCxnSpPr>
        <p:spPr>
          <a:xfrm>
            <a:off x="6374339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1C5E5B0-C2F3-474E-A500-5CFC7728AF12}"/>
              </a:ext>
            </a:extLst>
          </p:cNvPr>
          <p:cNvCxnSpPr/>
          <p:nvPr/>
        </p:nvCxnSpPr>
        <p:spPr>
          <a:xfrm>
            <a:off x="10311339" y="4074752"/>
            <a:ext cx="0" cy="25200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2D8C8041-D042-4E85-89E2-C5FC1345A414}"/>
              </a:ext>
            </a:extLst>
          </p:cNvPr>
          <p:cNvSpPr txBox="1"/>
          <p:nvPr/>
        </p:nvSpPr>
        <p:spPr>
          <a:xfrm>
            <a:off x="1003983" y="3742638"/>
            <a:ext cx="756000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Visit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3866F97F-AB1F-4122-B95B-4F1B84C8C1BF}"/>
              </a:ext>
            </a:extLst>
          </p:cNvPr>
          <p:cNvSpPr txBox="1"/>
          <p:nvPr/>
        </p:nvSpPr>
        <p:spPr>
          <a:xfrm>
            <a:off x="1866014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B50248A-6DCA-4FA9-9A5C-2DE02AB4A355}"/>
              </a:ext>
            </a:extLst>
          </p:cNvPr>
          <p:cNvSpPr txBox="1"/>
          <p:nvPr/>
        </p:nvSpPr>
        <p:spPr>
          <a:xfrm>
            <a:off x="2266121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2CD9D02C-3C58-4D8D-A39A-93977C8C00EC}"/>
              </a:ext>
            </a:extLst>
          </p:cNvPr>
          <p:cNvSpPr txBox="1"/>
          <p:nvPr/>
        </p:nvSpPr>
        <p:spPr>
          <a:xfrm>
            <a:off x="2431014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C88F0EF2-E8A3-4386-886A-F3D24018E7A3}"/>
              </a:ext>
            </a:extLst>
          </p:cNvPr>
          <p:cNvSpPr txBox="1"/>
          <p:nvPr/>
        </p:nvSpPr>
        <p:spPr>
          <a:xfrm>
            <a:off x="2576244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7B2A0E72-80D7-4426-9E11-D556C2A4199B}"/>
              </a:ext>
            </a:extLst>
          </p:cNvPr>
          <p:cNvSpPr txBox="1"/>
          <p:nvPr/>
        </p:nvSpPr>
        <p:spPr>
          <a:xfrm>
            <a:off x="2740790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C73135F4-C262-46DE-B045-5EF9555EDDE7}"/>
              </a:ext>
            </a:extLst>
          </p:cNvPr>
          <p:cNvSpPr txBox="1"/>
          <p:nvPr/>
        </p:nvSpPr>
        <p:spPr>
          <a:xfrm>
            <a:off x="3272198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A9C584A-BCBE-43B7-9027-B5A43432DE63}"/>
              </a:ext>
            </a:extLst>
          </p:cNvPr>
          <p:cNvSpPr txBox="1"/>
          <p:nvPr/>
        </p:nvSpPr>
        <p:spPr>
          <a:xfrm>
            <a:off x="4173557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89D29F9-C90E-493A-9B01-2B9D33BC0C1F}"/>
              </a:ext>
            </a:extLst>
          </p:cNvPr>
          <p:cNvSpPr txBox="1"/>
          <p:nvPr/>
        </p:nvSpPr>
        <p:spPr>
          <a:xfrm>
            <a:off x="5165902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3849C5DC-0430-4C96-B791-40B3F99AC22F}"/>
              </a:ext>
            </a:extLst>
          </p:cNvPr>
          <p:cNvSpPr txBox="1"/>
          <p:nvPr/>
        </p:nvSpPr>
        <p:spPr>
          <a:xfrm>
            <a:off x="6288170" y="3742638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EFD44F13-D363-4CA5-948A-0476B5C92D60}"/>
              </a:ext>
            </a:extLst>
          </p:cNvPr>
          <p:cNvSpPr txBox="1"/>
          <p:nvPr/>
        </p:nvSpPr>
        <p:spPr>
          <a:xfrm>
            <a:off x="6171981" y="4330284"/>
            <a:ext cx="40471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52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48A6168-ED1F-4E51-916D-9706E756AD5C}"/>
              </a:ext>
            </a:extLst>
          </p:cNvPr>
          <p:cNvSpPr txBox="1"/>
          <p:nvPr/>
        </p:nvSpPr>
        <p:spPr>
          <a:xfrm>
            <a:off x="5103839" y="4330284"/>
            <a:ext cx="300688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A127958-D832-4B94-AAC1-047CB227180B}"/>
              </a:ext>
            </a:extLst>
          </p:cNvPr>
          <p:cNvSpPr txBox="1"/>
          <p:nvPr/>
        </p:nvSpPr>
        <p:spPr>
          <a:xfrm>
            <a:off x="4082551" y="4330284"/>
            <a:ext cx="351492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CF23ADE0-FA2C-416B-AE16-67ADE71799BF}"/>
              </a:ext>
            </a:extLst>
          </p:cNvPr>
          <p:cNvSpPr txBox="1"/>
          <p:nvPr/>
        </p:nvSpPr>
        <p:spPr>
          <a:xfrm>
            <a:off x="3197689" y="4330284"/>
            <a:ext cx="34040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81B50A9-EBBD-4020-A0D3-F0988642EEED}"/>
              </a:ext>
            </a:extLst>
          </p:cNvPr>
          <p:cNvSpPr txBox="1"/>
          <p:nvPr/>
        </p:nvSpPr>
        <p:spPr>
          <a:xfrm>
            <a:off x="2744896" y="4330284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B7586E3-50BC-4A88-8914-C9F9327CB317}"/>
              </a:ext>
            </a:extLst>
          </p:cNvPr>
          <p:cNvSpPr txBox="1"/>
          <p:nvPr/>
        </p:nvSpPr>
        <p:spPr>
          <a:xfrm>
            <a:off x="2578109" y="4330284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63FEC7B9-82B8-49BC-8C94-EBF5CD13EB8C}"/>
              </a:ext>
            </a:extLst>
          </p:cNvPr>
          <p:cNvSpPr txBox="1"/>
          <p:nvPr/>
        </p:nvSpPr>
        <p:spPr>
          <a:xfrm>
            <a:off x="2428933" y="4330284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71870E56-3783-450A-92DF-0287BC642AE9}"/>
              </a:ext>
            </a:extLst>
          </p:cNvPr>
          <p:cNvSpPr txBox="1"/>
          <p:nvPr/>
        </p:nvSpPr>
        <p:spPr>
          <a:xfrm>
            <a:off x="2274128" y="4330284"/>
            <a:ext cx="1723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05D57EE-D5B6-45A0-A6A1-982725C5CEDB}"/>
              </a:ext>
            </a:extLst>
          </p:cNvPr>
          <p:cNvSpPr txBox="1"/>
          <p:nvPr/>
        </p:nvSpPr>
        <p:spPr>
          <a:xfrm>
            <a:off x="1073833" y="4330284"/>
            <a:ext cx="756000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Week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E9A0B3AC-78F1-4C0F-8595-771E5DED068A}"/>
              </a:ext>
            </a:extLst>
          </p:cNvPr>
          <p:cNvSpPr txBox="1"/>
          <p:nvPr/>
        </p:nvSpPr>
        <p:spPr>
          <a:xfrm>
            <a:off x="3826385" y="4708322"/>
            <a:ext cx="756000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PART A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329CB9D-3E41-43FB-A9B7-8116E22D342D}"/>
              </a:ext>
            </a:extLst>
          </p:cNvPr>
          <p:cNvSpPr txBox="1"/>
          <p:nvPr/>
        </p:nvSpPr>
        <p:spPr>
          <a:xfrm>
            <a:off x="8362887" y="4686300"/>
            <a:ext cx="120690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PART B</a:t>
            </a:r>
            <a:r>
              <a:rPr kumimoji="0" lang="en-GB" sz="16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†</a:t>
            </a:r>
          </a:p>
        </p:txBody>
      </p:sp>
      <p:sp>
        <p:nvSpPr>
          <p:cNvPr id="170" name="Text Placeholder 3">
            <a:extLst>
              <a:ext uri="{FF2B5EF4-FFF2-40B4-BE49-F238E27FC236}">
                <a16:creationId xmlns:a16="http://schemas.microsoft.com/office/drawing/2014/main" id="{EC6C7810-F166-4DC3-8879-2163B02D8DD5}"/>
              </a:ext>
            </a:extLst>
          </p:cNvPr>
          <p:cNvSpPr txBox="1">
            <a:spLocks/>
          </p:cNvSpPr>
          <p:nvPr/>
        </p:nvSpPr>
        <p:spPr>
          <a:xfrm>
            <a:off x="611024" y="6111130"/>
            <a:ext cx="11105205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44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1E5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60944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*Randomisation was stratified by HRCT pattern (UIP-like fibrotic pattern only or other fibrotic patterns) based on central review.</a:t>
            </a:r>
          </a:p>
          <a:p>
            <a:pPr marL="0" marR="0" lvl="0" indent="0" algn="l" defTabSz="60944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†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Visits occurred every 16 weeks until end of treatment.  </a:t>
            </a:r>
          </a:p>
          <a:p>
            <a:pPr marL="0" marR="0" lvl="0" indent="0" algn="l" defTabSz="60944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bid, twice daily; R, randomisation; UIP, usual interstitial pneumonia.</a:t>
            </a:r>
          </a:p>
          <a:p>
            <a:pPr marL="0" marR="0" lvl="0" indent="0" algn="l" defTabSz="60944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Flaherty KR, et al. 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Engl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J Med 2019;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E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10.1056/NEJMoa1908681.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89B094-6FD9-4A33-A226-7598B4A4C485}"/>
              </a:ext>
            </a:extLst>
          </p:cNvPr>
          <p:cNvGrpSpPr/>
          <p:nvPr/>
        </p:nvGrpSpPr>
        <p:grpSpPr>
          <a:xfrm>
            <a:off x="8328618" y="4074753"/>
            <a:ext cx="85932" cy="252001"/>
            <a:chOff x="8328617" y="4648198"/>
            <a:chExt cx="85932" cy="2520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B9A2436-2F2B-4B45-B8CC-74E21122B2AE}"/>
                </a:ext>
              </a:extLst>
            </p:cNvPr>
            <p:cNvSpPr/>
            <p:nvPr/>
          </p:nvSpPr>
          <p:spPr>
            <a:xfrm>
              <a:off x="8343902" y="4741069"/>
              <a:ext cx="7064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C4095461-88D2-4535-876E-875DD8DD6A14}"/>
                </a:ext>
              </a:extLst>
            </p:cNvPr>
            <p:cNvCxnSpPr>
              <a:cxnSpLocks/>
            </p:cNvCxnSpPr>
            <p:nvPr/>
          </p:nvCxnSpPr>
          <p:spPr>
            <a:xfrm rot="2580000">
              <a:off x="8328617" y="4648199"/>
              <a:ext cx="0" cy="25200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487DFE2C-60DB-4E0E-B22F-B1827DF2046F}"/>
                </a:ext>
              </a:extLst>
            </p:cNvPr>
            <p:cNvCxnSpPr>
              <a:cxnSpLocks/>
            </p:cNvCxnSpPr>
            <p:nvPr/>
          </p:nvCxnSpPr>
          <p:spPr>
            <a:xfrm rot="2580000">
              <a:off x="8400568" y="4648198"/>
              <a:ext cx="0" cy="25200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D4D447CE-5333-44AC-BF5B-B0BB83C0C3D4}"/>
              </a:ext>
            </a:extLst>
          </p:cNvPr>
          <p:cNvSpPr txBox="1"/>
          <p:nvPr/>
        </p:nvSpPr>
        <p:spPr>
          <a:xfrm>
            <a:off x="4944197" y="5568636"/>
            <a:ext cx="2852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76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2650F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Primary endpoint assessed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E1A5E17-E8FE-4D89-B461-78375121378C}"/>
              </a:ext>
            </a:extLst>
          </p:cNvPr>
          <p:cNvCxnSpPr>
            <a:cxnSpLocks/>
          </p:cNvCxnSpPr>
          <p:nvPr/>
        </p:nvCxnSpPr>
        <p:spPr>
          <a:xfrm flipH="1" flipV="1">
            <a:off x="6378804" y="5096479"/>
            <a:ext cx="0" cy="461996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57C59527-3066-4937-A0A2-3763767FD569}"/>
              </a:ext>
            </a:extLst>
          </p:cNvPr>
          <p:cNvSpPr txBox="1"/>
          <p:nvPr/>
        </p:nvSpPr>
        <p:spPr>
          <a:xfrm>
            <a:off x="6247309" y="4703675"/>
            <a:ext cx="188113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>
            <a:spAutoFit/>
          </a:bodyPr>
          <a:lstStyle/>
          <a:p>
            <a:pPr marL="0" marR="0" lvl="0" indent="0" algn="l" defTabSz="68576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956B43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First database lock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A96CB40-1C7F-4E58-90AD-EEB118785C47}"/>
              </a:ext>
            </a:extLst>
          </p:cNvPr>
          <p:cNvCxnSpPr>
            <a:cxnSpLocks/>
          </p:cNvCxnSpPr>
          <p:nvPr/>
        </p:nvCxnSpPr>
        <p:spPr>
          <a:xfrm flipH="1" flipV="1">
            <a:off x="7768467" y="4212365"/>
            <a:ext cx="0" cy="4619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313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Key eligibility criteria</a:t>
            </a:r>
            <a:endParaRPr lang="en-GB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8759" y="1616399"/>
            <a:ext cx="10401111" cy="4437063"/>
          </a:xfrm>
        </p:spPr>
        <p:txBody>
          <a:bodyPr>
            <a:noAutofit/>
          </a:bodyPr>
          <a:lstStyle/>
          <a:p>
            <a:pPr lvl="1" defTabSz="609443">
              <a:spcBef>
                <a:spcPts val="1600"/>
              </a:spcBef>
              <a:buClr>
                <a:srgbClr val="000000"/>
              </a:buClr>
              <a:tabLst>
                <a:tab pos="359824" algn="l"/>
              </a:tabLst>
            </a:pPr>
            <a:r>
              <a:rPr lang="en-GB" dirty="0">
                <a:solidFill>
                  <a:schemeClr val="accent2"/>
                </a:solidFill>
              </a:rPr>
              <a:t>Physician-diagnosed ILD other than IPF</a:t>
            </a:r>
          </a:p>
          <a:p>
            <a:pPr lvl="1" defTabSz="609443">
              <a:spcBef>
                <a:spcPts val="1600"/>
              </a:spcBef>
              <a:buClr>
                <a:srgbClr val="000000"/>
              </a:buClr>
              <a:tabLst>
                <a:tab pos="359824" algn="l"/>
              </a:tabLst>
            </a:pPr>
            <a:r>
              <a:rPr lang="en-GB" dirty="0">
                <a:solidFill>
                  <a:schemeClr val="accent2"/>
                </a:solidFill>
              </a:rPr>
              <a:t>Features of diffuse fibrosing lung disease (</a:t>
            </a:r>
            <a:r>
              <a:rPr lang="en-US" dirty="0">
                <a:solidFill>
                  <a:schemeClr val="accent2"/>
                </a:solidFill>
              </a:rPr>
              <a:t>reticular abnormality with traction bronchiectasis, with or without honeycombing)</a:t>
            </a:r>
            <a:r>
              <a:rPr lang="en-GB" dirty="0">
                <a:solidFill>
                  <a:schemeClr val="accent2"/>
                </a:solidFill>
              </a:rPr>
              <a:t> of &gt;10% extent on HRCT performed ≤12 months prior to screening, confirmed by central review </a:t>
            </a:r>
          </a:p>
          <a:p>
            <a:pPr lvl="1" defTabSz="609443">
              <a:spcBef>
                <a:spcPts val="1600"/>
              </a:spcBef>
              <a:buClr>
                <a:srgbClr val="000000"/>
              </a:buClr>
              <a:tabLst>
                <a:tab pos="359824" algn="l"/>
              </a:tabLst>
            </a:pPr>
            <a:r>
              <a:rPr lang="en-GB" dirty="0">
                <a:solidFill>
                  <a:schemeClr val="accent2"/>
                </a:solidFill>
              </a:rPr>
              <a:t>FVC ≥45% predicted</a:t>
            </a:r>
          </a:p>
          <a:p>
            <a:pPr lvl="1" defTabSz="609443">
              <a:spcBef>
                <a:spcPts val="1600"/>
              </a:spcBef>
              <a:buClr>
                <a:srgbClr val="000000"/>
              </a:buClr>
              <a:tabLst>
                <a:tab pos="359824" algn="l"/>
              </a:tabLst>
            </a:pPr>
            <a:r>
              <a:rPr lang="en-GB" dirty="0">
                <a:solidFill>
                  <a:schemeClr val="accent2"/>
                </a:solidFill>
              </a:rPr>
              <a:t>DLco ≥30%–&lt;80% predicted</a:t>
            </a:r>
            <a:r>
              <a:rPr lang="en-GB" sz="2400" dirty="0"/>
              <a:t> 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1E390F-E78D-439B-BBD4-1F5EF23B9F12}"/>
              </a:ext>
            </a:extLst>
          </p:cNvPr>
          <p:cNvSpPr txBox="1"/>
          <p:nvPr/>
        </p:nvSpPr>
        <p:spPr>
          <a:xfrm>
            <a:off x="622753" y="5790856"/>
            <a:ext cx="1123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1E55"/>
                </a:solidFill>
                <a:latin typeface="Helvetica Neue"/>
              </a:rPr>
              <a:t> </a:t>
            </a:r>
          </a:p>
          <a:p>
            <a:endParaRPr lang="en-GB" sz="1200" dirty="0">
              <a:solidFill>
                <a:srgbClr val="001E55"/>
              </a:solidFill>
              <a:latin typeface="Helvetica Neue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F4527A-C7A2-45AF-A527-50C998E74ACA}"/>
              </a:ext>
            </a:extLst>
          </p:cNvPr>
          <p:cNvSpPr txBox="1">
            <a:spLocks/>
          </p:cNvSpPr>
          <p:nvPr/>
        </p:nvSpPr>
        <p:spPr>
          <a:xfrm>
            <a:off x="611024" y="6294795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 err="1">
                <a:solidFill>
                  <a:srgbClr val="001E55"/>
                </a:solidFill>
              </a:rPr>
              <a:t>DLco</a:t>
            </a:r>
            <a:r>
              <a:rPr lang="en-GB" sz="1200" dirty="0">
                <a:solidFill>
                  <a:srgbClr val="001E55"/>
                </a:solidFill>
              </a:rPr>
              <a:t>, diffusing capacity of the lungs for carbon monoxide; FVC, forced vital capacity; HRCT, high-resolution computed tomography.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1380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Inclusion criteria re: progressive phenotype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F877E-F5E4-4111-B1CC-70DD11E728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8759" y="1616399"/>
            <a:ext cx="10524679" cy="4437063"/>
          </a:xfrm>
        </p:spPr>
        <p:txBody>
          <a:bodyPr>
            <a:normAutofit/>
          </a:bodyPr>
          <a:lstStyle/>
          <a:p>
            <a:pPr>
              <a:spcBef>
                <a:spcPts val="1600"/>
              </a:spcBef>
            </a:pPr>
            <a:r>
              <a:rPr lang="en-GB" sz="2400" dirty="0">
                <a:solidFill>
                  <a:schemeClr val="accent2"/>
                </a:solidFill>
              </a:rPr>
              <a:t>Patients were required to meet ≥1 of the following criteria for ILD progression in the 24 months before screening, despite management:</a:t>
            </a:r>
          </a:p>
          <a:p>
            <a:pPr lvl="1">
              <a:spcBef>
                <a:spcPts val="1600"/>
              </a:spcBef>
            </a:pPr>
            <a:r>
              <a:rPr lang="en-GB" sz="2400" dirty="0">
                <a:solidFill>
                  <a:schemeClr val="accent2"/>
                </a:solidFill>
              </a:rPr>
              <a:t>Relative decline in FVC ≥10% predicted</a:t>
            </a:r>
          </a:p>
          <a:p>
            <a:pPr lvl="1">
              <a:spcBef>
                <a:spcPts val="1600"/>
              </a:spcBef>
            </a:pPr>
            <a:r>
              <a:rPr lang="en-GB" sz="2400" dirty="0">
                <a:solidFill>
                  <a:schemeClr val="accent2"/>
                </a:solidFill>
              </a:rPr>
              <a:t>Relative decline in FVC ≥5–&lt;10% predicted and worsened respiratory symptoms</a:t>
            </a:r>
          </a:p>
          <a:p>
            <a:pPr lvl="1">
              <a:spcBef>
                <a:spcPts val="1600"/>
              </a:spcBef>
            </a:pPr>
            <a:r>
              <a:rPr lang="en-GB" sz="2400" dirty="0">
                <a:solidFill>
                  <a:schemeClr val="accent2"/>
                </a:solidFill>
              </a:rPr>
              <a:t>Relative decline in FVC ≥5–&lt;10% predicted and increased extent of fibrosis on HRCT</a:t>
            </a:r>
          </a:p>
          <a:p>
            <a:pPr lvl="1">
              <a:spcBef>
                <a:spcPts val="1600"/>
              </a:spcBef>
            </a:pPr>
            <a:r>
              <a:rPr lang="en-GB" sz="2400" dirty="0">
                <a:solidFill>
                  <a:schemeClr val="accent2"/>
                </a:solidFill>
              </a:rPr>
              <a:t>Worsened respiratory symptoms and increased extent of fibrosis on HRCT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C48807-7420-4412-A0E3-7FC6524C53CD}"/>
              </a:ext>
            </a:extLst>
          </p:cNvPr>
          <p:cNvSpPr txBox="1">
            <a:spLocks/>
          </p:cNvSpPr>
          <p:nvPr/>
        </p:nvSpPr>
        <p:spPr>
          <a:xfrm>
            <a:off x="575856" y="6294795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6357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Primary and main secondary endpoints</a:t>
            </a:r>
            <a:r>
              <a:rPr lang="en-US" sz="2800" baseline="30000" dirty="0"/>
              <a:t>1</a:t>
            </a:r>
            <a:endParaRPr lang="en-GB" sz="2800" baseline="30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6D1888-3610-4AFA-8F7E-5770E09FF64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6934" y="1417638"/>
            <a:ext cx="10993967" cy="4437063"/>
          </a:xfrm>
        </p:spPr>
        <p:txBody>
          <a:bodyPr>
            <a:noAutofit/>
          </a:bodyPr>
          <a:lstStyle/>
          <a:p>
            <a:r>
              <a:rPr lang="en-GB" sz="2400" dirty="0"/>
              <a:t>Primary endpoint: </a:t>
            </a:r>
          </a:p>
          <a:p>
            <a:pPr lvl="1"/>
            <a:r>
              <a:rPr lang="en-GB" sz="2400" dirty="0">
                <a:solidFill>
                  <a:srgbClr val="001E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rate of decline in FVC (mL/year) assessed over 52 weeks</a:t>
            </a:r>
          </a:p>
          <a:p>
            <a:pPr>
              <a:spcBef>
                <a:spcPts val="2400"/>
              </a:spcBef>
            </a:pPr>
            <a:r>
              <a:rPr lang="en-GB" sz="2400" dirty="0"/>
              <a:t>Main secondary endpoints:</a:t>
            </a:r>
          </a:p>
          <a:p>
            <a:pPr lvl="1"/>
            <a:r>
              <a:rPr lang="en-GB" sz="2400" dirty="0">
                <a:solidFill>
                  <a:srgbClr val="001E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Absolute change from baseline in K-BILD questionnaire</a:t>
            </a:r>
            <a:r>
              <a:rPr lang="en-GB" sz="2400" baseline="30000" dirty="0">
                <a:solidFill>
                  <a:srgbClr val="001E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>
                <a:solidFill>
                  <a:srgbClr val="001E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 score at </a:t>
            </a:r>
            <a:br>
              <a:rPr lang="en-GB" sz="2400" dirty="0">
                <a:solidFill>
                  <a:srgbClr val="001E5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001E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 52</a:t>
            </a:r>
          </a:p>
          <a:p>
            <a:pPr lvl="1"/>
            <a:r>
              <a:rPr lang="en-GB" sz="2400" dirty="0">
                <a:solidFill>
                  <a:schemeClr val="accent2"/>
                </a:solidFill>
              </a:rPr>
              <a:t>Time to first acute exacerbation of ILD or death over 52 weeks</a:t>
            </a:r>
          </a:p>
          <a:p>
            <a:pPr lvl="1"/>
            <a:r>
              <a:rPr lang="en-GB" sz="2400" dirty="0">
                <a:solidFill>
                  <a:schemeClr val="accent2"/>
                </a:solidFill>
              </a:rPr>
              <a:t>Time to death over 52 weeks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CA803B6-7D39-4E96-9CA5-98E61E6507FE}"/>
              </a:ext>
            </a:extLst>
          </p:cNvPr>
          <p:cNvSpPr/>
          <p:nvPr/>
        </p:nvSpPr>
        <p:spPr>
          <a:xfrm>
            <a:off x="1891203" y="634796"/>
            <a:ext cx="2032000" cy="1185333"/>
          </a:xfrm>
          <a:custGeom>
            <a:avLst/>
            <a:gdLst>
              <a:gd name="connsiteX0" fmla="*/ 0 w 2032000"/>
              <a:gd name="connsiteY0" fmla="*/ 0 h 1185333"/>
              <a:gd name="connsiteX1" fmla="*/ 2032000 w 2032000"/>
              <a:gd name="connsiteY1" fmla="*/ 0 h 1185333"/>
              <a:gd name="connsiteX2" fmla="*/ 2032000 w 2032000"/>
              <a:gd name="connsiteY2" fmla="*/ 1185333 h 1185333"/>
              <a:gd name="connsiteX3" fmla="*/ 0 w 2032000"/>
              <a:gd name="connsiteY3" fmla="*/ 1185333 h 1185333"/>
              <a:gd name="connsiteX4" fmla="*/ 0 w 2032000"/>
              <a:gd name="connsiteY4" fmla="*/ 0 h 1185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1185333">
                <a:moveTo>
                  <a:pt x="0" y="0"/>
                </a:moveTo>
                <a:lnTo>
                  <a:pt x="2032000" y="0"/>
                </a:lnTo>
                <a:lnTo>
                  <a:pt x="2032000" y="1185333"/>
                </a:lnTo>
                <a:lnTo>
                  <a:pt x="0" y="118533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4048" tIns="68580" rIns="68580" bIns="68580" numCol="1" spcCol="1270" anchor="ctr" anchorCtr="0">
            <a:noAutofit/>
          </a:bodyPr>
          <a:lstStyle/>
          <a:p>
            <a:pPr defTabSz="2400240">
              <a:lnSpc>
                <a:spcPct val="90000"/>
              </a:lnSpc>
              <a:spcAft>
                <a:spcPct val="35000"/>
              </a:spcAft>
            </a:pPr>
            <a:endParaRPr lang="en-US" sz="54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9704D0A-C494-464F-A819-D570C801383B}"/>
              </a:ext>
            </a:extLst>
          </p:cNvPr>
          <p:cNvSpPr txBox="1">
            <a:spLocks/>
          </p:cNvSpPr>
          <p:nvPr/>
        </p:nvSpPr>
        <p:spPr>
          <a:xfrm>
            <a:off x="644449" y="6427518"/>
            <a:ext cx="11212675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12594">
              <a:defRPr/>
            </a:pPr>
            <a:r>
              <a:rPr lang="en-US" sz="1200" dirty="0">
                <a:solidFill>
                  <a:srgbClr val="001E55"/>
                </a:solidFill>
              </a:rPr>
              <a:t>1. </a:t>
            </a: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 2. </a:t>
            </a:r>
            <a:r>
              <a:rPr lang="en-US" sz="1200" dirty="0">
                <a:solidFill>
                  <a:srgbClr val="001E55"/>
                </a:solidFill>
              </a:rPr>
              <a:t>Patel AS, et al. Thorax 2012;67:804–10.</a:t>
            </a:r>
            <a:br>
              <a:rPr lang="en-GB" sz="1200" dirty="0">
                <a:solidFill>
                  <a:srgbClr val="001E55"/>
                </a:solidFill>
              </a:rPr>
            </a:br>
            <a:r>
              <a:rPr lang="en-GB" sz="1200" dirty="0">
                <a:solidFill>
                  <a:srgbClr val="001E55"/>
                </a:solidFill>
              </a:rPr>
              <a:t>K-BILD, King’s Brief Interstitial Lung Disease. UIP, usual interstitial pneumonia.</a:t>
            </a:r>
          </a:p>
          <a:p>
            <a:pPr defTabSz="812594">
              <a:defRPr/>
            </a:pPr>
            <a:endParaRPr lang="en-GB" sz="1200" dirty="0">
              <a:solidFill>
                <a:srgbClr val="001E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446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ea typeface="+mn-ea"/>
                <a:cs typeface="+mn-ea"/>
                <a:sym typeface="+mn-lt"/>
              </a:rPr>
              <a:t>Disclosures</a:t>
            </a:r>
            <a:endParaRPr lang="en-GB" dirty="0">
              <a:latin typeface="+mn-lt"/>
              <a:ea typeface="+mn-ea"/>
              <a:cs typeface="+mn-ea"/>
              <a:sym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294527"/>
              </p:ext>
            </p:extLst>
          </p:nvPr>
        </p:nvGraphicFramePr>
        <p:xfrm>
          <a:off x="318000" y="1888990"/>
          <a:ext cx="10798491" cy="4328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2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5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565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Relations</a:t>
                      </a:r>
                      <a:r>
                        <a:rPr lang="en-GB" sz="2000" baseline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that could be relevant</a:t>
                      </a:r>
                      <a:br>
                        <a:rPr lang="en-GB" sz="2000" baseline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GB" sz="2000" baseline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for this meeting</a:t>
                      </a:r>
                      <a:endParaRPr lang="en-GB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Company names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Personal financial relationships with commercial interests relevant to this presentation during the past 12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1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Consultant: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Apellis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AstraZeneca, Bayer, Biogen Idec,</a:t>
                      </a:r>
                      <a:b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Blade Therapeutics, BMS,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Boehringer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Ingelheim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</a:t>
                      </a:r>
                      <a:b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F.</a:t>
                      </a:r>
                      <a:r>
                        <a:rPr lang="en-US" sz="2000" baseline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Hoffmann-La 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Roche,</a:t>
                      </a:r>
                      <a:r>
                        <a:rPr lang="en-US" sz="2000" baseline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GB" sz="2000" dirty="0"/>
                        <a:t>Galápagos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NV,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Galecto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GlaxoSmithKline, Gossamer Bio,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Indalo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NuMedii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ProMetic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Pliant,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Redx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Respivant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Sciences,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Samumed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Theravance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</a:t>
                      </a:r>
                      <a:b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Three Lakes Partners, UCB</a:t>
                      </a:r>
                    </a:p>
                    <a:p>
                      <a:pPr marL="0" lvl="1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Speakers’ bureau: 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Boehringer </a:t>
                      </a:r>
                      <a:r>
                        <a:rPr lang="en-US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Ingelheim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and</a:t>
                      </a:r>
                      <a:b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F.</a:t>
                      </a:r>
                      <a:r>
                        <a:rPr lang="en-US" sz="2000" baseline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Hoffmann-La 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Roche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Relevant institutional financial interests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Research funding: 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AstraZeneca, GlaxoSmithKline,</a:t>
                      </a:r>
                      <a:r>
                        <a:rPr lang="en-US" sz="2000" baseline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UCB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593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Two co-primary analysis populations 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CA803B6-7D39-4E96-9CA5-98E61E6507FE}"/>
              </a:ext>
            </a:extLst>
          </p:cNvPr>
          <p:cNvSpPr/>
          <p:nvPr/>
        </p:nvSpPr>
        <p:spPr>
          <a:xfrm>
            <a:off x="1891203" y="634796"/>
            <a:ext cx="2032000" cy="1185333"/>
          </a:xfrm>
          <a:custGeom>
            <a:avLst/>
            <a:gdLst>
              <a:gd name="connsiteX0" fmla="*/ 0 w 2032000"/>
              <a:gd name="connsiteY0" fmla="*/ 0 h 1185333"/>
              <a:gd name="connsiteX1" fmla="*/ 2032000 w 2032000"/>
              <a:gd name="connsiteY1" fmla="*/ 0 h 1185333"/>
              <a:gd name="connsiteX2" fmla="*/ 2032000 w 2032000"/>
              <a:gd name="connsiteY2" fmla="*/ 1185333 h 1185333"/>
              <a:gd name="connsiteX3" fmla="*/ 0 w 2032000"/>
              <a:gd name="connsiteY3" fmla="*/ 1185333 h 1185333"/>
              <a:gd name="connsiteX4" fmla="*/ 0 w 2032000"/>
              <a:gd name="connsiteY4" fmla="*/ 0 h 1185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1185333">
                <a:moveTo>
                  <a:pt x="0" y="0"/>
                </a:moveTo>
                <a:lnTo>
                  <a:pt x="2032000" y="0"/>
                </a:lnTo>
                <a:lnTo>
                  <a:pt x="2032000" y="1185333"/>
                </a:lnTo>
                <a:lnTo>
                  <a:pt x="0" y="118533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4048" tIns="68580" rIns="68580" bIns="68580" numCol="1" spcCol="1270" anchor="ctr" anchorCtr="0">
            <a:noAutofit/>
          </a:bodyPr>
          <a:lstStyle/>
          <a:p>
            <a:pPr defTabSz="2400240">
              <a:lnSpc>
                <a:spcPct val="90000"/>
              </a:lnSpc>
              <a:spcAft>
                <a:spcPct val="35000"/>
              </a:spcAft>
            </a:pPr>
            <a:endParaRPr lang="en-US" sz="54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1D6911-5E46-4879-890E-84C7E4DC6E14}"/>
              </a:ext>
            </a:extLst>
          </p:cNvPr>
          <p:cNvSpPr txBox="1"/>
          <p:nvPr/>
        </p:nvSpPr>
        <p:spPr>
          <a:xfrm>
            <a:off x="-96925" y="3870449"/>
            <a:ext cx="129750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i="1" kern="0" dirty="0">
                <a:solidFill>
                  <a:prstClr val="white"/>
                </a:solidFill>
                <a:cs typeface="Arial" panose="020B0604020202020204" pitchFamily="34" charset="0"/>
              </a:rPr>
              <a:t>Overall population </a:t>
            </a:r>
          </a:p>
          <a:p>
            <a:pPr algn="ctr">
              <a:defRPr/>
            </a:pPr>
            <a:endParaRPr lang="en-US" sz="1600" b="1" i="1" kern="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362492-5067-4BBA-89AD-D58C7A1817D2}"/>
              </a:ext>
            </a:extLst>
          </p:cNvPr>
          <p:cNvSpPr txBox="1"/>
          <p:nvPr/>
        </p:nvSpPr>
        <p:spPr>
          <a:xfrm>
            <a:off x="2068925" y="4409059"/>
            <a:ext cx="258733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i="1" kern="0" dirty="0">
                <a:solidFill>
                  <a:prstClr val="white"/>
                </a:solidFill>
                <a:cs typeface="Arial" panose="020B0604020202020204" pitchFamily="34" charset="0"/>
              </a:rPr>
              <a:t>Patients with a UIP-like fibrotic pattern on HRCT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72B0E64-E85E-4CDC-91C2-1DA7B738AEC8}"/>
              </a:ext>
            </a:extLst>
          </p:cNvPr>
          <p:cNvSpPr/>
          <p:nvPr/>
        </p:nvSpPr>
        <p:spPr>
          <a:xfrm>
            <a:off x="2755019" y="2680548"/>
            <a:ext cx="6509525" cy="3774752"/>
          </a:xfrm>
          <a:prstGeom prst="ellipse">
            <a:avLst/>
          </a:prstGeom>
          <a:solidFill>
            <a:srgbClr val="74C7DC">
              <a:lumMod val="50000"/>
            </a:srgbClr>
          </a:solidFill>
          <a:ln w="12700" cap="flat" cmpd="sng" algn="ctr">
            <a:solidFill>
              <a:sysClr val="window" lastClr="FFFFFF"/>
            </a:solidFill>
            <a:prstDash val="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de-DE" sz="1600" ker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2660325-75ED-4AE5-829D-4D37C9C2C39D}"/>
              </a:ext>
            </a:extLst>
          </p:cNvPr>
          <p:cNvSpPr/>
          <p:nvPr/>
        </p:nvSpPr>
        <p:spPr>
          <a:xfrm>
            <a:off x="4052528" y="3197163"/>
            <a:ext cx="4785241" cy="2741523"/>
          </a:xfrm>
          <a:prstGeom prst="ellipse">
            <a:avLst/>
          </a:prstGeom>
          <a:pattFill prst="trellis">
            <a:fgClr>
              <a:srgbClr val="227286"/>
            </a:fgClr>
            <a:bgClr>
              <a:schemeClr val="tx1"/>
            </a:bgClr>
          </a:pattFill>
          <a:ln w="12700" cap="flat" cmpd="sng" algn="ctr">
            <a:solidFill>
              <a:schemeClr val="bg1"/>
            </a:solidFill>
            <a:prstDash val="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600" kern="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B6813A-4FA5-4739-A16A-609B2973357A}"/>
              </a:ext>
            </a:extLst>
          </p:cNvPr>
          <p:cNvSpPr txBox="1"/>
          <p:nvPr/>
        </p:nvSpPr>
        <p:spPr>
          <a:xfrm>
            <a:off x="2765487" y="4176098"/>
            <a:ext cx="129750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i="1" kern="0" dirty="0">
                <a:solidFill>
                  <a:prstClr val="white"/>
                </a:solidFill>
                <a:cs typeface="Arial" panose="020B0604020202020204" pitchFamily="34" charset="0"/>
              </a:rPr>
              <a:t>Overall population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AB08577-4780-4D25-BC72-2B118F4ABDA8}"/>
              </a:ext>
            </a:extLst>
          </p:cNvPr>
          <p:cNvSpPr txBox="1"/>
          <p:nvPr/>
        </p:nvSpPr>
        <p:spPr>
          <a:xfrm>
            <a:off x="5170155" y="4137037"/>
            <a:ext cx="258733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i="1" kern="0" dirty="0">
                <a:solidFill>
                  <a:prstClr val="white"/>
                </a:solidFill>
                <a:cs typeface="Arial" panose="020B0604020202020204" pitchFamily="34" charset="0"/>
              </a:rPr>
              <a:t>Patients with a UIP-like fibrotic pattern on HRCT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0A1C2C-2DB9-4204-BFC9-AD4844FD34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US" dirty="0"/>
              <a:t>Overall population </a:t>
            </a:r>
          </a:p>
          <a:p>
            <a:pPr lvl="1"/>
            <a:r>
              <a:rPr lang="en-US" dirty="0"/>
              <a:t>Patients with a UIP-like fibrotic pattern on HRCT 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DB4E143-24E2-488A-A43C-57FB7F65D845}"/>
              </a:ext>
            </a:extLst>
          </p:cNvPr>
          <p:cNvSpPr txBox="1">
            <a:spLocks/>
          </p:cNvSpPr>
          <p:nvPr/>
        </p:nvSpPr>
        <p:spPr>
          <a:xfrm>
            <a:off x="716535" y="6318241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8339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485AA90-E46C-4063-A0ED-5172D6B81A29}"/>
              </a:ext>
            </a:extLst>
          </p:cNvPr>
          <p:cNvGrpSpPr/>
          <p:nvPr/>
        </p:nvGrpSpPr>
        <p:grpSpPr>
          <a:xfrm>
            <a:off x="1588772" y="4177353"/>
            <a:ext cx="2956877" cy="1827792"/>
            <a:chOff x="1588772" y="4329757"/>
            <a:chExt cx="2956877" cy="182779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C576231-8492-41A4-9888-3C0D49279CCA}"/>
                </a:ext>
              </a:extLst>
            </p:cNvPr>
            <p:cNvCxnSpPr>
              <a:stCxn id="25" idx="2"/>
            </p:cNvCxnSpPr>
            <p:nvPr/>
          </p:nvCxnSpPr>
          <p:spPr>
            <a:xfrm>
              <a:off x="4545649" y="4329757"/>
              <a:ext cx="0" cy="612001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B959AEB-A79C-4CAD-9E67-B4F4F7C0F20A}"/>
                </a:ext>
              </a:extLst>
            </p:cNvPr>
            <p:cNvCxnSpPr/>
            <p:nvPr/>
          </p:nvCxnSpPr>
          <p:spPr>
            <a:xfrm>
              <a:off x="1588772" y="4449104"/>
              <a:ext cx="0" cy="612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D311B9B-B951-4C6D-BCC3-B3F077460223}"/>
                </a:ext>
              </a:extLst>
            </p:cNvPr>
            <p:cNvCxnSpPr/>
            <p:nvPr/>
          </p:nvCxnSpPr>
          <p:spPr>
            <a:xfrm>
              <a:off x="1588772" y="5077553"/>
              <a:ext cx="2956877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8B65AB4-1B59-40E8-B5B0-489427052C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74143" y="5077552"/>
              <a:ext cx="0" cy="1080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feld 21"/>
          <p:cNvSpPr txBox="1"/>
          <p:nvPr/>
        </p:nvSpPr>
        <p:spPr>
          <a:xfrm>
            <a:off x="7031063" y="2899511"/>
            <a:ext cx="4104000" cy="338554"/>
          </a:xfrm>
          <a:prstGeom prst="rect">
            <a:avLst/>
          </a:prstGeom>
          <a:solidFill>
            <a:srgbClr val="5EC8DA"/>
          </a:solidFill>
          <a:ln>
            <a:solidFill>
              <a:srgbClr val="5EC8DA"/>
            </a:solidFill>
          </a:ln>
        </p:spPr>
        <p:txBody>
          <a:bodyPr wrap="square" rtlCol="0">
            <a:spAutoFit/>
          </a:bodyPr>
          <a:lstStyle/>
          <a:p>
            <a:pPr algn="ctr" defTabSz="1213628">
              <a:defRPr/>
            </a:pPr>
            <a:r>
              <a:rPr lang="en-GB" sz="1600" b="1" dirty="0">
                <a:solidFill>
                  <a:prstClr val="black"/>
                </a:solidFill>
                <a:cs typeface="Arial" panose="020B0604020202020204" pitchFamily="34" charset="0"/>
              </a:rPr>
              <a:t>Placebo (n=331)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043960" y="2899511"/>
            <a:ext cx="4104000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6000" rIns="96000" rtlCol="0">
            <a:spAutoFit/>
          </a:bodyPr>
          <a:lstStyle/>
          <a:p>
            <a:pPr algn="ctr" defTabSz="1213628">
              <a:defRPr/>
            </a:pPr>
            <a:r>
              <a:rPr lang="en-GB" sz="1600" b="1" dirty="0">
                <a:solidFill>
                  <a:prstClr val="white"/>
                </a:solidFill>
                <a:cs typeface="Arial" panose="020B0604020202020204" pitchFamily="34" charset="0"/>
              </a:rPr>
              <a:t>Nintedanib 150 mg bid (n=332)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48773" y="3609760"/>
            <a:ext cx="288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36000" rIns="36000" rtlCol="0" anchor="ctr">
            <a:noAutofit/>
          </a:bodyPr>
          <a:lstStyle>
            <a:defPPr>
              <a:defRPr lang="en-US"/>
            </a:defPPr>
            <a:lvl1pPr algn="ctr" defTabSz="1213688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1213628">
              <a:defRPr/>
            </a:pPr>
            <a:r>
              <a:rPr lang="en-GB" b="0" dirty="0">
                <a:solidFill>
                  <a:prstClr val="white"/>
                </a:solidFill>
              </a:rPr>
              <a:t>Did not prematurely discontinue study drug (n=252)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3105649" y="3609760"/>
            <a:ext cx="288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Ins="96000" rtlCol="0" anchor="ctr">
            <a:noAutofit/>
          </a:bodyPr>
          <a:lstStyle/>
          <a:p>
            <a:pPr algn="ctr" defTabSz="1213628">
              <a:defRPr/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Prematurely discontinued study drug (n=80)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6062525" y="3609760"/>
            <a:ext cx="2988000" cy="720000"/>
          </a:xfrm>
          <a:prstGeom prst="rect">
            <a:avLst/>
          </a:prstGeom>
          <a:solidFill>
            <a:srgbClr val="5EC8DA"/>
          </a:solidFill>
          <a:ln>
            <a:solidFill>
              <a:srgbClr val="5EC8DA"/>
            </a:solidFill>
          </a:ln>
        </p:spPr>
        <p:txBody>
          <a:bodyPr wrap="square" rtlCol="0" anchor="ctr">
            <a:noAutofit/>
          </a:bodyPr>
          <a:lstStyle/>
          <a:p>
            <a:pPr algn="ctr" defTabSz="1213628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Did not prematurely discontinue study drug (n=282)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9127403" y="3609760"/>
            <a:ext cx="2880000" cy="720000"/>
          </a:xfrm>
          <a:prstGeom prst="rect">
            <a:avLst/>
          </a:prstGeom>
          <a:solidFill>
            <a:srgbClr val="5EC8DA"/>
          </a:solidFill>
          <a:ln>
            <a:solidFill>
              <a:srgbClr val="5EC8DA"/>
            </a:solidFill>
          </a:ln>
        </p:spPr>
        <p:txBody>
          <a:bodyPr wrap="square" rIns="96000" rtlCol="0" anchor="ctr">
            <a:noAutofit/>
          </a:bodyPr>
          <a:lstStyle/>
          <a:p>
            <a:pPr algn="ctr" defTabSz="1213628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Prematurely discontinued study drug (n=49)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656AF6B-610C-4BB9-9C17-6D7BFF775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/>
              <a:t>Disposition of overall population over 52 weeks</a:t>
            </a:r>
            <a:endParaRPr lang="en-GB" sz="2800" dirty="0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363129B8-0A0B-4685-AFEA-40C2202A97B1}"/>
              </a:ext>
            </a:extLst>
          </p:cNvPr>
          <p:cNvCxnSpPr>
            <a:cxnSpLocks/>
            <a:stCxn id="22" idx="2"/>
            <a:endCxn id="33" idx="0"/>
          </p:cNvCxnSpPr>
          <p:nvPr/>
        </p:nvCxnSpPr>
        <p:spPr>
          <a:xfrm rot="5400000">
            <a:off x="8133947" y="2660643"/>
            <a:ext cx="371695" cy="1526538"/>
          </a:xfrm>
          <a:prstGeom prst="bentConnector3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4A831908-201C-4A5F-B93C-66C7B0C40AD9}"/>
              </a:ext>
            </a:extLst>
          </p:cNvPr>
          <p:cNvCxnSpPr>
            <a:cxnSpLocks/>
            <a:stCxn id="22" idx="2"/>
            <a:endCxn id="34" idx="0"/>
          </p:cNvCxnSpPr>
          <p:nvPr/>
        </p:nvCxnSpPr>
        <p:spPr>
          <a:xfrm rot="16200000" flipH="1">
            <a:off x="9639386" y="2681742"/>
            <a:ext cx="371695" cy="148434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B532B203-F566-416C-BF18-B2661F5D4392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 rot="16200000" flipH="1">
            <a:off x="3634957" y="2699067"/>
            <a:ext cx="371695" cy="1449689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D2C5D413-82EB-4719-BBAF-6C9456A731BA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 rot="5400000">
            <a:off x="2156520" y="2670319"/>
            <a:ext cx="371695" cy="1507187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BCCF320D-9C5D-46C7-A0FE-1F6C45D4B84A}"/>
              </a:ext>
            </a:extLst>
          </p:cNvPr>
          <p:cNvCxnSpPr>
            <a:cxnSpLocks/>
            <a:stCxn id="36" idx="2"/>
            <a:endCxn id="22" idx="0"/>
          </p:cNvCxnSpPr>
          <p:nvPr/>
        </p:nvCxnSpPr>
        <p:spPr>
          <a:xfrm rot="16200000" flipH="1">
            <a:off x="7449984" y="1266431"/>
            <a:ext cx="332689" cy="2933469"/>
          </a:xfrm>
          <a:prstGeom prst="bentConnector3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or: Elbow 97">
            <a:extLst>
              <a:ext uri="{FF2B5EF4-FFF2-40B4-BE49-F238E27FC236}">
                <a16:creationId xmlns:a16="http://schemas.microsoft.com/office/drawing/2014/main" id="{136647F1-A762-436B-B968-4A4ED090B8FE}"/>
              </a:ext>
            </a:extLst>
          </p:cNvPr>
          <p:cNvCxnSpPr>
            <a:cxnSpLocks/>
            <a:stCxn id="36" idx="2"/>
            <a:endCxn id="23" idx="0"/>
          </p:cNvCxnSpPr>
          <p:nvPr/>
        </p:nvCxnSpPr>
        <p:spPr>
          <a:xfrm rot="5400000">
            <a:off x="4456433" y="1206349"/>
            <a:ext cx="332689" cy="3053634"/>
          </a:xfrm>
          <a:prstGeom prst="bentConnector3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0A50B50-F5CF-4D13-BCA8-849ED3C68034}"/>
              </a:ext>
            </a:extLst>
          </p:cNvPr>
          <p:cNvSpPr txBox="1"/>
          <p:nvPr/>
        </p:nvSpPr>
        <p:spPr>
          <a:xfrm>
            <a:off x="609599" y="6020978"/>
            <a:ext cx="4748167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 defTabSz="1213628">
              <a:defRPr/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Completed 52 weeks’ observation time (n=314)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F1C5D1-14C3-49D6-A2C4-826C5E880103}"/>
              </a:ext>
            </a:extLst>
          </p:cNvPr>
          <p:cNvSpPr txBox="1"/>
          <p:nvPr/>
        </p:nvSpPr>
        <p:spPr>
          <a:xfrm>
            <a:off x="3485177" y="5037464"/>
            <a:ext cx="2374091" cy="83099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defTabSz="609555">
              <a:defRPr/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Did not complete 52 weeks’ observation time (n=18)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BB20602-B5B4-4EC9-BE88-E02B62F54FFA}"/>
              </a:ext>
            </a:extLst>
          </p:cNvPr>
          <p:cNvSpPr txBox="1"/>
          <p:nvPr/>
        </p:nvSpPr>
        <p:spPr>
          <a:xfrm>
            <a:off x="6588154" y="6020978"/>
            <a:ext cx="4843236" cy="338554"/>
          </a:xfrm>
          <a:prstGeom prst="rect">
            <a:avLst/>
          </a:prstGeom>
          <a:solidFill>
            <a:srgbClr val="5EC8DA"/>
          </a:solidFill>
          <a:ln>
            <a:solidFill>
              <a:srgbClr val="5EC8DA"/>
            </a:solidFill>
          </a:ln>
        </p:spPr>
        <p:txBody>
          <a:bodyPr wrap="square" rtlCol="0" anchor="ctr">
            <a:spAutoFit/>
          </a:bodyPr>
          <a:lstStyle/>
          <a:p>
            <a:pPr algn="ctr" defTabSz="1213628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Completed 52 weeks’ observation time (n=311)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F88E82F-37AF-4B94-B337-52AD5A5B8AB5}"/>
              </a:ext>
            </a:extLst>
          </p:cNvPr>
          <p:cNvCxnSpPr>
            <a:cxnSpLocks/>
          </p:cNvCxnSpPr>
          <p:nvPr/>
        </p:nvCxnSpPr>
        <p:spPr>
          <a:xfrm>
            <a:off x="9051035" y="5443136"/>
            <a:ext cx="39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16">
            <a:extLst>
              <a:ext uri="{FF2B5EF4-FFF2-40B4-BE49-F238E27FC236}">
                <a16:creationId xmlns:a16="http://schemas.microsoft.com/office/drawing/2014/main" id="{C6A79D1F-7C41-4859-BFD8-9517908092E6}"/>
              </a:ext>
            </a:extLst>
          </p:cNvPr>
          <p:cNvSpPr txBox="1"/>
          <p:nvPr/>
        </p:nvSpPr>
        <p:spPr>
          <a:xfrm>
            <a:off x="5020864" y="1070377"/>
            <a:ext cx="2257459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1213628">
              <a:defRPr/>
            </a:pPr>
            <a:r>
              <a:rPr lang="en-GB" sz="1600" b="1" dirty="0">
                <a:solidFill>
                  <a:prstClr val="black"/>
                </a:solidFill>
                <a:cs typeface="Arial" panose="020B0604020202020204" pitchFamily="34" charset="0"/>
              </a:rPr>
              <a:t>Screened (n=1010)</a:t>
            </a:r>
          </a:p>
        </p:txBody>
      </p:sp>
      <p:sp>
        <p:nvSpPr>
          <p:cNvPr id="36" name="Textfeld 18">
            <a:extLst>
              <a:ext uri="{FF2B5EF4-FFF2-40B4-BE49-F238E27FC236}">
                <a16:creationId xmlns:a16="http://schemas.microsoft.com/office/drawing/2014/main" id="{98339467-A80F-4FEC-8CA6-63F436C186D1}"/>
              </a:ext>
            </a:extLst>
          </p:cNvPr>
          <p:cNvSpPr txBox="1"/>
          <p:nvPr/>
        </p:nvSpPr>
        <p:spPr>
          <a:xfrm>
            <a:off x="5020864" y="2228268"/>
            <a:ext cx="2257459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>
                <a:latin typeface="BISansCond" panose="02000006050000020004" pitchFamily="2" charset="0"/>
              </a:defRPr>
            </a:lvl1pPr>
          </a:lstStyle>
          <a:p>
            <a:pPr algn="ctr" defTabSz="1213628">
              <a:defRPr/>
            </a:pPr>
            <a:r>
              <a:rPr lang="en-GB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Treated (n=663)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4ED559C-BC58-4871-98D1-90F7745950F3}"/>
              </a:ext>
            </a:extLst>
          </p:cNvPr>
          <p:cNvCxnSpPr>
            <a:cxnSpLocks/>
            <a:stCxn id="36" idx="0"/>
            <a:endCxn id="35" idx="2"/>
          </p:cNvCxnSpPr>
          <p:nvPr/>
        </p:nvCxnSpPr>
        <p:spPr>
          <a:xfrm flipV="1">
            <a:off x="6149594" y="1408931"/>
            <a:ext cx="0" cy="8193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17">
            <a:extLst>
              <a:ext uri="{FF2B5EF4-FFF2-40B4-BE49-F238E27FC236}">
                <a16:creationId xmlns:a16="http://schemas.microsoft.com/office/drawing/2014/main" id="{C4F00427-94A6-44BF-83B5-62C21A415D3D}"/>
              </a:ext>
            </a:extLst>
          </p:cNvPr>
          <p:cNvSpPr txBox="1"/>
          <p:nvPr/>
        </p:nvSpPr>
        <p:spPr>
          <a:xfrm>
            <a:off x="5051378" y="1649322"/>
            <a:ext cx="2196434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BISansCond" panose="02000006050000020004" pitchFamily="2" charset="0"/>
              </a:defRPr>
            </a:lvl1pPr>
          </a:lstStyle>
          <a:p>
            <a:pPr algn="ctr" defTabSz="1213628">
              <a:defRPr/>
            </a:pPr>
            <a:r>
              <a:rPr lang="en-GB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Randomised (n=663)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E9C0372-6CBA-4572-8828-B5913A07D6E8}"/>
              </a:ext>
            </a:extLst>
          </p:cNvPr>
          <p:cNvCxnSpPr>
            <a:cxnSpLocks/>
          </p:cNvCxnSpPr>
          <p:nvPr/>
        </p:nvCxnSpPr>
        <p:spPr>
          <a:xfrm>
            <a:off x="3074275" y="5443136"/>
            <a:ext cx="39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2C521F8-266E-4933-893F-49A7A7D8518E}"/>
              </a:ext>
            </a:extLst>
          </p:cNvPr>
          <p:cNvSpPr txBox="1"/>
          <p:nvPr/>
        </p:nvSpPr>
        <p:spPr>
          <a:xfrm>
            <a:off x="9427237" y="5041688"/>
            <a:ext cx="2374091" cy="830997"/>
          </a:xfrm>
          <a:prstGeom prst="rect">
            <a:avLst/>
          </a:prstGeom>
          <a:solidFill>
            <a:srgbClr val="5EC8DA"/>
          </a:solidFill>
          <a:ln>
            <a:solidFill>
              <a:srgbClr val="5EC8DA"/>
            </a:solidFill>
          </a:ln>
        </p:spPr>
        <p:txBody>
          <a:bodyPr wrap="square" rtlCol="0" anchor="ctr">
            <a:spAutoFit/>
          </a:bodyPr>
          <a:lstStyle/>
          <a:p>
            <a:pPr defTabSz="609555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Did not complete 52 weeks’ observation time (n=20)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148F3A8-E3B5-449C-A7F4-91D3C07FAEF3}"/>
              </a:ext>
            </a:extLst>
          </p:cNvPr>
          <p:cNvGrpSpPr/>
          <p:nvPr/>
        </p:nvGrpSpPr>
        <p:grpSpPr>
          <a:xfrm>
            <a:off x="7572087" y="4329760"/>
            <a:ext cx="2956877" cy="1708448"/>
            <a:chOff x="1588772" y="4349951"/>
            <a:chExt cx="2956877" cy="1708448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67522F0-9B84-4941-80E3-BD2F52A27F49}"/>
                </a:ext>
              </a:extLst>
            </p:cNvPr>
            <p:cNvCxnSpPr/>
            <p:nvPr/>
          </p:nvCxnSpPr>
          <p:spPr>
            <a:xfrm>
              <a:off x="4545649" y="4349951"/>
              <a:ext cx="0" cy="612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D5AD9C6-C19A-4B8D-85B6-43B69DFDBA3E}"/>
                </a:ext>
              </a:extLst>
            </p:cNvPr>
            <p:cNvCxnSpPr/>
            <p:nvPr/>
          </p:nvCxnSpPr>
          <p:spPr>
            <a:xfrm>
              <a:off x="1588772" y="4349951"/>
              <a:ext cx="0" cy="612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442BE95-E7EC-480B-AB7D-DCDB2AED4CD5}"/>
                </a:ext>
              </a:extLst>
            </p:cNvPr>
            <p:cNvCxnSpPr/>
            <p:nvPr/>
          </p:nvCxnSpPr>
          <p:spPr>
            <a:xfrm>
              <a:off x="1588772" y="4978400"/>
              <a:ext cx="2956877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7F1043C-E095-429D-956C-D9523D1CEC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74143" y="4978399"/>
              <a:ext cx="0" cy="1080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6EDE3268-CB2C-4E63-B174-968AAA958D35}"/>
              </a:ext>
            </a:extLst>
          </p:cNvPr>
          <p:cNvSpPr txBox="1">
            <a:spLocks/>
          </p:cNvSpPr>
          <p:nvPr/>
        </p:nvSpPr>
        <p:spPr>
          <a:xfrm>
            <a:off x="517147" y="6308381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557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Baseline characteristics of overall population</a:t>
            </a:r>
            <a:r>
              <a:rPr lang="en-GB" sz="2800" baseline="30000" dirty="0"/>
              <a:t>1</a:t>
            </a:r>
            <a:r>
              <a:rPr lang="en-GB" sz="2800" dirty="0"/>
              <a:t> (1/2)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01937812"/>
              </p:ext>
            </p:extLst>
          </p:nvPr>
        </p:nvGraphicFramePr>
        <p:xfrm>
          <a:off x="609600" y="1617133"/>
          <a:ext cx="10574215" cy="449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07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3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3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2965" marR="1329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Nintedanib </a:t>
                      </a:r>
                      <a:b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(n=332)</a:t>
                      </a:r>
                    </a:p>
                  </a:txBody>
                  <a:tcPr marL="132965" marR="1329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  <a:b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(n=331)</a:t>
                      </a:r>
                    </a:p>
                  </a:txBody>
                  <a:tcPr marL="132965" marR="13296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Age, years, mean (SD)</a:t>
                      </a:r>
                    </a:p>
                  </a:txBody>
                  <a:tcPr marL="99724" marR="99724" marT="34291" marB="342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65.2 (9.7)</a:t>
                      </a: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66.3 (9.8)</a:t>
                      </a: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Male, n (%)</a:t>
                      </a:r>
                    </a:p>
                  </a:txBody>
                  <a:tcPr marL="99724" marR="99724" marT="34291" marB="34291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 (53.9)</a:t>
                      </a: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 (53.5)</a:t>
                      </a: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mass index, kg/m</a:t>
                      </a:r>
                      <a:r>
                        <a:rPr lang="en-US" sz="19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mean (SD)</a:t>
                      </a:r>
                    </a:p>
                  </a:txBody>
                  <a:tcPr marL="99724" marR="99724" marT="34291" marB="34291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28.1 (5.1)</a:t>
                      </a: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28.4 (5.5)</a:t>
                      </a: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Current or former smoker, n (%)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169 (50.9)</a:t>
                      </a:r>
                      <a:endParaRPr lang="en-GB" sz="19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169 (51.1)</a:t>
                      </a:r>
                      <a:endParaRPr lang="en-GB" sz="19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665903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Race</a:t>
                      </a:r>
                      <a:r>
                        <a:rPr lang="en-GB" sz="19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 (%)*</a:t>
                      </a:r>
                    </a:p>
                  </a:txBody>
                  <a:tcPr marL="99724" marR="99724" marT="34291" marB="342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indent="174625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</a:t>
                      </a:r>
                    </a:p>
                  </a:txBody>
                  <a:tcPr marL="99724" marR="99724" marT="34291" marB="342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 (72.9)</a:t>
                      </a: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 (74.3)</a:t>
                      </a: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indent="174625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Asian</a:t>
                      </a:r>
                    </a:p>
                  </a:txBody>
                  <a:tcPr marL="99724" marR="99724" marT="34291" marB="342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(25.0)</a:t>
                      </a: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(24.2)</a:t>
                      </a: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indent="180975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Black/African-American</a:t>
                      </a:r>
                    </a:p>
                  </a:txBody>
                  <a:tcPr marL="91723" marR="91723" marT="34291" marB="34291" anchor="ctr"/>
                </a:tc>
                <a:tc>
                  <a:txBody>
                    <a:bodyPr/>
                    <a:lstStyle/>
                    <a:p>
                      <a:pPr marL="0" marR="0" lvl="0" indent="0" algn="ctr" defTabSz="6095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(1.5)</a:t>
                      </a: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marL="0" marR="0" lvl="0" indent="0" algn="ctr" defTabSz="6095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(1.5)</a:t>
                      </a: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174625" indent="6350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American Indian/Alaska Native/Native Hawaiian/other Pacific Islander </a:t>
                      </a:r>
                    </a:p>
                  </a:txBody>
                  <a:tcPr marL="91723" marR="91723" marT="34291" marB="34291" anchor="ctr"/>
                </a:tc>
                <a:tc>
                  <a:txBody>
                    <a:bodyPr/>
                    <a:lstStyle/>
                    <a:p>
                      <a:pPr marL="0" marR="0" lvl="0" indent="0" algn="ctr" defTabSz="6095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(0.3)</a:t>
                      </a:r>
                    </a:p>
                  </a:txBody>
                  <a:tcPr marL="132965" marR="1329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32965" marR="132965" anchor="ctr"/>
                </a:tc>
                <a:extLst>
                  <a:ext uri="{0D108BD9-81ED-4DB2-BD59-A6C34878D82A}">
                    <a16:rowId xmlns:a16="http://schemas.microsoft.com/office/drawing/2014/main" val="2999084716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DA57634-F2B6-446F-AAD8-440D81874DA3}"/>
              </a:ext>
            </a:extLst>
          </p:cNvPr>
          <p:cNvSpPr txBox="1">
            <a:spLocks/>
          </p:cNvSpPr>
          <p:nvPr/>
        </p:nvSpPr>
        <p:spPr>
          <a:xfrm>
            <a:off x="561625" y="6238213"/>
            <a:ext cx="8245476" cy="537839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*Data from patients who selected one race. One patient ticked two boxes. 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Not all patients provided data for all variables.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1. 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 2. Data on file.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endParaRPr lang="en-GB" sz="1200" dirty="0">
              <a:solidFill>
                <a:srgbClr val="001E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29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Baseline characteristics of overall population (2/2)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192840152"/>
              </p:ext>
            </p:extLst>
          </p:nvPr>
        </p:nvGraphicFramePr>
        <p:xfrm>
          <a:off x="613777" y="1617133"/>
          <a:ext cx="10587624" cy="2650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12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7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7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2965" marR="1329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Nintedanib </a:t>
                      </a:r>
                      <a:b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(n=332)</a:t>
                      </a:r>
                    </a:p>
                  </a:txBody>
                  <a:tcPr marL="132965" marR="1329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  <a:b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(n=331)</a:t>
                      </a:r>
                    </a:p>
                  </a:txBody>
                  <a:tcPr marL="132965" marR="13296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UIP-like fibrotic pattern on HRCT, n (%)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206 (62.0)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206 (62.2)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051685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FVC, mL, mean (SD)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2340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740)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2321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728)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FVC, % predicted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, mean (SD)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68.7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16.0)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69.3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15.2)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6095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DLco, % predicted, mean (SD)*</a:t>
                      </a:r>
                      <a:endParaRPr lang="en-GB" sz="1900" kern="1200" baseline="300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44.4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11.9)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47.9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15.0)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K-BILD questionnaire total score, mean (SD)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52.5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11.0)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52.3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(</a:t>
                      </a:r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9.8)</a:t>
                      </a:r>
                      <a:endParaRPr lang="en-GB" sz="1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4840980"/>
                  </a:ext>
                </a:extLst>
              </a:tr>
            </a:tbl>
          </a:graphicData>
        </a:graphic>
      </p:graphicFrame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8BB5AB7-53B6-41FD-9417-BCDF80751E64}"/>
              </a:ext>
            </a:extLst>
          </p:cNvPr>
          <p:cNvSpPr txBox="1">
            <a:spLocks/>
          </p:cNvSpPr>
          <p:nvPr/>
        </p:nvSpPr>
        <p:spPr>
          <a:xfrm>
            <a:off x="560224" y="6299317"/>
            <a:ext cx="11022176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endParaRPr lang="en-GB" sz="1200" dirty="0">
              <a:solidFill>
                <a:srgbClr val="001E55"/>
              </a:solidFill>
            </a:endParaRP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*Corrected for haemoglobin.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Not all patients provided data for all variables.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K-BILD, King’s Brief Interstitial Lung Disease.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endParaRPr lang="en-GB" sz="1200" dirty="0">
              <a:solidFill>
                <a:srgbClr val="001E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843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Clinical ILD diagnoses </a:t>
            </a:r>
            <a:r>
              <a:rPr lang="en-GB" sz="2800" dirty="0"/>
              <a:t>in overall population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1D6A33E-B62B-49D8-91A0-CAB00B4A1035}"/>
              </a:ext>
            </a:extLst>
          </p:cNvPr>
          <p:cNvSpPr txBox="1">
            <a:spLocks/>
          </p:cNvSpPr>
          <p:nvPr/>
        </p:nvSpPr>
        <p:spPr>
          <a:xfrm>
            <a:off x="564982" y="6659622"/>
            <a:ext cx="11292057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75">
              <a:defRPr/>
            </a:pPr>
            <a:r>
              <a:rPr lang="en-US" sz="1200" dirty="0">
                <a:solidFill>
                  <a:srgbClr val="001E55"/>
                </a:solidFill>
              </a:rPr>
              <a:t>*Included rheumatoid arthritis-associated ILD (nintedanib 12.7%; placebo 14.2%), systemic sclerosis-associated ILD (nintedanib 6.9%; placebo 4.8%), mixed connective tissue disease-ILD (nintedanib 2.1%; placebo 3.6%), and selected other terms in “Other fibrosing ILDs”. </a:t>
            </a:r>
            <a:br>
              <a:rPr lang="en-US" sz="1200" dirty="0">
                <a:solidFill>
                  <a:srgbClr val="001E55"/>
                </a:solidFill>
              </a:rPr>
            </a:br>
            <a:r>
              <a:rPr lang="en-US" sz="1200" baseline="30000" dirty="0">
                <a:solidFill>
                  <a:srgbClr val="001E55"/>
                </a:solidFill>
              </a:rPr>
              <a:t>†</a:t>
            </a:r>
            <a:r>
              <a:rPr lang="en-GB" sz="1200" dirty="0">
                <a:solidFill>
                  <a:srgbClr val="001E55"/>
                </a:solidFill>
              </a:rPr>
              <a:t>Included sarcoidosis, exposure-related ILDs and selected </a:t>
            </a:r>
            <a:r>
              <a:rPr lang="en-US" sz="1200" dirty="0">
                <a:solidFill>
                  <a:srgbClr val="001E55"/>
                </a:solidFill>
              </a:rPr>
              <a:t>other terms in “Other fibrosing ILDs”</a:t>
            </a:r>
            <a:r>
              <a:rPr lang="en-GB" sz="1200" dirty="0">
                <a:solidFill>
                  <a:srgbClr val="001E55"/>
                </a:solidFill>
              </a:rPr>
              <a:t>.</a:t>
            </a:r>
            <a:r>
              <a:rPr lang="en-US" sz="1200" dirty="0">
                <a:solidFill>
                  <a:srgbClr val="001E55"/>
                </a:solidFill>
              </a:rPr>
              <a:t> IIP, idiopathic interstitial pneumonia.                                        </a:t>
            </a: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75">
              <a:defRPr/>
            </a:pPr>
            <a:endParaRPr lang="en-US" sz="1200" dirty="0">
              <a:solidFill>
                <a:srgbClr val="001E55"/>
              </a:solidFill>
            </a:endParaRPr>
          </a:p>
          <a:p>
            <a:pPr defTabSz="609475">
              <a:defRPr/>
            </a:pPr>
            <a:endParaRPr lang="en-GB" sz="1200" dirty="0">
              <a:solidFill>
                <a:srgbClr val="001E55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1D3366-1DA3-4831-81D5-C7CA9B51F4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37" r="32314" b="6569"/>
          <a:stretch/>
        </p:blipFill>
        <p:spPr>
          <a:xfrm>
            <a:off x="514351" y="1524388"/>
            <a:ext cx="3964728" cy="4275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533AE0-9181-4332-BEE8-227793B476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348" r="31603" b="6569"/>
          <a:stretch/>
        </p:blipFill>
        <p:spPr>
          <a:xfrm>
            <a:off x="4787631" y="1507094"/>
            <a:ext cx="3964728" cy="427583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D851E60-9FCB-ED4A-9283-DD630CED73FA}"/>
              </a:ext>
            </a:extLst>
          </p:cNvPr>
          <p:cNvGrpSpPr/>
          <p:nvPr/>
        </p:nvGrpSpPr>
        <p:grpSpPr>
          <a:xfrm>
            <a:off x="9033123" y="2475386"/>
            <a:ext cx="3338197" cy="2539901"/>
            <a:chOff x="6774842" y="1856539"/>
            <a:chExt cx="2503648" cy="190492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71A28E-D652-412D-AC82-7AAF81F1B952}"/>
                </a:ext>
              </a:extLst>
            </p:cNvPr>
            <p:cNvSpPr txBox="1"/>
            <p:nvPr/>
          </p:nvSpPr>
          <p:spPr>
            <a:xfrm>
              <a:off x="6967066" y="1856539"/>
              <a:ext cx="1532461" cy="5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Hypersensitivity </a:t>
              </a:r>
              <a:b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</a:br>
              <a: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pneumonitis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DB992A-AF3E-455E-89B2-F2F737C6EDCD}"/>
                </a:ext>
              </a:extLst>
            </p:cNvPr>
            <p:cNvSpPr txBox="1"/>
            <p:nvPr/>
          </p:nvSpPr>
          <p:spPr>
            <a:xfrm>
              <a:off x="6967643" y="2346552"/>
              <a:ext cx="1817951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Autoimmune ILDs*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FC5783-C6EF-43EF-BF46-6BFFF88C7113}"/>
                </a:ext>
              </a:extLst>
            </p:cNvPr>
            <p:cNvSpPr txBox="1"/>
            <p:nvPr/>
          </p:nvSpPr>
          <p:spPr>
            <a:xfrm>
              <a:off x="6967341" y="3091700"/>
              <a:ext cx="1573956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Unclassifiable IIP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3B9B0F-D297-42B0-BE88-E197D738DBBD}"/>
                </a:ext>
              </a:extLst>
            </p:cNvPr>
            <p:cNvSpPr txBox="1"/>
            <p:nvPr/>
          </p:nvSpPr>
          <p:spPr>
            <a:xfrm>
              <a:off x="6963306" y="3476723"/>
              <a:ext cx="2022290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Other ILDs</a:t>
              </a:r>
              <a:r>
                <a:rPr lang="en-GB" sz="1867" baseline="30000" dirty="0">
                  <a:solidFill>
                    <a:prstClr val="black"/>
                  </a:solidFill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F2886F-1D3E-4B1C-915C-FD40A846F121}"/>
                </a:ext>
              </a:extLst>
            </p:cNvPr>
            <p:cNvSpPr/>
            <p:nvPr/>
          </p:nvSpPr>
          <p:spPr>
            <a:xfrm>
              <a:off x="6774842" y="2024549"/>
              <a:ext cx="188464" cy="18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0C6C09F-4DD8-43CC-9D2C-0DD5EA343524}"/>
                </a:ext>
              </a:extLst>
            </p:cNvPr>
            <p:cNvSpPr/>
            <p:nvPr/>
          </p:nvSpPr>
          <p:spPr>
            <a:xfrm>
              <a:off x="6775043" y="2406841"/>
              <a:ext cx="188464" cy="1872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FB5B092-5020-4D5D-A360-E69CEF63787E}"/>
                </a:ext>
              </a:extLst>
            </p:cNvPr>
            <p:cNvSpPr/>
            <p:nvPr/>
          </p:nvSpPr>
          <p:spPr>
            <a:xfrm>
              <a:off x="6774842" y="3521320"/>
              <a:ext cx="188464" cy="187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7D57EAB-4286-4729-AFEF-AFCAC7611B07}"/>
                </a:ext>
              </a:extLst>
            </p:cNvPr>
            <p:cNvSpPr/>
            <p:nvPr/>
          </p:nvSpPr>
          <p:spPr>
            <a:xfrm>
              <a:off x="6774842" y="2773532"/>
              <a:ext cx="188464" cy="187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0384FF1-E19D-4FC6-997E-72C593952CEC}"/>
                </a:ext>
              </a:extLst>
            </p:cNvPr>
            <p:cNvSpPr/>
            <p:nvPr/>
          </p:nvSpPr>
          <p:spPr>
            <a:xfrm>
              <a:off x="6776876" y="3153559"/>
              <a:ext cx="188464" cy="187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3F7071-C6D7-433B-B62A-713726037AE6}"/>
                </a:ext>
              </a:extLst>
            </p:cNvPr>
            <p:cNvSpPr txBox="1"/>
            <p:nvPr/>
          </p:nvSpPr>
          <p:spPr>
            <a:xfrm>
              <a:off x="6963306" y="2621132"/>
              <a:ext cx="2315184" cy="5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Idiopathic non-specific </a:t>
              </a:r>
              <a:b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</a:br>
              <a:r>
                <a:rPr lang="en-GB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interstitial pneumonia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048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33862057-BE20-4B28-AFD6-E470E3B0C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2800" dirty="0"/>
              <a:t>Adjusted annual rate of decline in FVC (mL/year) over 52 weeks (primary endpoint)</a:t>
            </a:r>
          </a:p>
        </p:txBody>
      </p:sp>
      <p:graphicFrame>
        <p:nvGraphicFramePr>
          <p:cNvPr id="12" name="Content Placeholder 6">
            <a:extLst>
              <a:ext uri="{FF2B5EF4-FFF2-40B4-BE49-F238E27FC236}">
                <a16:creationId xmlns:a16="http://schemas.microsoft.com/office/drawing/2014/main" id="{72276584-72D7-49BA-8C40-0AE70EE55A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2246" y="1176942"/>
          <a:ext cx="10483741" cy="4505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8">
            <a:extLst>
              <a:ext uri="{FF2B5EF4-FFF2-40B4-BE49-F238E27FC236}">
                <a16:creationId xmlns:a16="http://schemas.microsoft.com/office/drawing/2014/main" id="{9E350078-56FE-434B-AF63-91623CDCA3D5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-1416097" y="3489128"/>
            <a:ext cx="4134759" cy="748793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1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3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532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70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5886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064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240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418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33" kern="0" dirty="0">
                <a:solidFill>
                  <a:srgbClr val="000000"/>
                </a:solidFill>
                <a:cs typeface="Arial" panose="020B0604020202020204" pitchFamily="34" charset="0"/>
              </a:rPr>
              <a:t>Adjusted mean (SE) annual rate of decline in FVC (mL/year)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AFA755-9E39-4862-B13C-F9EA03A63171}"/>
              </a:ext>
            </a:extLst>
          </p:cNvPr>
          <p:cNvSpPr txBox="1">
            <a:spLocks/>
          </p:cNvSpPr>
          <p:nvPr/>
        </p:nvSpPr>
        <p:spPr>
          <a:xfrm>
            <a:off x="2321743" y="5128214"/>
            <a:ext cx="4084621" cy="993553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1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3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532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70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5886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064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240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418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133" kern="0" dirty="0">
                <a:solidFill>
                  <a:srgbClr val="000000"/>
                </a:solidFill>
                <a:cs typeface="Arial" panose="020B0604020202020204" pitchFamily="34" charset="0"/>
              </a:rPr>
              <a:t>Difference: 107.0 mL/year</a:t>
            </a:r>
          </a:p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133" kern="0" dirty="0">
                <a:solidFill>
                  <a:srgbClr val="000000"/>
                </a:solidFill>
                <a:cs typeface="Arial" panose="020B0604020202020204" pitchFamily="34" charset="0"/>
              </a:rPr>
              <a:t>(95% CI: 65.4, 148.5); p&lt;0.001</a:t>
            </a:r>
            <a:endParaRPr lang="en-GB" sz="2133" kern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33" b="1" kern="0" dirty="0">
                <a:solidFill>
                  <a:srgbClr val="000000"/>
                </a:solidFill>
                <a:cs typeface="Arial" panose="020B0604020202020204" pitchFamily="34" charset="0"/>
              </a:rPr>
              <a:t>Relative reduction: 57%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A844B4-8379-42A6-8602-E6102A61B7A4}"/>
              </a:ext>
            </a:extLst>
          </p:cNvPr>
          <p:cNvSpPr txBox="1">
            <a:spLocks/>
          </p:cNvSpPr>
          <p:nvPr/>
        </p:nvSpPr>
        <p:spPr>
          <a:xfrm>
            <a:off x="7134792" y="5128214"/>
            <a:ext cx="4084621" cy="993553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1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35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532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70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5886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064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240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418" algn="l" defTabSz="914355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133" kern="0" dirty="0">
                <a:solidFill>
                  <a:srgbClr val="000000"/>
                </a:solidFill>
                <a:cs typeface="Arial" panose="020B0604020202020204" pitchFamily="34" charset="0"/>
              </a:rPr>
              <a:t>Difference: 128.2 mL/year</a:t>
            </a:r>
          </a:p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133" kern="0" dirty="0">
                <a:solidFill>
                  <a:srgbClr val="000000"/>
                </a:solidFill>
                <a:cs typeface="Arial" panose="020B0604020202020204" pitchFamily="34" charset="0"/>
              </a:rPr>
              <a:t>(95% CI: 70.8, 185.6); p&lt;0.001</a:t>
            </a:r>
            <a:endParaRPr lang="en-GB" sz="2133" kern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33" b="1" kern="0" dirty="0">
                <a:solidFill>
                  <a:srgbClr val="000000"/>
                </a:solidFill>
                <a:cs typeface="Arial" panose="020B0604020202020204" pitchFamily="34" charset="0"/>
              </a:rPr>
              <a:t>Relative reduction: 61%</a:t>
            </a:r>
            <a:endParaRPr lang="en-GB" sz="2133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8B4B4-C077-4BF2-BA16-706B8A0583F2}"/>
              </a:ext>
            </a:extLst>
          </p:cNvPr>
          <p:cNvSpPr txBox="1"/>
          <p:nvPr/>
        </p:nvSpPr>
        <p:spPr>
          <a:xfrm>
            <a:off x="2815955" y="1566112"/>
            <a:ext cx="1654020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  <a:t>Nintedanib (n=332)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17E1E2-1E7D-41AA-B61F-7AC0CAD34467}"/>
              </a:ext>
            </a:extLst>
          </p:cNvPr>
          <p:cNvSpPr txBox="1"/>
          <p:nvPr/>
        </p:nvSpPr>
        <p:spPr>
          <a:xfrm>
            <a:off x="4427843" y="1566113"/>
            <a:ext cx="1654020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  <a:t>Placebo </a:t>
            </a:r>
            <a:b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  <a:t>(n=331)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313B82-B705-4683-8EE1-821BCEA60077}"/>
              </a:ext>
            </a:extLst>
          </p:cNvPr>
          <p:cNvSpPr txBox="1"/>
          <p:nvPr/>
        </p:nvSpPr>
        <p:spPr>
          <a:xfrm>
            <a:off x="7645798" y="1566112"/>
            <a:ext cx="1654020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  <a:t>Nintedanib (n=206)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942250-C649-41B1-B353-B5F0A8B03AF9}"/>
              </a:ext>
            </a:extLst>
          </p:cNvPr>
          <p:cNvSpPr txBox="1"/>
          <p:nvPr/>
        </p:nvSpPr>
        <p:spPr>
          <a:xfrm>
            <a:off x="9206970" y="1566113"/>
            <a:ext cx="1654020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  <a:t>Placebo </a:t>
            </a:r>
            <a:b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GB" sz="2133" dirty="0">
                <a:solidFill>
                  <a:prstClr val="black"/>
                </a:solidFill>
                <a:cs typeface="Arial" panose="020B0604020202020204" pitchFamily="34" charset="0"/>
              </a:rPr>
              <a:t>(n=206)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0AA28E-BE70-49C8-8659-2E31B7C0701B}"/>
              </a:ext>
            </a:extLst>
          </p:cNvPr>
          <p:cNvSpPr/>
          <p:nvPr/>
        </p:nvSpPr>
        <p:spPr>
          <a:xfrm>
            <a:off x="3025846" y="1120335"/>
            <a:ext cx="2581156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133" b="1" dirty="0">
                <a:solidFill>
                  <a:prstClr val="black"/>
                </a:solidFill>
                <a:cs typeface="Arial" panose="020B0604020202020204" pitchFamily="34" charset="0"/>
              </a:rPr>
              <a:t>Overall population</a:t>
            </a:r>
            <a:endParaRPr lang="en-GB" sz="2133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9FAFB2-9E35-42B9-BBB8-D6AE569DB2A0}"/>
              </a:ext>
            </a:extLst>
          </p:cNvPr>
          <p:cNvSpPr/>
          <p:nvPr/>
        </p:nvSpPr>
        <p:spPr>
          <a:xfrm>
            <a:off x="7173428" y="956189"/>
            <a:ext cx="4023858" cy="748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133" b="1" dirty="0">
                <a:solidFill>
                  <a:prstClr val="black"/>
                </a:solidFill>
                <a:cs typeface="Arial" panose="020B0604020202020204" pitchFamily="34" charset="0"/>
              </a:rPr>
              <a:t>Patients with UIP-like fibrotic </a:t>
            </a:r>
            <a:br>
              <a:rPr lang="en-GB" sz="2133" b="1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GB" sz="2133" b="1" dirty="0">
                <a:solidFill>
                  <a:prstClr val="black"/>
                </a:solidFill>
                <a:cs typeface="Arial" panose="020B0604020202020204" pitchFamily="34" charset="0"/>
              </a:rPr>
              <a:t>pattern on HRCT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80E601B-43AA-486D-81C5-2A21C4D50CEB}"/>
              </a:ext>
            </a:extLst>
          </p:cNvPr>
          <p:cNvSpPr txBox="1">
            <a:spLocks/>
          </p:cNvSpPr>
          <p:nvPr/>
        </p:nvSpPr>
        <p:spPr>
          <a:xfrm>
            <a:off x="561624" y="6242122"/>
            <a:ext cx="11538936" cy="537839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200" dirty="0">
                <a:solidFill>
                  <a:srgbClr val="001E55"/>
                </a:solidFill>
              </a:rPr>
              <a:t>Based on random coefficient regression with fixed effects for treatment, HRCT pattern (only for the overall population), and baseline FVC (mL), and terms for treatment-by-time and baseline-by-time interactions. </a:t>
            </a: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59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2590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FC70DEEC-1907-4945-9EEC-B4A6AB9C4342}"/>
              </a:ext>
            </a:extLst>
          </p:cNvPr>
          <p:cNvGraphicFramePr>
            <a:graphicFrameLocks noGrp="1"/>
          </p:cNvGraphicFramePr>
          <p:nvPr/>
        </p:nvGraphicFramePr>
        <p:xfrm>
          <a:off x="359134" y="4763673"/>
          <a:ext cx="11633202" cy="1493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51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324181888"/>
                    </a:ext>
                  </a:extLst>
                </a:gridCol>
                <a:gridCol w="386080">
                  <a:extLst>
                    <a:ext uri="{9D8B030D-6E8A-4147-A177-3AD203B41FA5}">
                      <a16:colId xmlns:a16="http://schemas.microsoft.com/office/drawing/2014/main" val="272246554"/>
                    </a:ext>
                  </a:extLst>
                </a:gridCol>
                <a:gridCol w="375920">
                  <a:extLst>
                    <a:ext uri="{9D8B030D-6E8A-4147-A177-3AD203B41FA5}">
                      <a16:colId xmlns:a16="http://schemas.microsoft.com/office/drawing/2014/main" val="2799930178"/>
                    </a:ext>
                  </a:extLst>
                </a:gridCol>
                <a:gridCol w="386080">
                  <a:extLst>
                    <a:ext uri="{9D8B030D-6E8A-4147-A177-3AD203B41FA5}">
                      <a16:colId xmlns:a16="http://schemas.microsoft.com/office/drawing/2014/main" val="2461902074"/>
                    </a:ext>
                  </a:extLst>
                </a:gridCol>
                <a:gridCol w="682075">
                  <a:extLst>
                    <a:ext uri="{9D8B030D-6E8A-4147-A177-3AD203B41FA5}">
                      <a16:colId xmlns:a16="http://schemas.microsoft.com/office/drawing/2014/main" val="2030784865"/>
                    </a:ext>
                  </a:extLst>
                </a:gridCol>
                <a:gridCol w="549960">
                  <a:extLst>
                    <a:ext uri="{9D8B030D-6E8A-4147-A177-3AD203B41FA5}">
                      <a16:colId xmlns:a16="http://schemas.microsoft.com/office/drawing/2014/main" val="2470925783"/>
                    </a:ext>
                  </a:extLst>
                </a:gridCol>
                <a:gridCol w="1561911">
                  <a:extLst>
                    <a:ext uri="{9D8B030D-6E8A-4147-A177-3AD203B41FA5}">
                      <a16:colId xmlns:a16="http://schemas.microsoft.com/office/drawing/2014/main" val="4003414299"/>
                    </a:ext>
                  </a:extLst>
                </a:gridCol>
                <a:gridCol w="653059">
                  <a:extLst>
                    <a:ext uri="{9D8B030D-6E8A-4147-A177-3AD203B41FA5}">
                      <a16:colId xmlns:a16="http://schemas.microsoft.com/office/drawing/2014/main" val="1808814154"/>
                    </a:ext>
                  </a:extLst>
                </a:gridCol>
                <a:gridCol w="435377">
                  <a:extLst>
                    <a:ext uri="{9D8B030D-6E8A-4147-A177-3AD203B41FA5}">
                      <a16:colId xmlns:a16="http://schemas.microsoft.com/office/drawing/2014/main" val="2671826345"/>
                    </a:ext>
                  </a:extLst>
                </a:gridCol>
                <a:gridCol w="544219">
                  <a:extLst>
                    <a:ext uri="{9D8B030D-6E8A-4147-A177-3AD203B41FA5}">
                      <a16:colId xmlns:a16="http://schemas.microsoft.com/office/drawing/2014/main" val="1061320545"/>
                    </a:ext>
                  </a:extLst>
                </a:gridCol>
                <a:gridCol w="633080">
                  <a:extLst>
                    <a:ext uri="{9D8B030D-6E8A-4147-A177-3AD203B41FA5}">
                      <a16:colId xmlns:a16="http://schemas.microsoft.com/office/drawing/2014/main" val="2804074071"/>
                    </a:ext>
                  </a:extLst>
                </a:gridCol>
                <a:gridCol w="602780">
                  <a:extLst>
                    <a:ext uri="{9D8B030D-6E8A-4147-A177-3AD203B41FA5}">
                      <a16:colId xmlns:a16="http://schemas.microsoft.com/office/drawing/2014/main" val="2095053087"/>
                    </a:ext>
                  </a:extLst>
                </a:gridCol>
                <a:gridCol w="396793">
                  <a:extLst>
                    <a:ext uri="{9D8B030D-6E8A-4147-A177-3AD203B41FA5}">
                      <a16:colId xmlns:a16="http://schemas.microsoft.com/office/drawing/2014/main" val="3856939680"/>
                    </a:ext>
                  </a:extLst>
                </a:gridCol>
                <a:gridCol w="544219">
                  <a:extLst>
                    <a:ext uri="{9D8B030D-6E8A-4147-A177-3AD203B41FA5}">
                      <a16:colId xmlns:a16="http://schemas.microsoft.com/office/drawing/2014/main" val="3280725580"/>
                    </a:ext>
                  </a:extLst>
                </a:gridCol>
                <a:gridCol w="1311168">
                  <a:extLst>
                    <a:ext uri="{9D8B030D-6E8A-4147-A177-3AD203B41FA5}">
                      <a16:colId xmlns:a16="http://schemas.microsoft.com/office/drawing/2014/main" val="3543316629"/>
                    </a:ext>
                  </a:extLst>
                </a:gridCol>
                <a:gridCol w="741681">
                  <a:extLst>
                    <a:ext uri="{9D8B030D-6E8A-4147-A177-3AD203B41FA5}">
                      <a16:colId xmlns:a16="http://schemas.microsoft.com/office/drawing/2014/main" val="2780337502"/>
                    </a:ext>
                  </a:extLst>
                </a:gridCol>
              </a:tblGrid>
              <a:tr h="2133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of patients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276132"/>
                  </a:ext>
                </a:extLst>
              </a:tr>
              <a:tr h="21336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Overall population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076957"/>
                  </a:ext>
                </a:extLst>
              </a:tr>
              <a:tr h="213360">
                <a:tc>
                  <a:txBody>
                    <a:bodyPr/>
                    <a:lstStyle>
                      <a:lvl1pPr eaLnBrk="0" hangingPunct="0">
                        <a:lnSpc>
                          <a:spcPts val="24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lnSpc>
                          <a:spcPts val="2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6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lnSpc>
                          <a:spcPts val="2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4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2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Nintedanib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332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326</a:t>
                      </a:r>
                    </a:p>
                  </a:txBody>
                  <a:tcPr marL="0" marR="0" marT="0" marB="0" horzOverflow="overflow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320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322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314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298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285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265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501417"/>
                  </a:ext>
                </a:extLst>
              </a:tr>
              <a:tr h="213360">
                <a:tc>
                  <a:txBody>
                    <a:bodyPr/>
                    <a:lstStyle>
                      <a:lvl1pPr eaLnBrk="0" hangingPunct="0">
                        <a:lnSpc>
                          <a:spcPts val="24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lnSpc>
                          <a:spcPts val="2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6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lnSpc>
                          <a:spcPts val="2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4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2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331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325</a:t>
                      </a:r>
                    </a:p>
                  </a:txBody>
                  <a:tcPr marL="0" marR="0" marT="0" marB="0" horzOverflow="overflow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326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325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320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311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296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274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796697"/>
                  </a:ext>
                </a:extLst>
              </a:tr>
              <a:tr h="213360">
                <a:tc gridSpan="17">
                  <a:txBody>
                    <a:bodyPr/>
                    <a:lstStyle>
                      <a:lvl1pPr eaLnBrk="0" hangingPunct="0">
                        <a:lnSpc>
                          <a:spcPts val="24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lnSpc>
                          <a:spcPts val="2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6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lnSpc>
                          <a:spcPts val="2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4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2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UIP-like fibrotic pattern on HRCT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>
                      <a:lvl1pPr eaLnBrk="0" hangingPunct="0">
                        <a:lnSpc>
                          <a:spcPts val="24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lnSpc>
                          <a:spcPts val="2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6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lnSpc>
                          <a:spcPts val="2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4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2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Nintedanib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206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203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199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193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171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160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>
                      <a:lvl1pPr eaLnBrk="0" hangingPunct="0">
                        <a:lnSpc>
                          <a:spcPts val="24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lnSpc>
                          <a:spcPts val="2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6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lnSpc>
                          <a:spcPts val="2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4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Lucida Grande" charset="0"/>
                        <a:defRPr sz="12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ts val="16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Font typeface="Arial" pitchFamily="34" charset="0"/>
                        <a:defRPr sz="1000">
                          <a:solidFill>
                            <a:schemeClr val="tx1"/>
                          </a:solidFill>
                          <a:latin typeface="Helvetica 75 Bold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206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202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202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201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197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190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176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162</a:t>
                      </a:r>
                    </a:p>
                  </a:txBody>
                  <a:tcPr marL="0" marR="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09600" y="-99557"/>
            <a:ext cx="10972800" cy="1143000"/>
          </a:xfrm>
        </p:spPr>
        <p:txBody>
          <a:bodyPr anchor="ctr">
            <a:noAutofit/>
          </a:bodyPr>
          <a:lstStyle/>
          <a:p>
            <a:r>
              <a:rPr lang="en-US" sz="2800" dirty="0"/>
              <a:t>Observed change from baseline in FVC (mL) over 52 weeks </a:t>
            </a:r>
            <a:endParaRPr lang="de-DE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200A5E-88CA-46D1-B705-41A9E9809ED7}"/>
              </a:ext>
            </a:extLst>
          </p:cNvPr>
          <p:cNvSpPr txBox="1"/>
          <p:nvPr/>
        </p:nvSpPr>
        <p:spPr>
          <a:xfrm>
            <a:off x="5942107" y="4626298"/>
            <a:ext cx="952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3658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Week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31DAF1-35F5-4342-8AC9-98E77C9A3C54}"/>
              </a:ext>
            </a:extLst>
          </p:cNvPr>
          <p:cNvGrpSpPr/>
          <p:nvPr/>
        </p:nvGrpSpPr>
        <p:grpSpPr>
          <a:xfrm>
            <a:off x="1157318" y="753436"/>
            <a:ext cx="10746815" cy="3908344"/>
            <a:chOff x="3197791" y="1522625"/>
            <a:chExt cx="5917027" cy="2761917"/>
          </a:xfrm>
        </p:grpSpPr>
        <p:graphicFrame>
          <p:nvGraphicFramePr>
            <p:cNvPr id="27" name="Content Placeholder 10">
              <a:extLst>
                <a:ext uri="{FF2B5EF4-FFF2-40B4-BE49-F238E27FC236}">
                  <a16:creationId xmlns:a16="http://schemas.microsoft.com/office/drawing/2014/main" id="{675AA337-EBF0-40DF-A73A-0EEBCE2E411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3268572" y="1522625"/>
            <a:ext cx="5846246" cy="27619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6" name="Footer Placeholder 2">
              <a:extLst>
                <a:ext uri="{FF2B5EF4-FFF2-40B4-BE49-F238E27FC236}">
                  <a16:creationId xmlns:a16="http://schemas.microsoft.com/office/drawing/2014/main" id="{8EE45F55-6BFD-40DC-9280-CFA6B84D6FBC}"/>
                </a:ext>
              </a:extLst>
            </p:cNvPr>
            <p:cNvSpPr txBox="1">
              <a:spLocks/>
            </p:cNvSpPr>
            <p:nvPr/>
          </p:nvSpPr>
          <p:spPr>
            <a:xfrm>
              <a:off x="3197791" y="3933195"/>
              <a:ext cx="4403435" cy="259556"/>
            </a:xfrm>
            <a:prstGeom prst="rect">
              <a:avLst/>
            </a:prstGeom>
          </p:spPr>
          <p:txBody>
            <a:bodyPr lIns="121911" tIns="60956" rIns="121911" bIns="60956" anchor="ctr"/>
            <a:lstStyle>
              <a:defPPr>
                <a:defRPr lang="en-US"/>
              </a:defPPr>
              <a:lvl1pPr>
                <a:defRPr sz="1200">
                  <a:solidFill>
                    <a:srgbClr val="043673"/>
                  </a:solidFill>
                </a:defRPr>
              </a:lvl1pPr>
            </a:lstStyle>
            <a:p>
              <a:pPr defTabSz="1219080">
                <a:defRPr/>
              </a:pPr>
              <a:endParaRPr lang="en-US" altLang="en-US" sz="16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0" name="TextBox 27">
            <a:extLst>
              <a:ext uri="{FF2B5EF4-FFF2-40B4-BE49-F238E27FC236}">
                <a16:creationId xmlns:a16="http://schemas.microsoft.com/office/drawing/2014/main" id="{26AD38B5-0BDC-43A0-BA32-5B1B80412D4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895830" y="2287681"/>
            <a:ext cx="3653265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9" tIns="45719" rIns="91439" bIns="45719">
            <a:spAutoFit/>
          </a:bodyPr>
          <a:lstStyle>
            <a:lvl1pPr eaLnBrk="0" hangingPunct="0">
              <a:lnSpc>
                <a:spcPts val="2400"/>
              </a:lnSpc>
              <a:spcBef>
                <a:spcPts val="200"/>
              </a:spcBef>
              <a:spcAft>
                <a:spcPts val="60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ts val="2200"/>
              </a:lnSpc>
              <a:spcBef>
                <a:spcPts val="200"/>
              </a:spcBef>
              <a:spcAft>
                <a:spcPts val="600"/>
              </a:spcAft>
              <a:buFont typeface="Lucida Grande" charset="0"/>
              <a:buChar char="–"/>
              <a:defRPr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ts val="2000"/>
              </a:lnSpc>
              <a:spcBef>
                <a:spcPts val="200"/>
              </a:spcBef>
              <a:spcAft>
                <a:spcPts val="600"/>
              </a:spcAft>
              <a:buFont typeface="Lucida Grande" charset="0"/>
              <a:buChar char="›"/>
              <a:defRPr sz="16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ts val="1800"/>
              </a:lnSpc>
              <a:spcBef>
                <a:spcPts val="200"/>
              </a:spcBef>
              <a:spcAft>
                <a:spcPts val="600"/>
              </a:spcAft>
              <a:buFont typeface="Lucida Grande" charset="0"/>
              <a:buChar char="»"/>
              <a:defRPr sz="14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ts val="1600"/>
              </a:lnSpc>
              <a:spcBef>
                <a:spcPts val="200"/>
              </a:spcBef>
              <a:spcAft>
                <a:spcPts val="600"/>
              </a:spcAft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ts val="1600"/>
              </a:lnSpc>
              <a:spcBef>
                <a:spcPts val="200"/>
              </a:spcBef>
              <a:spcAft>
                <a:spcPts val="600"/>
              </a:spcAft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ts val="1600"/>
              </a:lnSpc>
              <a:spcBef>
                <a:spcPts val="200"/>
              </a:spcBef>
              <a:spcAft>
                <a:spcPts val="600"/>
              </a:spcAft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ts val="1600"/>
              </a:lnSpc>
              <a:spcBef>
                <a:spcPts val="200"/>
              </a:spcBef>
              <a:spcAft>
                <a:spcPts val="600"/>
              </a:spcAft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ts val="1600"/>
              </a:lnSpc>
              <a:spcBef>
                <a:spcPts val="200"/>
              </a:spcBef>
              <a:spcAft>
                <a:spcPts val="600"/>
              </a:spcAft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Helvetica 75 Bold" charset="0"/>
                <a:ea typeface="ＭＳ Ｐゴシック" pitchFamily="34" charset="-128"/>
              </a:defRPr>
            </a:lvl9pPr>
          </a:lstStyle>
          <a:p>
            <a:pPr algn="ctr" defTabSz="121905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(SE) absolute change </a:t>
            </a:r>
            <a:br>
              <a:rPr lang="en-GB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baseline in FVC (mL)</a:t>
            </a: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436909-01EC-46D6-B03A-C5A0DB85DED2}"/>
              </a:ext>
            </a:extLst>
          </p:cNvPr>
          <p:cNvSpPr/>
          <p:nvPr/>
        </p:nvSpPr>
        <p:spPr>
          <a:xfrm>
            <a:off x="8900484" y="4277095"/>
            <a:ext cx="2539043" cy="3731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3658">
              <a:defRPr/>
            </a:pPr>
            <a:endParaRPr lang="en-GB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11CDA2F-F765-489A-80CA-9DBAAA023AFE}"/>
              </a:ext>
            </a:extLst>
          </p:cNvPr>
          <p:cNvSpPr/>
          <p:nvPr/>
        </p:nvSpPr>
        <p:spPr>
          <a:xfrm>
            <a:off x="6653041" y="4277095"/>
            <a:ext cx="1782839" cy="3731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3658">
              <a:defRPr/>
            </a:pPr>
            <a:endParaRPr lang="en-GB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706AB3-01D7-4223-9BB9-2CC18F85CC58}"/>
              </a:ext>
            </a:extLst>
          </p:cNvPr>
          <p:cNvSpPr/>
          <p:nvPr/>
        </p:nvSpPr>
        <p:spPr>
          <a:xfrm>
            <a:off x="4451281" y="4277095"/>
            <a:ext cx="1724455" cy="3731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3658">
              <a:defRPr/>
            </a:pPr>
            <a:endParaRPr lang="en-GB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A09D2A7-EB94-42F5-9002-40EC50B15E6C}"/>
              </a:ext>
            </a:extLst>
          </p:cNvPr>
          <p:cNvSpPr/>
          <p:nvPr/>
        </p:nvSpPr>
        <p:spPr>
          <a:xfrm>
            <a:off x="3365747" y="4277095"/>
            <a:ext cx="538229" cy="3731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3658">
              <a:defRPr/>
            </a:pPr>
            <a:endParaRPr lang="en-GB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B0C338-0F50-479E-9207-3CC75E21C150}"/>
              </a:ext>
            </a:extLst>
          </p:cNvPr>
          <p:cNvSpPr txBox="1"/>
          <p:nvPr/>
        </p:nvSpPr>
        <p:spPr>
          <a:xfrm>
            <a:off x="2152186" y="4310399"/>
            <a:ext cx="256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06BCED-1F67-427A-BA85-53BBD02ADF07}"/>
              </a:ext>
            </a:extLst>
          </p:cNvPr>
          <p:cNvSpPr txBox="1"/>
          <p:nvPr/>
        </p:nvSpPr>
        <p:spPr>
          <a:xfrm>
            <a:off x="2537221" y="4310399"/>
            <a:ext cx="256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75EBFD-42F4-454C-B3B5-FF8961AF8200}"/>
              </a:ext>
            </a:extLst>
          </p:cNvPr>
          <p:cNvSpPr txBox="1"/>
          <p:nvPr/>
        </p:nvSpPr>
        <p:spPr>
          <a:xfrm>
            <a:off x="2911421" y="4310399"/>
            <a:ext cx="256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0274C0-2CB4-4421-8459-7B36AD9639C2}"/>
              </a:ext>
            </a:extLst>
          </p:cNvPr>
          <p:cNvSpPr txBox="1"/>
          <p:nvPr/>
        </p:nvSpPr>
        <p:spPr>
          <a:xfrm>
            <a:off x="3651627" y="4310399"/>
            <a:ext cx="1022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12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C205D9-DB3C-4CDD-99E0-6B86906E481B}"/>
              </a:ext>
            </a:extLst>
          </p:cNvPr>
          <p:cNvSpPr txBox="1"/>
          <p:nvPr/>
        </p:nvSpPr>
        <p:spPr>
          <a:xfrm>
            <a:off x="5995813" y="4310399"/>
            <a:ext cx="8561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56FE39-B011-4DAB-AD26-DC8A76F842E1}"/>
              </a:ext>
            </a:extLst>
          </p:cNvPr>
          <p:cNvSpPr txBox="1"/>
          <p:nvPr/>
        </p:nvSpPr>
        <p:spPr>
          <a:xfrm>
            <a:off x="8358656" y="4310399"/>
            <a:ext cx="637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36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FE962E6-46E5-4D68-8383-B13F7B6E1F30}"/>
              </a:ext>
            </a:extLst>
          </p:cNvPr>
          <p:cNvCxnSpPr>
            <a:cxnSpLocks/>
          </p:cNvCxnSpPr>
          <p:nvPr/>
        </p:nvCxnSpPr>
        <p:spPr>
          <a:xfrm flipV="1">
            <a:off x="3039659" y="4258395"/>
            <a:ext cx="0" cy="52007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14369BD-72CA-4FB9-A9C0-D3CC88B98C95}"/>
              </a:ext>
            </a:extLst>
          </p:cNvPr>
          <p:cNvCxnSpPr>
            <a:cxnSpLocks/>
          </p:cNvCxnSpPr>
          <p:nvPr/>
        </p:nvCxnSpPr>
        <p:spPr>
          <a:xfrm flipV="1">
            <a:off x="2663079" y="4258395"/>
            <a:ext cx="0" cy="52007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5CF29B5-6FDD-4946-B2A7-FB92135C3E0E}"/>
              </a:ext>
            </a:extLst>
          </p:cNvPr>
          <p:cNvCxnSpPr>
            <a:cxnSpLocks/>
          </p:cNvCxnSpPr>
          <p:nvPr/>
        </p:nvCxnSpPr>
        <p:spPr>
          <a:xfrm flipV="1">
            <a:off x="2286028" y="4258395"/>
            <a:ext cx="0" cy="52007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5D94B3E-0E96-403D-BA02-DB37074F258A}"/>
              </a:ext>
            </a:extLst>
          </p:cNvPr>
          <p:cNvCxnSpPr>
            <a:cxnSpLocks/>
          </p:cNvCxnSpPr>
          <p:nvPr/>
        </p:nvCxnSpPr>
        <p:spPr>
          <a:xfrm flipV="1">
            <a:off x="4166653" y="4258395"/>
            <a:ext cx="0" cy="52007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847377-E52A-43E7-8397-6D4E230A1587}"/>
              </a:ext>
            </a:extLst>
          </p:cNvPr>
          <p:cNvCxnSpPr>
            <a:cxnSpLocks/>
          </p:cNvCxnSpPr>
          <p:nvPr/>
        </p:nvCxnSpPr>
        <p:spPr>
          <a:xfrm flipV="1">
            <a:off x="6421696" y="4258395"/>
            <a:ext cx="0" cy="52007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041FAA3-E6B0-4AF2-A682-AADC91C74041}"/>
              </a:ext>
            </a:extLst>
          </p:cNvPr>
          <p:cNvCxnSpPr>
            <a:cxnSpLocks/>
          </p:cNvCxnSpPr>
          <p:nvPr/>
        </p:nvCxnSpPr>
        <p:spPr>
          <a:xfrm flipV="1">
            <a:off x="8676703" y="4258395"/>
            <a:ext cx="0" cy="52007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C0AF003-E8A6-465D-9A26-393B4DA13269}"/>
              </a:ext>
            </a:extLst>
          </p:cNvPr>
          <p:cNvSpPr txBox="1">
            <a:spLocks/>
          </p:cNvSpPr>
          <p:nvPr/>
        </p:nvSpPr>
        <p:spPr>
          <a:xfrm>
            <a:off x="727442" y="6257194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7618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32B8AC-4DBE-470D-8490-877CFE5DB44A}"/>
              </a:ext>
            </a:extLst>
          </p:cNvPr>
          <p:cNvSpPr/>
          <p:nvPr/>
        </p:nvSpPr>
        <p:spPr>
          <a:xfrm>
            <a:off x="5853765" y="2889737"/>
            <a:ext cx="1512000" cy="1992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A9AD76-4F86-4B15-98AC-DCC1AC5B3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Annual rate of decline in FVC (mL/year) over 52 weeks by HRCT pattern</a:t>
            </a:r>
            <a:endParaRPr lang="en-GB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F93E6F3-6CFF-4EC5-9C29-C4D76B403A95}"/>
              </a:ext>
            </a:extLst>
          </p:cNvPr>
          <p:cNvGraphicFramePr>
            <a:graphicFrameLocks noGrp="1"/>
          </p:cNvGraphicFramePr>
          <p:nvPr/>
        </p:nvGraphicFramePr>
        <p:xfrm>
          <a:off x="148215" y="1653720"/>
          <a:ext cx="11904000" cy="3052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6000">
                  <a:extLst>
                    <a:ext uri="{9D8B030D-6E8A-4147-A177-3AD203B41FA5}">
                      <a16:colId xmlns:a16="http://schemas.microsoft.com/office/drawing/2014/main" val="170720074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3595484399"/>
                    </a:ext>
                  </a:extLst>
                </a:gridCol>
                <a:gridCol w="369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2000">
                <a:tc rowSpan="3">
                  <a:txBody>
                    <a:bodyPr/>
                    <a:lstStyle/>
                    <a:p>
                      <a:endParaRPr lang="en-US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en-US" sz="19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analysed</a:t>
                      </a:r>
                      <a:endParaRPr lang="en-US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en-US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difference </a:t>
                      </a:r>
                      <a:br>
                        <a:rPr lang="en-US" sz="1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9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Treatment-by-subgroup-by-time interaction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177382"/>
                  </a:ext>
                </a:extLst>
              </a:tr>
              <a:tr h="342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/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679011"/>
                  </a:ext>
                </a:extLst>
              </a:tr>
              <a:tr h="2844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BISansCond"/>
                        </a:defRPr>
                      </a:lvl9pPr>
                    </a:lstStyle>
                    <a:p>
                      <a:r>
                        <a:rPr lang="en-GB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population </a:t>
                      </a:r>
                      <a:endParaRPr lang="en-US" sz="1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107.0 (65.4, 148.5)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UIP-like fibrotic pattern  </a:t>
                      </a:r>
                    </a:p>
                  </a:txBody>
                  <a:tcPr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4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127.8 (74.3, 181.2)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p=0.23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976308"/>
                  </a:ext>
                </a:extLst>
              </a:tr>
              <a:tr h="61200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ISansCond"/>
                        </a:defRPr>
                      </a:lvl9pPr>
                    </a:lstStyle>
                    <a:p>
                      <a:pPr marL="0" indent="0"/>
                      <a:r>
                        <a:rPr lang="en-GB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fibrotic patterns</a:t>
                      </a:r>
                    </a:p>
                  </a:txBody>
                  <a:tcPr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75.4 (9.5, 141.4)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661580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20BD72-8C4B-4F82-A574-21F119281E59}"/>
              </a:ext>
            </a:extLst>
          </p:cNvPr>
          <p:cNvGraphicFramePr>
            <a:graphicFrameLocks/>
          </p:cNvGraphicFramePr>
          <p:nvPr/>
        </p:nvGraphicFramePr>
        <p:xfrm>
          <a:off x="2547108" y="1217090"/>
          <a:ext cx="6204403" cy="5640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90F3CDE-3896-4B69-98D7-3A72321234EF}"/>
              </a:ext>
            </a:extLst>
          </p:cNvPr>
          <p:cNvSpPr txBox="1"/>
          <p:nvPr/>
        </p:nvSpPr>
        <p:spPr>
          <a:xfrm>
            <a:off x="2515890" y="5390243"/>
            <a:ext cx="236091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67" dirty="0">
                <a:solidFill>
                  <a:srgbClr val="000000"/>
                </a:solidFill>
                <a:cs typeface="Arial" panose="020B0604020202020204" pitchFamily="34" charset="0"/>
              </a:rPr>
              <a:t>Favours placebo</a:t>
            </a:r>
            <a:endParaRPr lang="en-US" sz="1867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22349B-8CAD-451F-9CB3-76C373460696}"/>
              </a:ext>
            </a:extLst>
          </p:cNvPr>
          <p:cNvSpPr txBox="1"/>
          <p:nvPr/>
        </p:nvSpPr>
        <p:spPr>
          <a:xfrm>
            <a:off x="4239079" y="5390243"/>
            <a:ext cx="35814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67" dirty="0">
                <a:solidFill>
                  <a:srgbClr val="000000"/>
                </a:solidFill>
                <a:cs typeface="Arial" panose="020B0604020202020204" pitchFamily="34" charset="0"/>
              </a:rPr>
              <a:t>Favours nintedanib</a:t>
            </a:r>
            <a:endParaRPr lang="en-US" sz="1867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FEA4EC-DCB7-4A2B-BEA8-CE08F0D52686}"/>
              </a:ext>
            </a:extLst>
          </p:cNvPr>
          <p:cNvCxnSpPr>
            <a:cxnSpLocks/>
          </p:cNvCxnSpPr>
          <p:nvPr/>
        </p:nvCxnSpPr>
        <p:spPr bwMode="auto">
          <a:xfrm>
            <a:off x="6601836" y="2944881"/>
            <a:ext cx="0" cy="1947911"/>
          </a:xfrm>
          <a:prstGeom prst="lin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85B4090-0B76-4282-87B5-F75FEE718514}"/>
              </a:ext>
            </a:extLst>
          </p:cNvPr>
          <p:cNvSpPr txBox="1"/>
          <p:nvPr/>
        </p:nvSpPr>
        <p:spPr>
          <a:xfrm>
            <a:off x="3264544" y="2100997"/>
            <a:ext cx="16425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67" b="1" dirty="0">
                <a:cs typeface="Arial" panose="020B0604020202020204" pitchFamily="34" charset="0"/>
              </a:rPr>
              <a:t>Placebo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1A94D4-368C-4D46-910D-89DF834BF118}"/>
              </a:ext>
            </a:extLst>
          </p:cNvPr>
          <p:cNvSpPr txBox="1"/>
          <p:nvPr/>
        </p:nvSpPr>
        <p:spPr>
          <a:xfrm>
            <a:off x="2013708" y="2100998"/>
            <a:ext cx="16425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67" b="1" dirty="0">
                <a:cs typeface="Arial" panose="020B0604020202020204" pitchFamily="34" charset="0"/>
              </a:rPr>
              <a:t>Nintedanib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F45DC1-C287-4D4A-9D6A-FFAB06852F63}"/>
              </a:ext>
            </a:extLst>
          </p:cNvPr>
          <p:cNvSpPr txBox="1">
            <a:spLocks/>
          </p:cNvSpPr>
          <p:nvPr/>
        </p:nvSpPr>
        <p:spPr>
          <a:xfrm>
            <a:off x="517147" y="6308381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9765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CF205F-06A5-D44A-978B-D7C1E2A84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64" y="2060612"/>
            <a:ext cx="10186804" cy="3704757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1E0D985-1490-D145-ACFB-E96A35CC1237}"/>
              </a:ext>
            </a:extLst>
          </p:cNvPr>
          <p:cNvSpPr txBox="1">
            <a:spLocks/>
          </p:cNvSpPr>
          <p:nvPr/>
        </p:nvSpPr>
        <p:spPr>
          <a:xfrm>
            <a:off x="440267" y="6263084"/>
            <a:ext cx="10615084" cy="366184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pt-BR" sz="800"/>
              <a:t>1. Bonella F </a:t>
            </a:r>
            <a:r>
              <a:rPr lang="pt-BR" sz="800" i="1"/>
              <a:t>et al. </a:t>
            </a:r>
            <a:r>
              <a:rPr lang="pt-BR" sz="800"/>
              <a:t>Poster presented at ERS 2020 virtual congress: Presentation no. 739; 2. Richeldi L </a:t>
            </a:r>
            <a:r>
              <a:rPr lang="pt-BR" sz="800" i="1"/>
              <a:t>et al. N Engl J Med </a:t>
            </a:r>
            <a:r>
              <a:rPr lang="pt-BR" sz="800"/>
              <a:t>2014;370:2071–82; 3. Distler O </a:t>
            </a:r>
            <a:r>
              <a:rPr lang="pt-BR" sz="800" i="1"/>
              <a:t>et al. N Engl J Med </a:t>
            </a:r>
            <a:r>
              <a:rPr lang="pt-BR" sz="800"/>
              <a:t>2019;380:2518–28; 4. Flaherty KR </a:t>
            </a:r>
            <a:r>
              <a:rPr lang="pt-BR" sz="800" i="1"/>
              <a:t>et al. NEJM </a:t>
            </a:r>
            <a:r>
              <a:rPr lang="pt-BR" sz="800"/>
              <a:t>2019;381:1718–27 </a:t>
            </a:r>
            <a:endParaRPr lang="en-GB" sz="800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FA763D3-8715-7F40-88A6-ACD3A13F3169}"/>
              </a:ext>
            </a:extLst>
          </p:cNvPr>
          <p:cNvSpPr txBox="1">
            <a:spLocks/>
          </p:cNvSpPr>
          <p:nvPr/>
        </p:nvSpPr>
        <p:spPr>
          <a:xfrm>
            <a:off x="439712" y="365125"/>
            <a:ext cx="10615085" cy="9462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dirty="0"/>
              <a:t>Consistent effect of nintedanib on reducing FVC decline across ILDs </a:t>
            </a:r>
            <a:br>
              <a:rPr lang="en-US" sz="2800" dirty="0"/>
            </a:b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75421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3ABBF78-015B-4FB9-913C-E11D64E01749}"/>
              </a:ext>
            </a:extLst>
          </p:cNvPr>
          <p:cNvSpPr txBox="1">
            <a:spLocks/>
          </p:cNvSpPr>
          <p:nvPr/>
        </p:nvSpPr>
        <p:spPr>
          <a:xfrm>
            <a:off x="450513" y="6390137"/>
            <a:ext cx="10852488" cy="461433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08">
              <a:defRPr/>
            </a:pPr>
            <a:r>
              <a:rPr lang="en-US" sz="1200" dirty="0">
                <a:solidFill>
                  <a:srgbClr val="001E55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  <a:sym typeface="Gill Sans" charset="0"/>
              </a:rPr>
              <a:t>Data are n (%) of patients with ≥1 such adverse event reported over 52 weeks (or until 28 days after last trial drug intake for patients who discontinued trial drug before week 52).</a:t>
            </a:r>
            <a:r>
              <a:rPr lang="en-GB" sz="1200" dirty="0">
                <a:solidFill>
                  <a:srgbClr val="001E55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  <a:sym typeface="Gill Sans" charset="0"/>
              </a:rPr>
              <a:t> Adverse events based on MedDRA preferred terms that were reported in &gt;11% of patients in either treatment group are shown. Flaherty KR, et al. N </a:t>
            </a:r>
            <a:r>
              <a:rPr lang="en-GB" sz="1200" dirty="0" err="1">
                <a:solidFill>
                  <a:srgbClr val="001E55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  <a:sym typeface="Gill Sans" charset="0"/>
              </a:rPr>
              <a:t>Engl</a:t>
            </a:r>
            <a:r>
              <a:rPr lang="en-GB" sz="1200" dirty="0">
                <a:solidFill>
                  <a:srgbClr val="001E55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  <a:sym typeface="Gill Sans" charset="0"/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  <a:sym typeface="Gill Sans" charset="0"/>
              </a:rPr>
              <a:t>doi</a:t>
            </a:r>
            <a:r>
              <a:rPr lang="en-GB" sz="1200" dirty="0">
                <a:solidFill>
                  <a:srgbClr val="001E55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  <a:sym typeface="Gill Sans" charset="0"/>
              </a:rPr>
              <a:t>: 10.1056/NEJMoa1908681.</a:t>
            </a:r>
          </a:p>
          <a:p>
            <a:pPr defTabSz="1219108">
              <a:defRPr/>
            </a:pPr>
            <a:endParaRPr lang="en-GB" sz="1200" dirty="0">
              <a:solidFill>
                <a:srgbClr val="001E55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 anchor="ctr">
            <a:noAutofit/>
          </a:bodyPr>
          <a:lstStyle/>
          <a:p>
            <a:r>
              <a:rPr lang="en-GB" sz="2800" dirty="0"/>
              <a:t>Most frequently reported adverse events (irrespective of causality) in overall population </a:t>
            </a:r>
            <a:endParaRPr lang="fr-FR" sz="2800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5A5C332A-E6F0-4917-BFB5-03B382BFCC4B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588964" y="1291864"/>
          <a:ext cx="10993437" cy="4747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21337">
                  <a:extLst>
                    <a:ext uri="{9D8B030D-6E8A-4147-A177-3AD203B41FA5}">
                      <a16:colId xmlns:a16="http://schemas.microsoft.com/office/drawing/2014/main" val="68696832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39490159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285271450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algn="l"/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Nintedanib</a:t>
                      </a:r>
                    </a:p>
                    <a:p>
                      <a:pPr algn="ctr"/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(n=332)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  <a:r>
                        <a:rPr lang="en-US" sz="1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(n=331)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3638032"/>
                  </a:ext>
                </a:extLst>
              </a:tr>
              <a:tr h="339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Diarrhoea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222 (66.9)</a:t>
                      </a:r>
                    </a:p>
                  </a:txBody>
                  <a:tcPr marT="48000" marB="480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(23.9)</a:t>
                      </a:r>
                    </a:p>
                  </a:txBody>
                  <a:tcPr marT="48000" marB="48000" anchor="ctr"/>
                </a:tc>
                <a:extLst>
                  <a:ext uri="{0D108BD9-81ED-4DB2-BD59-A6C34878D82A}">
                    <a16:rowId xmlns:a16="http://schemas.microsoft.com/office/drawing/2014/main" val="1758842947"/>
                  </a:ext>
                </a:extLst>
              </a:tr>
              <a:tr h="339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Nausea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(28.9)</a:t>
                      </a:r>
                    </a:p>
                  </a:txBody>
                  <a:tcPr marT="48000" marB="480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(9.4)</a:t>
                      </a:r>
                    </a:p>
                  </a:txBody>
                  <a:tcPr marT="48000" marB="48000" anchor="ctr"/>
                </a:tc>
                <a:extLst>
                  <a:ext uri="{0D108BD9-81ED-4DB2-BD59-A6C34878D82A}">
                    <a16:rowId xmlns:a16="http://schemas.microsoft.com/office/drawing/2014/main" val="337090184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Bronchitis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(12.3)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(14.2)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0821650"/>
                  </a:ext>
                </a:extLst>
              </a:tr>
              <a:tr h="33984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Nasopharyngitis</a:t>
                      </a: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 (13.3)</a:t>
                      </a:r>
                    </a:p>
                  </a:txBody>
                  <a:tcPr marT="48000" marB="480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 (12.1)</a:t>
                      </a:r>
                    </a:p>
                  </a:txBody>
                  <a:tcPr marT="48000" marB="48000" anchor="ctr"/>
                </a:tc>
                <a:extLst>
                  <a:ext uri="{0D108BD9-81ED-4DB2-BD59-A6C34878D82A}">
                    <a16:rowId xmlns:a16="http://schemas.microsoft.com/office/drawing/2014/main" val="259032777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Dyspnoea</a:t>
                      </a: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indent="0" algn="ctr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 (10.8)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45711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 (13.3)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2440232"/>
                  </a:ext>
                </a:extLst>
              </a:tr>
              <a:tr h="33984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Vomiting</a:t>
                      </a: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 (18.4)</a:t>
                      </a:r>
                    </a:p>
                  </a:txBody>
                  <a:tcPr marT="48000" marB="480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 (5.1)</a:t>
                      </a:r>
                    </a:p>
                  </a:txBody>
                  <a:tcPr marT="48000" marB="48000" anchor="ctr"/>
                </a:tc>
                <a:extLst>
                  <a:ext uri="{0D108BD9-81ED-4DB2-BD59-A6C34878D82A}">
                    <a16:rowId xmlns:a16="http://schemas.microsoft.com/office/drawing/2014/main" val="186115749"/>
                  </a:ext>
                </a:extLst>
              </a:tr>
              <a:tr h="33984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Cough</a:t>
                      </a: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indent="0" algn="ctr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 (9.9)</a:t>
                      </a:r>
                    </a:p>
                  </a:txBody>
                  <a:tcPr marT="48000" marB="48000" anchor="ctr"/>
                </a:tc>
                <a:tc>
                  <a:txBody>
                    <a:bodyPr/>
                    <a:lstStyle/>
                    <a:p>
                      <a:pPr marL="0" indent="0" algn="ctr" defTabSz="45711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 (13.3)</a:t>
                      </a:r>
                    </a:p>
                  </a:txBody>
                  <a:tcPr marT="48000" marB="48000" anchor="ctr"/>
                </a:tc>
                <a:extLst>
                  <a:ext uri="{0D108BD9-81ED-4DB2-BD59-A6C34878D82A}">
                    <a16:rowId xmlns:a16="http://schemas.microsoft.com/office/drawing/2014/main" val="130644878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Decreased appetite</a:t>
                      </a: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lvl="0" indent="0" algn="ctr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 (14.5)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 defTabSz="45711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 (5.1)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38517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Alanine aminotransferase increased</a:t>
                      </a: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lvl="0" indent="0" algn="ctr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 (13.0)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 defTabSz="45711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(3.6)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313886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Progression of ILD</a:t>
                      </a:r>
                    </a:p>
                  </a:txBody>
                  <a:tcPr marL="124800" marR="12480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(4.8)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 (11.8)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76400786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Weight decreased</a:t>
                      </a: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lvl="0" indent="0" algn="ctr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 (12.3)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 defTabSz="45711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(3.3)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306876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Aspartate aminotransferase increased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2400" marR="122400" anchor="ctr"/>
                </a:tc>
                <a:tc>
                  <a:txBody>
                    <a:bodyPr/>
                    <a:lstStyle/>
                    <a:p>
                      <a:pPr marL="0" marR="0" lvl="0" indent="0" algn="ctr" defTabSz="457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 (11.4)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 defTabSz="457118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(3.6)</a:t>
                      </a:r>
                      <a:endParaRPr lang="en-US" sz="16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9715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805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9" descr="DPLD chapter_Figure 3C_Maher_2007">
            <a:extLst>
              <a:ext uri="{FF2B5EF4-FFF2-40B4-BE49-F238E27FC236}">
                <a16:creationId xmlns:a16="http://schemas.microsoft.com/office/drawing/2014/main" id="{E5029580-B1BF-9144-BA35-5144C830E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15" y="2697557"/>
            <a:ext cx="3084496" cy="230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11">
            <a:extLst>
              <a:ext uri="{FF2B5EF4-FFF2-40B4-BE49-F238E27FC236}">
                <a16:creationId xmlns:a16="http://schemas.microsoft.com/office/drawing/2014/main" id="{EDEFC78E-50AE-D64E-8773-344C15A40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1757" y="5104943"/>
            <a:ext cx="7667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ea"/>
                <a:sym typeface="+mn-lt"/>
              </a:rPr>
              <a:t>NSIP*</a:t>
            </a:r>
          </a:p>
        </p:txBody>
      </p:sp>
      <p:sp>
        <p:nvSpPr>
          <p:cNvPr id="8198" name="Text Box 12">
            <a:extLst>
              <a:ext uri="{FF2B5EF4-FFF2-40B4-BE49-F238E27FC236}">
                <a16:creationId xmlns:a16="http://schemas.microsoft.com/office/drawing/2014/main" id="{567A924D-32B3-FE49-AEF7-DFDE76955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5723" y="5157740"/>
            <a:ext cx="6224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ea"/>
                <a:sym typeface="+mn-lt"/>
              </a:rPr>
              <a:t>UIP*</a:t>
            </a:r>
          </a:p>
        </p:txBody>
      </p:sp>
      <p:pic>
        <p:nvPicPr>
          <p:cNvPr id="8200" name="Picture 7" descr="ipf edit">
            <a:extLst>
              <a:ext uri="{FF2B5EF4-FFF2-40B4-BE49-F238E27FC236}">
                <a16:creationId xmlns:a16="http://schemas.microsoft.com/office/drawing/2014/main" id="{E63AEEBB-A337-244A-9574-862C06E86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026" y="2696901"/>
            <a:ext cx="3074057" cy="229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E586BD-8BEF-B242-8460-4BB69B5F95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29"/>
          <a:stretch/>
        </p:blipFill>
        <p:spPr>
          <a:xfrm>
            <a:off x="173620" y="212778"/>
            <a:ext cx="6574692" cy="213502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553190" y="1832987"/>
            <a:ext cx="4583002" cy="4071197"/>
            <a:chOff x="6891243" y="1887153"/>
            <a:chExt cx="4583002" cy="4071197"/>
          </a:xfrm>
        </p:grpSpPr>
        <p:pic>
          <p:nvPicPr>
            <p:cNvPr id="11" name="Content Placeholder 6">
              <a:extLst>
                <a:ext uri="{FF2B5EF4-FFF2-40B4-BE49-F238E27FC236}">
                  <a16:creationId xmlns:a16="http://schemas.microsoft.com/office/drawing/2014/main" id="{A8960160-E723-0648-8740-48013A5790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8985" y="2389023"/>
              <a:ext cx="4555260" cy="3569327"/>
            </a:xfrm>
            <a:prstGeom prst="rect">
              <a:avLst/>
            </a:prstGeom>
            <a:noFill/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53A33A-006B-4544-85A7-F463B7098ABE}"/>
                </a:ext>
              </a:extLst>
            </p:cNvPr>
            <p:cNvSpPr txBox="1"/>
            <p:nvPr/>
          </p:nvSpPr>
          <p:spPr>
            <a:xfrm>
              <a:off x="6891243" y="1887153"/>
              <a:ext cx="3852337" cy="369332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B5"/>
                  </a:solidFill>
                  <a:effectLst/>
                  <a:uLnTx/>
                  <a:uFillTx/>
                  <a:latin typeface="Imago"/>
                  <a:ea typeface="Microsoft YaHei"/>
                  <a:cs typeface="+mn-ea"/>
                  <a:sym typeface="+mn-lt"/>
                </a:rPr>
                <a:t>Survival with UIP vs fibrotic NSIP</a:t>
              </a:r>
              <a:r>
                <a:rPr kumimoji="0" lang="en-US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6AB5"/>
                  </a:solidFill>
                  <a:effectLst/>
                  <a:uLnTx/>
                  <a:uFillTx/>
                  <a:latin typeface="Imago"/>
                  <a:ea typeface="Microsoft YaHei"/>
                  <a:cs typeface="+mn-ea"/>
                  <a:sym typeface="+mn-lt"/>
                </a:rPr>
                <a:t>2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B5"/>
                  </a:solidFill>
                  <a:effectLst/>
                  <a:uLnTx/>
                  <a:uFillTx/>
                  <a:latin typeface="Imago"/>
                  <a:ea typeface="Microsoft YaHei"/>
                  <a:cs typeface="+mn-ea"/>
                  <a:sym typeface="+mn-lt"/>
                </a:rPr>
                <a:t>:</a:t>
              </a:r>
              <a:endPara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6AB5"/>
                </a:solidFill>
                <a:effectLst/>
                <a:uLnTx/>
                <a:uFillTx/>
                <a:latin typeface="Imago"/>
                <a:ea typeface="Microsoft YaHei"/>
                <a:cs typeface="+mn-ea"/>
                <a:sym typeface="+mn-lt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F708369-7D46-4917-B4D9-4062DEEAE19F}"/>
              </a:ext>
            </a:extLst>
          </p:cNvPr>
          <p:cNvSpPr/>
          <p:nvPr/>
        </p:nvSpPr>
        <p:spPr>
          <a:xfrm>
            <a:off x="315685" y="5904184"/>
            <a:ext cx="5895110" cy="830997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*Presenter’s own images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DIP, desquamative interstitial pneumonia; NSIP, non-specific interstitial pneumonia;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RB-ILD, respiratory bronchiolitis-associated interstitial lung disease; 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UIP, usual interstitial pneumonia</a:t>
            </a:r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1A578B8C-310D-429D-851F-DBB23C50F615}"/>
              </a:ext>
            </a:extLst>
          </p:cNvPr>
          <p:cNvSpPr txBox="1">
            <a:spLocks/>
          </p:cNvSpPr>
          <p:nvPr/>
        </p:nvSpPr>
        <p:spPr>
          <a:xfrm>
            <a:off x="5761396" y="6453559"/>
            <a:ext cx="5435923" cy="281622"/>
          </a:xfrm>
          <a:prstGeom prst="rect">
            <a:avLst/>
          </a:prstGeom>
          <a:noFill/>
        </p:spPr>
        <p:txBody>
          <a:bodyPr anchor="b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Katzenstein AL, Myers JL. 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Am J Respir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Crit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 Care Med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. 1998;157:1301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Arial" panose="020B0604020202020204" pitchFamily="34" charset="0"/>
              </a:rPr>
              <a:t>–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1315; </a:t>
            </a: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2. Nicholson AG, et al. 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Am J Respir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Crit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 Care Med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. 2000:162;2213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Arial" panose="020B0604020202020204" pitchFamily="34" charset="0"/>
              </a:rPr>
              <a:t>–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2217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ago"/>
              <a:ea typeface="Microsoft YaHei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51051" y="29771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 pitchFamily="2" charset="0"/>
                <a:ea typeface="Microsoft YaHei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5583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Change from baseline in K-BILD questionnaire total score at week 52</a:t>
            </a:r>
            <a:r>
              <a:rPr lang="en-GB" sz="2800" baseline="30000" dirty="0"/>
              <a:t>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00B3570-E8C9-4A99-B898-B81C283218F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510383120"/>
              </p:ext>
            </p:extLst>
          </p:nvPr>
        </p:nvGraphicFramePr>
        <p:xfrm>
          <a:off x="480647" y="1687513"/>
          <a:ext cx="10685584" cy="40454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28812">
                  <a:extLst>
                    <a:ext uri="{9D8B030D-6E8A-4147-A177-3AD203B41FA5}">
                      <a16:colId xmlns:a16="http://schemas.microsoft.com/office/drawing/2014/main" val="289710260"/>
                    </a:ext>
                  </a:extLst>
                </a:gridCol>
                <a:gridCol w="1756336">
                  <a:extLst>
                    <a:ext uri="{9D8B030D-6E8A-4147-A177-3AD203B41FA5}">
                      <a16:colId xmlns:a16="http://schemas.microsoft.com/office/drawing/2014/main" val="2512636886"/>
                    </a:ext>
                  </a:extLst>
                </a:gridCol>
                <a:gridCol w="1756336">
                  <a:extLst>
                    <a:ext uri="{9D8B030D-6E8A-4147-A177-3AD203B41FA5}">
                      <a16:colId xmlns:a16="http://schemas.microsoft.com/office/drawing/2014/main" val="111142429"/>
                    </a:ext>
                  </a:extLst>
                </a:gridCol>
                <a:gridCol w="1756336">
                  <a:extLst>
                    <a:ext uri="{9D8B030D-6E8A-4147-A177-3AD203B41FA5}">
                      <a16:colId xmlns:a16="http://schemas.microsoft.com/office/drawing/2014/main" val="1766425637"/>
                    </a:ext>
                  </a:extLst>
                </a:gridCol>
                <a:gridCol w="1187764">
                  <a:extLst>
                    <a:ext uri="{9D8B030D-6E8A-4147-A177-3AD203B41FA5}">
                      <a16:colId xmlns:a16="http://schemas.microsoft.com/office/drawing/2014/main" val="651930454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1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population</a:t>
                      </a:r>
                    </a:p>
                    <a:p>
                      <a:pPr algn="ctr"/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1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 with a UIP-like fibrotic pattern on HRCT</a:t>
                      </a:r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91887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endParaRPr lang="en-GB" sz="1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Nintedanib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(n=332)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Placebo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(n=330)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Nintedanib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(n=206)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Placebo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(n=205)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003511"/>
                  </a:ext>
                </a:extLst>
              </a:tr>
              <a:tr h="975360">
                <a:tc>
                  <a:txBody>
                    <a:bodyPr/>
                    <a:lstStyle/>
                    <a:p>
                      <a:pPr marL="0" indent="0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mean (SE) absolute change from baseline in K-BILD questionnaire total score at week 52</a:t>
                      </a:r>
                      <a:endParaRPr lang="en-GB" sz="19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0.55 (0.60)</a:t>
                      </a:r>
                      <a:endParaRPr lang="en-GB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-0.79 (0.59)</a:t>
                      </a:r>
                      <a:endParaRPr lang="en-GB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0.75 (0.80)</a:t>
                      </a:r>
                      <a:endParaRPr lang="en-GB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-0.78 (0.79)</a:t>
                      </a:r>
                      <a:endParaRPr lang="en-GB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6843616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358775" indent="0">
                        <a:tabLst>
                          <a:tab pos="358775" algn="l"/>
                        </a:tabLst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Difference (95% CI)</a:t>
                      </a:r>
                      <a:endParaRPr lang="en-GB" sz="19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1.34 (-0.31, 2.98)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1.53 (-0.68, 3.74)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extLst>
                  <a:ext uri="{0D108BD9-81ED-4DB2-BD59-A6C34878D82A}">
                    <a16:rowId xmlns:a16="http://schemas.microsoft.com/office/drawing/2014/main" val="1877393936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indent="358775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 p-value</a:t>
                      </a:r>
                      <a:r>
                        <a:rPr lang="en-GB" sz="19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65643" marR="165643" marT="60960" marB="6096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extLst>
                  <a:ext uri="{0D108BD9-81ED-4DB2-BD59-A6C34878D82A}">
                    <a16:rowId xmlns:a16="http://schemas.microsoft.com/office/drawing/2014/main" val="1043227616"/>
                  </a:ext>
                </a:extLst>
              </a:tr>
            </a:tbl>
          </a:graphicData>
        </a:graphic>
      </p:graphicFrame>
      <p:sp>
        <p:nvSpPr>
          <p:cNvPr id="7" name="TextBox 30">
            <a:extLst>
              <a:ext uri="{FF2B5EF4-FFF2-40B4-BE49-F238E27FC236}">
                <a16:creationId xmlns:a16="http://schemas.microsoft.com/office/drawing/2014/main" id="{AF5A3003-6847-4CC7-BD48-985059C10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84" y="6025370"/>
            <a:ext cx="10277886" cy="582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83458">
              <a:lnSpc>
                <a:spcPct val="95000"/>
              </a:lnSpc>
              <a:spcBef>
                <a:spcPts val="1423"/>
              </a:spcBef>
              <a:defRPr/>
            </a:pPr>
            <a:r>
              <a:rPr lang="en-GB" sz="1200" dirty="0">
                <a:solidFill>
                  <a:srgbClr val="001E55"/>
                </a:solidFill>
                <a:latin typeface="Arial"/>
                <a:cs typeface="Arial"/>
              </a:rPr>
              <a:t>Scores range from 0 to 100. Higher scores </a:t>
            </a:r>
            <a:r>
              <a:rPr lang="en-GB" sz="1200" dirty="0">
                <a:solidFill>
                  <a:srgbClr val="001E55"/>
                </a:solidFill>
                <a:cs typeface="Arial" panose="020B0604020202020204" pitchFamily="34" charset="0"/>
              </a:rPr>
              <a:t>represent better health status. </a:t>
            </a:r>
            <a:br>
              <a:rPr lang="en-GB" sz="1200" dirty="0">
                <a:solidFill>
                  <a:srgbClr val="001E55"/>
                </a:solidFill>
                <a:cs typeface="Arial" panose="020B0604020202020204" pitchFamily="34" charset="0"/>
              </a:rPr>
            </a:br>
            <a:r>
              <a:rPr lang="en-GB" sz="1200" dirty="0">
                <a:solidFill>
                  <a:srgbClr val="001E55"/>
                </a:solidFill>
                <a:latin typeface="Arial"/>
                <a:cs typeface="Arial"/>
              </a:rPr>
              <a:t>K-BILD, King’s Brief Interstitial Lung Disease.                                                                                                                                                                                       1. </a:t>
            </a:r>
            <a:r>
              <a:rPr lang="en-GB" sz="1200" dirty="0">
                <a:solidFill>
                  <a:srgbClr val="001E55"/>
                </a:solidFill>
                <a:cs typeface="Arial" panose="020B0604020202020204" pitchFamily="34" charset="0"/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  <a:cs typeface="Arial" panose="020B0604020202020204" pitchFamily="34" charset="0"/>
              </a:rPr>
              <a:t>Engl</a:t>
            </a:r>
            <a:r>
              <a:rPr lang="en-GB" sz="1200" dirty="0">
                <a:solidFill>
                  <a:srgbClr val="001E55"/>
                </a:solidFill>
                <a:cs typeface="Arial" panose="020B0604020202020204" pitchFamily="34" charset="0"/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  <a:cs typeface="Arial" panose="020B0604020202020204" pitchFamily="34" charset="0"/>
              </a:rPr>
              <a:t>doi</a:t>
            </a:r>
            <a:r>
              <a:rPr lang="en-GB" sz="1200" dirty="0">
                <a:solidFill>
                  <a:srgbClr val="001E55"/>
                </a:solidFill>
                <a:cs typeface="Arial" panose="020B0604020202020204" pitchFamily="34" charset="0"/>
              </a:rPr>
              <a:t>: 10.1056/NEJMoa1908681. 2. Data on file.</a:t>
            </a:r>
          </a:p>
        </p:txBody>
      </p:sp>
    </p:spTree>
    <p:extLst>
      <p:ext uri="{BB962C8B-B14F-4D97-AF65-F5344CB8AC3E}">
        <p14:creationId xmlns:p14="http://schemas.microsoft.com/office/powerpoint/2010/main" val="2796505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/>
              <a:t>Time to first acute exacerbation of ILD or death and time to death over 52 weeks</a:t>
            </a:r>
            <a:r>
              <a:rPr lang="en-US" sz="2800" baseline="30000" dirty="0"/>
              <a:t>1</a:t>
            </a:r>
            <a:endParaRPr lang="en-GB" sz="2800" baseline="300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00B3570-E8C9-4A99-B898-B81C283218F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246677804"/>
              </p:ext>
            </p:extLst>
          </p:nvPr>
        </p:nvGraphicFramePr>
        <p:xfrm>
          <a:off x="588965" y="1687512"/>
          <a:ext cx="10594850" cy="43400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90369">
                  <a:extLst>
                    <a:ext uri="{9D8B030D-6E8A-4147-A177-3AD203B41FA5}">
                      <a16:colId xmlns:a16="http://schemas.microsoft.com/office/drawing/2014/main" val="289710260"/>
                    </a:ext>
                  </a:extLst>
                </a:gridCol>
                <a:gridCol w="1938867">
                  <a:extLst>
                    <a:ext uri="{9D8B030D-6E8A-4147-A177-3AD203B41FA5}">
                      <a16:colId xmlns:a16="http://schemas.microsoft.com/office/drawing/2014/main" val="2512636886"/>
                    </a:ext>
                  </a:extLst>
                </a:gridCol>
                <a:gridCol w="1938867">
                  <a:extLst>
                    <a:ext uri="{9D8B030D-6E8A-4147-A177-3AD203B41FA5}">
                      <a16:colId xmlns:a16="http://schemas.microsoft.com/office/drawing/2014/main" val="111142429"/>
                    </a:ext>
                  </a:extLst>
                </a:gridCol>
                <a:gridCol w="1938867">
                  <a:extLst>
                    <a:ext uri="{9D8B030D-6E8A-4147-A177-3AD203B41FA5}">
                      <a16:colId xmlns:a16="http://schemas.microsoft.com/office/drawing/2014/main" val="1766425637"/>
                    </a:ext>
                  </a:extLst>
                </a:gridCol>
                <a:gridCol w="1387880">
                  <a:extLst>
                    <a:ext uri="{9D8B030D-6E8A-4147-A177-3AD203B41FA5}">
                      <a16:colId xmlns:a16="http://schemas.microsoft.com/office/drawing/2014/main" val="651930454"/>
                    </a:ext>
                  </a:extLst>
                </a:gridCol>
              </a:tblGrid>
              <a:tr h="690880">
                <a:tc>
                  <a:txBody>
                    <a:bodyPr/>
                    <a:lstStyle/>
                    <a:p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1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population</a:t>
                      </a:r>
                    </a:p>
                    <a:p>
                      <a:pPr algn="ctr"/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1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 with a UIP-like fibrotic pattern on HRCT</a:t>
                      </a:r>
                      <a:endParaRPr lang="en-GB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91887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endParaRPr lang="en-GB" sz="19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Nintedanib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(n=332)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Placebo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(n=331)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Nintedanib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(n=206)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Placebo </a:t>
                      </a:r>
                      <a:b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9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(n=206)</a:t>
                      </a:r>
                    </a:p>
                  </a:txBody>
                  <a:tcPr marL="165643" marR="165643" marT="60960" marB="6096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003511"/>
                  </a:ext>
                </a:extLst>
              </a:tr>
              <a:tr h="745443">
                <a:tc>
                  <a:txBody>
                    <a:bodyPr/>
                    <a:lstStyle/>
                    <a:p>
                      <a:pPr marL="0" indent="0"/>
                      <a:r>
                        <a:rPr lang="en-US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Acute exacerbation of ILD or death</a:t>
                      </a:r>
                      <a:r>
                        <a:rPr lang="en-GB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 (%)</a:t>
                      </a:r>
                    </a:p>
                  </a:txBody>
                  <a:tcPr marL="165643" marR="165643" marT="60960" marB="6096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(7.8)</a:t>
                      </a:r>
                    </a:p>
                  </a:txBody>
                  <a:tcPr marL="165643" marR="165643" marT="60960" marB="6096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(9.7)</a:t>
                      </a:r>
                    </a:p>
                  </a:txBody>
                  <a:tcPr marL="165643" marR="165643" marT="60960" marB="6096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(8.3)</a:t>
                      </a:r>
                    </a:p>
                  </a:txBody>
                  <a:tcPr marL="165643" marR="165643" marT="60960" marB="6096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(12.1)</a:t>
                      </a:r>
                    </a:p>
                  </a:txBody>
                  <a:tcPr marL="165643" marR="165643" marT="60960" marB="6096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68436161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marR="0" lvl="0" indent="358775" algn="l" defTabSz="4571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Hazard ratio (95% CI)</a:t>
                      </a:r>
                    </a:p>
                  </a:txBody>
                  <a:tcPr marL="165643" marR="165643" marT="60960" marB="6096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 (0.48, 1.34)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 (0.36, 1.24)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extLst>
                  <a:ext uri="{0D108BD9-81ED-4DB2-BD59-A6C34878D82A}">
                    <a16:rowId xmlns:a16="http://schemas.microsoft.com/office/drawing/2014/main" val="2427604983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indent="358775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 p-value</a:t>
                      </a:r>
                      <a:r>
                        <a:rPr lang="en-GB" sz="19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65643" marR="165643" marT="60960" marB="6096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extLst>
                  <a:ext uri="{0D108BD9-81ED-4DB2-BD59-A6C34878D82A}">
                    <a16:rowId xmlns:a16="http://schemas.microsoft.com/office/drawing/2014/main" val="1773014911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indent="0"/>
                      <a:r>
                        <a:rPr lang="en-GB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Death, n (%)</a:t>
                      </a:r>
                    </a:p>
                  </a:txBody>
                  <a:tcPr marL="165643" marR="165643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(4.8)</a:t>
                      </a:r>
                    </a:p>
                  </a:txBody>
                  <a:tcPr marL="165643" marR="165643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(5.1)</a:t>
                      </a:r>
                    </a:p>
                  </a:txBody>
                  <a:tcPr marL="165643" marR="165643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(5.3)</a:t>
                      </a:r>
                    </a:p>
                  </a:txBody>
                  <a:tcPr marL="165643" marR="165643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(7.8)</a:t>
                      </a:r>
                    </a:p>
                  </a:txBody>
                  <a:tcPr marL="165643" marR="165643" marT="60960" marB="60960" anchor="ctr"/>
                </a:tc>
                <a:extLst>
                  <a:ext uri="{0D108BD9-81ED-4DB2-BD59-A6C34878D82A}">
                    <a16:rowId xmlns:a16="http://schemas.microsoft.com/office/drawing/2014/main" val="1395577723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marR="0" lvl="0" indent="358775" algn="l" defTabSz="4571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Hazard ratio (95% CI)</a:t>
                      </a:r>
                    </a:p>
                  </a:txBody>
                  <a:tcPr marL="165643" marR="165643" marT="60960" marB="6096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 (0.47, 1.86)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0.68 (0.32, 1.47)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extLst>
                  <a:ext uri="{0D108BD9-81ED-4DB2-BD59-A6C34878D82A}">
                    <a16:rowId xmlns:a16="http://schemas.microsoft.com/office/drawing/2014/main" val="2279463040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indent="358775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 p-value</a:t>
                      </a:r>
                      <a:r>
                        <a:rPr lang="en-GB" sz="19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65643" marR="165643" marT="60960" marB="6096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165643" marR="165643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4232" marR="124232"/>
                </a:tc>
                <a:extLst>
                  <a:ext uri="{0D108BD9-81ED-4DB2-BD59-A6C34878D82A}">
                    <a16:rowId xmlns:a16="http://schemas.microsoft.com/office/drawing/2014/main" val="336242412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4914B-B243-458D-B897-FF62F8E07C41}"/>
              </a:ext>
            </a:extLst>
          </p:cNvPr>
          <p:cNvSpPr txBox="1">
            <a:spLocks/>
          </p:cNvSpPr>
          <p:nvPr/>
        </p:nvSpPr>
        <p:spPr>
          <a:xfrm>
            <a:off x="517147" y="6308381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1. 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 2. Data on file.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2915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CE18E1-6E81-4C64-AA03-CE8A85B32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1" y="2330185"/>
            <a:ext cx="6090848" cy="38478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82D3BC-34E1-480A-960D-4CF6A44E5608}"/>
              </a:ext>
            </a:extLst>
          </p:cNvPr>
          <p:cNvSpPr txBox="1"/>
          <p:nvPr/>
        </p:nvSpPr>
        <p:spPr>
          <a:xfrm>
            <a:off x="4152464" y="2421691"/>
            <a:ext cx="153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Nintedanib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D06FFB-1C10-46F0-A81A-97036D0B16CA}"/>
              </a:ext>
            </a:extLst>
          </p:cNvPr>
          <p:cNvSpPr txBox="1"/>
          <p:nvPr/>
        </p:nvSpPr>
        <p:spPr>
          <a:xfrm>
            <a:off x="4025782" y="3289955"/>
            <a:ext cx="1282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Placebo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05F6D0-2BEA-4677-B154-64479D3329CB}"/>
              </a:ext>
            </a:extLst>
          </p:cNvPr>
          <p:cNvSpPr txBox="1"/>
          <p:nvPr/>
        </p:nvSpPr>
        <p:spPr>
          <a:xfrm>
            <a:off x="1847391" y="3869473"/>
            <a:ext cx="2472268" cy="8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33" dirty="0">
                <a:cs typeface="Arial" panose="020B0604020202020204" pitchFamily="34" charset="0"/>
              </a:rPr>
              <a:t>Hazard ratio: 0.68 (95% CI 0.46, 1.01)</a:t>
            </a:r>
          </a:p>
          <a:p>
            <a:pPr algn="ctr"/>
            <a:r>
              <a:rPr lang="en-GB" sz="1733" dirty="0">
                <a:cs typeface="Arial" panose="020B0604020202020204" pitchFamily="34" charset="0"/>
              </a:rPr>
              <a:t>Nominal p=0.06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5888201-CAC7-41F6-9E0F-FCEDC33F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>
            <a:noAutofit/>
          </a:bodyPr>
          <a:lstStyle/>
          <a:p>
            <a:r>
              <a:rPr lang="en-US" sz="2800" dirty="0"/>
              <a:t>Time to first acute exacerbation of ILD or death using data up to first database lock  </a:t>
            </a:r>
            <a:endParaRPr lang="en-GB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B6816E-29F9-47B0-A8BA-41E539E9A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301" y="2304492"/>
            <a:ext cx="5989687" cy="3862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55B5A9-D76B-47D8-82C5-98BA8AB1A356}"/>
              </a:ext>
            </a:extLst>
          </p:cNvPr>
          <p:cNvSpPr txBox="1"/>
          <p:nvPr/>
        </p:nvSpPr>
        <p:spPr>
          <a:xfrm>
            <a:off x="10493112" y="2576070"/>
            <a:ext cx="1539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Nintedanib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584CF2-994F-4828-9482-3D70D1F5B754}"/>
              </a:ext>
            </a:extLst>
          </p:cNvPr>
          <p:cNvSpPr txBox="1"/>
          <p:nvPr/>
        </p:nvSpPr>
        <p:spPr>
          <a:xfrm>
            <a:off x="10225133" y="3322122"/>
            <a:ext cx="1282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Placebo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6A7398-DAC8-4667-A82F-75B442913F3E}"/>
              </a:ext>
            </a:extLst>
          </p:cNvPr>
          <p:cNvSpPr txBox="1"/>
          <p:nvPr/>
        </p:nvSpPr>
        <p:spPr>
          <a:xfrm>
            <a:off x="8020845" y="3869471"/>
            <a:ext cx="2472268" cy="8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33" dirty="0">
                <a:cs typeface="Arial" panose="020B0604020202020204" pitchFamily="34" charset="0"/>
              </a:rPr>
              <a:t>Hazard ratio: 0.61 (95% CI 0.38, 0.98)</a:t>
            </a:r>
          </a:p>
          <a:p>
            <a:pPr algn="ctr"/>
            <a:r>
              <a:rPr lang="en-GB" sz="1733" dirty="0">
                <a:cs typeface="Arial" panose="020B0604020202020204" pitchFamily="34" charset="0"/>
              </a:rPr>
              <a:t>Nominal p=0.04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3C32C0-A18B-477A-9166-57C8047F8836}"/>
              </a:ext>
            </a:extLst>
          </p:cNvPr>
          <p:cNvSpPr txBox="1"/>
          <p:nvPr/>
        </p:nvSpPr>
        <p:spPr>
          <a:xfrm>
            <a:off x="1821991" y="1618974"/>
            <a:ext cx="273985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33" b="1" dirty="0">
                <a:cs typeface="Arial" panose="020B0604020202020204" pitchFamily="34" charset="0"/>
              </a:rPr>
              <a:t>Overall population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9AC769-D8B4-49EC-AA6D-30B02BA30A84}"/>
              </a:ext>
            </a:extLst>
          </p:cNvPr>
          <p:cNvSpPr txBox="1"/>
          <p:nvPr/>
        </p:nvSpPr>
        <p:spPr>
          <a:xfrm>
            <a:off x="7499298" y="1610732"/>
            <a:ext cx="351535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cs typeface="Arial" panose="020B0604020202020204" pitchFamily="34" charset="0"/>
              </a:rPr>
              <a:t>Patients with a UIP-like fibrotic pattern on HRCT </a:t>
            </a:r>
            <a:endParaRPr lang="en-GB" sz="2133" b="1" dirty="0">
              <a:cs typeface="Arial" panose="020B0604020202020204" pitchFamily="34" charset="0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05432FD-F678-431D-8FAC-F9AAFEC9497A}"/>
              </a:ext>
            </a:extLst>
          </p:cNvPr>
          <p:cNvSpPr txBox="1">
            <a:spLocks/>
          </p:cNvSpPr>
          <p:nvPr/>
        </p:nvSpPr>
        <p:spPr>
          <a:xfrm>
            <a:off x="517147" y="6308381"/>
            <a:ext cx="11264893" cy="53783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None/>
              <a:defRPr sz="2667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224328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sz="2667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2pPr>
            <a:lvl3pPr marL="609491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Lucida Grande"/>
              <a:buChar char="–"/>
              <a:tabLst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3pPr>
            <a:lvl4pPr marL="910004" indent="-224328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•"/>
              <a:defRPr lang="en-US" sz="2400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4pPr>
            <a:lvl5pPr marL="2742711" indent="-304744" algn="l" defTabSz="609491" rtl="0" eaLnBrk="1" latinLnBrk="0" hangingPunct="1">
              <a:lnSpc>
                <a:spcPct val="95000"/>
              </a:lnSpc>
              <a:spcBef>
                <a:spcPts val="800"/>
              </a:spcBef>
              <a:buFont typeface="Arial"/>
              <a:buChar char="»"/>
              <a:defRPr sz="2400" kern="120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5pPr>
            <a:lvl6pPr marL="335220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693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186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74" indent="-304744" algn="l" defTabSz="609491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Flaherty KR, et al. N </a:t>
            </a:r>
            <a:r>
              <a:rPr lang="en-GB" sz="1200" dirty="0" err="1">
                <a:solidFill>
                  <a:srgbClr val="001E55"/>
                </a:solidFill>
              </a:rPr>
              <a:t>Engl</a:t>
            </a:r>
            <a:r>
              <a:rPr lang="en-GB" sz="1200" dirty="0">
                <a:solidFill>
                  <a:srgbClr val="001E55"/>
                </a:solidFill>
              </a:rPr>
              <a:t> J Med 2019; </a:t>
            </a:r>
            <a:r>
              <a:rPr lang="en-GB" sz="1200" dirty="0" err="1">
                <a:solidFill>
                  <a:srgbClr val="001E55"/>
                </a:solidFill>
              </a:rPr>
              <a:t>doi</a:t>
            </a:r>
            <a:r>
              <a:rPr lang="en-GB" sz="1200" dirty="0">
                <a:solidFill>
                  <a:srgbClr val="001E55"/>
                </a:solidFill>
              </a:rPr>
              <a:t>: 10.1056/NEJMoa1908681.</a:t>
            </a:r>
          </a:p>
          <a:p>
            <a:pPr defTabSz="609443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200" dirty="0">
                <a:solidFill>
                  <a:srgbClr val="001E5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9172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22268-09A5-CE4A-A944-920C0B4D1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Breakdown of INBUILD population by diagnosis</a:t>
            </a:r>
          </a:p>
        </p:txBody>
      </p:sp>
      <p:pic>
        <p:nvPicPr>
          <p:cNvPr id="5" name="Content Placeholder 4" descr="Chart, pie chart&#10;&#10;Description automatically generated">
            <a:extLst>
              <a:ext uri="{FF2B5EF4-FFF2-40B4-BE49-F238E27FC236}">
                <a16:creationId xmlns:a16="http://schemas.microsoft.com/office/drawing/2014/main" id="{4413E31B-3806-5642-93B5-D0ED09EDCB5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41" y="1687513"/>
            <a:ext cx="9796681" cy="4437062"/>
          </a:xfr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CF7381A-1969-E24F-8C15-E99260B004B4}"/>
              </a:ext>
            </a:extLst>
          </p:cNvPr>
          <p:cNvSpPr txBox="1">
            <a:spLocks/>
          </p:cNvSpPr>
          <p:nvPr/>
        </p:nvSpPr>
        <p:spPr>
          <a:xfrm>
            <a:off x="440267" y="6263084"/>
            <a:ext cx="10615084" cy="366184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/>
              <a:t>Wells AU et al Lancet Respir Med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730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4FC4C-FBEA-3640-92F2-713FF957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Post hoc analysis of effect of nintedanib by diagnosis</a:t>
            </a:r>
          </a:p>
        </p:txBody>
      </p:sp>
      <p:pic>
        <p:nvPicPr>
          <p:cNvPr id="6" name="Content Placeholder 5" descr="Chart, box and whisker chart&#10;&#10;Description automatically generated">
            <a:extLst>
              <a:ext uri="{FF2B5EF4-FFF2-40B4-BE49-F238E27FC236}">
                <a16:creationId xmlns:a16="http://schemas.microsoft.com/office/drawing/2014/main" id="{FE9B4B95-57A8-B749-B8F0-7549330BCA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2381250"/>
            <a:ext cx="10045700" cy="32385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CFCBE-0351-6845-B7DF-2E2420A581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Wells AU et al Lancet Respir Med 2020</a:t>
            </a:r>
          </a:p>
        </p:txBody>
      </p:sp>
    </p:spTree>
    <p:extLst>
      <p:ext uri="{BB962C8B-B14F-4D97-AF65-F5344CB8AC3E}">
        <p14:creationId xmlns:p14="http://schemas.microsoft.com/office/powerpoint/2010/main" val="1474668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B3A1A-8AA6-1C41-8B0D-37CE86FC0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Absolute difference in FVC between groups in INBUILD.</a:t>
            </a:r>
          </a:p>
        </p:txBody>
      </p:sp>
      <p:pic>
        <p:nvPicPr>
          <p:cNvPr id="6" name="Content Placeholder 5" descr="Chart, bar chart&#10;&#10;Description automatically generated">
            <a:extLst>
              <a:ext uri="{FF2B5EF4-FFF2-40B4-BE49-F238E27FC236}">
                <a16:creationId xmlns:a16="http://schemas.microsoft.com/office/drawing/2014/main" id="{D6460D5B-8BA3-8B44-9E44-59B720B76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74" y="1600200"/>
            <a:ext cx="9235052" cy="48006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577CD-351E-BF4B-B43F-EB0F16FAC7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Wells AU et al Lancet Respir Med 2020</a:t>
            </a:r>
          </a:p>
        </p:txBody>
      </p:sp>
    </p:spTree>
    <p:extLst>
      <p:ext uri="{BB962C8B-B14F-4D97-AF65-F5344CB8AC3E}">
        <p14:creationId xmlns:p14="http://schemas.microsoft.com/office/powerpoint/2010/main" val="32219154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00FF5E-57FE-9069-7E75-1E078CDD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predict who will develop PPF?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9885922-1B3A-A021-93A8-04EE235E2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092568"/>
            <a:ext cx="5076092" cy="4033911"/>
          </a:xfrm>
        </p:spPr>
        <p:txBody>
          <a:bodyPr>
            <a:normAutofit/>
          </a:bodyPr>
          <a:lstStyle/>
          <a:p>
            <a:r>
              <a:rPr lang="en-US" dirty="0"/>
              <a:t>UIP of any cause</a:t>
            </a:r>
          </a:p>
          <a:p>
            <a:pPr lvl="1"/>
            <a:r>
              <a:rPr lang="en-US" dirty="0"/>
              <a:t>Rheumatoid-UIP</a:t>
            </a:r>
          </a:p>
          <a:p>
            <a:pPr lvl="1"/>
            <a:r>
              <a:rPr lang="en-US" dirty="0"/>
              <a:t>Asbestosis</a:t>
            </a:r>
          </a:p>
          <a:p>
            <a:pPr lvl="1"/>
            <a:r>
              <a:rPr lang="en-US" dirty="0"/>
              <a:t>HP with UIP</a:t>
            </a:r>
          </a:p>
          <a:p>
            <a:r>
              <a:rPr lang="en-US" dirty="0"/>
              <a:t>cHP lacking BAL lymphocytosis</a:t>
            </a:r>
          </a:p>
          <a:p>
            <a:r>
              <a:rPr lang="en-US" dirty="0"/>
              <a:t>Advanced fibrotic disease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0ED76F7E-6CEB-4BD8-CEA6-D0FE86CBF6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538108"/>
            <a:ext cx="4876800" cy="258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144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9C36C-1EEA-E9B1-EDCF-C83867FDF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history (2013)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B9023-D381-94C4-5258-9AC527A31F5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57 year old man</a:t>
            </a:r>
          </a:p>
          <a:p>
            <a:r>
              <a:rPr lang="en-US" dirty="0"/>
              <a:t>6 month history of progressive exertional </a:t>
            </a:r>
            <a:r>
              <a:rPr lang="en-US" dirty="0" err="1"/>
              <a:t>dyspnoea</a:t>
            </a:r>
            <a:endParaRPr lang="en-US" dirty="0"/>
          </a:p>
          <a:p>
            <a:r>
              <a:rPr lang="en-US" dirty="0"/>
              <a:t>At presentation was breathless climbing one flight of stairs</a:t>
            </a:r>
          </a:p>
          <a:p>
            <a:r>
              <a:rPr lang="en-US" dirty="0"/>
              <a:t>Minor cough</a:t>
            </a:r>
          </a:p>
          <a:p>
            <a:r>
              <a:rPr lang="en-US" dirty="0"/>
              <a:t>No </a:t>
            </a:r>
            <a:r>
              <a:rPr lang="en-US" dirty="0" err="1"/>
              <a:t>extrathoracic</a:t>
            </a:r>
            <a:r>
              <a:rPr lang="en-US" dirty="0"/>
              <a:t> symptoms of note</a:t>
            </a:r>
          </a:p>
          <a:p>
            <a:r>
              <a:rPr lang="en-US" dirty="0"/>
              <a:t>No exposure history</a:t>
            </a:r>
          </a:p>
          <a:p>
            <a:r>
              <a:rPr lang="en-US" dirty="0"/>
              <a:t>On examination – no clubbing</a:t>
            </a:r>
          </a:p>
          <a:p>
            <a:r>
              <a:rPr lang="en-US" dirty="0"/>
              <a:t>Bilateral basal crepitations</a:t>
            </a:r>
          </a:p>
          <a:p>
            <a:r>
              <a:rPr lang="en-US" dirty="0"/>
              <a:t>Serology - weakly positive ANA and </a:t>
            </a:r>
            <a:r>
              <a:rPr lang="en-US" dirty="0" err="1"/>
              <a:t>RhF</a:t>
            </a:r>
            <a:endParaRPr lang="en-US" dirty="0"/>
          </a:p>
          <a:p>
            <a:r>
              <a:rPr lang="en-US" dirty="0"/>
              <a:t>Rheumatology assessment – no definable CTD or RA</a:t>
            </a:r>
          </a:p>
        </p:txBody>
      </p:sp>
    </p:spTree>
    <p:extLst>
      <p:ext uri="{BB962C8B-B14F-4D97-AF65-F5344CB8AC3E}">
        <p14:creationId xmlns:p14="http://schemas.microsoft.com/office/powerpoint/2010/main" val="79056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371ED-2D86-368B-16B6-0EC538DDE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 scan (2013)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9A7807-5D7C-448A-9D58-100EEDC7D55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908370" y="1616075"/>
            <a:ext cx="6394311" cy="443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8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DA7C-43A4-5CF0-CFF9-0855CCBE5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A3A70-AAB7-828A-ECAC-B5C95377813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FVC – 76% predicted</a:t>
            </a:r>
          </a:p>
          <a:p>
            <a:r>
              <a:rPr lang="en-US" dirty="0" err="1"/>
              <a:t>Tlco</a:t>
            </a:r>
            <a:r>
              <a:rPr lang="en-US" dirty="0"/>
              <a:t> 44% predicted</a:t>
            </a:r>
          </a:p>
          <a:p>
            <a:endParaRPr lang="en-US" dirty="0"/>
          </a:p>
          <a:p>
            <a:r>
              <a:rPr lang="en-US" dirty="0"/>
              <a:t>Bronchoscopy – BAL 43% lymphocytosis</a:t>
            </a:r>
          </a:p>
          <a:p>
            <a:endParaRPr lang="en-US" dirty="0"/>
          </a:p>
          <a:p>
            <a:r>
              <a:rPr lang="en-US" dirty="0"/>
              <a:t>Patient declined biopsy</a:t>
            </a:r>
          </a:p>
        </p:txBody>
      </p:sp>
    </p:spTree>
    <p:extLst>
      <p:ext uri="{BB962C8B-B14F-4D97-AF65-F5344CB8AC3E}">
        <p14:creationId xmlns:p14="http://schemas.microsoft.com/office/powerpoint/2010/main" val="288457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Content Placeholder 4" descr="Screen Clipping">
            <a:extLst>
              <a:ext uri="{FF2B5EF4-FFF2-40B4-BE49-F238E27FC236}">
                <a16:creationId xmlns:a16="http://schemas.microsoft.com/office/drawing/2014/main" id="{6EC5B8B1-CE80-004B-9611-9BCCDF2BB0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32"/>
          <a:stretch/>
        </p:blipFill>
        <p:spPr>
          <a:xfrm>
            <a:off x="787107" y="84792"/>
            <a:ext cx="6338087" cy="1563973"/>
          </a:xfrm>
          <a:prstGeom prst="rect">
            <a:avLst/>
          </a:prstGeom>
          <a:ln w="19050">
            <a:solidFill>
              <a:srgbClr val="006BB4"/>
            </a:solidFill>
          </a:ln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0C1ED537-21C3-4883-A5E0-D13030DECC4C}"/>
              </a:ext>
            </a:extLst>
          </p:cNvPr>
          <p:cNvSpPr/>
          <p:nvPr/>
        </p:nvSpPr>
        <p:spPr>
          <a:xfrm>
            <a:off x="315684" y="5904184"/>
            <a:ext cx="6109607" cy="830997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AIP, acute interstitial pneumonia; ATS, American Thoracic Society; COP, cryptogenic organising pneumonia; ERS, European Respiratory Society; IPF, idiopathic pulmonary fibrosis; LAM,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lymphangioleiomyomatosis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; LCH, Langerhans cell histiocytosis; 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LIP, lymphocytic interstitial pneumonia; PPFE,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pleuroparenchymal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 fibroelastosis</a:t>
            </a:r>
          </a:p>
        </p:txBody>
      </p:sp>
      <p:sp>
        <p:nvSpPr>
          <p:cNvPr id="43" name="Footer Placeholder 6">
            <a:extLst>
              <a:ext uri="{FF2B5EF4-FFF2-40B4-BE49-F238E27FC236}">
                <a16:creationId xmlns:a16="http://schemas.microsoft.com/office/drawing/2014/main" id="{6AF89777-CC08-4E73-85E7-BFFD488D61CE}"/>
              </a:ext>
            </a:extLst>
          </p:cNvPr>
          <p:cNvSpPr txBox="1">
            <a:spLocks/>
          </p:cNvSpPr>
          <p:nvPr/>
        </p:nvSpPr>
        <p:spPr>
          <a:xfrm>
            <a:off x="6028091" y="5860051"/>
            <a:ext cx="5223061" cy="997949"/>
          </a:xfrm>
          <a:prstGeom prst="rect">
            <a:avLst/>
          </a:prstGeom>
          <a:noFill/>
        </p:spPr>
        <p:txBody>
          <a:bodyPr anchor="b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en-GB" sz="1200" dirty="0">
                <a:solidFill>
                  <a:prstClr val="black"/>
                </a:solidFill>
                <a:ea typeface="Microsoft YaHei"/>
              </a:rPr>
              <a:t>Adapted from: ATS/ERS. 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Am J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Respir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Crit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Care Med. </a:t>
            </a:r>
            <a:r>
              <a:rPr lang="en-GB" sz="1200" dirty="0">
                <a:solidFill>
                  <a:prstClr val="black"/>
                </a:solidFill>
                <a:ea typeface="Microsoft YaHei"/>
              </a:rPr>
              <a:t>2002;165:277–304; </a:t>
            </a:r>
            <a:br>
              <a:rPr lang="en-GB" sz="1200" dirty="0">
                <a:solidFill>
                  <a:prstClr val="black"/>
                </a:solidFill>
                <a:ea typeface="Microsoft YaHei"/>
              </a:rPr>
            </a:br>
            <a:r>
              <a:rPr lang="en-GB" sz="1200" dirty="0">
                <a:solidFill>
                  <a:prstClr val="black"/>
                </a:solidFill>
                <a:ea typeface="Microsoft YaHei"/>
              </a:rPr>
              <a:t>Ryerson CJ, Collard HR.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Curr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Opin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Pulm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Med. </a:t>
            </a:r>
            <a:r>
              <a:rPr lang="en-GB" sz="1200" dirty="0">
                <a:solidFill>
                  <a:prstClr val="black"/>
                </a:solidFill>
                <a:ea typeface="Microsoft YaHei"/>
              </a:rPr>
              <a:t>2013;19:453–459; Travis WD, et al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. Am J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Respir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Crit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Care Med. </a:t>
            </a:r>
            <a:r>
              <a:rPr lang="en-GB" sz="1200" dirty="0">
                <a:solidFill>
                  <a:prstClr val="black"/>
                </a:solidFill>
                <a:ea typeface="Microsoft YaHei"/>
              </a:rPr>
              <a:t>2013;188:733–748; </a:t>
            </a:r>
            <a:r>
              <a:rPr lang="en-GB" sz="1200" dirty="0" err="1">
                <a:solidFill>
                  <a:prstClr val="black"/>
                </a:solidFill>
                <a:ea typeface="Microsoft YaHei"/>
              </a:rPr>
              <a:t>Cottin</a:t>
            </a:r>
            <a:r>
              <a:rPr lang="en-GB" sz="1200" dirty="0">
                <a:solidFill>
                  <a:prstClr val="black"/>
                </a:solidFill>
                <a:ea typeface="Microsoft YaHei"/>
              </a:rPr>
              <a:t> V, et al.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Eur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</a:t>
            </a:r>
            <a:r>
              <a:rPr lang="en-GB" sz="1200" i="1" dirty="0" err="1">
                <a:solidFill>
                  <a:prstClr val="black"/>
                </a:solidFill>
                <a:ea typeface="Microsoft YaHei"/>
              </a:rPr>
              <a:t>Respir</a:t>
            </a:r>
            <a:r>
              <a:rPr lang="en-GB" sz="1200" i="1" dirty="0">
                <a:solidFill>
                  <a:prstClr val="black"/>
                </a:solidFill>
                <a:ea typeface="Microsoft YaHei"/>
              </a:rPr>
              <a:t> Rev. </a:t>
            </a:r>
            <a:r>
              <a:rPr lang="en-GB" sz="1200" dirty="0">
                <a:solidFill>
                  <a:prstClr val="black"/>
                </a:solidFill>
                <a:ea typeface="Microsoft YaHei"/>
              </a:rPr>
              <a:t>2018;27:pii180076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ago"/>
                <a:ea typeface="Microsoft YaHei"/>
                <a:cs typeface="+mn-cs"/>
              </a:rPr>
              <a:t> 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ago"/>
              <a:ea typeface="Microsoft YaHei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AF5F41-3690-48F6-A5A6-D1DAB571C719}"/>
              </a:ext>
            </a:extLst>
          </p:cNvPr>
          <p:cNvGrpSpPr/>
          <p:nvPr/>
        </p:nvGrpSpPr>
        <p:grpSpPr>
          <a:xfrm>
            <a:off x="1490959" y="1758764"/>
            <a:ext cx="9210083" cy="4114740"/>
            <a:chOff x="819952" y="1087962"/>
            <a:chExt cx="9969019" cy="5044478"/>
          </a:xfrm>
        </p:grpSpPr>
        <p:cxnSp>
          <p:nvCxnSpPr>
            <p:cNvPr id="45" name="Straight Connector 177">
              <a:extLst>
                <a:ext uri="{FF2B5EF4-FFF2-40B4-BE49-F238E27FC236}">
                  <a16:creationId xmlns:a16="http://schemas.microsoft.com/office/drawing/2014/main" id="{F87DFF68-6139-49DD-A827-65FBFCAD158B}"/>
                </a:ext>
              </a:extLst>
            </p:cNvPr>
            <p:cNvCxnSpPr>
              <a:cxnSpLocks/>
            </p:cNvCxnSpPr>
            <p:nvPr/>
          </p:nvCxnSpPr>
          <p:spPr>
            <a:xfrm>
              <a:off x="6160886" y="4143376"/>
              <a:ext cx="0" cy="228630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144">
              <a:extLst>
                <a:ext uri="{FF2B5EF4-FFF2-40B4-BE49-F238E27FC236}">
                  <a16:creationId xmlns:a16="http://schemas.microsoft.com/office/drawing/2014/main" id="{8AD9B7C9-F3F2-4238-8969-C9423B998945}"/>
                </a:ext>
              </a:extLst>
            </p:cNvPr>
            <p:cNvCxnSpPr>
              <a:cxnSpLocks/>
              <a:stCxn id="51" idx="2"/>
              <a:endCxn id="62" idx="0"/>
            </p:cNvCxnSpPr>
            <p:nvPr/>
          </p:nvCxnSpPr>
          <p:spPr>
            <a:xfrm rot="16200000" flipH="1">
              <a:off x="3485030" y="2665858"/>
              <a:ext cx="425196" cy="103708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145">
              <a:extLst>
                <a:ext uri="{FF2B5EF4-FFF2-40B4-BE49-F238E27FC236}">
                  <a16:creationId xmlns:a16="http://schemas.microsoft.com/office/drawing/2014/main" id="{E4C4FD89-7F6C-44B4-9609-38213598C6A4}"/>
                </a:ext>
              </a:extLst>
            </p:cNvPr>
            <p:cNvCxnSpPr>
              <a:cxnSpLocks/>
              <a:stCxn id="51" idx="2"/>
              <a:endCxn id="60" idx="0"/>
            </p:cNvCxnSpPr>
            <p:nvPr/>
          </p:nvCxnSpPr>
          <p:spPr>
            <a:xfrm rot="5400000">
              <a:off x="2113466" y="2331374"/>
              <a:ext cx="425196" cy="170604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46">
              <a:extLst>
                <a:ext uri="{FF2B5EF4-FFF2-40B4-BE49-F238E27FC236}">
                  <a16:creationId xmlns:a16="http://schemas.microsoft.com/office/drawing/2014/main" id="{A8325389-A881-4870-87ED-AC732D58896D}"/>
                </a:ext>
              </a:extLst>
            </p:cNvPr>
            <p:cNvCxnSpPr>
              <a:cxnSpLocks/>
              <a:stCxn id="52" idx="2"/>
              <a:endCxn id="63" idx="0"/>
            </p:cNvCxnSpPr>
            <p:nvPr/>
          </p:nvCxnSpPr>
          <p:spPr>
            <a:xfrm rot="5400000">
              <a:off x="6634801" y="2495599"/>
              <a:ext cx="427482" cy="137531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F3B9611-EB5B-46CD-848E-850CB0973183}"/>
                </a:ext>
              </a:extLst>
            </p:cNvPr>
            <p:cNvCxnSpPr>
              <a:cxnSpLocks/>
            </p:cNvCxnSpPr>
            <p:nvPr/>
          </p:nvCxnSpPr>
          <p:spPr>
            <a:xfrm>
              <a:off x="7536198" y="3179447"/>
              <a:ext cx="1" cy="429768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FD6E0015-12F0-42DD-9605-6D743CE70DF9}"/>
                </a:ext>
              </a:extLst>
            </p:cNvPr>
            <p:cNvSpPr/>
            <p:nvPr/>
          </p:nvSpPr>
          <p:spPr>
            <a:xfrm>
              <a:off x="4683280" y="1087962"/>
              <a:ext cx="2803718" cy="475662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/>
                <a:t>Interstitial lung disease (ILD)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98098994-5263-45C2-85A4-CBA5F46B6A18}"/>
                </a:ext>
              </a:extLst>
            </p:cNvPr>
            <p:cNvSpPr/>
            <p:nvPr/>
          </p:nvSpPr>
          <p:spPr>
            <a:xfrm>
              <a:off x="2526000" y="1993392"/>
              <a:ext cx="1306177" cy="978408"/>
            </a:xfrm>
            <a:prstGeom prst="roundRect">
              <a:avLst/>
            </a:prstGeom>
            <a:solidFill>
              <a:srgbClr val="D1B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/>
                <a:t>Autoimmune ILDs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BD615F5D-D643-4378-B4ED-6CF99DE7503F}"/>
                </a:ext>
              </a:extLst>
            </p:cNvPr>
            <p:cNvSpPr/>
            <p:nvPr/>
          </p:nvSpPr>
          <p:spPr>
            <a:xfrm>
              <a:off x="6883110" y="1991106"/>
              <a:ext cx="1306177" cy="978408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/>
                <a:t>Idiopathic interstitial pneumonias (IIPs)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C6404D77-25BB-4AA8-86BF-6263AD5644AC}"/>
                </a:ext>
              </a:extLst>
            </p:cNvPr>
            <p:cNvSpPr/>
            <p:nvPr/>
          </p:nvSpPr>
          <p:spPr>
            <a:xfrm>
              <a:off x="3979025" y="1993392"/>
              <a:ext cx="1306177" cy="978408"/>
            </a:xfrm>
            <a:prstGeom prst="roundRect">
              <a:avLst/>
            </a:prstGeom>
            <a:solidFill>
              <a:srgbClr val="3AA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/>
                <a:t>cHP</a:t>
              </a:r>
              <a:endParaRPr lang="en-GB" sz="1100" dirty="0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38CDCD4A-32DC-4ECD-8F9B-B72C3286F831}"/>
                </a:ext>
              </a:extLst>
            </p:cNvPr>
            <p:cNvSpPr/>
            <p:nvPr/>
          </p:nvSpPr>
          <p:spPr>
            <a:xfrm>
              <a:off x="5432050" y="1993392"/>
              <a:ext cx="1306177" cy="978408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/>
                <a:t>Sarcoidosis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7B1EB354-0FD6-4BAC-8515-95329B3A4420}"/>
                </a:ext>
              </a:extLst>
            </p:cNvPr>
            <p:cNvSpPr/>
            <p:nvPr/>
          </p:nvSpPr>
          <p:spPr>
            <a:xfrm>
              <a:off x="8338101" y="1993392"/>
              <a:ext cx="1306177" cy="978408"/>
            </a:xfrm>
            <a:prstGeom prst="roundRect">
              <a:avLst/>
            </a:prstGeom>
            <a:solidFill>
              <a:srgbClr val="E600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/>
                <a:t>Other ILDs </a:t>
              </a:r>
              <a:br>
                <a:rPr lang="en-GB" sz="1100" dirty="0"/>
              </a:br>
              <a:r>
                <a:rPr lang="en-GB" sz="1100" dirty="0"/>
                <a:t>(known exposures, drugs)</a:t>
              </a:r>
            </a:p>
          </p:txBody>
        </p:sp>
        <p:cxnSp>
          <p:nvCxnSpPr>
            <p:cNvPr id="56" name="Connector: Elbow 55">
              <a:extLst>
                <a:ext uri="{FF2B5EF4-FFF2-40B4-BE49-F238E27FC236}">
                  <a16:creationId xmlns:a16="http://schemas.microsoft.com/office/drawing/2014/main" id="{573ED57C-308E-4FF6-81AE-2EC30DE6D154}"/>
                </a:ext>
              </a:extLst>
            </p:cNvPr>
            <p:cNvCxnSpPr>
              <a:cxnSpLocks/>
              <a:stCxn id="51" idx="0"/>
              <a:endCxn id="55" idx="0"/>
            </p:cNvCxnSpPr>
            <p:nvPr/>
          </p:nvCxnSpPr>
          <p:spPr>
            <a:xfrm rot="5400000" flipH="1" flipV="1">
              <a:off x="6084071" y="-912658"/>
              <a:ext cx="12700" cy="5812101"/>
            </a:xfrm>
            <a:prstGeom prst="bentConnector3">
              <a:avLst>
                <a:gd name="adj1" fmla="val 1800000"/>
              </a:avLst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0F52F51-4439-4978-B1F9-595C008C8AF6}"/>
                </a:ext>
              </a:extLst>
            </p:cNvPr>
            <p:cNvCxnSpPr>
              <a:cxnSpLocks/>
              <a:stCxn id="50" idx="2"/>
              <a:endCxn id="54" idx="0"/>
            </p:cNvCxnSpPr>
            <p:nvPr/>
          </p:nvCxnSpPr>
          <p:spPr>
            <a:xfrm flipH="1">
              <a:off x="6085138" y="1563624"/>
              <a:ext cx="1" cy="429768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006A9ED-3AF0-468C-BDBB-45B51670EFF9}"/>
                </a:ext>
              </a:extLst>
            </p:cNvPr>
            <p:cNvCxnSpPr>
              <a:cxnSpLocks/>
            </p:cNvCxnSpPr>
            <p:nvPr/>
          </p:nvCxnSpPr>
          <p:spPr>
            <a:xfrm>
              <a:off x="4632114" y="1773936"/>
              <a:ext cx="0" cy="219456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C273BE5-2E26-4E97-B95A-CB91812E208D}"/>
                </a:ext>
              </a:extLst>
            </p:cNvPr>
            <p:cNvCxnSpPr>
              <a:cxnSpLocks/>
            </p:cNvCxnSpPr>
            <p:nvPr/>
          </p:nvCxnSpPr>
          <p:spPr>
            <a:xfrm>
              <a:off x="7538164" y="1773936"/>
              <a:ext cx="0" cy="219456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D2E8742F-A16C-4CA3-A498-AF9C5C52FF8C}"/>
                </a:ext>
              </a:extLst>
            </p:cNvPr>
            <p:cNvSpPr/>
            <p:nvPr/>
          </p:nvSpPr>
          <p:spPr>
            <a:xfrm>
              <a:off x="819952" y="3396996"/>
              <a:ext cx="1306177" cy="77724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RA-ILD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553694B9-2C05-44D2-A6C5-52FF302B6C08}"/>
                </a:ext>
              </a:extLst>
            </p:cNvPr>
            <p:cNvSpPr/>
            <p:nvPr/>
          </p:nvSpPr>
          <p:spPr>
            <a:xfrm>
              <a:off x="2183716" y="3396996"/>
              <a:ext cx="1306177" cy="77724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>
                  <a:solidFill>
                    <a:schemeClr val="tx1"/>
                  </a:solidFill>
                </a:rPr>
                <a:t>SSc</a:t>
              </a:r>
              <a:r>
                <a:rPr lang="en-GB" sz="1100" dirty="0">
                  <a:solidFill>
                    <a:schemeClr val="tx1"/>
                  </a:solidFill>
                </a:rPr>
                <a:t>-ILD</a:t>
              </a: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1C3DEACB-E79F-41D5-8E8C-BA52C202CE89}"/>
                </a:ext>
              </a:extLst>
            </p:cNvPr>
            <p:cNvSpPr/>
            <p:nvPr/>
          </p:nvSpPr>
          <p:spPr>
            <a:xfrm>
              <a:off x="3563080" y="3396996"/>
              <a:ext cx="1306177" cy="77724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Other autoimmune ILDs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D0DAC724-7D6A-4B86-BA92-FBB11EEF273A}"/>
                </a:ext>
              </a:extLst>
            </p:cNvPr>
            <p:cNvSpPr/>
            <p:nvPr/>
          </p:nvSpPr>
          <p:spPr>
            <a:xfrm>
              <a:off x="5507798" y="3396996"/>
              <a:ext cx="1306177" cy="777240"/>
            </a:xfrm>
            <a:prstGeom prst="round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Major IIPs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ACB633A9-7F03-42E0-A6E0-27FD4E22C32A}"/>
                </a:ext>
              </a:extLst>
            </p:cNvPr>
            <p:cNvSpPr/>
            <p:nvPr/>
          </p:nvSpPr>
          <p:spPr>
            <a:xfrm>
              <a:off x="6883110" y="3396996"/>
              <a:ext cx="1306177" cy="777240"/>
            </a:xfrm>
            <a:prstGeom prst="round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Rare IIPs</a:t>
              </a: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6DE977D1-95FA-4E2B-B53C-8E93BB4D200F}"/>
                </a:ext>
              </a:extLst>
            </p:cNvPr>
            <p:cNvSpPr/>
            <p:nvPr/>
          </p:nvSpPr>
          <p:spPr>
            <a:xfrm>
              <a:off x="8254491" y="3396996"/>
              <a:ext cx="1306177" cy="777240"/>
            </a:xfrm>
            <a:prstGeom prst="round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>
                  <a:solidFill>
                    <a:schemeClr val="tx1"/>
                  </a:solidFill>
                </a:rPr>
                <a:t>uILD</a:t>
              </a:r>
              <a:endParaRPr lang="en-GB" sz="1100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CF3EF5B8-696D-4F22-B22F-9809997A3037}"/>
                </a:ext>
              </a:extLst>
            </p:cNvPr>
            <p:cNvSpPr/>
            <p:nvPr/>
          </p:nvSpPr>
          <p:spPr>
            <a:xfrm>
              <a:off x="2992110" y="4601718"/>
              <a:ext cx="1306177" cy="777240"/>
            </a:xfrm>
            <a:prstGeom prst="roundRect">
              <a:avLst/>
            </a:prstGeom>
            <a:solidFill>
              <a:srgbClr val="D8E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Chronic fibrosing</a:t>
              </a: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8216F2B5-8246-4453-B833-F3799D2D6895}"/>
                </a:ext>
              </a:extLst>
            </p:cNvPr>
            <p:cNvSpPr/>
            <p:nvPr/>
          </p:nvSpPr>
          <p:spPr>
            <a:xfrm>
              <a:off x="4377998" y="4601718"/>
              <a:ext cx="1306177" cy="777240"/>
            </a:xfrm>
            <a:prstGeom prst="roundRect">
              <a:avLst/>
            </a:prstGeom>
            <a:solidFill>
              <a:srgbClr val="D8E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Smoking-related</a:t>
              </a: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59A210DD-559D-472B-967E-49F5459DC029}"/>
                </a:ext>
              </a:extLst>
            </p:cNvPr>
            <p:cNvSpPr/>
            <p:nvPr/>
          </p:nvSpPr>
          <p:spPr>
            <a:xfrm>
              <a:off x="5763885" y="4601718"/>
              <a:ext cx="1306177" cy="777240"/>
            </a:xfrm>
            <a:prstGeom prst="roundRect">
              <a:avLst/>
            </a:prstGeom>
            <a:solidFill>
              <a:srgbClr val="D8E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Acute/subacute</a:t>
              </a: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5F8F3897-6B19-451A-A9EB-6547CCEF08AB}"/>
                </a:ext>
              </a:extLst>
            </p:cNvPr>
            <p:cNvSpPr/>
            <p:nvPr/>
          </p:nvSpPr>
          <p:spPr>
            <a:xfrm>
              <a:off x="7149773" y="4601718"/>
              <a:ext cx="936000" cy="777240"/>
            </a:xfrm>
            <a:prstGeom prst="roundRect">
              <a:avLst/>
            </a:prstGeom>
            <a:solidFill>
              <a:srgbClr val="D8E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LIP</a:t>
              </a: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3648B07B-C3E0-4C69-AD3F-26060C39C74C}"/>
                </a:ext>
              </a:extLst>
            </p:cNvPr>
            <p:cNvSpPr/>
            <p:nvPr/>
          </p:nvSpPr>
          <p:spPr>
            <a:xfrm>
              <a:off x="8165484" y="4601718"/>
              <a:ext cx="936000" cy="777240"/>
            </a:xfrm>
            <a:prstGeom prst="roundRect">
              <a:avLst/>
            </a:prstGeom>
            <a:solidFill>
              <a:srgbClr val="D8E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PPFE</a:t>
              </a: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A9C25D17-F789-4F57-9702-56E960F10F8A}"/>
                </a:ext>
              </a:extLst>
            </p:cNvPr>
            <p:cNvSpPr/>
            <p:nvPr/>
          </p:nvSpPr>
          <p:spPr>
            <a:xfrm>
              <a:off x="9181195" y="4601718"/>
              <a:ext cx="1607776" cy="777240"/>
            </a:xfrm>
            <a:prstGeom prst="roundRect">
              <a:avLst/>
            </a:prstGeom>
            <a:solidFill>
              <a:srgbClr val="D8EE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100" dirty="0">
                  <a:solidFill>
                    <a:schemeClr val="tx1"/>
                  </a:solidFill>
                </a:rPr>
                <a:t>1. Inadequate data</a:t>
              </a:r>
            </a:p>
            <a:p>
              <a:r>
                <a:rPr lang="en-GB" sz="1100" dirty="0">
                  <a:solidFill>
                    <a:schemeClr val="tx1"/>
                  </a:solidFill>
                </a:rPr>
                <a:t>2. Major discordance between findings</a:t>
              </a:r>
              <a:endParaRPr lang="en-GB" sz="1100" baseline="30000" dirty="0">
                <a:solidFill>
                  <a:schemeClr val="tx1"/>
                </a:solidFill>
              </a:endParaRPr>
            </a:p>
          </p:txBody>
        </p:sp>
        <p:cxnSp>
          <p:nvCxnSpPr>
            <p:cNvPr id="72" name="Connector: Elbow 71">
              <a:extLst>
                <a:ext uri="{FF2B5EF4-FFF2-40B4-BE49-F238E27FC236}">
                  <a16:creationId xmlns:a16="http://schemas.microsoft.com/office/drawing/2014/main" id="{5AE5B053-C784-4050-9165-E3D5693BE5EB}"/>
                </a:ext>
              </a:extLst>
            </p:cNvPr>
            <p:cNvCxnSpPr>
              <a:cxnSpLocks/>
              <a:stCxn id="66" idx="0"/>
              <a:endCxn id="68" idx="0"/>
            </p:cNvCxnSpPr>
            <p:nvPr/>
          </p:nvCxnSpPr>
          <p:spPr>
            <a:xfrm rot="5400000" flipH="1" flipV="1">
              <a:off x="5030332" y="3215831"/>
              <a:ext cx="12879" cy="2771775"/>
            </a:xfrm>
            <a:prstGeom prst="bentConnector3">
              <a:avLst>
                <a:gd name="adj1" fmla="val 1800000"/>
              </a:avLst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3BC47EAF-0561-427A-ADD7-A8CE8F0F84F3}"/>
                </a:ext>
              </a:extLst>
            </p:cNvPr>
            <p:cNvSpPr/>
            <p:nvPr/>
          </p:nvSpPr>
          <p:spPr>
            <a:xfrm>
              <a:off x="2017692" y="5583638"/>
              <a:ext cx="934106" cy="548802"/>
            </a:xfrm>
            <a:prstGeom prst="roundRect">
              <a:avLst/>
            </a:prstGeom>
            <a:solidFill>
              <a:srgbClr val="F9FCF6"/>
            </a:solidFill>
            <a:ln>
              <a:solidFill>
                <a:srgbClr val="BAE1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IPF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05FA65AB-F768-4B33-A24C-40347DAECDC5}"/>
                </a:ext>
              </a:extLst>
            </p:cNvPr>
            <p:cNvSpPr/>
            <p:nvPr/>
          </p:nvSpPr>
          <p:spPr>
            <a:xfrm>
              <a:off x="3006663" y="5583636"/>
              <a:ext cx="934106" cy="548802"/>
            </a:xfrm>
            <a:prstGeom prst="roundRect">
              <a:avLst/>
            </a:prstGeom>
            <a:solidFill>
              <a:srgbClr val="F9FCF6"/>
            </a:solidFill>
            <a:ln>
              <a:solidFill>
                <a:srgbClr val="BAE1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NSIP</a:t>
              </a: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00DF5AE2-86C7-478B-89C6-1DE57D2BF064}"/>
                </a:ext>
              </a:extLst>
            </p:cNvPr>
            <p:cNvSpPr/>
            <p:nvPr/>
          </p:nvSpPr>
          <p:spPr>
            <a:xfrm>
              <a:off x="4049916" y="5583636"/>
              <a:ext cx="934106" cy="548802"/>
            </a:xfrm>
            <a:prstGeom prst="roundRect">
              <a:avLst/>
            </a:prstGeom>
            <a:solidFill>
              <a:srgbClr val="F9FCF6"/>
            </a:solidFill>
            <a:ln>
              <a:solidFill>
                <a:srgbClr val="BAE1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RB-ILD</a:t>
              </a:r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298BF1B9-D462-410C-90C7-EAEF73116312}"/>
                </a:ext>
              </a:extLst>
            </p:cNvPr>
            <p:cNvSpPr/>
            <p:nvPr/>
          </p:nvSpPr>
          <p:spPr>
            <a:xfrm>
              <a:off x="5038887" y="5583636"/>
              <a:ext cx="934106" cy="548802"/>
            </a:xfrm>
            <a:prstGeom prst="roundRect">
              <a:avLst/>
            </a:prstGeom>
            <a:solidFill>
              <a:srgbClr val="F9FCF6"/>
            </a:solidFill>
            <a:ln>
              <a:solidFill>
                <a:srgbClr val="BAE1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DIP</a:t>
              </a: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57B58C32-E783-4350-8048-2BCDD03FCC5B}"/>
                </a:ext>
              </a:extLst>
            </p:cNvPr>
            <p:cNvSpPr/>
            <p:nvPr/>
          </p:nvSpPr>
          <p:spPr>
            <a:xfrm>
              <a:off x="6082140" y="5583636"/>
              <a:ext cx="934106" cy="548802"/>
            </a:xfrm>
            <a:prstGeom prst="roundRect">
              <a:avLst/>
            </a:prstGeom>
            <a:solidFill>
              <a:srgbClr val="F9FCF6"/>
            </a:solidFill>
            <a:ln>
              <a:solidFill>
                <a:srgbClr val="BAE1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COP</a:t>
              </a:r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01977270-C1A9-4C10-9A5E-4C8F93102127}"/>
                </a:ext>
              </a:extLst>
            </p:cNvPr>
            <p:cNvSpPr/>
            <p:nvPr/>
          </p:nvSpPr>
          <p:spPr>
            <a:xfrm>
              <a:off x="7071111" y="5583636"/>
              <a:ext cx="934106" cy="548802"/>
            </a:xfrm>
            <a:prstGeom prst="roundRect">
              <a:avLst/>
            </a:prstGeom>
            <a:solidFill>
              <a:srgbClr val="F9FCF6"/>
            </a:solidFill>
            <a:ln>
              <a:solidFill>
                <a:srgbClr val="BAE1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AIP</a:t>
              </a:r>
            </a:p>
          </p:txBody>
        </p:sp>
        <p:cxnSp>
          <p:nvCxnSpPr>
            <p:cNvPr id="79" name="Straight Connector 177">
              <a:extLst>
                <a:ext uri="{FF2B5EF4-FFF2-40B4-BE49-F238E27FC236}">
                  <a16:creationId xmlns:a16="http://schemas.microsoft.com/office/drawing/2014/main" id="{074B9C1C-8558-4410-AA06-3EF3DC004C9B}"/>
                </a:ext>
              </a:extLst>
            </p:cNvPr>
            <p:cNvCxnSpPr>
              <a:cxnSpLocks/>
              <a:endCxn id="67" idx="0"/>
            </p:cNvCxnSpPr>
            <p:nvPr/>
          </p:nvCxnSpPr>
          <p:spPr>
            <a:xfrm>
              <a:off x="5021944" y="4373089"/>
              <a:ext cx="9142" cy="228630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or: Elbow 79">
              <a:extLst>
                <a:ext uri="{FF2B5EF4-FFF2-40B4-BE49-F238E27FC236}">
                  <a16:creationId xmlns:a16="http://schemas.microsoft.com/office/drawing/2014/main" id="{F4C21ED7-6B5B-433F-AAEE-1E987A6B7474}"/>
                </a:ext>
              </a:extLst>
            </p:cNvPr>
            <p:cNvCxnSpPr>
              <a:cxnSpLocks/>
              <a:stCxn id="66" idx="2"/>
              <a:endCxn id="73" idx="0"/>
            </p:cNvCxnSpPr>
            <p:nvPr/>
          </p:nvCxnSpPr>
          <p:spPr>
            <a:xfrm rot="5400000">
              <a:off x="2962632" y="4901071"/>
              <a:ext cx="204680" cy="1160453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or: Elbow 80">
              <a:extLst>
                <a:ext uri="{FF2B5EF4-FFF2-40B4-BE49-F238E27FC236}">
                  <a16:creationId xmlns:a16="http://schemas.microsoft.com/office/drawing/2014/main" id="{BB834F20-65C8-40C3-9545-EA3FFB76A313}"/>
                </a:ext>
              </a:extLst>
            </p:cNvPr>
            <p:cNvCxnSpPr>
              <a:cxnSpLocks/>
              <a:stCxn id="66" idx="2"/>
              <a:endCxn id="74" idx="0"/>
            </p:cNvCxnSpPr>
            <p:nvPr/>
          </p:nvCxnSpPr>
          <p:spPr>
            <a:xfrm rot="5400000">
              <a:off x="3457118" y="5395555"/>
              <a:ext cx="204679" cy="171482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or: Elbow 81">
              <a:extLst>
                <a:ext uri="{FF2B5EF4-FFF2-40B4-BE49-F238E27FC236}">
                  <a16:creationId xmlns:a16="http://schemas.microsoft.com/office/drawing/2014/main" id="{0822D852-8565-4DBE-9F82-189EC021D1E7}"/>
                </a:ext>
              </a:extLst>
            </p:cNvPr>
            <p:cNvCxnSpPr>
              <a:cxnSpLocks/>
              <a:stCxn id="67" idx="2"/>
              <a:endCxn id="75" idx="0"/>
            </p:cNvCxnSpPr>
            <p:nvPr/>
          </p:nvCxnSpPr>
          <p:spPr>
            <a:xfrm rot="5400000">
              <a:off x="4671689" y="5224239"/>
              <a:ext cx="204679" cy="514117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or: Elbow 82">
              <a:extLst>
                <a:ext uri="{FF2B5EF4-FFF2-40B4-BE49-F238E27FC236}">
                  <a16:creationId xmlns:a16="http://schemas.microsoft.com/office/drawing/2014/main" id="{2EB8F2CF-8DA8-4265-9C19-EB9EDFE574C8}"/>
                </a:ext>
              </a:extLst>
            </p:cNvPr>
            <p:cNvCxnSpPr>
              <a:cxnSpLocks/>
              <a:stCxn id="67" idx="2"/>
              <a:endCxn id="76" idx="0"/>
            </p:cNvCxnSpPr>
            <p:nvPr/>
          </p:nvCxnSpPr>
          <p:spPr>
            <a:xfrm rot="16200000" flipH="1">
              <a:off x="5166173" y="5243869"/>
              <a:ext cx="204679" cy="474854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or: Elbow 83">
              <a:extLst>
                <a:ext uri="{FF2B5EF4-FFF2-40B4-BE49-F238E27FC236}">
                  <a16:creationId xmlns:a16="http://schemas.microsoft.com/office/drawing/2014/main" id="{B18E27BE-9348-478E-AFD1-E8C2F9D9CA9F}"/>
                </a:ext>
              </a:extLst>
            </p:cNvPr>
            <p:cNvCxnSpPr>
              <a:cxnSpLocks/>
              <a:stCxn id="68" idx="2"/>
              <a:endCxn id="77" idx="0"/>
            </p:cNvCxnSpPr>
            <p:nvPr/>
          </p:nvCxnSpPr>
          <p:spPr>
            <a:xfrm rot="16200000" flipH="1">
              <a:off x="6380744" y="5415187"/>
              <a:ext cx="204679" cy="132220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or: Elbow 84">
              <a:extLst>
                <a:ext uri="{FF2B5EF4-FFF2-40B4-BE49-F238E27FC236}">
                  <a16:creationId xmlns:a16="http://schemas.microsoft.com/office/drawing/2014/main" id="{765AD0F6-5E34-45B1-B4B3-CEE7EABE9698}"/>
                </a:ext>
              </a:extLst>
            </p:cNvPr>
            <p:cNvCxnSpPr>
              <a:cxnSpLocks/>
              <a:stCxn id="68" idx="2"/>
              <a:endCxn id="78" idx="0"/>
            </p:cNvCxnSpPr>
            <p:nvPr/>
          </p:nvCxnSpPr>
          <p:spPr>
            <a:xfrm rot="16200000" flipH="1">
              <a:off x="6875230" y="4920701"/>
              <a:ext cx="204679" cy="1121191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or: Elbow 85">
              <a:extLst>
                <a:ext uri="{FF2B5EF4-FFF2-40B4-BE49-F238E27FC236}">
                  <a16:creationId xmlns:a16="http://schemas.microsoft.com/office/drawing/2014/main" id="{686BCD5A-C1E5-45D4-B764-5031A436D208}"/>
                </a:ext>
              </a:extLst>
            </p:cNvPr>
            <p:cNvCxnSpPr>
              <a:stCxn id="64" idx="2"/>
              <a:endCxn id="69" idx="0"/>
            </p:cNvCxnSpPr>
            <p:nvPr/>
          </p:nvCxnSpPr>
          <p:spPr>
            <a:xfrm rot="16200000" flipH="1">
              <a:off x="7363244" y="4347189"/>
              <a:ext cx="427483" cy="81575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or: Elbow 86">
              <a:extLst>
                <a:ext uri="{FF2B5EF4-FFF2-40B4-BE49-F238E27FC236}">
                  <a16:creationId xmlns:a16="http://schemas.microsoft.com/office/drawing/2014/main" id="{8675C340-2519-43A9-B149-D54AB57941BE}"/>
                </a:ext>
              </a:extLst>
            </p:cNvPr>
            <p:cNvCxnSpPr>
              <a:stCxn id="64" idx="2"/>
              <a:endCxn id="70" idx="0"/>
            </p:cNvCxnSpPr>
            <p:nvPr/>
          </p:nvCxnSpPr>
          <p:spPr>
            <a:xfrm rot="16200000" flipH="1">
              <a:off x="7871100" y="3839333"/>
              <a:ext cx="427483" cy="1097287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or: Elbow 87">
              <a:extLst>
                <a:ext uri="{FF2B5EF4-FFF2-40B4-BE49-F238E27FC236}">
                  <a16:creationId xmlns:a16="http://schemas.microsoft.com/office/drawing/2014/main" id="{37B24446-85B8-4047-905E-0E73F648E8DB}"/>
                </a:ext>
              </a:extLst>
            </p:cNvPr>
            <p:cNvCxnSpPr>
              <a:cxnSpLocks/>
              <a:stCxn id="65" idx="2"/>
              <a:endCxn id="71" idx="0"/>
            </p:cNvCxnSpPr>
            <p:nvPr/>
          </p:nvCxnSpPr>
          <p:spPr>
            <a:xfrm rot="16200000" flipH="1">
              <a:off x="9232590" y="3849224"/>
              <a:ext cx="427483" cy="1077504"/>
            </a:xfrm>
            <a:prstGeom prst="bentConnector3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ctor: Elbow 88">
              <a:extLst>
                <a:ext uri="{FF2B5EF4-FFF2-40B4-BE49-F238E27FC236}">
                  <a16:creationId xmlns:a16="http://schemas.microsoft.com/office/drawing/2014/main" id="{029A7F95-9C1E-4E7F-BF6F-1A0334A58BB4}"/>
                </a:ext>
              </a:extLst>
            </p:cNvPr>
            <p:cNvCxnSpPr>
              <a:cxnSpLocks/>
              <a:stCxn id="52" idx="2"/>
              <a:endCxn id="65" idx="0"/>
            </p:cNvCxnSpPr>
            <p:nvPr/>
          </p:nvCxnSpPr>
          <p:spPr>
            <a:xfrm rot="16200000" flipH="1">
              <a:off x="8008148" y="2497564"/>
              <a:ext cx="427482" cy="137138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145">
              <a:extLst>
                <a:ext uri="{FF2B5EF4-FFF2-40B4-BE49-F238E27FC236}">
                  <a16:creationId xmlns:a16="http://schemas.microsoft.com/office/drawing/2014/main" id="{A867EBB9-3EE3-4384-84E4-DB084F11B04D}"/>
                </a:ext>
              </a:extLst>
            </p:cNvPr>
            <p:cNvCxnSpPr>
              <a:cxnSpLocks/>
              <a:stCxn id="51" idx="2"/>
              <a:endCxn id="61" idx="0"/>
            </p:cNvCxnSpPr>
            <p:nvPr/>
          </p:nvCxnSpPr>
          <p:spPr>
            <a:xfrm rot="5400000">
              <a:off x="2795348" y="3013256"/>
              <a:ext cx="425196" cy="342284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08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C5290-AA29-E713-FBC4-124042815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MDT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51BB2-1D7A-EF14-ED7B-332A7F05329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Likely IPAF with mixed cellular and fibrotic NSIP</a:t>
            </a:r>
          </a:p>
          <a:p>
            <a:endParaRPr lang="en-US" dirty="0"/>
          </a:p>
          <a:p>
            <a:r>
              <a:rPr lang="en-US" dirty="0"/>
              <a:t>Treated with reducing dose of oral corticosteroids and intravenous cyclophosphamide</a:t>
            </a:r>
          </a:p>
        </p:txBody>
      </p:sp>
    </p:spTree>
    <p:extLst>
      <p:ext uri="{BB962C8B-B14F-4D97-AF65-F5344CB8AC3E}">
        <p14:creationId xmlns:p14="http://schemas.microsoft.com/office/powerpoint/2010/main" val="1789074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AB0E5-DF9F-1F1E-FF03-754E22806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69B27-39E1-F8AB-A364-DDF0CDCFF9F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Excellent response to treatment</a:t>
            </a:r>
          </a:p>
          <a:p>
            <a:endParaRPr lang="en-US" dirty="0"/>
          </a:p>
          <a:p>
            <a:r>
              <a:rPr lang="en-US" dirty="0"/>
              <a:t>Exertional </a:t>
            </a:r>
            <a:r>
              <a:rPr lang="en-US" dirty="0" err="1"/>
              <a:t>dyspnoea</a:t>
            </a:r>
            <a:r>
              <a:rPr lang="en-US" dirty="0"/>
              <a:t> improved and returned to unrestricted activity</a:t>
            </a:r>
          </a:p>
          <a:p>
            <a:endParaRPr lang="en-US" dirty="0"/>
          </a:p>
          <a:p>
            <a:r>
              <a:rPr lang="en-US" dirty="0"/>
              <a:t>Weaned and discontinued corticosteroids after 12 months. Attended follow up for three years (until 2016) remained stable with minimal residual fibrosis on CT</a:t>
            </a:r>
          </a:p>
        </p:txBody>
      </p:sp>
    </p:spTree>
    <p:extLst>
      <p:ext uri="{BB962C8B-B14F-4D97-AF65-F5344CB8AC3E}">
        <p14:creationId xmlns:p14="http://schemas.microsoft.com/office/powerpoint/2010/main" val="3452983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97451-A8B1-DA26-C4FE-4C997F249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Represented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6B465-09EC-802C-8279-2C28936A02B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8760" y="1616399"/>
            <a:ext cx="10377104" cy="4437063"/>
          </a:xfrm>
        </p:spPr>
        <p:txBody>
          <a:bodyPr/>
          <a:lstStyle/>
          <a:p>
            <a:r>
              <a:rPr lang="en-US" dirty="0"/>
              <a:t>In 2019 diagnosed with RA after presenting with classic joint symptoms and elevated anti CCP antibodies and raised Rh-F</a:t>
            </a:r>
          </a:p>
          <a:p>
            <a:endParaRPr lang="en-US" dirty="0"/>
          </a:p>
          <a:p>
            <a:r>
              <a:rPr lang="en-US" dirty="0"/>
              <a:t>Had been initiated on treatment with methotrexate and then rituximab</a:t>
            </a:r>
          </a:p>
          <a:p>
            <a:endParaRPr lang="en-US" dirty="0"/>
          </a:p>
          <a:p>
            <a:r>
              <a:rPr lang="en-US" dirty="0"/>
              <a:t>Between 2019 and 2021 developed progressive exertional </a:t>
            </a:r>
            <a:r>
              <a:rPr lang="en-US" dirty="0" err="1"/>
              <a:t>dyspnoea</a:t>
            </a:r>
            <a:endParaRPr lang="en-US" dirty="0"/>
          </a:p>
          <a:p>
            <a:endParaRPr lang="en-US" dirty="0"/>
          </a:p>
          <a:p>
            <a:r>
              <a:rPr lang="en-US" dirty="0"/>
              <a:t>Exercise tolerance approximately 2 flights of stairs </a:t>
            </a:r>
          </a:p>
          <a:p>
            <a:endParaRPr lang="en-US" dirty="0"/>
          </a:p>
          <a:p>
            <a:r>
              <a:rPr lang="en-US" dirty="0"/>
              <a:t>FVC was 81% predicted in 2019 and dropped to 73% predicted by 2021</a:t>
            </a:r>
          </a:p>
        </p:txBody>
      </p:sp>
    </p:spTree>
    <p:extLst>
      <p:ext uri="{BB962C8B-B14F-4D97-AF65-F5344CB8AC3E}">
        <p14:creationId xmlns:p14="http://schemas.microsoft.com/office/powerpoint/2010/main" val="1439747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56B15-127F-78A0-F839-CF0BBDB06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 CT 2021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ACC0DF-421D-18A9-62DF-228FC7436AF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 rot="10800000">
            <a:off x="3019425" y="1631156"/>
            <a:ext cx="61722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3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763FB-B82F-B1AB-CF68-7F849720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 and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FD7EF-FE20-DB44-4552-7E6BE97BE38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8759" y="1616399"/>
            <a:ext cx="10459291" cy="4437063"/>
          </a:xfrm>
        </p:spPr>
        <p:txBody>
          <a:bodyPr/>
          <a:lstStyle/>
          <a:p>
            <a:r>
              <a:rPr lang="en-US" dirty="0"/>
              <a:t>Diagnosed with progressive pulmonary fibrosis (in context of RA-UIP and despite high quality DMARD therapy)</a:t>
            </a:r>
          </a:p>
          <a:p>
            <a:endParaRPr lang="en-US" dirty="0"/>
          </a:p>
          <a:p>
            <a:r>
              <a:rPr lang="en-US" dirty="0"/>
              <a:t>Started on nintedanib 150 mg twice daily</a:t>
            </a:r>
          </a:p>
        </p:txBody>
      </p:sp>
    </p:spTree>
    <p:extLst>
      <p:ext uri="{BB962C8B-B14F-4D97-AF65-F5344CB8AC3E}">
        <p14:creationId xmlns:p14="http://schemas.microsoft.com/office/powerpoint/2010/main" val="1738760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34270-8EFB-3C43-8D86-082B84030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clinical practice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7F1BA6-6779-3440-B79D-EE0C206025EB}"/>
              </a:ext>
            </a:extLst>
          </p:cNvPr>
          <p:cNvSpPr txBox="1"/>
          <p:nvPr/>
        </p:nvSpPr>
        <p:spPr>
          <a:xfrm>
            <a:off x="1051034" y="3112211"/>
            <a:ext cx="355249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Worsening symptoms</a:t>
            </a:r>
          </a:p>
          <a:p>
            <a:endParaRPr lang="en-US" dirty="0"/>
          </a:p>
          <a:p>
            <a:pPr algn="ctr"/>
            <a:r>
              <a:rPr lang="en-US" dirty="0"/>
              <a:t>and/or</a:t>
            </a:r>
          </a:p>
          <a:p>
            <a:endParaRPr lang="en-US" dirty="0"/>
          </a:p>
          <a:p>
            <a:r>
              <a:rPr lang="en-US" dirty="0"/>
              <a:t>Worsening FVC/DLCO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DD604C-1584-C94A-A70A-CF46A7257BA6}"/>
              </a:ext>
            </a:extLst>
          </p:cNvPr>
          <p:cNvSpPr txBox="1"/>
          <p:nvPr/>
        </p:nvSpPr>
        <p:spPr>
          <a:xfrm>
            <a:off x="6086542" y="1606871"/>
            <a:ext cx="3507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Pulmonary hypertension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2724C4-B848-3743-BCC7-516979D10D3C}"/>
              </a:ext>
            </a:extLst>
          </p:cNvPr>
          <p:cNvSpPr txBox="1"/>
          <p:nvPr/>
        </p:nvSpPr>
        <p:spPr>
          <a:xfrm>
            <a:off x="6086542" y="2348048"/>
            <a:ext cx="134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Infection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7C2844-F321-BE4C-9C51-D83E2B91EA55}"/>
              </a:ext>
            </a:extLst>
          </p:cNvPr>
          <p:cNvSpPr txBox="1"/>
          <p:nvPr/>
        </p:nvSpPr>
        <p:spPr>
          <a:xfrm>
            <a:off x="6096000" y="3089225"/>
            <a:ext cx="2908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Loss of conditioning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054F73-D1C2-8649-BCCC-FEDBA1EA9367}"/>
              </a:ext>
            </a:extLst>
          </p:cNvPr>
          <p:cNvSpPr txBox="1"/>
          <p:nvPr/>
        </p:nvSpPr>
        <p:spPr>
          <a:xfrm>
            <a:off x="6086542" y="3850875"/>
            <a:ext cx="338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Cardiovascular disease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6B93A0-3CCF-0A4C-9039-D8C54872BBD7}"/>
              </a:ext>
            </a:extLst>
          </p:cNvPr>
          <p:cNvSpPr txBox="1"/>
          <p:nvPr/>
        </p:nvSpPr>
        <p:spPr>
          <a:xfrm>
            <a:off x="6086542" y="4586138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Malignancy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C8CA59-E1E1-8C47-9317-10B40369A94D}"/>
              </a:ext>
            </a:extLst>
          </p:cNvPr>
          <p:cNvSpPr txBox="1"/>
          <p:nvPr/>
        </p:nvSpPr>
        <p:spPr>
          <a:xfrm>
            <a:off x="6086542" y="5321401"/>
            <a:ext cx="2821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Acute exacerbation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C3E762-CD0B-EB40-91F6-A5AA891D67EF}"/>
              </a:ext>
            </a:extLst>
          </p:cNvPr>
          <p:cNvSpPr txBox="1"/>
          <p:nvPr/>
        </p:nvSpPr>
        <p:spPr>
          <a:xfrm>
            <a:off x="6100174" y="6056664"/>
            <a:ext cx="2375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Progressive ILD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808E9C-AA9D-4741-8F85-E8AA2E484D27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4603531" y="1837704"/>
            <a:ext cx="1483011" cy="2244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155ED22-0BD5-544F-8EB6-6BE84E0BB484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603531" y="2578881"/>
            <a:ext cx="1483011" cy="1502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08DBF73-06A3-2D47-B4B3-9BF465F42740}"/>
              </a:ext>
            </a:extLst>
          </p:cNvPr>
          <p:cNvCxnSpPr>
            <a:stCxn id="4" idx="3"/>
            <a:endCxn id="7" idx="1"/>
          </p:cNvCxnSpPr>
          <p:nvPr/>
        </p:nvCxnSpPr>
        <p:spPr>
          <a:xfrm flipV="1">
            <a:off x="4603531" y="3320058"/>
            <a:ext cx="1492469" cy="761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26B6A07-40E8-7D41-9E64-54B01E4BB36A}"/>
              </a:ext>
            </a:extLst>
          </p:cNvPr>
          <p:cNvCxnSpPr>
            <a:stCxn id="4" idx="3"/>
            <a:endCxn id="8" idx="1"/>
          </p:cNvCxnSpPr>
          <p:nvPr/>
        </p:nvCxnSpPr>
        <p:spPr>
          <a:xfrm>
            <a:off x="4603531" y="4081707"/>
            <a:ext cx="148301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81A6E4-EEF3-0E43-9A3E-9FF01451FDF2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4603531" y="4081707"/>
            <a:ext cx="1483011" cy="735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345484C-6178-1642-87B0-4CAAF9A15A2D}"/>
              </a:ext>
            </a:extLst>
          </p:cNvPr>
          <p:cNvCxnSpPr>
            <a:stCxn id="4" idx="3"/>
            <a:endCxn id="10" idx="1"/>
          </p:cNvCxnSpPr>
          <p:nvPr/>
        </p:nvCxnSpPr>
        <p:spPr>
          <a:xfrm>
            <a:off x="4603531" y="4081707"/>
            <a:ext cx="1483011" cy="1470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BB94E96-F4A1-0049-A0BC-11BEC616E810}"/>
              </a:ext>
            </a:extLst>
          </p:cNvPr>
          <p:cNvCxnSpPr>
            <a:stCxn id="4" idx="3"/>
            <a:endCxn id="11" idx="1"/>
          </p:cNvCxnSpPr>
          <p:nvPr/>
        </p:nvCxnSpPr>
        <p:spPr>
          <a:xfrm>
            <a:off x="4603531" y="4081707"/>
            <a:ext cx="1496643" cy="2205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56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2A908-15BA-4AC5-2E8D-9F20A23C6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treatment of ILD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1F3670-1B5E-2E1D-7BB8-EF6004C26F92}"/>
              </a:ext>
            </a:extLst>
          </p:cNvPr>
          <p:cNvSpPr txBox="1"/>
          <p:nvPr/>
        </p:nvSpPr>
        <p:spPr>
          <a:xfrm>
            <a:off x="911424" y="1556793"/>
            <a:ext cx="194421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IPF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Nintedanib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Pirfenidone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211F0E-A8F4-E3B0-6476-9E1C54951070}"/>
              </a:ext>
            </a:extLst>
          </p:cNvPr>
          <p:cNvSpPr txBox="1"/>
          <p:nvPr/>
        </p:nvSpPr>
        <p:spPr>
          <a:xfrm>
            <a:off x="3647728" y="1556793"/>
            <a:ext cx="230425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SSc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ILD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(Cyclophosphamide)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(Mycophenolate mofetil)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(Rituximab)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Nintedanib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Tocilizumab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33D1C6-E441-3AB0-E1A1-E04C90B23043}"/>
              </a:ext>
            </a:extLst>
          </p:cNvPr>
          <p:cNvSpPr txBox="1"/>
          <p:nvPr/>
        </p:nvSpPr>
        <p:spPr>
          <a:xfrm>
            <a:off x="6636062" y="1556792"/>
            <a:ext cx="309634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 ILDs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(Immunosuppression but lack of evidence base)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2F1F02-51DD-DC0A-C8F0-CC0333E06F73}"/>
              </a:ext>
            </a:extLst>
          </p:cNvPr>
          <p:cNvSpPr txBox="1"/>
          <p:nvPr/>
        </p:nvSpPr>
        <p:spPr>
          <a:xfrm>
            <a:off x="6636979" y="3284984"/>
            <a:ext cx="309634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Progressive pulmonary fibrosis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Nintedanib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2EF73A-AEC0-2FE9-D253-581ED8708D05}"/>
              </a:ext>
            </a:extLst>
          </p:cNvPr>
          <p:cNvSpPr txBox="1"/>
          <p:nvPr/>
        </p:nvSpPr>
        <p:spPr>
          <a:xfrm>
            <a:off x="625996" y="4843026"/>
            <a:ext cx="9106410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Disease complications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Pulmonary hypertension – inhaled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treprostinil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Respiratory failure – Oxygen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End stage disease – Lung transplant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7175DE-208F-66AC-6986-388580641301}"/>
              </a:ext>
            </a:extLst>
          </p:cNvPr>
          <p:cNvCxnSpPr>
            <a:stCxn id="7" idx="2"/>
          </p:cNvCxnSpPr>
          <p:nvPr/>
        </p:nvCxnSpPr>
        <p:spPr>
          <a:xfrm>
            <a:off x="1883532" y="2757122"/>
            <a:ext cx="36004" cy="208590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328ABF2-6159-FDF5-8872-F3CD05B48241}"/>
              </a:ext>
            </a:extLst>
          </p:cNvPr>
          <p:cNvCxnSpPr>
            <a:cxnSpLocks/>
          </p:cNvCxnSpPr>
          <p:nvPr/>
        </p:nvCxnSpPr>
        <p:spPr>
          <a:xfrm>
            <a:off x="4763852" y="3872609"/>
            <a:ext cx="0" cy="9704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EBFFDF-B5F8-3772-E152-A513826F1B0C}"/>
              </a:ext>
            </a:extLst>
          </p:cNvPr>
          <p:cNvCxnSpPr>
            <a:cxnSpLocks/>
          </p:cNvCxnSpPr>
          <p:nvPr/>
        </p:nvCxnSpPr>
        <p:spPr>
          <a:xfrm>
            <a:off x="8148230" y="2757122"/>
            <a:ext cx="0" cy="5278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C171D1E-8116-B532-EEC7-21A673921979}"/>
              </a:ext>
            </a:extLst>
          </p:cNvPr>
          <p:cNvCxnSpPr>
            <a:cxnSpLocks/>
          </p:cNvCxnSpPr>
          <p:nvPr/>
        </p:nvCxnSpPr>
        <p:spPr>
          <a:xfrm>
            <a:off x="8148230" y="4208314"/>
            <a:ext cx="0" cy="6347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4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6800" y="1232943"/>
            <a:ext cx="10683231" cy="46836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Fibrotic lung disease is a major cause of morbidity and mortality</a:t>
            </a:r>
          </a:p>
          <a:p>
            <a:endParaRPr lang="en-US" dirty="0"/>
          </a:p>
          <a:p>
            <a:r>
              <a:rPr lang="en-US" dirty="0"/>
              <a:t>Anti-fibrotic drugs have transformed outcomes for individuals with IPF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dirty="0"/>
              <a:t>2022 guidelines have formalized identification of progressive pulmonary fibrosis</a:t>
            </a:r>
          </a:p>
          <a:p>
            <a:endParaRPr lang="en-US" dirty="0"/>
          </a:p>
          <a:p>
            <a:r>
              <a:rPr lang="en-US" dirty="0"/>
              <a:t>Nintedanib is an effective therapy for PPF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Summary and </a:t>
            </a:r>
            <a:r>
              <a:rPr lang="de-CH" dirty="0" err="1"/>
              <a:t>conclusions</a:t>
            </a:r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10808402" y="6452370"/>
            <a:ext cx="975611" cy="15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spcBef>
                <a:spcPct val="0"/>
              </a:spcBef>
              <a:defRPr sz="11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r"/>
                <a:tab pos="4159250" algn="l"/>
                <a:tab pos="4211638" algn="l"/>
                <a:tab pos="4662488" algn="l"/>
                <a:tab pos="6902450" algn="r"/>
              </a:tabLst>
              <a:defRPr/>
            </a:pPr>
            <a:r>
              <a:rPr lang="en-US"/>
              <a:t>	</a:t>
            </a:r>
            <a:fld id="{0FBB20A0-29A2-4F03-9BB9-2B9F07088D58}" type="slidenum">
              <a:rPr lang="en-US" smtClean="0"/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2500" algn="r"/>
                  <a:tab pos="4159250" algn="l"/>
                  <a:tab pos="4211638" algn="l"/>
                  <a:tab pos="4662488" algn="l"/>
                  <a:tab pos="6902450" algn="r"/>
                </a:tabLst>
                <a:defRPr/>
              </a:pPr>
              <a:t>47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Imago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71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Not all UIP is IPF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2963" y="1654022"/>
            <a:ext cx="4221383" cy="281584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08023" y="1654022"/>
            <a:ext cx="3833070" cy="28644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13655" y="4469864"/>
            <a:ext cx="822661" cy="71558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050" dirty="0">
                <a:solidFill>
                  <a:srgbClr val="C00000"/>
                </a:solidFill>
              </a:rPr>
              <a:t>IPF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84059" y="4666072"/>
            <a:ext cx="999761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500" dirty="0">
                <a:solidFill>
                  <a:srgbClr val="C00000"/>
                </a:solidFill>
              </a:rPr>
              <a:t>Asbestosis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84308" y="4666072"/>
            <a:ext cx="1822487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500" dirty="0">
                <a:solidFill>
                  <a:srgbClr val="C00000"/>
                </a:solidFill>
              </a:rPr>
              <a:t>Rheumatoid Arthritis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28484" y="5177842"/>
            <a:ext cx="1170641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500" dirty="0">
                <a:solidFill>
                  <a:srgbClr val="C00000"/>
                </a:solidFill>
              </a:rPr>
              <a:t>Scleroderma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65784" y="5201263"/>
            <a:ext cx="1052276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500" dirty="0">
                <a:solidFill>
                  <a:srgbClr val="C00000"/>
                </a:solidFill>
              </a:rPr>
              <a:t>Sarcoidosis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56951" y="5201262"/>
            <a:ext cx="2096728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500" dirty="0">
                <a:solidFill>
                  <a:srgbClr val="C00000"/>
                </a:solidFill>
              </a:rPr>
              <a:t>Chronic hypersensitivity </a:t>
            </a:r>
          </a:p>
          <a:p>
            <a:r>
              <a:rPr lang="en-GB" sz="1500" dirty="0">
                <a:solidFill>
                  <a:srgbClr val="C00000"/>
                </a:solidFill>
              </a:rPr>
              <a:t>pneumonitis</a:t>
            </a:r>
          </a:p>
        </p:txBody>
      </p:sp>
    </p:spTree>
    <p:extLst>
      <p:ext uri="{BB962C8B-B14F-4D97-AF65-F5344CB8AC3E}">
        <p14:creationId xmlns:p14="http://schemas.microsoft.com/office/powerpoint/2010/main" val="364837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6C6E0-0ACC-9C49-A138-52C69784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Antifibrotic-treatment for IPF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B61020-0C12-C94B-958C-CAFCDCBB41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6887657-2D8E-C544-BAB0-735C8ACF683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Content Placeholder 3" descr="Screen Clipping">
            <a:extLst>
              <a:ext uri="{FF2B5EF4-FFF2-40B4-BE49-F238E27FC236}">
                <a16:creationId xmlns:a16="http://schemas.microsoft.com/office/drawing/2014/main" id="{02ECD34B-FEC1-6346-9665-498DC83549C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259632"/>
            <a:ext cx="5382684" cy="3293352"/>
          </a:xfrm>
        </p:spPr>
      </p:pic>
      <p:pic>
        <p:nvPicPr>
          <p:cNvPr id="8" name="Content Placeholder 3" descr="Screen Clipping">
            <a:extLst>
              <a:ext uri="{FF2B5EF4-FFF2-40B4-BE49-F238E27FC236}">
                <a16:creationId xmlns:a16="http://schemas.microsoft.com/office/drawing/2014/main" id="{30130E04-6F06-F846-BA45-5B241830086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1" y="2259632"/>
            <a:ext cx="4720288" cy="340262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53A33A-006B-4544-85A7-F463B7098ABE}"/>
              </a:ext>
            </a:extLst>
          </p:cNvPr>
          <p:cNvSpPr txBox="1"/>
          <p:nvPr/>
        </p:nvSpPr>
        <p:spPr>
          <a:xfrm>
            <a:off x="609600" y="1485996"/>
            <a:ext cx="315144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Pirfenidone: ASCEND study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6966F0-1A0D-0749-9ECF-8FDE7684E984}"/>
              </a:ext>
            </a:extLst>
          </p:cNvPr>
          <p:cNvSpPr txBox="1"/>
          <p:nvPr/>
        </p:nvSpPr>
        <p:spPr>
          <a:xfrm>
            <a:off x="6191251" y="1490648"/>
            <a:ext cx="312136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Nintedanib: INPULSIS trials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A9E9C4-93F1-A94A-860C-D241E55D40B3}"/>
              </a:ext>
            </a:extLst>
          </p:cNvPr>
          <p:cNvSpPr txBox="1"/>
          <p:nvPr/>
        </p:nvSpPr>
        <p:spPr>
          <a:xfrm>
            <a:off x="708913" y="5938537"/>
            <a:ext cx="21675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King et al NEJM 2014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F1B722-AEE1-A04A-A993-4980EE02E4F1}"/>
              </a:ext>
            </a:extLst>
          </p:cNvPr>
          <p:cNvSpPr txBox="1"/>
          <p:nvPr/>
        </p:nvSpPr>
        <p:spPr>
          <a:xfrm>
            <a:off x="6096000" y="5938537"/>
            <a:ext cx="2484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Richeldi</a:t>
            </a:r>
            <a:r>
              <a:rPr lang="en-US" sz="1600" dirty="0"/>
              <a:t> et al NEJM 2014</a:t>
            </a:r>
          </a:p>
        </p:txBody>
      </p:sp>
    </p:spTree>
    <p:extLst>
      <p:ext uri="{BB962C8B-B14F-4D97-AF65-F5344CB8AC3E}">
        <p14:creationId xmlns:p14="http://schemas.microsoft.com/office/powerpoint/2010/main" val="2652135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9520D-49E4-ED4D-8808-23D537ACB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Survival benefits of antifibrotic therapy in IPF</a:t>
            </a:r>
          </a:p>
        </p:txBody>
      </p:sp>
      <p:pic>
        <p:nvPicPr>
          <p:cNvPr id="165" name="Picture 164">
            <a:extLst>
              <a:ext uri="{FF2B5EF4-FFF2-40B4-BE49-F238E27FC236}">
                <a16:creationId xmlns:a16="http://schemas.microsoft.com/office/drawing/2014/main" id="{C667E79B-ED1A-9B42-AEE7-32E7FF5B1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685" y="2682169"/>
            <a:ext cx="6273529" cy="2780820"/>
          </a:xfrm>
          <a:prstGeom prst="rect">
            <a:avLst/>
          </a:prstGeom>
        </p:spPr>
      </p:pic>
      <p:sp>
        <p:nvSpPr>
          <p:cNvPr id="166" name="TextBox 165">
            <a:extLst>
              <a:ext uri="{FF2B5EF4-FFF2-40B4-BE49-F238E27FC236}">
                <a16:creationId xmlns:a16="http://schemas.microsoft.com/office/drawing/2014/main" id="{F618CF72-B4C7-6647-81E3-2F08AF8F19A1}"/>
              </a:ext>
            </a:extLst>
          </p:cNvPr>
          <p:cNvSpPr txBox="1"/>
          <p:nvPr/>
        </p:nvSpPr>
        <p:spPr>
          <a:xfrm>
            <a:off x="8376368" y="5462989"/>
            <a:ext cx="2702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"/>
              </a:rPr>
              <a:t>Fisher M</a:t>
            </a:r>
            <a:r>
              <a:rPr lang="mr-IN" sz="1200" dirty="0">
                <a:solidFill>
                  <a:prstClr val="black"/>
                </a:solidFill>
                <a:latin typeface="Calibri"/>
                <a:ea typeface=""/>
              </a:rPr>
              <a:t>……</a:t>
            </a:r>
            <a:r>
              <a:rPr lang="en-US" sz="1200" dirty="0">
                <a:solidFill>
                  <a:prstClr val="black"/>
                </a:solidFill>
                <a:latin typeface="Calibri"/>
                <a:ea typeface=""/>
              </a:rPr>
              <a:t>Maher TM et al JMCSP 2017</a:t>
            </a:r>
          </a:p>
        </p:txBody>
      </p:sp>
      <p:pic>
        <p:nvPicPr>
          <p:cNvPr id="168" name="Picture 2">
            <a:extLst>
              <a:ext uri="{FF2B5EF4-FFF2-40B4-BE49-F238E27FC236}">
                <a16:creationId xmlns:a16="http://schemas.microsoft.com/office/drawing/2014/main" id="{FA9E505B-F34B-4449-A97F-2E04223C7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20474"/>
            <a:ext cx="4110786" cy="239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" name="正方形/長方形 5">
            <a:extLst>
              <a:ext uri="{FF2B5EF4-FFF2-40B4-BE49-F238E27FC236}">
                <a16:creationId xmlns:a16="http://schemas.microsoft.com/office/drawing/2014/main" id="{159D9F34-D321-D841-AB0C-6A2083F7BB90}"/>
              </a:ext>
            </a:extLst>
          </p:cNvPr>
          <p:cNvSpPr/>
          <p:nvPr/>
        </p:nvSpPr>
        <p:spPr>
          <a:xfrm>
            <a:off x="609600" y="3686325"/>
            <a:ext cx="14398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nb-NO" altLang="ja-JP" sz="1200" dirty="0">
                <a:solidFill>
                  <a:prstClr val="black"/>
                </a:solidFill>
              </a:rPr>
              <a:t>Jo et al. ERJ 2017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CCCC69-07E3-7B4F-9D5A-7D8FC1F010F6}"/>
              </a:ext>
            </a:extLst>
          </p:cNvPr>
          <p:cNvSpPr txBox="1"/>
          <p:nvPr/>
        </p:nvSpPr>
        <p:spPr>
          <a:xfrm>
            <a:off x="609600" y="6444862"/>
            <a:ext cx="202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"/>
              </a:rPr>
              <a:t>Guenther et al Resp Res 2018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23B8D2-7409-EC40-8514-274E9BDA0EB6}"/>
              </a:ext>
            </a:extLst>
          </p:cNvPr>
          <p:cNvGrpSpPr/>
          <p:nvPr/>
        </p:nvGrpSpPr>
        <p:grpSpPr>
          <a:xfrm>
            <a:off x="677992" y="4209990"/>
            <a:ext cx="4107549" cy="2144390"/>
            <a:chOff x="677992" y="4209990"/>
            <a:chExt cx="4107549" cy="2287344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EAA92CB5-9666-B844-834A-10B3C3A1651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77992" y="4222476"/>
              <a:ext cx="4091094" cy="2202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" name="Line 5">
              <a:extLst>
                <a:ext uri="{FF2B5EF4-FFF2-40B4-BE49-F238E27FC236}">
                  <a16:creationId xmlns:a16="http://schemas.microsoft.com/office/drawing/2014/main" id="{ED0C4442-2B25-1A49-A548-9F044AC77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2666" y="4474620"/>
              <a:ext cx="0" cy="0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7D41945E-C28C-5B45-BD20-7E8DB895A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13" y="4209990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1.0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34E4F972-4C58-784F-90F4-8079F0142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13" y="4611003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0.8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1A971694-0A05-604E-A556-E9386E05B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13" y="5023003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0.6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48573FD5-F5B2-6C4B-A541-D641244DD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13" y="5429510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04EB9701-3C87-AD4E-B277-65B1CFC25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13" y="6244721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E0CBAC65-4020-7144-8947-03A68C456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348" y="6358835"/>
              <a:ext cx="5770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2">
              <a:extLst>
                <a:ext uri="{FF2B5EF4-FFF2-40B4-BE49-F238E27FC236}">
                  <a16:creationId xmlns:a16="http://schemas.microsoft.com/office/drawing/2014/main" id="{CFCB4339-9FB1-0142-A205-F727F0895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9179" y="6355538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50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62299BE1-86A1-9C41-B60B-2BB998C88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1257" y="6355538"/>
              <a:ext cx="17312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16">
              <a:extLst>
                <a:ext uri="{FF2B5EF4-FFF2-40B4-BE49-F238E27FC236}">
                  <a16:creationId xmlns:a16="http://schemas.microsoft.com/office/drawing/2014/main" id="{BF8769D6-D3CC-C94B-8672-4A2EAC49A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207" y="6355538"/>
              <a:ext cx="17312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150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251B2B1C-0251-4548-A134-F47040227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059" y="6355538"/>
              <a:ext cx="17312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200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id="{4E153269-6E5B-174E-ABD9-3F4D5C3A5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2417" y="6355538"/>
              <a:ext cx="17312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250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C7E856ED-F97D-194B-985F-5F02978DE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13" y="5840412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2E3D4D4D-AD9C-7241-872A-32B0D1DC5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811" y="4276860"/>
              <a:ext cx="3580037" cy="2035831"/>
            </a:xfrm>
            <a:custGeom>
              <a:avLst/>
              <a:gdLst>
                <a:gd name="T0" fmla="*/ 0 w 2718"/>
                <a:gd name="T1" fmla="*/ 0 h 1853"/>
                <a:gd name="T2" fmla="*/ 0 w 2718"/>
                <a:gd name="T3" fmla="*/ 1853 h 1853"/>
                <a:gd name="T4" fmla="*/ 2718 w 2718"/>
                <a:gd name="T5" fmla="*/ 1853 h 1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8" h="1853">
                  <a:moveTo>
                    <a:pt x="0" y="0"/>
                  </a:moveTo>
                  <a:lnTo>
                    <a:pt x="0" y="1853"/>
                  </a:lnTo>
                  <a:lnTo>
                    <a:pt x="2718" y="1853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6" name="Line 24">
              <a:extLst>
                <a:ext uri="{FF2B5EF4-FFF2-40B4-BE49-F238E27FC236}">
                  <a16:creationId xmlns:a16="http://schemas.microsoft.com/office/drawing/2014/main" id="{98A97245-FBFF-EE41-BE25-28CE9E3862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3270" y="4682268"/>
              <a:ext cx="6454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7" name="Line 25">
              <a:extLst>
                <a:ext uri="{FF2B5EF4-FFF2-40B4-BE49-F238E27FC236}">
                  <a16:creationId xmlns:a16="http://schemas.microsoft.com/office/drawing/2014/main" id="{1C2779B9-1158-CE40-8D6A-38676856BD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3270" y="5089874"/>
              <a:ext cx="6454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id="{0BF02611-CD3E-F840-B178-08804741EC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3270" y="5497479"/>
              <a:ext cx="6454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9" name="Line 27">
              <a:extLst>
                <a:ext uri="{FF2B5EF4-FFF2-40B4-BE49-F238E27FC236}">
                  <a16:creationId xmlns:a16="http://schemas.microsoft.com/office/drawing/2014/main" id="{85ECA9D0-C58E-AA4B-8708-85DBF1425E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3270" y="5905085"/>
              <a:ext cx="6454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0" name="Line 28">
              <a:extLst>
                <a:ext uri="{FF2B5EF4-FFF2-40B4-BE49-F238E27FC236}">
                  <a16:creationId xmlns:a16="http://schemas.microsoft.com/office/drawing/2014/main" id="{0CCB39E4-595C-8541-98BB-A6454F7BAA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3270" y="6315926"/>
              <a:ext cx="6454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1" name="Line 29">
              <a:extLst>
                <a:ext uri="{FF2B5EF4-FFF2-40B4-BE49-F238E27FC236}">
                  <a16:creationId xmlns:a16="http://schemas.microsoft.com/office/drawing/2014/main" id="{DBF76136-35A6-E649-B442-8E9D1E30E9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3270" y="4280156"/>
              <a:ext cx="6454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2" name="Line 30">
              <a:extLst>
                <a:ext uri="{FF2B5EF4-FFF2-40B4-BE49-F238E27FC236}">
                  <a16:creationId xmlns:a16="http://schemas.microsoft.com/office/drawing/2014/main" id="{A454E149-8422-BF46-9EED-1B9C6A7057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27811" y="6315926"/>
              <a:ext cx="0" cy="38454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3" name="Line 31">
              <a:extLst>
                <a:ext uri="{FF2B5EF4-FFF2-40B4-BE49-F238E27FC236}">
                  <a16:creationId xmlns:a16="http://schemas.microsoft.com/office/drawing/2014/main" id="{CE4E6A2D-6BA2-B042-8740-CDA5AF4262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0931" y="6315926"/>
              <a:ext cx="0" cy="39552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4" name="Line 32">
              <a:extLst>
                <a:ext uri="{FF2B5EF4-FFF2-40B4-BE49-F238E27FC236}">
                  <a16:creationId xmlns:a16="http://schemas.microsoft.com/office/drawing/2014/main" id="{DF32C497-78AB-BE46-A00A-806B06B837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66149" y="6315926"/>
              <a:ext cx="0" cy="38454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5" name="Line 33">
              <a:extLst>
                <a:ext uri="{FF2B5EF4-FFF2-40B4-BE49-F238E27FC236}">
                  <a16:creationId xmlns:a16="http://schemas.microsoft.com/office/drawing/2014/main" id="{1E4F234B-1674-2247-B22A-99DAE9B2BA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0048" y="6315926"/>
              <a:ext cx="0" cy="39552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6" name="Line 34">
              <a:extLst>
                <a:ext uri="{FF2B5EF4-FFF2-40B4-BE49-F238E27FC236}">
                  <a16:creationId xmlns:a16="http://schemas.microsoft.com/office/drawing/2014/main" id="{3D2E1C06-A6C6-BC4C-91B3-CFAD9072C2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3948" y="6315926"/>
              <a:ext cx="0" cy="39552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7" name="Line 35">
              <a:extLst>
                <a:ext uri="{FF2B5EF4-FFF2-40B4-BE49-F238E27FC236}">
                  <a16:creationId xmlns:a16="http://schemas.microsoft.com/office/drawing/2014/main" id="{14F1D38A-02B1-2647-8C12-4764A9713F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3896" y="6315926"/>
              <a:ext cx="0" cy="39552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8" name="Line 36">
              <a:extLst>
                <a:ext uri="{FF2B5EF4-FFF2-40B4-BE49-F238E27FC236}">
                  <a16:creationId xmlns:a16="http://schemas.microsoft.com/office/drawing/2014/main" id="{A7A0CA93-90D4-C148-817A-B65688AA2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8834" y="4280156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39" name="Line 37">
              <a:extLst>
                <a:ext uri="{FF2B5EF4-FFF2-40B4-BE49-F238E27FC236}">
                  <a16:creationId xmlns:a16="http://schemas.microsoft.com/office/drawing/2014/main" id="{C1170DCA-CE9D-3E45-8A77-105C802B6C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5714" y="4259281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0" name="Line 38">
              <a:extLst>
                <a:ext uri="{FF2B5EF4-FFF2-40B4-BE49-F238E27FC236}">
                  <a16:creationId xmlns:a16="http://schemas.microsoft.com/office/drawing/2014/main" id="{3F3DBEBC-EC88-0144-BE76-EF52A10ED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3860" y="427795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1" name="Line 39">
              <a:extLst>
                <a:ext uri="{FF2B5EF4-FFF2-40B4-BE49-F238E27FC236}">
                  <a16:creationId xmlns:a16="http://schemas.microsoft.com/office/drawing/2014/main" id="{0690B389-DD11-8146-BB34-0CB57DD7F4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0740" y="4258183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2" name="Line 40">
              <a:extLst>
                <a:ext uri="{FF2B5EF4-FFF2-40B4-BE49-F238E27FC236}">
                  <a16:creationId xmlns:a16="http://schemas.microsoft.com/office/drawing/2014/main" id="{C694422E-F0F6-4149-925E-7012313E8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3080" y="427795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3" name="Line 41">
              <a:extLst>
                <a:ext uri="{FF2B5EF4-FFF2-40B4-BE49-F238E27FC236}">
                  <a16:creationId xmlns:a16="http://schemas.microsoft.com/office/drawing/2014/main" id="{A222D882-3751-4847-844A-CE81CE1686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9960" y="4258183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4" name="Line 42">
              <a:extLst>
                <a:ext uri="{FF2B5EF4-FFF2-40B4-BE49-F238E27FC236}">
                  <a16:creationId xmlns:a16="http://schemas.microsoft.com/office/drawing/2014/main" id="{A766B84B-911A-6349-A6F6-2F49127B5E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4207" y="4292241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5" name="Line 43">
              <a:extLst>
                <a:ext uri="{FF2B5EF4-FFF2-40B4-BE49-F238E27FC236}">
                  <a16:creationId xmlns:a16="http://schemas.microsoft.com/office/drawing/2014/main" id="{0DA5EC7B-65F1-C54C-98E6-AC0772ACEA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8453" y="4272465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6" name="Line 44">
              <a:extLst>
                <a:ext uri="{FF2B5EF4-FFF2-40B4-BE49-F238E27FC236}">
                  <a16:creationId xmlns:a16="http://schemas.microsoft.com/office/drawing/2014/main" id="{78D0E882-7131-3D4A-93C8-A3CF07B4EA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4744" y="4306524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7" name="Line 45">
              <a:extLst>
                <a:ext uri="{FF2B5EF4-FFF2-40B4-BE49-F238E27FC236}">
                  <a16:creationId xmlns:a16="http://schemas.microsoft.com/office/drawing/2014/main" id="{6F70BD80-DEBD-FD48-A53F-CA422558F6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990" y="4286748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8" name="Line 46">
              <a:extLst>
                <a:ext uri="{FF2B5EF4-FFF2-40B4-BE49-F238E27FC236}">
                  <a16:creationId xmlns:a16="http://schemas.microsoft.com/office/drawing/2014/main" id="{208E65A1-8846-5742-858E-90EB4A86A6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4501" y="4320807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49" name="Line 47">
              <a:extLst>
                <a:ext uri="{FF2B5EF4-FFF2-40B4-BE49-F238E27FC236}">
                  <a16:creationId xmlns:a16="http://schemas.microsoft.com/office/drawing/2014/main" id="{22417B9F-B66A-CC44-9745-93025BD988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8747" y="4301031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0" name="Line 48">
              <a:extLst>
                <a:ext uri="{FF2B5EF4-FFF2-40B4-BE49-F238E27FC236}">
                  <a16:creationId xmlns:a16="http://schemas.microsoft.com/office/drawing/2014/main" id="{D594084A-7044-7847-B776-F3E1115332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4796" y="4337287"/>
              <a:ext cx="68492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1" name="Line 49">
              <a:extLst>
                <a:ext uri="{FF2B5EF4-FFF2-40B4-BE49-F238E27FC236}">
                  <a16:creationId xmlns:a16="http://schemas.microsoft.com/office/drawing/2014/main" id="{EEF2EE8D-972C-B249-90BD-296131D3E6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042" y="431641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2" name="Line 50">
              <a:extLst>
                <a:ext uri="{FF2B5EF4-FFF2-40B4-BE49-F238E27FC236}">
                  <a16:creationId xmlns:a16="http://schemas.microsoft.com/office/drawing/2014/main" id="{B6289741-40D8-684E-B7E5-2EAA8FE06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3288" y="4363655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3" name="Line 51">
              <a:extLst>
                <a:ext uri="{FF2B5EF4-FFF2-40B4-BE49-F238E27FC236}">
                  <a16:creationId xmlns:a16="http://schemas.microsoft.com/office/drawing/2014/main" id="{BA0A2E45-1685-9E46-BF03-D837D30E9E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8851" y="4342780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4" name="Line 52">
              <a:extLst>
                <a:ext uri="{FF2B5EF4-FFF2-40B4-BE49-F238E27FC236}">
                  <a16:creationId xmlns:a16="http://schemas.microsoft.com/office/drawing/2014/main" id="{F336704F-DAB2-A04D-9076-FAFB53D34D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9146" y="4380135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5" name="Line 53">
              <a:extLst>
                <a:ext uri="{FF2B5EF4-FFF2-40B4-BE49-F238E27FC236}">
                  <a16:creationId xmlns:a16="http://schemas.microsoft.com/office/drawing/2014/main" id="{F21777F9-543E-AC4A-A674-42E5B5936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33392" y="4357063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6" name="Line 54">
              <a:extLst>
                <a:ext uri="{FF2B5EF4-FFF2-40B4-BE49-F238E27FC236}">
                  <a16:creationId xmlns:a16="http://schemas.microsoft.com/office/drawing/2014/main" id="{D3A2C72F-294E-9641-996F-05A54E4776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33392" y="4394418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7" name="Line 55">
              <a:extLst>
                <a:ext uri="{FF2B5EF4-FFF2-40B4-BE49-F238E27FC236}">
                  <a16:creationId xmlns:a16="http://schemas.microsoft.com/office/drawing/2014/main" id="{244B795A-5C8A-B742-A719-DC688329C8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0273" y="4373543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8" name="Line 56">
              <a:extLst>
                <a:ext uri="{FF2B5EF4-FFF2-40B4-BE49-F238E27FC236}">
                  <a16:creationId xmlns:a16="http://schemas.microsoft.com/office/drawing/2014/main" id="{BD27157B-968F-B349-AB9D-C08493AE72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0515" y="4394418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59" name="Line 57">
              <a:extLst>
                <a:ext uri="{FF2B5EF4-FFF2-40B4-BE49-F238E27FC236}">
                  <a16:creationId xmlns:a16="http://schemas.microsoft.com/office/drawing/2014/main" id="{EA5324DC-DA58-654B-B5EB-B3E5CA584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4761" y="4373543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0" name="Line 58">
              <a:extLst>
                <a:ext uri="{FF2B5EF4-FFF2-40B4-BE49-F238E27FC236}">
                  <a16:creationId xmlns:a16="http://schemas.microsoft.com/office/drawing/2014/main" id="{5A7FFAA2-B839-4446-9FCE-42EDBED13A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6858" y="440979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1" name="Line 59">
              <a:extLst>
                <a:ext uri="{FF2B5EF4-FFF2-40B4-BE49-F238E27FC236}">
                  <a16:creationId xmlns:a16="http://schemas.microsoft.com/office/drawing/2014/main" id="{1B040C2A-1DD2-E846-BFF7-74409BB969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1104" y="4388924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2" name="Line 60">
              <a:extLst>
                <a:ext uri="{FF2B5EF4-FFF2-40B4-BE49-F238E27FC236}">
                  <a16:creationId xmlns:a16="http://schemas.microsoft.com/office/drawing/2014/main" id="{D1650769-35AD-184C-8957-27966F4F7F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5056" y="442627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3" name="Line 61">
              <a:extLst>
                <a:ext uri="{FF2B5EF4-FFF2-40B4-BE49-F238E27FC236}">
                  <a16:creationId xmlns:a16="http://schemas.microsoft.com/office/drawing/2014/main" id="{8660ED51-6EF0-EA43-9634-6F6763FB93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9302" y="440540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4" name="Line 62">
              <a:extLst>
                <a:ext uri="{FF2B5EF4-FFF2-40B4-BE49-F238E27FC236}">
                  <a16:creationId xmlns:a16="http://schemas.microsoft.com/office/drawing/2014/main" id="{855406C1-A336-0D47-881E-95A2FB6862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5350" y="442627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5" name="Line 63">
              <a:extLst>
                <a:ext uri="{FF2B5EF4-FFF2-40B4-BE49-F238E27FC236}">
                  <a16:creationId xmlns:a16="http://schemas.microsoft.com/office/drawing/2014/main" id="{DD073799-9774-CF4F-A235-F5EAF80E71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2231" y="440540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6" name="Line 64">
              <a:extLst>
                <a:ext uri="{FF2B5EF4-FFF2-40B4-BE49-F238E27FC236}">
                  <a16:creationId xmlns:a16="http://schemas.microsoft.com/office/drawing/2014/main" id="{2A3CA410-46AF-AA4F-B6C3-68B6B346D5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1936" y="444275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7" name="Line 65">
              <a:extLst>
                <a:ext uri="{FF2B5EF4-FFF2-40B4-BE49-F238E27FC236}">
                  <a16:creationId xmlns:a16="http://schemas.microsoft.com/office/drawing/2014/main" id="{D6F09227-C531-D24A-96C0-34E8BF7C8C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499" y="4422983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8" name="Line 66">
              <a:extLst>
                <a:ext uri="{FF2B5EF4-FFF2-40B4-BE49-F238E27FC236}">
                  <a16:creationId xmlns:a16="http://schemas.microsoft.com/office/drawing/2014/main" id="{ECA50E9F-7A55-554D-9E4D-8B5858AA3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2474" y="445923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69" name="Line 67">
              <a:extLst>
                <a:ext uri="{FF2B5EF4-FFF2-40B4-BE49-F238E27FC236}">
                  <a16:creationId xmlns:a16="http://schemas.microsoft.com/office/drawing/2014/main" id="{15535557-E376-A344-A47A-D257D7CB88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9354" y="4438364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0" name="Line 68">
              <a:extLst>
                <a:ext uri="{FF2B5EF4-FFF2-40B4-BE49-F238E27FC236}">
                  <a16:creationId xmlns:a16="http://schemas.microsoft.com/office/drawing/2014/main" id="{1F8E7149-6807-5C4E-A3AD-011FCE713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0671" y="4474620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1" name="Line 69">
              <a:extLst>
                <a:ext uri="{FF2B5EF4-FFF2-40B4-BE49-F238E27FC236}">
                  <a16:creationId xmlns:a16="http://schemas.microsoft.com/office/drawing/2014/main" id="{E5640E21-82BC-094F-990D-8BF4B46988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4917" y="445484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2" name="Line 70">
              <a:extLst>
                <a:ext uri="{FF2B5EF4-FFF2-40B4-BE49-F238E27FC236}">
                  <a16:creationId xmlns:a16="http://schemas.microsoft.com/office/drawing/2014/main" id="{C30CC1CC-830B-CA4E-A0E3-DE31B8FF01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6477" y="4474620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3" name="Line 71">
              <a:extLst>
                <a:ext uri="{FF2B5EF4-FFF2-40B4-BE49-F238E27FC236}">
                  <a16:creationId xmlns:a16="http://schemas.microsoft.com/office/drawing/2014/main" id="{0E77225E-8500-3040-A50F-4267124F7E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0723" y="4452647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4" name="Line 72">
              <a:extLst>
                <a:ext uri="{FF2B5EF4-FFF2-40B4-BE49-F238E27FC236}">
                  <a16:creationId xmlns:a16="http://schemas.microsoft.com/office/drawing/2014/main" id="{E7BCF68D-0D84-BD47-90C7-71485885A1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648" y="4474620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5" name="Line 73">
              <a:extLst>
                <a:ext uri="{FF2B5EF4-FFF2-40B4-BE49-F238E27FC236}">
                  <a16:creationId xmlns:a16="http://schemas.microsoft.com/office/drawing/2014/main" id="{94273429-9290-104D-9697-D9CD628FC3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3895" y="445484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6" name="Line 74">
              <a:extLst>
                <a:ext uri="{FF2B5EF4-FFF2-40B4-BE49-F238E27FC236}">
                  <a16:creationId xmlns:a16="http://schemas.microsoft.com/office/drawing/2014/main" id="{1F83A5AA-39D3-394A-AD10-79ADF198E6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8869" y="4473522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7" name="Line 75">
              <a:extLst>
                <a:ext uri="{FF2B5EF4-FFF2-40B4-BE49-F238E27FC236}">
                  <a16:creationId xmlns:a16="http://schemas.microsoft.com/office/drawing/2014/main" id="{E2B99AB7-3EAF-624D-87A2-FA857FDE4A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3115" y="4452647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8" name="Line 76">
              <a:extLst>
                <a:ext uri="{FF2B5EF4-FFF2-40B4-BE49-F238E27FC236}">
                  <a16:creationId xmlns:a16="http://schemas.microsoft.com/office/drawing/2014/main" id="{58756D11-7BBC-AE4F-B9A5-0058F9E9B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9163" y="4476817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79" name="Line 77">
              <a:extLst>
                <a:ext uri="{FF2B5EF4-FFF2-40B4-BE49-F238E27FC236}">
                  <a16:creationId xmlns:a16="http://schemas.microsoft.com/office/drawing/2014/main" id="{C956E496-C344-AF4A-B276-4474D8CD74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4727" y="4454844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0" name="Line 78">
              <a:extLst>
                <a:ext uri="{FF2B5EF4-FFF2-40B4-BE49-F238E27FC236}">
                  <a16:creationId xmlns:a16="http://schemas.microsoft.com/office/drawing/2014/main" id="{F98A00A4-890F-0E46-AE64-D98C55FDB0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8384" y="4474620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1" name="Line 79">
              <a:extLst>
                <a:ext uri="{FF2B5EF4-FFF2-40B4-BE49-F238E27FC236}">
                  <a16:creationId xmlns:a16="http://schemas.microsoft.com/office/drawing/2014/main" id="{48703911-8A81-1041-8AAB-DB896E7651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2630" y="445484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2" name="Line 80">
              <a:extLst>
                <a:ext uri="{FF2B5EF4-FFF2-40B4-BE49-F238E27FC236}">
                  <a16:creationId xmlns:a16="http://schemas.microsoft.com/office/drawing/2014/main" id="{7DA08DB0-A1EF-8A43-A6B6-4CB452448F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0775" y="4496593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3" name="Line 81">
              <a:extLst>
                <a:ext uri="{FF2B5EF4-FFF2-40B4-BE49-F238E27FC236}">
                  <a16:creationId xmlns:a16="http://schemas.microsoft.com/office/drawing/2014/main" id="{C9C37A8D-785E-8C4D-9EF0-00826E8603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5021" y="4476817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4" name="Line 82">
              <a:extLst>
                <a:ext uri="{FF2B5EF4-FFF2-40B4-BE49-F238E27FC236}">
                  <a16:creationId xmlns:a16="http://schemas.microsoft.com/office/drawing/2014/main" id="{F0388FD1-8DAB-1947-8746-16AC4A1A0F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0533" y="4496593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5" name="Line 83">
              <a:extLst>
                <a:ext uri="{FF2B5EF4-FFF2-40B4-BE49-F238E27FC236}">
                  <a16:creationId xmlns:a16="http://schemas.microsoft.com/office/drawing/2014/main" id="{1366E340-C80B-D141-AEB2-6DF0AF52CD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4779" y="4476817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6" name="Line 84">
              <a:extLst>
                <a:ext uri="{FF2B5EF4-FFF2-40B4-BE49-F238E27FC236}">
                  <a16:creationId xmlns:a16="http://schemas.microsoft.com/office/drawing/2014/main" id="{61782127-84BD-5845-916C-42F51BD872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8973" y="4514172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7" name="Line 85">
              <a:extLst>
                <a:ext uri="{FF2B5EF4-FFF2-40B4-BE49-F238E27FC236}">
                  <a16:creationId xmlns:a16="http://schemas.microsoft.com/office/drawing/2014/main" id="{2FDAE4E4-FE18-DB49-AD7B-08114FF020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5853" y="4494396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8" name="Line 86">
              <a:extLst>
                <a:ext uri="{FF2B5EF4-FFF2-40B4-BE49-F238E27FC236}">
                  <a16:creationId xmlns:a16="http://schemas.microsoft.com/office/drawing/2014/main" id="{A0E17DE6-6157-A44F-939B-7C5580398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876" y="4514172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89" name="Line 87">
              <a:extLst>
                <a:ext uri="{FF2B5EF4-FFF2-40B4-BE49-F238E27FC236}">
                  <a16:creationId xmlns:a16="http://schemas.microsoft.com/office/drawing/2014/main" id="{3B1530C1-C9EC-094F-9959-5A5932CD93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1122" y="449439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0" name="Line 88">
              <a:extLst>
                <a:ext uri="{FF2B5EF4-FFF2-40B4-BE49-F238E27FC236}">
                  <a16:creationId xmlns:a16="http://schemas.microsoft.com/office/drawing/2014/main" id="{DEC0CED4-98A4-7E43-BAB2-B5D7C91B37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2439" y="4514172"/>
              <a:ext cx="68492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1" name="Line 89">
              <a:extLst>
                <a:ext uri="{FF2B5EF4-FFF2-40B4-BE49-F238E27FC236}">
                  <a16:creationId xmlns:a16="http://schemas.microsoft.com/office/drawing/2014/main" id="{D31E9488-9E0B-184A-A1AB-D0D524052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6685" y="449439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2" name="Line 90">
              <a:extLst>
                <a:ext uri="{FF2B5EF4-FFF2-40B4-BE49-F238E27FC236}">
                  <a16:creationId xmlns:a16="http://schemas.microsoft.com/office/drawing/2014/main" id="{4E559CA9-A3AF-5D42-9F4A-923D6A1288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025" y="451636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3" name="Line 91">
              <a:extLst>
                <a:ext uri="{FF2B5EF4-FFF2-40B4-BE49-F238E27FC236}">
                  <a16:creationId xmlns:a16="http://schemas.microsoft.com/office/drawing/2014/main" id="{2C3EF95D-F5A8-CD48-8CC0-B4F2C6DAA2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588" y="449439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4" name="Line 92">
              <a:extLst>
                <a:ext uri="{FF2B5EF4-FFF2-40B4-BE49-F238E27FC236}">
                  <a16:creationId xmlns:a16="http://schemas.microsoft.com/office/drawing/2014/main" id="{5831EF34-C32A-3247-B4FD-A47A0E71A2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8245" y="4537244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5" name="Line 93">
              <a:extLst>
                <a:ext uri="{FF2B5EF4-FFF2-40B4-BE49-F238E27FC236}">
                  <a16:creationId xmlns:a16="http://schemas.microsoft.com/office/drawing/2014/main" id="{251156AF-D1CB-C046-9122-6D00F1515A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808" y="4516369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6" name="Line 94">
              <a:extLst>
                <a:ext uri="{FF2B5EF4-FFF2-40B4-BE49-F238E27FC236}">
                  <a16:creationId xmlns:a16="http://schemas.microsoft.com/office/drawing/2014/main" id="{59749455-02D7-8846-A257-DA4B8FA8D4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540" y="4581191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7" name="Line 95">
              <a:extLst>
                <a:ext uri="{FF2B5EF4-FFF2-40B4-BE49-F238E27FC236}">
                  <a16:creationId xmlns:a16="http://schemas.microsoft.com/office/drawing/2014/main" id="{0324C5FF-1C40-FB43-BC82-659135FECC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2786" y="4560316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8" name="Line 96">
              <a:extLst>
                <a:ext uri="{FF2B5EF4-FFF2-40B4-BE49-F238E27FC236}">
                  <a16:creationId xmlns:a16="http://schemas.microsoft.com/office/drawing/2014/main" id="{6E3616DC-74EF-D941-B5C7-B32ACB4D44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7517" y="4603164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99" name="Line 97">
              <a:extLst>
                <a:ext uri="{FF2B5EF4-FFF2-40B4-BE49-F238E27FC236}">
                  <a16:creationId xmlns:a16="http://schemas.microsoft.com/office/drawing/2014/main" id="{39BFE21B-BEE2-EC45-BA4F-D576B3945C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3080" y="4581191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0" name="Line 98">
              <a:extLst>
                <a:ext uri="{FF2B5EF4-FFF2-40B4-BE49-F238E27FC236}">
                  <a16:creationId xmlns:a16="http://schemas.microsoft.com/office/drawing/2014/main" id="{D2A36B27-6135-D24C-A770-B9694D6E4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5472" y="467347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1" name="Line 99">
              <a:extLst>
                <a:ext uri="{FF2B5EF4-FFF2-40B4-BE49-F238E27FC236}">
                  <a16:creationId xmlns:a16="http://schemas.microsoft.com/office/drawing/2014/main" id="{FA68D8E4-5338-5743-8E20-63909E6B97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2353" y="465260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2" name="Line 100">
              <a:extLst>
                <a:ext uri="{FF2B5EF4-FFF2-40B4-BE49-F238E27FC236}">
                  <a16:creationId xmlns:a16="http://schemas.microsoft.com/office/drawing/2014/main" id="{6A962230-EC6A-BA41-BF1F-B2A0B98ACE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229" y="467347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3" name="Line 101">
              <a:extLst>
                <a:ext uri="{FF2B5EF4-FFF2-40B4-BE49-F238E27FC236}">
                  <a16:creationId xmlns:a16="http://schemas.microsoft.com/office/drawing/2014/main" id="{4A4FF371-C14A-0D42-8781-E626B6A1F1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9475" y="465260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4" name="Line 102">
              <a:extLst>
                <a:ext uri="{FF2B5EF4-FFF2-40B4-BE49-F238E27FC236}">
                  <a16:creationId xmlns:a16="http://schemas.microsoft.com/office/drawing/2014/main" id="{B9355650-A878-7C44-9DC8-5E7E32739C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6304" y="4696551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5" name="Line 103">
              <a:extLst>
                <a:ext uri="{FF2B5EF4-FFF2-40B4-BE49-F238E27FC236}">
                  <a16:creationId xmlns:a16="http://schemas.microsoft.com/office/drawing/2014/main" id="{12631845-C0D0-964F-983A-1B270803F4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1867" y="4676775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6" name="Line 104">
              <a:extLst>
                <a:ext uri="{FF2B5EF4-FFF2-40B4-BE49-F238E27FC236}">
                  <a16:creationId xmlns:a16="http://schemas.microsoft.com/office/drawing/2014/main" id="{4E2332B7-E862-BF47-B833-3613FD24CD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2890" y="4696551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7" name="Line 105">
              <a:extLst>
                <a:ext uri="{FF2B5EF4-FFF2-40B4-BE49-F238E27FC236}">
                  <a16:creationId xmlns:a16="http://schemas.microsoft.com/office/drawing/2014/main" id="{B0AD3DC6-9CB1-6A46-B395-189BA6F27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7136" y="4676775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8" name="Line 106">
              <a:extLst>
                <a:ext uri="{FF2B5EF4-FFF2-40B4-BE49-F238E27FC236}">
                  <a16:creationId xmlns:a16="http://schemas.microsoft.com/office/drawing/2014/main" id="{9D34CF38-3401-C646-8C66-1861319FC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5524" y="4721820"/>
              <a:ext cx="68492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09" name="Line 107">
              <a:extLst>
                <a:ext uri="{FF2B5EF4-FFF2-40B4-BE49-F238E27FC236}">
                  <a16:creationId xmlns:a16="http://schemas.microsoft.com/office/drawing/2014/main" id="{B8E87BAA-D856-6E45-A56F-DA94494B66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9770" y="4702044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0" name="Line 108">
              <a:extLst>
                <a:ext uri="{FF2B5EF4-FFF2-40B4-BE49-F238E27FC236}">
                  <a16:creationId xmlns:a16="http://schemas.microsoft.com/office/drawing/2014/main" id="{984A6512-664E-6642-9D98-C21E16EDDA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3721" y="4721820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1" name="Line 109">
              <a:extLst>
                <a:ext uri="{FF2B5EF4-FFF2-40B4-BE49-F238E27FC236}">
                  <a16:creationId xmlns:a16="http://schemas.microsoft.com/office/drawing/2014/main" id="{443A8B46-8A41-1048-B380-6BB1357D92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7968" y="4699847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2" name="Line 110">
              <a:extLst>
                <a:ext uri="{FF2B5EF4-FFF2-40B4-BE49-F238E27FC236}">
                  <a16:creationId xmlns:a16="http://schemas.microsoft.com/office/drawing/2014/main" id="{43F4360D-620B-B441-A52A-5F10BD957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8505" y="4823996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3" name="Line 111">
              <a:extLst>
                <a:ext uri="{FF2B5EF4-FFF2-40B4-BE49-F238E27FC236}">
                  <a16:creationId xmlns:a16="http://schemas.microsoft.com/office/drawing/2014/main" id="{65F4BE64-D9F0-A449-A675-6B7B10577F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751" y="4803122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4" name="Line 112">
              <a:extLst>
                <a:ext uri="{FF2B5EF4-FFF2-40B4-BE49-F238E27FC236}">
                  <a16:creationId xmlns:a16="http://schemas.microsoft.com/office/drawing/2014/main" id="{80FD5130-8CB4-164E-B50C-60D6F7C4D4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9579" y="4825095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5" name="Line 113">
              <a:extLst>
                <a:ext uri="{FF2B5EF4-FFF2-40B4-BE49-F238E27FC236}">
                  <a16:creationId xmlns:a16="http://schemas.microsoft.com/office/drawing/2014/main" id="{3749D40C-3B31-F94F-9B89-850F44C4DC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6460" y="4805319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6" name="Line 114">
              <a:extLst>
                <a:ext uri="{FF2B5EF4-FFF2-40B4-BE49-F238E27FC236}">
                  <a16:creationId xmlns:a16="http://schemas.microsoft.com/office/drawing/2014/main" id="{EE2856DF-EC68-EE49-AC10-0F5CC75D57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9337" y="4877831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7" name="Line 115">
              <a:extLst>
                <a:ext uri="{FF2B5EF4-FFF2-40B4-BE49-F238E27FC236}">
                  <a16:creationId xmlns:a16="http://schemas.microsoft.com/office/drawing/2014/main" id="{D3C8DA01-3890-084A-A4D4-53DE436A0A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3583" y="4856956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8" name="Line 116">
              <a:extLst>
                <a:ext uri="{FF2B5EF4-FFF2-40B4-BE49-F238E27FC236}">
                  <a16:creationId xmlns:a16="http://schemas.microsoft.com/office/drawing/2014/main" id="{F475DE44-3B94-134C-A1A8-96C86AC75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3046" y="4877831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19" name="Line 117">
              <a:extLst>
                <a:ext uri="{FF2B5EF4-FFF2-40B4-BE49-F238E27FC236}">
                  <a16:creationId xmlns:a16="http://schemas.microsoft.com/office/drawing/2014/main" id="{548EBD2F-69BD-1840-8C52-FD6A7F53AC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7292" y="4855858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0" name="Line 118">
              <a:extLst>
                <a:ext uri="{FF2B5EF4-FFF2-40B4-BE49-F238E27FC236}">
                  <a16:creationId xmlns:a16="http://schemas.microsoft.com/office/drawing/2014/main" id="{E417DBE5-A1C9-3C47-8B94-9B1A9ED77D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7292" y="4877831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1" name="Line 119">
              <a:extLst>
                <a:ext uri="{FF2B5EF4-FFF2-40B4-BE49-F238E27FC236}">
                  <a16:creationId xmlns:a16="http://schemas.microsoft.com/office/drawing/2014/main" id="{C66312D3-95EC-E74D-A0A5-E2F0C13678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1538" y="4855858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2" name="Line 120">
              <a:extLst>
                <a:ext uri="{FF2B5EF4-FFF2-40B4-BE49-F238E27FC236}">
                  <a16:creationId xmlns:a16="http://schemas.microsoft.com/office/drawing/2014/main" id="{A5727C5A-587D-DE45-966F-ABC78D8226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6270" y="496462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3" name="Line 121">
              <a:extLst>
                <a:ext uri="{FF2B5EF4-FFF2-40B4-BE49-F238E27FC236}">
                  <a16:creationId xmlns:a16="http://schemas.microsoft.com/office/drawing/2014/main" id="{67174763-6B5D-244B-B79E-FE8D92410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0516" y="4942652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4" name="Line 122">
              <a:extLst>
                <a:ext uri="{FF2B5EF4-FFF2-40B4-BE49-F238E27FC236}">
                  <a16:creationId xmlns:a16="http://schemas.microsoft.com/office/drawing/2014/main" id="{35F61943-BD81-7547-8283-8FFAB6779B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0516" y="4995388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5" name="Line 123">
              <a:extLst>
                <a:ext uri="{FF2B5EF4-FFF2-40B4-BE49-F238E27FC236}">
                  <a16:creationId xmlns:a16="http://schemas.microsoft.com/office/drawing/2014/main" id="{6D93881A-AB5A-F94B-BB7E-7451E4ADE1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6079" y="4973415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6" name="Line 124">
              <a:extLst>
                <a:ext uri="{FF2B5EF4-FFF2-40B4-BE49-F238E27FC236}">
                  <a16:creationId xmlns:a16="http://schemas.microsoft.com/office/drawing/2014/main" id="{0DFAA648-8DF8-DF4E-81DC-1129BAD08F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3687" y="5025053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7" name="Line 125">
              <a:extLst>
                <a:ext uri="{FF2B5EF4-FFF2-40B4-BE49-F238E27FC236}">
                  <a16:creationId xmlns:a16="http://schemas.microsoft.com/office/drawing/2014/main" id="{BCBFEF73-0504-4B4C-872B-69D3DECC7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9250" y="5004178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8" name="Line 126">
              <a:extLst>
                <a:ext uri="{FF2B5EF4-FFF2-40B4-BE49-F238E27FC236}">
                  <a16:creationId xmlns:a16="http://schemas.microsoft.com/office/drawing/2014/main" id="{96E0E2F2-C6C3-6142-93BD-43E72C0929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2180" y="5055815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29" name="Line 127">
              <a:extLst>
                <a:ext uri="{FF2B5EF4-FFF2-40B4-BE49-F238E27FC236}">
                  <a16:creationId xmlns:a16="http://schemas.microsoft.com/office/drawing/2014/main" id="{18FC296F-B1CF-6D4B-97ED-2D70DF7FE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7742" y="5034940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0" name="Line 128">
              <a:extLst>
                <a:ext uri="{FF2B5EF4-FFF2-40B4-BE49-F238E27FC236}">
                  <a16:creationId xmlns:a16="http://schemas.microsoft.com/office/drawing/2014/main" id="{B2173E79-5B84-D146-A1B9-50ED856F2E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3791" y="5089874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1" name="Line 129">
              <a:extLst>
                <a:ext uri="{FF2B5EF4-FFF2-40B4-BE49-F238E27FC236}">
                  <a16:creationId xmlns:a16="http://schemas.microsoft.com/office/drawing/2014/main" id="{D285DDB7-49D1-2C48-B7E6-A6D67D8349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8038" y="5067900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2" name="Line 130">
              <a:extLst>
                <a:ext uri="{FF2B5EF4-FFF2-40B4-BE49-F238E27FC236}">
                  <a16:creationId xmlns:a16="http://schemas.microsoft.com/office/drawing/2014/main" id="{2414A909-4E09-184E-9EAB-1A7367E019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4866" y="5089874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3" name="Line 131">
              <a:extLst>
                <a:ext uri="{FF2B5EF4-FFF2-40B4-BE49-F238E27FC236}">
                  <a16:creationId xmlns:a16="http://schemas.microsoft.com/office/drawing/2014/main" id="{91EFA466-8706-B740-B598-859DE5E9CF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9112" y="5067900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4" name="Line 132">
              <a:extLst>
                <a:ext uri="{FF2B5EF4-FFF2-40B4-BE49-F238E27FC236}">
                  <a16:creationId xmlns:a16="http://schemas.microsoft.com/office/drawing/2014/main" id="{DB78913D-948F-2D47-BCD9-DC20B66830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1209" y="5089874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5" name="Line 133">
              <a:extLst>
                <a:ext uri="{FF2B5EF4-FFF2-40B4-BE49-F238E27FC236}">
                  <a16:creationId xmlns:a16="http://schemas.microsoft.com/office/drawing/2014/main" id="{493D70EA-1C7D-EB4F-9BA4-E1FC55A7BB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8090" y="5067900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6" name="Line 134">
              <a:extLst>
                <a:ext uri="{FF2B5EF4-FFF2-40B4-BE49-F238E27FC236}">
                  <a16:creationId xmlns:a16="http://schemas.microsoft.com/office/drawing/2014/main" id="{1F463DB4-9131-C944-8B14-B6471FE3B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3358" y="5123933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7" name="Line 135">
              <a:extLst>
                <a:ext uri="{FF2B5EF4-FFF2-40B4-BE49-F238E27FC236}">
                  <a16:creationId xmlns:a16="http://schemas.microsoft.com/office/drawing/2014/main" id="{D21CEAAE-19C2-8044-8A80-028CD21719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0239" y="5103058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8" name="Line 136">
              <a:extLst>
                <a:ext uri="{FF2B5EF4-FFF2-40B4-BE49-F238E27FC236}">
                  <a16:creationId xmlns:a16="http://schemas.microsoft.com/office/drawing/2014/main" id="{3E6DBE96-F05D-AF46-87A1-59418F625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1850" y="5161287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39" name="Line 137">
              <a:extLst>
                <a:ext uri="{FF2B5EF4-FFF2-40B4-BE49-F238E27FC236}">
                  <a16:creationId xmlns:a16="http://schemas.microsoft.com/office/drawing/2014/main" id="{F129FA71-9E95-A44C-A76F-CF6B67465D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8731" y="5141511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0" name="Line 138">
              <a:extLst>
                <a:ext uri="{FF2B5EF4-FFF2-40B4-BE49-F238E27FC236}">
                  <a16:creationId xmlns:a16="http://schemas.microsoft.com/office/drawing/2014/main" id="{D639C05B-099C-0C40-9473-B37C962CB8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5022" y="5161287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1" name="Line 139">
              <a:extLst>
                <a:ext uri="{FF2B5EF4-FFF2-40B4-BE49-F238E27FC236}">
                  <a16:creationId xmlns:a16="http://schemas.microsoft.com/office/drawing/2014/main" id="{C6EAAA78-3514-5D4B-8F9C-BB6B5BA872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1902" y="5141511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2" name="Line 140">
              <a:extLst>
                <a:ext uri="{FF2B5EF4-FFF2-40B4-BE49-F238E27FC236}">
                  <a16:creationId xmlns:a16="http://schemas.microsoft.com/office/drawing/2014/main" id="{E48747ED-AF99-D041-861B-709B1019F7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8246" y="5199740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3" name="Line 141">
              <a:extLst>
                <a:ext uri="{FF2B5EF4-FFF2-40B4-BE49-F238E27FC236}">
                  <a16:creationId xmlns:a16="http://schemas.microsoft.com/office/drawing/2014/main" id="{961D16F3-9B11-8242-B272-3C4D53AD87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492" y="5178866"/>
              <a:ext cx="0" cy="41749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4" name="Line 142">
              <a:extLst>
                <a:ext uri="{FF2B5EF4-FFF2-40B4-BE49-F238E27FC236}">
                  <a16:creationId xmlns:a16="http://schemas.microsoft.com/office/drawing/2014/main" id="{CFBF02FB-97E1-0D40-A8C7-63D8BB91AE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6738" y="528323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5" name="Line 143">
              <a:extLst>
                <a:ext uri="{FF2B5EF4-FFF2-40B4-BE49-F238E27FC236}">
                  <a16:creationId xmlns:a16="http://schemas.microsoft.com/office/drawing/2014/main" id="{90EECBA9-2802-484B-8D16-69DFED26F1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0984" y="526126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6" name="Line 144">
              <a:extLst>
                <a:ext uri="{FF2B5EF4-FFF2-40B4-BE49-F238E27FC236}">
                  <a16:creationId xmlns:a16="http://schemas.microsoft.com/office/drawing/2014/main" id="{510DC0AE-5220-FF44-A037-648FC3D5C6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5663" y="528323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7" name="Line 145">
              <a:extLst>
                <a:ext uri="{FF2B5EF4-FFF2-40B4-BE49-F238E27FC236}">
                  <a16:creationId xmlns:a16="http://schemas.microsoft.com/office/drawing/2014/main" id="{BEFB0F5B-13AB-1B48-9676-3350B35C1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9909" y="526126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8" name="Line 146">
              <a:extLst>
                <a:ext uri="{FF2B5EF4-FFF2-40B4-BE49-F238E27FC236}">
                  <a16:creationId xmlns:a16="http://schemas.microsoft.com/office/drawing/2014/main" id="{0FB55227-F03F-9E44-8243-7087442A64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1226" y="528323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49" name="Line 147">
              <a:extLst>
                <a:ext uri="{FF2B5EF4-FFF2-40B4-BE49-F238E27FC236}">
                  <a16:creationId xmlns:a16="http://schemas.microsoft.com/office/drawing/2014/main" id="{06218EB8-3EA4-424C-A502-338B8DC065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8107" y="526126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0" name="Line 148">
              <a:extLst>
                <a:ext uri="{FF2B5EF4-FFF2-40B4-BE49-F238E27FC236}">
                  <a16:creationId xmlns:a16="http://schemas.microsoft.com/office/drawing/2014/main" id="{089CB083-BE5F-7044-907A-85E783EF61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6547" y="528323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1" name="Line 149">
              <a:extLst>
                <a:ext uri="{FF2B5EF4-FFF2-40B4-BE49-F238E27FC236}">
                  <a16:creationId xmlns:a16="http://schemas.microsoft.com/office/drawing/2014/main" id="{F4C9EC2E-5628-F544-BF5C-633348D6FF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2111" y="526126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2" name="Line 150">
              <a:extLst>
                <a:ext uri="{FF2B5EF4-FFF2-40B4-BE49-F238E27FC236}">
                  <a16:creationId xmlns:a16="http://schemas.microsoft.com/office/drawing/2014/main" id="{832C8B1F-E542-BE48-80EB-478CB919A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53185" y="5283239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3" name="Line 151">
              <a:extLst>
                <a:ext uri="{FF2B5EF4-FFF2-40B4-BE49-F238E27FC236}">
                  <a16:creationId xmlns:a16="http://schemas.microsoft.com/office/drawing/2014/main" id="{2D0EA9FE-CE16-8A46-A375-E212896652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7431" y="526126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4" name="Line 152">
              <a:extLst>
                <a:ext uri="{FF2B5EF4-FFF2-40B4-BE49-F238E27FC236}">
                  <a16:creationId xmlns:a16="http://schemas.microsoft.com/office/drawing/2014/main" id="{BAA60EB4-0F74-0842-8BCF-034053601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6114" y="5283239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5" name="Line 153">
              <a:extLst>
                <a:ext uri="{FF2B5EF4-FFF2-40B4-BE49-F238E27FC236}">
                  <a16:creationId xmlns:a16="http://schemas.microsoft.com/office/drawing/2014/main" id="{300F00C3-25A0-6E4C-AE13-E9DDC1C6D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1677" y="5261266"/>
              <a:ext cx="0" cy="42848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6" name="Line 154">
              <a:extLst>
                <a:ext uri="{FF2B5EF4-FFF2-40B4-BE49-F238E27FC236}">
                  <a16:creationId xmlns:a16="http://schemas.microsoft.com/office/drawing/2014/main" id="{A28477C0-E6A9-8E46-9A40-19D1ACA695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5438" y="5343666"/>
              <a:ext cx="71127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7" name="Line 155">
              <a:extLst>
                <a:ext uri="{FF2B5EF4-FFF2-40B4-BE49-F238E27FC236}">
                  <a16:creationId xmlns:a16="http://schemas.microsoft.com/office/drawing/2014/main" id="{DEA5034E-A386-8246-A9FE-0D147B035A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2319" y="5323890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8" name="Line 156">
              <a:extLst>
                <a:ext uri="{FF2B5EF4-FFF2-40B4-BE49-F238E27FC236}">
                  <a16:creationId xmlns:a16="http://schemas.microsoft.com/office/drawing/2014/main" id="{40997381-5778-C647-8CAB-2A4D9C58CC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5490" y="534366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59" name="Line 157">
              <a:extLst>
                <a:ext uri="{FF2B5EF4-FFF2-40B4-BE49-F238E27FC236}">
                  <a16:creationId xmlns:a16="http://schemas.microsoft.com/office/drawing/2014/main" id="{93DDE642-ED00-C243-B30F-B1F8C1E8C3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1053" y="5323890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60" name="Line 158">
              <a:extLst>
                <a:ext uri="{FF2B5EF4-FFF2-40B4-BE49-F238E27FC236}">
                  <a16:creationId xmlns:a16="http://schemas.microsoft.com/office/drawing/2014/main" id="{9201D109-E5C7-4F46-ABC0-2C3BEF120C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3687" y="534366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61" name="Line 159">
              <a:extLst>
                <a:ext uri="{FF2B5EF4-FFF2-40B4-BE49-F238E27FC236}">
                  <a16:creationId xmlns:a16="http://schemas.microsoft.com/office/drawing/2014/main" id="{0C393045-74BD-FA45-AC7C-5DF776F881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251" y="5323890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62" name="Line 160">
              <a:extLst>
                <a:ext uri="{FF2B5EF4-FFF2-40B4-BE49-F238E27FC236}">
                  <a16:creationId xmlns:a16="http://schemas.microsoft.com/office/drawing/2014/main" id="{13B5936A-95A0-A549-A895-66032DD696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2180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63" name="Line 161">
              <a:extLst>
                <a:ext uri="{FF2B5EF4-FFF2-40B4-BE49-F238E27FC236}">
                  <a16:creationId xmlns:a16="http://schemas.microsoft.com/office/drawing/2014/main" id="{C6E3E54A-C1DA-E945-827F-6EFAF8D718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6426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64" name="Line 162">
              <a:extLst>
                <a:ext uri="{FF2B5EF4-FFF2-40B4-BE49-F238E27FC236}">
                  <a16:creationId xmlns:a16="http://schemas.microsoft.com/office/drawing/2014/main" id="{3C447BC7-718F-A94A-B578-FC3962B9B1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3549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67" name="Line 163">
              <a:extLst>
                <a:ext uri="{FF2B5EF4-FFF2-40B4-BE49-F238E27FC236}">
                  <a16:creationId xmlns:a16="http://schemas.microsoft.com/office/drawing/2014/main" id="{755A9A59-562C-5540-AD25-0E45587B49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37795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0" name="Line 164">
              <a:extLst>
                <a:ext uri="{FF2B5EF4-FFF2-40B4-BE49-F238E27FC236}">
                  <a16:creationId xmlns:a16="http://schemas.microsoft.com/office/drawing/2014/main" id="{4F3FE6A1-BA4B-1847-964B-5F977D57C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2769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1" name="Line 165">
              <a:extLst>
                <a:ext uri="{FF2B5EF4-FFF2-40B4-BE49-F238E27FC236}">
                  <a16:creationId xmlns:a16="http://schemas.microsoft.com/office/drawing/2014/main" id="{682EB3D3-5E53-E84B-8466-6788D38130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8333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2" name="Line 166">
              <a:extLst>
                <a:ext uri="{FF2B5EF4-FFF2-40B4-BE49-F238E27FC236}">
                  <a16:creationId xmlns:a16="http://schemas.microsoft.com/office/drawing/2014/main" id="{47816E2F-EA92-EC4C-926E-F57CB98C68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3064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3" name="Line 167">
              <a:extLst>
                <a:ext uri="{FF2B5EF4-FFF2-40B4-BE49-F238E27FC236}">
                  <a16:creationId xmlns:a16="http://schemas.microsoft.com/office/drawing/2014/main" id="{8C0B866C-DB74-554F-8668-FDF99EC81B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8627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4" name="Line 168">
              <a:extLst>
                <a:ext uri="{FF2B5EF4-FFF2-40B4-BE49-F238E27FC236}">
                  <a16:creationId xmlns:a16="http://schemas.microsoft.com/office/drawing/2014/main" id="{0539F5B9-C73D-E842-82B5-2115513AE3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1556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5" name="Line 169">
              <a:extLst>
                <a:ext uri="{FF2B5EF4-FFF2-40B4-BE49-F238E27FC236}">
                  <a16:creationId xmlns:a16="http://schemas.microsoft.com/office/drawing/2014/main" id="{5D3961DA-71CA-FA4D-B36F-AACF5460A4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5802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6" name="Line 170">
              <a:extLst>
                <a:ext uri="{FF2B5EF4-FFF2-40B4-BE49-F238E27FC236}">
                  <a16:creationId xmlns:a16="http://schemas.microsoft.com/office/drawing/2014/main" id="{C3506DC5-548C-B04E-A963-DA190EAC2A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9459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7" name="Line 171">
              <a:extLst>
                <a:ext uri="{FF2B5EF4-FFF2-40B4-BE49-F238E27FC236}">
                  <a16:creationId xmlns:a16="http://schemas.microsoft.com/office/drawing/2014/main" id="{5B5A6569-F2DA-5842-95D6-C1BAA91491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5022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8" name="Line 172">
              <a:extLst>
                <a:ext uri="{FF2B5EF4-FFF2-40B4-BE49-F238E27FC236}">
                  <a16:creationId xmlns:a16="http://schemas.microsoft.com/office/drawing/2014/main" id="{8352C201-3ED7-6749-9509-3FCB8636C8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8194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79" name="Line 173">
              <a:extLst>
                <a:ext uri="{FF2B5EF4-FFF2-40B4-BE49-F238E27FC236}">
                  <a16:creationId xmlns:a16="http://schemas.microsoft.com/office/drawing/2014/main" id="{CB588102-9E7A-7D4F-AA2A-3D04D00CA5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440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0" name="Line 174">
              <a:extLst>
                <a:ext uri="{FF2B5EF4-FFF2-40B4-BE49-F238E27FC236}">
                  <a16:creationId xmlns:a16="http://schemas.microsoft.com/office/drawing/2014/main" id="{8B72431E-5B84-CA4D-9034-70C4C8529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5958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1" name="Line 175">
              <a:extLst>
                <a:ext uri="{FF2B5EF4-FFF2-40B4-BE49-F238E27FC236}">
                  <a16:creationId xmlns:a16="http://schemas.microsoft.com/office/drawing/2014/main" id="{DBF8F3A6-5E67-8048-B1D2-3A805B8E46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0205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2" name="Line 176">
              <a:extLst>
                <a:ext uri="{FF2B5EF4-FFF2-40B4-BE49-F238E27FC236}">
                  <a16:creationId xmlns:a16="http://schemas.microsoft.com/office/drawing/2014/main" id="{75DFBD75-E39E-1445-B3D4-7BFE64BDA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2596" y="5417276"/>
              <a:ext cx="69810" cy="0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3" name="Line 177">
              <a:extLst>
                <a:ext uri="{FF2B5EF4-FFF2-40B4-BE49-F238E27FC236}">
                  <a16:creationId xmlns:a16="http://schemas.microsoft.com/office/drawing/2014/main" id="{042E7D4A-6464-084A-B71D-B843934F99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8160" y="5396402"/>
              <a:ext cx="0" cy="40651"/>
            </a:xfrm>
            <a:prstGeom prst="line">
              <a:avLst/>
            </a:prstGeom>
            <a:noFill/>
            <a:ln w="4763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4" name="Freeform 178">
              <a:extLst>
                <a:ext uri="{FF2B5EF4-FFF2-40B4-BE49-F238E27FC236}">
                  <a16:creationId xmlns:a16="http://schemas.microsoft.com/office/drawing/2014/main" id="{BF18834A-5642-D44E-8394-E4DC68D31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468" y="4277959"/>
              <a:ext cx="3353486" cy="2031436"/>
            </a:xfrm>
            <a:custGeom>
              <a:avLst/>
              <a:gdLst>
                <a:gd name="T0" fmla="*/ 92 w 2546"/>
                <a:gd name="T1" fmla="*/ 0 h 1849"/>
                <a:gd name="T2" fmla="*/ 111 w 2546"/>
                <a:gd name="T3" fmla="*/ 13 h 1849"/>
                <a:gd name="T4" fmla="*/ 124 w 2546"/>
                <a:gd name="T5" fmla="*/ 28 h 1849"/>
                <a:gd name="T6" fmla="*/ 184 w 2546"/>
                <a:gd name="T7" fmla="*/ 54 h 1849"/>
                <a:gd name="T8" fmla="*/ 203 w 2546"/>
                <a:gd name="T9" fmla="*/ 65 h 1849"/>
                <a:gd name="T10" fmla="*/ 261 w 2546"/>
                <a:gd name="T11" fmla="*/ 80 h 1849"/>
                <a:gd name="T12" fmla="*/ 282 w 2546"/>
                <a:gd name="T13" fmla="*/ 93 h 1849"/>
                <a:gd name="T14" fmla="*/ 290 w 2546"/>
                <a:gd name="T15" fmla="*/ 103 h 1849"/>
                <a:gd name="T16" fmla="*/ 314 w 2546"/>
                <a:gd name="T17" fmla="*/ 116 h 1849"/>
                <a:gd name="T18" fmla="*/ 369 w 2546"/>
                <a:gd name="T19" fmla="*/ 133 h 1849"/>
                <a:gd name="T20" fmla="*/ 381 w 2546"/>
                <a:gd name="T21" fmla="*/ 153 h 1849"/>
                <a:gd name="T22" fmla="*/ 463 w 2546"/>
                <a:gd name="T23" fmla="*/ 178 h 1849"/>
                <a:gd name="T24" fmla="*/ 493 w 2546"/>
                <a:gd name="T25" fmla="*/ 201 h 1849"/>
                <a:gd name="T26" fmla="*/ 513 w 2546"/>
                <a:gd name="T27" fmla="*/ 208 h 1849"/>
                <a:gd name="T28" fmla="*/ 548 w 2546"/>
                <a:gd name="T29" fmla="*/ 220 h 1849"/>
                <a:gd name="T30" fmla="*/ 559 w 2546"/>
                <a:gd name="T31" fmla="*/ 237 h 1849"/>
                <a:gd name="T32" fmla="*/ 578 w 2546"/>
                <a:gd name="T33" fmla="*/ 256 h 1849"/>
                <a:gd name="T34" fmla="*/ 595 w 2546"/>
                <a:gd name="T35" fmla="*/ 272 h 1849"/>
                <a:gd name="T36" fmla="*/ 605 w 2546"/>
                <a:gd name="T37" fmla="*/ 296 h 1849"/>
                <a:gd name="T38" fmla="*/ 621 w 2546"/>
                <a:gd name="T39" fmla="*/ 316 h 1849"/>
                <a:gd name="T40" fmla="*/ 631 w 2546"/>
                <a:gd name="T41" fmla="*/ 340 h 1849"/>
                <a:gd name="T42" fmla="*/ 666 w 2546"/>
                <a:gd name="T43" fmla="*/ 360 h 1849"/>
                <a:gd name="T44" fmla="*/ 683 w 2546"/>
                <a:gd name="T45" fmla="*/ 381 h 1849"/>
                <a:gd name="T46" fmla="*/ 721 w 2546"/>
                <a:gd name="T47" fmla="*/ 404 h 1849"/>
                <a:gd name="T48" fmla="*/ 732 w 2546"/>
                <a:gd name="T49" fmla="*/ 428 h 1849"/>
                <a:gd name="T50" fmla="*/ 761 w 2546"/>
                <a:gd name="T51" fmla="*/ 495 h 1849"/>
                <a:gd name="T52" fmla="*/ 822 w 2546"/>
                <a:gd name="T53" fmla="*/ 544 h 1849"/>
                <a:gd name="T54" fmla="*/ 836 w 2546"/>
                <a:gd name="T55" fmla="*/ 570 h 1849"/>
                <a:gd name="T56" fmla="*/ 869 w 2546"/>
                <a:gd name="T57" fmla="*/ 625 h 1849"/>
                <a:gd name="T58" fmla="*/ 877 w 2546"/>
                <a:gd name="T59" fmla="*/ 660 h 1849"/>
                <a:gd name="T60" fmla="*/ 905 w 2546"/>
                <a:gd name="T61" fmla="*/ 680 h 1849"/>
                <a:gd name="T62" fmla="*/ 953 w 2546"/>
                <a:gd name="T63" fmla="*/ 708 h 1849"/>
                <a:gd name="T64" fmla="*/ 1009 w 2546"/>
                <a:gd name="T65" fmla="*/ 738 h 1849"/>
                <a:gd name="T66" fmla="*/ 1035 w 2546"/>
                <a:gd name="T67" fmla="*/ 771 h 1849"/>
                <a:gd name="T68" fmla="*/ 1100 w 2546"/>
                <a:gd name="T69" fmla="*/ 806 h 1849"/>
                <a:gd name="T70" fmla="*/ 1132 w 2546"/>
                <a:gd name="T71" fmla="*/ 840 h 1849"/>
                <a:gd name="T72" fmla="*/ 1138 w 2546"/>
                <a:gd name="T73" fmla="*/ 855 h 1849"/>
                <a:gd name="T74" fmla="*/ 1169 w 2546"/>
                <a:gd name="T75" fmla="*/ 878 h 1849"/>
                <a:gd name="T76" fmla="*/ 1361 w 2546"/>
                <a:gd name="T77" fmla="*/ 915 h 1849"/>
                <a:gd name="T78" fmla="*/ 1473 w 2546"/>
                <a:gd name="T79" fmla="*/ 970 h 1849"/>
                <a:gd name="T80" fmla="*/ 1785 w 2546"/>
                <a:gd name="T81" fmla="*/ 1038 h 1849"/>
                <a:gd name="T82" fmla="*/ 1983 w 2546"/>
                <a:gd name="T83" fmla="*/ 1311 h 1849"/>
                <a:gd name="T84" fmla="*/ 2515 w 2546"/>
                <a:gd name="T85" fmla="*/ 1311 h 1849"/>
                <a:gd name="T86" fmla="*/ 2546 w 2546"/>
                <a:gd name="T87" fmla="*/ 1579 h 1849"/>
                <a:gd name="T88" fmla="*/ 2546 w 2546"/>
                <a:gd name="T89" fmla="*/ 1849 h 1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46" h="1849">
                  <a:moveTo>
                    <a:pt x="0" y="0"/>
                  </a:moveTo>
                  <a:lnTo>
                    <a:pt x="92" y="0"/>
                  </a:lnTo>
                  <a:lnTo>
                    <a:pt x="92" y="13"/>
                  </a:lnTo>
                  <a:lnTo>
                    <a:pt x="111" y="13"/>
                  </a:lnTo>
                  <a:lnTo>
                    <a:pt x="111" y="28"/>
                  </a:lnTo>
                  <a:lnTo>
                    <a:pt x="124" y="28"/>
                  </a:lnTo>
                  <a:lnTo>
                    <a:pt x="124" y="54"/>
                  </a:lnTo>
                  <a:lnTo>
                    <a:pt x="184" y="54"/>
                  </a:lnTo>
                  <a:lnTo>
                    <a:pt x="184" y="65"/>
                  </a:lnTo>
                  <a:lnTo>
                    <a:pt x="203" y="65"/>
                  </a:lnTo>
                  <a:lnTo>
                    <a:pt x="203" y="80"/>
                  </a:lnTo>
                  <a:lnTo>
                    <a:pt x="261" y="80"/>
                  </a:lnTo>
                  <a:lnTo>
                    <a:pt x="261" y="93"/>
                  </a:lnTo>
                  <a:lnTo>
                    <a:pt x="282" y="93"/>
                  </a:lnTo>
                  <a:lnTo>
                    <a:pt x="282" y="103"/>
                  </a:lnTo>
                  <a:lnTo>
                    <a:pt x="290" y="103"/>
                  </a:lnTo>
                  <a:lnTo>
                    <a:pt x="290" y="116"/>
                  </a:lnTo>
                  <a:lnTo>
                    <a:pt x="314" y="116"/>
                  </a:lnTo>
                  <a:lnTo>
                    <a:pt x="314" y="133"/>
                  </a:lnTo>
                  <a:lnTo>
                    <a:pt x="369" y="133"/>
                  </a:lnTo>
                  <a:lnTo>
                    <a:pt x="369" y="153"/>
                  </a:lnTo>
                  <a:lnTo>
                    <a:pt x="381" y="153"/>
                  </a:lnTo>
                  <a:lnTo>
                    <a:pt x="381" y="178"/>
                  </a:lnTo>
                  <a:lnTo>
                    <a:pt x="463" y="178"/>
                  </a:lnTo>
                  <a:lnTo>
                    <a:pt x="463" y="201"/>
                  </a:lnTo>
                  <a:lnTo>
                    <a:pt x="493" y="201"/>
                  </a:lnTo>
                  <a:lnTo>
                    <a:pt x="493" y="208"/>
                  </a:lnTo>
                  <a:lnTo>
                    <a:pt x="513" y="208"/>
                  </a:lnTo>
                  <a:lnTo>
                    <a:pt x="513" y="220"/>
                  </a:lnTo>
                  <a:lnTo>
                    <a:pt x="548" y="220"/>
                  </a:lnTo>
                  <a:lnTo>
                    <a:pt x="548" y="237"/>
                  </a:lnTo>
                  <a:lnTo>
                    <a:pt x="559" y="237"/>
                  </a:lnTo>
                  <a:lnTo>
                    <a:pt x="559" y="256"/>
                  </a:lnTo>
                  <a:lnTo>
                    <a:pt x="578" y="256"/>
                  </a:lnTo>
                  <a:lnTo>
                    <a:pt x="578" y="272"/>
                  </a:lnTo>
                  <a:lnTo>
                    <a:pt x="595" y="272"/>
                  </a:lnTo>
                  <a:lnTo>
                    <a:pt x="595" y="296"/>
                  </a:lnTo>
                  <a:lnTo>
                    <a:pt x="605" y="296"/>
                  </a:lnTo>
                  <a:lnTo>
                    <a:pt x="605" y="316"/>
                  </a:lnTo>
                  <a:lnTo>
                    <a:pt x="621" y="316"/>
                  </a:lnTo>
                  <a:lnTo>
                    <a:pt x="621" y="340"/>
                  </a:lnTo>
                  <a:lnTo>
                    <a:pt x="631" y="340"/>
                  </a:lnTo>
                  <a:lnTo>
                    <a:pt x="631" y="360"/>
                  </a:lnTo>
                  <a:lnTo>
                    <a:pt x="666" y="360"/>
                  </a:lnTo>
                  <a:lnTo>
                    <a:pt x="666" y="381"/>
                  </a:lnTo>
                  <a:lnTo>
                    <a:pt x="683" y="381"/>
                  </a:lnTo>
                  <a:lnTo>
                    <a:pt x="683" y="404"/>
                  </a:lnTo>
                  <a:lnTo>
                    <a:pt x="721" y="404"/>
                  </a:lnTo>
                  <a:lnTo>
                    <a:pt x="721" y="428"/>
                  </a:lnTo>
                  <a:lnTo>
                    <a:pt x="732" y="428"/>
                  </a:lnTo>
                  <a:lnTo>
                    <a:pt x="732" y="495"/>
                  </a:lnTo>
                  <a:lnTo>
                    <a:pt x="761" y="495"/>
                  </a:lnTo>
                  <a:lnTo>
                    <a:pt x="761" y="544"/>
                  </a:lnTo>
                  <a:lnTo>
                    <a:pt x="822" y="544"/>
                  </a:lnTo>
                  <a:lnTo>
                    <a:pt x="822" y="570"/>
                  </a:lnTo>
                  <a:lnTo>
                    <a:pt x="836" y="570"/>
                  </a:lnTo>
                  <a:lnTo>
                    <a:pt x="836" y="625"/>
                  </a:lnTo>
                  <a:lnTo>
                    <a:pt x="869" y="625"/>
                  </a:lnTo>
                  <a:lnTo>
                    <a:pt x="869" y="660"/>
                  </a:lnTo>
                  <a:lnTo>
                    <a:pt x="877" y="660"/>
                  </a:lnTo>
                  <a:lnTo>
                    <a:pt x="877" y="680"/>
                  </a:lnTo>
                  <a:lnTo>
                    <a:pt x="905" y="680"/>
                  </a:lnTo>
                  <a:lnTo>
                    <a:pt x="905" y="708"/>
                  </a:lnTo>
                  <a:lnTo>
                    <a:pt x="953" y="708"/>
                  </a:lnTo>
                  <a:lnTo>
                    <a:pt x="953" y="738"/>
                  </a:lnTo>
                  <a:lnTo>
                    <a:pt x="1009" y="738"/>
                  </a:lnTo>
                  <a:lnTo>
                    <a:pt x="1009" y="771"/>
                  </a:lnTo>
                  <a:lnTo>
                    <a:pt x="1035" y="771"/>
                  </a:lnTo>
                  <a:lnTo>
                    <a:pt x="1035" y="806"/>
                  </a:lnTo>
                  <a:lnTo>
                    <a:pt x="1100" y="806"/>
                  </a:lnTo>
                  <a:lnTo>
                    <a:pt x="1100" y="840"/>
                  </a:lnTo>
                  <a:lnTo>
                    <a:pt x="1132" y="840"/>
                  </a:lnTo>
                  <a:lnTo>
                    <a:pt x="1132" y="855"/>
                  </a:lnTo>
                  <a:lnTo>
                    <a:pt x="1138" y="855"/>
                  </a:lnTo>
                  <a:lnTo>
                    <a:pt x="1138" y="878"/>
                  </a:lnTo>
                  <a:lnTo>
                    <a:pt x="1169" y="878"/>
                  </a:lnTo>
                  <a:lnTo>
                    <a:pt x="1169" y="915"/>
                  </a:lnTo>
                  <a:lnTo>
                    <a:pt x="1361" y="915"/>
                  </a:lnTo>
                  <a:lnTo>
                    <a:pt x="1361" y="970"/>
                  </a:lnTo>
                  <a:lnTo>
                    <a:pt x="1473" y="970"/>
                  </a:lnTo>
                  <a:lnTo>
                    <a:pt x="1473" y="1038"/>
                  </a:lnTo>
                  <a:lnTo>
                    <a:pt x="1785" y="1038"/>
                  </a:lnTo>
                  <a:lnTo>
                    <a:pt x="1983" y="1038"/>
                  </a:lnTo>
                  <a:lnTo>
                    <a:pt x="1983" y="1311"/>
                  </a:lnTo>
                  <a:lnTo>
                    <a:pt x="2197" y="1311"/>
                  </a:lnTo>
                  <a:lnTo>
                    <a:pt x="2515" y="1311"/>
                  </a:lnTo>
                  <a:lnTo>
                    <a:pt x="2515" y="1579"/>
                  </a:lnTo>
                  <a:lnTo>
                    <a:pt x="2546" y="1579"/>
                  </a:lnTo>
                  <a:lnTo>
                    <a:pt x="2546" y="1669"/>
                  </a:lnTo>
                  <a:lnTo>
                    <a:pt x="2546" y="1849"/>
                  </a:lnTo>
                </a:path>
              </a:pathLst>
            </a:custGeom>
            <a:noFill/>
            <a:ln w="19050" cap="flat">
              <a:solidFill>
                <a:srgbClr val="006AB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5" name="Line 179">
              <a:extLst>
                <a:ext uri="{FF2B5EF4-FFF2-40B4-BE49-F238E27FC236}">
                  <a16:creationId xmlns:a16="http://schemas.microsoft.com/office/drawing/2014/main" id="{B011F5BD-2125-764C-8996-3CB13AA307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3669" y="4484508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6" name="Line 180">
              <a:extLst>
                <a:ext uri="{FF2B5EF4-FFF2-40B4-BE49-F238E27FC236}">
                  <a16:creationId xmlns:a16="http://schemas.microsoft.com/office/drawing/2014/main" id="{4CA50034-654B-E94A-9A40-438E760E02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7915" y="4463633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7" name="Line 181">
              <a:extLst>
                <a:ext uri="{FF2B5EF4-FFF2-40B4-BE49-F238E27FC236}">
                  <a16:creationId xmlns:a16="http://schemas.microsoft.com/office/drawing/2014/main" id="{C0E509C2-EEEF-2D4A-A751-3CF1C72118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4207" y="4484508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8" name="Line 182">
              <a:extLst>
                <a:ext uri="{FF2B5EF4-FFF2-40B4-BE49-F238E27FC236}">
                  <a16:creationId xmlns:a16="http://schemas.microsoft.com/office/drawing/2014/main" id="{1BCA9A31-FD8D-354F-951B-EC9041F5ED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9769" y="4463633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89" name="Line 183">
              <a:extLst>
                <a:ext uri="{FF2B5EF4-FFF2-40B4-BE49-F238E27FC236}">
                  <a16:creationId xmlns:a16="http://schemas.microsoft.com/office/drawing/2014/main" id="{3DF108F5-503B-C646-82A9-9110BEEF3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8695" y="4484508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0" name="Line 184">
              <a:extLst>
                <a:ext uri="{FF2B5EF4-FFF2-40B4-BE49-F238E27FC236}">
                  <a16:creationId xmlns:a16="http://schemas.microsoft.com/office/drawing/2014/main" id="{7956C2CC-BC03-A341-AF4E-31C458ADF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5575" y="4463633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1" name="Line 185">
              <a:extLst>
                <a:ext uri="{FF2B5EF4-FFF2-40B4-BE49-F238E27FC236}">
                  <a16:creationId xmlns:a16="http://schemas.microsoft.com/office/drawing/2014/main" id="{40A996C1-77BF-324C-928E-4B118267F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4796" y="4483409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2" name="Line 186">
              <a:extLst>
                <a:ext uri="{FF2B5EF4-FFF2-40B4-BE49-F238E27FC236}">
                  <a16:creationId xmlns:a16="http://schemas.microsoft.com/office/drawing/2014/main" id="{DE2008A3-5A97-7944-8921-D8C5598D06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042" y="4462535"/>
              <a:ext cx="0" cy="40651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3" name="Line 187">
              <a:extLst>
                <a:ext uri="{FF2B5EF4-FFF2-40B4-BE49-F238E27FC236}">
                  <a16:creationId xmlns:a16="http://schemas.microsoft.com/office/drawing/2014/main" id="{841CFFC4-D5EF-A949-A4E6-DE725BFDB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1919" y="4483409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4" name="Line 188">
              <a:extLst>
                <a:ext uri="{FF2B5EF4-FFF2-40B4-BE49-F238E27FC236}">
                  <a16:creationId xmlns:a16="http://schemas.microsoft.com/office/drawing/2014/main" id="{76B6407E-9A8E-E341-B1A7-9A46DE2C38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7482" y="4462535"/>
              <a:ext cx="0" cy="40651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5" name="Line 189">
              <a:extLst>
                <a:ext uri="{FF2B5EF4-FFF2-40B4-BE49-F238E27FC236}">
                  <a16:creationId xmlns:a16="http://schemas.microsoft.com/office/drawing/2014/main" id="{15A57A96-253E-4747-9C95-69D6ABBC1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2214" y="4484508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6" name="Line 190">
              <a:extLst>
                <a:ext uri="{FF2B5EF4-FFF2-40B4-BE49-F238E27FC236}">
                  <a16:creationId xmlns:a16="http://schemas.microsoft.com/office/drawing/2014/main" id="{61554D80-8007-7447-9B0D-FF265BC7DE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7776" y="4462535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7" name="Line 191">
              <a:extLst>
                <a:ext uri="{FF2B5EF4-FFF2-40B4-BE49-F238E27FC236}">
                  <a16:creationId xmlns:a16="http://schemas.microsoft.com/office/drawing/2014/main" id="{71B395AA-39E6-F24C-AD45-00C67F5832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0515" y="4535047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8" name="Line 192">
              <a:extLst>
                <a:ext uri="{FF2B5EF4-FFF2-40B4-BE49-F238E27FC236}">
                  <a16:creationId xmlns:a16="http://schemas.microsoft.com/office/drawing/2014/main" id="{5922B7D1-8700-3741-8A65-43E764071E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4761" y="4514172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199" name="Line 193">
              <a:extLst>
                <a:ext uri="{FF2B5EF4-FFF2-40B4-BE49-F238E27FC236}">
                  <a16:creationId xmlns:a16="http://schemas.microsoft.com/office/drawing/2014/main" id="{D341B855-CFAF-A746-A869-4F7ADE536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8418" y="4535047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0" name="Line 194">
              <a:extLst>
                <a:ext uri="{FF2B5EF4-FFF2-40B4-BE49-F238E27FC236}">
                  <a16:creationId xmlns:a16="http://schemas.microsoft.com/office/drawing/2014/main" id="{89FD6E5D-B366-D94E-964B-82F84498F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2664" y="4514172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1" name="Line 195">
              <a:extLst>
                <a:ext uri="{FF2B5EF4-FFF2-40B4-BE49-F238E27FC236}">
                  <a16:creationId xmlns:a16="http://schemas.microsoft.com/office/drawing/2014/main" id="{D2C90A25-0D58-0245-AD17-458DE298FB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1884" y="4584487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2" name="Line 196">
              <a:extLst>
                <a:ext uri="{FF2B5EF4-FFF2-40B4-BE49-F238E27FC236}">
                  <a16:creationId xmlns:a16="http://schemas.microsoft.com/office/drawing/2014/main" id="{876D7B6C-32E0-A24B-9458-844762F51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131" y="4563612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3" name="Line 197">
              <a:extLst>
                <a:ext uri="{FF2B5EF4-FFF2-40B4-BE49-F238E27FC236}">
                  <a16:creationId xmlns:a16="http://schemas.microsoft.com/office/drawing/2014/main" id="{72FBB228-6876-1141-8DA8-844296F7CB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2526" y="4582289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4" name="Line 198">
              <a:extLst>
                <a:ext uri="{FF2B5EF4-FFF2-40B4-BE49-F238E27FC236}">
                  <a16:creationId xmlns:a16="http://schemas.microsoft.com/office/drawing/2014/main" id="{D8A5E957-6F43-8F49-92F2-1224C0E796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8089" y="4562513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5" name="Line 199">
              <a:extLst>
                <a:ext uri="{FF2B5EF4-FFF2-40B4-BE49-F238E27FC236}">
                  <a16:creationId xmlns:a16="http://schemas.microsoft.com/office/drawing/2014/main" id="{E4D543AC-FECD-F74F-B56D-EA59A3B429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8869" y="4582289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6" name="Line 200">
              <a:extLst>
                <a:ext uri="{FF2B5EF4-FFF2-40B4-BE49-F238E27FC236}">
                  <a16:creationId xmlns:a16="http://schemas.microsoft.com/office/drawing/2014/main" id="{01181744-5607-8A45-B1F4-1C9529CC23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4432" y="4562513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7" name="Line 201">
              <a:extLst>
                <a:ext uri="{FF2B5EF4-FFF2-40B4-BE49-F238E27FC236}">
                  <a16:creationId xmlns:a16="http://schemas.microsoft.com/office/drawing/2014/main" id="{1A3B269D-CD22-4A41-9EA3-32C2A56BB8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9943" y="4752583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8" name="Line 202">
              <a:extLst>
                <a:ext uri="{FF2B5EF4-FFF2-40B4-BE49-F238E27FC236}">
                  <a16:creationId xmlns:a16="http://schemas.microsoft.com/office/drawing/2014/main" id="{E7C9DD49-46F7-C84E-95C2-B26C4EBE0A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5506" y="4731708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09" name="Line 203">
              <a:extLst>
                <a:ext uri="{FF2B5EF4-FFF2-40B4-BE49-F238E27FC236}">
                  <a16:creationId xmlns:a16="http://schemas.microsoft.com/office/drawing/2014/main" id="{74A71B4A-4009-3047-8BAC-B2914BF829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3115" y="4867943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0" name="Line 204">
              <a:extLst>
                <a:ext uri="{FF2B5EF4-FFF2-40B4-BE49-F238E27FC236}">
                  <a16:creationId xmlns:a16="http://schemas.microsoft.com/office/drawing/2014/main" id="{93E2EF5E-EDA2-154B-915E-AF2F63B2D8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7361" y="4845969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1" name="Line 206">
              <a:extLst>
                <a:ext uri="{FF2B5EF4-FFF2-40B4-BE49-F238E27FC236}">
                  <a16:creationId xmlns:a16="http://schemas.microsoft.com/office/drawing/2014/main" id="{35F62664-2FEF-1142-80EB-8550ED9AA2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4726" y="4925074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2" name="Line 207">
              <a:extLst>
                <a:ext uri="{FF2B5EF4-FFF2-40B4-BE49-F238E27FC236}">
                  <a16:creationId xmlns:a16="http://schemas.microsoft.com/office/drawing/2014/main" id="{6B09BB99-03F2-264D-9375-3158DBA59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8972" y="4904199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3" name="Line 208">
              <a:extLst>
                <a:ext uri="{FF2B5EF4-FFF2-40B4-BE49-F238E27FC236}">
                  <a16:creationId xmlns:a16="http://schemas.microsoft.com/office/drawing/2014/main" id="{07439B97-F242-0246-BCB9-240B171613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0099" y="4989895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4" name="Line 209">
              <a:extLst>
                <a:ext uri="{FF2B5EF4-FFF2-40B4-BE49-F238E27FC236}">
                  <a16:creationId xmlns:a16="http://schemas.microsoft.com/office/drawing/2014/main" id="{5DC4C023-1C93-724B-8047-1952423DE5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4345" y="4970119"/>
              <a:ext cx="0" cy="40651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5" name="Line 210">
              <a:extLst>
                <a:ext uri="{FF2B5EF4-FFF2-40B4-BE49-F238E27FC236}">
                  <a16:creationId xmlns:a16="http://schemas.microsoft.com/office/drawing/2014/main" id="{B92E5AAB-7EA2-094A-B76F-25A49FAB4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1087" y="5121735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6" name="Line 211">
              <a:extLst>
                <a:ext uri="{FF2B5EF4-FFF2-40B4-BE49-F238E27FC236}">
                  <a16:creationId xmlns:a16="http://schemas.microsoft.com/office/drawing/2014/main" id="{85A85628-9B6D-6040-8F77-F67B06CFF9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5333" y="5100860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7" name="Line 212">
              <a:extLst>
                <a:ext uri="{FF2B5EF4-FFF2-40B4-BE49-F238E27FC236}">
                  <a16:creationId xmlns:a16="http://schemas.microsoft.com/office/drawing/2014/main" id="{ABDB43F4-EFC1-E146-8F3F-99CAED6949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0359" y="5260167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8" name="Line 213">
              <a:extLst>
                <a:ext uri="{FF2B5EF4-FFF2-40B4-BE49-F238E27FC236}">
                  <a16:creationId xmlns:a16="http://schemas.microsoft.com/office/drawing/2014/main" id="{9AF849C8-DCB3-2641-BCAA-1721881940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4605" y="5239292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19" name="Line 214">
              <a:extLst>
                <a:ext uri="{FF2B5EF4-FFF2-40B4-BE49-F238E27FC236}">
                  <a16:creationId xmlns:a16="http://schemas.microsoft.com/office/drawing/2014/main" id="{EF22CB9C-B784-C041-B9FB-C039469C93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7968" y="5261266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0" name="Line 215">
              <a:extLst>
                <a:ext uri="{FF2B5EF4-FFF2-40B4-BE49-F238E27FC236}">
                  <a16:creationId xmlns:a16="http://schemas.microsoft.com/office/drawing/2014/main" id="{5969B675-B1B8-104C-B803-64743AA8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3530" y="5240391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1" name="Line 216">
              <a:extLst>
                <a:ext uri="{FF2B5EF4-FFF2-40B4-BE49-F238E27FC236}">
                  <a16:creationId xmlns:a16="http://schemas.microsoft.com/office/drawing/2014/main" id="{EDFB0881-25F1-B544-8A21-09539C3008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3530" y="5342567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2" name="Line 217">
              <a:extLst>
                <a:ext uri="{FF2B5EF4-FFF2-40B4-BE49-F238E27FC236}">
                  <a16:creationId xmlns:a16="http://schemas.microsoft.com/office/drawing/2014/main" id="{457A8A16-0C11-3749-91F6-4D898C2000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7777" y="5320594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3" name="Line 218">
              <a:extLst>
                <a:ext uri="{FF2B5EF4-FFF2-40B4-BE49-F238E27FC236}">
                  <a16:creationId xmlns:a16="http://schemas.microsoft.com/office/drawing/2014/main" id="{0BA10EF2-D785-B547-9FBA-DA587988B5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6217" y="5342567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4" name="Line 219">
              <a:extLst>
                <a:ext uri="{FF2B5EF4-FFF2-40B4-BE49-F238E27FC236}">
                  <a16:creationId xmlns:a16="http://schemas.microsoft.com/office/drawing/2014/main" id="{61F242D5-CB23-2147-B777-0C10A65BC1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0463" y="5320594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5" name="Line 220">
              <a:extLst>
                <a:ext uri="{FF2B5EF4-FFF2-40B4-BE49-F238E27FC236}">
                  <a16:creationId xmlns:a16="http://schemas.microsoft.com/office/drawing/2014/main" id="{14CBEA0F-05B4-9845-B16E-BA4DE39DFD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4415" y="5439250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6" name="Line 221">
              <a:extLst>
                <a:ext uri="{FF2B5EF4-FFF2-40B4-BE49-F238E27FC236}">
                  <a16:creationId xmlns:a16="http://schemas.microsoft.com/office/drawing/2014/main" id="{6C49C6A5-7E6F-FB46-9DBE-22E02844DF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1295" y="5417276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7" name="Line 222">
              <a:extLst>
                <a:ext uri="{FF2B5EF4-FFF2-40B4-BE49-F238E27FC236}">
                  <a16:creationId xmlns:a16="http://schemas.microsoft.com/office/drawing/2014/main" id="{652E16B4-5C8E-6D44-B011-4442E83E30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5004" y="5546919"/>
              <a:ext cx="71127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8" name="Line 223">
              <a:extLst>
                <a:ext uri="{FF2B5EF4-FFF2-40B4-BE49-F238E27FC236}">
                  <a16:creationId xmlns:a16="http://schemas.microsoft.com/office/drawing/2014/main" id="{7A560CBC-D239-BE41-BDD4-017B0A8F25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1885" y="5526045"/>
              <a:ext cx="0" cy="41749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29" name="Line 224">
              <a:extLst>
                <a:ext uri="{FF2B5EF4-FFF2-40B4-BE49-F238E27FC236}">
                  <a16:creationId xmlns:a16="http://schemas.microsoft.com/office/drawing/2014/main" id="{62F0E3FD-559E-B048-A459-3115BC9DFB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4779" y="5674365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30" name="Line 225">
              <a:extLst>
                <a:ext uri="{FF2B5EF4-FFF2-40B4-BE49-F238E27FC236}">
                  <a16:creationId xmlns:a16="http://schemas.microsoft.com/office/drawing/2014/main" id="{B2B3FF77-3FD8-8C41-95FF-4F37255F0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9025" y="5653490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31" name="Line 226">
              <a:extLst>
                <a:ext uri="{FF2B5EF4-FFF2-40B4-BE49-F238E27FC236}">
                  <a16:creationId xmlns:a16="http://schemas.microsoft.com/office/drawing/2014/main" id="{93EAD7C4-EDCC-5246-AF39-17E1C1509F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6270" y="5992978"/>
              <a:ext cx="69810" cy="0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32" name="Line 227">
              <a:extLst>
                <a:ext uri="{FF2B5EF4-FFF2-40B4-BE49-F238E27FC236}">
                  <a16:creationId xmlns:a16="http://schemas.microsoft.com/office/drawing/2014/main" id="{ED8D3351-CCBA-FF49-81DE-D9FBAAA5E9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516" y="5969906"/>
              <a:ext cx="0" cy="42848"/>
            </a:xfrm>
            <a:prstGeom prst="line">
              <a:avLst/>
            </a:prstGeom>
            <a:noFill/>
            <a:ln w="4763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33" name="Freeform 228">
              <a:extLst>
                <a:ext uri="{FF2B5EF4-FFF2-40B4-BE49-F238E27FC236}">
                  <a16:creationId xmlns:a16="http://schemas.microsoft.com/office/drawing/2014/main" id="{D7EF75EC-FC5B-1841-9FAE-63D327176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419" y="4277959"/>
              <a:ext cx="2253659" cy="2030337"/>
            </a:xfrm>
            <a:custGeom>
              <a:avLst/>
              <a:gdLst>
                <a:gd name="T0" fmla="*/ 0 w 1711"/>
                <a:gd name="T1" fmla="*/ 0 h 1848"/>
                <a:gd name="T2" fmla="*/ 44 w 1711"/>
                <a:gd name="T3" fmla="*/ 0 h 1848"/>
                <a:gd name="T4" fmla="*/ 44 w 1711"/>
                <a:gd name="T5" fmla="*/ 22 h 1848"/>
                <a:gd name="T6" fmla="*/ 50 w 1711"/>
                <a:gd name="T7" fmla="*/ 22 h 1848"/>
                <a:gd name="T8" fmla="*/ 50 w 1711"/>
                <a:gd name="T9" fmla="*/ 41 h 1848"/>
                <a:gd name="T10" fmla="*/ 59 w 1711"/>
                <a:gd name="T11" fmla="*/ 41 h 1848"/>
                <a:gd name="T12" fmla="*/ 59 w 1711"/>
                <a:gd name="T13" fmla="*/ 75 h 1848"/>
                <a:gd name="T14" fmla="*/ 66 w 1711"/>
                <a:gd name="T15" fmla="*/ 75 h 1848"/>
                <a:gd name="T16" fmla="*/ 66 w 1711"/>
                <a:gd name="T17" fmla="*/ 150 h 1848"/>
                <a:gd name="T18" fmla="*/ 86 w 1711"/>
                <a:gd name="T19" fmla="*/ 150 h 1848"/>
                <a:gd name="T20" fmla="*/ 86 w 1711"/>
                <a:gd name="T21" fmla="*/ 189 h 1848"/>
                <a:gd name="T22" fmla="*/ 256 w 1711"/>
                <a:gd name="T23" fmla="*/ 189 h 1848"/>
                <a:gd name="T24" fmla="*/ 256 w 1711"/>
                <a:gd name="T25" fmla="*/ 234 h 1848"/>
                <a:gd name="T26" fmla="*/ 327 w 1711"/>
                <a:gd name="T27" fmla="*/ 234 h 1848"/>
                <a:gd name="T28" fmla="*/ 327 w 1711"/>
                <a:gd name="T29" fmla="*/ 277 h 1848"/>
                <a:gd name="T30" fmla="*/ 432 w 1711"/>
                <a:gd name="T31" fmla="*/ 277 h 1848"/>
                <a:gd name="T32" fmla="*/ 432 w 1711"/>
                <a:gd name="T33" fmla="*/ 295 h 1848"/>
                <a:gd name="T34" fmla="*/ 435 w 1711"/>
                <a:gd name="T35" fmla="*/ 295 h 1848"/>
                <a:gd name="T36" fmla="*/ 435 w 1711"/>
                <a:gd name="T37" fmla="*/ 329 h 1848"/>
                <a:gd name="T38" fmla="*/ 441 w 1711"/>
                <a:gd name="T39" fmla="*/ 329 h 1848"/>
                <a:gd name="T40" fmla="*/ 441 w 1711"/>
                <a:gd name="T41" fmla="*/ 383 h 1848"/>
                <a:gd name="T42" fmla="*/ 445 w 1711"/>
                <a:gd name="T43" fmla="*/ 383 h 1848"/>
                <a:gd name="T44" fmla="*/ 445 w 1711"/>
                <a:gd name="T45" fmla="*/ 432 h 1848"/>
                <a:gd name="T46" fmla="*/ 452 w 1711"/>
                <a:gd name="T47" fmla="*/ 432 h 1848"/>
                <a:gd name="T48" fmla="*/ 452 w 1711"/>
                <a:gd name="T49" fmla="*/ 537 h 1848"/>
                <a:gd name="T50" fmla="*/ 460 w 1711"/>
                <a:gd name="T51" fmla="*/ 537 h 1848"/>
                <a:gd name="T52" fmla="*/ 460 w 1711"/>
                <a:gd name="T53" fmla="*/ 591 h 1848"/>
                <a:gd name="T54" fmla="*/ 493 w 1711"/>
                <a:gd name="T55" fmla="*/ 591 h 1848"/>
                <a:gd name="T56" fmla="*/ 493 w 1711"/>
                <a:gd name="T57" fmla="*/ 646 h 1848"/>
                <a:gd name="T58" fmla="*/ 565 w 1711"/>
                <a:gd name="T59" fmla="*/ 646 h 1848"/>
                <a:gd name="T60" fmla="*/ 565 w 1711"/>
                <a:gd name="T61" fmla="*/ 708 h 1848"/>
                <a:gd name="T62" fmla="*/ 695 w 1711"/>
                <a:gd name="T63" fmla="*/ 708 h 1848"/>
                <a:gd name="T64" fmla="*/ 695 w 1711"/>
                <a:gd name="T65" fmla="*/ 767 h 1848"/>
                <a:gd name="T66" fmla="*/ 718 w 1711"/>
                <a:gd name="T67" fmla="*/ 767 h 1848"/>
                <a:gd name="T68" fmla="*/ 718 w 1711"/>
                <a:gd name="T69" fmla="*/ 833 h 1848"/>
                <a:gd name="T70" fmla="*/ 725 w 1711"/>
                <a:gd name="T71" fmla="*/ 833 h 1848"/>
                <a:gd name="T72" fmla="*/ 725 w 1711"/>
                <a:gd name="T73" fmla="*/ 894 h 1848"/>
                <a:gd name="T74" fmla="*/ 760 w 1711"/>
                <a:gd name="T75" fmla="*/ 894 h 1848"/>
                <a:gd name="T76" fmla="*/ 760 w 1711"/>
                <a:gd name="T77" fmla="*/ 966 h 1848"/>
                <a:gd name="T78" fmla="*/ 825 w 1711"/>
                <a:gd name="T79" fmla="*/ 966 h 1848"/>
                <a:gd name="T80" fmla="*/ 825 w 1711"/>
                <a:gd name="T81" fmla="*/ 1055 h 1848"/>
                <a:gd name="T82" fmla="*/ 855 w 1711"/>
                <a:gd name="T83" fmla="*/ 1055 h 1848"/>
                <a:gd name="T84" fmla="*/ 855 w 1711"/>
                <a:gd name="T85" fmla="*/ 1157 h 1848"/>
                <a:gd name="T86" fmla="*/ 992 w 1711"/>
                <a:gd name="T87" fmla="*/ 1157 h 1848"/>
                <a:gd name="T88" fmla="*/ 992 w 1711"/>
                <a:gd name="T89" fmla="*/ 1269 h 1848"/>
                <a:gd name="T90" fmla="*/ 1406 w 1711"/>
                <a:gd name="T91" fmla="*/ 1269 h 1848"/>
                <a:gd name="T92" fmla="*/ 1406 w 1711"/>
                <a:gd name="T93" fmla="*/ 1415 h 1848"/>
                <a:gd name="T94" fmla="*/ 1416 w 1711"/>
                <a:gd name="T95" fmla="*/ 1415 h 1848"/>
                <a:gd name="T96" fmla="*/ 1416 w 1711"/>
                <a:gd name="T97" fmla="*/ 1561 h 1848"/>
                <a:gd name="T98" fmla="*/ 1711 w 1711"/>
                <a:gd name="T99" fmla="*/ 1561 h 1848"/>
                <a:gd name="T100" fmla="*/ 1711 w 1711"/>
                <a:gd name="T101" fmla="*/ 1848 h 1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11" h="1848">
                  <a:moveTo>
                    <a:pt x="0" y="0"/>
                  </a:moveTo>
                  <a:lnTo>
                    <a:pt x="44" y="0"/>
                  </a:lnTo>
                  <a:lnTo>
                    <a:pt x="44" y="22"/>
                  </a:lnTo>
                  <a:lnTo>
                    <a:pt x="50" y="22"/>
                  </a:lnTo>
                  <a:lnTo>
                    <a:pt x="50" y="41"/>
                  </a:lnTo>
                  <a:lnTo>
                    <a:pt x="59" y="41"/>
                  </a:lnTo>
                  <a:lnTo>
                    <a:pt x="59" y="75"/>
                  </a:lnTo>
                  <a:lnTo>
                    <a:pt x="66" y="75"/>
                  </a:lnTo>
                  <a:lnTo>
                    <a:pt x="66" y="150"/>
                  </a:lnTo>
                  <a:lnTo>
                    <a:pt x="86" y="150"/>
                  </a:lnTo>
                  <a:lnTo>
                    <a:pt x="86" y="189"/>
                  </a:lnTo>
                  <a:lnTo>
                    <a:pt x="256" y="189"/>
                  </a:lnTo>
                  <a:lnTo>
                    <a:pt x="256" y="234"/>
                  </a:lnTo>
                  <a:lnTo>
                    <a:pt x="327" y="234"/>
                  </a:lnTo>
                  <a:lnTo>
                    <a:pt x="327" y="277"/>
                  </a:lnTo>
                  <a:lnTo>
                    <a:pt x="432" y="277"/>
                  </a:lnTo>
                  <a:lnTo>
                    <a:pt x="432" y="295"/>
                  </a:lnTo>
                  <a:lnTo>
                    <a:pt x="435" y="295"/>
                  </a:lnTo>
                  <a:lnTo>
                    <a:pt x="435" y="329"/>
                  </a:lnTo>
                  <a:lnTo>
                    <a:pt x="441" y="329"/>
                  </a:lnTo>
                  <a:lnTo>
                    <a:pt x="441" y="383"/>
                  </a:lnTo>
                  <a:lnTo>
                    <a:pt x="445" y="383"/>
                  </a:lnTo>
                  <a:lnTo>
                    <a:pt x="445" y="432"/>
                  </a:lnTo>
                  <a:lnTo>
                    <a:pt x="452" y="432"/>
                  </a:lnTo>
                  <a:lnTo>
                    <a:pt x="452" y="537"/>
                  </a:lnTo>
                  <a:lnTo>
                    <a:pt x="460" y="537"/>
                  </a:lnTo>
                  <a:lnTo>
                    <a:pt x="460" y="591"/>
                  </a:lnTo>
                  <a:lnTo>
                    <a:pt x="493" y="591"/>
                  </a:lnTo>
                  <a:lnTo>
                    <a:pt x="493" y="646"/>
                  </a:lnTo>
                  <a:lnTo>
                    <a:pt x="565" y="646"/>
                  </a:lnTo>
                  <a:lnTo>
                    <a:pt x="565" y="708"/>
                  </a:lnTo>
                  <a:lnTo>
                    <a:pt x="695" y="708"/>
                  </a:lnTo>
                  <a:lnTo>
                    <a:pt x="695" y="767"/>
                  </a:lnTo>
                  <a:lnTo>
                    <a:pt x="718" y="767"/>
                  </a:lnTo>
                  <a:lnTo>
                    <a:pt x="718" y="833"/>
                  </a:lnTo>
                  <a:lnTo>
                    <a:pt x="725" y="833"/>
                  </a:lnTo>
                  <a:lnTo>
                    <a:pt x="725" y="894"/>
                  </a:lnTo>
                  <a:lnTo>
                    <a:pt x="760" y="894"/>
                  </a:lnTo>
                  <a:lnTo>
                    <a:pt x="760" y="966"/>
                  </a:lnTo>
                  <a:lnTo>
                    <a:pt x="825" y="966"/>
                  </a:lnTo>
                  <a:lnTo>
                    <a:pt x="825" y="1055"/>
                  </a:lnTo>
                  <a:lnTo>
                    <a:pt x="855" y="1055"/>
                  </a:lnTo>
                  <a:lnTo>
                    <a:pt x="855" y="1157"/>
                  </a:lnTo>
                  <a:lnTo>
                    <a:pt x="992" y="1157"/>
                  </a:lnTo>
                  <a:lnTo>
                    <a:pt x="992" y="1269"/>
                  </a:lnTo>
                  <a:lnTo>
                    <a:pt x="1406" y="1269"/>
                  </a:lnTo>
                  <a:lnTo>
                    <a:pt x="1406" y="1415"/>
                  </a:lnTo>
                  <a:lnTo>
                    <a:pt x="1416" y="1415"/>
                  </a:lnTo>
                  <a:lnTo>
                    <a:pt x="1416" y="1561"/>
                  </a:lnTo>
                  <a:lnTo>
                    <a:pt x="1711" y="1561"/>
                  </a:lnTo>
                  <a:lnTo>
                    <a:pt x="1711" y="1848"/>
                  </a:lnTo>
                </a:path>
              </a:pathLst>
            </a:custGeom>
            <a:noFill/>
            <a:ln w="19050" cap="flat">
              <a:solidFill>
                <a:srgbClr val="9F77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/>
            </a:p>
          </p:txBody>
        </p:sp>
        <p:sp>
          <p:nvSpPr>
            <p:cNvPr id="234" name="Rectangle 229">
              <a:extLst>
                <a:ext uri="{FF2B5EF4-FFF2-40B4-BE49-F238E27FC236}">
                  <a16:creationId xmlns:a16="http://schemas.microsoft.com/office/drawing/2014/main" id="{96DC9404-E813-3E47-87B3-E5B6883E4A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88407" y="5234989"/>
              <a:ext cx="92012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Cumulative survival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5" name="Rectangle 6">
              <a:extLst>
                <a:ext uri="{FF2B5EF4-FFF2-40B4-BE49-F238E27FC236}">
                  <a16:creationId xmlns:a16="http://schemas.microsoft.com/office/drawing/2014/main" id="{90C7D150-50B3-5745-AC7F-C51407259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4654" y="4561347"/>
              <a:ext cx="118462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Imago Book" pitchFamily="34" charset="0"/>
                </a:rPr>
                <a:t>Antifibrotic treatment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900" dirty="0">
                  <a:solidFill>
                    <a:srgbClr val="000000"/>
                  </a:solidFill>
                  <a:latin typeface="Imago Book" pitchFamily="34" charset="0"/>
                </a:rPr>
                <a:t>No antifibrotic treatment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95E9FCED-C0B2-7D49-8F65-D20EA6B1A502}"/>
                </a:ext>
              </a:extLst>
            </p:cNvPr>
            <p:cNvCxnSpPr/>
            <p:nvPr/>
          </p:nvCxnSpPr>
          <p:spPr>
            <a:xfrm>
              <a:off x="3268194" y="4652604"/>
              <a:ext cx="228938" cy="0"/>
            </a:xfrm>
            <a:prstGeom prst="line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E22F5938-B191-7540-BCCB-6A5F8AADC271}"/>
                </a:ext>
              </a:extLst>
            </p:cNvPr>
            <p:cNvCxnSpPr/>
            <p:nvPr/>
          </p:nvCxnSpPr>
          <p:spPr>
            <a:xfrm>
              <a:off x="3268194" y="4776778"/>
              <a:ext cx="228938" cy="0"/>
            </a:xfrm>
            <a:prstGeom prst="line">
              <a:avLst/>
            </a:prstGeom>
            <a:ln w="28575">
              <a:solidFill>
                <a:schemeClr val="accent4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8354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7" y="274638"/>
            <a:ext cx="10986448" cy="1143000"/>
          </a:xfrm>
        </p:spPr>
        <p:txBody>
          <a:bodyPr/>
          <a:lstStyle/>
          <a:p>
            <a:r>
              <a:rPr lang="en-GB" sz="2800" dirty="0"/>
              <a:t>Diagnosis and treatment of ILD; 2012 - 2020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1854" y="2060849"/>
            <a:ext cx="23503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kern="0" dirty="0">
                <a:solidFill>
                  <a:schemeClr val="tx2"/>
                </a:solidFill>
                <a:latin typeface="Calibri"/>
              </a:rPr>
              <a:t>PROGRESSIVE FIBROSING</a:t>
            </a:r>
            <a:br>
              <a:rPr lang="en-GB" sz="1600" b="1" kern="0" dirty="0">
                <a:solidFill>
                  <a:schemeClr val="tx2"/>
                </a:solidFill>
                <a:latin typeface="Calibri"/>
              </a:rPr>
            </a:br>
            <a:r>
              <a:rPr lang="en-GB" sz="1600" b="1" kern="0" dirty="0">
                <a:solidFill>
                  <a:schemeClr val="tx2"/>
                </a:solidFill>
                <a:latin typeface="Calibri"/>
              </a:rPr>
              <a:t>LUNG DISEASE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chemeClr val="tx2"/>
                </a:solidFill>
                <a:latin typeface="Calibri"/>
              </a:rPr>
              <a:t>PRE - 2012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1252589" y="3356993"/>
            <a:ext cx="2768853" cy="2217209"/>
            <a:chOff x="896011" y="3605067"/>
            <a:chExt cx="2924048" cy="2341483"/>
          </a:xfrm>
          <a:solidFill>
            <a:srgbClr val="9D90A0">
              <a:alpha val="85098"/>
            </a:srgbClr>
          </a:solidFill>
        </p:grpSpPr>
        <p:sp>
          <p:nvSpPr>
            <p:cNvPr id="8" name="TextBox 7"/>
            <p:cNvSpPr txBox="1"/>
            <p:nvPr/>
          </p:nvSpPr>
          <p:spPr>
            <a:xfrm>
              <a:off x="896011" y="3950725"/>
              <a:ext cx="900000" cy="900000"/>
            </a:xfrm>
            <a:prstGeom prst="ellipse">
              <a:avLst/>
            </a:prstGeom>
            <a:solidFill>
              <a:srgbClr val="242852">
                <a:alpha val="85098"/>
              </a:srgbClr>
            </a:solidFill>
            <a:ln w="28575">
              <a:solidFill>
                <a:schemeClr val="bg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 anchorCtr="0">
              <a:no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kern="0" dirty="0">
                  <a:solidFill>
                    <a:schemeClr val="bg1"/>
                  </a:solidFill>
                  <a:latin typeface="Calibri"/>
                </a:rPr>
                <a:t>UIP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920059" y="3950725"/>
              <a:ext cx="900000" cy="900000"/>
            </a:xfrm>
            <a:prstGeom prst="ellipse">
              <a:avLst/>
            </a:prstGeom>
            <a:solidFill>
              <a:srgbClr val="242852">
                <a:alpha val="34902"/>
              </a:srgbClr>
            </a:solidFill>
            <a:ln w="28575">
              <a:solidFill>
                <a:schemeClr val="bg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 anchorCtr="0">
              <a:no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kern="0" dirty="0">
                  <a:solidFill>
                    <a:schemeClr val="bg1"/>
                  </a:solidFill>
                  <a:latin typeface="Calibri"/>
                </a:rPr>
                <a:t>NSIP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96011" y="4586989"/>
              <a:ext cx="900000" cy="900000"/>
            </a:xfrm>
            <a:prstGeom prst="ellipse">
              <a:avLst/>
            </a:prstGeom>
            <a:solidFill>
              <a:srgbClr val="242852">
                <a:alpha val="65098"/>
              </a:srgbClr>
            </a:solidFill>
            <a:ln w="28575">
              <a:solidFill>
                <a:schemeClr val="bg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 anchorCtr="0">
              <a:no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kern="0" dirty="0">
                  <a:solidFill>
                    <a:schemeClr val="bg1"/>
                  </a:solidFill>
                  <a:latin typeface="Calibri"/>
                </a:rPr>
                <a:t>AIP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96011" y="5046550"/>
              <a:ext cx="900000" cy="900000"/>
            </a:xfrm>
            <a:prstGeom prst="ellipse">
              <a:avLst/>
            </a:prstGeom>
            <a:solidFill>
              <a:srgbClr val="242852">
                <a:alpha val="34902"/>
              </a:srgbClr>
            </a:solidFill>
            <a:ln w="28575">
              <a:solidFill>
                <a:schemeClr val="bg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 sz="1600" b="1" kern="0">
                  <a:solidFill>
                    <a:schemeClr val="bg1"/>
                  </a:solidFill>
                  <a:latin typeface="Calibri"/>
                </a:defRPr>
              </a:lvl1pPr>
            </a:lstStyle>
            <a:p>
              <a:r>
                <a:rPr lang="en-GB" dirty="0"/>
                <a:t>Chronic</a:t>
              </a:r>
              <a:br>
                <a:rPr lang="en-GB" dirty="0"/>
              </a:br>
              <a:r>
                <a:rPr lang="en-GB" dirty="0"/>
                <a:t>HP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37304" y="4970063"/>
              <a:ext cx="900000" cy="900000"/>
            </a:xfrm>
            <a:prstGeom prst="ellipse">
              <a:avLst/>
            </a:prstGeom>
            <a:solidFill>
              <a:srgbClr val="242852">
                <a:alpha val="85098"/>
              </a:srgbClr>
            </a:solidFill>
            <a:ln w="28575">
              <a:solidFill>
                <a:schemeClr val="bg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 sz="1600" b="1" kern="0">
                  <a:solidFill>
                    <a:schemeClr val="bg1"/>
                  </a:solidFill>
                  <a:latin typeface="Calibri"/>
                </a:defRPr>
              </a:lvl1pPr>
            </a:lstStyle>
            <a:p>
              <a:r>
                <a:rPr lang="en-GB" dirty="0"/>
                <a:t>CTD-ILD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35072" y="3605067"/>
              <a:ext cx="900000" cy="900000"/>
            </a:xfrm>
            <a:prstGeom prst="ellipse">
              <a:avLst/>
            </a:prstGeom>
            <a:solidFill>
              <a:srgbClr val="242852">
                <a:alpha val="50196"/>
              </a:srgbClr>
            </a:solidFill>
            <a:ln w="28575">
              <a:solidFill>
                <a:schemeClr val="bg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 anchorCtr="0">
              <a:no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kern="0" dirty="0">
                  <a:solidFill>
                    <a:schemeClr val="bg1"/>
                  </a:solidFill>
                  <a:latin typeface="Calibri"/>
                </a:rPr>
                <a:t>IPAF</a:t>
              </a:r>
            </a:p>
          </p:txBody>
        </p:sp>
      </p:grpSp>
      <p:sp>
        <p:nvSpPr>
          <p:cNvPr id="33" name="Left Brace 32"/>
          <p:cNvSpPr/>
          <p:nvPr/>
        </p:nvSpPr>
        <p:spPr>
          <a:xfrm rot="5400000" flipV="1">
            <a:off x="2441178" y="1954094"/>
            <a:ext cx="391679" cy="2614820"/>
          </a:xfrm>
          <a:prstGeom prst="leftBrace">
            <a:avLst>
              <a:gd name="adj1" fmla="val 79762"/>
              <a:gd name="adj2" fmla="val 50000"/>
            </a:avLst>
          </a:prstGeom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890524" y="2060849"/>
            <a:ext cx="23503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kern="0" dirty="0">
                <a:solidFill>
                  <a:schemeClr val="tx2"/>
                </a:solidFill>
                <a:latin typeface="Calibri"/>
              </a:rPr>
              <a:t>PROGRESSIVE FIBROSING</a:t>
            </a:r>
            <a:br>
              <a:rPr lang="en-GB" sz="1600" b="1" kern="0" dirty="0">
                <a:solidFill>
                  <a:schemeClr val="tx2"/>
                </a:solidFill>
                <a:latin typeface="Calibri"/>
              </a:rPr>
            </a:br>
            <a:r>
              <a:rPr lang="en-GB" sz="1600" b="1" kern="0" dirty="0">
                <a:solidFill>
                  <a:schemeClr val="tx2"/>
                </a:solidFill>
                <a:latin typeface="Calibri"/>
              </a:rPr>
              <a:t>LUNG DISEASE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chemeClr val="tx2"/>
                </a:solidFill>
                <a:latin typeface="Calibri"/>
              </a:rPr>
              <a:t>POST - 2012</a:t>
            </a:r>
          </a:p>
        </p:txBody>
      </p:sp>
      <p:sp>
        <p:nvSpPr>
          <p:cNvPr id="32" name="Left Brace 31"/>
          <p:cNvSpPr/>
          <p:nvPr/>
        </p:nvSpPr>
        <p:spPr>
          <a:xfrm rot="5400000" flipV="1">
            <a:off x="7869846" y="2203392"/>
            <a:ext cx="391682" cy="2116230"/>
          </a:xfrm>
          <a:prstGeom prst="leftBrace">
            <a:avLst>
              <a:gd name="adj1" fmla="val 79762"/>
              <a:gd name="adj2" fmla="val 50000"/>
            </a:avLst>
          </a:prstGeom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grpSp>
        <p:nvGrpSpPr>
          <p:cNvPr id="44" name="Group 43"/>
          <p:cNvGrpSpPr/>
          <p:nvPr/>
        </p:nvGrpSpPr>
        <p:grpSpPr>
          <a:xfrm>
            <a:off x="8132111" y="3593173"/>
            <a:ext cx="1983385" cy="2272490"/>
            <a:chOff x="5877282" y="3132525"/>
            <a:chExt cx="1892855" cy="2303032"/>
          </a:xfrm>
          <a:effectLst>
            <a:outerShdw blurRad="63500" algn="ctr" rotWithShape="0">
              <a:prstClr val="black">
                <a:alpha val="40000"/>
              </a:prstClr>
            </a:outerShdw>
          </a:effectLst>
        </p:grpSpPr>
        <p:sp>
          <p:nvSpPr>
            <p:cNvPr id="30" name="Round Same Side Corner Rectangle 29"/>
            <p:cNvSpPr/>
            <p:nvPr/>
          </p:nvSpPr>
          <p:spPr>
            <a:xfrm>
              <a:off x="5877282" y="3132525"/>
              <a:ext cx="1892855" cy="69292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 w="28575">
              <a:solidFill>
                <a:schemeClr val="bg1"/>
              </a:solidFill>
              <a:miter lim="800000"/>
            </a:ln>
          </p:spPr>
          <p:txBody>
            <a:bodyPr wrap="square" lIns="36000" tIns="108000" rIns="36000" bIns="108000" rtlCol="0" anchor="ctr" anchorCtr="0">
              <a:sp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600" b="1" kern="0" dirty="0">
                  <a:solidFill>
                    <a:schemeClr val="bg1"/>
                  </a:solidFill>
                  <a:latin typeface="Calibri"/>
                </a:rPr>
                <a:t>Treat with steroid or immunosuppressant</a:t>
              </a:r>
              <a:endParaRPr lang="en-US" sz="1600" b="1" kern="0" dirty="0">
                <a:solidFill>
                  <a:schemeClr val="bg1"/>
                </a:solidFill>
                <a:latin typeface="Calibri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877282" y="3809920"/>
              <a:ext cx="1892855" cy="162563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bg1"/>
              </a:solidFill>
              <a:miter lim="800000"/>
            </a:ln>
          </p:spPr>
          <p:txBody>
            <a:bodyPr wrap="square" lIns="72000" tIns="108000" rIns="72000" bIns="108000" rtlCol="0" anchor="ctr" anchorCtr="0">
              <a:no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b="1" kern="0" dirty="0">
                  <a:solidFill>
                    <a:schemeClr val="bg1"/>
                  </a:solidFill>
                  <a:latin typeface="Calibri"/>
                </a:rPr>
                <a:t>Chronic HP</a:t>
              </a:r>
            </a:p>
            <a:p>
              <a:pPr algn="ctr" eaLnBrk="1" fontAlgn="auto" hangingPunct="1">
                <a:lnSpc>
                  <a:spcPts val="18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b="1" kern="0" dirty="0">
                  <a:solidFill>
                    <a:schemeClr val="bg1"/>
                  </a:solidFill>
                  <a:latin typeface="Calibri"/>
                </a:rPr>
                <a:t>CTD-ILD</a:t>
              </a:r>
            </a:p>
            <a:p>
              <a:pPr algn="ctr" eaLnBrk="1" fontAlgn="auto" hangingPunct="1">
                <a:lnSpc>
                  <a:spcPts val="18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b="1" kern="0" dirty="0">
                  <a:solidFill>
                    <a:schemeClr val="bg1"/>
                  </a:solidFill>
                  <a:latin typeface="Calibri"/>
                </a:rPr>
                <a:t>IPAF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024928" y="3593173"/>
            <a:ext cx="1983385" cy="2272490"/>
            <a:chOff x="5877282" y="3132525"/>
            <a:chExt cx="1892855" cy="2303032"/>
          </a:xfrm>
          <a:effectLst>
            <a:outerShdw blurRad="63500" algn="ctr" rotWithShape="0">
              <a:prstClr val="black">
                <a:alpha val="40000"/>
              </a:prstClr>
            </a:outerShdw>
          </a:effectLst>
        </p:grpSpPr>
        <p:sp>
          <p:nvSpPr>
            <p:cNvPr id="52" name="Round Same Side Corner Rectangle 51"/>
            <p:cNvSpPr/>
            <p:nvPr/>
          </p:nvSpPr>
          <p:spPr>
            <a:xfrm>
              <a:off x="5877282" y="3132525"/>
              <a:ext cx="1892855" cy="69292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</a:ln>
          </p:spPr>
          <p:txBody>
            <a:bodyPr wrap="square" lIns="36000" tIns="108000" rIns="36000" bIns="108000" rtlCol="0" anchor="ctr" anchorCtr="0">
              <a:sp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600" b="1" kern="0" dirty="0">
                  <a:solidFill>
                    <a:schemeClr val="bg1"/>
                  </a:solidFill>
                  <a:latin typeface="Calibri"/>
                </a:rPr>
                <a:t>Treat with</a:t>
              </a:r>
              <a:br>
                <a:rPr lang="en-GB" sz="1600" b="1" kern="0" dirty="0">
                  <a:solidFill>
                    <a:schemeClr val="bg1"/>
                  </a:solidFill>
                  <a:latin typeface="Calibri"/>
                </a:rPr>
              </a:br>
              <a:r>
                <a:rPr lang="en-GB" sz="1600" b="1" kern="0" dirty="0">
                  <a:solidFill>
                    <a:schemeClr val="bg1"/>
                  </a:solidFill>
                  <a:latin typeface="Calibri"/>
                </a:rPr>
                <a:t>anti-fibrotic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877282" y="3809920"/>
              <a:ext cx="1892855" cy="162563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bg1"/>
              </a:solidFill>
              <a:miter lim="800000"/>
            </a:ln>
          </p:spPr>
          <p:txBody>
            <a:bodyPr wrap="square" lIns="72000" tIns="108000" rIns="72000" bIns="108000" rtlCol="0" anchor="ctr" anchorCtr="0">
              <a:noAutofit/>
            </a:bodyPr>
            <a:lstStyle/>
            <a:p>
              <a:pPr algn="ctr" eaLnBrk="1" fontAlgn="auto" hangingPunct="1">
                <a:lnSpc>
                  <a:spcPts val="18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b="1" kern="0" dirty="0">
                  <a:solidFill>
                    <a:schemeClr val="bg1"/>
                  </a:solidFill>
                  <a:latin typeface="Calibri"/>
                </a:rPr>
                <a:t>IPF</a:t>
              </a:r>
            </a:p>
          </p:txBody>
        </p:sp>
      </p:grpSp>
      <p:sp>
        <p:nvSpPr>
          <p:cNvPr id="20" name="Left Brace 19"/>
          <p:cNvSpPr/>
          <p:nvPr/>
        </p:nvSpPr>
        <p:spPr>
          <a:xfrm rot="16200000" flipV="1">
            <a:off x="2466777" y="4504461"/>
            <a:ext cx="391679" cy="2614820"/>
          </a:xfrm>
          <a:prstGeom prst="leftBrace">
            <a:avLst>
              <a:gd name="adj1" fmla="val 79762"/>
              <a:gd name="adj2" fmla="val 50000"/>
            </a:avLst>
          </a:prstGeom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1094766" y="6018383"/>
            <a:ext cx="3084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GB" sz="1600" b="1" kern="0" dirty="0">
                <a:solidFill>
                  <a:schemeClr val="tx2"/>
                </a:solidFill>
                <a:latin typeface="Calibri"/>
              </a:rPr>
              <a:t>Treat with steroid </a:t>
            </a:r>
            <a:r>
              <a:rPr lang="en-GB" sz="1600" dirty="0">
                <a:solidFill>
                  <a:prstClr val="black"/>
                </a:solidFill>
                <a:latin typeface="AmericanTypewriter" charset="0"/>
              </a:rPr>
              <a:t>± </a:t>
            </a:r>
            <a:r>
              <a:rPr lang="en-GB" sz="1600" b="1" kern="0" dirty="0">
                <a:solidFill>
                  <a:schemeClr val="tx2"/>
                </a:solidFill>
                <a:latin typeface="Calibri"/>
              </a:rPr>
              <a:t>azathioprine</a:t>
            </a:r>
            <a:endParaRPr lang="en-GB" b="1" kern="0" dirty="0">
              <a:solidFill>
                <a:schemeClr val="tx2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905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3" grpId="0" animBg="1"/>
      <p:bldP spid="28" grpId="0"/>
      <p:bldP spid="32" grpId="0" animBg="1"/>
      <p:bldP spid="20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  <a:ea typeface="+mn-ea"/>
                <a:cs typeface="+mn-ea"/>
                <a:sym typeface="+mn-lt"/>
              </a:rPr>
              <a:t>Progressive non-IPF pulmonary fibrosis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569FF-DA92-DD40-9C7C-B51C6F996F69}"/>
              </a:ext>
            </a:extLst>
          </p:cNvPr>
          <p:cNvSpPr txBox="1"/>
          <p:nvPr/>
        </p:nvSpPr>
        <p:spPr>
          <a:xfrm>
            <a:off x="1653253" y="5715085"/>
            <a:ext cx="26100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tx2"/>
                </a:solidFill>
                <a:cs typeface="+mn-ea"/>
                <a:sym typeface="+mn-lt"/>
              </a:rPr>
              <a:t>Rheumatoid arthritis</a:t>
            </a:r>
          </a:p>
        </p:txBody>
      </p:sp>
      <p:pic>
        <p:nvPicPr>
          <p:cNvPr id="11" name="Picture 5" descr="C:\Documents and Settings\tm408\My Documents\TM408\Dropbox\Systemic disease\edited pics\ra.jpg">
            <a:extLst>
              <a:ext uri="{FF2B5EF4-FFF2-40B4-BE49-F238E27FC236}">
                <a16:creationId xmlns:a16="http://schemas.microsoft.com/office/drawing/2014/main" id="{06C97F8B-9A99-FB48-AB68-329407EFB6B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2" y="1651416"/>
            <a:ext cx="5108812" cy="382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7EF2EE6A-684B-4D4B-AE6B-90A08DBD2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t="15289" r="2244" b="11187"/>
          <a:stretch/>
        </p:blipFill>
        <p:spPr bwMode="auto">
          <a:xfrm>
            <a:off x="5823912" y="1651417"/>
            <a:ext cx="5298663" cy="382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E5FCE984-8DEB-1A4B-A9FF-129390404ECE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" t="15185" r="6470" b="11786"/>
          <a:stretch/>
        </p:blipFill>
        <p:spPr bwMode="auto">
          <a:xfrm>
            <a:off x="5799201" y="1651418"/>
            <a:ext cx="5298663" cy="382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D3BD69-F6D6-6C4A-8F4A-8FAE1F35457A}"/>
              </a:ext>
            </a:extLst>
          </p:cNvPr>
          <p:cNvSpPr txBox="1"/>
          <p:nvPr/>
        </p:nvSpPr>
        <p:spPr>
          <a:xfrm>
            <a:off x="7276710" y="5715085"/>
            <a:ext cx="2383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tx2"/>
                </a:solidFill>
                <a:cs typeface="+mn-ea"/>
                <a:sym typeface="+mn-lt"/>
              </a:rPr>
              <a:t>Systemic sclerosis</a:t>
            </a:r>
          </a:p>
        </p:txBody>
      </p:sp>
    </p:spTree>
    <p:extLst>
      <p:ext uri="{BB962C8B-B14F-4D97-AF65-F5344CB8AC3E}">
        <p14:creationId xmlns:p14="http://schemas.microsoft.com/office/powerpoint/2010/main" val="36139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Keck Theme">
      <a:dk1>
        <a:srgbClr val="343434"/>
      </a:dk1>
      <a:lt1>
        <a:srgbClr val="FFFEFD"/>
      </a:lt1>
      <a:dk2>
        <a:srgbClr val="990000"/>
      </a:dk2>
      <a:lt2>
        <a:srgbClr val="E7E6E6"/>
      </a:lt2>
      <a:accent1>
        <a:srgbClr val="FFCC00"/>
      </a:accent1>
      <a:accent2>
        <a:srgbClr val="C1531B"/>
      </a:accent2>
      <a:accent3>
        <a:srgbClr val="799A05"/>
      </a:accent3>
      <a:accent4>
        <a:srgbClr val="006098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MPA-REG OUTCOME">
    <a:dk1>
      <a:srgbClr val="5A5A5A"/>
    </a:dk1>
    <a:lt1>
      <a:sysClr val="window" lastClr="FFFFFF"/>
    </a:lt1>
    <a:dk2>
      <a:srgbClr val="5A5A5A"/>
    </a:dk2>
    <a:lt2>
      <a:srgbClr val="D7D7D7"/>
    </a:lt2>
    <a:accent1>
      <a:srgbClr val="F0414B"/>
    </a:accent1>
    <a:accent2>
      <a:srgbClr val="6482C3"/>
    </a:accent2>
    <a:accent3>
      <a:srgbClr val="5A5A5A"/>
    </a:accent3>
    <a:accent4>
      <a:srgbClr val="962891"/>
    </a:accent4>
    <a:accent5>
      <a:srgbClr val="009999"/>
    </a:accent5>
    <a:accent6>
      <a:srgbClr val="FF9933"/>
    </a:accent6>
    <a:hlink>
      <a:srgbClr val="5A5A5A"/>
    </a:hlink>
    <a:folHlink>
      <a:srgbClr val="5A5A5A"/>
    </a:folHlink>
  </a:clrScheme>
  <a:fontScheme name="Century Gothic">
    <a:majorFont>
      <a:latin typeface="Century Gothic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Subtle Solids">
    <a:fillStyleLst>
      <a:solidFill>
        <a:schemeClr val="phClr"/>
      </a:solidFill>
      <a:solidFill>
        <a:schemeClr val="phClr">
          <a:tint val="65000"/>
        </a:schemeClr>
      </a:solidFill>
      <a:solidFill>
        <a:schemeClr val="phClr">
          <a:shade val="80000"/>
          <a:satMod val="150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0795" cap="flat" cmpd="sng" algn="ctr">
        <a:solidFill>
          <a:schemeClr val="phClr"/>
        </a:solidFill>
        <a:prstDash val="solid"/>
      </a:ln>
      <a:ln w="17145" cap="flat" cmpd="sng" algn="ctr">
        <a:solidFill>
          <a:schemeClr val="phClr">
            <a:shade val="95000"/>
            <a:alpha val="50000"/>
            <a:satMod val="150000"/>
          </a:schemeClr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6311</TotalTime>
  <Words>3121</Words>
  <Application>Microsoft Office PowerPoint</Application>
  <PresentationFormat>Widescreen</PresentationFormat>
  <Paragraphs>584</Paragraphs>
  <Slides>47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AmericanTypewriter</vt:lpstr>
      <vt:lpstr>Helvetica Neue</vt:lpstr>
      <vt:lpstr>Imago</vt:lpstr>
      <vt:lpstr>Imago Book</vt:lpstr>
      <vt:lpstr>Arial</vt:lpstr>
      <vt:lpstr>BISansOpti</vt:lpstr>
      <vt:lpstr>Calibri</vt:lpstr>
      <vt:lpstr>Calibri Light</vt:lpstr>
      <vt:lpstr>Cambria</vt:lpstr>
      <vt:lpstr>Adjacency</vt:lpstr>
      <vt:lpstr>Office Theme</vt:lpstr>
      <vt:lpstr> Progressive pulmonary fibrosis  </vt:lpstr>
      <vt:lpstr>Disclosures</vt:lpstr>
      <vt:lpstr>PowerPoint Presentation</vt:lpstr>
      <vt:lpstr>PowerPoint Presentation</vt:lpstr>
      <vt:lpstr>Not all UIP is IPF</vt:lpstr>
      <vt:lpstr>Antifibrotic-treatment for IPF</vt:lpstr>
      <vt:lpstr>Survival benefits of antifibrotic therapy in IPF</vt:lpstr>
      <vt:lpstr>Diagnosis and treatment of ILD; 2012 - 2020</vt:lpstr>
      <vt:lpstr>Progressive non-IPF pulmonary fibrosis</vt:lpstr>
      <vt:lpstr>Poor outcomes in CTD-ILD</vt:lpstr>
      <vt:lpstr>PF-ILD</vt:lpstr>
      <vt:lpstr>PowerPoint Presentation</vt:lpstr>
      <vt:lpstr>ATS Guidelines</vt:lpstr>
      <vt:lpstr>Which diseases cause PPF</vt:lpstr>
      <vt:lpstr>Definition of PFF</vt:lpstr>
      <vt:lpstr>The INBUILD trial  </vt:lpstr>
      <vt:lpstr>Key eligibility criteria</vt:lpstr>
      <vt:lpstr>Inclusion criteria re: progressive phenotype</vt:lpstr>
      <vt:lpstr>Primary and main secondary endpoints1</vt:lpstr>
      <vt:lpstr>Two co-primary analysis populations </vt:lpstr>
      <vt:lpstr>Disposition of overall population over 52 weeks</vt:lpstr>
      <vt:lpstr>Baseline characteristics of overall population1 (1/2)</vt:lpstr>
      <vt:lpstr>Baseline characteristics of overall population (2/2)</vt:lpstr>
      <vt:lpstr>Clinical ILD diagnoses in overall population </vt:lpstr>
      <vt:lpstr>Adjusted annual rate of decline in FVC (mL/year) over 52 weeks (primary endpoint)</vt:lpstr>
      <vt:lpstr>Observed change from baseline in FVC (mL) over 52 weeks </vt:lpstr>
      <vt:lpstr>Annual rate of decline in FVC (mL/year) over 52 weeks by HRCT pattern</vt:lpstr>
      <vt:lpstr>PowerPoint Presentation</vt:lpstr>
      <vt:lpstr>Most frequently reported adverse events (irrespective of causality) in overall population </vt:lpstr>
      <vt:lpstr>Change from baseline in K-BILD questionnaire total score at week 521</vt:lpstr>
      <vt:lpstr>Time to first acute exacerbation of ILD or death and time to death over 52 weeks1</vt:lpstr>
      <vt:lpstr>Time to first acute exacerbation of ILD or death using data up to first database lock  </vt:lpstr>
      <vt:lpstr>Breakdown of INBUILD population by diagnosis</vt:lpstr>
      <vt:lpstr>Post hoc analysis of effect of nintedanib by diagnosis</vt:lpstr>
      <vt:lpstr>Absolute difference in FVC between groups in INBUILD.</vt:lpstr>
      <vt:lpstr>Can we predict who will develop PPF?</vt:lpstr>
      <vt:lpstr>Case history (2013)</vt:lpstr>
      <vt:lpstr>CT scan (2013)</vt:lpstr>
      <vt:lpstr>Further investigations</vt:lpstr>
      <vt:lpstr>MDT assessment</vt:lpstr>
      <vt:lpstr>Follow up</vt:lpstr>
      <vt:lpstr>Represented 2021</vt:lpstr>
      <vt:lpstr>Repeat CT 2021</vt:lpstr>
      <vt:lpstr>Follow up and treatment</vt:lpstr>
      <vt:lpstr>Challenges in clinical practice</vt:lpstr>
      <vt:lpstr>Current treatment of ILD</vt:lpstr>
      <vt:lpstr>Summary and conclusions</vt:lpstr>
    </vt:vector>
  </TitlesOfParts>
  <Company>Emma  Bryant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 Bryant</dc:creator>
  <cp:lastModifiedBy>Kim,Gah-yeon (HP Marketing) BI-KR-S</cp:lastModifiedBy>
  <cp:revision>164</cp:revision>
  <dcterms:created xsi:type="dcterms:W3CDTF">2009-10-06T10:29:56Z</dcterms:created>
  <dcterms:modified xsi:type="dcterms:W3CDTF">2022-11-21T08:03:28Z</dcterms:modified>
</cp:coreProperties>
</file>