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Default Extension="xls" ContentType="application/vnd.ms-exce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61" r:id="rId1"/>
  </p:sldMasterIdLst>
  <p:notesMasterIdLst>
    <p:notesMasterId r:id="rId73"/>
  </p:notesMasterIdLst>
  <p:handoutMasterIdLst>
    <p:handoutMasterId r:id="rId74"/>
  </p:handoutMasterIdLst>
  <p:sldIdLst>
    <p:sldId id="911" r:id="rId2"/>
    <p:sldId id="740" r:id="rId3"/>
    <p:sldId id="739" r:id="rId4"/>
    <p:sldId id="852" r:id="rId5"/>
    <p:sldId id="853" r:id="rId6"/>
    <p:sldId id="906" r:id="rId7"/>
    <p:sldId id="907" r:id="rId8"/>
    <p:sldId id="908" r:id="rId9"/>
    <p:sldId id="741" r:id="rId10"/>
    <p:sldId id="742" r:id="rId11"/>
    <p:sldId id="743" r:id="rId12"/>
    <p:sldId id="744" r:id="rId13"/>
    <p:sldId id="876" r:id="rId14"/>
    <p:sldId id="860" r:id="rId15"/>
    <p:sldId id="858" r:id="rId16"/>
    <p:sldId id="859" r:id="rId17"/>
    <p:sldId id="875" r:id="rId18"/>
    <p:sldId id="864" r:id="rId19"/>
    <p:sldId id="869" r:id="rId20"/>
    <p:sldId id="865" r:id="rId21"/>
    <p:sldId id="866" r:id="rId22"/>
    <p:sldId id="867" r:id="rId23"/>
    <p:sldId id="870" r:id="rId24"/>
    <p:sldId id="871" r:id="rId25"/>
    <p:sldId id="872" r:id="rId26"/>
    <p:sldId id="874" r:id="rId27"/>
    <p:sldId id="877" r:id="rId28"/>
    <p:sldId id="878" r:id="rId29"/>
    <p:sldId id="879" r:id="rId30"/>
    <p:sldId id="880" r:id="rId31"/>
    <p:sldId id="850" r:id="rId32"/>
    <p:sldId id="881" r:id="rId33"/>
    <p:sldId id="851" r:id="rId34"/>
    <p:sldId id="882" r:id="rId35"/>
    <p:sldId id="883" r:id="rId36"/>
    <p:sldId id="854" r:id="rId37"/>
    <p:sldId id="759" r:id="rId38"/>
    <p:sldId id="760" r:id="rId39"/>
    <p:sldId id="761" r:id="rId40"/>
    <p:sldId id="823" r:id="rId41"/>
    <p:sldId id="824" r:id="rId42"/>
    <p:sldId id="897" r:id="rId43"/>
    <p:sldId id="745" r:id="rId44"/>
    <p:sldId id="747" r:id="rId45"/>
    <p:sldId id="909" r:id="rId46"/>
    <p:sldId id="903" r:id="rId47"/>
    <p:sldId id="901" r:id="rId48"/>
    <p:sldId id="910" r:id="rId49"/>
    <p:sldId id="886" r:id="rId50"/>
    <p:sldId id="887" r:id="rId51"/>
    <p:sldId id="898" r:id="rId52"/>
    <p:sldId id="888" r:id="rId53"/>
    <p:sldId id="889" r:id="rId54"/>
    <p:sldId id="890" r:id="rId55"/>
    <p:sldId id="891" r:id="rId56"/>
    <p:sldId id="892" r:id="rId57"/>
    <p:sldId id="899" r:id="rId58"/>
    <p:sldId id="900" r:id="rId59"/>
    <p:sldId id="893" r:id="rId60"/>
    <p:sldId id="894" r:id="rId61"/>
    <p:sldId id="895" r:id="rId62"/>
    <p:sldId id="905" r:id="rId63"/>
    <p:sldId id="884" r:id="rId64"/>
    <p:sldId id="902" r:id="rId65"/>
    <p:sldId id="885" r:id="rId66"/>
    <p:sldId id="861" r:id="rId67"/>
    <p:sldId id="904" r:id="rId68"/>
    <p:sldId id="862" r:id="rId69"/>
    <p:sldId id="863" r:id="rId70"/>
    <p:sldId id="896" r:id="rId71"/>
    <p:sldId id="811" r:id="rId72"/>
  </p:sldIdLst>
  <p:sldSz cx="9144000" cy="6858000" type="screen4x3"/>
  <p:notesSz cx="6797675" cy="9926638"/>
  <p:embeddedFontLst>
    <p:embeddedFont>
      <p:font typeface="Calibri" pitchFamily="34" charset="0"/>
      <p:regular r:id="rId75"/>
      <p:bold r:id="rId76"/>
      <p:italic r:id="rId77"/>
      <p:boldItalic r:id="rId78"/>
    </p:embeddedFont>
    <p:embeddedFont>
      <p:font typeface="Tahoma" pitchFamily="34" charset="0"/>
      <p:regular r:id="rId79"/>
      <p:bold r:id="rId80"/>
    </p:embeddedFont>
    <p:embeddedFont>
      <p:font typeface="Arial Unicode MS" pitchFamily="34" charset="-128"/>
      <p:regular r:id="rId81"/>
    </p:embeddedFont>
    <p:embeddedFont>
      <p:font typeface="Arial Narrow" pitchFamily="34" charset="0"/>
      <p:regular r:id="rId82"/>
      <p:bold r:id="rId83"/>
      <p:italic r:id="rId84"/>
      <p:boldItalic r:id="rId85"/>
    </p:embeddedFont>
    <p:embeddedFont>
      <p:font typeface="MS PGothic" pitchFamily="34" charset="-128"/>
      <p:regular r:id="rId86"/>
    </p:embeddedFont>
  </p:embeddedFont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CC"/>
    <a:srgbClr val="66FFFF"/>
    <a:srgbClr val="FFFF99"/>
    <a:srgbClr val="000066"/>
    <a:srgbClr val="000099"/>
    <a:srgbClr val="990000"/>
    <a:srgbClr val="CC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70" autoAdjust="0"/>
    <p:restoredTop sz="99821" autoAdjust="0"/>
  </p:normalViewPr>
  <p:slideViewPr>
    <p:cSldViewPr snapToGrid="0">
      <p:cViewPr>
        <p:scale>
          <a:sx n="60" d="100"/>
          <a:sy n="60" d="100"/>
        </p:scale>
        <p:origin x="-1692" y="-7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35" d="100"/>
          <a:sy n="35" d="100"/>
        </p:scale>
        <p:origin x="-1626" y="-72"/>
      </p:cViewPr>
      <p:guideLst>
        <p:guide orient="horz" pos="3125"/>
        <p:guide pos="214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2.fntdata"/><Relationship Id="rId84" Type="http://schemas.openxmlformats.org/officeDocument/2006/relationships/font" Target="fonts/font10.fntdata"/><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font" Target="fonts/font5.fntdata"/><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8.fntdata"/><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85"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font" Target="fonts/font12.fntdata"/></Relationships>
</file>

<file path=ppt/charts/_rels/chart1.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715555120388427"/>
          <c:y val="0.10937554453920333"/>
          <c:w val="0.63964688123133162"/>
          <c:h val="0.62725410819315264"/>
        </c:manualLayout>
      </c:layout>
      <c:barChart>
        <c:barDir val="col"/>
        <c:grouping val="clustered"/>
        <c:ser>
          <c:idx val="0"/>
          <c:order val="0"/>
          <c:tx>
            <c:strRef>
              <c:f>Tabelle1!$A$2</c:f>
              <c:strCache>
                <c:ptCount val="1"/>
                <c:pt idx="0">
                  <c:v>absolute number of new cases</c:v>
                </c:pt>
              </c:strCache>
            </c:strRef>
          </c:tx>
          <c:cat>
            <c:numRef>
              <c:f>Tabelle1!$B$1:$L$1</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Tabelle1!$B$2:$L$2</c:f>
              <c:numCache>
                <c:formatCode>General</c:formatCode>
                <c:ptCount val="11"/>
                <c:pt idx="0">
                  <c:v>271</c:v>
                </c:pt>
                <c:pt idx="1">
                  <c:v>310</c:v>
                </c:pt>
                <c:pt idx="2">
                  <c:v>576</c:v>
                </c:pt>
                <c:pt idx="3">
                  <c:v>833</c:v>
                </c:pt>
                <c:pt idx="4">
                  <c:v>990</c:v>
                </c:pt>
                <c:pt idx="5">
                  <c:v>1407</c:v>
                </c:pt>
                <c:pt idx="6">
                  <c:v>2926</c:v>
                </c:pt>
                <c:pt idx="7">
                  <c:v>3907</c:v>
                </c:pt>
                <c:pt idx="8">
                  <c:v>5985</c:v>
                </c:pt>
                <c:pt idx="9">
                  <c:v>7387</c:v>
                </c:pt>
                <c:pt idx="10">
                  <c:v>9253</c:v>
                </c:pt>
              </c:numCache>
            </c:numRef>
          </c:val>
        </c:ser>
        <c:gapWidth val="70"/>
        <c:axId val="125099008"/>
        <c:axId val="125159296"/>
      </c:barChart>
      <c:lineChart>
        <c:grouping val="standard"/>
        <c:ser>
          <c:idx val="1"/>
          <c:order val="1"/>
          <c:tx>
            <c:strRef>
              <c:f>Tabelle1!$A$3</c:f>
              <c:strCache>
                <c:ptCount val="1"/>
                <c:pt idx="0">
                  <c:v>incidence per 100'000 population</c:v>
                </c:pt>
              </c:strCache>
            </c:strRef>
          </c:tx>
          <c:spPr>
            <a:ln w="19050"/>
          </c:spPr>
          <c:marker>
            <c:spPr>
              <a:ln w="6350"/>
            </c:spPr>
          </c:marker>
          <c:cat>
            <c:numRef>
              <c:f>Tabelle1!$B$1:$L$1</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Tabelle1!$B$3:$L$3</c:f>
              <c:numCache>
                <c:formatCode>General</c:formatCode>
                <c:ptCount val="11"/>
                <c:pt idx="0">
                  <c:v>0.2</c:v>
                </c:pt>
                <c:pt idx="1">
                  <c:v>0.2</c:v>
                </c:pt>
                <c:pt idx="2">
                  <c:v>0.4</c:v>
                </c:pt>
                <c:pt idx="3">
                  <c:v>0.60000000000000064</c:v>
                </c:pt>
                <c:pt idx="4">
                  <c:v>0.70000000000000062</c:v>
                </c:pt>
                <c:pt idx="5">
                  <c:v>1</c:v>
                </c:pt>
                <c:pt idx="6">
                  <c:v>2.1</c:v>
                </c:pt>
                <c:pt idx="7">
                  <c:v>2.7</c:v>
                </c:pt>
                <c:pt idx="8">
                  <c:v>4.2</c:v>
                </c:pt>
                <c:pt idx="9">
                  <c:v>5.2</c:v>
                </c:pt>
                <c:pt idx="10">
                  <c:v>6.5</c:v>
                </c:pt>
              </c:numCache>
            </c:numRef>
          </c:val>
        </c:ser>
        <c:marker val="1"/>
        <c:axId val="127399040"/>
        <c:axId val="126445056"/>
      </c:lineChart>
      <c:catAx>
        <c:axId val="125099008"/>
        <c:scaling>
          <c:orientation val="minMax"/>
        </c:scaling>
        <c:axPos val="b"/>
        <c:numFmt formatCode="General" sourceLinked="1"/>
        <c:majorTickMark val="none"/>
        <c:tickLblPos val="nextTo"/>
        <c:txPr>
          <a:bodyPr/>
          <a:lstStyle/>
          <a:p>
            <a:pPr>
              <a:defRPr lang="en-US"/>
            </a:pPr>
            <a:endParaRPr lang="en-US"/>
          </a:p>
        </c:txPr>
        <c:crossAx val="125159296"/>
        <c:crosses val="autoZero"/>
        <c:auto val="1"/>
        <c:lblAlgn val="ctr"/>
        <c:lblOffset val="100"/>
      </c:catAx>
      <c:valAx>
        <c:axId val="125159296"/>
        <c:scaling>
          <c:orientation val="minMax"/>
        </c:scaling>
        <c:axPos val="l"/>
        <c:majorGridlines/>
        <c:title>
          <c:tx>
            <c:rich>
              <a:bodyPr/>
              <a:lstStyle/>
              <a:p>
                <a:pPr>
                  <a:defRPr lang="en-US"/>
                </a:pPr>
                <a:r>
                  <a:rPr lang="en-US"/>
                  <a:t>Absolute number of new cases</a:t>
                </a:r>
              </a:p>
            </c:rich>
          </c:tx>
        </c:title>
        <c:numFmt formatCode="General" sourceLinked="1"/>
        <c:tickLblPos val="nextTo"/>
        <c:txPr>
          <a:bodyPr/>
          <a:lstStyle/>
          <a:p>
            <a:pPr>
              <a:defRPr lang="en-US"/>
            </a:pPr>
            <a:endParaRPr lang="en-US"/>
          </a:p>
        </c:txPr>
        <c:crossAx val="125099008"/>
        <c:crosses val="autoZero"/>
        <c:crossBetween val="between"/>
      </c:valAx>
      <c:valAx>
        <c:axId val="126445056"/>
        <c:scaling>
          <c:orientation val="minMax"/>
        </c:scaling>
        <c:axPos val="r"/>
        <c:title>
          <c:tx>
            <c:rich>
              <a:bodyPr rot="-5400000" vert="horz"/>
              <a:lstStyle/>
              <a:p>
                <a:pPr>
                  <a:defRPr lang="en-US"/>
                </a:pPr>
                <a:r>
                  <a:rPr lang="en-US"/>
                  <a:t>Incidence per 100'000 population</a:t>
                </a:r>
              </a:p>
            </c:rich>
          </c:tx>
        </c:title>
        <c:numFmt formatCode="General" sourceLinked="1"/>
        <c:tickLblPos val="nextTo"/>
        <c:txPr>
          <a:bodyPr/>
          <a:lstStyle/>
          <a:p>
            <a:pPr>
              <a:defRPr lang="en-US"/>
            </a:pPr>
            <a:endParaRPr lang="en-US"/>
          </a:p>
        </c:txPr>
        <c:crossAx val="127399040"/>
        <c:crosses val="max"/>
        <c:crossBetween val="between"/>
      </c:valAx>
      <c:catAx>
        <c:axId val="127399040"/>
        <c:scaling>
          <c:orientation val="minMax"/>
        </c:scaling>
        <c:delete val="1"/>
        <c:axPos val="b"/>
        <c:numFmt formatCode="General" sourceLinked="1"/>
        <c:tickLblPos val="none"/>
        <c:crossAx val="126445056"/>
        <c:crosses val="autoZero"/>
        <c:auto val="1"/>
        <c:lblAlgn val="ctr"/>
        <c:lblOffset val="100"/>
      </c:catAx>
    </c:plotArea>
    <c:legend>
      <c:legendPos val="b"/>
      <c:txPr>
        <a:bodyPr/>
        <a:lstStyle/>
        <a:p>
          <a:pPr>
            <a:defRPr lang="en-US"/>
          </a:pPr>
          <a:endParaRPr lang="en-US"/>
        </a:p>
      </c:txPr>
    </c:legend>
    <c:plotVisOnly val="1"/>
    <c:dispBlanksAs val="gap"/>
  </c:chart>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image" Target="../media/image4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285" tIns="46142" rIns="92285" bIns="46142" numCol="1" anchor="t" anchorCtr="0" compatLnSpc="1">
            <a:prstTxWarp prst="textNoShape">
              <a:avLst/>
            </a:prstTxWarp>
          </a:bodyPr>
          <a:lstStyle>
            <a:lvl1pPr defTabSz="922338" eaLnBrk="0" hangingPunct="0">
              <a:defRPr sz="1200">
                <a:latin typeface="Times New Roman" pitchFamily="18" charset="0"/>
                <a:cs typeface="Arial" pitchFamily="34" charset="0"/>
              </a:defRPr>
            </a:lvl1pPr>
          </a:lstStyle>
          <a:p>
            <a:pPr>
              <a:defRPr/>
            </a:pPr>
            <a:endParaRPr lang="en-GB"/>
          </a:p>
        </p:txBody>
      </p:sp>
      <p:sp>
        <p:nvSpPr>
          <p:cNvPr id="29699"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2285" tIns="46142" rIns="92285" bIns="46142" numCol="1" anchor="t" anchorCtr="0" compatLnSpc="1">
            <a:prstTxWarp prst="textNoShape">
              <a:avLst/>
            </a:prstTxWarp>
          </a:bodyPr>
          <a:lstStyle>
            <a:lvl1pPr algn="r" defTabSz="922338" eaLnBrk="0" hangingPunct="0">
              <a:defRPr sz="1200">
                <a:latin typeface="Times New Roman" pitchFamily="18" charset="0"/>
                <a:cs typeface="Arial" pitchFamily="34" charset="0"/>
              </a:defRPr>
            </a:lvl1pPr>
          </a:lstStyle>
          <a:p>
            <a:pPr>
              <a:defRPr/>
            </a:pPr>
            <a:endParaRPr lang="en-GB"/>
          </a:p>
        </p:txBody>
      </p:sp>
      <p:sp>
        <p:nvSpPr>
          <p:cNvPr id="29700"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2285" tIns="46142" rIns="92285" bIns="46142" numCol="1" anchor="b" anchorCtr="0" compatLnSpc="1">
            <a:prstTxWarp prst="textNoShape">
              <a:avLst/>
            </a:prstTxWarp>
          </a:bodyPr>
          <a:lstStyle>
            <a:lvl1pPr defTabSz="922338" eaLnBrk="0" hangingPunct="0">
              <a:defRPr sz="1200">
                <a:latin typeface="Times New Roman" pitchFamily="18" charset="0"/>
                <a:cs typeface="Arial" pitchFamily="34" charset="0"/>
              </a:defRPr>
            </a:lvl1pPr>
          </a:lstStyle>
          <a:p>
            <a:pPr>
              <a:defRPr/>
            </a:pPr>
            <a:endParaRPr lang="en-GB"/>
          </a:p>
        </p:txBody>
      </p:sp>
      <p:sp>
        <p:nvSpPr>
          <p:cNvPr id="29701" name="Rectangle 5"/>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a:effectLst/>
        </p:spPr>
        <p:txBody>
          <a:bodyPr vert="horz" wrap="square" lIns="92285" tIns="46142" rIns="92285" bIns="46142" numCol="1" anchor="b" anchorCtr="0" compatLnSpc="1">
            <a:prstTxWarp prst="textNoShape">
              <a:avLst/>
            </a:prstTxWarp>
          </a:bodyPr>
          <a:lstStyle>
            <a:lvl1pPr algn="r" defTabSz="922338" eaLnBrk="0" hangingPunct="0">
              <a:defRPr sz="1200">
                <a:latin typeface="Times New Roman" pitchFamily="18" charset="0"/>
                <a:cs typeface="Arial" pitchFamily="34" charset="0"/>
              </a:defRPr>
            </a:lvl1pPr>
          </a:lstStyle>
          <a:p>
            <a:pPr>
              <a:defRPr/>
            </a:pPr>
            <a:fld id="{72C4E9E0-ED6D-4412-BA5B-4BA221E309A2}" type="slidenum">
              <a:rPr lang="en-GB"/>
              <a:pPr>
                <a:defRPr/>
              </a:pPr>
              <a:t>‹#›</a:t>
            </a:fld>
            <a:endParaRPr lang="en-GB"/>
          </a:p>
        </p:txBody>
      </p:sp>
    </p:spTree>
    <p:extLst>
      <p:ext uri="{BB962C8B-B14F-4D97-AF65-F5344CB8AC3E}">
        <p14:creationId xmlns="" xmlns:p14="http://schemas.microsoft.com/office/powerpoint/2010/main" val="1975855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285" tIns="46142" rIns="92285" bIns="46142" numCol="1" anchor="t" anchorCtr="0" compatLnSpc="1">
            <a:prstTxWarp prst="textNoShape">
              <a:avLst/>
            </a:prstTxWarp>
          </a:bodyPr>
          <a:lstStyle>
            <a:lvl1pPr defTabSz="922338" eaLnBrk="0" hangingPunct="0">
              <a:defRPr sz="1200">
                <a:latin typeface="Times New Roman" pitchFamily="18" charset="0"/>
                <a:cs typeface="Arial" pitchFamily="34" charset="0"/>
              </a:defRPr>
            </a:lvl1pPr>
          </a:lstStyle>
          <a:p>
            <a:pPr>
              <a:defRPr/>
            </a:pPr>
            <a:endParaRPr lang="en-GB"/>
          </a:p>
        </p:txBody>
      </p:sp>
      <p:sp>
        <p:nvSpPr>
          <p:cNvPr id="41987"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2285" tIns="46142" rIns="92285" bIns="46142" numCol="1" anchor="t" anchorCtr="0" compatLnSpc="1">
            <a:prstTxWarp prst="textNoShape">
              <a:avLst/>
            </a:prstTxWarp>
          </a:bodyPr>
          <a:lstStyle>
            <a:lvl1pPr algn="r" defTabSz="922338" eaLnBrk="0" hangingPunct="0">
              <a:defRPr sz="1200">
                <a:latin typeface="Times New Roman" pitchFamily="18" charset="0"/>
                <a:cs typeface="Arial" pitchFamily="34" charset="0"/>
              </a:defRPr>
            </a:lvl1pPr>
          </a:lstStyle>
          <a:p>
            <a:pPr>
              <a:defRPr/>
            </a:pPr>
            <a:endParaRPr lang="en-GB"/>
          </a:p>
        </p:txBody>
      </p:sp>
      <p:sp>
        <p:nvSpPr>
          <p:cNvPr id="89092" name="Rectangle 4"/>
          <p:cNvSpPr>
            <a:spLocks noGrp="1" noRot="1" noChangeAspect="1" noChangeArrowheads="1" noTextEdit="1"/>
          </p:cNvSpPr>
          <p:nvPr>
            <p:ph type="sldImg" idx="2"/>
          </p:nvPr>
        </p:nvSpPr>
        <p:spPr bwMode="auto">
          <a:xfrm>
            <a:off x="914400" y="744538"/>
            <a:ext cx="4964113" cy="3722687"/>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989" name="Rectangle 5"/>
          <p:cNvSpPr>
            <a:spLocks noGrp="1" noChangeArrowheads="1"/>
          </p:cNvSpPr>
          <p:nvPr>
            <p:ph type="body" sz="quarter" idx="3"/>
          </p:nvPr>
        </p:nvSpPr>
        <p:spPr bwMode="auto">
          <a:xfrm>
            <a:off x="908050" y="4714875"/>
            <a:ext cx="4981575" cy="4467225"/>
          </a:xfrm>
          <a:prstGeom prst="rect">
            <a:avLst/>
          </a:prstGeom>
          <a:noFill/>
          <a:ln w="9525">
            <a:noFill/>
            <a:miter lim="800000"/>
            <a:headEnd/>
            <a:tailEnd/>
          </a:ln>
          <a:effectLst/>
        </p:spPr>
        <p:txBody>
          <a:bodyPr vert="horz" wrap="square" lIns="92285" tIns="46142" rIns="92285" bIns="46142"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990"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2285" tIns="46142" rIns="92285" bIns="46142" numCol="1" anchor="b" anchorCtr="0" compatLnSpc="1">
            <a:prstTxWarp prst="textNoShape">
              <a:avLst/>
            </a:prstTxWarp>
          </a:bodyPr>
          <a:lstStyle>
            <a:lvl1pPr defTabSz="922338" eaLnBrk="0" hangingPunct="0">
              <a:defRPr sz="1200">
                <a:latin typeface="Times New Roman" pitchFamily="18" charset="0"/>
                <a:cs typeface="Arial" pitchFamily="34" charset="0"/>
              </a:defRPr>
            </a:lvl1pPr>
          </a:lstStyle>
          <a:p>
            <a:pPr>
              <a:defRPr/>
            </a:pPr>
            <a:endParaRPr lang="en-GB"/>
          </a:p>
        </p:txBody>
      </p:sp>
      <p:sp>
        <p:nvSpPr>
          <p:cNvPr id="41991"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2285" tIns="46142" rIns="92285" bIns="46142" numCol="1" anchor="b" anchorCtr="0" compatLnSpc="1">
            <a:prstTxWarp prst="textNoShape">
              <a:avLst/>
            </a:prstTxWarp>
          </a:bodyPr>
          <a:lstStyle>
            <a:lvl1pPr algn="r" defTabSz="922338" eaLnBrk="0" hangingPunct="0">
              <a:defRPr sz="1200">
                <a:latin typeface="Times New Roman" pitchFamily="18" charset="0"/>
                <a:cs typeface="Arial" pitchFamily="34" charset="0"/>
              </a:defRPr>
            </a:lvl1pPr>
          </a:lstStyle>
          <a:p>
            <a:pPr>
              <a:defRPr/>
            </a:pPr>
            <a:fld id="{967E8F7B-1FBD-445F-B33B-F0D3BC615A70}" type="slidenum">
              <a:rPr lang="en-GB"/>
              <a:pPr>
                <a:defRPr/>
              </a:pPr>
              <a:t>‹#›</a:t>
            </a:fld>
            <a:endParaRPr lang="en-GB"/>
          </a:p>
        </p:txBody>
      </p:sp>
    </p:spTree>
    <p:extLst>
      <p:ext uri="{BB962C8B-B14F-4D97-AF65-F5344CB8AC3E}">
        <p14:creationId xmlns="" xmlns:p14="http://schemas.microsoft.com/office/powerpoint/2010/main" val="19109291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a:ln/>
        </p:spPr>
      </p:sp>
      <p:sp>
        <p:nvSpPr>
          <p:cNvPr id="9011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011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BE5B03C6-3B34-4613-9C49-38355F604E7B}" type="slidenum">
              <a:rPr lang="en-GB" smtClean="0">
                <a:latin typeface="Times New Roman" pitchFamily="18" charset="0"/>
              </a:rPr>
              <a:pPr/>
              <a:t>2</a:t>
            </a:fld>
            <a:endParaRPr lang="en-GB"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a:ln/>
        </p:spPr>
      </p:sp>
      <p:sp>
        <p:nvSpPr>
          <p:cNvPr id="99331"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9332"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D6299728-CA64-4D70-A9E1-5CF2EC5F228A}" type="slidenum">
              <a:rPr lang="en-GB" smtClean="0">
                <a:latin typeface="Times New Roman" pitchFamily="18" charset="0"/>
              </a:rPr>
              <a:pPr/>
              <a:t>14</a:t>
            </a:fld>
            <a:endParaRPr lang="en-GB"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a:ln/>
        </p:spPr>
      </p:sp>
      <p:sp>
        <p:nvSpPr>
          <p:cNvPr id="10035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0035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3DF8918A-7FDF-4AD0-BB0B-5FB216D4FE0E}" type="slidenum">
              <a:rPr lang="en-GB" smtClean="0">
                <a:latin typeface="Times New Roman" pitchFamily="18" charset="0"/>
              </a:rPr>
              <a:pPr/>
              <a:t>17</a:t>
            </a:fld>
            <a:endParaRPr lang="en-GB"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a:ln/>
        </p:spPr>
      </p:sp>
      <p:sp>
        <p:nvSpPr>
          <p:cNvPr id="101379"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01380"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C45303AE-BC31-4181-9B29-23F56D38AC03}" type="slidenum">
              <a:rPr lang="en-GB" smtClean="0">
                <a:latin typeface="Times New Roman" pitchFamily="18" charset="0"/>
              </a:rPr>
              <a:pPr/>
              <a:t>18</a:t>
            </a:fld>
            <a:endParaRPr lang="en-GB"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0C9398A3-5EAD-42B4-A70D-615FDA40D63A}" type="slidenum">
              <a:rPr lang="en-GB" smtClean="0">
                <a:latin typeface="Times New Roman" pitchFamily="18" charset="0"/>
              </a:rPr>
              <a:pPr/>
              <a:t>19</a:t>
            </a:fld>
            <a:endParaRPr lang="en-GB" smtClean="0">
              <a:latin typeface="Times New Roman" pitchFamily="18"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EFFECT OF WW1 AND AT THE RIGHT THE START OF WW2</a:t>
            </a:r>
            <a:endParaRPr lang="en-GB" b="1"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C162D864-1B85-4012-B7DD-13911B795AEB}" type="slidenum">
              <a:rPr lang="en-US" smtClean="0"/>
              <a:pPr/>
              <a:t>20</a:t>
            </a:fld>
            <a:endParaRPr lang="en-US" smtClean="0"/>
          </a:p>
        </p:txBody>
      </p:sp>
      <p:sp>
        <p:nvSpPr>
          <p:cNvPr id="103427" name="Rectangle 2"/>
          <p:cNvSpPr>
            <a:spLocks noGrp="1" noRot="1" noChangeAspect="1" noChangeArrowheads="1" noTextEdit="1"/>
          </p:cNvSpPr>
          <p:nvPr>
            <p:ph type="sldImg"/>
          </p:nvPr>
        </p:nvSpPr>
        <p:spPr>
          <a:xfrm>
            <a:off x="917575" y="744538"/>
            <a:ext cx="4962525" cy="3722687"/>
          </a:xfrm>
          <a:ln/>
        </p:spPr>
      </p:sp>
      <p:sp>
        <p:nvSpPr>
          <p:cNvPr id="1034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a:ln/>
        </p:spPr>
      </p:sp>
      <p:sp>
        <p:nvSpPr>
          <p:cNvPr id="104451"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ct val="0"/>
              </a:spcBef>
            </a:pPr>
            <a:r>
              <a:rPr lang="en-US" smtClean="0"/>
              <a:t>Corruption Perception Index (CPI) compiled by Transparency International which orders the countries of the world according to "the degree to which corruption is perceived to exist among public officials and politicians" </a:t>
            </a:r>
            <a:r>
              <a:rPr lang="en-GB" smtClean="0"/>
              <a:t>(8). This index ranges from 0 to 10 with a higher score meaning less (perceived) corruption.</a:t>
            </a:r>
          </a:p>
          <a:p>
            <a:pPr>
              <a:spcBef>
                <a:spcPct val="0"/>
              </a:spcBef>
            </a:pPr>
            <a:endParaRPr lang="en-GB" smtClean="0"/>
          </a:p>
          <a:p>
            <a:pPr>
              <a:spcBef>
                <a:spcPct val="0"/>
              </a:spcBef>
            </a:pPr>
            <a:r>
              <a:rPr lang="en-GB" smtClean="0"/>
              <a:t>around 5% of the inter-country variability of the percentage of MDR among new TB cases could be related to corruption, a total that largely exceeds the effect of health related factors significantly associated with the outcome in the analysis (TB management strategies). But still, because the equation corruption=death is seldom explicit, corruption only seems like a nuisance. In practice, governments still treat health and corruption as separate rather than integral components of the same strategy</a:t>
            </a:r>
          </a:p>
          <a:p>
            <a:pPr>
              <a:spcBef>
                <a:spcPct val="0"/>
              </a:spcBef>
            </a:pPr>
            <a:endParaRPr lang="en-GB" smtClean="0"/>
          </a:p>
          <a:p>
            <a:pPr>
              <a:spcBef>
                <a:spcPct val="0"/>
              </a:spcBef>
            </a:pPr>
            <a:endParaRPr lang="en-GB" smtClean="0"/>
          </a:p>
          <a:p>
            <a:pPr>
              <a:spcBef>
                <a:spcPct val="0"/>
              </a:spcBef>
            </a:pPr>
            <a:r>
              <a:rPr lang="en-GB" smtClean="0"/>
              <a:t>5% of inter-country variability of the % of MDR among new TB cases is related to corruption. Itlargely exceeds the effect of health related factors (e.g. TB management strategies)</a:t>
            </a:r>
            <a:endParaRPr lang="it-IT" smtClean="0"/>
          </a:p>
        </p:txBody>
      </p:sp>
      <p:sp>
        <p:nvSpPr>
          <p:cNvPr id="104452"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591178CF-EF3D-433B-AA43-3AFD8CEDD908}" type="slidenum">
              <a:rPr lang="it-IT" smtClean="0">
                <a:latin typeface="Times New Roman" pitchFamily="18" charset="0"/>
              </a:rPr>
              <a:pPr/>
              <a:t>22</a:t>
            </a:fld>
            <a:endParaRPr lang="it-IT"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immagine diapositiva 1"/>
          <p:cNvSpPr>
            <a:spLocks noGrp="1" noRot="1" noChangeAspect="1" noTextEdit="1"/>
          </p:cNvSpPr>
          <p:nvPr>
            <p:ph type="sldImg"/>
          </p:nvPr>
        </p:nvSpPr>
        <p:spPr>
          <a:ln/>
        </p:spPr>
      </p:sp>
      <p:sp>
        <p:nvSpPr>
          <p:cNvPr id="10547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0547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D84DE0E3-0697-48C8-B205-6C8E75F3FA69}" type="slidenum">
              <a:rPr lang="en-GB" smtClean="0">
                <a:latin typeface="Times New Roman" pitchFamily="18" charset="0"/>
              </a:rPr>
              <a:pPr/>
              <a:t>26</a:t>
            </a:fld>
            <a:endParaRPr lang="en-GB"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EBEFBE50-A543-4BA3-A60A-61C548118197}" type="slidenum">
              <a:rPr lang="en-GB" smtClean="0">
                <a:latin typeface="Times New Roman" pitchFamily="18" charset="0"/>
              </a:rPr>
              <a:pPr/>
              <a:t>28</a:t>
            </a:fld>
            <a:endParaRPr lang="en-GB" smtClean="0">
              <a:latin typeface="Times New Roman" pitchFamily="18" charset="0"/>
            </a:endParaRPr>
          </a:p>
        </p:txBody>
      </p:sp>
      <p:sp>
        <p:nvSpPr>
          <p:cNvPr id="106499" name="Rectangle 2"/>
          <p:cNvSpPr>
            <a:spLocks noChangeArrowheads="1"/>
          </p:cNvSpPr>
          <p:nvPr/>
        </p:nvSpPr>
        <p:spPr bwMode="auto">
          <a:xfrm>
            <a:off x="3852863" y="0"/>
            <a:ext cx="2944812"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it-IT"/>
          </a:p>
        </p:txBody>
      </p:sp>
      <p:sp>
        <p:nvSpPr>
          <p:cNvPr id="106500" name="Rectangle 3"/>
          <p:cNvSpPr>
            <a:spLocks noChangeArrowheads="1"/>
          </p:cNvSpPr>
          <p:nvPr/>
        </p:nvSpPr>
        <p:spPr bwMode="auto">
          <a:xfrm>
            <a:off x="3852863" y="9426575"/>
            <a:ext cx="2944812" cy="500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678" tIns="44543" rIns="90678" bIns="44543" anchor="b"/>
          <a:lstStyle/>
          <a:p>
            <a:pPr algn="r" defTabSz="915988" eaLnBrk="0" hangingPunct="0"/>
            <a:r>
              <a:rPr lang="en-GB" sz="1200">
                <a:latin typeface="Times New Roman" pitchFamily="18" charset="0"/>
              </a:rPr>
              <a:t>14</a:t>
            </a:r>
          </a:p>
        </p:txBody>
      </p:sp>
      <p:sp>
        <p:nvSpPr>
          <p:cNvPr id="106501" name="Rectangle 4"/>
          <p:cNvSpPr>
            <a:spLocks noChangeArrowheads="1"/>
          </p:cNvSpPr>
          <p:nvPr/>
        </p:nvSpPr>
        <p:spPr bwMode="auto">
          <a:xfrm>
            <a:off x="0" y="9426575"/>
            <a:ext cx="2944813" cy="500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it-IT"/>
          </a:p>
        </p:txBody>
      </p:sp>
      <p:sp>
        <p:nvSpPr>
          <p:cNvPr id="106502" name="Rectangle 5"/>
          <p:cNvSpPr>
            <a:spLocks noChangeArrowheads="1"/>
          </p:cNvSpPr>
          <p:nvPr/>
        </p:nvSpPr>
        <p:spPr bwMode="auto">
          <a:xfrm>
            <a:off x="0" y="0"/>
            <a:ext cx="2944813"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it-IT"/>
          </a:p>
        </p:txBody>
      </p:sp>
      <p:sp>
        <p:nvSpPr>
          <p:cNvPr id="106503" name="Rectangle 6"/>
          <p:cNvSpPr>
            <a:spLocks noGrp="1" noRot="1" noChangeAspect="1" noChangeArrowheads="1" noTextEdit="1"/>
          </p:cNvSpPr>
          <p:nvPr>
            <p:ph type="sldImg"/>
          </p:nvPr>
        </p:nvSpPr>
        <p:spPr>
          <a:xfrm>
            <a:off x="917575" y="744538"/>
            <a:ext cx="4964113" cy="3722687"/>
          </a:xfrm>
          <a:ln w="12700" cap="flat"/>
        </p:spPr>
      </p:sp>
      <p:sp>
        <p:nvSpPr>
          <p:cNvPr id="106504" name="Rectangle 7"/>
          <p:cNvSpPr>
            <a:spLocks noGrp="1" noChangeArrowheads="1"/>
          </p:cNvSpPr>
          <p:nvPr>
            <p:ph type="body" idx="1"/>
          </p:nvPr>
        </p:nvSpPr>
        <p:spPr>
          <a:xfrm>
            <a:off x="906463" y="4714875"/>
            <a:ext cx="4984750" cy="44672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678" tIns="44543" rIns="90678" bIns="44543"/>
          <a:lstStyle/>
          <a:p>
            <a:pPr eaLnBrk="1" hangingPunct="1"/>
            <a:r>
              <a:rPr lang="en-GB" smtClean="0"/>
              <a:t>The STOP TB strategy is summarised as published in a special issue of Lancet in 2006. This is considered, today, as the WHO-recommended strategy of TB control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egnaposto immagine diapositiva 1"/>
          <p:cNvSpPr>
            <a:spLocks noGrp="1" noRot="1" noChangeAspect="1" noTextEdit="1"/>
          </p:cNvSpPr>
          <p:nvPr>
            <p:ph type="sldImg"/>
          </p:nvPr>
        </p:nvSpPr>
        <p:spPr>
          <a:ln/>
        </p:spPr>
      </p:sp>
      <p:sp>
        <p:nvSpPr>
          <p:cNvPr id="107523"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it-IT" smtClean="0">
                <a:latin typeface="Arial" pitchFamily="34" charset="0"/>
              </a:rPr>
              <a:t>In 2010 it was estimated that 8.8 million incident TB cases occurred in the world.  Out of the 12 million prevalent TB cases, around 650,000 were estimated to be multidrug-resistant.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4DCAF852-EB34-4346-AEDF-142310B8F264}" type="slidenum">
              <a:rPr lang="en-GB" smtClean="0"/>
              <a:pPr/>
              <a:t>32</a:t>
            </a:fld>
            <a:endParaRPr lang="en-GB"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immagine diapositiva 1"/>
          <p:cNvSpPr>
            <a:spLocks noGrp="1" noRot="1" noChangeAspect="1" noTextEdit="1"/>
          </p:cNvSpPr>
          <p:nvPr>
            <p:ph type="sldImg"/>
          </p:nvPr>
        </p:nvSpPr>
        <p:spPr>
          <a:ln/>
        </p:spPr>
      </p:sp>
      <p:sp>
        <p:nvSpPr>
          <p:cNvPr id="91139"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1140"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7DECC4E0-21A3-4474-BCB4-681ECD251541}" type="slidenum">
              <a:rPr lang="en-GB" smtClean="0">
                <a:latin typeface="Times New Roman" pitchFamily="18" charset="0"/>
              </a:rPr>
              <a:pPr/>
              <a:t>3</a:t>
            </a:fld>
            <a:endParaRPr lang="en-GB"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a:ln/>
        </p:spPr>
      </p:sp>
      <p:sp>
        <p:nvSpPr>
          <p:cNvPr id="109571"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it-IT" smtClean="0">
                <a:latin typeface="Arial" pitchFamily="34" charset="0"/>
              </a:rPr>
              <a:t>Overall TB incidence (green lines) has been declining steadily in all the Regions of the world for several years.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egnaposto immagine diapositiva 1"/>
          <p:cNvSpPr>
            <a:spLocks noGrp="1" noRot="1" noChangeAspect="1" noTextEdit="1"/>
          </p:cNvSpPr>
          <p:nvPr>
            <p:ph type="sldImg"/>
          </p:nvPr>
        </p:nvSpPr>
        <p:spPr>
          <a:ln/>
        </p:spPr>
      </p:sp>
      <p:sp>
        <p:nvSpPr>
          <p:cNvPr id="11059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1059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DE386F10-1717-4558-AEE0-CFAE170F7372}" type="slidenum">
              <a:rPr lang="en-GB" smtClean="0">
                <a:latin typeface="Times New Roman" pitchFamily="18" charset="0"/>
              </a:rPr>
              <a:pPr/>
              <a:t>36</a:t>
            </a:fld>
            <a:endParaRPr lang="en-GB"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FC3CBB7E-DA75-495B-A2AC-1D9B8BBDE021}" type="slidenum">
              <a:rPr lang="en-US" smtClean="0">
                <a:latin typeface="Times New Roman" pitchFamily="18" charset="0"/>
              </a:rPr>
              <a:pPr/>
              <a:t>37</a:t>
            </a:fld>
            <a:endParaRPr lang="en-US" smtClean="0">
              <a:latin typeface="Times New Roman" pitchFamily="18" charset="0"/>
            </a:endParaRPr>
          </a:p>
        </p:txBody>
      </p:sp>
      <p:sp>
        <p:nvSpPr>
          <p:cNvPr id="111619" name="Rectangle 2"/>
          <p:cNvSpPr>
            <a:spLocks noGrp="1" noRot="1" noChangeAspect="1" noChangeArrowheads="1" noTextEdit="1"/>
          </p:cNvSpPr>
          <p:nvPr>
            <p:ph type="sldImg"/>
          </p:nvPr>
        </p:nvSpPr>
        <p:spPr>
          <a:xfrm>
            <a:off x="919163" y="744538"/>
            <a:ext cx="4962525" cy="3722687"/>
          </a:xfrm>
          <a:ln/>
        </p:spPr>
      </p:sp>
      <p:sp>
        <p:nvSpPr>
          <p:cNvPr id="11162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EFAEFC72-CD01-4B94-A58B-3BD03E836B31}" type="slidenum">
              <a:rPr lang="en-US" smtClean="0">
                <a:latin typeface="Times New Roman" pitchFamily="18" charset="0"/>
              </a:rPr>
              <a:pPr/>
              <a:t>38</a:t>
            </a:fld>
            <a:endParaRPr lang="en-US" smtClean="0">
              <a:latin typeface="Times New Roman" pitchFamily="18" charset="0"/>
            </a:endParaRPr>
          </a:p>
        </p:txBody>
      </p:sp>
      <p:sp>
        <p:nvSpPr>
          <p:cNvPr id="112643" name="Rectangle 2"/>
          <p:cNvSpPr>
            <a:spLocks noGrp="1" noRot="1" noChangeAspect="1" noChangeArrowheads="1" noTextEdit="1"/>
          </p:cNvSpPr>
          <p:nvPr>
            <p:ph type="sldImg"/>
          </p:nvPr>
        </p:nvSpPr>
        <p:spPr>
          <a:xfrm>
            <a:off x="919163" y="744538"/>
            <a:ext cx="4962525" cy="3722687"/>
          </a:xfrm>
          <a:ln/>
        </p:spPr>
      </p:sp>
      <p:sp>
        <p:nvSpPr>
          <p:cNvPr id="1126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0985BB64-3B73-40EF-BABD-9FB6B56C4A4E}" type="slidenum">
              <a:rPr lang="en-US" smtClean="0">
                <a:latin typeface="Times New Roman" pitchFamily="18" charset="0"/>
              </a:rPr>
              <a:pPr/>
              <a:t>39</a:t>
            </a:fld>
            <a:endParaRPr lang="en-US" smtClean="0">
              <a:latin typeface="Times New Roman" pitchFamily="18" charset="0"/>
            </a:endParaRPr>
          </a:p>
        </p:txBody>
      </p:sp>
      <p:sp>
        <p:nvSpPr>
          <p:cNvPr id="113667" name="Rectangle 2"/>
          <p:cNvSpPr>
            <a:spLocks noGrp="1" noRot="1" noChangeAspect="1" noChangeArrowheads="1" noTextEdit="1"/>
          </p:cNvSpPr>
          <p:nvPr>
            <p:ph type="sldImg"/>
          </p:nvPr>
        </p:nvSpPr>
        <p:spPr>
          <a:xfrm>
            <a:off x="919163" y="744538"/>
            <a:ext cx="4962525" cy="3722687"/>
          </a:xfrm>
          <a:ln/>
        </p:spPr>
      </p:sp>
      <p:sp>
        <p:nvSpPr>
          <p:cNvPr id="11366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xfrm>
            <a:off x="919163" y="744538"/>
            <a:ext cx="4960937" cy="3722687"/>
          </a:xfrm>
          <a:ln/>
        </p:spPr>
      </p:sp>
      <p:sp>
        <p:nvSpPr>
          <p:cNvPr id="11469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smtClean="0"/>
              <a:t>When compared to the number of detectable MDR-TB cases if DST was accessible to all TB cases notified in the world, the 53 thousand cases reported by countries in 2010 represent less than a fifth of the estimated burden.  Regional variations are large and coverage is lowest in the regions where the large majority of TB cases occur.  56 of the 135 countries (42%) with at least one case of MDR-TB in 2010 reported &gt;50% of their estimated MDR-TB caseload.  All countries are targeted to achieve this level of reporting completeness by 2015.</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xfrm>
            <a:off x="3849688" y="9428163"/>
            <a:ext cx="2946400" cy="4968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00D695B3-A7A5-4ADF-912A-4E8148E07FB9}" type="slidenum">
              <a:rPr lang="en-GB" smtClean="0">
                <a:latin typeface="Times New Roman" pitchFamily="18" charset="0"/>
              </a:rPr>
              <a:pPr/>
              <a:t>41</a:t>
            </a:fld>
            <a:endParaRPr lang="en-GB" smtClean="0">
              <a:latin typeface="Times New Roman" pitchFamily="18" charset="0"/>
            </a:endParaRPr>
          </a:p>
        </p:txBody>
      </p:sp>
      <p:sp>
        <p:nvSpPr>
          <p:cNvPr id="115715" name="Rectangle 2"/>
          <p:cNvSpPr>
            <a:spLocks noGrp="1" noRot="1" noChangeAspect="1" noChangeArrowheads="1" noTextEdit="1"/>
          </p:cNvSpPr>
          <p:nvPr>
            <p:ph type="sldImg"/>
          </p:nvPr>
        </p:nvSpPr>
        <p:spPr>
          <a:xfrm>
            <a:off x="919163" y="744538"/>
            <a:ext cx="4960937" cy="3721100"/>
          </a:xfrm>
          <a:ln/>
        </p:spPr>
      </p:sp>
      <p:sp>
        <p:nvSpPr>
          <p:cNvPr id="11571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By October 2011, 77 countries had reported at least one case of XDR.  Coverage is low particularly in the African continent as a result of low capacity for testing for second-line medicines.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xfrm>
            <a:off x="919163" y="744538"/>
            <a:ext cx="4960937" cy="3722687"/>
          </a:xfrm>
          <a:ln/>
        </p:spPr>
      </p:sp>
      <p:sp>
        <p:nvSpPr>
          <p:cNvPr id="11673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smtClean="0"/>
              <a:t>The proportion of MDR-TB patients with a successful outcome varied substantially between countries and averaged to about 53% globally.  Of the 91 countries reporting outcomes, only 20 achieved or exceeded the Global Plan target of 75% success, three of them having cohorts of at least 50 patients.  In 52/91 countries, the number of MDR-TB patients for whom outcomes were reported represented &gt;90% of the number of MDR-TB patients notified by the country for 2008.  Seventeen of the 27 high MDR-TB burden countries reported outcomes, eight of them with cohorts similar in size to the notified MDR-TB cases (&gt;90%).  By 2015, all countries are expected to report outcomes for all confirmed MDR-TB cases.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egnaposto immagine diapositiva 1"/>
          <p:cNvSpPr>
            <a:spLocks noGrp="1" noRot="1" noChangeAspect="1" noTextEdit="1"/>
          </p:cNvSpPr>
          <p:nvPr>
            <p:ph type="sldImg"/>
          </p:nvPr>
        </p:nvSpPr>
        <p:spPr>
          <a:ln/>
        </p:spPr>
      </p:sp>
      <p:sp>
        <p:nvSpPr>
          <p:cNvPr id="117763"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17764"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09B825AD-067B-4541-A381-FFCA9FF38E1F}" type="slidenum">
              <a:rPr lang="en-GB" smtClean="0">
                <a:latin typeface="Times New Roman" pitchFamily="18" charset="0"/>
              </a:rPr>
              <a:pPr/>
              <a:t>43</a:t>
            </a:fld>
            <a:endParaRPr lang="en-GB" smtClean="0">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egnaposto immagine diapositiva 1"/>
          <p:cNvSpPr>
            <a:spLocks noGrp="1" noRot="1" noChangeAspect="1" noTextEdit="1"/>
          </p:cNvSpPr>
          <p:nvPr>
            <p:ph type="sldImg"/>
          </p:nvPr>
        </p:nvSpPr>
        <p:spPr>
          <a:ln/>
        </p:spPr>
      </p:sp>
      <p:sp>
        <p:nvSpPr>
          <p:cNvPr id="118787"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18788"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FD25957A-BB8C-4021-8D57-627C740092AD}" type="slidenum">
              <a:rPr lang="en-GB" smtClean="0">
                <a:latin typeface="Times New Roman" pitchFamily="18" charset="0"/>
              </a:rPr>
              <a:pPr/>
              <a:t>44</a:t>
            </a:fld>
            <a:endParaRPr lang="en-GB"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immagine diapositiva 1"/>
          <p:cNvSpPr>
            <a:spLocks noGrp="1" noRot="1" noChangeAspect="1" noTextEdit="1"/>
          </p:cNvSpPr>
          <p:nvPr>
            <p:ph type="sldImg"/>
          </p:nvPr>
        </p:nvSpPr>
        <p:spPr>
          <a:ln/>
        </p:spPr>
      </p:sp>
      <p:sp>
        <p:nvSpPr>
          <p:cNvPr id="92163"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2164"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9D37219A-E460-4A2A-BBB3-4555AE517DEB}" type="slidenum">
              <a:rPr lang="en-GB" smtClean="0">
                <a:latin typeface="Times New Roman" pitchFamily="18" charset="0"/>
              </a:rPr>
              <a:pPr/>
              <a:t>4</a:t>
            </a:fld>
            <a:endParaRPr lang="en-GB" smtClean="0">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6"/>
          <p:cNvSpPr txBox="1">
            <a:spLocks noGrp="1" noChangeArrowheads="1"/>
          </p:cNvSpPr>
          <p:nvPr/>
        </p:nvSpPr>
        <p:spPr bwMode="auto">
          <a:xfrm>
            <a:off x="0" y="9429750"/>
            <a:ext cx="2944813"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4182" tIns="47091" rIns="94182" bIns="47091" anchor="b"/>
          <a:lstStyle>
            <a:lvl1pPr defTabSz="942975" eaLnBrk="0" hangingPunct="0">
              <a:defRPr>
                <a:solidFill>
                  <a:schemeClr val="tx1"/>
                </a:solidFill>
                <a:latin typeface="Arial" pitchFamily="34" charset="0"/>
                <a:cs typeface="Arial" pitchFamily="34" charset="0"/>
              </a:defRPr>
            </a:lvl1pPr>
            <a:lvl2pPr marL="742950" indent="-285750" defTabSz="942975" eaLnBrk="0" hangingPunct="0">
              <a:defRPr>
                <a:solidFill>
                  <a:schemeClr val="tx1"/>
                </a:solidFill>
                <a:latin typeface="Arial" pitchFamily="34" charset="0"/>
                <a:cs typeface="Arial" pitchFamily="34" charset="0"/>
              </a:defRPr>
            </a:lvl2pPr>
            <a:lvl3pPr marL="1143000" indent="-228600" defTabSz="942975" eaLnBrk="0" hangingPunct="0">
              <a:defRPr>
                <a:solidFill>
                  <a:schemeClr val="tx1"/>
                </a:solidFill>
                <a:latin typeface="Arial" pitchFamily="34" charset="0"/>
                <a:cs typeface="Arial" pitchFamily="34" charset="0"/>
              </a:defRPr>
            </a:lvl3pPr>
            <a:lvl4pPr marL="1600200" indent="-228600" defTabSz="942975" eaLnBrk="0" hangingPunct="0">
              <a:defRPr>
                <a:solidFill>
                  <a:schemeClr val="tx1"/>
                </a:solidFill>
                <a:latin typeface="Arial" pitchFamily="34" charset="0"/>
                <a:cs typeface="Arial" pitchFamily="34" charset="0"/>
              </a:defRPr>
            </a:lvl4pPr>
            <a:lvl5pPr marL="2057400" indent="-228600" defTabSz="942975" eaLnBrk="0" hangingPunct="0">
              <a:defRPr>
                <a:solidFill>
                  <a:schemeClr val="tx1"/>
                </a:solidFill>
                <a:latin typeface="Arial" pitchFamily="34" charset="0"/>
                <a:cs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cs typeface="Arial" pitchFamily="34" charset="0"/>
              </a:defRPr>
            </a:lvl9pPr>
          </a:lstStyle>
          <a:p>
            <a:r>
              <a:rPr lang="en-GB" sz="1100">
                <a:latin typeface="Tahoma" pitchFamily="34" charset="0"/>
              </a:rPr>
              <a:t>Tuberculosis: Clinical symptoms, diagnosis, treatment and prevention</a:t>
            </a:r>
          </a:p>
        </p:txBody>
      </p:sp>
      <p:sp>
        <p:nvSpPr>
          <p:cNvPr id="119811" name="Rectangle 7"/>
          <p:cNvSpPr txBox="1">
            <a:spLocks noGrp="1" noChangeArrowheads="1"/>
          </p:cNvSpPr>
          <p:nvPr/>
        </p:nvSpPr>
        <p:spPr bwMode="auto">
          <a:xfrm>
            <a:off x="3852863" y="9429750"/>
            <a:ext cx="2944812"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4182" tIns="47091" rIns="94182" bIns="47091" anchor="b"/>
          <a:lstStyle>
            <a:lvl1pPr defTabSz="942975" eaLnBrk="0" hangingPunct="0">
              <a:defRPr>
                <a:solidFill>
                  <a:schemeClr val="tx1"/>
                </a:solidFill>
                <a:latin typeface="Arial" pitchFamily="34" charset="0"/>
                <a:cs typeface="Arial" pitchFamily="34" charset="0"/>
              </a:defRPr>
            </a:lvl1pPr>
            <a:lvl2pPr marL="742950" indent="-285750" defTabSz="942975" eaLnBrk="0" hangingPunct="0">
              <a:defRPr>
                <a:solidFill>
                  <a:schemeClr val="tx1"/>
                </a:solidFill>
                <a:latin typeface="Arial" pitchFamily="34" charset="0"/>
                <a:cs typeface="Arial" pitchFamily="34" charset="0"/>
              </a:defRPr>
            </a:lvl2pPr>
            <a:lvl3pPr marL="1143000" indent="-228600" defTabSz="942975" eaLnBrk="0" hangingPunct="0">
              <a:defRPr>
                <a:solidFill>
                  <a:schemeClr val="tx1"/>
                </a:solidFill>
                <a:latin typeface="Arial" pitchFamily="34" charset="0"/>
                <a:cs typeface="Arial" pitchFamily="34" charset="0"/>
              </a:defRPr>
            </a:lvl3pPr>
            <a:lvl4pPr marL="1600200" indent="-228600" defTabSz="942975" eaLnBrk="0" hangingPunct="0">
              <a:defRPr>
                <a:solidFill>
                  <a:schemeClr val="tx1"/>
                </a:solidFill>
                <a:latin typeface="Arial" pitchFamily="34" charset="0"/>
                <a:cs typeface="Arial" pitchFamily="34" charset="0"/>
              </a:defRPr>
            </a:lvl4pPr>
            <a:lvl5pPr marL="2057400" indent="-228600" defTabSz="942975" eaLnBrk="0" hangingPunct="0">
              <a:defRPr>
                <a:solidFill>
                  <a:schemeClr val="tx1"/>
                </a:solidFill>
                <a:latin typeface="Arial" pitchFamily="34" charset="0"/>
                <a:cs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cs typeface="Arial" pitchFamily="34" charset="0"/>
              </a:defRPr>
            </a:lvl9pPr>
          </a:lstStyle>
          <a:p>
            <a:pPr algn="r"/>
            <a:fld id="{130C7358-C7FC-4FA0-8DA5-2691B71F0785}" type="slidenum">
              <a:rPr lang="en-GB" sz="1100">
                <a:latin typeface="Tahoma" pitchFamily="34" charset="0"/>
              </a:rPr>
              <a:pPr algn="r"/>
              <a:t>47</a:t>
            </a:fld>
            <a:endParaRPr lang="en-GB" sz="1100">
              <a:latin typeface="Tahoma" pitchFamily="34" charset="0"/>
            </a:endParaRPr>
          </a:p>
        </p:txBody>
      </p:sp>
      <p:sp>
        <p:nvSpPr>
          <p:cNvPr id="119812" name="Rectangle 2"/>
          <p:cNvSpPr>
            <a:spLocks noGrp="1" noRot="1" noChangeAspect="1" noChangeArrowheads="1" noTextEdit="1"/>
          </p:cNvSpPr>
          <p:nvPr>
            <p:ph type="sldImg"/>
          </p:nvPr>
        </p:nvSpPr>
        <p:spPr>
          <a:xfrm>
            <a:off x="919163" y="744538"/>
            <a:ext cx="4960937" cy="3722687"/>
          </a:xfrm>
          <a:ln/>
        </p:spPr>
      </p:sp>
      <p:sp>
        <p:nvSpPr>
          <p:cNvPr id="11981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4182" tIns="47091" rIns="94182" bIns="47091"/>
          <a:lstStyle/>
          <a:p>
            <a:endParaRPr lang="de-DE"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6"/>
          <p:cNvSpPr txBox="1">
            <a:spLocks noGrp="1" noChangeArrowheads="1"/>
          </p:cNvSpPr>
          <p:nvPr/>
        </p:nvSpPr>
        <p:spPr bwMode="auto">
          <a:xfrm>
            <a:off x="0" y="9429750"/>
            <a:ext cx="2944813"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4182" tIns="47091" rIns="94182" bIns="47091" anchor="b"/>
          <a:lstStyle>
            <a:lvl1pPr defTabSz="942975" eaLnBrk="0" hangingPunct="0">
              <a:defRPr>
                <a:solidFill>
                  <a:schemeClr val="tx1"/>
                </a:solidFill>
                <a:latin typeface="Arial" pitchFamily="34" charset="0"/>
                <a:cs typeface="Arial" pitchFamily="34" charset="0"/>
              </a:defRPr>
            </a:lvl1pPr>
            <a:lvl2pPr marL="742950" indent="-285750" defTabSz="942975" eaLnBrk="0" hangingPunct="0">
              <a:defRPr>
                <a:solidFill>
                  <a:schemeClr val="tx1"/>
                </a:solidFill>
                <a:latin typeface="Arial" pitchFamily="34" charset="0"/>
                <a:cs typeface="Arial" pitchFamily="34" charset="0"/>
              </a:defRPr>
            </a:lvl2pPr>
            <a:lvl3pPr marL="1143000" indent="-228600" defTabSz="942975" eaLnBrk="0" hangingPunct="0">
              <a:defRPr>
                <a:solidFill>
                  <a:schemeClr val="tx1"/>
                </a:solidFill>
                <a:latin typeface="Arial" pitchFamily="34" charset="0"/>
                <a:cs typeface="Arial" pitchFamily="34" charset="0"/>
              </a:defRPr>
            </a:lvl3pPr>
            <a:lvl4pPr marL="1600200" indent="-228600" defTabSz="942975" eaLnBrk="0" hangingPunct="0">
              <a:defRPr>
                <a:solidFill>
                  <a:schemeClr val="tx1"/>
                </a:solidFill>
                <a:latin typeface="Arial" pitchFamily="34" charset="0"/>
                <a:cs typeface="Arial" pitchFamily="34" charset="0"/>
              </a:defRPr>
            </a:lvl4pPr>
            <a:lvl5pPr marL="2057400" indent="-228600" defTabSz="942975" eaLnBrk="0" hangingPunct="0">
              <a:defRPr>
                <a:solidFill>
                  <a:schemeClr val="tx1"/>
                </a:solidFill>
                <a:latin typeface="Arial" pitchFamily="34" charset="0"/>
                <a:cs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cs typeface="Arial" pitchFamily="34" charset="0"/>
              </a:defRPr>
            </a:lvl9pPr>
          </a:lstStyle>
          <a:p>
            <a:r>
              <a:rPr lang="en-GB" sz="1100">
                <a:latin typeface="Tahoma" pitchFamily="34" charset="0"/>
              </a:rPr>
              <a:t>Tuberculosis: Clinical symptoms, diagnosis, treatment and prevention</a:t>
            </a:r>
          </a:p>
        </p:txBody>
      </p:sp>
      <p:sp>
        <p:nvSpPr>
          <p:cNvPr id="120835" name="Rectangle 7"/>
          <p:cNvSpPr txBox="1">
            <a:spLocks noGrp="1" noChangeArrowheads="1"/>
          </p:cNvSpPr>
          <p:nvPr/>
        </p:nvSpPr>
        <p:spPr bwMode="auto">
          <a:xfrm>
            <a:off x="3852863" y="9429750"/>
            <a:ext cx="2944812"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4182" tIns="47091" rIns="94182" bIns="47091" anchor="b"/>
          <a:lstStyle>
            <a:lvl1pPr defTabSz="942975" eaLnBrk="0" hangingPunct="0">
              <a:defRPr>
                <a:solidFill>
                  <a:schemeClr val="tx1"/>
                </a:solidFill>
                <a:latin typeface="Arial" pitchFamily="34" charset="0"/>
                <a:cs typeface="Arial" pitchFamily="34" charset="0"/>
              </a:defRPr>
            </a:lvl1pPr>
            <a:lvl2pPr marL="742950" indent="-285750" defTabSz="942975" eaLnBrk="0" hangingPunct="0">
              <a:defRPr>
                <a:solidFill>
                  <a:schemeClr val="tx1"/>
                </a:solidFill>
                <a:latin typeface="Arial" pitchFamily="34" charset="0"/>
                <a:cs typeface="Arial" pitchFamily="34" charset="0"/>
              </a:defRPr>
            </a:lvl2pPr>
            <a:lvl3pPr marL="1143000" indent="-228600" defTabSz="942975" eaLnBrk="0" hangingPunct="0">
              <a:defRPr>
                <a:solidFill>
                  <a:schemeClr val="tx1"/>
                </a:solidFill>
                <a:latin typeface="Arial" pitchFamily="34" charset="0"/>
                <a:cs typeface="Arial" pitchFamily="34" charset="0"/>
              </a:defRPr>
            </a:lvl3pPr>
            <a:lvl4pPr marL="1600200" indent="-228600" defTabSz="942975" eaLnBrk="0" hangingPunct="0">
              <a:defRPr>
                <a:solidFill>
                  <a:schemeClr val="tx1"/>
                </a:solidFill>
                <a:latin typeface="Arial" pitchFamily="34" charset="0"/>
                <a:cs typeface="Arial" pitchFamily="34" charset="0"/>
              </a:defRPr>
            </a:lvl4pPr>
            <a:lvl5pPr marL="2057400" indent="-228600" defTabSz="942975" eaLnBrk="0" hangingPunct="0">
              <a:defRPr>
                <a:solidFill>
                  <a:schemeClr val="tx1"/>
                </a:solidFill>
                <a:latin typeface="Arial" pitchFamily="34" charset="0"/>
                <a:cs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cs typeface="Arial" pitchFamily="34" charset="0"/>
              </a:defRPr>
            </a:lvl9pPr>
          </a:lstStyle>
          <a:p>
            <a:pPr algn="r"/>
            <a:fld id="{B7840969-4602-4814-AAE6-E81C68DC7591}" type="slidenum">
              <a:rPr lang="en-GB" sz="1100">
                <a:latin typeface="Tahoma" pitchFamily="34" charset="0"/>
              </a:rPr>
              <a:pPr algn="r"/>
              <a:t>48</a:t>
            </a:fld>
            <a:endParaRPr lang="en-GB" sz="1100">
              <a:latin typeface="Tahoma" pitchFamily="34" charset="0"/>
            </a:endParaRPr>
          </a:p>
        </p:txBody>
      </p:sp>
      <p:sp>
        <p:nvSpPr>
          <p:cNvPr id="120836" name="Rectangle 2"/>
          <p:cNvSpPr>
            <a:spLocks noGrp="1" noRot="1" noChangeAspect="1" noChangeArrowheads="1" noTextEdit="1"/>
          </p:cNvSpPr>
          <p:nvPr>
            <p:ph type="sldImg"/>
          </p:nvPr>
        </p:nvSpPr>
        <p:spPr>
          <a:xfrm>
            <a:off x="919163" y="744538"/>
            <a:ext cx="4960937" cy="3722687"/>
          </a:xfrm>
          <a:ln/>
        </p:spPr>
      </p:sp>
      <p:sp>
        <p:nvSpPr>
          <p:cNvPr id="12083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4182" tIns="47091" rIns="94182" bIns="47091"/>
          <a:lstStyle/>
          <a:p>
            <a:endParaRPr lang="de-DE"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egnaposto immagine diapositiva 1"/>
          <p:cNvSpPr>
            <a:spLocks noGrp="1" noRot="1" noChangeAspect="1" noTextEdit="1"/>
          </p:cNvSpPr>
          <p:nvPr>
            <p:ph type="sldImg"/>
          </p:nvPr>
        </p:nvSpPr>
        <p:spPr>
          <a:ln/>
        </p:spPr>
      </p:sp>
      <p:sp>
        <p:nvSpPr>
          <p:cNvPr id="121859"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21860"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AB36C52F-DD00-4B3F-8B13-C153A6ED9853}" type="slidenum">
              <a:rPr lang="en-GB" smtClean="0">
                <a:latin typeface="Times New Roman" pitchFamily="18" charset="0"/>
              </a:rPr>
              <a:pPr/>
              <a:t>51</a:t>
            </a:fld>
            <a:endParaRPr lang="en-GB"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egnaposto immagine diapositiva 1"/>
          <p:cNvSpPr>
            <a:spLocks noGrp="1" noRot="1" noChangeAspect="1" noTextEdit="1"/>
          </p:cNvSpPr>
          <p:nvPr>
            <p:ph type="sldImg"/>
          </p:nvPr>
        </p:nvSpPr>
        <p:spPr>
          <a:ln/>
        </p:spPr>
      </p:sp>
      <p:sp>
        <p:nvSpPr>
          <p:cNvPr id="122883"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22884"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344DCF4C-2DBD-4C56-B96A-E828D79C5686}" type="slidenum">
              <a:rPr lang="en-GB" smtClean="0">
                <a:latin typeface="Times New Roman" pitchFamily="18" charset="0"/>
              </a:rPr>
              <a:pPr/>
              <a:t>54</a:t>
            </a:fld>
            <a:endParaRPr lang="en-GB"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egnaposto immagine diapositiva 1"/>
          <p:cNvSpPr>
            <a:spLocks noGrp="1" noRot="1" noChangeAspect="1" noTextEdit="1"/>
          </p:cNvSpPr>
          <p:nvPr>
            <p:ph type="sldImg"/>
          </p:nvPr>
        </p:nvSpPr>
        <p:spPr>
          <a:ln/>
        </p:spPr>
      </p:sp>
      <p:sp>
        <p:nvSpPr>
          <p:cNvPr id="123907"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23908"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64842F06-CD4E-4B3C-BFCA-225C8651427B}" type="slidenum">
              <a:rPr lang="en-GB" smtClean="0">
                <a:latin typeface="Times New Roman" pitchFamily="18" charset="0"/>
              </a:rPr>
              <a:pPr/>
              <a:t>55</a:t>
            </a:fld>
            <a:endParaRPr lang="en-GB"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egnaposto immagine diapositiva 1"/>
          <p:cNvSpPr>
            <a:spLocks noGrp="1" noRot="1" noChangeAspect="1" noTextEdit="1"/>
          </p:cNvSpPr>
          <p:nvPr>
            <p:ph type="sldImg"/>
          </p:nvPr>
        </p:nvSpPr>
        <p:spPr>
          <a:ln/>
        </p:spPr>
      </p:sp>
      <p:sp>
        <p:nvSpPr>
          <p:cNvPr id="124931"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24932"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4C223293-3972-4520-91B0-005736E6D3A0}" type="slidenum">
              <a:rPr lang="en-GB" smtClean="0">
                <a:latin typeface="Times New Roman" pitchFamily="18" charset="0"/>
              </a:rPr>
              <a:pPr/>
              <a:t>56</a:t>
            </a:fld>
            <a:endParaRPr lang="en-GB" smtClean="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egnaposto immagine diapositiva 1"/>
          <p:cNvSpPr>
            <a:spLocks noGrp="1" noRot="1" noChangeAspect="1" noTextEdit="1"/>
          </p:cNvSpPr>
          <p:nvPr>
            <p:ph type="sldImg"/>
          </p:nvPr>
        </p:nvSpPr>
        <p:spPr>
          <a:ln/>
        </p:spPr>
      </p:sp>
      <p:sp>
        <p:nvSpPr>
          <p:cNvPr id="12595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2595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C96B48D3-2F7D-43E4-9CC4-B4214EAD8B9A}" type="slidenum">
              <a:rPr lang="en-GB" smtClean="0">
                <a:latin typeface="Times New Roman" pitchFamily="18" charset="0"/>
              </a:rPr>
              <a:pPr/>
              <a:t>57</a:t>
            </a:fld>
            <a:endParaRPr lang="en-GB"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6"/>
          <p:cNvSpPr>
            <a:spLocks noGrp="1" noChangeArrowheads="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r>
              <a:rPr lang="en-GB" smtClean="0">
                <a:latin typeface="Times New Roman" pitchFamily="18" charset="0"/>
              </a:rPr>
              <a:t>Tuberculosis: Clinical symptoms, diagnosis, treatment and prevention</a:t>
            </a:r>
          </a:p>
        </p:txBody>
      </p:sp>
      <p:sp>
        <p:nvSpPr>
          <p:cNvPr id="12697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E9B64893-DACE-45B4-8BFB-2414F6892491}" type="slidenum">
              <a:rPr lang="en-GB" smtClean="0">
                <a:latin typeface="Times New Roman" pitchFamily="18" charset="0"/>
              </a:rPr>
              <a:pPr/>
              <a:t>62</a:t>
            </a:fld>
            <a:endParaRPr lang="en-GB" smtClean="0">
              <a:latin typeface="Times New Roman" pitchFamily="18" charset="0"/>
            </a:endParaRPr>
          </a:p>
        </p:txBody>
      </p:sp>
      <p:sp>
        <p:nvSpPr>
          <p:cNvPr id="126980" name="Rectangle 1026"/>
          <p:cNvSpPr>
            <a:spLocks noGrp="1" noRot="1" noChangeAspect="1" noChangeArrowheads="1" noTextEdit="1"/>
          </p:cNvSpPr>
          <p:nvPr>
            <p:ph type="sldImg"/>
          </p:nvPr>
        </p:nvSpPr>
        <p:spPr>
          <a:ln/>
        </p:spPr>
      </p:sp>
      <p:sp>
        <p:nvSpPr>
          <p:cNvPr id="126981" name="Rectangle 1027"/>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DE"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6"/>
          <p:cNvSpPr>
            <a:spLocks noGrp="1" noChangeArrowheads="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r>
              <a:rPr lang="en-GB" smtClean="0">
                <a:latin typeface="Times New Roman" pitchFamily="18" charset="0"/>
              </a:rPr>
              <a:t>Tuberculosis: Clinical symptoms, diagnosis, treatment and prevention</a:t>
            </a:r>
          </a:p>
        </p:txBody>
      </p:sp>
      <p:sp>
        <p:nvSpPr>
          <p:cNvPr id="12800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81D09572-591C-434A-B38F-D62EB01BFE11}" type="slidenum">
              <a:rPr lang="en-GB" smtClean="0">
                <a:latin typeface="Times New Roman" pitchFamily="18" charset="0"/>
              </a:rPr>
              <a:pPr/>
              <a:t>64</a:t>
            </a:fld>
            <a:endParaRPr lang="en-GB" smtClean="0">
              <a:latin typeface="Times New Roman" pitchFamily="18" charset="0"/>
            </a:endParaRPr>
          </a:p>
        </p:txBody>
      </p:sp>
      <p:sp>
        <p:nvSpPr>
          <p:cNvPr id="128004" name="Rectangle 2"/>
          <p:cNvSpPr>
            <a:spLocks noGrp="1" noRot="1" noChangeAspect="1" noChangeArrowheads="1" noTextEdit="1"/>
          </p:cNvSpPr>
          <p:nvPr>
            <p:ph type="sldImg"/>
          </p:nvPr>
        </p:nvSpPr>
        <p:spPr>
          <a:ln/>
        </p:spPr>
      </p:sp>
      <p:sp>
        <p:nvSpPr>
          <p:cNvPr id="12800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DE"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bildplatzhalter 1"/>
          <p:cNvSpPr>
            <a:spLocks noGrp="1" noRot="1" noChangeAspect="1" noTextEdit="1"/>
          </p:cNvSpPr>
          <p:nvPr>
            <p:ph type="sldImg"/>
          </p:nvPr>
        </p:nvSpPr>
        <p:spPr>
          <a:ln/>
        </p:spPr>
      </p:sp>
      <p:sp>
        <p:nvSpPr>
          <p:cNvPr id="129027"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DE" smtClean="0"/>
          </a:p>
        </p:txBody>
      </p:sp>
      <p:sp>
        <p:nvSpPr>
          <p:cNvPr id="129028"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0748550C-54C7-4CF2-A526-A8AF592249FB}" type="slidenum">
              <a:rPr lang="de-DE" smtClean="0">
                <a:latin typeface="Times New Roman" pitchFamily="18" charset="0"/>
              </a:rPr>
              <a:pPr/>
              <a:t>67</a:t>
            </a:fld>
            <a:endParaRPr lang="de-DE"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egnaposto immagine diapositiva 1"/>
          <p:cNvSpPr>
            <a:spLocks noGrp="1" noRot="1" noChangeAspect="1" noTextEdit="1"/>
          </p:cNvSpPr>
          <p:nvPr>
            <p:ph type="sldImg"/>
          </p:nvPr>
        </p:nvSpPr>
        <p:spPr>
          <a:ln/>
        </p:spPr>
      </p:sp>
      <p:sp>
        <p:nvSpPr>
          <p:cNvPr id="93187"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3188"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F92FDBF3-34EE-401F-9749-F8BB56831071}" type="slidenum">
              <a:rPr lang="en-GB" smtClean="0">
                <a:latin typeface="Times New Roman" pitchFamily="18" charset="0"/>
              </a:rPr>
              <a:pPr/>
              <a:t>5</a:t>
            </a:fld>
            <a:endParaRPr lang="en-GB" smtClean="0">
              <a:latin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egnaposto immagine diapositiva 1"/>
          <p:cNvSpPr>
            <a:spLocks noGrp="1" noRot="1" noChangeAspect="1" noTextEdit="1"/>
          </p:cNvSpPr>
          <p:nvPr>
            <p:ph type="sldImg"/>
          </p:nvPr>
        </p:nvSpPr>
        <p:spPr>
          <a:ln/>
        </p:spPr>
      </p:sp>
      <p:sp>
        <p:nvSpPr>
          <p:cNvPr id="130051"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30052"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053E8429-C082-4C0B-9A21-E5BA89F76568}" type="slidenum">
              <a:rPr lang="en-GB" smtClean="0">
                <a:latin typeface="Times New Roman" pitchFamily="18" charset="0"/>
              </a:rPr>
              <a:pPr/>
              <a:t>70</a:t>
            </a:fld>
            <a:endParaRPr lang="en-GB" smtClean="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egnaposto immagine diapositiva 1"/>
          <p:cNvSpPr>
            <a:spLocks noGrp="1" noRot="1" noChangeAspect="1" noTextEdit="1"/>
          </p:cNvSpPr>
          <p:nvPr>
            <p:ph type="sldImg"/>
          </p:nvPr>
        </p:nvSpPr>
        <p:spPr>
          <a:ln/>
        </p:spPr>
      </p:sp>
      <p:sp>
        <p:nvSpPr>
          <p:cNvPr id="13107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13107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68F8E4EE-DE46-4B19-8F51-0D3542CAFF4E}" type="slidenum">
              <a:rPr lang="en-GB" smtClean="0">
                <a:latin typeface="Times New Roman" pitchFamily="18" charset="0"/>
              </a:rPr>
              <a:pPr/>
              <a:t>71</a:t>
            </a:fld>
            <a:endParaRPr lang="en-GB"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egnaposto immagine diapositiva 1"/>
          <p:cNvSpPr>
            <a:spLocks noGrp="1" noRot="1" noChangeAspect="1" noTextEdit="1"/>
          </p:cNvSpPr>
          <p:nvPr>
            <p:ph type="sldImg"/>
          </p:nvPr>
        </p:nvSpPr>
        <p:spPr>
          <a:ln/>
        </p:spPr>
      </p:sp>
      <p:sp>
        <p:nvSpPr>
          <p:cNvPr id="94211"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4212"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EFDC6A06-5107-46F2-B629-5D1FBC5390A3}" type="slidenum">
              <a:rPr lang="en-GB" smtClean="0">
                <a:latin typeface="Times New Roman" pitchFamily="18" charset="0"/>
              </a:rPr>
              <a:pPr/>
              <a:t>9</a:t>
            </a:fld>
            <a:endParaRPr lang="en-GB"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egnaposto immagine diapositiva 1"/>
          <p:cNvSpPr>
            <a:spLocks noGrp="1" noRot="1" noChangeAspect="1" noTextEdit="1"/>
          </p:cNvSpPr>
          <p:nvPr>
            <p:ph type="sldImg"/>
          </p:nvPr>
        </p:nvSpPr>
        <p:spPr>
          <a:ln/>
        </p:spPr>
      </p:sp>
      <p:sp>
        <p:nvSpPr>
          <p:cNvPr id="95235"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5236"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C945A514-1579-40CC-9683-CCD4C3A7482A}" type="slidenum">
              <a:rPr lang="en-GB" smtClean="0">
                <a:latin typeface="Times New Roman" pitchFamily="18" charset="0"/>
              </a:rPr>
              <a:pPr/>
              <a:t>10</a:t>
            </a:fld>
            <a:endParaRPr lang="en-GB"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immagine diapositiva 1"/>
          <p:cNvSpPr>
            <a:spLocks noGrp="1" noRot="1" noChangeAspect="1" noTextEdit="1"/>
          </p:cNvSpPr>
          <p:nvPr>
            <p:ph type="sldImg"/>
          </p:nvPr>
        </p:nvSpPr>
        <p:spPr>
          <a:ln/>
        </p:spPr>
      </p:sp>
      <p:sp>
        <p:nvSpPr>
          <p:cNvPr id="96259"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6260"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6E0253F2-460B-4AB7-9F85-FA04BEB4AD24}" type="slidenum">
              <a:rPr lang="en-GB" smtClean="0">
                <a:latin typeface="Times New Roman" pitchFamily="18" charset="0"/>
              </a:rPr>
              <a:pPr/>
              <a:t>11</a:t>
            </a:fld>
            <a:endParaRPr lang="en-GB"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a:ln/>
        </p:spPr>
      </p:sp>
      <p:sp>
        <p:nvSpPr>
          <p:cNvPr id="97283"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7284"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837804E7-58E9-4F62-A94E-00DBF9ECBF95}" type="slidenum">
              <a:rPr lang="en-GB" smtClean="0">
                <a:latin typeface="Times New Roman" pitchFamily="18" charset="0"/>
              </a:rPr>
              <a:pPr/>
              <a:t>12</a:t>
            </a:fld>
            <a:endParaRPr lang="en-GB"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a:ln/>
        </p:spPr>
      </p:sp>
      <p:sp>
        <p:nvSpPr>
          <p:cNvPr id="98307" name="Segnaposto note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smtClean="0"/>
          </a:p>
        </p:txBody>
      </p:sp>
      <p:sp>
        <p:nvSpPr>
          <p:cNvPr id="98308"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fld id="{856B6EE3-4703-4C5B-98FF-5DD37636437B}" type="slidenum">
              <a:rPr lang="en-GB" smtClean="0">
                <a:latin typeface="Times New Roman" pitchFamily="18" charset="0"/>
              </a:rPr>
              <a:pPr/>
              <a:t>13</a:t>
            </a:fld>
            <a:endParaRPr lang="en-GB"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15C7AF9E-2B3C-4870-A775-4D65B2CC1CF4}" type="slidenum">
              <a:rPr lang="en-US"/>
              <a:pPr>
                <a:defRPr/>
              </a:pPr>
              <a:t>‹#›</a:t>
            </a:fld>
            <a:endParaRPr lang="en-US"/>
          </a:p>
        </p:txBody>
      </p:sp>
    </p:spTree>
    <p:extLst>
      <p:ext uri="{BB962C8B-B14F-4D97-AF65-F5344CB8AC3E}">
        <p14:creationId xmlns="" xmlns:p14="http://schemas.microsoft.com/office/powerpoint/2010/main" val="1703206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9F7A5518-06B5-4341-AF81-3D25A894E97D}" type="slidenum">
              <a:rPr lang="en-US"/>
              <a:pPr>
                <a:defRPr/>
              </a:pPr>
              <a:t>‹#›</a:t>
            </a:fld>
            <a:endParaRPr lang="en-US"/>
          </a:p>
        </p:txBody>
      </p:sp>
    </p:spTree>
    <p:extLst>
      <p:ext uri="{BB962C8B-B14F-4D97-AF65-F5344CB8AC3E}">
        <p14:creationId xmlns="" xmlns:p14="http://schemas.microsoft.com/office/powerpoint/2010/main" val="375157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D727FEB5-85FE-42BC-A185-EAF50F00B0C5}" type="slidenum">
              <a:rPr lang="en-US"/>
              <a:pPr>
                <a:defRPr/>
              </a:pPr>
              <a:t>‹#›</a:t>
            </a:fld>
            <a:endParaRPr lang="en-US"/>
          </a:p>
        </p:txBody>
      </p:sp>
    </p:spTree>
    <p:extLst>
      <p:ext uri="{BB962C8B-B14F-4D97-AF65-F5344CB8AC3E}">
        <p14:creationId xmlns="" xmlns:p14="http://schemas.microsoft.com/office/powerpoint/2010/main" val="2860943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2A8DF785-C8BE-403D-AEE0-AA949240DBF0}" type="slidenum">
              <a:rPr lang="en-US"/>
              <a:pPr>
                <a:defRPr/>
              </a:pPr>
              <a:t>‹#›</a:t>
            </a:fld>
            <a:endParaRPr lang="en-US"/>
          </a:p>
        </p:txBody>
      </p:sp>
    </p:spTree>
    <p:extLst>
      <p:ext uri="{BB962C8B-B14F-4D97-AF65-F5344CB8AC3E}">
        <p14:creationId xmlns="" xmlns:p14="http://schemas.microsoft.com/office/powerpoint/2010/main" val="3261062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7" name="Slide Number Placeholder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157AC0B8-21FF-47A6-ADAF-D754EBEDEEED}" type="slidenum">
              <a:rPr lang="en-US"/>
              <a:pPr>
                <a:defRPr/>
              </a:pPr>
              <a:t>‹#›</a:t>
            </a:fld>
            <a:endParaRPr lang="en-US"/>
          </a:p>
        </p:txBody>
      </p:sp>
    </p:spTree>
    <p:extLst>
      <p:ext uri="{BB962C8B-B14F-4D97-AF65-F5344CB8AC3E}">
        <p14:creationId xmlns="" xmlns:p14="http://schemas.microsoft.com/office/powerpoint/2010/main" val="3249990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297B44B6-BCB9-4CBB-BFC9-43E9F0A34A3C}" type="slidenum">
              <a:rPr lang="en-US"/>
              <a:pPr>
                <a:defRPr/>
              </a:pPr>
              <a:t>‹#›</a:t>
            </a:fld>
            <a:endParaRPr lang="en-US"/>
          </a:p>
        </p:txBody>
      </p:sp>
    </p:spTree>
    <p:extLst>
      <p:ext uri="{BB962C8B-B14F-4D97-AF65-F5344CB8AC3E}">
        <p14:creationId xmlns="" xmlns:p14="http://schemas.microsoft.com/office/powerpoint/2010/main" val="3540706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CAE61832-4B04-4E94-A5B4-490753883B42}" type="slidenum">
              <a:rPr lang="en-US"/>
              <a:pPr>
                <a:defRPr/>
              </a:pPr>
              <a:t>‹#›</a:t>
            </a:fld>
            <a:endParaRPr lang="en-US"/>
          </a:p>
        </p:txBody>
      </p:sp>
    </p:spTree>
    <p:extLst>
      <p:ext uri="{BB962C8B-B14F-4D97-AF65-F5344CB8AC3E}">
        <p14:creationId xmlns="" xmlns:p14="http://schemas.microsoft.com/office/powerpoint/2010/main" val="2063091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olo e contenuto">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01782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olo e contenuto">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674691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Disposition personnalisée">
    <p:spTree>
      <p:nvGrpSpPr>
        <p:cNvPr id="1" name=""/>
        <p:cNvGrpSpPr/>
        <p:nvPr/>
      </p:nvGrpSpPr>
      <p:grpSpPr>
        <a:xfrm>
          <a:off x="0" y="0"/>
          <a:ext cx="0" cy="0"/>
          <a:chOff x="0" y="0"/>
          <a:chExt cx="0" cy="0"/>
        </a:xfrm>
      </p:grpSpPr>
      <p:pic>
        <p:nvPicPr>
          <p:cNvPr id="4" name="Image 3" descr="ERS_CORP_2.tif"/>
          <p:cNvPicPr>
            <a:picLocks noChangeAspect="1"/>
          </p:cNvPicPr>
          <p:nvPr userDrawn="1"/>
        </p:nvPicPr>
        <p:blipFill>
          <a:blip r:embed="rId2"/>
          <a:srcRect/>
          <a:stretch>
            <a:fillRect/>
          </a:stretch>
        </p:blipFill>
        <p:spPr bwMode="auto">
          <a:xfrm>
            <a:off x="0" y="-6350"/>
            <a:ext cx="9144000" cy="6870700"/>
          </a:xfrm>
          <a:prstGeom prst="rect">
            <a:avLst/>
          </a:prstGeom>
          <a:noFill/>
          <a:ln w="9525">
            <a:noFill/>
            <a:miter lim="800000"/>
            <a:headEnd/>
            <a:tailEnd/>
          </a:ln>
        </p:spPr>
      </p:pic>
      <p:sp>
        <p:nvSpPr>
          <p:cNvPr id="6" name="Sous-titre 2"/>
          <p:cNvSpPr>
            <a:spLocks noGrp="1"/>
          </p:cNvSpPr>
          <p:nvPr>
            <p:ph type="subTitle" idx="1"/>
          </p:nvPr>
        </p:nvSpPr>
        <p:spPr>
          <a:xfrm>
            <a:off x="457200" y="3581400"/>
            <a:ext cx="8229600" cy="952500"/>
          </a:xfrm>
          <a:prstGeom prst="rect">
            <a:avLst/>
          </a:prstGeom>
        </p:spPr>
        <p:txBody>
          <a:bodyPr/>
          <a:lstStyle>
            <a:lvl1pPr marL="0" indent="0" algn="ct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dirty="0" smtClean="0"/>
              <a:t>Cliquez pour modifier le style des sous-titres du masque</a:t>
            </a:r>
            <a:endParaRPr lang="fr-FR" dirty="0"/>
          </a:p>
        </p:txBody>
      </p:sp>
      <p:sp>
        <p:nvSpPr>
          <p:cNvPr id="7" name="Titre 1"/>
          <p:cNvSpPr>
            <a:spLocks noGrp="1"/>
          </p:cNvSpPr>
          <p:nvPr>
            <p:ph type="title"/>
          </p:nvPr>
        </p:nvSpPr>
        <p:spPr>
          <a:xfrm>
            <a:off x="457200" y="1981200"/>
            <a:ext cx="8229600" cy="1143000"/>
          </a:xfrm>
          <a:prstGeom prst="rect">
            <a:avLst/>
          </a:prstGeom>
        </p:spPr>
        <p:txBody>
          <a:bodyPr/>
          <a:lstStyle>
            <a:lvl1pPr>
              <a:defRPr sz="2800" cap="all">
                <a:solidFill>
                  <a:schemeClr val="bg1"/>
                </a:solidFill>
              </a:defRPr>
            </a:lvl1pPr>
          </a:lstStyle>
          <a:p>
            <a:r>
              <a:rPr lang="fr-CH" dirty="0" smtClean="0"/>
              <a:t>Cliquez et modifiez le titre</a:t>
            </a:r>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8A990CBE-3C90-4A05-9C9B-58584D994205}" type="slidenum">
              <a:rPr lang="en-US"/>
              <a:pPr>
                <a:defRPr/>
              </a:pPr>
              <a:t>‹#›</a:t>
            </a:fld>
            <a:endParaRPr lang="en-US"/>
          </a:p>
        </p:txBody>
      </p:sp>
    </p:spTree>
    <p:extLst>
      <p:ext uri="{BB962C8B-B14F-4D97-AF65-F5344CB8AC3E}">
        <p14:creationId xmlns="" xmlns:p14="http://schemas.microsoft.com/office/powerpoint/2010/main" val="46768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194BB2F6-C9A1-4293-B450-F3418E65A101}" type="slidenum">
              <a:rPr lang="en-US"/>
              <a:pPr>
                <a:defRPr/>
              </a:pPr>
              <a:t>‹#›</a:t>
            </a:fld>
            <a:endParaRPr lang="en-US"/>
          </a:p>
        </p:txBody>
      </p:sp>
    </p:spTree>
    <p:extLst>
      <p:ext uri="{BB962C8B-B14F-4D97-AF65-F5344CB8AC3E}">
        <p14:creationId xmlns="" xmlns:p14="http://schemas.microsoft.com/office/powerpoint/2010/main" val="2763169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7" name="Slide Number Placeholder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E5A0A2CE-8939-4D26-8E0D-C154FB05FF51}" type="slidenum">
              <a:rPr lang="en-US"/>
              <a:pPr>
                <a:defRPr/>
              </a:pPr>
              <a:t>‹#›</a:t>
            </a:fld>
            <a:endParaRPr lang="en-US"/>
          </a:p>
        </p:txBody>
      </p:sp>
    </p:spTree>
    <p:extLst>
      <p:ext uri="{BB962C8B-B14F-4D97-AF65-F5344CB8AC3E}">
        <p14:creationId xmlns="" xmlns:p14="http://schemas.microsoft.com/office/powerpoint/2010/main" val="142510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B14D51CF-F639-4E4B-9ACF-0C01D88347E4}" type="slidenum">
              <a:rPr lang="en-US"/>
              <a:pPr>
                <a:defRPr/>
              </a:pPr>
              <a:t>‹#›</a:t>
            </a:fld>
            <a:endParaRPr lang="en-US"/>
          </a:p>
        </p:txBody>
      </p:sp>
    </p:spTree>
    <p:extLst>
      <p:ext uri="{BB962C8B-B14F-4D97-AF65-F5344CB8AC3E}">
        <p14:creationId xmlns="" xmlns:p14="http://schemas.microsoft.com/office/powerpoint/2010/main" val="3088470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87C61A5A-0797-4A9D-9234-FAD65A391C8A}" type="slidenum">
              <a:rPr lang="en-US"/>
              <a:pPr>
                <a:defRPr/>
              </a:pPr>
              <a:t>‹#›</a:t>
            </a:fld>
            <a:endParaRPr lang="en-US"/>
          </a:p>
        </p:txBody>
      </p:sp>
    </p:spTree>
    <p:extLst>
      <p:ext uri="{BB962C8B-B14F-4D97-AF65-F5344CB8AC3E}">
        <p14:creationId xmlns="" xmlns:p14="http://schemas.microsoft.com/office/powerpoint/2010/main" val="336351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21F3E3FA-60B8-45D0-8607-112D286C6B3C}" type="slidenum">
              <a:rPr lang="en-US"/>
              <a:pPr>
                <a:defRPr/>
              </a:pPr>
              <a:t>‹#›</a:t>
            </a:fld>
            <a:endParaRPr lang="en-US"/>
          </a:p>
        </p:txBody>
      </p:sp>
    </p:spTree>
    <p:extLst>
      <p:ext uri="{BB962C8B-B14F-4D97-AF65-F5344CB8AC3E}">
        <p14:creationId xmlns="" xmlns:p14="http://schemas.microsoft.com/office/powerpoint/2010/main" val="3543384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7" name="Slide Number Placeholder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6E5337DD-92B1-4050-9050-617E595073B9}" type="slidenum">
              <a:rPr lang="en-US"/>
              <a:pPr>
                <a:defRPr/>
              </a:pPr>
              <a:t>‹#›</a:t>
            </a:fld>
            <a:endParaRPr lang="en-US"/>
          </a:p>
        </p:txBody>
      </p:sp>
    </p:spTree>
    <p:extLst>
      <p:ext uri="{BB962C8B-B14F-4D97-AF65-F5344CB8AC3E}">
        <p14:creationId xmlns="" xmlns:p14="http://schemas.microsoft.com/office/powerpoint/2010/main" val="1045656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r>
              <a:rPr lang="en-US"/>
              <a:t>WHO/CDS 2000</a:t>
            </a:r>
          </a:p>
        </p:txBody>
      </p:sp>
      <p:sp>
        <p:nvSpPr>
          <p:cNvPr id="7" name="Slide Number Placeholder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6E616D95-8DFA-46A6-8D80-EB149F35ABCA}" type="slidenum">
              <a:rPr lang="en-US"/>
              <a:pPr>
                <a:defRPr/>
              </a:pPr>
              <a:t>‹#›</a:t>
            </a:fld>
            <a:endParaRPr lang="en-US"/>
          </a:p>
        </p:txBody>
      </p:sp>
    </p:spTree>
    <p:extLst>
      <p:ext uri="{BB962C8B-B14F-4D97-AF65-F5344CB8AC3E}">
        <p14:creationId xmlns="" xmlns:p14="http://schemas.microsoft.com/office/powerpoint/2010/main" val="41060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 id="2147483992" r:id="rId14"/>
    <p:sldLayoutId id="2147483993" r:id="rId15"/>
    <p:sldLayoutId id="2147483977" r:id="rId16"/>
    <p:sldLayoutId id="2147483978" r:id="rId17"/>
    <p:sldLayoutId id="2147483994" r:id="rId18"/>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43.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2.jpeg"/><Relationship Id="rId5" Type="http://schemas.openxmlformats.org/officeDocument/2006/relationships/oleObject" Target="../embeddings/oleObject1.bin"/><Relationship Id="rId4" Type="http://schemas.openxmlformats.org/officeDocument/2006/relationships/image" Target="../media/image41.wm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3.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2.jpeg"/><Relationship Id="rId5" Type="http://schemas.openxmlformats.org/officeDocument/2006/relationships/oleObject" Target="../embeddings/oleObject2.bin"/><Relationship Id="rId4" Type="http://schemas.openxmlformats.org/officeDocument/2006/relationships/oleObject" Target="../embeddings/Microsoft_Office_Excel_97-2003_Worksheet1.xls"/></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43.jpe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2.jpeg"/><Relationship Id="rId5" Type="http://schemas.openxmlformats.org/officeDocument/2006/relationships/oleObject" Target="../embeddings/oleObject3.bin"/><Relationship Id="rId4" Type="http://schemas.openxmlformats.org/officeDocument/2006/relationships/image" Target="../media/image45.wm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6.w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6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slide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5"/>
          <p:cNvSpPr>
            <a:spLocks noChangeArrowheads="1"/>
          </p:cNvSpPr>
          <p:nvPr/>
        </p:nvSpPr>
        <p:spPr bwMode="auto">
          <a:xfrm>
            <a:off x="2411413" y="1196975"/>
            <a:ext cx="4105275" cy="503238"/>
          </a:xfrm>
          <a:prstGeom prst="rect">
            <a:avLst/>
          </a:prstGeom>
          <a:solidFill>
            <a:schemeClr val="accent1"/>
          </a:solidFill>
          <a:ln w="9525">
            <a:solidFill>
              <a:schemeClr val="tx1"/>
            </a:solidFill>
            <a:miter lim="800000"/>
            <a:headEnd/>
            <a:tailEnd/>
          </a:ln>
        </p:spPr>
        <p:txBody>
          <a:bodyPr wrap="none" anchor="ctr"/>
          <a:lstStyle/>
          <a:p>
            <a:pPr algn="ctr">
              <a:spcBef>
                <a:spcPct val="50000"/>
              </a:spcBef>
            </a:pPr>
            <a:r>
              <a:rPr lang="en-US" sz="2000">
                <a:solidFill>
                  <a:schemeClr val="tx2"/>
                </a:solidFill>
                <a:latin typeface="Times New Roman" pitchFamily="18" charset="0"/>
              </a:rPr>
              <a:t>WITH  TREATMENT</a:t>
            </a:r>
            <a:endParaRPr lang="en-GB" sz="2000">
              <a:solidFill>
                <a:schemeClr val="tx2"/>
              </a:solidFill>
              <a:latin typeface="Times New Roman" pitchFamily="18" charset="0"/>
            </a:endParaRPr>
          </a:p>
        </p:txBody>
      </p:sp>
      <p:sp>
        <p:nvSpPr>
          <p:cNvPr id="29699" name="Rectangle 2"/>
          <p:cNvSpPr>
            <a:spLocks noGrp="1" noChangeArrowheads="1"/>
          </p:cNvSpPr>
          <p:nvPr>
            <p:ph type="title"/>
          </p:nvPr>
        </p:nvSpPr>
        <p:spPr>
          <a:xfrm>
            <a:off x="762000" y="609600"/>
            <a:ext cx="7772400" cy="304800"/>
          </a:xfrm>
        </p:spPr>
        <p:txBody>
          <a:bodyPr/>
          <a:lstStyle/>
          <a:p>
            <a:pPr eaLnBrk="1" hangingPunct="1"/>
            <a:r>
              <a:rPr lang="en-US" sz="2400" b="1" smtClean="0">
                <a:solidFill>
                  <a:schemeClr val="accent2"/>
                </a:solidFill>
              </a:rPr>
              <a:t>TB TRANSMISSION</a:t>
            </a:r>
            <a:r>
              <a:rPr lang="en-US" sz="4800" b="1" smtClean="0">
                <a:solidFill>
                  <a:schemeClr val="accent2"/>
                </a:solidFill>
              </a:rPr>
              <a:t> </a:t>
            </a:r>
            <a:r>
              <a:rPr lang="en-US" sz="2400" b="1" smtClean="0">
                <a:solidFill>
                  <a:schemeClr val="accent2"/>
                </a:solidFill>
              </a:rPr>
              <a:t>MODEL</a:t>
            </a:r>
            <a:endParaRPr lang="en-GB" sz="2400" b="1" smtClean="0">
              <a:solidFill>
                <a:schemeClr val="accent2"/>
              </a:solidFill>
            </a:endParaRPr>
          </a:p>
        </p:txBody>
      </p:sp>
      <p:sp>
        <p:nvSpPr>
          <p:cNvPr id="29700" name="Rectangle 3"/>
          <p:cNvSpPr>
            <a:spLocks noChangeArrowheads="1"/>
          </p:cNvSpPr>
          <p:nvPr/>
        </p:nvSpPr>
        <p:spPr bwMode="auto">
          <a:xfrm flipV="1">
            <a:off x="3581400" y="4648200"/>
            <a:ext cx="1828800" cy="381000"/>
          </a:xfrm>
          <a:prstGeom prst="rect">
            <a:avLst/>
          </a:prstGeom>
          <a:solidFill>
            <a:srgbClr val="FFCC66"/>
          </a:solidFill>
          <a:ln w="9525">
            <a:solidFill>
              <a:schemeClr val="tx1"/>
            </a:solidFill>
            <a:miter lim="800000"/>
            <a:headEnd/>
            <a:tailEnd/>
          </a:ln>
        </p:spPr>
        <p:txBody>
          <a:bodyPr rot="10800000" wrap="none" lIns="91430" tIns="45715" rIns="91430" bIns="45715" anchor="ctr"/>
          <a:lstStyle/>
          <a:p>
            <a:pPr algn="ctr"/>
            <a:r>
              <a:rPr lang="en-US" sz="1600">
                <a:solidFill>
                  <a:schemeClr val="tx2"/>
                </a:solidFill>
                <a:latin typeface="Times New Roman" pitchFamily="18" charset="0"/>
              </a:rPr>
              <a:t>10  INFECTED</a:t>
            </a:r>
            <a:endParaRPr lang="en-GB" sz="1600">
              <a:solidFill>
                <a:schemeClr val="tx2"/>
              </a:solidFill>
              <a:latin typeface="Times New Roman" pitchFamily="18" charset="0"/>
            </a:endParaRPr>
          </a:p>
        </p:txBody>
      </p:sp>
      <p:sp>
        <p:nvSpPr>
          <p:cNvPr id="29701" name="Rectangle 4"/>
          <p:cNvSpPr>
            <a:spLocks noChangeArrowheads="1"/>
          </p:cNvSpPr>
          <p:nvPr/>
        </p:nvSpPr>
        <p:spPr bwMode="auto">
          <a:xfrm flipV="1">
            <a:off x="6477000" y="3124200"/>
            <a:ext cx="1905000" cy="914400"/>
          </a:xfrm>
          <a:prstGeom prst="rect">
            <a:avLst/>
          </a:prstGeom>
          <a:solidFill>
            <a:schemeClr val="accent1"/>
          </a:solidFill>
          <a:ln w="9525">
            <a:solidFill>
              <a:schemeClr val="tx1"/>
            </a:solidFill>
            <a:miter lim="800000"/>
            <a:headEnd/>
            <a:tailEnd/>
          </a:ln>
        </p:spPr>
        <p:txBody>
          <a:bodyPr rot="10800000" wrap="none" lIns="91430" tIns="45715" rIns="91430" bIns="45715" anchor="ctr"/>
          <a:lstStyle/>
          <a:p>
            <a:pPr marL="457200" indent="-457200" algn="ctr"/>
            <a:r>
              <a:rPr lang="en-US" sz="1600">
                <a:solidFill>
                  <a:schemeClr val="tx2"/>
                </a:solidFill>
                <a:latin typeface="Times New Roman" pitchFamily="18" charset="0"/>
              </a:rPr>
              <a:t>10 INFECTIONS</a:t>
            </a:r>
          </a:p>
          <a:p>
            <a:pPr marL="457200" indent="-457200" algn="ctr"/>
            <a:r>
              <a:rPr lang="en-US" sz="1600">
                <a:solidFill>
                  <a:schemeClr val="tx2"/>
                </a:solidFill>
                <a:latin typeface="Times New Roman" pitchFamily="18" charset="0"/>
              </a:rPr>
              <a:t>X  1 YR = 10</a:t>
            </a:r>
            <a:endParaRPr lang="en-GB" sz="1600">
              <a:solidFill>
                <a:schemeClr val="tx2"/>
              </a:solidFill>
              <a:latin typeface="Times New Roman" pitchFamily="18" charset="0"/>
            </a:endParaRPr>
          </a:p>
        </p:txBody>
      </p:sp>
      <p:sp>
        <p:nvSpPr>
          <p:cNvPr id="29702" name="Rectangle 5"/>
          <p:cNvSpPr>
            <a:spLocks noChangeArrowheads="1"/>
          </p:cNvSpPr>
          <p:nvPr/>
        </p:nvSpPr>
        <p:spPr bwMode="auto">
          <a:xfrm flipV="1">
            <a:off x="685800" y="3886200"/>
            <a:ext cx="1828800" cy="914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10%  LIFETIME</a:t>
            </a:r>
          </a:p>
          <a:p>
            <a:pPr marL="457200" indent="-457200" algn="ctr"/>
            <a:r>
              <a:rPr lang="en-US" sz="1600">
                <a:solidFill>
                  <a:schemeClr val="tx2"/>
                </a:solidFill>
                <a:latin typeface="Times New Roman" pitchFamily="18" charset="0"/>
              </a:rPr>
              <a:t> BREAKDOWN</a:t>
            </a:r>
            <a:endParaRPr lang="en-GB" sz="1600">
              <a:solidFill>
                <a:schemeClr val="tx2"/>
              </a:solidFill>
              <a:latin typeface="Times New Roman" pitchFamily="18" charset="0"/>
            </a:endParaRPr>
          </a:p>
        </p:txBody>
      </p:sp>
      <p:sp>
        <p:nvSpPr>
          <p:cNvPr id="29703" name="Rectangle 6"/>
          <p:cNvSpPr>
            <a:spLocks noChangeArrowheads="1"/>
          </p:cNvSpPr>
          <p:nvPr/>
        </p:nvSpPr>
        <p:spPr bwMode="auto">
          <a:xfrm flipV="1">
            <a:off x="685800" y="2819400"/>
            <a:ext cx="1828800" cy="7620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50%  SMEAR</a:t>
            </a:r>
          </a:p>
          <a:p>
            <a:pPr marL="457200" indent="-457200" algn="ctr"/>
            <a:r>
              <a:rPr lang="en-US" sz="1600">
                <a:solidFill>
                  <a:schemeClr val="tx2"/>
                </a:solidFill>
                <a:latin typeface="Times New Roman" pitchFamily="18" charset="0"/>
              </a:rPr>
              <a:t>POSITIVE</a:t>
            </a:r>
            <a:endParaRPr lang="en-GB" sz="1600">
              <a:solidFill>
                <a:schemeClr val="tx2"/>
              </a:solidFill>
              <a:latin typeface="Times New Roman" pitchFamily="18" charset="0"/>
            </a:endParaRPr>
          </a:p>
        </p:txBody>
      </p:sp>
      <p:sp>
        <p:nvSpPr>
          <p:cNvPr id="29704" name="Rectangle 8"/>
          <p:cNvSpPr>
            <a:spLocks noChangeArrowheads="1"/>
          </p:cNvSpPr>
          <p:nvPr/>
        </p:nvSpPr>
        <p:spPr bwMode="auto">
          <a:xfrm>
            <a:off x="4572000" y="2362200"/>
            <a:ext cx="1524000" cy="3810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1 SOURCE</a:t>
            </a:r>
            <a:endParaRPr lang="en-GB" sz="1600">
              <a:solidFill>
                <a:schemeClr val="tx2"/>
              </a:solidFill>
              <a:latin typeface="Times New Roman" pitchFamily="18" charset="0"/>
            </a:endParaRPr>
          </a:p>
        </p:txBody>
      </p:sp>
      <p:sp>
        <p:nvSpPr>
          <p:cNvPr id="29705" name="Rectangle 9"/>
          <p:cNvSpPr>
            <a:spLocks noChangeArrowheads="1"/>
          </p:cNvSpPr>
          <p:nvPr/>
        </p:nvSpPr>
        <p:spPr bwMode="auto">
          <a:xfrm>
            <a:off x="2971800" y="2819400"/>
            <a:ext cx="1371600" cy="3810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0.5 SOURCE</a:t>
            </a:r>
            <a:endParaRPr lang="en-GB" sz="1600">
              <a:solidFill>
                <a:schemeClr val="tx2"/>
              </a:solidFill>
              <a:latin typeface="Times New Roman" pitchFamily="18" charset="0"/>
            </a:endParaRPr>
          </a:p>
        </p:txBody>
      </p:sp>
      <p:sp>
        <p:nvSpPr>
          <p:cNvPr id="29706" name="AutoShape 10"/>
          <p:cNvSpPr>
            <a:spLocks noChangeArrowheads="1"/>
          </p:cNvSpPr>
          <p:nvPr/>
        </p:nvSpPr>
        <p:spPr bwMode="auto">
          <a:xfrm>
            <a:off x="5334000" y="3276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
        <p:nvSpPr>
          <p:cNvPr id="29707" name="AutoShape 11"/>
          <p:cNvSpPr>
            <a:spLocks noChangeArrowheads="1"/>
          </p:cNvSpPr>
          <p:nvPr/>
        </p:nvSpPr>
        <p:spPr bwMode="auto">
          <a:xfrm>
            <a:off x="3124200" y="3276600"/>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4"/>
          <p:cNvSpPr>
            <a:spLocks noChangeArrowheads="1"/>
          </p:cNvSpPr>
          <p:nvPr/>
        </p:nvSpPr>
        <p:spPr bwMode="auto">
          <a:xfrm>
            <a:off x="2012950" y="1268413"/>
            <a:ext cx="5183188" cy="720725"/>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chemeClr val="tx2"/>
                </a:solidFill>
              </a:rPr>
              <a:t>WITH  EARLY DIAGNOSIS &amp; TREATMENT</a:t>
            </a:r>
            <a:endParaRPr lang="en-GB" sz="2000">
              <a:solidFill>
                <a:schemeClr val="tx2"/>
              </a:solidFill>
            </a:endParaRPr>
          </a:p>
        </p:txBody>
      </p:sp>
      <p:sp>
        <p:nvSpPr>
          <p:cNvPr id="30723" name="Rectangle 2"/>
          <p:cNvSpPr>
            <a:spLocks noGrp="1" noChangeArrowheads="1"/>
          </p:cNvSpPr>
          <p:nvPr>
            <p:ph type="title"/>
          </p:nvPr>
        </p:nvSpPr>
        <p:spPr>
          <a:xfrm>
            <a:off x="762000" y="609600"/>
            <a:ext cx="7772400" cy="304800"/>
          </a:xfrm>
        </p:spPr>
        <p:txBody>
          <a:bodyPr/>
          <a:lstStyle/>
          <a:p>
            <a:pPr eaLnBrk="1" hangingPunct="1"/>
            <a:r>
              <a:rPr lang="en-US" sz="2400" b="1" smtClean="0">
                <a:solidFill>
                  <a:schemeClr val="accent2"/>
                </a:solidFill>
              </a:rPr>
              <a:t>TB TRANSMISSION</a:t>
            </a:r>
            <a:r>
              <a:rPr lang="en-US" sz="4800" b="1" smtClean="0">
                <a:solidFill>
                  <a:schemeClr val="accent2"/>
                </a:solidFill>
              </a:rPr>
              <a:t> </a:t>
            </a:r>
            <a:r>
              <a:rPr lang="en-US" sz="2400" b="1" smtClean="0">
                <a:solidFill>
                  <a:schemeClr val="accent2"/>
                </a:solidFill>
              </a:rPr>
              <a:t>MODEL</a:t>
            </a:r>
            <a:endParaRPr lang="en-GB" sz="2400" b="1" smtClean="0">
              <a:solidFill>
                <a:schemeClr val="accent2"/>
              </a:solidFill>
            </a:endParaRPr>
          </a:p>
        </p:txBody>
      </p:sp>
      <p:sp>
        <p:nvSpPr>
          <p:cNvPr id="30724" name="Rectangle 3"/>
          <p:cNvSpPr>
            <a:spLocks noChangeArrowheads="1"/>
          </p:cNvSpPr>
          <p:nvPr/>
        </p:nvSpPr>
        <p:spPr bwMode="auto">
          <a:xfrm flipV="1">
            <a:off x="3581400" y="4648200"/>
            <a:ext cx="1828800" cy="381000"/>
          </a:xfrm>
          <a:prstGeom prst="rect">
            <a:avLst/>
          </a:prstGeom>
          <a:solidFill>
            <a:srgbClr val="FFCC66"/>
          </a:solidFill>
          <a:ln w="9525">
            <a:solidFill>
              <a:schemeClr val="tx1"/>
            </a:solidFill>
            <a:miter lim="800000"/>
            <a:headEnd/>
            <a:tailEnd/>
          </a:ln>
        </p:spPr>
        <p:txBody>
          <a:bodyPr rot="10800000" wrap="none" lIns="91430" tIns="45715" rIns="91430" bIns="45715" anchor="ctr"/>
          <a:lstStyle/>
          <a:p>
            <a:pPr algn="ctr"/>
            <a:r>
              <a:rPr lang="en-US" sz="1600">
                <a:solidFill>
                  <a:schemeClr val="tx2"/>
                </a:solidFill>
                <a:latin typeface="Times New Roman" pitchFamily="18" charset="0"/>
              </a:rPr>
              <a:t>5  INFECTED</a:t>
            </a:r>
            <a:endParaRPr lang="en-GB" sz="1600">
              <a:solidFill>
                <a:schemeClr val="tx2"/>
              </a:solidFill>
              <a:latin typeface="Times New Roman" pitchFamily="18" charset="0"/>
            </a:endParaRPr>
          </a:p>
        </p:txBody>
      </p:sp>
      <p:sp>
        <p:nvSpPr>
          <p:cNvPr id="30725" name="Rectangle 4"/>
          <p:cNvSpPr>
            <a:spLocks noChangeArrowheads="1"/>
          </p:cNvSpPr>
          <p:nvPr/>
        </p:nvSpPr>
        <p:spPr bwMode="auto">
          <a:xfrm flipV="1">
            <a:off x="6477000" y="3124200"/>
            <a:ext cx="1905000" cy="914400"/>
          </a:xfrm>
          <a:prstGeom prst="rect">
            <a:avLst/>
          </a:prstGeom>
          <a:solidFill>
            <a:schemeClr val="accent1"/>
          </a:solidFill>
          <a:ln w="9525">
            <a:solidFill>
              <a:schemeClr val="tx1"/>
            </a:solidFill>
            <a:miter lim="800000"/>
            <a:headEnd/>
            <a:tailEnd/>
          </a:ln>
        </p:spPr>
        <p:txBody>
          <a:bodyPr rot="10800000" wrap="none" lIns="91430" tIns="45715" rIns="91430" bIns="45715" anchor="ctr"/>
          <a:lstStyle/>
          <a:p>
            <a:pPr marL="457200" indent="-457200" algn="ctr"/>
            <a:r>
              <a:rPr lang="en-US" sz="1600">
                <a:solidFill>
                  <a:schemeClr val="tx2"/>
                </a:solidFill>
                <a:latin typeface="Times New Roman" pitchFamily="18" charset="0"/>
              </a:rPr>
              <a:t>10 INFECTIONS</a:t>
            </a:r>
          </a:p>
          <a:p>
            <a:pPr marL="457200" indent="-457200" algn="ctr"/>
            <a:r>
              <a:rPr lang="en-US" sz="1600">
                <a:solidFill>
                  <a:schemeClr val="tx2"/>
                </a:solidFill>
                <a:latin typeface="Times New Roman" pitchFamily="18" charset="0"/>
              </a:rPr>
              <a:t>X  0.5 YR = 5</a:t>
            </a:r>
            <a:endParaRPr lang="en-GB" sz="1600">
              <a:solidFill>
                <a:schemeClr val="tx2"/>
              </a:solidFill>
              <a:latin typeface="Times New Roman" pitchFamily="18" charset="0"/>
            </a:endParaRPr>
          </a:p>
        </p:txBody>
      </p:sp>
      <p:sp>
        <p:nvSpPr>
          <p:cNvPr id="30726" name="Rectangle 5"/>
          <p:cNvSpPr>
            <a:spLocks noChangeArrowheads="1"/>
          </p:cNvSpPr>
          <p:nvPr/>
        </p:nvSpPr>
        <p:spPr bwMode="auto">
          <a:xfrm flipV="1">
            <a:off x="685800" y="3886200"/>
            <a:ext cx="1828800" cy="914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10%  LIFETIME</a:t>
            </a:r>
          </a:p>
          <a:p>
            <a:pPr marL="457200" indent="-457200" algn="ctr"/>
            <a:r>
              <a:rPr lang="en-US" sz="1600">
                <a:solidFill>
                  <a:schemeClr val="tx2"/>
                </a:solidFill>
                <a:latin typeface="Times New Roman" pitchFamily="18" charset="0"/>
              </a:rPr>
              <a:t> BREAKDOWN</a:t>
            </a:r>
            <a:endParaRPr lang="en-GB" sz="1600">
              <a:solidFill>
                <a:schemeClr val="tx2"/>
              </a:solidFill>
              <a:latin typeface="Times New Roman" pitchFamily="18" charset="0"/>
            </a:endParaRPr>
          </a:p>
        </p:txBody>
      </p:sp>
      <p:sp>
        <p:nvSpPr>
          <p:cNvPr id="30727" name="Rectangle 6"/>
          <p:cNvSpPr>
            <a:spLocks noChangeArrowheads="1"/>
          </p:cNvSpPr>
          <p:nvPr/>
        </p:nvSpPr>
        <p:spPr bwMode="auto">
          <a:xfrm flipV="1">
            <a:off x="685800" y="2819400"/>
            <a:ext cx="1828800" cy="7620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50%  SMEAR</a:t>
            </a:r>
          </a:p>
          <a:p>
            <a:pPr marL="457200" indent="-457200" algn="ctr"/>
            <a:r>
              <a:rPr lang="en-US" sz="1600">
                <a:solidFill>
                  <a:schemeClr val="tx2"/>
                </a:solidFill>
                <a:latin typeface="Times New Roman" pitchFamily="18" charset="0"/>
              </a:rPr>
              <a:t>POSITIVE</a:t>
            </a:r>
            <a:endParaRPr lang="en-GB" sz="1600">
              <a:solidFill>
                <a:schemeClr val="tx2"/>
              </a:solidFill>
              <a:latin typeface="Times New Roman" pitchFamily="18" charset="0"/>
            </a:endParaRPr>
          </a:p>
        </p:txBody>
      </p:sp>
      <p:sp>
        <p:nvSpPr>
          <p:cNvPr id="30728" name="Rectangle 8"/>
          <p:cNvSpPr>
            <a:spLocks noChangeArrowheads="1"/>
          </p:cNvSpPr>
          <p:nvPr/>
        </p:nvSpPr>
        <p:spPr bwMode="auto">
          <a:xfrm>
            <a:off x="4572000" y="2362200"/>
            <a:ext cx="1524000" cy="3810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1 SOURCE</a:t>
            </a:r>
            <a:endParaRPr lang="en-GB" sz="1600">
              <a:solidFill>
                <a:schemeClr val="tx2"/>
              </a:solidFill>
              <a:latin typeface="Times New Roman" pitchFamily="18" charset="0"/>
            </a:endParaRPr>
          </a:p>
        </p:txBody>
      </p:sp>
      <p:sp>
        <p:nvSpPr>
          <p:cNvPr id="30729" name="Rectangle 9"/>
          <p:cNvSpPr>
            <a:spLocks noChangeArrowheads="1"/>
          </p:cNvSpPr>
          <p:nvPr/>
        </p:nvSpPr>
        <p:spPr bwMode="auto">
          <a:xfrm>
            <a:off x="2971800" y="2819400"/>
            <a:ext cx="1371600" cy="3810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0.25 SOURCE</a:t>
            </a:r>
            <a:endParaRPr lang="en-GB" sz="1600">
              <a:solidFill>
                <a:schemeClr val="tx2"/>
              </a:solidFill>
              <a:latin typeface="Times New Roman" pitchFamily="18" charset="0"/>
            </a:endParaRPr>
          </a:p>
        </p:txBody>
      </p:sp>
      <p:sp>
        <p:nvSpPr>
          <p:cNvPr id="30730" name="AutoShape 10"/>
          <p:cNvSpPr>
            <a:spLocks noChangeArrowheads="1"/>
          </p:cNvSpPr>
          <p:nvPr/>
        </p:nvSpPr>
        <p:spPr bwMode="auto">
          <a:xfrm>
            <a:off x="5334000" y="3276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
        <p:nvSpPr>
          <p:cNvPr id="30731" name="AutoShape 11"/>
          <p:cNvSpPr>
            <a:spLocks noChangeArrowheads="1"/>
          </p:cNvSpPr>
          <p:nvPr/>
        </p:nvSpPr>
        <p:spPr bwMode="auto">
          <a:xfrm>
            <a:off x="3124200" y="3276600"/>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5"/>
          <p:cNvSpPr>
            <a:spLocks noChangeArrowheads="1"/>
          </p:cNvSpPr>
          <p:nvPr/>
        </p:nvSpPr>
        <p:spPr bwMode="auto">
          <a:xfrm>
            <a:off x="2411413" y="1268413"/>
            <a:ext cx="4105275" cy="431800"/>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31747" name="Rectangle 2"/>
          <p:cNvSpPr>
            <a:spLocks noGrp="1" noChangeArrowheads="1"/>
          </p:cNvSpPr>
          <p:nvPr>
            <p:ph type="title"/>
          </p:nvPr>
        </p:nvSpPr>
        <p:spPr>
          <a:xfrm>
            <a:off x="457200" y="274638"/>
            <a:ext cx="8229600" cy="304800"/>
          </a:xfrm>
        </p:spPr>
        <p:txBody>
          <a:bodyPr/>
          <a:lstStyle/>
          <a:p>
            <a:pPr eaLnBrk="1" hangingPunct="1"/>
            <a:r>
              <a:rPr lang="en-US" sz="2400" b="1" smtClean="0">
                <a:solidFill>
                  <a:schemeClr val="accent2"/>
                </a:solidFill>
              </a:rPr>
              <a:t>TB TRANSMISSION</a:t>
            </a:r>
            <a:r>
              <a:rPr lang="en-US" sz="4800" b="1" smtClean="0">
                <a:solidFill>
                  <a:schemeClr val="accent2"/>
                </a:solidFill>
              </a:rPr>
              <a:t> </a:t>
            </a:r>
            <a:r>
              <a:rPr lang="en-US" sz="2400" b="1" smtClean="0">
                <a:solidFill>
                  <a:schemeClr val="accent2"/>
                </a:solidFill>
              </a:rPr>
              <a:t>MODEL</a:t>
            </a:r>
            <a:endParaRPr lang="en-GB" sz="2400" b="1" smtClean="0">
              <a:solidFill>
                <a:schemeClr val="accent2"/>
              </a:solidFill>
            </a:endParaRPr>
          </a:p>
        </p:txBody>
      </p:sp>
      <p:sp>
        <p:nvSpPr>
          <p:cNvPr id="31748" name="Rectangle 3"/>
          <p:cNvSpPr>
            <a:spLocks noChangeArrowheads="1"/>
          </p:cNvSpPr>
          <p:nvPr/>
        </p:nvSpPr>
        <p:spPr bwMode="auto">
          <a:xfrm flipV="1">
            <a:off x="3581400" y="4648200"/>
            <a:ext cx="1828800" cy="381000"/>
          </a:xfrm>
          <a:prstGeom prst="rect">
            <a:avLst/>
          </a:prstGeom>
          <a:solidFill>
            <a:srgbClr val="FFCC66"/>
          </a:solidFill>
          <a:ln w="9525">
            <a:solidFill>
              <a:schemeClr val="tx1"/>
            </a:solidFill>
            <a:miter lim="800000"/>
            <a:headEnd/>
            <a:tailEnd/>
          </a:ln>
        </p:spPr>
        <p:txBody>
          <a:bodyPr rot="10800000" wrap="none" lIns="91430" tIns="45715" rIns="91430" bIns="45715" anchor="ctr"/>
          <a:lstStyle/>
          <a:p>
            <a:pPr algn="ctr"/>
            <a:r>
              <a:rPr lang="en-US" sz="1600">
                <a:solidFill>
                  <a:schemeClr val="tx2"/>
                </a:solidFill>
                <a:latin typeface="Times New Roman" pitchFamily="18" charset="0"/>
              </a:rPr>
              <a:t>30  INFECTED</a:t>
            </a:r>
            <a:endParaRPr lang="en-GB" sz="1600">
              <a:solidFill>
                <a:schemeClr val="tx2"/>
              </a:solidFill>
              <a:latin typeface="Times New Roman" pitchFamily="18" charset="0"/>
            </a:endParaRPr>
          </a:p>
        </p:txBody>
      </p:sp>
      <p:sp>
        <p:nvSpPr>
          <p:cNvPr id="31749" name="Rectangle 4"/>
          <p:cNvSpPr>
            <a:spLocks noChangeArrowheads="1"/>
          </p:cNvSpPr>
          <p:nvPr/>
        </p:nvSpPr>
        <p:spPr bwMode="auto">
          <a:xfrm flipV="1">
            <a:off x="6477000" y="3124200"/>
            <a:ext cx="1905000" cy="914400"/>
          </a:xfrm>
          <a:prstGeom prst="rect">
            <a:avLst/>
          </a:prstGeom>
          <a:solidFill>
            <a:schemeClr val="accent1"/>
          </a:solidFill>
          <a:ln w="9525">
            <a:solidFill>
              <a:schemeClr val="tx1"/>
            </a:solidFill>
            <a:miter lim="800000"/>
            <a:headEnd/>
            <a:tailEnd/>
          </a:ln>
        </p:spPr>
        <p:txBody>
          <a:bodyPr rot="10800000" wrap="none" lIns="91430" tIns="45715" rIns="91430" bIns="45715" anchor="ctr"/>
          <a:lstStyle/>
          <a:p>
            <a:pPr marL="457200" indent="-457200" algn="ctr"/>
            <a:r>
              <a:rPr lang="en-US" sz="1600">
                <a:solidFill>
                  <a:schemeClr val="tx2"/>
                </a:solidFill>
                <a:latin typeface="Times New Roman" pitchFamily="18" charset="0"/>
              </a:rPr>
              <a:t>10 INFECTIONS</a:t>
            </a:r>
          </a:p>
          <a:p>
            <a:pPr marL="457200" indent="-457200" algn="ctr"/>
            <a:r>
              <a:rPr lang="en-US" sz="1600">
                <a:solidFill>
                  <a:schemeClr val="tx2"/>
                </a:solidFill>
                <a:latin typeface="Times New Roman" pitchFamily="18" charset="0"/>
              </a:rPr>
              <a:t>X  3 YRS = 30</a:t>
            </a:r>
            <a:endParaRPr lang="en-GB" sz="1600">
              <a:solidFill>
                <a:schemeClr val="tx2"/>
              </a:solidFill>
              <a:latin typeface="Times New Roman" pitchFamily="18" charset="0"/>
            </a:endParaRPr>
          </a:p>
        </p:txBody>
      </p:sp>
      <p:sp>
        <p:nvSpPr>
          <p:cNvPr id="31750" name="Rectangle 5"/>
          <p:cNvSpPr>
            <a:spLocks noChangeArrowheads="1"/>
          </p:cNvSpPr>
          <p:nvPr/>
        </p:nvSpPr>
        <p:spPr bwMode="auto">
          <a:xfrm flipV="1">
            <a:off x="685800" y="3886200"/>
            <a:ext cx="1828800" cy="914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10%  LIFETIME</a:t>
            </a:r>
          </a:p>
          <a:p>
            <a:pPr marL="457200" indent="-457200" algn="ctr"/>
            <a:r>
              <a:rPr lang="en-US" sz="1600">
                <a:solidFill>
                  <a:schemeClr val="tx2"/>
                </a:solidFill>
                <a:latin typeface="Times New Roman" pitchFamily="18" charset="0"/>
              </a:rPr>
              <a:t> BREAKDOWN</a:t>
            </a:r>
            <a:endParaRPr lang="en-GB" sz="1600">
              <a:solidFill>
                <a:schemeClr val="tx2"/>
              </a:solidFill>
              <a:latin typeface="Times New Roman" pitchFamily="18" charset="0"/>
            </a:endParaRPr>
          </a:p>
        </p:txBody>
      </p:sp>
      <p:sp>
        <p:nvSpPr>
          <p:cNvPr id="31751" name="Rectangle 6"/>
          <p:cNvSpPr>
            <a:spLocks noChangeArrowheads="1"/>
          </p:cNvSpPr>
          <p:nvPr/>
        </p:nvSpPr>
        <p:spPr bwMode="auto">
          <a:xfrm flipV="1">
            <a:off x="685800" y="2819400"/>
            <a:ext cx="1828800" cy="7620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50%  SMEAR</a:t>
            </a:r>
          </a:p>
          <a:p>
            <a:pPr marL="457200" indent="-457200" algn="ctr"/>
            <a:r>
              <a:rPr lang="en-US" sz="1600">
                <a:solidFill>
                  <a:schemeClr val="tx2"/>
                </a:solidFill>
                <a:latin typeface="Times New Roman" pitchFamily="18" charset="0"/>
              </a:rPr>
              <a:t>POSITIVE</a:t>
            </a:r>
            <a:endParaRPr lang="en-GB" sz="1600">
              <a:solidFill>
                <a:schemeClr val="tx2"/>
              </a:solidFill>
              <a:latin typeface="Times New Roman" pitchFamily="18" charset="0"/>
            </a:endParaRPr>
          </a:p>
        </p:txBody>
      </p:sp>
      <p:sp>
        <p:nvSpPr>
          <p:cNvPr id="31752" name="Text Box 7"/>
          <p:cNvSpPr txBox="1">
            <a:spLocks noChangeArrowheads="1"/>
          </p:cNvSpPr>
          <p:nvPr/>
        </p:nvSpPr>
        <p:spPr bwMode="auto">
          <a:xfrm>
            <a:off x="2076450" y="1268413"/>
            <a:ext cx="45434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a:latin typeface="Times New Roman" pitchFamily="18" charset="0"/>
              </a:rPr>
              <a:t>      </a:t>
            </a:r>
            <a:r>
              <a:rPr lang="en-US" sz="2000">
                <a:solidFill>
                  <a:schemeClr val="tx2"/>
                </a:solidFill>
                <a:latin typeface="Times New Roman" pitchFamily="18" charset="0"/>
              </a:rPr>
              <a:t>WITH  IRREGULAR  TREATMENT</a:t>
            </a:r>
            <a:endParaRPr lang="en-GB" sz="2000">
              <a:solidFill>
                <a:schemeClr val="tx2"/>
              </a:solidFill>
              <a:latin typeface="Times New Roman" pitchFamily="18" charset="0"/>
            </a:endParaRPr>
          </a:p>
        </p:txBody>
      </p:sp>
      <p:sp>
        <p:nvSpPr>
          <p:cNvPr id="31753" name="Rectangle 8"/>
          <p:cNvSpPr>
            <a:spLocks noChangeArrowheads="1"/>
          </p:cNvSpPr>
          <p:nvPr/>
        </p:nvSpPr>
        <p:spPr bwMode="auto">
          <a:xfrm>
            <a:off x="4343400" y="2667000"/>
            <a:ext cx="1524000" cy="3810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1 SOURCE</a:t>
            </a:r>
            <a:endParaRPr lang="en-GB" sz="1600">
              <a:solidFill>
                <a:schemeClr val="tx2"/>
              </a:solidFill>
              <a:latin typeface="Times New Roman" pitchFamily="18" charset="0"/>
            </a:endParaRPr>
          </a:p>
        </p:txBody>
      </p:sp>
      <p:sp>
        <p:nvSpPr>
          <p:cNvPr id="31754" name="Rectangle 9"/>
          <p:cNvSpPr>
            <a:spLocks noChangeArrowheads="1"/>
          </p:cNvSpPr>
          <p:nvPr/>
        </p:nvSpPr>
        <p:spPr bwMode="auto">
          <a:xfrm>
            <a:off x="2895600" y="2286000"/>
            <a:ext cx="1371600" cy="3810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1.5 SOURCES</a:t>
            </a:r>
            <a:endParaRPr lang="en-GB" sz="1600">
              <a:solidFill>
                <a:schemeClr val="tx2"/>
              </a:solidFill>
              <a:latin typeface="Times New Roman" pitchFamily="18" charset="0"/>
            </a:endParaRPr>
          </a:p>
        </p:txBody>
      </p:sp>
      <p:sp>
        <p:nvSpPr>
          <p:cNvPr id="31755" name="AutoShape 10"/>
          <p:cNvSpPr>
            <a:spLocks noChangeArrowheads="1"/>
          </p:cNvSpPr>
          <p:nvPr/>
        </p:nvSpPr>
        <p:spPr bwMode="auto">
          <a:xfrm>
            <a:off x="5334000" y="3276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
        <p:nvSpPr>
          <p:cNvPr id="31756" name="AutoShape 11"/>
          <p:cNvSpPr>
            <a:spLocks noChangeArrowheads="1"/>
          </p:cNvSpPr>
          <p:nvPr/>
        </p:nvSpPr>
        <p:spPr bwMode="auto">
          <a:xfrm>
            <a:off x="3124200" y="3276600"/>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2C11AF8-F5CD-4172-8A3A-3265276A77E8}" type="slidenum">
              <a:rPr lang="en-US" smtClean="0"/>
              <a:pPr eaLnBrk="1" hangingPunct="1"/>
              <a:t>13</a:t>
            </a:fld>
            <a:endParaRPr lang="en-US" smtClean="0"/>
          </a:p>
        </p:txBody>
      </p:sp>
      <p:sp>
        <p:nvSpPr>
          <p:cNvPr id="1203202" name="Rectangle 2"/>
          <p:cNvSpPr>
            <a:spLocks noGrp="1" noChangeArrowheads="1"/>
          </p:cNvSpPr>
          <p:nvPr>
            <p:ph type="title"/>
          </p:nvPr>
        </p:nvSpPr>
        <p:spPr>
          <a:xfrm>
            <a:off x="768350" y="266700"/>
            <a:ext cx="7867650" cy="939800"/>
          </a:xfrm>
        </p:spPr>
        <p:txBody>
          <a:bodyPr/>
          <a:lstStyle/>
          <a:p>
            <a:pPr eaLnBrk="1" hangingPunct="1">
              <a:defRPr/>
            </a:pPr>
            <a:r>
              <a:rPr lang="en-GB" sz="2400" b="1" dirty="0" smtClean="0">
                <a:solidFill>
                  <a:schemeClr val="accent2"/>
                </a:solidFill>
                <a:effectLst>
                  <a:outerShdw blurRad="38100" dist="38100" dir="2700000" algn="tl">
                    <a:srgbClr val="C0C0C0"/>
                  </a:outerShdw>
                </a:effectLst>
              </a:rPr>
              <a:t>Interventions over time: </a:t>
            </a:r>
            <a:r>
              <a:rPr lang="it-IT" sz="2400" b="1" dirty="0" err="1" smtClean="0">
                <a:solidFill>
                  <a:schemeClr val="accent2"/>
                </a:solidFill>
              </a:rPr>
              <a:t>old</a:t>
            </a:r>
            <a:r>
              <a:rPr lang="it-IT" sz="2400" b="1" dirty="0" smtClean="0">
                <a:solidFill>
                  <a:schemeClr val="accent2"/>
                </a:solidFill>
              </a:rPr>
              <a:t> </a:t>
            </a:r>
            <a:r>
              <a:rPr lang="it-IT" sz="2400" b="1" dirty="0" err="1" smtClean="0">
                <a:solidFill>
                  <a:schemeClr val="accent2"/>
                </a:solidFill>
              </a:rPr>
              <a:t>weapons</a:t>
            </a:r>
            <a:r>
              <a:rPr lang="it-IT" sz="2400" b="1" dirty="0" smtClean="0">
                <a:solidFill>
                  <a:schemeClr val="accent2"/>
                </a:solidFill>
              </a:rPr>
              <a:t> </a:t>
            </a:r>
            <a:r>
              <a:rPr lang="it-IT" sz="2400" b="1" dirty="0" err="1" smtClean="0">
                <a:solidFill>
                  <a:schemeClr val="accent2"/>
                </a:solidFill>
              </a:rPr>
              <a:t>might</a:t>
            </a:r>
            <a:r>
              <a:rPr lang="it-IT" sz="2400" b="1" dirty="0" smtClean="0">
                <a:solidFill>
                  <a:schemeClr val="accent2"/>
                </a:solidFill>
              </a:rPr>
              <a:t> </a:t>
            </a:r>
            <a:r>
              <a:rPr lang="it-IT" sz="2400" b="1" dirty="0" err="1" smtClean="0">
                <a:solidFill>
                  <a:schemeClr val="accent2"/>
                </a:solidFill>
              </a:rPr>
              <a:t>be</a:t>
            </a:r>
            <a:r>
              <a:rPr lang="it-IT" sz="2400" b="1" dirty="0" smtClean="0">
                <a:solidFill>
                  <a:schemeClr val="accent2"/>
                </a:solidFill>
              </a:rPr>
              <a:t> </a:t>
            </a:r>
            <a:r>
              <a:rPr lang="it-IT" sz="2400" b="1" dirty="0" err="1" smtClean="0">
                <a:solidFill>
                  <a:schemeClr val="accent2"/>
                </a:solidFill>
              </a:rPr>
              <a:t>useful</a:t>
            </a:r>
            <a:r>
              <a:rPr lang="it-IT" sz="2400" b="1" dirty="0" smtClean="0">
                <a:solidFill>
                  <a:schemeClr val="accent2"/>
                </a:solidFill>
              </a:rPr>
              <a:t> </a:t>
            </a:r>
            <a:r>
              <a:rPr lang="it-IT" sz="2400" b="1" dirty="0" err="1" smtClean="0">
                <a:solidFill>
                  <a:schemeClr val="accent2"/>
                </a:solidFill>
              </a:rPr>
              <a:t>again</a:t>
            </a:r>
            <a:r>
              <a:rPr lang="it-IT" sz="2400" b="1" dirty="0" smtClean="0">
                <a:solidFill>
                  <a:schemeClr val="accent2"/>
                </a:solidFill>
              </a:rPr>
              <a:t>? Sanatoria</a:t>
            </a:r>
            <a:endParaRPr lang="en-GB" sz="2400" dirty="0" smtClean="0"/>
          </a:p>
        </p:txBody>
      </p:sp>
      <p:sp>
        <p:nvSpPr>
          <p:cNvPr id="94212" name="Rectangle 3"/>
          <p:cNvSpPr>
            <a:spLocks noGrp="1" noChangeArrowheads="1"/>
          </p:cNvSpPr>
          <p:nvPr>
            <p:ph type="body" idx="1"/>
          </p:nvPr>
        </p:nvSpPr>
        <p:spPr>
          <a:xfrm>
            <a:off x="444500" y="1574800"/>
            <a:ext cx="8229600" cy="4525963"/>
          </a:xfrm>
        </p:spPr>
        <p:txBody>
          <a:bodyPr/>
          <a:lstStyle/>
          <a:p>
            <a:pPr eaLnBrk="1" hangingPunct="1">
              <a:buFontTx/>
              <a:buNone/>
              <a:defRPr/>
            </a:pPr>
            <a:r>
              <a:rPr lang="en-GB" dirty="0" smtClean="0">
                <a:solidFill>
                  <a:schemeClr val="hlink"/>
                </a:solidFill>
              </a:rPr>
              <a:t> </a:t>
            </a:r>
            <a:endParaRPr lang="en-GB" b="1" dirty="0" smtClean="0">
              <a:solidFill>
                <a:schemeClr val="hlink"/>
              </a:solidFill>
              <a:effectLst>
                <a:outerShdw blurRad="38100" dist="38100" dir="2700000" algn="tl">
                  <a:srgbClr val="C0C0C0"/>
                </a:outerShdw>
              </a:effectLst>
              <a:latin typeface="Times New Roman" pitchFamily="18" charset="0"/>
            </a:endParaRPr>
          </a:p>
          <a:p>
            <a:pPr eaLnBrk="1" hangingPunct="1">
              <a:buFontTx/>
              <a:buNone/>
              <a:defRPr/>
            </a:pPr>
            <a:endParaRPr lang="en-GB" dirty="0" smtClean="0">
              <a:solidFill>
                <a:schemeClr val="hlink"/>
              </a:solidFill>
            </a:endParaRPr>
          </a:p>
        </p:txBody>
      </p:sp>
      <p:sp>
        <p:nvSpPr>
          <p:cNvPr id="32773" name="Line 4"/>
          <p:cNvSpPr>
            <a:spLocks noChangeShapeType="1"/>
          </p:cNvSpPr>
          <p:nvPr/>
        </p:nvSpPr>
        <p:spPr bwMode="auto">
          <a:xfrm>
            <a:off x="1828800" y="2514600"/>
            <a:ext cx="5334000" cy="29718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05" name="Text Box 5"/>
          <p:cNvSpPr txBox="1">
            <a:spLocks noChangeArrowheads="1"/>
          </p:cNvSpPr>
          <p:nvPr/>
        </p:nvSpPr>
        <p:spPr bwMode="auto">
          <a:xfrm>
            <a:off x="1371600" y="1889125"/>
            <a:ext cx="1143000" cy="3968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First sanatorium Germany, 1857</a:t>
            </a:r>
            <a:endParaRPr lang="en-GB" sz="2400">
              <a:solidFill>
                <a:schemeClr val="hlink"/>
              </a:solidFill>
              <a:latin typeface="Times New Roman" pitchFamily="18" charset="0"/>
            </a:endParaRPr>
          </a:p>
        </p:txBody>
      </p:sp>
      <p:sp>
        <p:nvSpPr>
          <p:cNvPr id="32775" name="Line 6"/>
          <p:cNvSpPr>
            <a:spLocks noChangeShapeType="1"/>
          </p:cNvSpPr>
          <p:nvPr/>
        </p:nvSpPr>
        <p:spPr bwMode="auto">
          <a:xfrm>
            <a:off x="2057400" y="2286000"/>
            <a:ext cx="0" cy="396875"/>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2776" name="Line 7"/>
          <p:cNvSpPr>
            <a:spLocks noChangeShapeType="1"/>
          </p:cNvSpPr>
          <p:nvPr/>
        </p:nvSpPr>
        <p:spPr bwMode="auto">
          <a:xfrm>
            <a:off x="2514600" y="25146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08" name="Text Box 8"/>
          <p:cNvSpPr txBox="1">
            <a:spLocks noChangeArrowheads="1"/>
          </p:cNvSpPr>
          <p:nvPr/>
        </p:nvSpPr>
        <p:spPr bwMode="auto">
          <a:xfrm>
            <a:off x="2362200" y="2073275"/>
            <a:ext cx="1143000" cy="3968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First Dispensary, Scotland, 1897</a:t>
            </a:r>
            <a:endParaRPr lang="en-GB" sz="1000">
              <a:solidFill>
                <a:schemeClr val="hlink"/>
              </a:solidFill>
              <a:latin typeface="Times New Roman" pitchFamily="18" charset="0"/>
            </a:endParaRPr>
          </a:p>
        </p:txBody>
      </p:sp>
      <p:sp>
        <p:nvSpPr>
          <p:cNvPr id="32778" name="Line 9"/>
          <p:cNvSpPr>
            <a:spLocks noChangeShapeType="1"/>
          </p:cNvSpPr>
          <p:nvPr/>
        </p:nvSpPr>
        <p:spPr bwMode="auto">
          <a:xfrm flipV="1">
            <a:off x="2362200" y="2895600"/>
            <a:ext cx="0" cy="304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0" name="Text Box 10"/>
          <p:cNvSpPr txBox="1">
            <a:spLocks noChangeArrowheads="1"/>
          </p:cNvSpPr>
          <p:nvPr/>
        </p:nvSpPr>
        <p:spPr bwMode="auto">
          <a:xfrm>
            <a:off x="1965325" y="3260725"/>
            <a:ext cx="712788" cy="396875"/>
          </a:xfrm>
          <a:prstGeom prst="rect">
            <a:avLst/>
          </a:prstGeom>
          <a:noFill/>
          <a:ln w="9525">
            <a:noFill/>
            <a:miter lim="800000"/>
            <a:headEnd/>
            <a:tailEnd/>
          </a:ln>
          <a:effectLst/>
        </p:spPr>
        <p:txBody>
          <a:bodyPr wrap="none">
            <a:spAutoFit/>
          </a:bodyPr>
          <a:lstStyle/>
          <a:p>
            <a:pPr eaLnBrk="0" hangingPunct="0">
              <a:defRPr/>
            </a:pPr>
            <a:r>
              <a:rPr lang="en-GB" sz="1000" b="1">
                <a:solidFill>
                  <a:schemeClr val="tx2"/>
                </a:solidFill>
                <a:effectLst>
                  <a:outerShdw blurRad="38100" dist="38100" dir="2700000" algn="tl">
                    <a:srgbClr val="C0C0C0"/>
                  </a:outerShdw>
                </a:effectLst>
                <a:latin typeface="Times New Roman" pitchFamily="18" charset="0"/>
              </a:rPr>
              <a:t>Koch, Mtb,</a:t>
            </a:r>
          </a:p>
          <a:p>
            <a:pPr eaLnBrk="0" hangingPunct="0">
              <a:defRPr/>
            </a:pPr>
            <a:r>
              <a:rPr lang="en-GB" sz="1000" b="1">
                <a:solidFill>
                  <a:schemeClr val="tx2"/>
                </a:solidFill>
                <a:effectLst>
                  <a:outerShdw blurRad="38100" dist="38100" dir="2700000" algn="tl">
                    <a:srgbClr val="C0C0C0"/>
                  </a:outerShdw>
                </a:effectLst>
                <a:latin typeface="Times New Roman" pitchFamily="18" charset="0"/>
              </a:rPr>
              <a:t>1882</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780" name="Line 11"/>
          <p:cNvSpPr>
            <a:spLocks noChangeShapeType="1"/>
          </p:cNvSpPr>
          <p:nvPr/>
        </p:nvSpPr>
        <p:spPr bwMode="auto">
          <a:xfrm>
            <a:off x="3886200" y="3260725"/>
            <a:ext cx="0" cy="396875"/>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2" name="Text Box 12"/>
          <p:cNvSpPr txBox="1">
            <a:spLocks noChangeArrowheads="1"/>
          </p:cNvSpPr>
          <p:nvPr/>
        </p:nvSpPr>
        <p:spPr bwMode="auto">
          <a:xfrm>
            <a:off x="3505200" y="2955925"/>
            <a:ext cx="1004888" cy="244475"/>
          </a:xfrm>
          <a:prstGeom prst="rect">
            <a:avLst/>
          </a:prstGeom>
          <a:noFill/>
          <a:ln w="9525">
            <a:noFill/>
            <a:miter lim="800000"/>
            <a:headEnd/>
            <a:tailEnd/>
          </a:ln>
          <a:effectLst/>
        </p:spPr>
        <p:txBody>
          <a:bodyPr wrap="none">
            <a:spAutoFit/>
          </a:bodyPr>
          <a:lstStyle/>
          <a:p>
            <a:pPr eaLnBrk="0" hangingPunct="0">
              <a:defRPr/>
            </a:pPr>
            <a:r>
              <a:rPr lang="en-GB" sz="1000" b="1">
                <a:solidFill>
                  <a:schemeClr val="tx2"/>
                </a:solidFill>
                <a:effectLst>
                  <a:outerShdw blurRad="38100" dist="38100" dir="2700000" algn="tl">
                    <a:srgbClr val="C0C0C0"/>
                  </a:outerShdw>
                </a:effectLst>
                <a:latin typeface="Times New Roman" pitchFamily="18" charset="0"/>
              </a:rPr>
              <a:t>Drugs, 1945-1962</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782" name="Line 13"/>
          <p:cNvSpPr>
            <a:spLocks noChangeShapeType="1"/>
          </p:cNvSpPr>
          <p:nvPr/>
        </p:nvSpPr>
        <p:spPr bwMode="auto">
          <a:xfrm>
            <a:off x="4267200" y="34290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4" name="Text Box 14"/>
          <p:cNvSpPr txBox="1">
            <a:spLocks noChangeArrowheads="1"/>
          </p:cNvSpPr>
          <p:nvPr/>
        </p:nvSpPr>
        <p:spPr bwMode="auto">
          <a:xfrm>
            <a:off x="4114800" y="3200400"/>
            <a:ext cx="11430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MMR,1950-1980</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784" name="Line 15"/>
          <p:cNvSpPr>
            <a:spLocks noChangeShapeType="1"/>
          </p:cNvSpPr>
          <p:nvPr/>
        </p:nvSpPr>
        <p:spPr bwMode="auto">
          <a:xfrm>
            <a:off x="4695825" y="36576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6" name="Text Box 16"/>
          <p:cNvSpPr txBox="1">
            <a:spLocks noChangeArrowheads="1"/>
          </p:cNvSpPr>
          <p:nvPr/>
        </p:nvSpPr>
        <p:spPr bwMode="auto">
          <a:xfrm>
            <a:off x="4495800" y="3429000"/>
            <a:ext cx="23622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Fox:Ambulatory treatment, 1968</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786" name="Line 17"/>
          <p:cNvSpPr>
            <a:spLocks noChangeShapeType="1"/>
          </p:cNvSpPr>
          <p:nvPr/>
        </p:nvSpPr>
        <p:spPr bwMode="auto">
          <a:xfrm>
            <a:off x="5029200" y="38862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8" name="Text Box 18"/>
          <p:cNvSpPr txBox="1">
            <a:spLocks noChangeArrowheads="1"/>
          </p:cNvSpPr>
          <p:nvPr/>
        </p:nvSpPr>
        <p:spPr bwMode="auto">
          <a:xfrm>
            <a:off x="4876800" y="3657600"/>
            <a:ext cx="14478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Styblo model, 1978</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788" name="Line 19"/>
          <p:cNvSpPr>
            <a:spLocks noChangeShapeType="1"/>
          </p:cNvSpPr>
          <p:nvPr/>
        </p:nvSpPr>
        <p:spPr bwMode="auto">
          <a:xfrm>
            <a:off x="5791200" y="42672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0" name="Text Box 20"/>
          <p:cNvSpPr txBox="1">
            <a:spLocks noChangeArrowheads="1"/>
          </p:cNvSpPr>
          <p:nvPr/>
        </p:nvSpPr>
        <p:spPr bwMode="auto">
          <a:xfrm>
            <a:off x="5791200" y="4114800"/>
            <a:ext cx="17526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dirty="0">
                <a:solidFill>
                  <a:schemeClr val="tx2"/>
                </a:solidFill>
                <a:effectLst>
                  <a:outerShdw blurRad="38100" dist="38100" dir="2700000" algn="tl">
                    <a:srgbClr val="C0C0C0"/>
                  </a:outerShdw>
                </a:effectLst>
                <a:latin typeface="Times New Roman" pitchFamily="18" charset="0"/>
              </a:rPr>
              <a:t>DOTS, 1991</a:t>
            </a:r>
            <a:endParaRPr lang="en-GB" sz="1000" b="1" dirty="0">
              <a:solidFill>
                <a:schemeClr val="hlink"/>
              </a:solidFill>
              <a:effectLst>
                <a:outerShdw blurRad="38100" dist="38100" dir="2700000" algn="tl">
                  <a:srgbClr val="C0C0C0"/>
                </a:outerShdw>
              </a:effectLst>
              <a:latin typeface="Times New Roman" pitchFamily="18" charset="0"/>
            </a:endParaRPr>
          </a:p>
        </p:txBody>
      </p:sp>
      <p:sp>
        <p:nvSpPr>
          <p:cNvPr id="32790" name="Line 21"/>
          <p:cNvSpPr>
            <a:spLocks noChangeShapeType="1"/>
          </p:cNvSpPr>
          <p:nvPr/>
        </p:nvSpPr>
        <p:spPr bwMode="auto">
          <a:xfrm>
            <a:off x="1828800" y="4724400"/>
            <a:ext cx="28067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2" name="Text Box 22"/>
          <p:cNvSpPr txBox="1">
            <a:spLocks noChangeArrowheads="1"/>
          </p:cNvSpPr>
          <p:nvPr/>
        </p:nvSpPr>
        <p:spPr bwMode="auto">
          <a:xfrm>
            <a:off x="2057400" y="4449763"/>
            <a:ext cx="801688" cy="274637"/>
          </a:xfrm>
          <a:prstGeom prst="rect">
            <a:avLst/>
          </a:prstGeom>
          <a:noFill/>
          <a:ln w="9525">
            <a:noFill/>
            <a:miter lim="800000"/>
            <a:headEnd/>
            <a:tailEnd/>
          </a:ln>
          <a:effectLst/>
        </p:spPr>
        <p:txBody>
          <a:bodyPr>
            <a:spAutoFit/>
          </a:bodyPr>
          <a:lstStyle/>
          <a:p>
            <a:pPr eaLnBrk="0" hangingPunct="0">
              <a:defRPr/>
            </a:pPr>
            <a:r>
              <a:rPr lang="en-GB" sz="1200" b="1">
                <a:solidFill>
                  <a:schemeClr val="tx2"/>
                </a:solidFill>
                <a:effectLst>
                  <a:outerShdw blurRad="38100" dist="38100" dir="2700000" algn="tl">
                    <a:srgbClr val="C0C0C0"/>
                  </a:outerShdw>
                </a:effectLst>
                <a:latin typeface="Times New Roman" pitchFamily="18" charset="0"/>
              </a:rPr>
              <a:t>sanatoria</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792" name="Line 23"/>
          <p:cNvSpPr>
            <a:spLocks noChangeShapeType="1"/>
          </p:cNvSpPr>
          <p:nvPr/>
        </p:nvSpPr>
        <p:spPr bwMode="auto">
          <a:xfrm>
            <a:off x="4635500" y="4449763"/>
            <a:ext cx="0" cy="27463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793" name="Line 24"/>
          <p:cNvSpPr>
            <a:spLocks noChangeShapeType="1"/>
          </p:cNvSpPr>
          <p:nvPr/>
        </p:nvSpPr>
        <p:spPr bwMode="auto">
          <a:xfrm>
            <a:off x="1828800" y="4449763"/>
            <a:ext cx="0" cy="27463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794" name="Line 25"/>
          <p:cNvSpPr>
            <a:spLocks noChangeShapeType="1"/>
          </p:cNvSpPr>
          <p:nvPr/>
        </p:nvSpPr>
        <p:spPr bwMode="auto">
          <a:xfrm>
            <a:off x="6477000" y="47244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6" name="Text Box 26"/>
          <p:cNvSpPr txBox="1">
            <a:spLocks noChangeArrowheads="1"/>
          </p:cNvSpPr>
          <p:nvPr/>
        </p:nvSpPr>
        <p:spPr bwMode="auto">
          <a:xfrm>
            <a:off x="6477000" y="4449763"/>
            <a:ext cx="1676400" cy="246062"/>
          </a:xfrm>
          <a:prstGeom prst="rect">
            <a:avLst/>
          </a:prstGeom>
          <a:noFill/>
          <a:ln w="9525">
            <a:noFill/>
            <a:miter lim="800000"/>
            <a:headEnd/>
            <a:tailEnd/>
          </a:ln>
          <a:effectLst/>
        </p:spPr>
        <p:txBody>
          <a:bodyPr>
            <a:spAutoFit/>
          </a:bodyPr>
          <a:lstStyle/>
          <a:p>
            <a:pPr eaLnBrk="0" hangingPunct="0">
              <a:spcBef>
                <a:spcPct val="50000"/>
              </a:spcBef>
              <a:defRPr/>
            </a:pPr>
            <a:r>
              <a:rPr lang="en-GB" sz="1000" b="1" dirty="0">
                <a:solidFill>
                  <a:schemeClr val="tx2"/>
                </a:solidFill>
                <a:effectLst>
                  <a:outerShdw blurRad="38100" dist="38100" dir="2700000" algn="tl">
                    <a:srgbClr val="C0C0C0"/>
                  </a:outerShdw>
                </a:effectLst>
                <a:latin typeface="Times New Roman" pitchFamily="18" charset="0"/>
              </a:rPr>
              <a:t>Stop TB Strategy</a:t>
            </a:r>
            <a:endParaRPr lang="en-GB" sz="1000" b="1" dirty="0">
              <a:solidFill>
                <a:schemeClr val="hlink"/>
              </a:solidFill>
              <a:effectLst>
                <a:outerShdw blurRad="38100" dist="38100" dir="2700000" algn="tl">
                  <a:srgbClr val="C0C0C0"/>
                </a:outerShdw>
              </a:effectLst>
              <a:latin typeface="Times New Roman" pitchFamily="18" charset="0"/>
            </a:endParaRPr>
          </a:p>
        </p:txBody>
      </p:sp>
      <p:sp>
        <p:nvSpPr>
          <p:cNvPr id="32796" name="Line 27"/>
          <p:cNvSpPr>
            <a:spLocks noChangeShapeType="1"/>
          </p:cNvSpPr>
          <p:nvPr/>
        </p:nvSpPr>
        <p:spPr bwMode="auto">
          <a:xfrm>
            <a:off x="4267200" y="5105400"/>
            <a:ext cx="9906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8" name="Text Box 28"/>
          <p:cNvSpPr txBox="1">
            <a:spLocks noChangeArrowheads="1"/>
          </p:cNvSpPr>
          <p:nvPr/>
        </p:nvSpPr>
        <p:spPr bwMode="auto">
          <a:xfrm>
            <a:off x="4267200" y="4830763"/>
            <a:ext cx="714375" cy="274637"/>
          </a:xfrm>
          <a:prstGeom prst="rect">
            <a:avLst/>
          </a:prstGeom>
          <a:noFill/>
          <a:ln w="9525">
            <a:noFill/>
            <a:miter lim="800000"/>
            <a:headEnd/>
            <a:tailEnd/>
          </a:ln>
          <a:effectLst/>
        </p:spPr>
        <p:txBody>
          <a:bodyPr wrap="none">
            <a:spAutoFit/>
          </a:bodyPr>
          <a:lstStyle/>
          <a:p>
            <a:pPr eaLnBrk="0" hangingPunct="0">
              <a:defRPr/>
            </a:pPr>
            <a:r>
              <a:rPr lang="en-GB" sz="1200" b="1">
                <a:solidFill>
                  <a:schemeClr val="tx2"/>
                </a:solidFill>
                <a:effectLst>
                  <a:outerShdw blurRad="38100" dist="38100" dir="2700000" algn="tl">
                    <a:srgbClr val="C0C0C0"/>
                  </a:outerShdw>
                </a:effectLst>
                <a:latin typeface="Times New Roman" pitchFamily="18" charset="0"/>
              </a:rPr>
              <a:t>screening</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32798" name="Line 29"/>
          <p:cNvSpPr>
            <a:spLocks noChangeShapeType="1"/>
          </p:cNvSpPr>
          <p:nvPr/>
        </p:nvSpPr>
        <p:spPr bwMode="auto">
          <a:xfrm>
            <a:off x="4267200" y="4922838"/>
            <a:ext cx="0" cy="18256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799" name="Line 30"/>
          <p:cNvSpPr>
            <a:spLocks noChangeShapeType="1"/>
          </p:cNvSpPr>
          <p:nvPr/>
        </p:nvSpPr>
        <p:spPr bwMode="auto">
          <a:xfrm>
            <a:off x="5257800" y="4922838"/>
            <a:ext cx="0" cy="18256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800" name="Line 31"/>
          <p:cNvSpPr>
            <a:spLocks noChangeShapeType="1"/>
          </p:cNvSpPr>
          <p:nvPr/>
        </p:nvSpPr>
        <p:spPr bwMode="auto">
          <a:xfrm>
            <a:off x="4038600" y="2438400"/>
            <a:ext cx="0" cy="12033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2" name="Text Box 32"/>
          <p:cNvSpPr txBox="1">
            <a:spLocks noChangeArrowheads="1"/>
          </p:cNvSpPr>
          <p:nvPr/>
        </p:nvSpPr>
        <p:spPr bwMode="auto">
          <a:xfrm>
            <a:off x="4114800" y="2286000"/>
            <a:ext cx="11430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BCG vaccination</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2802" name="Line 33"/>
          <p:cNvSpPr>
            <a:spLocks noChangeShapeType="1"/>
          </p:cNvSpPr>
          <p:nvPr/>
        </p:nvSpPr>
        <p:spPr bwMode="auto">
          <a:xfrm>
            <a:off x="3886200" y="5715000"/>
            <a:ext cx="32766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803" name="Line 34"/>
          <p:cNvSpPr>
            <a:spLocks noChangeShapeType="1"/>
          </p:cNvSpPr>
          <p:nvPr/>
        </p:nvSpPr>
        <p:spPr bwMode="auto">
          <a:xfrm>
            <a:off x="3886200" y="5486400"/>
            <a:ext cx="0" cy="2286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5" name="Text Box 35"/>
          <p:cNvSpPr txBox="1">
            <a:spLocks noChangeArrowheads="1"/>
          </p:cNvSpPr>
          <p:nvPr/>
        </p:nvSpPr>
        <p:spPr bwMode="auto">
          <a:xfrm>
            <a:off x="4114800" y="5486400"/>
            <a:ext cx="2057400" cy="274638"/>
          </a:xfrm>
          <a:prstGeom prst="rect">
            <a:avLst/>
          </a:prstGeom>
          <a:noFill/>
          <a:ln w="9525">
            <a:noFill/>
            <a:miter lim="800000"/>
            <a:headEnd/>
            <a:tailEnd/>
          </a:ln>
          <a:effectLst/>
        </p:spPr>
        <p:txBody>
          <a:bodyPr>
            <a:spAutoFit/>
          </a:bodyPr>
          <a:lstStyle/>
          <a:p>
            <a:pPr eaLnBrk="0" hangingPunct="0">
              <a:spcBef>
                <a:spcPct val="50000"/>
              </a:spcBef>
              <a:defRPr/>
            </a:pPr>
            <a:r>
              <a:rPr lang="en-GB" sz="1200" b="1">
                <a:solidFill>
                  <a:schemeClr val="tx2"/>
                </a:solidFill>
                <a:effectLst>
                  <a:outerShdw blurRad="38100" dist="38100" dir="2700000" algn="tl">
                    <a:srgbClr val="C0C0C0"/>
                  </a:outerShdw>
                </a:effectLst>
                <a:latin typeface="Times New Roman" pitchFamily="18" charset="0"/>
              </a:rPr>
              <a:t>drug therapy</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32805" name="Line 36"/>
          <p:cNvSpPr>
            <a:spLocks noChangeShapeType="1"/>
          </p:cNvSpPr>
          <p:nvPr/>
        </p:nvSpPr>
        <p:spPr bwMode="auto">
          <a:xfrm>
            <a:off x="1828800" y="6096000"/>
            <a:ext cx="53340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7" name="Text Box 37"/>
          <p:cNvSpPr txBox="1">
            <a:spLocks noChangeArrowheads="1"/>
          </p:cNvSpPr>
          <p:nvPr/>
        </p:nvSpPr>
        <p:spPr bwMode="auto">
          <a:xfrm>
            <a:off x="1965325" y="5821363"/>
            <a:ext cx="4892675" cy="274637"/>
          </a:xfrm>
          <a:prstGeom prst="rect">
            <a:avLst/>
          </a:prstGeom>
          <a:noFill/>
          <a:ln w="9525">
            <a:noFill/>
            <a:miter lim="800000"/>
            <a:headEnd/>
            <a:tailEnd/>
          </a:ln>
          <a:effectLst/>
        </p:spPr>
        <p:txBody>
          <a:bodyPr>
            <a:spAutoFit/>
          </a:bodyPr>
          <a:lstStyle/>
          <a:p>
            <a:pPr eaLnBrk="0" hangingPunct="0">
              <a:spcBef>
                <a:spcPct val="50000"/>
              </a:spcBef>
              <a:defRPr/>
            </a:pPr>
            <a:r>
              <a:rPr lang="en-GB" sz="1200" b="1">
                <a:solidFill>
                  <a:schemeClr val="tx2"/>
                </a:solidFill>
                <a:effectLst>
                  <a:outerShdw blurRad="38100" dist="38100" dir="2700000" algn="tl">
                    <a:srgbClr val="C0C0C0"/>
                  </a:outerShdw>
                </a:effectLst>
                <a:latin typeface="Times New Roman" pitchFamily="18" charset="0"/>
              </a:rPr>
              <a:t>Socio-economic improvement</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1203240" name="Rectangle 40"/>
          <p:cNvSpPr>
            <a:spLocks noChangeArrowheads="1"/>
          </p:cNvSpPr>
          <p:nvPr/>
        </p:nvSpPr>
        <p:spPr bwMode="auto">
          <a:xfrm>
            <a:off x="2779713" y="2492375"/>
            <a:ext cx="1481137" cy="244475"/>
          </a:xfrm>
          <a:prstGeom prst="rect">
            <a:avLst/>
          </a:prstGeom>
          <a:noFill/>
          <a:ln w="12700">
            <a:noFill/>
            <a:miter lim="800000"/>
            <a:headEnd/>
            <a:tailEnd/>
          </a:ln>
          <a:effectLst/>
        </p:spPr>
        <p:txBody>
          <a:bodyPr wrap="none">
            <a:spAutoFit/>
          </a:bodyPr>
          <a:lstStyle/>
          <a:p>
            <a:pPr eaLnBrk="0" hangingPunct="0">
              <a:spcBef>
                <a:spcPct val="50000"/>
              </a:spcBef>
              <a:defRPr/>
            </a:pPr>
            <a:r>
              <a:rPr lang="en-GB" sz="1000" b="1">
                <a:solidFill>
                  <a:schemeClr val="tx2"/>
                </a:solidFill>
                <a:effectLst>
                  <a:outerShdw blurRad="38100" dist="38100" dir="2700000" algn="tl">
                    <a:srgbClr val="C0C0C0"/>
                  </a:outerShdw>
                </a:effectLst>
              </a:rPr>
              <a:t>Pneumotorax, Italy, 1907</a:t>
            </a:r>
          </a:p>
        </p:txBody>
      </p:sp>
      <p:sp>
        <p:nvSpPr>
          <p:cNvPr id="32808" name="Line 41"/>
          <p:cNvSpPr>
            <a:spLocks noChangeShapeType="1"/>
          </p:cNvSpPr>
          <p:nvPr/>
        </p:nvSpPr>
        <p:spPr bwMode="auto">
          <a:xfrm>
            <a:off x="3035300" y="27813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2809" name="Oval 42"/>
          <p:cNvSpPr>
            <a:spLocks noChangeArrowheads="1"/>
          </p:cNvSpPr>
          <p:nvPr/>
        </p:nvSpPr>
        <p:spPr bwMode="auto">
          <a:xfrm>
            <a:off x="1536700" y="4203700"/>
            <a:ext cx="1511300" cy="711200"/>
          </a:xfrm>
          <a:prstGeom prst="ellipse">
            <a:avLst/>
          </a:prstGeom>
          <a:noFill/>
          <a:ln w="38100">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endParaRPr lang="it-IT" sz="2800" b="1">
              <a:solidFill>
                <a:srgbClr val="990000"/>
              </a:solidFill>
            </a:endParaRPr>
          </a:p>
        </p:txBody>
      </p:sp>
      <p:sp>
        <p:nvSpPr>
          <p:cNvPr id="32810" name="Line 25"/>
          <p:cNvSpPr>
            <a:spLocks noChangeShapeType="1"/>
          </p:cNvSpPr>
          <p:nvPr/>
        </p:nvSpPr>
        <p:spPr bwMode="auto">
          <a:xfrm>
            <a:off x="6985000" y="50165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2811" name="CasellaDiTesto 42"/>
          <p:cNvSpPr txBox="1">
            <a:spLocks noChangeArrowheads="1"/>
          </p:cNvSpPr>
          <p:nvPr/>
        </p:nvSpPr>
        <p:spPr bwMode="auto">
          <a:xfrm>
            <a:off x="6985000" y="4787900"/>
            <a:ext cx="175260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sz="1000" b="1">
                <a:latin typeface="Times New Roman" pitchFamily="18" charset="0"/>
                <a:cs typeface="Times New Roman" pitchFamily="18" charset="0"/>
              </a:rPr>
              <a:t>New Post-2015 Strategy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numero diapositiva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9E3526B-61E1-4285-A85E-4BDB2B54865F}" type="slidenum">
              <a:rPr lang="en-US" smtClean="0"/>
              <a:pPr eaLnBrk="1" hangingPunct="1"/>
              <a:t>14</a:t>
            </a:fld>
            <a:endParaRPr lang="en-US" smtClean="0"/>
          </a:p>
        </p:txBody>
      </p:sp>
      <p:pic>
        <p:nvPicPr>
          <p:cNvPr id="3379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invGray">
          <a:xfrm>
            <a:off x="0" y="0"/>
            <a:ext cx="5508625" cy="401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pic>
        <p:nvPicPr>
          <p:cNvPr id="3379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invGray">
          <a:xfrm>
            <a:off x="5421313" y="2019300"/>
            <a:ext cx="3722687" cy="483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33797" name="CasellaDiTesto 4"/>
          <p:cNvSpPr txBox="1">
            <a:spLocks noChangeArrowheads="1"/>
          </p:cNvSpPr>
          <p:nvPr/>
        </p:nvSpPr>
        <p:spPr bwMode="auto">
          <a:xfrm>
            <a:off x="0" y="4438650"/>
            <a:ext cx="5502275"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it-IT" sz="2400">
                <a:solidFill>
                  <a:schemeClr val="accent2"/>
                </a:solidFill>
              </a:rPr>
              <a:t> </a:t>
            </a:r>
            <a:r>
              <a:rPr lang="it-IT" sz="2400" b="1">
                <a:solidFill>
                  <a:schemeClr val="accent2"/>
                </a:solidFill>
              </a:rPr>
              <a:t>Improve Infection Control</a:t>
            </a:r>
          </a:p>
          <a:p>
            <a:pPr eaLnBrk="1" hangingPunct="1">
              <a:buFont typeface="Arial" pitchFamily="34" charset="0"/>
              <a:buChar char="•"/>
            </a:pPr>
            <a:r>
              <a:rPr lang="it-IT" sz="2400" b="1">
                <a:solidFill>
                  <a:schemeClr val="accent2"/>
                </a:solidFill>
              </a:rPr>
              <a:t> Implement Palliative Care</a:t>
            </a:r>
          </a:p>
          <a:p>
            <a:pPr eaLnBrk="1" hangingPunct="1">
              <a:buFont typeface="Arial" pitchFamily="34" charset="0"/>
              <a:buChar char="•"/>
            </a:pPr>
            <a:r>
              <a:rPr lang="it-IT" sz="2400" b="1">
                <a:solidFill>
                  <a:schemeClr val="accent2"/>
                </a:solidFill>
              </a:rPr>
              <a:t> Promote patient centered, comprehensive support to the individual</a:t>
            </a:r>
          </a:p>
          <a:p>
            <a:pPr eaLnBrk="1" hangingPunct="1"/>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Scan20046"/>
          <p:cNvPicPr>
            <a:picLocks noChangeAspect="1" noChangeArrowheads="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4183063" y="3454400"/>
            <a:ext cx="4960937" cy="340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4819" name="Picture 4" descr="Scan2003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374650"/>
            <a:ext cx="4679950" cy="3625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614413E-901F-411D-AB79-A7067F7998DA}" type="slidenum">
              <a:rPr lang="en-US" smtClean="0"/>
              <a:pPr eaLnBrk="1" hangingPunct="1"/>
              <a:t>16</a:t>
            </a:fld>
            <a:endParaRPr lang="en-US" smtClean="0"/>
          </a:p>
        </p:txBody>
      </p:sp>
      <p:pic>
        <p:nvPicPr>
          <p:cNvPr id="35843" name="Picture 6" descr="MEMO0003"/>
          <p:cNvPicPr>
            <a:picLocks noGrp="1" noChangeAspect="1" noChangeArrowheads="1"/>
          </p:cNvPicPr>
          <p:nvPr>
            <p:ph/>
          </p:nvPr>
        </p:nvPicPr>
        <p:blipFill>
          <a:blip r:embed="rId2">
            <a:extLst>
              <a:ext uri="{28A0092B-C50C-407E-A947-70E740481C1C}">
                <a14:useLocalDpi xmlns="" xmlns:a14="http://schemas.microsoft.com/office/drawing/2010/main" val="0"/>
              </a:ext>
            </a:extLst>
          </a:blip>
          <a:srcRect/>
          <a:stretch>
            <a:fillRect/>
          </a:stretch>
        </p:blipFill>
        <p:spPr>
          <a:xfrm>
            <a:off x="749300" y="787400"/>
            <a:ext cx="7866063" cy="5589588"/>
          </a:xfr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46DE428-66DB-407E-ABE8-CBEC4C892EFE}" type="slidenum">
              <a:rPr lang="en-US" smtClean="0"/>
              <a:pPr eaLnBrk="1" hangingPunct="1"/>
              <a:t>17</a:t>
            </a:fld>
            <a:endParaRPr lang="en-US" smtClean="0"/>
          </a:p>
        </p:txBody>
      </p:sp>
      <p:sp>
        <p:nvSpPr>
          <p:cNvPr id="1203202" name="Rectangle 2"/>
          <p:cNvSpPr>
            <a:spLocks noGrp="1" noChangeArrowheads="1"/>
          </p:cNvSpPr>
          <p:nvPr>
            <p:ph type="title"/>
          </p:nvPr>
        </p:nvSpPr>
        <p:spPr>
          <a:xfrm>
            <a:off x="768350" y="266700"/>
            <a:ext cx="7867650" cy="939800"/>
          </a:xfrm>
        </p:spPr>
        <p:txBody>
          <a:bodyPr/>
          <a:lstStyle/>
          <a:p>
            <a:pPr eaLnBrk="1" hangingPunct="1">
              <a:defRPr/>
            </a:pPr>
            <a:r>
              <a:rPr lang="en-GB" sz="2400" b="1" dirty="0" smtClean="0">
                <a:solidFill>
                  <a:schemeClr val="accent2"/>
                </a:solidFill>
                <a:effectLst>
                  <a:outerShdw blurRad="38100" dist="38100" dir="2700000" algn="tl">
                    <a:srgbClr val="C0C0C0"/>
                  </a:outerShdw>
                </a:effectLst>
              </a:rPr>
              <a:t>Interventions over time: </a:t>
            </a:r>
            <a:r>
              <a:rPr lang="it-IT" sz="2400" b="1" dirty="0" err="1" smtClean="0">
                <a:solidFill>
                  <a:schemeClr val="accent2"/>
                </a:solidFill>
              </a:rPr>
              <a:t>old</a:t>
            </a:r>
            <a:r>
              <a:rPr lang="it-IT" sz="2400" b="1" dirty="0" smtClean="0">
                <a:solidFill>
                  <a:schemeClr val="accent2"/>
                </a:solidFill>
              </a:rPr>
              <a:t> </a:t>
            </a:r>
            <a:r>
              <a:rPr lang="it-IT" sz="2400" b="1" dirty="0" err="1" smtClean="0">
                <a:solidFill>
                  <a:schemeClr val="accent2"/>
                </a:solidFill>
              </a:rPr>
              <a:t>weapons</a:t>
            </a:r>
            <a:r>
              <a:rPr lang="it-IT" sz="2400" b="1" dirty="0" smtClean="0">
                <a:solidFill>
                  <a:schemeClr val="accent2"/>
                </a:solidFill>
              </a:rPr>
              <a:t> </a:t>
            </a:r>
            <a:r>
              <a:rPr lang="it-IT" sz="2400" b="1" dirty="0" err="1" smtClean="0">
                <a:solidFill>
                  <a:schemeClr val="accent2"/>
                </a:solidFill>
              </a:rPr>
              <a:t>might</a:t>
            </a:r>
            <a:r>
              <a:rPr lang="it-IT" sz="2400" b="1" dirty="0" smtClean="0">
                <a:solidFill>
                  <a:schemeClr val="accent2"/>
                </a:solidFill>
              </a:rPr>
              <a:t> </a:t>
            </a:r>
            <a:r>
              <a:rPr lang="it-IT" sz="2400" b="1" dirty="0" err="1" smtClean="0">
                <a:solidFill>
                  <a:schemeClr val="accent2"/>
                </a:solidFill>
              </a:rPr>
              <a:t>be</a:t>
            </a:r>
            <a:r>
              <a:rPr lang="it-IT" sz="2400" b="1" dirty="0" smtClean="0">
                <a:solidFill>
                  <a:schemeClr val="accent2"/>
                </a:solidFill>
              </a:rPr>
              <a:t> </a:t>
            </a:r>
            <a:r>
              <a:rPr lang="it-IT" sz="2400" b="1" dirty="0" err="1" smtClean="0">
                <a:solidFill>
                  <a:schemeClr val="accent2"/>
                </a:solidFill>
              </a:rPr>
              <a:t>useful</a:t>
            </a:r>
            <a:r>
              <a:rPr lang="it-IT" sz="2400" b="1" dirty="0" smtClean="0">
                <a:solidFill>
                  <a:schemeClr val="accent2"/>
                </a:solidFill>
              </a:rPr>
              <a:t> </a:t>
            </a:r>
            <a:r>
              <a:rPr lang="it-IT" sz="2400" b="1" dirty="0" err="1" smtClean="0">
                <a:solidFill>
                  <a:schemeClr val="accent2"/>
                </a:solidFill>
              </a:rPr>
              <a:t>again</a:t>
            </a:r>
            <a:r>
              <a:rPr lang="it-IT" sz="2400" b="1" dirty="0" smtClean="0">
                <a:solidFill>
                  <a:schemeClr val="accent2"/>
                </a:solidFill>
              </a:rPr>
              <a:t>? </a:t>
            </a:r>
            <a:r>
              <a:rPr lang="it-IT" sz="2400" b="1" dirty="0" err="1" smtClean="0">
                <a:solidFill>
                  <a:schemeClr val="accent2"/>
                </a:solidFill>
              </a:rPr>
              <a:t>Socio-economical</a:t>
            </a:r>
            <a:r>
              <a:rPr lang="it-IT" sz="2400" b="1" dirty="0" smtClean="0">
                <a:solidFill>
                  <a:schemeClr val="accent2"/>
                </a:solidFill>
              </a:rPr>
              <a:t> </a:t>
            </a:r>
            <a:r>
              <a:rPr lang="it-IT" sz="2400" b="1" dirty="0" err="1" smtClean="0">
                <a:solidFill>
                  <a:schemeClr val="accent2"/>
                </a:solidFill>
              </a:rPr>
              <a:t>improvement</a:t>
            </a:r>
            <a:endParaRPr lang="en-GB" sz="2400" dirty="0" smtClean="0"/>
          </a:p>
        </p:txBody>
      </p:sp>
      <p:sp>
        <p:nvSpPr>
          <p:cNvPr id="94212" name="Rectangle 3"/>
          <p:cNvSpPr>
            <a:spLocks noGrp="1" noChangeArrowheads="1"/>
          </p:cNvSpPr>
          <p:nvPr>
            <p:ph type="body" idx="1"/>
          </p:nvPr>
        </p:nvSpPr>
        <p:spPr>
          <a:xfrm>
            <a:off x="444500" y="1574800"/>
            <a:ext cx="8229600" cy="4525963"/>
          </a:xfrm>
        </p:spPr>
        <p:txBody>
          <a:bodyPr/>
          <a:lstStyle/>
          <a:p>
            <a:pPr eaLnBrk="1" hangingPunct="1">
              <a:buFontTx/>
              <a:buNone/>
              <a:defRPr/>
            </a:pPr>
            <a:r>
              <a:rPr lang="en-GB" dirty="0" smtClean="0">
                <a:solidFill>
                  <a:schemeClr val="hlink"/>
                </a:solidFill>
              </a:rPr>
              <a:t> </a:t>
            </a:r>
            <a:endParaRPr lang="en-GB" b="1" dirty="0" smtClean="0">
              <a:solidFill>
                <a:schemeClr val="hlink"/>
              </a:solidFill>
              <a:effectLst>
                <a:outerShdw blurRad="38100" dist="38100" dir="2700000" algn="tl">
                  <a:srgbClr val="C0C0C0"/>
                </a:outerShdw>
              </a:effectLst>
              <a:latin typeface="Times New Roman" pitchFamily="18" charset="0"/>
            </a:endParaRPr>
          </a:p>
          <a:p>
            <a:pPr eaLnBrk="1" hangingPunct="1">
              <a:buFontTx/>
              <a:buNone/>
              <a:defRPr/>
            </a:pPr>
            <a:endParaRPr lang="en-GB" dirty="0" smtClean="0">
              <a:solidFill>
                <a:schemeClr val="hlink"/>
              </a:solidFill>
            </a:endParaRPr>
          </a:p>
        </p:txBody>
      </p:sp>
      <p:sp>
        <p:nvSpPr>
          <p:cNvPr id="36869" name="Line 4"/>
          <p:cNvSpPr>
            <a:spLocks noChangeShapeType="1"/>
          </p:cNvSpPr>
          <p:nvPr/>
        </p:nvSpPr>
        <p:spPr bwMode="auto">
          <a:xfrm>
            <a:off x="1828800" y="2514600"/>
            <a:ext cx="5334000" cy="29718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05" name="Text Box 5"/>
          <p:cNvSpPr txBox="1">
            <a:spLocks noChangeArrowheads="1"/>
          </p:cNvSpPr>
          <p:nvPr/>
        </p:nvSpPr>
        <p:spPr bwMode="auto">
          <a:xfrm>
            <a:off x="1371600" y="1889125"/>
            <a:ext cx="1143000" cy="3968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First sanatorium Germany, 1857</a:t>
            </a:r>
            <a:endParaRPr lang="en-GB" sz="2400">
              <a:solidFill>
                <a:schemeClr val="hlink"/>
              </a:solidFill>
              <a:latin typeface="Times New Roman" pitchFamily="18" charset="0"/>
            </a:endParaRPr>
          </a:p>
        </p:txBody>
      </p:sp>
      <p:sp>
        <p:nvSpPr>
          <p:cNvPr id="36871" name="Line 6"/>
          <p:cNvSpPr>
            <a:spLocks noChangeShapeType="1"/>
          </p:cNvSpPr>
          <p:nvPr/>
        </p:nvSpPr>
        <p:spPr bwMode="auto">
          <a:xfrm>
            <a:off x="2057400" y="2286000"/>
            <a:ext cx="0" cy="396875"/>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6872" name="Line 7"/>
          <p:cNvSpPr>
            <a:spLocks noChangeShapeType="1"/>
          </p:cNvSpPr>
          <p:nvPr/>
        </p:nvSpPr>
        <p:spPr bwMode="auto">
          <a:xfrm>
            <a:off x="2514600" y="25146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08" name="Text Box 8"/>
          <p:cNvSpPr txBox="1">
            <a:spLocks noChangeArrowheads="1"/>
          </p:cNvSpPr>
          <p:nvPr/>
        </p:nvSpPr>
        <p:spPr bwMode="auto">
          <a:xfrm>
            <a:off x="2362200" y="2073275"/>
            <a:ext cx="1143000" cy="3968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First Dispensary, Scotland, 1897</a:t>
            </a:r>
            <a:endParaRPr lang="en-GB" sz="1000">
              <a:solidFill>
                <a:schemeClr val="hlink"/>
              </a:solidFill>
              <a:latin typeface="Times New Roman" pitchFamily="18" charset="0"/>
            </a:endParaRPr>
          </a:p>
        </p:txBody>
      </p:sp>
      <p:sp>
        <p:nvSpPr>
          <p:cNvPr id="36874" name="Line 9"/>
          <p:cNvSpPr>
            <a:spLocks noChangeShapeType="1"/>
          </p:cNvSpPr>
          <p:nvPr/>
        </p:nvSpPr>
        <p:spPr bwMode="auto">
          <a:xfrm flipV="1">
            <a:off x="2362200" y="2895600"/>
            <a:ext cx="0" cy="304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0" name="Text Box 10"/>
          <p:cNvSpPr txBox="1">
            <a:spLocks noChangeArrowheads="1"/>
          </p:cNvSpPr>
          <p:nvPr/>
        </p:nvSpPr>
        <p:spPr bwMode="auto">
          <a:xfrm>
            <a:off x="1965325" y="3260725"/>
            <a:ext cx="712788" cy="396875"/>
          </a:xfrm>
          <a:prstGeom prst="rect">
            <a:avLst/>
          </a:prstGeom>
          <a:noFill/>
          <a:ln w="9525">
            <a:noFill/>
            <a:miter lim="800000"/>
            <a:headEnd/>
            <a:tailEnd/>
          </a:ln>
          <a:effectLst/>
        </p:spPr>
        <p:txBody>
          <a:bodyPr wrap="none">
            <a:spAutoFit/>
          </a:bodyPr>
          <a:lstStyle/>
          <a:p>
            <a:pPr eaLnBrk="0" hangingPunct="0">
              <a:defRPr/>
            </a:pPr>
            <a:r>
              <a:rPr lang="en-GB" sz="1000" b="1">
                <a:solidFill>
                  <a:schemeClr val="tx2"/>
                </a:solidFill>
                <a:effectLst>
                  <a:outerShdw blurRad="38100" dist="38100" dir="2700000" algn="tl">
                    <a:srgbClr val="C0C0C0"/>
                  </a:outerShdw>
                </a:effectLst>
                <a:latin typeface="Times New Roman" pitchFamily="18" charset="0"/>
              </a:rPr>
              <a:t>Koch, Mtb,</a:t>
            </a:r>
          </a:p>
          <a:p>
            <a:pPr eaLnBrk="0" hangingPunct="0">
              <a:defRPr/>
            </a:pPr>
            <a:r>
              <a:rPr lang="en-GB" sz="1000" b="1">
                <a:solidFill>
                  <a:schemeClr val="tx2"/>
                </a:solidFill>
                <a:effectLst>
                  <a:outerShdw blurRad="38100" dist="38100" dir="2700000" algn="tl">
                    <a:srgbClr val="C0C0C0"/>
                  </a:outerShdw>
                </a:effectLst>
                <a:latin typeface="Times New Roman" pitchFamily="18" charset="0"/>
              </a:rPr>
              <a:t>1882</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76" name="Line 11"/>
          <p:cNvSpPr>
            <a:spLocks noChangeShapeType="1"/>
          </p:cNvSpPr>
          <p:nvPr/>
        </p:nvSpPr>
        <p:spPr bwMode="auto">
          <a:xfrm>
            <a:off x="3886200" y="3260725"/>
            <a:ext cx="0" cy="396875"/>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2" name="Text Box 12"/>
          <p:cNvSpPr txBox="1">
            <a:spLocks noChangeArrowheads="1"/>
          </p:cNvSpPr>
          <p:nvPr/>
        </p:nvSpPr>
        <p:spPr bwMode="auto">
          <a:xfrm>
            <a:off x="3505200" y="2955925"/>
            <a:ext cx="1004888" cy="244475"/>
          </a:xfrm>
          <a:prstGeom prst="rect">
            <a:avLst/>
          </a:prstGeom>
          <a:noFill/>
          <a:ln w="9525">
            <a:noFill/>
            <a:miter lim="800000"/>
            <a:headEnd/>
            <a:tailEnd/>
          </a:ln>
          <a:effectLst/>
        </p:spPr>
        <p:txBody>
          <a:bodyPr wrap="none">
            <a:spAutoFit/>
          </a:bodyPr>
          <a:lstStyle/>
          <a:p>
            <a:pPr eaLnBrk="0" hangingPunct="0">
              <a:defRPr/>
            </a:pPr>
            <a:r>
              <a:rPr lang="en-GB" sz="1000" b="1">
                <a:solidFill>
                  <a:schemeClr val="tx2"/>
                </a:solidFill>
                <a:effectLst>
                  <a:outerShdw blurRad="38100" dist="38100" dir="2700000" algn="tl">
                    <a:srgbClr val="C0C0C0"/>
                  </a:outerShdw>
                </a:effectLst>
                <a:latin typeface="Times New Roman" pitchFamily="18" charset="0"/>
              </a:rPr>
              <a:t>Drugs, 1945-1962</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78" name="Line 13"/>
          <p:cNvSpPr>
            <a:spLocks noChangeShapeType="1"/>
          </p:cNvSpPr>
          <p:nvPr/>
        </p:nvSpPr>
        <p:spPr bwMode="auto">
          <a:xfrm>
            <a:off x="4267200" y="34290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4" name="Text Box 14"/>
          <p:cNvSpPr txBox="1">
            <a:spLocks noChangeArrowheads="1"/>
          </p:cNvSpPr>
          <p:nvPr/>
        </p:nvSpPr>
        <p:spPr bwMode="auto">
          <a:xfrm>
            <a:off x="4114800" y="3200400"/>
            <a:ext cx="11430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MMR,1950-1980</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80" name="Line 15"/>
          <p:cNvSpPr>
            <a:spLocks noChangeShapeType="1"/>
          </p:cNvSpPr>
          <p:nvPr/>
        </p:nvSpPr>
        <p:spPr bwMode="auto">
          <a:xfrm>
            <a:off x="4695825" y="36576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6" name="Text Box 16"/>
          <p:cNvSpPr txBox="1">
            <a:spLocks noChangeArrowheads="1"/>
          </p:cNvSpPr>
          <p:nvPr/>
        </p:nvSpPr>
        <p:spPr bwMode="auto">
          <a:xfrm>
            <a:off x="4495800" y="3429000"/>
            <a:ext cx="23622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Fox:Ambulatory treatment, 1968</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82" name="Line 17"/>
          <p:cNvSpPr>
            <a:spLocks noChangeShapeType="1"/>
          </p:cNvSpPr>
          <p:nvPr/>
        </p:nvSpPr>
        <p:spPr bwMode="auto">
          <a:xfrm>
            <a:off x="5029200" y="38862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8" name="Text Box 18"/>
          <p:cNvSpPr txBox="1">
            <a:spLocks noChangeArrowheads="1"/>
          </p:cNvSpPr>
          <p:nvPr/>
        </p:nvSpPr>
        <p:spPr bwMode="auto">
          <a:xfrm>
            <a:off x="4876800" y="3657600"/>
            <a:ext cx="14478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Styblo model, 1978</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84" name="Line 19"/>
          <p:cNvSpPr>
            <a:spLocks noChangeShapeType="1"/>
          </p:cNvSpPr>
          <p:nvPr/>
        </p:nvSpPr>
        <p:spPr bwMode="auto">
          <a:xfrm>
            <a:off x="5791200" y="42672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0" name="Text Box 20"/>
          <p:cNvSpPr txBox="1">
            <a:spLocks noChangeArrowheads="1"/>
          </p:cNvSpPr>
          <p:nvPr/>
        </p:nvSpPr>
        <p:spPr bwMode="auto">
          <a:xfrm>
            <a:off x="5791200" y="4114800"/>
            <a:ext cx="17526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dirty="0">
                <a:solidFill>
                  <a:schemeClr val="tx2"/>
                </a:solidFill>
                <a:effectLst>
                  <a:outerShdw blurRad="38100" dist="38100" dir="2700000" algn="tl">
                    <a:srgbClr val="C0C0C0"/>
                  </a:outerShdw>
                </a:effectLst>
                <a:latin typeface="Times New Roman" pitchFamily="18" charset="0"/>
              </a:rPr>
              <a:t>DOTS, 1991</a:t>
            </a:r>
            <a:endParaRPr lang="en-GB" sz="1000" b="1" dirty="0">
              <a:solidFill>
                <a:schemeClr val="hlink"/>
              </a:solidFill>
              <a:effectLst>
                <a:outerShdw blurRad="38100" dist="38100" dir="2700000" algn="tl">
                  <a:srgbClr val="C0C0C0"/>
                </a:outerShdw>
              </a:effectLst>
              <a:latin typeface="Times New Roman" pitchFamily="18" charset="0"/>
            </a:endParaRPr>
          </a:p>
        </p:txBody>
      </p:sp>
      <p:sp>
        <p:nvSpPr>
          <p:cNvPr id="36886" name="Line 21"/>
          <p:cNvSpPr>
            <a:spLocks noChangeShapeType="1"/>
          </p:cNvSpPr>
          <p:nvPr/>
        </p:nvSpPr>
        <p:spPr bwMode="auto">
          <a:xfrm>
            <a:off x="1828800" y="4724400"/>
            <a:ext cx="28067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2" name="Text Box 22"/>
          <p:cNvSpPr txBox="1">
            <a:spLocks noChangeArrowheads="1"/>
          </p:cNvSpPr>
          <p:nvPr/>
        </p:nvSpPr>
        <p:spPr bwMode="auto">
          <a:xfrm>
            <a:off x="2057400" y="4449763"/>
            <a:ext cx="801688" cy="274637"/>
          </a:xfrm>
          <a:prstGeom prst="rect">
            <a:avLst/>
          </a:prstGeom>
          <a:noFill/>
          <a:ln w="9525">
            <a:noFill/>
            <a:miter lim="800000"/>
            <a:headEnd/>
            <a:tailEnd/>
          </a:ln>
          <a:effectLst/>
        </p:spPr>
        <p:txBody>
          <a:bodyPr>
            <a:spAutoFit/>
          </a:bodyPr>
          <a:lstStyle/>
          <a:p>
            <a:pPr eaLnBrk="0" hangingPunct="0">
              <a:defRPr/>
            </a:pPr>
            <a:r>
              <a:rPr lang="en-GB" sz="1200" b="1">
                <a:solidFill>
                  <a:schemeClr val="tx2"/>
                </a:solidFill>
                <a:effectLst>
                  <a:outerShdw blurRad="38100" dist="38100" dir="2700000" algn="tl">
                    <a:srgbClr val="C0C0C0"/>
                  </a:outerShdw>
                </a:effectLst>
                <a:latin typeface="Times New Roman" pitchFamily="18" charset="0"/>
              </a:rPr>
              <a:t>sanatoria</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88" name="Line 23"/>
          <p:cNvSpPr>
            <a:spLocks noChangeShapeType="1"/>
          </p:cNvSpPr>
          <p:nvPr/>
        </p:nvSpPr>
        <p:spPr bwMode="auto">
          <a:xfrm>
            <a:off x="4635500" y="4449763"/>
            <a:ext cx="0" cy="27463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6889" name="Line 24"/>
          <p:cNvSpPr>
            <a:spLocks noChangeShapeType="1"/>
          </p:cNvSpPr>
          <p:nvPr/>
        </p:nvSpPr>
        <p:spPr bwMode="auto">
          <a:xfrm>
            <a:off x="1828800" y="4449763"/>
            <a:ext cx="0" cy="27463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6890" name="Line 25"/>
          <p:cNvSpPr>
            <a:spLocks noChangeShapeType="1"/>
          </p:cNvSpPr>
          <p:nvPr/>
        </p:nvSpPr>
        <p:spPr bwMode="auto">
          <a:xfrm>
            <a:off x="6477000" y="47244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6" name="Text Box 26"/>
          <p:cNvSpPr txBox="1">
            <a:spLocks noChangeArrowheads="1"/>
          </p:cNvSpPr>
          <p:nvPr/>
        </p:nvSpPr>
        <p:spPr bwMode="auto">
          <a:xfrm>
            <a:off x="6477000" y="4449763"/>
            <a:ext cx="1676400" cy="246062"/>
          </a:xfrm>
          <a:prstGeom prst="rect">
            <a:avLst/>
          </a:prstGeom>
          <a:noFill/>
          <a:ln w="9525">
            <a:noFill/>
            <a:miter lim="800000"/>
            <a:headEnd/>
            <a:tailEnd/>
          </a:ln>
          <a:effectLst/>
        </p:spPr>
        <p:txBody>
          <a:bodyPr>
            <a:spAutoFit/>
          </a:bodyPr>
          <a:lstStyle/>
          <a:p>
            <a:pPr eaLnBrk="0" hangingPunct="0">
              <a:spcBef>
                <a:spcPct val="50000"/>
              </a:spcBef>
              <a:defRPr/>
            </a:pPr>
            <a:r>
              <a:rPr lang="en-GB" sz="1000" b="1" dirty="0">
                <a:solidFill>
                  <a:schemeClr val="tx2"/>
                </a:solidFill>
                <a:effectLst>
                  <a:outerShdw blurRad="38100" dist="38100" dir="2700000" algn="tl">
                    <a:srgbClr val="C0C0C0"/>
                  </a:outerShdw>
                </a:effectLst>
                <a:latin typeface="Times New Roman" pitchFamily="18" charset="0"/>
              </a:rPr>
              <a:t>Stop TB Strategy</a:t>
            </a:r>
            <a:endParaRPr lang="en-GB" sz="1000" b="1" dirty="0">
              <a:solidFill>
                <a:schemeClr val="hlink"/>
              </a:solidFill>
              <a:effectLst>
                <a:outerShdw blurRad="38100" dist="38100" dir="2700000" algn="tl">
                  <a:srgbClr val="C0C0C0"/>
                </a:outerShdw>
              </a:effectLst>
              <a:latin typeface="Times New Roman" pitchFamily="18" charset="0"/>
            </a:endParaRPr>
          </a:p>
        </p:txBody>
      </p:sp>
      <p:sp>
        <p:nvSpPr>
          <p:cNvPr id="36892" name="Line 27"/>
          <p:cNvSpPr>
            <a:spLocks noChangeShapeType="1"/>
          </p:cNvSpPr>
          <p:nvPr/>
        </p:nvSpPr>
        <p:spPr bwMode="auto">
          <a:xfrm>
            <a:off x="4267200" y="5105400"/>
            <a:ext cx="9906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8" name="Text Box 28"/>
          <p:cNvSpPr txBox="1">
            <a:spLocks noChangeArrowheads="1"/>
          </p:cNvSpPr>
          <p:nvPr/>
        </p:nvSpPr>
        <p:spPr bwMode="auto">
          <a:xfrm>
            <a:off x="4267200" y="4830763"/>
            <a:ext cx="714375" cy="274637"/>
          </a:xfrm>
          <a:prstGeom prst="rect">
            <a:avLst/>
          </a:prstGeom>
          <a:noFill/>
          <a:ln w="9525">
            <a:noFill/>
            <a:miter lim="800000"/>
            <a:headEnd/>
            <a:tailEnd/>
          </a:ln>
          <a:effectLst/>
        </p:spPr>
        <p:txBody>
          <a:bodyPr wrap="none">
            <a:spAutoFit/>
          </a:bodyPr>
          <a:lstStyle/>
          <a:p>
            <a:pPr eaLnBrk="0" hangingPunct="0">
              <a:defRPr/>
            </a:pPr>
            <a:r>
              <a:rPr lang="en-GB" sz="1200" b="1">
                <a:solidFill>
                  <a:schemeClr val="tx2"/>
                </a:solidFill>
                <a:effectLst>
                  <a:outerShdw blurRad="38100" dist="38100" dir="2700000" algn="tl">
                    <a:srgbClr val="C0C0C0"/>
                  </a:outerShdw>
                </a:effectLst>
                <a:latin typeface="Times New Roman" pitchFamily="18" charset="0"/>
              </a:rPr>
              <a:t>screening</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36894" name="Line 29"/>
          <p:cNvSpPr>
            <a:spLocks noChangeShapeType="1"/>
          </p:cNvSpPr>
          <p:nvPr/>
        </p:nvSpPr>
        <p:spPr bwMode="auto">
          <a:xfrm>
            <a:off x="4267200" y="4922838"/>
            <a:ext cx="0" cy="18256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6895" name="Line 30"/>
          <p:cNvSpPr>
            <a:spLocks noChangeShapeType="1"/>
          </p:cNvSpPr>
          <p:nvPr/>
        </p:nvSpPr>
        <p:spPr bwMode="auto">
          <a:xfrm>
            <a:off x="5257800" y="4922838"/>
            <a:ext cx="0" cy="18256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6896" name="Line 31"/>
          <p:cNvSpPr>
            <a:spLocks noChangeShapeType="1"/>
          </p:cNvSpPr>
          <p:nvPr/>
        </p:nvSpPr>
        <p:spPr bwMode="auto">
          <a:xfrm>
            <a:off x="4038600" y="2438400"/>
            <a:ext cx="0" cy="12033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2" name="Text Box 32"/>
          <p:cNvSpPr txBox="1">
            <a:spLocks noChangeArrowheads="1"/>
          </p:cNvSpPr>
          <p:nvPr/>
        </p:nvSpPr>
        <p:spPr bwMode="auto">
          <a:xfrm>
            <a:off x="4114800" y="2286000"/>
            <a:ext cx="11430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BCG vaccination</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36898" name="Line 33"/>
          <p:cNvSpPr>
            <a:spLocks noChangeShapeType="1"/>
          </p:cNvSpPr>
          <p:nvPr/>
        </p:nvSpPr>
        <p:spPr bwMode="auto">
          <a:xfrm>
            <a:off x="3886200" y="5715000"/>
            <a:ext cx="32766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6899" name="Line 34"/>
          <p:cNvSpPr>
            <a:spLocks noChangeShapeType="1"/>
          </p:cNvSpPr>
          <p:nvPr/>
        </p:nvSpPr>
        <p:spPr bwMode="auto">
          <a:xfrm>
            <a:off x="3886200" y="5486400"/>
            <a:ext cx="0" cy="2286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5" name="Text Box 35"/>
          <p:cNvSpPr txBox="1">
            <a:spLocks noChangeArrowheads="1"/>
          </p:cNvSpPr>
          <p:nvPr/>
        </p:nvSpPr>
        <p:spPr bwMode="auto">
          <a:xfrm>
            <a:off x="4114800" y="5486400"/>
            <a:ext cx="2057400" cy="274638"/>
          </a:xfrm>
          <a:prstGeom prst="rect">
            <a:avLst/>
          </a:prstGeom>
          <a:noFill/>
          <a:ln w="9525">
            <a:noFill/>
            <a:miter lim="800000"/>
            <a:headEnd/>
            <a:tailEnd/>
          </a:ln>
          <a:effectLst/>
        </p:spPr>
        <p:txBody>
          <a:bodyPr>
            <a:spAutoFit/>
          </a:bodyPr>
          <a:lstStyle/>
          <a:p>
            <a:pPr eaLnBrk="0" hangingPunct="0">
              <a:spcBef>
                <a:spcPct val="50000"/>
              </a:spcBef>
              <a:defRPr/>
            </a:pPr>
            <a:r>
              <a:rPr lang="en-GB" sz="1200" b="1">
                <a:solidFill>
                  <a:schemeClr val="tx2"/>
                </a:solidFill>
                <a:effectLst>
                  <a:outerShdw blurRad="38100" dist="38100" dir="2700000" algn="tl">
                    <a:srgbClr val="C0C0C0"/>
                  </a:outerShdw>
                </a:effectLst>
                <a:latin typeface="Times New Roman" pitchFamily="18" charset="0"/>
              </a:rPr>
              <a:t>drug therapy</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36901" name="Line 36"/>
          <p:cNvSpPr>
            <a:spLocks noChangeShapeType="1"/>
          </p:cNvSpPr>
          <p:nvPr/>
        </p:nvSpPr>
        <p:spPr bwMode="auto">
          <a:xfrm>
            <a:off x="1828800" y="6096000"/>
            <a:ext cx="53340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7" name="Text Box 37"/>
          <p:cNvSpPr txBox="1">
            <a:spLocks noChangeArrowheads="1"/>
          </p:cNvSpPr>
          <p:nvPr/>
        </p:nvSpPr>
        <p:spPr bwMode="auto">
          <a:xfrm>
            <a:off x="1965325" y="5821363"/>
            <a:ext cx="4892675" cy="274637"/>
          </a:xfrm>
          <a:prstGeom prst="rect">
            <a:avLst/>
          </a:prstGeom>
          <a:noFill/>
          <a:ln w="9525">
            <a:noFill/>
            <a:miter lim="800000"/>
            <a:headEnd/>
            <a:tailEnd/>
          </a:ln>
          <a:effectLst/>
        </p:spPr>
        <p:txBody>
          <a:bodyPr>
            <a:spAutoFit/>
          </a:bodyPr>
          <a:lstStyle/>
          <a:p>
            <a:pPr eaLnBrk="0" hangingPunct="0">
              <a:spcBef>
                <a:spcPct val="50000"/>
              </a:spcBef>
              <a:defRPr/>
            </a:pPr>
            <a:r>
              <a:rPr lang="en-GB" sz="1200" b="1">
                <a:solidFill>
                  <a:schemeClr val="tx2"/>
                </a:solidFill>
                <a:effectLst>
                  <a:outerShdw blurRad="38100" dist="38100" dir="2700000" algn="tl">
                    <a:srgbClr val="C0C0C0"/>
                  </a:outerShdw>
                </a:effectLst>
                <a:latin typeface="Times New Roman" pitchFamily="18" charset="0"/>
              </a:rPr>
              <a:t>Socio-economic improvement</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1203240" name="Rectangle 40"/>
          <p:cNvSpPr>
            <a:spLocks noChangeArrowheads="1"/>
          </p:cNvSpPr>
          <p:nvPr/>
        </p:nvSpPr>
        <p:spPr bwMode="auto">
          <a:xfrm>
            <a:off x="2779713" y="2492375"/>
            <a:ext cx="1481137" cy="244475"/>
          </a:xfrm>
          <a:prstGeom prst="rect">
            <a:avLst/>
          </a:prstGeom>
          <a:noFill/>
          <a:ln w="12700">
            <a:noFill/>
            <a:miter lim="800000"/>
            <a:headEnd/>
            <a:tailEnd/>
          </a:ln>
          <a:effectLst/>
        </p:spPr>
        <p:txBody>
          <a:bodyPr wrap="none">
            <a:spAutoFit/>
          </a:bodyPr>
          <a:lstStyle/>
          <a:p>
            <a:pPr eaLnBrk="0" hangingPunct="0">
              <a:spcBef>
                <a:spcPct val="50000"/>
              </a:spcBef>
              <a:defRPr/>
            </a:pPr>
            <a:r>
              <a:rPr lang="en-GB" sz="1000" b="1">
                <a:solidFill>
                  <a:schemeClr val="tx2"/>
                </a:solidFill>
                <a:effectLst>
                  <a:outerShdw blurRad="38100" dist="38100" dir="2700000" algn="tl">
                    <a:srgbClr val="C0C0C0"/>
                  </a:outerShdw>
                </a:effectLst>
              </a:rPr>
              <a:t>Pneumotorax, Italy, 1907</a:t>
            </a:r>
          </a:p>
        </p:txBody>
      </p:sp>
      <p:sp>
        <p:nvSpPr>
          <p:cNvPr id="36904" name="Line 41"/>
          <p:cNvSpPr>
            <a:spLocks noChangeShapeType="1"/>
          </p:cNvSpPr>
          <p:nvPr/>
        </p:nvSpPr>
        <p:spPr bwMode="auto">
          <a:xfrm>
            <a:off x="3035300" y="27813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6905" name="Oval 42"/>
          <p:cNvSpPr>
            <a:spLocks noChangeArrowheads="1"/>
          </p:cNvSpPr>
          <p:nvPr/>
        </p:nvSpPr>
        <p:spPr bwMode="auto">
          <a:xfrm>
            <a:off x="1562100" y="5664200"/>
            <a:ext cx="2679700" cy="711200"/>
          </a:xfrm>
          <a:prstGeom prst="ellipse">
            <a:avLst/>
          </a:prstGeom>
          <a:noFill/>
          <a:ln w="38100">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endParaRPr lang="it-IT" sz="2800" b="1">
              <a:solidFill>
                <a:srgbClr val="990000"/>
              </a:solidFill>
            </a:endParaRPr>
          </a:p>
        </p:txBody>
      </p:sp>
      <p:sp>
        <p:nvSpPr>
          <p:cNvPr id="36906" name="Line 25"/>
          <p:cNvSpPr>
            <a:spLocks noChangeShapeType="1"/>
          </p:cNvSpPr>
          <p:nvPr/>
        </p:nvSpPr>
        <p:spPr bwMode="auto">
          <a:xfrm>
            <a:off x="6985000" y="50165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6907" name="CasellaDiTesto 42"/>
          <p:cNvSpPr txBox="1">
            <a:spLocks noChangeArrowheads="1"/>
          </p:cNvSpPr>
          <p:nvPr/>
        </p:nvSpPr>
        <p:spPr bwMode="auto">
          <a:xfrm>
            <a:off x="6985000" y="4787900"/>
            <a:ext cx="175260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sz="1000" b="1">
                <a:latin typeface="Times New Roman" pitchFamily="18" charset="0"/>
                <a:cs typeface="Times New Roman" pitchFamily="18" charset="0"/>
              </a:rPr>
              <a:t>New Post-2015 Strategy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Image 2" descr="ERS Logo-on_white"/>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481763" y="6183313"/>
            <a:ext cx="2662237" cy="674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62" name="Rettangolo 6"/>
          <p:cNvSpPr>
            <a:spLocks noChangeArrowheads="1"/>
          </p:cNvSpPr>
          <p:nvPr/>
        </p:nvSpPr>
        <p:spPr bwMode="auto">
          <a:xfrm>
            <a:off x="0" y="317500"/>
            <a:ext cx="9144000" cy="523875"/>
          </a:xfrm>
          <a:prstGeom prst="rect">
            <a:avLst/>
          </a:prstGeom>
          <a:noFill/>
          <a:ln w="9525">
            <a:noFill/>
            <a:miter lim="800000"/>
            <a:headEnd/>
            <a:tailEnd/>
          </a:ln>
        </p:spPr>
        <p:txBody>
          <a:bodyPr>
            <a:spAutoFit/>
          </a:bodyPr>
          <a:lstStyle/>
          <a:p>
            <a:pPr algn="ctr">
              <a:defRPr/>
            </a:pPr>
            <a:r>
              <a:rPr lang="it-IT" sz="2800" b="1" i="1" dirty="0" err="1">
                <a:solidFill>
                  <a:schemeClr val="accent2"/>
                </a:solidFill>
                <a:latin typeface="+mn-lt"/>
                <a:cs typeface="Arial" charset="0"/>
              </a:rPr>
              <a:t>Decrease</a:t>
            </a:r>
            <a:r>
              <a:rPr lang="it-IT" sz="2800" b="1" i="1" dirty="0">
                <a:solidFill>
                  <a:schemeClr val="accent2"/>
                </a:solidFill>
                <a:latin typeface="+mn-lt"/>
                <a:cs typeface="Arial" charset="0"/>
              </a:rPr>
              <a:t> in </a:t>
            </a:r>
            <a:r>
              <a:rPr lang="it-IT" sz="2800" b="1" i="1" dirty="0" err="1">
                <a:solidFill>
                  <a:schemeClr val="accent2"/>
                </a:solidFill>
                <a:latin typeface="+mn-lt"/>
                <a:cs typeface="Arial" charset="0"/>
              </a:rPr>
              <a:t>Mortality</a:t>
            </a:r>
            <a:r>
              <a:rPr lang="it-IT" sz="2800" b="1" i="1" dirty="0">
                <a:solidFill>
                  <a:schemeClr val="accent2"/>
                </a:solidFill>
                <a:latin typeface="+mn-lt"/>
                <a:cs typeface="Arial" charset="0"/>
              </a:rPr>
              <a:t>, </a:t>
            </a:r>
            <a:r>
              <a:rPr lang="it-IT" sz="2800" b="1" i="1" dirty="0" err="1">
                <a:solidFill>
                  <a:schemeClr val="accent2"/>
                </a:solidFill>
                <a:latin typeface="+mn-lt"/>
                <a:cs typeface="Arial" charset="0"/>
              </a:rPr>
              <a:t>Germany</a:t>
            </a:r>
            <a:r>
              <a:rPr lang="it-IT" sz="2800" b="1" i="1" dirty="0">
                <a:solidFill>
                  <a:schemeClr val="accent2"/>
                </a:solidFill>
                <a:latin typeface="+mn-lt"/>
                <a:cs typeface="Arial" charset="0"/>
              </a:rPr>
              <a:t>, 1838-1970 </a:t>
            </a:r>
          </a:p>
        </p:txBody>
      </p:sp>
      <p:pic>
        <p:nvPicPr>
          <p:cNvPr id="37892" name="Picture 4" descr="McKeown decline in tb"/>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2332038"/>
            <a:ext cx="6489700" cy="4098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3" name="Rettangolo 5"/>
          <p:cNvSpPr>
            <a:spLocks noChangeArrowheads="1"/>
          </p:cNvSpPr>
          <p:nvPr/>
        </p:nvSpPr>
        <p:spPr bwMode="auto">
          <a:xfrm>
            <a:off x="5303838" y="3641725"/>
            <a:ext cx="2651125"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50000"/>
              </a:spcBef>
            </a:pPr>
            <a:r>
              <a:rPr lang="en-GB" b="1">
                <a:solidFill>
                  <a:srgbClr val="FF3300"/>
                </a:solidFill>
              </a:rPr>
              <a:t>First drugs:</a:t>
            </a:r>
            <a:r>
              <a:rPr lang="en-GB">
                <a:solidFill>
                  <a:srgbClr val="FF3300"/>
                </a:solidFill>
              </a:rPr>
              <a:t> contributed &lt;5% of reduction in TB deaths 1840-1970</a:t>
            </a:r>
            <a:endParaRPr lang="en-GB"/>
          </a:p>
        </p:txBody>
      </p:sp>
      <p:sp>
        <p:nvSpPr>
          <p:cNvPr id="37894" name="Text Box 8"/>
          <p:cNvSpPr txBox="1">
            <a:spLocks noChangeArrowheads="1"/>
          </p:cNvSpPr>
          <p:nvPr/>
        </p:nvSpPr>
        <p:spPr bwMode="auto">
          <a:xfrm>
            <a:off x="782638" y="4833938"/>
            <a:ext cx="2592387"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i="1"/>
              <a:t>M. tuberculosis </a:t>
            </a:r>
            <a:r>
              <a:rPr lang="en-GB"/>
              <a:t>discovered in 1882</a:t>
            </a:r>
          </a:p>
        </p:txBody>
      </p:sp>
      <p:pic>
        <p:nvPicPr>
          <p:cNvPr id="37895" name="Picture 6" descr=" "/>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013075" y="2184400"/>
            <a:ext cx="1314450" cy="147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21B7988-9CA7-48F1-82A8-A1BC5272F8D4}" type="slidenum">
              <a:rPr lang="en-GB" smtClean="0"/>
              <a:pPr eaLnBrk="1" hangingPunct="1"/>
              <a:t>19</a:t>
            </a:fld>
            <a:endParaRPr lang="en-GB" smtClean="0"/>
          </a:p>
        </p:txBody>
      </p:sp>
      <p:sp>
        <p:nvSpPr>
          <p:cNvPr id="38915" name="Rectangle 2"/>
          <p:cNvSpPr>
            <a:spLocks noGrp="1" noChangeArrowheads="1"/>
          </p:cNvSpPr>
          <p:nvPr>
            <p:ph type="title"/>
          </p:nvPr>
        </p:nvSpPr>
        <p:spPr>
          <a:xfrm>
            <a:off x="685800" y="609600"/>
            <a:ext cx="7772400" cy="533400"/>
          </a:xfrm>
        </p:spPr>
        <p:txBody>
          <a:bodyPr/>
          <a:lstStyle/>
          <a:p>
            <a:pPr eaLnBrk="1" hangingPunct="1"/>
            <a:r>
              <a:rPr lang="en-US" sz="3200" b="1" smtClean="0">
                <a:solidFill>
                  <a:schemeClr val="accent2"/>
                </a:solidFill>
              </a:rPr>
              <a:t>TB mortality in Europe</a:t>
            </a:r>
            <a:endParaRPr lang="en-GB" sz="3200" b="1" smtClean="0">
              <a:solidFill>
                <a:schemeClr val="accent2"/>
              </a:solidFill>
            </a:endParaRPr>
          </a:p>
        </p:txBody>
      </p:sp>
      <p:sp>
        <p:nvSpPr>
          <p:cNvPr id="38916" name="Rectangle 7"/>
          <p:cNvSpPr>
            <a:spLocks noChangeArrowheads="1"/>
          </p:cNvSpPr>
          <p:nvPr/>
        </p:nvSpPr>
        <p:spPr bwMode="auto">
          <a:xfrm>
            <a:off x="2847975" y="2333625"/>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it-IT"/>
          </a:p>
        </p:txBody>
      </p:sp>
      <p:pic>
        <p:nvPicPr>
          <p:cNvPr id="38917" name="Picture 6" descr="TBMORT~1"/>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66800" y="1371600"/>
            <a:ext cx="6934200" cy="449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33"/>
          <p:cNvSpPr>
            <a:spLocks noChangeArrowheads="1"/>
          </p:cNvSpPr>
          <p:nvPr/>
        </p:nvSpPr>
        <p:spPr bwMode="auto">
          <a:xfrm>
            <a:off x="1003300" y="4630738"/>
            <a:ext cx="7048500" cy="1446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nchor="ctr">
            <a:spAutoFit/>
          </a:bodyPr>
          <a:lstStyle/>
          <a:p>
            <a:r>
              <a:rPr lang="en-US" sz="2800" b="1">
                <a:solidFill>
                  <a:srgbClr val="000000"/>
                </a:solidFill>
                <a:latin typeface="Calibri" pitchFamily="34" charset="0"/>
                <a:cs typeface="Times New Roman" pitchFamily="18" charset="0"/>
              </a:rPr>
              <a:t>G. B. Migliori</a:t>
            </a:r>
          </a:p>
          <a:p>
            <a:r>
              <a:rPr lang="en-US" sz="2000" b="1">
                <a:solidFill>
                  <a:srgbClr val="000000"/>
                </a:solidFill>
                <a:latin typeface="Calibri" pitchFamily="34" charset="0"/>
                <a:cs typeface="Times New Roman" pitchFamily="18" charset="0"/>
              </a:rPr>
              <a:t>WHO Collaborating Centre for TB and Lung Disease,</a:t>
            </a:r>
          </a:p>
          <a:p>
            <a:r>
              <a:rPr lang="en-US" sz="2000" b="1">
                <a:solidFill>
                  <a:srgbClr val="000000"/>
                </a:solidFill>
                <a:latin typeface="Calibri" pitchFamily="34" charset="0"/>
                <a:cs typeface="Times New Roman" pitchFamily="18" charset="0"/>
              </a:rPr>
              <a:t>Fondazione S. Maugeri, Care and Research Institute</a:t>
            </a:r>
          </a:p>
          <a:p>
            <a:r>
              <a:rPr lang="en-US" sz="2000" b="1">
                <a:solidFill>
                  <a:srgbClr val="000000"/>
                </a:solidFill>
                <a:latin typeface="Calibri" pitchFamily="34" charset="0"/>
                <a:cs typeface="Times New Roman" pitchFamily="18" charset="0"/>
              </a:rPr>
              <a:t>Tradate, Italy</a:t>
            </a:r>
          </a:p>
        </p:txBody>
      </p:sp>
      <p:pic>
        <p:nvPicPr>
          <p:cNvPr id="21507" name="Picture 3" descr="logowho"/>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95300" y="2263775"/>
            <a:ext cx="1792288" cy="1728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08" name="Picture 5" descr="logoverde"/>
          <p:cNvPicPr>
            <a:picLocks noChangeAspect="1" noChangeArrowheads="1"/>
          </p:cNvPicPr>
          <p:nvPr/>
        </p:nvPicPr>
        <p:blipFill>
          <a:blip r:embed="rId4" cstate="screen">
            <a:extLst>
              <a:ext uri="{28A0092B-C50C-407E-A947-70E740481C1C}">
                <a14:useLocalDpi xmlns="" xmlns:a14="http://schemas.microsoft.com/office/drawing/2010/main" val="0"/>
              </a:ext>
            </a:extLst>
          </a:blip>
          <a:srcRect/>
          <a:stretch>
            <a:fillRect/>
          </a:stretch>
        </p:blipFill>
        <p:spPr bwMode="auto">
          <a:xfrm>
            <a:off x="2654300" y="2273300"/>
            <a:ext cx="1706563" cy="163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09" name="Image 2" descr="ERS Logo-on_white"/>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718050" y="2605088"/>
            <a:ext cx="4425950" cy="1120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10" name="Rettangolo 6"/>
          <p:cNvSpPr>
            <a:spLocks noChangeArrowheads="1"/>
          </p:cNvSpPr>
          <p:nvPr/>
        </p:nvSpPr>
        <p:spPr bwMode="auto">
          <a:xfrm>
            <a:off x="558800" y="914400"/>
            <a:ext cx="82423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it-IT" sz="3600" b="1">
                <a:solidFill>
                  <a:schemeClr val="accent2"/>
                </a:solidFill>
                <a:latin typeface="Times New Roman" pitchFamily="18" charset="0"/>
              </a:rPr>
              <a:t>TB: an old and evergreen disease </a:t>
            </a:r>
            <a:endParaRPr lang="it-IT" sz="36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4784725"/>
            <a:ext cx="9144000" cy="869950"/>
          </a:xfrm>
        </p:spPr>
        <p:txBody>
          <a:bodyPr/>
          <a:lstStyle/>
          <a:p>
            <a:pPr eaLnBrk="1" hangingPunct="1"/>
            <a:r>
              <a:rPr lang="en-GB" sz="2400" b="1" smtClean="0">
                <a:solidFill>
                  <a:schemeClr val="tx1"/>
                </a:solidFill>
                <a:latin typeface="Tahoma" pitchFamily="34" charset="0"/>
                <a:cs typeface="Tahoma" pitchFamily="34" charset="0"/>
              </a:rPr>
              <a:t>The lower the GNI and HDI, the higher the incidence of TB</a:t>
            </a:r>
            <a:endParaRPr lang="en-GB" sz="3200" b="1" smtClean="0">
              <a:latin typeface="Tahoma" pitchFamily="34" charset="0"/>
              <a:cs typeface="Tahoma" pitchFamily="34" charset="0"/>
            </a:endParaRPr>
          </a:p>
        </p:txBody>
      </p:sp>
      <p:sp>
        <p:nvSpPr>
          <p:cNvPr id="1028" name="Text Box 5"/>
          <p:cNvSpPr txBox="1">
            <a:spLocks noChangeArrowheads="1"/>
          </p:cNvSpPr>
          <p:nvPr/>
        </p:nvSpPr>
        <p:spPr bwMode="auto">
          <a:xfrm>
            <a:off x="107950" y="-26988"/>
            <a:ext cx="8801100" cy="107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3200" b="1">
                <a:solidFill>
                  <a:schemeClr val="accent2"/>
                </a:solidFill>
              </a:rPr>
              <a:t>Relationship Gross National Income/capita and HDI and TB incidence</a:t>
            </a:r>
            <a:endParaRPr lang="en-US" sz="3200" b="1">
              <a:solidFill>
                <a:schemeClr val="accent2"/>
              </a:solidFill>
            </a:endParaRPr>
          </a:p>
        </p:txBody>
      </p:sp>
      <p:pic>
        <p:nvPicPr>
          <p:cNvPr id="1029" name="Picture 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invGray">
          <a:xfrm>
            <a:off x="3905250" y="1571625"/>
            <a:ext cx="5238750" cy="2741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algn="ctr" w="9525">
                <a:solidFill>
                  <a:srgbClr val="000000"/>
                </a:solidFill>
                <a:miter lim="800000"/>
                <a:headEnd/>
                <a:tailEnd/>
              </a14:hiddenLine>
            </a:ext>
          </a:extLst>
        </p:spPr>
      </p:pic>
      <p:pic>
        <p:nvPicPr>
          <p:cNvPr id="1026" name="Object 14"/>
          <p:cNvPicPr>
            <a:picLocks noChangeAspect="1"/>
          </p:cNvPicPr>
          <p:nvPr/>
        </p:nvPicPr>
        <p:blipFill>
          <a:blip r:embed="rId4"/>
          <a:srcRect/>
          <a:stretch>
            <a:fillRect/>
          </a:stretch>
        </p:blipFill>
        <p:spPr bwMode="auto">
          <a:xfrm>
            <a:off x="568325" y="1331913"/>
            <a:ext cx="3287713" cy="328771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8E06D48-8264-4A09-AA8C-A3F0B7209846}" type="slidenum">
              <a:rPr lang="en-US" smtClean="0"/>
              <a:pPr eaLnBrk="1" hangingPunct="1"/>
              <a:t>21</a:t>
            </a:fld>
            <a:endParaRPr lang="en-US" smtClean="0"/>
          </a:p>
        </p:txBody>
      </p:sp>
      <p:pic>
        <p:nvPicPr>
          <p:cNvPr id="39939"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898525" y="4868863"/>
            <a:ext cx="7681913" cy="1989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pic>
        <p:nvPicPr>
          <p:cNvPr id="39940"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invGray">
          <a:xfrm>
            <a:off x="0" y="1169988"/>
            <a:ext cx="4667250" cy="354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pic>
        <p:nvPicPr>
          <p:cNvPr id="39941" name="Picture 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invGray">
          <a:xfrm>
            <a:off x="4819650" y="1141413"/>
            <a:ext cx="4324350" cy="3367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39942" name="CasellaDiTesto 9"/>
          <p:cNvSpPr txBox="1">
            <a:spLocks noChangeArrowheads="1"/>
          </p:cNvSpPr>
          <p:nvPr/>
        </p:nvSpPr>
        <p:spPr bwMode="auto">
          <a:xfrm>
            <a:off x="0" y="130175"/>
            <a:ext cx="9002713"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it-IT" sz="2400" b="1">
                <a:solidFill>
                  <a:schemeClr val="accent2"/>
                </a:solidFill>
              </a:rPr>
              <a:t>Ploubidis G et al. Social determinants of TB in Europe: A prospective ecological study. ERJ 2012, in press</a:t>
            </a:r>
          </a:p>
        </p:txBody>
      </p:sp>
      <p:sp>
        <p:nvSpPr>
          <p:cNvPr id="11" name="Anello 10"/>
          <p:cNvSpPr/>
          <p:nvPr/>
        </p:nvSpPr>
        <p:spPr bwMode="auto">
          <a:xfrm>
            <a:off x="1082675" y="2270125"/>
            <a:ext cx="792163" cy="701675"/>
          </a:xfrm>
          <a:prstGeom prst="donut">
            <a:avLst>
              <a:gd name="adj" fmla="val 0"/>
            </a:avLst>
          </a:prstGeom>
          <a:solidFill>
            <a:schemeClr val="accent1"/>
          </a:solidFill>
          <a:ln w="25400" cap="flat" cmpd="sng" algn="ctr">
            <a:solidFill>
              <a:srgbClr val="FF0000"/>
            </a:solidFill>
            <a:prstDash val="solid"/>
            <a:round/>
            <a:headEnd type="none" w="med" len="med"/>
            <a:tailEnd type="none" w="med" len="med"/>
          </a:ln>
          <a:effectLst/>
        </p:spPr>
        <p:txBody>
          <a:bodyPr wrap="none" anchor="ctr"/>
          <a:lstStyle/>
          <a:p>
            <a:pPr>
              <a:defRPr/>
            </a:pPr>
            <a:endParaRPr lang="it-IT">
              <a:latin typeface="Arial" charset="0"/>
              <a:cs typeface="Arial" charset="0"/>
            </a:endParaRPr>
          </a:p>
        </p:txBody>
      </p:sp>
      <p:sp>
        <p:nvSpPr>
          <p:cNvPr id="12" name="Anello 11"/>
          <p:cNvSpPr/>
          <p:nvPr/>
        </p:nvSpPr>
        <p:spPr bwMode="auto">
          <a:xfrm>
            <a:off x="6019800" y="2239963"/>
            <a:ext cx="792163" cy="701675"/>
          </a:xfrm>
          <a:prstGeom prst="donut">
            <a:avLst>
              <a:gd name="adj" fmla="val 0"/>
            </a:avLst>
          </a:prstGeom>
          <a:solidFill>
            <a:schemeClr val="accent1"/>
          </a:solidFill>
          <a:ln w="25400" cap="flat" cmpd="sng" algn="ctr">
            <a:solidFill>
              <a:srgbClr val="FF0000"/>
            </a:solidFill>
            <a:prstDash val="solid"/>
            <a:round/>
            <a:headEnd type="none" w="med" len="med"/>
            <a:tailEnd type="none" w="med" len="med"/>
          </a:ln>
          <a:effectLst/>
        </p:spPr>
        <p:txBody>
          <a:bodyPr wrap="none" anchor="ctr"/>
          <a:lstStyle/>
          <a:p>
            <a:pPr>
              <a:defRPr/>
            </a:pPr>
            <a:endParaRPr lang="it-IT">
              <a:latin typeface="Arial" charset="0"/>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ttangolo 4"/>
          <p:cNvSpPr>
            <a:spLocks noChangeArrowheads="1"/>
          </p:cNvSpPr>
          <p:nvPr/>
        </p:nvSpPr>
        <p:spPr bwMode="auto">
          <a:xfrm>
            <a:off x="0" y="6088063"/>
            <a:ext cx="959485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600" b="1">
                <a:solidFill>
                  <a:schemeClr val="tx2"/>
                </a:solidFill>
              </a:rPr>
              <a:t>MDR % among new TB cases according to CPI score and TB treatment success rate in 2008.</a:t>
            </a:r>
          </a:p>
          <a:p>
            <a:r>
              <a:rPr lang="en-US" sz="1600" b="1">
                <a:solidFill>
                  <a:schemeClr val="tx2"/>
                </a:solidFill>
              </a:rPr>
              <a:t> &gt; the  bubble size, &gt; the % of MDR among new TB cases. </a:t>
            </a:r>
            <a:r>
              <a:rPr lang="en-US" sz="1600" b="1">
                <a:solidFill>
                  <a:schemeClr val="accent2"/>
                </a:solidFill>
              </a:rPr>
              <a:t>ERJ 20012, in press</a:t>
            </a:r>
            <a:endParaRPr lang="it-IT" sz="1600">
              <a:solidFill>
                <a:schemeClr val="accent2"/>
              </a:solidFill>
            </a:endParaRPr>
          </a:p>
        </p:txBody>
      </p:sp>
      <p:pic>
        <p:nvPicPr>
          <p:cNvPr id="40963" name="Immagine 5" descr="Corruption-MDR.jp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746125" y="1019175"/>
            <a:ext cx="7553325" cy="5113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4" name="CasellaDiTesto 4"/>
          <p:cNvSpPr txBox="1">
            <a:spLocks noChangeArrowheads="1"/>
          </p:cNvSpPr>
          <p:nvPr/>
        </p:nvSpPr>
        <p:spPr bwMode="auto">
          <a:xfrm>
            <a:off x="0" y="152400"/>
            <a:ext cx="9296400"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2000" b="1">
                <a:solidFill>
                  <a:schemeClr val="accent2"/>
                </a:solidFill>
              </a:rPr>
              <a:t>5% of inter-country variability of MDR % in new TB cases is related to corruption. It largely exceeds the effect of health related factors (e.g. TB management strategies)</a:t>
            </a:r>
            <a:endParaRPr lang="it-IT" sz="2000" b="1">
              <a:solidFill>
                <a:schemeClr val="accent2"/>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5F52FDD-3DC9-4FD1-B9E4-618B89CFF89A}" type="slidenum">
              <a:rPr lang="en-US" smtClean="0"/>
              <a:pPr eaLnBrk="1" hangingPunct="1"/>
              <a:t>23</a:t>
            </a:fld>
            <a:endParaRPr lang="en-US" smtClean="0"/>
          </a:p>
        </p:txBody>
      </p:sp>
      <p:pic>
        <p:nvPicPr>
          <p:cNvPr id="4198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0" y="68263"/>
            <a:ext cx="5006975" cy="6789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41988" name="CasellaDiTesto 5"/>
          <p:cNvSpPr txBox="1">
            <a:spLocks noChangeArrowheads="1"/>
          </p:cNvSpPr>
          <p:nvPr/>
        </p:nvSpPr>
        <p:spPr bwMode="auto">
          <a:xfrm>
            <a:off x="5197475" y="822325"/>
            <a:ext cx="3382963" cy="314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it-IT" sz="3600">
                <a:solidFill>
                  <a:schemeClr val="accent2"/>
                </a:solidFill>
              </a:rPr>
              <a:t>Alcohol</a:t>
            </a:r>
          </a:p>
          <a:p>
            <a:pPr eaLnBrk="1" hangingPunct="1">
              <a:buFont typeface="Arial" pitchFamily="34" charset="0"/>
              <a:buChar char="•"/>
            </a:pPr>
            <a:r>
              <a:rPr lang="it-IT" sz="3600">
                <a:solidFill>
                  <a:schemeClr val="accent2"/>
                </a:solidFill>
              </a:rPr>
              <a:t>Smoking</a:t>
            </a:r>
          </a:p>
          <a:p>
            <a:pPr eaLnBrk="1" hangingPunct="1">
              <a:buFont typeface="Arial" pitchFamily="34" charset="0"/>
              <a:buChar char="•"/>
            </a:pPr>
            <a:r>
              <a:rPr lang="it-IT" sz="3600">
                <a:solidFill>
                  <a:schemeClr val="accent2"/>
                </a:solidFill>
              </a:rPr>
              <a:t>Malnutrition</a:t>
            </a:r>
          </a:p>
          <a:p>
            <a:pPr eaLnBrk="1" hangingPunct="1">
              <a:buFont typeface="Arial" pitchFamily="34" charset="0"/>
              <a:buChar char="•"/>
            </a:pPr>
            <a:r>
              <a:rPr lang="it-IT" sz="3600">
                <a:solidFill>
                  <a:schemeClr val="accent2"/>
                </a:solidFill>
              </a:rPr>
              <a:t>Silicosis</a:t>
            </a:r>
          </a:p>
          <a:p>
            <a:pPr eaLnBrk="1" hangingPunct="1">
              <a:buFont typeface="Arial" pitchFamily="34" charset="0"/>
              <a:buChar char="•"/>
            </a:pPr>
            <a:r>
              <a:rPr lang="it-IT" sz="3600">
                <a:solidFill>
                  <a:schemeClr val="accent2"/>
                </a:solidFill>
              </a:rPr>
              <a:t>Mental illness</a:t>
            </a:r>
          </a:p>
          <a:p>
            <a:pPr eaLnBrk="1" hangingPunct="1"/>
            <a:endParaRPr lang="it-IT"/>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849A4C4-3E94-4B08-B554-21040787AE4B}" type="slidenum">
              <a:rPr lang="en-US" smtClean="0"/>
              <a:pPr eaLnBrk="1" hangingPunct="1"/>
              <a:t>24</a:t>
            </a:fld>
            <a:endParaRPr lang="en-US" smtClean="0"/>
          </a:p>
        </p:txBody>
      </p:sp>
      <p:pic>
        <p:nvPicPr>
          <p:cNvPr id="43011"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23813" y="565150"/>
            <a:ext cx="9120187" cy="5027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4" name="Anello 3"/>
          <p:cNvSpPr/>
          <p:nvPr/>
        </p:nvSpPr>
        <p:spPr bwMode="auto">
          <a:xfrm flipV="1">
            <a:off x="5548313" y="3262313"/>
            <a:ext cx="531812" cy="288925"/>
          </a:xfrm>
          <a:prstGeom prst="donut">
            <a:avLst>
              <a:gd name="adj" fmla="val 0"/>
            </a:avLst>
          </a:prstGeom>
          <a:solidFill>
            <a:schemeClr val="accent1"/>
          </a:solidFill>
          <a:ln w="9525" cap="flat" cmpd="sng" algn="ctr">
            <a:solidFill>
              <a:srgbClr val="FF0000"/>
            </a:solidFill>
            <a:prstDash val="solid"/>
            <a:round/>
            <a:headEnd type="none" w="med" len="med"/>
            <a:tailEnd type="none" w="med" len="med"/>
          </a:ln>
          <a:effectLst/>
        </p:spPr>
        <p:txBody>
          <a:bodyPr wrap="none" anchor="ctr"/>
          <a:lstStyle/>
          <a:p>
            <a:pPr>
              <a:defRPr/>
            </a:pPr>
            <a:endParaRPr lang="it-IT">
              <a:latin typeface="Arial" charset="0"/>
              <a:cs typeface="Arial" charset="0"/>
            </a:endParaRPr>
          </a:p>
        </p:txBody>
      </p:sp>
      <p:sp>
        <p:nvSpPr>
          <p:cNvPr id="5" name="Anello 4"/>
          <p:cNvSpPr/>
          <p:nvPr/>
        </p:nvSpPr>
        <p:spPr bwMode="auto">
          <a:xfrm flipV="1">
            <a:off x="8610600" y="3262313"/>
            <a:ext cx="533400" cy="288925"/>
          </a:xfrm>
          <a:prstGeom prst="donut">
            <a:avLst>
              <a:gd name="adj" fmla="val 0"/>
            </a:avLst>
          </a:prstGeom>
          <a:solidFill>
            <a:schemeClr val="accent1"/>
          </a:solidFill>
          <a:ln w="9525" cap="flat" cmpd="sng" algn="ctr">
            <a:solidFill>
              <a:srgbClr val="FF0000"/>
            </a:solidFill>
            <a:prstDash val="solid"/>
            <a:round/>
            <a:headEnd type="none" w="med" len="med"/>
            <a:tailEnd type="none" w="med" len="med"/>
          </a:ln>
          <a:effectLst/>
        </p:spPr>
        <p:txBody>
          <a:bodyPr wrap="none" anchor="ctr"/>
          <a:lstStyle/>
          <a:p>
            <a:pPr>
              <a:defRPr/>
            </a:pPr>
            <a:endParaRPr lang="it-IT">
              <a:latin typeface="Arial" charset="0"/>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a:xfrm>
            <a:off x="457200" y="0"/>
            <a:ext cx="8229600" cy="876300"/>
          </a:xfrm>
        </p:spPr>
        <p:txBody>
          <a:bodyPr/>
          <a:lstStyle/>
          <a:p>
            <a:r>
              <a:rPr lang="it-IT" sz="4000" smtClean="0">
                <a:solidFill>
                  <a:schemeClr val="accent2"/>
                </a:solidFill>
              </a:rPr>
              <a:t>Evidence on social determinants</a:t>
            </a:r>
          </a:p>
        </p:txBody>
      </p:sp>
      <p:sp>
        <p:nvSpPr>
          <p:cNvPr id="44035" name="Segnaposto contenuto 2"/>
          <p:cNvSpPr>
            <a:spLocks noGrp="1"/>
          </p:cNvSpPr>
          <p:nvPr>
            <p:ph idx="1"/>
          </p:nvPr>
        </p:nvSpPr>
        <p:spPr>
          <a:xfrm>
            <a:off x="254000" y="1244600"/>
            <a:ext cx="8521700" cy="5080000"/>
          </a:xfrm>
        </p:spPr>
        <p:txBody>
          <a:bodyPr/>
          <a:lstStyle/>
          <a:p>
            <a:r>
              <a:rPr lang="de-DE" sz="1600" smtClean="0"/>
              <a:t>J. Creswell, M. Raviglione, S. Ottmani, </a:t>
            </a:r>
            <a:r>
              <a:rPr lang="de-DE" sz="1600" i="1" smtClean="0"/>
              <a:t>et al.</a:t>
            </a:r>
            <a:r>
              <a:rPr lang="de-DE" sz="1600" smtClean="0"/>
              <a:t> </a:t>
            </a:r>
            <a:r>
              <a:rPr lang="en-GB" sz="1600" smtClean="0"/>
              <a:t>Tuberculosis and noncommunicable diseases: neglected links and missed opportunities. </a:t>
            </a:r>
            <a:r>
              <a:rPr lang="en-US" sz="1600" smtClean="0"/>
              <a:t>Eur Respir J. 2011; 37: 1269–1282.</a:t>
            </a:r>
            <a:endParaRPr lang="it-IT" sz="1600" smtClean="0"/>
          </a:p>
          <a:p>
            <a:r>
              <a:rPr lang="en-US" sz="1600" smtClean="0"/>
              <a:t> </a:t>
            </a:r>
            <a:r>
              <a:rPr lang="da-DK" sz="1600" smtClean="0"/>
              <a:t>Ploubidis GB, Palmer MJ, Blackmore C, </a:t>
            </a:r>
            <a:r>
              <a:rPr lang="da-DK" sz="1600" i="1" smtClean="0"/>
              <a:t>et al</a:t>
            </a:r>
            <a:r>
              <a:rPr lang="da-DK" sz="1600" smtClean="0"/>
              <a:t>. </a:t>
            </a:r>
            <a:r>
              <a:rPr lang="en-US" sz="1600" smtClean="0"/>
              <a:t>Social determinants of tuberculosis in Europe: A prospective ecological study. Eur Respir J. 2012 Jan 20. [Epub ahead of print]</a:t>
            </a:r>
            <a:endParaRPr lang="it-IT" sz="1600" smtClean="0"/>
          </a:p>
          <a:p>
            <a:r>
              <a:rPr lang="en-US" sz="1600" smtClean="0"/>
              <a:t>Lönnroth K, Jaramillo E, Williams BG, Dye C, Raviglione M. Drivers of tuberculosis epidemics: The role of risk factors and social determinants. Social Science and Medicine 2009;8 :2240–2246</a:t>
            </a:r>
            <a:endParaRPr lang="it-IT" sz="1600" smtClean="0"/>
          </a:p>
          <a:p>
            <a:r>
              <a:rPr lang="en-US" sz="1600" smtClean="0"/>
              <a:t>Lin H, Ezzati M, Murray M. Tobacco smoke, indoor air pollution and tuberculosis: a systematic review and meta-analysis.PLoS Medicine 2007;4:e142</a:t>
            </a:r>
            <a:endParaRPr lang="it-IT" sz="1600" smtClean="0"/>
          </a:p>
          <a:p>
            <a:r>
              <a:rPr lang="en-US" sz="1600" smtClean="0"/>
              <a:t> Jeon CY, Murray MB. Diabetes mellitus increases the risk of active tuberculosis: a systematic review of 13 observational studies. PLoS Medicine 2008;5:e15</a:t>
            </a:r>
            <a:endParaRPr lang="it-IT" sz="1600" smtClean="0"/>
          </a:p>
          <a:p>
            <a:r>
              <a:rPr lang="en-US" sz="1600" smtClean="0"/>
              <a:t> Lönnroth K, Williams BG, Cegielski P, Dye C. A homogeneous dose-response relationship between body-mass index and tuberculosis incidence. Int J Epidemiology 2010;9:149-55.</a:t>
            </a:r>
            <a:endParaRPr lang="it-IT" sz="1600" smtClean="0"/>
          </a:p>
          <a:p>
            <a:r>
              <a:rPr lang="en-US" sz="1600" smtClean="0"/>
              <a:t>Lönnroth K, Williams BG, Stadlin S, Jaramillo E, Dye C. Alcohol use as a risk factor for tuberculosis – a systematic review. BMC Public Health 2008;8:289</a:t>
            </a:r>
            <a:endParaRPr lang="it-IT" sz="1600" smtClean="0">
              <a:solidFill>
                <a:srgbClr val="FF0000"/>
              </a:solidFill>
            </a:endParaRPr>
          </a:p>
          <a:p>
            <a:r>
              <a:rPr lang="en-US" sz="1600" smtClean="0"/>
              <a:t>Lönnroth K, Castro K, Chakaya JM, Chauhan LS, Floyd K, Glaziou P, Raviglione M. Tuberculosis control 2010 – 2050: cure, care and social change. Lancet 2010; 375:1814-29</a:t>
            </a:r>
            <a:endParaRPr lang="it-IT" sz="1600" smtClean="0">
              <a:solidFill>
                <a:srgbClr val="FF0000"/>
              </a:solidFill>
            </a:endParaRPr>
          </a:p>
          <a:p>
            <a:endParaRPr lang="it-IT" smtClean="0"/>
          </a:p>
        </p:txBody>
      </p:sp>
      <p:sp>
        <p:nvSpPr>
          <p:cNvPr id="4403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31C858A-E3DB-4D7B-BB52-F0A2E1FFF8F2}" type="slidenum">
              <a:rPr lang="en-US" smtClean="0"/>
              <a:pPr eaLnBrk="1" hangingPunct="1"/>
              <a:t>25</a:t>
            </a:fld>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8896CDE-3D89-4F27-AEB3-C4BF714B4AE1}" type="slidenum">
              <a:rPr lang="en-US" smtClean="0"/>
              <a:pPr eaLnBrk="1" hangingPunct="1"/>
              <a:t>26</a:t>
            </a:fld>
            <a:endParaRPr lang="en-US" smtClean="0"/>
          </a:p>
        </p:txBody>
      </p:sp>
      <p:sp>
        <p:nvSpPr>
          <p:cNvPr id="1203202" name="Rectangle 2"/>
          <p:cNvSpPr>
            <a:spLocks noGrp="1" noChangeArrowheads="1"/>
          </p:cNvSpPr>
          <p:nvPr>
            <p:ph type="title"/>
          </p:nvPr>
        </p:nvSpPr>
        <p:spPr>
          <a:xfrm>
            <a:off x="768350" y="0"/>
            <a:ext cx="7867650" cy="939800"/>
          </a:xfrm>
        </p:spPr>
        <p:txBody>
          <a:bodyPr/>
          <a:lstStyle/>
          <a:p>
            <a:pPr eaLnBrk="1" hangingPunct="1">
              <a:defRPr/>
            </a:pPr>
            <a:r>
              <a:rPr lang="en-GB" sz="1800" b="1" dirty="0" smtClean="0">
                <a:solidFill>
                  <a:schemeClr val="accent2"/>
                </a:solidFill>
                <a:effectLst>
                  <a:outerShdw blurRad="38100" dist="38100" dir="2700000" algn="tl">
                    <a:srgbClr val="C0C0C0"/>
                  </a:outerShdw>
                </a:effectLst>
              </a:rPr>
              <a:t/>
            </a:r>
            <a:br>
              <a:rPr lang="en-GB" sz="1800" b="1" dirty="0" smtClean="0">
                <a:solidFill>
                  <a:schemeClr val="accent2"/>
                </a:solidFill>
                <a:effectLst>
                  <a:outerShdw blurRad="38100" dist="38100" dir="2700000" algn="tl">
                    <a:srgbClr val="C0C0C0"/>
                  </a:outerShdw>
                </a:effectLst>
              </a:rPr>
            </a:br>
            <a:r>
              <a:rPr lang="en-GB" sz="2800" b="1" dirty="0" smtClean="0">
                <a:solidFill>
                  <a:schemeClr val="accent2"/>
                </a:solidFill>
                <a:effectLst>
                  <a:outerShdw blurRad="38100" dist="38100" dir="2700000" algn="tl">
                    <a:srgbClr val="C0C0C0"/>
                  </a:outerShdw>
                </a:effectLst>
              </a:rPr>
              <a:t>Interventions over time: </a:t>
            </a:r>
            <a:r>
              <a:rPr lang="it-IT" sz="2800" b="1" dirty="0" err="1" smtClean="0">
                <a:solidFill>
                  <a:schemeClr val="accent2"/>
                </a:solidFill>
              </a:rPr>
              <a:t>old</a:t>
            </a:r>
            <a:r>
              <a:rPr lang="it-IT" sz="2800" b="1" dirty="0" smtClean="0">
                <a:solidFill>
                  <a:schemeClr val="accent2"/>
                </a:solidFill>
              </a:rPr>
              <a:t> and </a:t>
            </a:r>
            <a:r>
              <a:rPr lang="it-IT" sz="2800" b="1" dirty="0" err="1" smtClean="0">
                <a:solidFill>
                  <a:schemeClr val="accent2"/>
                </a:solidFill>
              </a:rPr>
              <a:t>new</a:t>
            </a:r>
            <a:r>
              <a:rPr lang="it-IT" sz="2800" b="1" dirty="0" smtClean="0">
                <a:solidFill>
                  <a:schemeClr val="accent2"/>
                </a:solidFill>
              </a:rPr>
              <a:t> public </a:t>
            </a:r>
            <a:r>
              <a:rPr lang="it-IT" sz="2800" b="1" dirty="0" err="1" smtClean="0">
                <a:solidFill>
                  <a:schemeClr val="accent2"/>
                </a:solidFill>
              </a:rPr>
              <a:t>health</a:t>
            </a:r>
            <a:r>
              <a:rPr lang="it-IT" sz="2800" b="1" dirty="0" smtClean="0">
                <a:solidFill>
                  <a:schemeClr val="accent2"/>
                </a:solidFill>
              </a:rPr>
              <a:t> </a:t>
            </a:r>
            <a:r>
              <a:rPr lang="it-IT" sz="2800" b="1" dirty="0" err="1" smtClean="0">
                <a:solidFill>
                  <a:schemeClr val="accent2"/>
                </a:solidFill>
              </a:rPr>
              <a:t>strategies</a:t>
            </a:r>
            <a:endParaRPr lang="en-GB" sz="4000" dirty="0" smtClean="0"/>
          </a:p>
        </p:txBody>
      </p:sp>
      <p:sp>
        <p:nvSpPr>
          <p:cNvPr id="94212" name="Rectangle 3"/>
          <p:cNvSpPr>
            <a:spLocks noGrp="1" noChangeArrowheads="1"/>
          </p:cNvSpPr>
          <p:nvPr>
            <p:ph type="body" idx="1"/>
          </p:nvPr>
        </p:nvSpPr>
        <p:spPr>
          <a:xfrm>
            <a:off x="444500" y="1574800"/>
            <a:ext cx="8229600" cy="4525963"/>
          </a:xfrm>
        </p:spPr>
        <p:txBody>
          <a:bodyPr/>
          <a:lstStyle/>
          <a:p>
            <a:pPr eaLnBrk="1" hangingPunct="1">
              <a:buFontTx/>
              <a:buNone/>
              <a:defRPr/>
            </a:pPr>
            <a:r>
              <a:rPr lang="en-GB" dirty="0" smtClean="0">
                <a:solidFill>
                  <a:schemeClr val="hlink"/>
                </a:solidFill>
              </a:rPr>
              <a:t> </a:t>
            </a:r>
            <a:endParaRPr lang="en-GB" b="1" dirty="0" smtClean="0">
              <a:solidFill>
                <a:schemeClr val="hlink"/>
              </a:solidFill>
              <a:effectLst>
                <a:outerShdw blurRad="38100" dist="38100" dir="2700000" algn="tl">
                  <a:srgbClr val="C0C0C0"/>
                </a:outerShdw>
              </a:effectLst>
              <a:latin typeface="Times New Roman" pitchFamily="18" charset="0"/>
            </a:endParaRPr>
          </a:p>
          <a:p>
            <a:pPr eaLnBrk="1" hangingPunct="1">
              <a:buFontTx/>
              <a:buNone/>
              <a:defRPr/>
            </a:pPr>
            <a:endParaRPr lang="en-GB" dirty="0" smtClean="0">
              <a:solidFill>
                <a:schemeClr val="hlink"/>
              </a:solidFill>
            </a:endParaRPr>
          </a:p>
        </p:txBody>
      </p:sp>
      <p:sp>
        <p:nvSpPr>
          <p:cNvPr id="45061" name="Line 4"/>
          <p:cNvSpPr>
            <a:spLocks noChangeShapeType="1"/>
          </p:cNvSpPr>
          <p:nvPr/>
        </p:nvSpPr>
        <p:spPr bwMode="auto">
          <a:xfrm>
            <a:off x="1828800" y="2514600"/>
            <a:ext cx="5334000" cy="29718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05" name="Text Box 5"/>
          <p:cNvSpPr txBox="1">
            <a:spLocks noChangeArrowheads="1"/>
          </p:cNvSpPr>
          <p:nvPr/>
        </p:nvSpPr>
        <p:spPr bwMode="auto">
          <a:xfrm>
            <a:off x="1371600" y="1889125"/>
            <a:ext cx="1143000" cy="3968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First sanatorium Germany, 1857</a:t>
            </a:r>
            <a:endParaRPr lang="en-GB" sz="2400">
              <a:solidFill>
                <a:schemeClr val="hlink"/>
              </a:solidFill>
              <a:latin typeface="Times New Roman" pitchFamily="18" charset="0"/>
            </a:endParaRPr>
          </a:p>
        </p:txBody>
      </p:sp>
      <p:sp>
        <p:nvSpPr>
          <p:cNvPr id="45063" name="Line 6"/>
          <p:cNvSpPr>
            <a:spLocks noChangeShapeType="1"/>
          </p:cNvSpPr>
          <p:nvPr/>
        </p:nvSpPr>
        <p:spPr bwMode="auto">
          <a:xfrm>
            <a:off x="2057400" y="2286000"/>
            <a:ext cx="0" cy="396875"/>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5064" name="Line 7"/>
          <p:cNvSpPr>
            <a:spLocks noChangeShapeType="1"/>
          </p:cNvSpPr>
          <p:nvPr/>
        </p:nvSpPr>
        <p:spPr bwMode="auto">
          <a:xfrm>
            <a:off x="2514600" y="25146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08" name="Text Box 8"/>
          <p:cNvSpPr txBox="1">
            <a:spLocks noChangeArrowheads="1"/>
          </p:cNvSpPr>
          <p:nvPr/>
        </p:nvSpPr>
        <p:spPr bwMode="auto">
          <a:xfrm>
            <a:off x="2362200" y="2073275"/>
            <a:ext cx="1143000" cy="3968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First Dispensary, Scotland, 1897</a:t>
            </a:r>
            <a:endParaRPr lang="en-GB" sz="1000">
              <a:solidFill>
                <a:schemeClr val="hlink"/>
              </a:solidFill>
              <a:latin typeface="Times New Roman" pitchFamily="18" charset="0"/>
            </a:endParaRPr>
          </a:p>
        </p:txBody>
      </p:sp>
      <p:sp>
        <p:nvSpPr>
          <p:cNvPr id="45066" name="Line 9"/>
          <p:cNvSpPr>
            <a:spLocks noChangeShapeType="1"/>
          </p:cNvSpPr>
          <p:nvPr/>
        </p:nvSpPr>
        <p:spPr bwMode="auto">
          <a:xfrm flipV="1">
            <a:off x="2362200" y="2895600"/>
            <a:ext cx="0" cy="304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0" name="Text Box 10"/>
          <p:cNvSpPr txBox="1">
            <a:spLocks noChangeArrowheads="1"/>
          </p:cNvSpPr>
          <p:nvPr/>
        </p:nvSpPr>
        <p:spPr bwMode="auto">
          <a:xfrm>
            <a:off x="1965325" y="3260725"/>
            <a:ext cx="712788" cy="396875"/>
          </a:xfrm>
          <a:prstGeom prst="rect">
            <a:avLst/>
          </a:prstGeom>
          <a:noFill/>
          <a:ln w="9525">
            <a:noFill/>
            <a:miter lim="800000"/>
            <a:headEnd/>
            <a:tailEnd/>
          </a:ln>
          <a:effectLst/>
        </p:spPr>
        <p:txBody>
          <a:bodyPr wrap="none">
            <a:spAutoFit/>
          </a:bodyPr>
          <a:lstStyle/>
          <a:p>
            <a:pPr eaLnBrk="0" hangingPunct="0">
              <a:defRPr/>
            </a:pPr>
            <a:r>
              <a:rPr lang="en-GB" sz="1000" b="1">
                <a:solidFill>
                  <a:schemeClr val="tx2"/>
                </a:solidFill>
                <a:effectLst>
                  <a:outerShdw blurRad="38100" dist="38100" dir="2700000" algn="tl">
                    <a:srgbClr val="C0C0C0"/>
                  </a:outerShdw>
                </a:effectLst>
                <a:latin typeface="Times New Roman" pitchFamily="18" charset="0"/>
              </a:rPr>
              <a:t>Koch, Mtb,</a:t>
            </a:r>
          </a:p>
          <a:p>
            <a:pPr eaLnBrk="0" hangingPunct="0">
              <a:defRPr/>
            </a:pPr>
            <a:r>
              <a:rPr lang="en-GB" sz="1000" b="1">
                <a:solidFill>
                  <a:schemeClr val="tx2"/>
                </a:solidFill>
                <a:effectLst>
                  <a:outerShdw blurRad="38100" dist="38100" dir="2700000" algn="tl">
                    <a:srgbClr val="C0C0C0"/>
                  </a:outerShdw>
                </a:effectLst>
                <a:latin typeface="Times New Roman" pitchFamily="18" charset="0"/>
              </a:rPr>
              <a:t>1882</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68" name="Line 11"/>
          <p:cNvSpPr>
            <a:spLocks noChangeShapeType="1"/>
          </p:cNvSpPr>
          <p:nvPr/>
        </p:nvSpPr>
        <p:spPr bwMode="auto">
          <a:xfrm>
            <a:off x="3886200" y="3260725"/>
            <a:ext cx="0" cy="396875"/>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2" name="Text Box 12"/>
          <p:cNvSpPr txBox="1">
            <a:spLocks noChangeArrowheads="1"/>
          </p:cNvSpPr>
          <p:nvPr/>
        </p:nvSpPr>
        <p:spPr bwMode="auto">
          <a:xfrm>
            <a:off x="3505200" y="2955925"/>
            <a:ext cx="1004888" cy="244475"/>
          </a:xfrm>
          <a:prstGeom prst="rect">
            <a:avLst/>
          </a:prstGeom>
          <a:noFill/>
          <a:ln w="9525">
            <a:noFill/>
            <a:miter lim="800000"/>
            <a:headEnd/>
            <a:tailEnd/>
          </a:ln>
          <a:effectLst/>
        </p:spPr>
        <p:txBody>
          <a:bodyPr wrap="none">
            <a:spAutoFit/>
          </a:bodyPr>
          <a:lstStyle/>
          <a:p>
            <a:pPr eaLnBrk="0" hangingPunct="0">
              <a:defRPr/>
            </a:pPr>
            <a:r>
              <a:rPr lang="en-GB" sz="1000" b="1">
                <a:solidFill>
                  <a:schemeClr val="tx2"/>
                </a:solidFill>
                <a:effectLst>
                  <a:outerShdw blurRad="38100" dist="38100" dir="2700000" algn="tl">
                    <a:srgbClr val="C0C0C0"/>
                  </a:outerShdw>
                </a:effectLst>
                <a:latin typeface="Times New Roman" pitchFamily="18" charset="0"/>
              </a:rPr>
              <a:t>Drugs, 1945-1962</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70" name="Line 13"/>
          <p:cNvSpPr>
            <a:spLocks noChangeShapeType="1"/>
          </p:cNvSpPr>
          <p:nvPr/>
        </p:nvSpPr>
        <p:spPr bwMode="auto">
          <a:xfrm>
            <a:off x="4267200" y="34290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4" name="Text Box 14"/>
          <p:cNvSpPr txBox="1">
            <a:spLocks noChangeArrowheads="1"/>
          </p:cNvSpPr>
          <p:nvPr/>
        </p:nvSpPr>
        <p:spPr bwMode="auto">
          <a:xfrm>
            <a:off x="4114800" y="3200400"/>
            <a:ext cx="11430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MMR,1950-1980</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72" name="Line 15"/>
          <p:cNvSpPr>
            <a:spLocks noChangeShapeType="1"/>
          </p:cNvSpPr>
          <p:nvPr/>
        </p:nvSpPr>
        <p:spPr bwMode="auto">
          <a:xfrm>
            <a:off x="4695825" y="36576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6" name="Text Box 16"/>
          <p:cNvSpPr txBox="1">
            <a:spLocks noChangeArrowheads="1"/>
          </p:cNvSpPr>
          <p:nvPr/>
        </p:nvSpPr>
        <p:spPr bwMode="auto">
          <a:xfrm>
            <a:off x="4495800" y="3429000"/>
            <a:ext cx="23622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Fox:Ambulatory treatment, 1968</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74" name="Line 17"/>
          <p:cNvSpPr>
            <a:spLocks noChangeShapeType="1"/>
          </p:cNvSpPr>
          <p:nvPr/>
        </p:nvSpPr>
        <p:spPr bwMode="auto">
          <a:xfrm>
            <a:off x="5029200" y="38862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18" name="Text Box 18"/>
          <p:cNvSpPr txBox="1">
            <a:spLocks noChangeArrowheads="1"/>
          </p:cNvSpPr>
          <p:nvPr/>
        </p:nvSpPr>
        <p:spPr bwMode="auto">
          <a:xfrm>
            <a:off x="4876800" y="3657600"/>
            <a:ext cx="14478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Styblo model, 1978</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76" name="Line 19"/>
          <p:cNvSpPr>
            <a:spLocks noChangeShapeType="1"/>
          </p:cNvSpPr>
          <p:nvPr/>
        </p:nvSpPr>
        <p:spPr bwMode="auto">
          <a:xfrm>
            <a:off x="5791200" y="4267200"/>
            <a:ext cx="0" cy="457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0" name="Text Box 20"/>
          <p:cNvSpPr txBox="1">
            <a:spLocks noChangeArrowheads="1"/>
          </p:cNvSpPr>
          <p:nvPr/>
        </p:nvSpPr>
        <p:spPr bwMode="auto">
          <a:xfrm>
            <a:off x="5791200" y="4114800"/>
            <a:ext cx="17526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dirty="0">
                <a:solidFill>
                  <a:schemeClr val="tx2"/>
                </a:solidFill>
                <a:effectLst>
                  <a:outerShdw blurRad="38100" dist="38100" dir="2700000" algn="tl">
                    <a:srgbClr val="C0C0C0"/>
                  </a:outerShdw>
                </a:effectLst>
                <a:latin typeface="Times New Roman" pitchFamily="18" charset="0"/>
              </a:rPr>
              <a:t>DOTS, 1991</a:t>
            </a:r>
            <a:endParaRPr lang="en-GB" sz="1000" b="1" dirty="0">
              <a:solidFill>
                <a:schemeClr val="hlink"/>
              </a:solidFill>
              <a:effectLst>
                <a:outerShdw blurRad="38100" dist="38100" dir="2700000" algn="tl">
                  <a:srgbClr val="C0C0C0"/>
                </a:outerShdw>
              </a:effectLst>
              <a:latin typeface="Times New Roman" pitchFamily="18" charset="0"/>
            </a:endParaRPr>
          </a:p>
        </p:txBody>
      </p:sp>
      <p:sp>
        <p:nvSpPr>
          <p:cNvPr id="45078" name="Line 21"/>
          <p:cNvSpPr>
            <a:spLocks noChangeShapeType="1"/>
          </p:cNvSpPr>
          <p:nvPr/>
        </p:nvSpPr>
        <p:spPr bwMode="auto">
          <a:xfrm>
            <a:off x="1828800" y="4724400"/>
            <a:ext cx="28067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2" name="Text Box 22"/>
          <p:cNvSpPr txBox="1">
            <a:spLocks noChangeArrowheads="1"/>
          </p:cNvSpPr>
          <p:nvPr/>
        </p:nvSpPr>
        <p:spPr bwMode="auto">
          <a:xfrm>
            <a:off x="2057400" y="4449763"/>
            <a:ext cx="801688" cy="274637"/>
          </a:xfrm>
          <a:prstGeom prst="rect">
            <a:avLst/>
          </a:prstGeom>
          <a:noFill/>
          <a:ln w="9525">
            <a:noFill/>
            <a:miter lim="800000"/>
            <a:headEnd/>
            <a:tailEnd/>
          </a:ln>
          <a:effectLst/>
        </p:spPr>
        <p:txBody>
          <a:bodyPr>
            <a:spAutoFit/>
          </a:bodyPr>
          <a:lstStyle/>
          <a:p>
            <a:pPr eaLnBrk="0" hangingPunct="0">
              <a:defRPr/>
            </a:pPr>
            <a:r>
              <a:rPr lang="en-GB" sz="1200" b="1">
                <a:solidFill>
                  <a:schemeClr val="tx2"/>
                </a:solidFill>
                <a:effectLst>
                  <a:outerShdw blurRad="38100" dist="38100" dir="2700000" algn="tl">
                    <a:srgbClr val="C0C0C0"/>
                  </a:outerShdw>
                </a:effectLst>
                <a:latin typeface="Times New Roman" pitchFamily="18" charset="0"/>
              </a:rPr>
              <a:t>sanatoria</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80" name="Line 23"/>
          <p:cNvSpPr>
            <a:spLocks noChangeShapeType="1"/>
          </p:cNvSpPr>
          <p:nvPr/>
        </p:nvSpPr>
        <p:spPr bwMode="auto">
          <a:xfrm>
            <a:off x="4635500" y="4449763"/>
            <a:ext cx="0" cy="27463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81" name="Line 24"/>
          <p:cNvSpPr>
            <a:spLocks noChangeShapeType="1"/>
          </p:cNvSpPr>
          <p:nvPr/>
        </p:nvSpPr>
        <p:spPr bwMode="auto">
          <a:xfrm>
            <a:off x="1828800" y="4449763"/>
            <a:ext cx="0" cy="27463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82" name="Line 25"/>
          <p:cNvSpPr>
            <a:spLocks noChangeShapeType="1"/>
          </p:cNvSpPr>
          <p:nvPr/>
        </p:nvSpPr>
        <p:spPr bwMode="auto">
          <a:xfrm>
            <a:off x="6477000" y="47244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6" name="Text Box 26"/>
          <p:cNvSpPr txBox="1">
            <a:spLocks noChangeArrowheads="1"/>
          </p:cNvSpPr>
          <p:nvPr/>
        </p:nvSpPr>
        <p:spPr bwMode="auto">
          <a:xfrm>
            <a:off x="6477000" y="4449763"/>
            <a:ext cx="1676400" cy="246062"/>
          </a:xfrm>
          <a:prstGeom prst="rect">
            <a:avLst/>
          </a:prstGeom>
          <a:noFill/>
          <a:ln w="9525">
            <a:noFill/>
            <a:miter lim="800000"/>
            <a:headEnd/>
            <a:tailEnd/>
          </a:ln>
          <a:effectLst/>
        </p:spPr>
        <p:txBody>
          <a:bodyPr>
            <a:spAutoFit/>
          </a:bodyPr>
          <a:lstStyle/>
          <a:p>
            <a:pPr eaLnBrk="0" hangingPunct="0">
              <a:spcBef>
                <a:spcPct val="50000"/>
              </a:spcBef>
              <a:defRPr/>
            </a:pPr>
            <a:r>
              <a:rPr lang="en-GB" sz="1000" b="1" dirty="0">
                <a:solidFill>
                  <a:schemeClr val="tx2"/>
                </a:solidFill>
                <a:effectLst>
                  <a:outerShdw blurRad="38100" dist="38100" dir="2700000" algn="tl">
                    <a:srgbClr val="C0C0C0"/>
                  </a:outerShdw>
                </a:effectLst>
                <a:latin typeface="Times New Roman" pitchFamily="18" charset="0"/>
              </a:rPr>
              <a:t>Stop TB Strategy</a:t>
            </a:r>
            <a:endParaRPr lang="en-GB" sz="1000" b="1" dirty="0">
              <a:solidFill>
                <a:schemeClr val="hlink"/>
              </a:solidFill>
              <a:effectLst>
                <a:outerShdw blurRad="38100" dist="38100" dir="2700000" algn="tl">
                  <a:srgbClr val="C0C0C0"/>
                </a:outerShdw>
              </a:effectLst>
              <a:latin typeface="Times New Roman" pitchFamily="18" charset="0"/>
            </a:endParaRPr>
          </a:p>
        </p:txBody>
      </p:sp>
      <p:sp>
        <p:nvSpPr>
          <p:cNvPr id="45084" name="Line 27"/>
          <p:cNvSpPr>
            <a:spLocks noChangeShapeType="1"/>
          </p:cNvSpPr>
          <p:nvPr/>
        </p:nvSpPr>
        <p:spPr bwMode="auto">
          <a:xfrm>
            <a:off x="4267200" y="5105400"/>
            <a:ext cx="9906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28" name="Text Box 28"/>
          <p:cNvSpPr txBox="1">
            <a:spLocks noChangeArrowheads="1"/>
          </p:cNvSpPr>
          <p:nvPr/>
        </p:nvSpPr>
        <p:spPr bwMode="auto">
          <a:xfrm>
            <a:off x="4267200" y="4830763"/>
            <a:ext cx="714375" cy="274637"/>
          </a:xfrm>
          <a:prstGeom prst="rect">
            <a:avLst/>
          </a:prstGeom>
          <a:noFill/>
          <a:ln w="9525">
            <a:noFill/>
            <a:miter lim="800000"/>
            <a:headEnd/>
            <a:tailEnd/>
          </a:ln>
          <a:effectLst/>
        </p:spPr>
        <p:txBody>
          <a:bodyPr wrap="none">
            <a:spAutoFit/>
          </a:bodyPr>
          <a:lstStyle/>
          <a:p>
            <a:pPr eaLnBrk="0" hangingPunct="0">
              <a:defRPr/>
            </a:pPr>
            <a:r>
              <a:rPr lang="en-GB" sz="1200" b="1">
                <a:solidFill>
                  <a:schemeClr val="tx2"/>
                </a:solidFill>
                <a:effectLst>
                  <a:outerShdw blurRad="38100" dist="38100" dir="2700000" algn="tl">
                    <a:srgbClr val="C0C0C0"/>
                  </a:outerShdw>
                </a:effectLst>
                <a:latin typeface="Times New Roman" pitchFamily="18" charset="0"/>
              </a:rPr>
              <a:t>screening</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45086" name="Line 29"/>
          <p:cNvSpPr>
            <a:spLocks noChangeShapeType="1"/>
          </p:cNvSpPr>
          <p:nvPr/>
        </p:nvSpPr>
        <p:spPr bwMode="auto">
          <a:xfrm>
            <a:off x="4267200" y="4922838"/>
            <a:ext cx="0" cy="18256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87" name="Line 30"/>
          <p:cNvSpPr>
            <a:spLocks noChangeShapeType="1"/>
          </p:cNvSpPr>
          <p:nvPr/>
        </p:nvSpPr>
        <p:spPr bwMode="auto">
          <a:xfrm>
            <a:off x="5257800" y="4922838"/>
            <a:ext cx="0" cy="18256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88" name="Line 31"/>
          <p:cNvSpPr>
            <a:spLocks noChangeShapeType="1"/>
          </p:cNvSpPr>
          <p:nvPr/>
        </p:nvSpPr>
        <p:spPr bwMode="auto">
          <a:xfrm>
            <a:off x="4038600" y="2438400"/>
            <a:ext cx="0" cy="12033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2" name="Text Box 32"/>
          <p:cNvSpPr txBox="1">
            <a:spLocks noChangeArrowheads="1"/>
          </p:cNvSpPr>
          <p:nvPr/>
        </p:nvSpPr>
        <p:spPr bwMode="auto">
          <a:xfrm>
            <a:off x="4114800" y="2286000"/>
            <a:ext cx="1143000" cy="244475"/>
          </a:xfrm>
          <a:prstGeom prst="rect">
            <a:avLst/>
          </a:prstGeom>
          <a:noFill/>
          <a:ln w="9525">
            <a:noFill/>
            <a:miter lim="800000"/>
            <a:headEnd/>
            <a:tailEnd/>
          </a:ln>
          <a:effectLst/>
        </p:spPr>
        <p:txBody>
          <a:bodyPr>
            <a:spAutoFit/>
          </a:bodyPr>
          <a:lstStyle/>
          <a:p>
            <a:pPr eaLnBrk="0" hangingPunct="0">
              <a:spcBef>
                <a:spcPct val="50000"/>
              </a:spcBef>
              <a:defRPr/>
            </a:pPr>
            <a:r>
              <a:rPr lang="en-GB" sz="1000" b="1">
                <a:solidFill>
                  <a:schemeClr val="tx2"/>
                </a:solidFill>
                <a:effectLst>
                  <a:outerShdw blurRad="38100" dist="38100" dir="2700000" algn="tl">
                    <a:srgbClr val="C0C0C0"/>
                  </a:outerShdw>
                </a:effectLst>
                <a:latin typeface="Times New Roman" pitchFamily="18" charset="0"/>
              </a:rPr>
              <a:t>BCG vaccination</a:t>
            </a:r>
            <a:endParaRPr lang="en-GB" sz="1000" b="1">
              <a:solidFill>
                <a:schemeClr val="hlink"/>
              </a:solidFill>
              <a:effectLst>
                <a:outerShdw blurRad="38100" dist="38100" dir="2700000" algn="tl">
                  <a:srgbClr val="C0C0C0"/>
                </a:outerShdw>
              </a:effectLst>
              <a:latin typeface="Times New Roman" pitchFamily="18" charset="0"/>
            </a:endParaRPr>
          </a:p>
        </p:txBody>
      </p:sp>
      <p:sp>
        <p:nvSpPr>
          <p:cNvPr id="45090" name="Line 33"/>
          <p:cNvSpPr>
            <a:spLocks noChangeShapeType="1"/>
          </p:cNvSpPr>
          <p:nvPr/>
        </p:nvSpPr>
        <p:spPr bwMode="auto">
          <a:xfrm>
            <a:off x="3886200" y="5715000"/>
            <a:ext cx="32766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91" name="Line 34"/>
          <p:cNvSpPr>
            <a:spLocks noChangeShapeType="1"/>
          </p:cNvSpPr>
          <p:nvPr/>
        </p:nvSpPr>
        <p:spPr bwMode="auto">
          <a:xfrm>
            <a:off x="3886200" y="5486400"/>
            <a:ext cx="0" cy="2286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5" name="Text Box 35"/>
          <p:cNvSpPr txBox="1">
            <a:spLocks noChangeArrowheads="1"/>
          </p:cNvSpPr>
          <p:nvPr/>
        </p:nvSpPr>
        <p:spPr bwMode="auto">
          <a:xfrm>
            <a:off x="4114800" y="5486400"/>
            <a:ext cx="2057400" cy="274638"/>
          </a:xfrm>
          <a:prstGeom prst="rect">
            <a:avLst/>
          </a:prstGeom>
          <a:noFill/>
          <a:ln w="9525">
            <a:noFill/>
            <a:miter lim="800000"/>
            <a:headEnd/>
            <a:tailEnd/>
          </a:ln>
          <a:effectLst/>
        </p:spPr>
        <p:txBody>
          <a:bodyPr>
            <a:spAutoFit/>
          </a:bodyPr>
          <a:lstStyle/>
          <a:p>
            <a:pPr eaLnBrk="0" hangingPunct="0">
              <a:spcBef>
                <a:spcPct val="50000"/>
              </a:spcBef>
              <a:defRPr/>
            </a:pPr>
            <a:r>
              <a:rPr lang="en-GB" sz="1200" b="1">
                <a:solidFill>
                  <a:schemeClr val="tx2"/>
                </a:solidFill>
                <a:effectLst>
                  <a:outerShdw blurRad="38100" dist="38100" dir="2700000" algn="tl">
                    <a:srgbClr val="C0C0C0"/>
                  </a:outerShdw>
                </a:effectLst>
                <a:latin typeface="Times New Roman" pitchFamily="18" charset="0"/>
              </a:rPr>
              <a:t>drug therapy</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45093" name="Line 36"/>
          <p:cNvSpPr>
            <a:spLocks noChangeShapeType="1"/>
          </p:cNvSpPr>
          <p:nvPr/>
        </p:nvSpPr>
        <p:spPr bwMode="auto">
          <a:xfrm>
            <a:off x="1828800" y="6096000"/>
            <a:ext cx="5334000" cy="0"/>
          </a:xfrm>
          <a:prstGeom prst="line">
            <a:avLst/>
          </a:prstGeom>
          <a:noFill/>
          <a:ln w="38100" cmpd="dbl">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203237" name="Text Box 37"/>
          <p:cNvSpPr txBox="1">
            <a:spLocks noChangeArrowheads="1"/>
          </p:cNvSpPr>
          <p:nvPr/>
        </p:nvSpPr>
        <p:spPr bwMode="auto">
          <a:xfrm>
            <a:off x="1965325" y="5821363"/>
            <a:ext cx="4892675" cy="274637"/>
          </a:xfrm>
          <a:prstGeom prst="rect">
            <a:avLst/>
          </a:prstGeom>
          <a:noFill/>
          <a:ln w="9525">
            <a:noFill/>
            <a:miter lim="800000"/>
            <a:headEnd/>
            <a:tailEnd/>
          </a:ln>
          <a:effectLst/>
        </p:spPr>
        <p:txBody>
          <a:bodyPr>
            <a:spAutoFit/>
          </a:bodyPr>
          <a:lstStyle/>
          <a:p>
            <a:pPr eaLnBrk="0" hangingPunct="0">
              <a:spcBef>
                <a:spcPct val="50000"/>
              </a:spcBef>
              <a:defRPr/>
            </a:pPr>
            <a:r>
              <a:rPr lang="en-GB" sz="1200" b="1">
                <a:solidFill>
                  <a:schemeClr val="tx2"/>
                </a:solidFill>
                <a:effectLst>
                  <a:outerShdw blurRad="38100" dist="38100" dir="2700000" algn="tl">
                    <a:srgbClr val="C0C0C0"/>
                  </a:outerShdw>
                </a:effectLst>
                <a:latin typeface="Times New Roman" pitchFamily="18" charset="0"/>
              </a:rPr>
              <a:t>Socio-economic improvement</a:t>
            </a:r>
            <a:endParaRPr lang="en-GB" sz="1200" b="1">
              <a:solidFill>
                <a:schemeClr val="hlink"/>
              </a:solidFill>
              <a:effectLst>
                <a:outerShdw blurRad="38100" dist="38100" dir="2700000" algn="tl">
                  <a:srgbClr val="C0C0C0"/>
                </a:outerShdw>
              </a:effectLst>
              <a:latin typeface="Times New Roman" pitchFamily="18" charset="0"/>
            </a:endParaRPr>
          </a:p>
        </p:txBody>
      </p:sp>
      <p:sp>
        <p:nvSpPr>
          <p:cNvPr id="1203240" name="Rectangle 40"/>
          <p:cNvSpPr>
            <a:spLocks noChangeArrowheads="1"/>
          </p:cNvSpPr>
          <p:nvPr/>
        </p:nvSpPr>
        <p:spPr bwMode="auto">
          <a:xfrm>
            <a:off x="2779713" y="2492375"/>
            <a:ext cx="1481137" cy="244475"/>
          </a:xfrm>
          <a:prstGeom prst="rect">
            <a:avLst/>
          </a:prstGeom>
          <a:noFill/>
          <a:ln w="12700">
            <a:noFill/>
            <a:miter lim="800000"/>
            <a:headEnd/>
            <a:tailEnd/>
          </a:ln>
          <a:effectLst/>
        </p:spPr>
        <p:txBody>
          <a:bodyPr wrap="none">
            <a:spAutoFit/>
          </a:bodyPr>
          <a:lstStyle/>
          <a:p>
            <a:pPr eaLnBrk="0" hangingPunct="0">
              <a:spcBef>
                <a:spcPct val="50000"/>
              </a:spcBef>
              <a:defRPr/>
            </a:pPr>
            <a:r>
              <a:rPr lang="en-GB" sz="1000" b="1">
                <a:solidFill>
                  <a:schemeClr val="tx2"/>
                </a:solidFill>
                <a:effectLst>
                  <a:outerShdw blurRad="38100" dist="38100" dir="2700000" algn="tl">
                    <a:srgbClr val="C0C0C0"/>
                  </a:outerShdw>
                </a:effectLst>
              </a:rPr>
              <a:t>Pneumotorax, Italy, 1907</a:t>
            </a:r>
          </a:p>
        </p:txBody>
      </p:sp>
      <p:sp>
        <p:nvSpPr>
          <p:cNvPr id="45096" name="Line 41"/>
          <p:cNvSpPr>
            <a:spLocks noChangeShapeType="1"/>
          </p:cNvSpPr>
          <p:nvPr/>
        </p:nvSpPr>
        <p:spPr bwMode="auto">
          <a:xfrm>
            <a:off x="3035300" y="27813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5097" name="Oval 42"/>
          <p:cNvSpPr>
            <a:spLocks noChangeArrowheads="1"/>
          </p:cNvSpPr>
          <p:nvPr/>
        </p:nvSpPr>
        <p:spPr bwMode="auto">
          <a:xfrm>
            <a:off x="5473700" y="3644900"/>
            <a:ext cx="3162300" cy="1968500"/>
          </a:xfrm>
          <a:prstGeom prst="ellipse">
            <a:avLst/>
          </a:prstGeom>
          <a:noFill/>
          <a:ln w="38100">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endParaRPr lang="it-IT" sz="2800" b="1">
              <a:solidFill>
                <a:srgbClr val="990000"/>
              </a:solidFill>
            </a:endParaRPr>
          </a:p>
        </p:txBody>
      </p:sp>
      <p:sp>
        <p:nvSpPr>
          <p:cNvPr id="45098" name="Line 25"/>
          <p:cNvSpPr>
            <a:spLocks noChangeShapeType="1"/>
          </p:cNvSpPr>
          <p:nvPr/>
        </p:nvSpPr>
        <p:spPr bwMode="auto">
          <a:xfrm>
            <a:off x="6985000" y="5016500"/>
            <a:ext cx="0" cy="381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5099" name="CasellaDiTesto 42"/>
          <p:cNvSpPr txBox="1">
            <a:spLocks noChangeArrowheads="1"/>
          </p:cNvSpPr>
          <p:nvPr/>
        </p:nvSpPr>
        <p:spPr bwMode="auto">
          <a:xfrm>
            <a:off x="6985000" y="4787900"/>
            <a:ext cx="175260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sz="1000" b="1">
                <a:latin typeface="Times New Roman" pitchFamily="18" charset="0"/>
                <a:cs typeface="Times New Roman" pitchFamily="18" charset="0"/>
              </a:rPr>
              <a:t>New Post-2015 Strategy</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C584967-F9E3-4982-8012-95EB3C7CE866}" type="slidenum">
              <a:rPr lang="en-US" smtClean="0"/>
              <a:pPr eaLnBrk="1" hangingPunct="1"/>
              <a:t>27</a:t>
            </a:fld>
            <a:endParaRPr lang="en-US" smtClean="0"/>
          </a:p>
        </p:txBody>
      </p:sp>
      <p:sp>
        <p:nvSpPr>
          <p:cNvPr id="46083" name="Rectangle 2"/>
          <p:cNvSpPr>
            <a:spLocks noGrp="1" noChangeArrowheads="1"/>
          </p:cNvSpPr>
          <p:nvPr>
            <p:ph type="title"/>
          </p:nvPr>
        </p:nvSpPr>
        <p:spPr>
          <a:xfrm>
            <a:off x="685800" y="304800"/>
            <a:ext cx="7772400" cy="533400"/>
          </a:xfrm>
        </p:spPr>
        <p:txBody>
          <a:bodyPr/>
          <a:lstStyle/>
          <a:p>
            <a:pPr eaLnBrk="1" hangingPunct="1"/>
            <a:r>
              <a:rPr lang="en-GB" sz="3600" b="1" smtClean="0">
                <a:solidFill>
                  <a:schemeClr val="accent2"/>
                </a:solidFill>
              </a:rPr>
              <a:t>DOTS</a:t>
            </a:r>
            <a:r>
              <a:rPr lang="en-GB" sz="2000" b="1" smtClean="0">
                <a:solidFill>
                  <a:schemeClr val="accent2"/>
                </a:solidFill>
              </a:rPr>
              <a:t/>
            </a:r>
            <a:br>
              <a:rPr lang="en-GB" sz="2000" b="1" smtClean="0">
                <a:solidFill>
                  <a:schemeClr val="accent2"/>
                </a:solidFill>
              </a:rPr>
            </a:br>
            <a:endParaRPr lang="en-US" sz="800" b="1" smtClean="0">
              <a:solidFill>
                <a:schemeClr val="accent2"/>
              </a:solidFill>
            </a:endParaRPr>
          </a:p>
        </p:txBody>
      </p:sp>
      <p:sp>
        <p:nvSpPr>
          <p:cNvPr id="46084" name="Rectangle 3"/>
          <p:cNvSpPr>
            <a:spLocks noGrp="1" noChangeArrowheads="1"/>
          </p:cNvSpPr>
          <p:nvPr>
            <p:ph type="body" idx="1"/>
          </p:nvPr>
        </p:nvSpPr>
        <p:spPr>
          <a:xfrm>
            <a:off x="152400" y="914400"/>
            <a:ext cx="8763000" cy="5638800"/>
          </a:xfrm>
        </p:spPr>
        <p:txBody>
          <a:bodyPr/>
          <a:lstStyle/>
          <a:p>
            <a:pPr eaLnBrk="1" hangingPunct="1">
              <a:lnSpc>
                <a:spcPct val="75000"/>
              </a:lnSpc>
              <a:spcBef>
                <a:spcPct val="50000"/>
              </a:spcBef>
            </a:pPr>
            <a:r>
              <a:rPr lang="en-GB" sz="2400" smtClean="0">
                <a:solidFill>
                  <a:srgbClr val="FF0000"/>
                </a:solidFill>
                <a:cs typeface="Times New Roman" pitchFamily="18" charset="0"/>
              </a:rPr>
              <a:t>Government commitment </a:t>
            </a:r>
            <a:r>
              <a:rPr lang="en-GB" sz="2400" smtClean="0">
                <a:cs typeface="Times New Roman" pitchFamily="18" charset="0"/>
              </a:rPr>
              <a:t>to ensuring sustained, comprehensive TB control activities</a:t>
            </a:r>
          </a:p>
          <a:p>
            <a:pPr eaLnBrk="1" hangingPunct="1">
              <a:lnSpc>
                <a:spcPct val="75000"/>
              </a:lnSpc>
              <a:spcBef>
                <a:spcPct val="50000"/>
              </a:spcBef>
            </a:pPr>
            <a:r>
              <a:rPr lang="en-GB" sz="2400" smtClean="0">
                <a:solidFill>
                  <a:srgbClr val="FF0000"/>
                </a:solidFill>
                <a:cs typeface="Times New Roman" pitchFamily="18" charset="0"/>
              </a:rPr>
              <a:t>Case detection by sputum  smear microscopy among symptomatic patients </a:t>
            </a:r>
            <a:r>
              <a:rPr lang="en-GB" sz="2400" smtClean="0">
                <a:cs typeface="Times New Roman" pitchFamily="18" charset="0"/>
              </a:rPr>
              <a:t>self-reporting to health services</a:t>
            </a:r>
          </a:p>
          <a:p>
            <a:pPr eaLnBrk="1" hangingPunct="1">
              <a:lnSpc>
                <a:spcPct val="75000"/>
              </a:lnSpc>
              <a:spcBef>
                <a:spcPct val="50000"/>
              </a:spcBef>
            </a:pPr>
            <a:r>
              <a:rPr lang="en-GB" sz="2400" smtClean="0">
                <a:solidFill>
                  <a:srgbClr val="FF0000"/>
                </a:solidFill>
                <a:cs typeface="Times New Roman" pitchFamily="18" charset="0"/>
              </a:rPr>
              <a:t>Standardised short-course chemotherapy</a:t>
            </a:r>
            <a:r>
              <a:rPr lang="en-GB" sz="2400" smtClean="0">
                <a:cs typeface="Times New Roman" pitchFamily="18" charset="0"/>
              </a:rPr>
              <a:t> using regimens of six to eight months, for at least all confirmed smear positive cases. Good case management includes directly observed therapy (</a:t>
            </a:r>
            <a:r>
              <a:rPr lang="en-GB" sz="2400" smtClean="0">
                <a:solidFill>
                  <a:srgbClr val="FF0000"/>
                </a:solidFill>
                <a:cs typeface="Times New Roman" pitchFamily="18" charset="0"/>
              </a:rPr>
              <a:t>DOT</a:t>
            </a:r>
            <a:r>
              <a:rPr lang="en-GB" sz="2400" smtClean="0">
                <a:cs typeface="Times New Roman" pitchFamily="18" charset="0"/>
              </a:rPr>
              <a:t>) during the intensive phase for all new sputum positive cases, the continuation phase of rifampicin-containing regimens and the whole re-treatment regimen.</a:t>
            </a:r>
          </a:p>
          <a:p>
            <a:pPr eaLnBrk="1" hangingPunct="1">
              <a:lnSpc>
                <a:spcPct val="75000"/>
              </a:lnSpc>
              <a:spcBef>
                <a:spcPct val="50000"/>
              </a:spcBef>
            </a:pPr>
            <a:r>
              <a:rPr lang="en-GB" sz="2400" smtClean="0">
                <a:cs typeface="Times New Roman" pitchFamily="18" charset="0"/>
              </a:rPr>
              <a:t>A regular, </a:t>
            </a:r>
            <a:r>
              <a:rPr lang="en-GB" sz="2400" smtClean="0">
                <a:solidFill>
                  <a:srgbClr val="FF0000"/>
                </a:solidFill>
                <a:cs typeface="Times New Roman" pitchFamily="18" charset="0"/>
              </a:rPr>
              <a:t>uninterrupted supply </a:t>
            </a:r>
            <a:r>
              <a:rPr lang="en-GB" sz="2400" smtClean="0">
                <a:cs typeface="Times New Roman" pitchFamily="18" charset="0"/>
              </a:rPr>
              <a:t>of all essential anti-TB drugs</a:t>
            </a:r>
            <a:r>
              <a:rPr lang="en-US" sz="2400" smtClean="0"/>
              <a:t> </a:t>
            </a:r>
            <a:endParaRPr lang="en-GB" sz="2400" smtClean="0"/>
          </a:p>
          <a:p>
            <a:pPr eaLnBrk="1" hangingPunct="1">
              <a:lnSpc>
                <a:spcPct val="75000"/>
              </a:lnSpc>
              <a:spcBef>
                <a:spcPct val="50000"/>
              </a:spcBef>
            </a:pPr>
            <a:r>
              <a:rPr lang="en-GB" sz="2400" smtClean="0">
                <a:cs typeface="Times New Roman" pitchFamily="18" charset="0"/>
              </a:rPr>
              <a:t>A standardised </a:t>
            </a:r>
            <a:r>
              <a:rPr lang="en-GB" sz="2400" smtClean="0">
                <a:solidFill>
                  <a:srgbClr val="FF0000"/>
                </a:solidFill>
                <a:cs typeface="Times New Roman" pitchFamily="18" charset="0"/>
              </a:rPr>
              <a:t>recording and reporting system </a:t>
            </a:r>
            <a:r>
              <a:rPr lang="en-GB" sz="2400" smtClean="0">
                <a:cs typeface="Times New Roman" pitchFamily="18" charset="0"/>
              </a:rPr>
              <a:t>that allows assessment of case-finding and treatment results for each patient and of the TB control programme performance overall</a:t>
            </a:r>
          </a:p>
          <a:p>
            <a:pPr eaLnBrk="1" hangingPunct="1">
              <a:lnSpc>
                <a:spcPct val="75000"/>
              </a:lnSpc>
              <a:spcBef>
                <a:spcPct val="50000"/>
              </a:spcBef>
              <a:buFontTx/>
              <a:buNone/>
            </a:pPr>
            <a:r>
              <a:rPr lang="en-GB" sz="2800" smtClean="0"/>
              <a:t>		</a:t>
            </a:r>
            <a:r>
              <a:rPr lang="en-GB" sz="1800" smtClean="0"/>
              <a:t>Int J Tuberc Lung Dis 2001; 5(3):213-215</a:t>
            </a:r>
            <a:r>
              <a:rPr lang="en-US" sz="2800" smtClean="0"/>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numero diapositiva 6"/>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1AB1909-C66B-41B0-80F4-DD5C8FB3B1EE}" type="slidenum">
              <a:rPr lang="en-US" smtClean="0"/>
              <a:pPr eaLnBrk="1" hangingPunct="1"/>
              <a:t>28</a:t>
            </a:fld>
            <a:endParaRPr lang="en-US" smtClean="0"/>
          </a:p>
        </p:txBody>
      </p:sp>
      <p:sp>
        <p:nvSpPr>
          <p:cNvPr id="47107" name="Rectangle 2"/>
          <p:cNvSpPr>
            <a:spLocks noChangeArrowheads="1"/>
          </p:cNvSpPr>
          <p:nvPr/>
        </p:nvSpPr>
        <p:spPr bwMode="auto">
          <a:xfrm>
            <a:off x="889000" y="3417888"/>
            <a:ext cx="2895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it-IT"/>
          </a:p>
        </p:txBody>
      </p:sp>
      <p:sp>
        <p:nvSpPr>
          <p:cNvPr id="47108" name="Rectangle 3"/>
          <p:cNvSpPr>
            <a:spLocks noGrp="1" noChangeArrowheads="1"/>
          </p:cNvSpPr>
          <p:nvPr>
            <p:ph type="title"/>
          </p:nvPr>
        </p:nvSpPr>
        <p:spPr>
          <a:xfrm>
            <a:off x="342900" y="117475"/>
            <a:ext cx="8577263" cy="1143000"/>
          </a:xfrm>
          <a:noFill/>
        </p:spPr>
        <p:txBody>
          <a:bodyPr lIns="90488" tIns="44450" rIns="90488" bIns="44450"/>
          <a:lstStyle/>
          <a:p>
            <a:pPr eaLnBrk="1" hangingPunct="1"/>
            <a:r>
              <a:rPr lang="en-GB" sz="3200" b="1" smtClean="0">
                <a:solidFill>
                  <a:srgbClr val="000099"/>
                </a:solidFill>
                <a:ea typeface="Arial Unicode MS" pitchFamily="34" charset="-128"/>
                <a:cs typeface="Arial Unicode MS" pitchFamily="34" charset="-128"/>
              </a:rPr>
              <a:t>WHO-recommended Stop TB Strategy </a:t>
            </a:r>
            <a:br>
              <a:rPr lang="en-GB" sz="3200" b="1" smtClean="0">
                <a:solidFill>
                  <a:srgbClr val="000099"/>
                </a:solidFill>
                <a:ea typeface="Arial Unicode MS" pitchFamily="34" charset="-128"/>
                <a:cs typeface="Arial Unicode MS" pitchFamily="34" charset="-128"/>
              </a:rPr>
            </a:br>
            <a:r>
              <a:rPr lang="en-GB" sz="3200" b="1" smtClean="0">
                <a:solidFill>
                  <a:srgbClr val="000099"/>
                </a:solidFill>
                <a:ea typeface="Arial Unicode MS" pitchFamily="34" charset="-128"/>
                <a:cs typeface="Arial Unicode MS" pitchFamily="34" charset="-128"/>
              </a:rPr>
              <a:t>to Reach the 2015 MDGs (2006)</a:t>
            </a:r>
          </a:p>
        </p:txBody>
      </p:sp>
      <p:sp>
        <p:nvSpPr>
          <p:cNvPr id="47109" name="Rectangle 4"/>
          <p:cNvSpPr>
            <a:spLocks noGrp="1" noChangeArrowheads="1"/>
          </p:cNvSpPr>
          <p:nvPr>
            <p:ph type="body" sz="half" idx="1"/>
          </p:nvPr>
        </p:nvSpPr>
        <p:spPr>
          <a:xfrm>
            <a:off x="995363" y="1954213"/>
            <a:ext cx="7800975" cy="4697412"/>
          </a:xfrm>
          <a:noFill/>
        </p:spPr>
        <p:txBody>
          <a:bodyPr lIns="90488" tIns="44450" rIns="90488" bIns="44450"/>
          <a:lstStyle/>
          <a:p>
            <a:pPr marL="457200" indent="-457200" defTabSz="552450" eaLnBrk="1" hangingPunct="1">
              <a:lnSpc>
                <a:spcPct val="80000"/>
              </a:lnSpc>
              <a:buFontTx/>
              <a:buAutoNum type="arabicPeriod"/>
            </a:pPr>
            <a:r>
              <a:rPr lang="en-GB" sz="2000" b="1" smtClean="0">
                <a:solidFill>
                  <a:srgbClr val="000000"/>
                </a:solidFill>
              </a:rPr>
              <a:t>Pursue high-quality DOTS expansion and enhancement</a:t>
            </a:r>
          </a:p>
          <a:p>
            <a:pPr marL="838200" lvl="1" indent="-381000" defTabSz="552450" eaLnBrk="1" hangingPunct="1">
              <a:lnSpc>
                <a:spcPct val="80000"/>
              </a:lnSpc>
              <a:buFontTx/>
              <a:buChar char="•"/>
            </a:pPr>
            <a:r>
              <a:rPr lang="en-GB" sz="1600" b="1" smtClean="0">
                <a:solidFill>
                  <a:srgbClr val="000000"/>
                </a:solidFill>
              </a:rPr>
              <a:t>Political commitment with increased and sustained financing</a:t>
            </a:r>
          </a:p>
          <a:p>
            <a:pPr marL="838200" lvl="1" indent="-381000" defTabSz="552450" eaLnBrk="1" hangingPunct="1">
              <a:lnSpc>
                <a:spcPct val="80000"/>
              </a:lnSpc>
              <a:buFontTx/>
              <a:buChar char="•"/>
            </a:pPr>
            <a:r>
              <a:rPr lang="en-GB" sz="1600" b="1" smtClean="0">
                <a:solidFill>
                  <a:srgbClr val="000000"/>
                </a:solidFill>
              </a:rPr>
              <a:t>Case detection through quality-assured bacteriology</a:t>
            </a:r>
          </a:p>
          <a:p>
            <a:pPr marL="838200" lvl="1" indent="-381000" defTabSz="552450" eaLnBrk="1" hangingPunct="1">
              <a:lnSpc>
                <a:spcPct val="80000"/>
              </a:lnSpc>
              <a:buFontTx/>
              <a:buChar char="•"/>
            </a:pPr>
            <a:r>
              <a:rPr lang="en-GB" sz="1600" b="1" smtClean="0">
                <a:solidFill>
                  <a:srgbClr val="000000"/>
                </a:solidFill>
              </a:rPr>
              <a:t>Standardised treatment, with supervision and patient support</a:t>
            </a:r>
          </a:p>
          <a:p>
            <a:pPr marL="838200" lvl="1" indent="-381000" defTabSz="552450" eaLnBrk="1" hangingPunct="1">
              <a:lnSpc>
                <a:spcPct val="80000"/>
              </a:lnSpc>
              <a:buFontTx/>
              <a:buChar char="•"/>
            </a:pPr>
            <a:r>
              <a:rPr lang="en-GB" sz="1600" b="1" smtClean="0">
                <a:solidFill>
                  <a:srgbClr val="000000"/>
                </a:solidFill>
              </a:rPr>
              <a:t>An effective drug supply and management system</a:t>
            </a:r>
          </a:p>
          <a:p>
            <a:pPr marL="838200" lvl="1" indent="-381000" defTabSz="552450" eaLnBrk="1" hangingPunct="1">
              <a:lnSpc>
                <a:spcPct val="80000"/>
              </a:lnSpc>
              <a:buFontTx/>
              <a:buChar char="•"/>
            </a:pPr>
            <a:r>
              <a:rPr lang="en-GB" sz="1600" b="1" smtClean="0">
                <a:solidFill>
                  <a:srgbClr val="000000"/>
                </a:solidFill>
              </a:rPr>
              <a:t>Monitoring &amp; evaluation system, and impact measurement</a:t>
            </a:r>
            <a:br>
              <a:rPr lang="en-GB" sz="1600" b="1" smtClean="0">
                <a:solidFill>
                  <a:srgbClr val="000000"/>
                </a:solidFill>
              </a:rPr>
            </a:br>
            <a:endParaRPr lang="en-GB" sz="1600" b="1" smtClean="0">
              <a:solidFill>
                <a:srgbClr val="000000"/>
              </a:solidFill>
            </a:endParaRPr>
          </a:p>
          <a:p>
            <a:pPr marL="457200" indent="-457200" defTabSz="552450" eaLnBrk="1" hangingPunct="1">
              <a:lnSpc>
                <a:spcPct val="80000"/>
              </a:lnSpc>
              <a:buFontTx/>
              <a:buNone/>
            </a:pPr>
            <a:r>
              <a:rPr lang="en-GB" sz="2000" b="1" smtClean="0">
                <a:solidFill>
                  <a:srgbClr val="000000"/>
                </a:solidFill>
              </a:rPr>
              <a:t>2	Address TB/HIV, MDR-TB and other challenges</a:t>
            </a:r>
            <a:br>
              <a:rPr lang="en-GB" sz="2000" b="1" smtClean="0">
                <a:solidFill>
                  <a:srgbClr val="000000"/>
                </a:solidFill>
              </a:rPr>
            </a:br>
            <a:endParaRPr lang="en-GB" sz="2000" b="1" i="1" smtClean="0">
              <a:solidFill>
                <a:srgbClr val="000000"/>
              </a:solidFill>
            </a:endParaRPr>
          </a:p>
          <a:p>
            <a:pPr marL="457200" indent="-457200" defTabSz="552450" eaLnBrk="1" hangingPunct="1">
              <a:lnSpc>
                <a:spcPct val="80000"/>
              </a:lnSpc>
              <a:buFontTx/>
              <a:buNone/>
            </a:pPr>
            <a:r>
              <a:rPr lang="en-GB" sz="2000" b="1" smtClean="0">
                <a:solidFill>
                  <a:srgbClr val="000000"/>
                </a:solidFill>
              </a:rPr>
              <a:t>3. 	Contribute to health system strengthening</a:t>
            </a:r>
            <a:br>
              <a:rPr lang="en-GB" sz="2000" b="1" smtClean="0">
                <a:solidFill>
                  <a:srgbClr val="000000"/>
                </a:solidFill>
              </a:rPr>
            </a:br>
            <a:endParaRPr lang="en-GB" sz="2000" b="1" smtClean="0">
              <a:solidFill>
                <a:srgbClr val="000000"/>
              </a:solidFill>
            </a:endParaRPr>
          </a:p>
          <a:p>
            <a:pPr marL="457200" indent="-457200" defTabSz="552450" eaLnBrk="1" hangingPunct="1">
              <a:lnSpc>
                <a:spcPct val="80000"/>
              </a:lnSpc>
              <a:buFontTx/>
              <a:buNone/>
            </a:pPr>
            <a:r>
              <a:rPr lang="en-GB" sz="2000" b="1" smtClean="0">
                <a:solidFill>
                  <a:srgbClr val="000000"/>
                </a:solidFill>
              </a:rPr>
              <a:t>4. 	Engage all care providers</a:t>
            </a:r>
          </a:p>
          <a:p>
            <a:pPr marL="457200" indent="-457200" defTabSz="552450" eaLnBrk="1" hangingPunct="1">
              <a:lnSpc>
                <a:spcPct val="80000"/>
              </a:lnSpc>
              <a:buFontTx/>
              <a:buNone/>
            </a:pPr>
            <a:endParaRPr lang="en-GB" sz="2000" b="1" smtClean="0">
              <a:solidFill>
                <a:srgbClr val="000000"/>
              </a:solidFill>
            </a:endParaRPr>
          </a:p>
          <a:p>
            <a:pPr marL="457200" indent="-457200" defTabSz="552450" eaLnBrk="1" hangingPunct="1">
              <a:lnSpc>
                <a:spcPct val="80000"/>
              </a:lnSpc>
              <a:buFontTx/>
              <a:buNone/>
            </a:pPr>
            <a:r>
              <a:rPr lang="en-GB" sz="2000" b="1" smtClean="0">
                <a:solidFill>
                  <a:srgbClr val="000000"/>
                </a:solidFill>
              </a:rPr>
              <a:t>5. 	Empower people with TB and communities</a:t>
            </a:r>
          </a:p>
          <a:p>
            <a:pPr marL="457200" indent="-457200" defTabSz="552450" eaLnBrk="1" hangingPunct="1">
              <a:lnSpc>
                <a:spcPct val="80000"/>
              </a:lnSpc>
              <a:buFontTx/>
              <a:buNone/>
            </a:pPr>
            <a:r>
              <a:rPr lang="en-GB" sz="2000" b="1" smtClean="0">
                <a:solidFill>
                  <a:srgbClr val="000000"/>
                </a:solidFill>
              </a:rPr>
              <a:t> </a:t>
            </a:r>
          </a:p>
          <a:p>
            <a:pPr marL="457200" indent="-457200" defTabSz="552450" eaLnBrk="1" hangingPunct="1">
              <a:lnSpc>
                <a:spcPct val="80000"/>
              </a:lnSpc>
              <a:buFontTx/>
              <a:buNone/>
            </a:pPr>
            <a:r>
              <a:rPr lang="en-GB" sz="2000" b="1" smtClean="0">
                <a:solidFill>
                  <a:srgbClr val="000000"/>
                </a:solidFill>
              </a:rPr>
              <a:t>6. 	Enable and promote research</a:t>
            </a:r>
          </a:p>
        </p:txBody>
      </p:sp>
      <p:sp>
        <p:nvSpPr>
          <p:cNvPr id="47110" name="Line 5"/>
          <p:cNvSpPr>
            <a:spLocks noChangeShapeType="1"/>
          </p:cNvSpPr>
          <p:nvPr/>
        </p:nvSpPr>
        <p:spPr bwMode="auto">
          <a:xfrm>
            <a:off x="342900" y="6724650"/>
            <a:ext cx="6248400" cy="0"/>
          </a:xfrm>
          <a:prstGeom prst="line">
            <a:avLst/>
          </a:prstGeom>
          <a:noFill/>
          <a:ln w="9525">
            <a:solidFill>
              <a:srgbClr val="FFFFCC"/>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845830" name="Text Box 6"/>
          <p:cNvSpPr txBox="1">
            <a:spLocks noChangeArrowheads="1"/>
          </p:cNvSpPr>
          <p:nvPr/>
        </p:nvSpPr>
        <p:spPr bwMode="auto">
          <a:xfrm>
            <a:off x="6619875" y="6553200"/>
            <a:ext cx="2409825" cy="304800"/>
          </a:xfrm>
          <a:prstGeom prst="rect">
            <a:avLst/>
          </a:prstGeom>
          <a:noFill/>
          <a:ln w="9525">
            <a:noFill/>
            <a:miter lim="800000"/>
            <a:headEnd/>
            <a:tailEnd/>
          </a:ln>
          <a:effectLst/>
        </p:spPr>
        <p:txBody>
          <a:bodyPr wrap="none">
            <a:spAutoFit/>
          </a:bodyPr>
          <a:lstStyle/>
          <a:p>
            <a:pPr eaLnBrk="0" hangingPunct="0">
              <a:defRPr/>
            </a:pPr>
            <a:r>
              <a:rPr lang="en-GB" sz="1400" b="1">
                <a:effectLst>
                  <a:outerShdw blurRad="38100" dist="38100" dir="2700000" algn="tl">
                    <a:srgbClr val="C0C0C0"/>
                  </a:outerShdw>
                </a:effectLst>
                <a:latin typeface="Arial" charset="0"/>
                <a:cs typeface="Arial" charset="0"/>
              </a:rPr>
              <a:t>World Health Organization</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54000" y="571500"/>
            <a:ext cx="8229600" cy="642938"/>
          </a:xfrm>
        </p:spPr>
        <p:txBody>
          <a:bodyPr/>
          <a:lstStyle/>
          <a:p>
            <a:r>
              <a:rPr lang="en-GB" sz="3600" smtClean="0">
                <a:solidFill>
                  <a:srgbClr val="000000"/>
                </a:solidFill>
              </a:rPr>
              <a:t>The </a:t>
            </a:r>
            <a:r>
              <a:rPr lang="en-GB" sz="3600" smtClean="0">
                <a:solidFill>
                  <a:srgbClr val="FF0000"/>
                </a:solidFill>
              </a:rPr>
              <a:t>STOP TB </a:t>
            </a:r>
            <a:r>
              <a:rPr lang="en-GB" sz="3600" smtClean="0">
                <a:solidFill>
                  <a:schemeClr val="tx1"/>
                </a:solidFill>
              </a:rPr>
              <a:t>Strategy –  2010</a:t>
            </a:r>
            <a:r>
              <a:rPr lang="en-US" sz="3600" smtClean="0">
                <a:solidFill>
                  <a:srgbClr val="000000"/>
                </a:solidFill>
              </a:rPr>
              <a:t/>
            </a:r>
            <a:br>
              <a:rPr lang="en-US" sz="3600" smtClean="0">
                <a:solidFill>
                  <a:srgbClr val="000000"/>
                </a:solidFill>
              </a:rPr>
            </a:br>
            <a:endParaRPr lang="en-US" sz="3600" smtClean="0">
              <a:solidFill>
                <a:srgbClr val="000000"/>
              </a:solidFill>
            </a:endParaRPr>
          </a:p>
        </p:txBody>
      </p:sp>
      <p:sp>
        <p:nvSpPr>
          <p:cNvPr id="48131" name="Rectangle 3"/>
          <p:cNvSpPr>
            <a:spLocks noGrp="1" noChangeArrowheads="1"/>
          </p:cNvSpPr>
          <p:nvPr>
            <p:ph type="body" idx="1"/>
          </p:nvPr>
        </p:nvSpPr>
        <p:spPr>
          <a:xfrm>
            <a:off x="0" y="1285875"/>
            <a:ext cx="9144000" cy="5111750"/>
          </a:xfrm>
        </p:spPr>
        <p:txBody>
          <a:bodyPr/>
          <a:lstStyle/>
          <a:p>
            <a:pPr marL="609600" indent="-609600">
              <a:lnSpc>
                <a:spcPct val="80000"/>
              </a:lnSpc>
              <a:buClr>
                <a:srgbClr val="FF0000"/>
              </a:buClr>
              <a:buFontTx/>
              <a:buAutoNum type="arabicPeriod"/>
            </a:pPr>
            <a:r>
              <a:rPr lang="en-GB" sz="1300" b="1" smtClean="0">
                <a:solidFill>
                  <a:srgbClr val="CC0000"/>
                </a:solidFill>
              </a:rPr>
              <a:t>Pursue high-quality DOTS expansion and enhancement</a:t>
            </a:r>
          </a:p>
          <a:p>
            <a:pPr marL="990600" lvl="1" indent="-533400">
              <a:lnSpc>
                <a:spcPct val="80000"/>
              </a:lnSpc>
              <a:buClr>
                <a:srgbClr val="FF0000"/>
              </a:buClr>
              <a:buFontTx/>
              <a:buAutoNum type="alphaLcPeriod"/>
            </a:pPr>
            <a:r>
              <a:rPr lang="en-GB" sz="1100" smtClean="0">
                <a:latin typeface="Arial Narrow" pitchFamily="34" charset="0"/>
              </a:rPr>
              <a:t>Secure political commitment, with adequate and sustained financing </a:t>
            </a:r>
          </a:p>
          <a:p>
            <a:pPr marL="990600" lvl="1" indent="-533400">
              <a:lnSpc>
                <a:spcPct val="80000"/>
              </a:lnSpc>
              <a:buClr>
                <a:srgbClr val="FF0000"/>
              </a:buClr>
              <a:buFontTx/>
              <a:buAutoNum type="alphaLcPeriod"/>
            </a:pPr>
            <a:r>
              <a:rPr lang="en-GB" sz="1100" smtClean="0">
                <a:latin typeface="Arial Narrow" pitchFamily="34" charset="0"/>
              </a:rPr>
              <a:t>Ensure early case detection, and diagnosis through quality-assured bacteriology</a:t>
            </a:r>
          </a:p>
          <a:p>
            <a:pPr marL="990600" lvl="1" indent="-533400">
              <a:lnSpc>
                <a:spcPct val="80000"/>
              </a:lnSpc>
              <a:buClr>
                <a:srgbClr val="FF0000"/>
              </a:buClr>
              <a:buFontTx/>
              <a:buAutoNum type="alphaLcPeriod"/>
            </a:pPr>
            <a:r>
              <a:rPr lang="en-GB" sz="1100" smtClean="0">
                <a:latin typeface="Arial Narrow" pitchFamily="34" charset="0"/>
              </a:rPr>
              <a:t>Provide standardised treatment with supervision, and patient support</a:t>
            </a:r>
          </a:p>
          <a:p>
            <a:pPr marL="990600" lvl="1" indent="-533400">
              <a:lnSpc>
                <a:spcPct val="80000"/>
              </a:lnSpc>
              <a:buClr>
                <a:srgbClr val="FF0000"/>
              </a:buClr>
              <a:buFontTx/>
              <a:buAutoNum type="alphaLcPeriod"/>
            </a:pPr>
            <a:r>
              <a:rPr lang="en-GB" sz="1100" smtClean="0">
                <a:latin typeface="Arial Narrow" pitchFamily="34" charset="0"/>
              </a:rPr>
              <a:t>Ensure effective drug supply and management </a:t>
            </a:r>
          </a:p>
          <a:p>
            <a:pPr marL="990600" lvl="1" indent="-533400">
              <a:lnSpc>
                <a:spcPct val="80000"/>
              </a:lnSpc>
              <a:buClr>
                <a:srgbClr val="FF0000"/>
              </a:buClr>
              <a:buFontTx/>
              <a:buAutoNum type="alphaLcPeriod"/>
            </a:pPr>
            <a:r>
              <a:rPr lang="en-GB" sz="1100" smtClean="0">
                <a:latin typeface="Arial Narrow" pitchFamily="34" charset="0"/>
              </a:rPr>
              <a:t>Monitor and evaluate performance and impact</a:t>
            </a:r>
          </a:p>
          <a:p>
            <a:pPr marL="609600" indent="-609600">
              <a:lnSpc>
                <a:spcPct val="80000"/>
              </a:lnSpc>
              <a:buClr>
                <a:srgbClr val="FF0000"/>
              </a:buClr>
              <a:buFontTx/>
              <a:buAutoNum type="arabicPeriod"/>
            </a:pPr>
            <a:r>
              <a:rPr lang="en-GB" sz="1300" b="1" smtClean="0">
                <a:solidFill>
                  <a:srgbClr val="CC0000"/>
                </a:solidFill>
              </a:rPr>
              <a:t>Address TB-HIV, MDR-TB, and the needs of poor and vulnerable populations</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Scale–up collaborative TB/HIV activities</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Scale-up prevention and management of multidrug-resistant TB (MDR-TB)</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Address the needs of TB contacts, and poor and vulnerable populations</a:t>
            </a:r>
          </a:p>
          <a:p>
            <a:pPr marL="609600" indent="-609600">
              <a:lnSpc>
                <a:spcPct val="80000"/>
              </a:lnSpc>
              <a:buClr>
                <a:srgbClr val="FF0000"/>
              </a:buClr>
              <a:buFont typeface="Wingdings" pitchFamily="2" charset="2"/>
              <a:buAutoNum type="arabicPeriod"/>
            </a:pPr>
            <a:r>
              <a:rPr lang="en-GB" sz="1300" b="1" smtClean="0">
                <a:solidFill>
                  <a:srgbClr val="CC0000"/>
                </a:solidFill>
              </a:rPr>
              <a:t>Contribute to health system strengthening based on primary health care </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Help improve health policies, human resources development, financing, supplies, service delivery and information</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Strengthen infection control in health services, other congregate settings and households</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Upgrade laboratory networks, and implement the Practical Approach to Lung Health (PAL) </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Adapt approaches from other fields and sectors, and foster action on the social determinants of health</a:t>
            </a:r>
          </a:p>
          <a:p>
            <a:pPr marL="609600" indent="-609600">
              <a:lnSpc>
                <a:spcPct val="80000"/>
              </a:lnSpc>
              <a:buClr>
                <a:srgbClr val="FF0000"/>
              </a:buClr>
              <a:buFontTx/>
              <a:buAutoNum type="arabicPeriod"/>
            </a:pPr>
            <a:r>
              <a:rPr lang="en-GB" sz="1300" b="1" smtClean="0">
                <a:solidFill>
                  <a:srgbClr val="CC0000"/>
                </a:solidFill>
              </a:rPr>
              <a:t>Engage all care providers</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Involve all public, voluntary, corporate and private providers through Public-Private Mix (PPM) approaches</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Promote use of the International Standards for Tuberculosis Care (ISTC)</a:t>
            </a:r>
          </a:p>
          <a:p>
            <a:pPr marL="609600" indent="-609600">
              <a:lnSpc>
                <a:spcPct val="80000"/>
              </a:lnSpc>
              <a:buClr>
                <a:srgbClr val="FF0000"/>
              </a:buClr>
              <a:buFontTx/>
              <a:buAutoNum type="arabicPeriod"/>
            </a:pPr>
            <a:r>
              <a:rPr lang="en-GB" sz="1300" b="1" smtClean="0">
                <a:solidFill>
                  <a:srgbClr val="CC0000"/>
                </a:solidFill>
              </a:rPr>
              <a:t>Empower people with TB, and communities through partnership</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Pursue advocacy, communication and social mobilization</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Foster community participation in TB care, prevention and health promotion</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Promote use of the Patients' Charter for Tuberculosis Care</a:t>
            </a:r>
          </a:p>
          <a:p>
            <a:pPr marL="609600" indent="-609600">
              <a:lnSpc>
                <a:spcPct val="80000"/>
              </a:lnSpc>
              <a:buClr>
                <a:srgbClr val="FF0000"/>
              </a:buClr>
              <a:buFontTx/>
              <a:buAutoNum type="arabicPeriod"/>
            </a:pPr>
            <a:r>
              <a:rPr lang="en-GB" sz="1300" b="1" smtClean="0">
                <a:solidFill>
                  <a:srgbClr val="CC0000"/>
                </a:solidFill>
              </a:rPr>
              <a:t>Enable and promote research</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Conduct programme-based operational research, and introduce new tools into practice</a:t>
            </a:r>
          </a:p>
          <a:p>
            <a:pPr marL="990600" lvl="1" indent="-533400">
              <a:lnSpc>
                <a:spcPct val="80000"/>
              </a:lnSpc>
              <a:buClr>
                <a:srgbClr val="FF0000"/>
              </a:buClr>
              <a:buFont typeface="Wingdings" pitchFamily="2" charset="2"/>
              <a:buAutoNum type="alphaLcPeriod"/>
            </a:pPr>
            <a:r>
              <a:rPr lang="en-GB" sz="1100" smtClean="0">
                <a:latin typeface="Arial Narrow" pitchFamily="34" charset="0"/>
              </a:rPr>
              <a:t>Advocate for and participate in research to develop new diagnostics, drugs and vaccines</a:t>
            </a:r>
            <a:endParaRPr lang="en-US" sz="1100" smtClean="0">
              <a:latin typeface="Arial Narrow"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C9FEC0B-3B99-4148-A9E2-5B4C55E67822}" type="slidenum">
              <a:rPr lang="en-US" smtClean="0"/>
              <a:pPr eaLnBrk="1" hangingPunct="1"/>
              <a:t>3</a:t>
            </a:fld>
            <a:endParaRPr lang="en-US" smtClean="0"/>
          </a:p>
        </p:txBody>
      </p:sp>
      <p:sp>
        <p:nvSpPr>
          <p:cNvPr id="22531" name="Rectangle 2"/>
          <p:cNvSpPr>
            <a:spLocks noGrp="1" noChangeArrowheads="1"/>
          </p:cNvSpPr>
          <p:nvPr>
            <p:ph type="title"/>
          </p:nvPr>
        </p:nvSpPr>
        <p:spPr>
          <a:xfrm>
            <a:off x="457200" y="0"/>
            <a:ext cx="8229600" cy="823913"/>
          </a:xfrm>
        </p:spPr>
        <p:txBody>
          <a:bodyPr/>
          <a:lstStyle/>
          <a:p>
            <a:pPr eaLnBrk="1" hangingPunct="1"/>
            <a:r>
              <a:rPr lang="it-IT" b="1" smtClean="0">
                <a:solidFill>
                  <a:schemeClr val="accent2"/>
                </a:solidFill>
              </a:rPr>
              <a:t>Outline</a:t>
            </a:r>
          </a:p>
        </p:txBody>
      </p:sp>
      <p:sp>
        <p:nvSpPr>
          <p:cNvPr id="22532" name="Rectangle 3"/>
          <p:cNvSpPr>
            <a:spLocks noGrp="1" noChangeArrowheads="1"/>
          </p:cNvSpPr>
          <p:nvPr>
            <p:ph type="body" idx="1"/>
          </p:nvPr>
        </p:nvSpPr>
        <p:spPr>
          <a:xfrm>
            <a:off x="0" y="942975"/>
            <a:ext cx="9144000" cy="4848225"/>
          </a:xfrm>
        </p:spPr>
        <p:txBody>
          <a:bodyPr/>
          <a:lstStyle/>
          <a:p>
            <a:pPr marL="609600" indent="-609600" eaLnBrk="1" hangingPunct="1"/>
            <a:r>
              <a:rPr lang="en-GB" sz="3600" smtClean="0"/>
              <a:t>TB: evergreen disease?</a:t>
            </a:r>
          </a:p>
          <a:p>
            <a:pPr marL="609600" indent="-609600" eaLnBrk="1" hangingPunct="1"/>
            <a:r>
              <a:rPr lang="en-GB" sz="3600" smtClean="0"/>
              <a:t>Why evergreen?</a:t>
            </a:r>
          </a:p>
          <a:p>
            <a:pPr marL="609600" indent="-609600" eaLnBrk="1" hangingPunct="1"/>
            <a:r>
              <a:rPr lang="en-GB" sz="3600" smtClean="0"/>
              <a:t>The role of social determinants</a:t>
            </a:r>
          </a:p>
          <a:p>
            <a:pPr marL="609600" indent="-609600" eaLnBrk="1" hangingPunct="1"/>
            <a:r>
              <a:rPr lang="en-GB" sz="3600" smtClean="0"/>
              <a:t>The interventions</a:t>
            </a:r>
          </a:p>
          <a:p>
            <a:pPr marL="609600" indent="-609600" eaLnBrk="1" hangingPunct="1"/>
            <a:r>
              <a:rPr lang="en-GB" sz="3600" smtClean="0"/>
              <a:t>Challenges: TB/HIV and M/XDR-TB</a:t>
            </a:r>
          </a:p>
          <a:p>
            <a:pPr marL="609600" indent="-609600" eaLnBrk="1" hangingPunct="1"/>
            <a:r>
              <a:rPr lang="en-GB" sz="3600" smtClean="0"/>
              <a:t>Challenges in diagnosis and treatment</a:t>
            </a:r>
          </a:p>
          <a:p>
            <a:pPr marL="609600" indent="-609600" eaLnBrk="1" hangingPunct="1"/>
            <a:r>
              <a:rPr lang="en-GB" sz="3600" smtClean="0"/>
              <a:t>Elimination: dream or reality?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BA437A7-94D7-40D2-BBB8-68A702458CCB}" type="slidenum">
              <a:rPr lang="en-US" smtClean="0"/>
              <a:pPr eaLnBrk="1" hangingPunct="1"/>
              <a:t>30</a:t>
            </a:fld>
            <a:endParaRPr lang="en-US" smtClean="0"/>
          </a:p>
        </p:txBody>
      </p:sp>
      <p:sp>
        <p:nvSpPr>
          <p:cNvPr id="887810" name="Rectangle 2"/>
          <p:cNvSpPr>
            <a:spLocks noChangeArrowheads="1"/>
          </p:cNvSpPr>
          <p:nvPr/>
        </p:nvSpPr>
        <p:spPr bwMode="auto">
          <a:xfrm>
            <a:off x="136525" y="446088"/>
            <a:ext cx="4579938" cy="488950"/>
          </a:xfrm>
          <a:prstGeom prst="rect">
            <a:avLst/>
          </a:prstGeom>
          <a:noFill/>
          <a:ln w="9525">
            <a:noFill/>
            <a:miter lim="800000"/>
            <a:headEnd/>
            <a:tailEnd/>
          </a:ln>
          <a:effectLst/>
        </p:spPr>
        <p:txBody>
          <a:bodyPr>
            <a:spAutoFit/>
          </a:bodyPr>
          <a:lstStyle/>
          <a:p>
            <a:pPr eaLnBrk="0" hangingPunct="0">
              <a:defRPr/>
            </a:pPr>
            <a:r>
              <a:rPr lang="en-GB" sz="2600" b="1">
                <a:solidFill>
                  <a:schemeClr val="accent2"/>
                </a:solidFill>
                <a:latin typeface="Tahoma" pitchFamily="34" charset="0"/>
                <a:cs typeface="Tahoma" pitchFamily="34" charset="0"/>
              </a:rPr>
              <a:t>Global TB Control Targets</a:t>
            </a:r>
            <a:endParaRPr lang="en-US" sz="2600" b="1">
              <a:solidFill>
                <a:schemeClr val="accent2"/>
              </a:solidFill>
              <a:effectLst>
                <a:outerShdw blurRad="38100" dist="38100" dir="2700000" algn="tl">
                  <a:srgbClr val="C0C0C0"/>
                </a:outerShdw>
              </a:effectLst>
              <a:latin typeface="Times New Roman" pitchFamily="18" charset="0"/>
              <a:cs typeface="Arial" charset="0"/>
            </a:endParaRPr>
          </a:p>
        </p:txBody>
      </p:sp>
      <p:sp>
        <p:nvSpPr>
          <p:cNvPr id="49156" name="Text Box 3"/>
          <p:cNvSpPr txBox="1">
            <a:spLocks noChangeArrowheads="1"/>
          </p:cNvSpPr>
          <p:nvPr/>
        </p:nvSpPr>
        <p:spPr bwMode="auto">
          <a:xfrm>
            <a:off x="188913" y="5440363"/>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en-GB" sz="2400">
              <a:solidFill>
                <a:schemeClr val="accent1"/>
              </a:solidFill>
              <a:latin typeface="airal narrow"/>
            </a:endParaRPr>
          </a:p>
        </p:txBody>
      </p:sp>
      <p:sp>
        <p:nvSpPr>
          <p:cNvPr id="49157" name="Rectangle 4"/>
          <p:cNvSpPr>
            <a:spLocks noChangeArrowheads="1"/>
          </p:cNvSpPr>
          <p:nvPr/>
        </p:nvSpPr>
        <p:spPr bwMode="auto">
          <a:xfrm>
            <a:off x="176213" y="5588000"/>
            <a:ext cx="7312025" cy="1022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lstStyle/>
          <a:p>
            <a:pPr marL="457200" indent="-457200" defTabSz="552450">
              <a:lnSpc>
                <a:spcPct val="90000"/>
              </a:lnSpc>
              <a:spcBef>
                <a:spcPct val="20000"/>
              </a:spcBef>
              <a:buClr>
                <a:srgbClr val="66FFFF"/>
              </a:buClr>
              <a:buSzPct val="50000"/>
              <a:buFont typeface="Wingdings" pitchFamily="2" charset="2"/>
              <a:buNone/>
            </a:pPr>
            <a:endParaRPr lang="en-GB" sz="2400">
              <a:latin typeface="Arial Narrow" pitchFamily="34" charset="0"/>
              <a:ea typeface="Arial Unicode MS" pitchFamily="34" charset="-128"/>
              <a:cs typeface="Arial Unicode MS" pitchFamily="34" charset="-128"/>
            </a:endParaRPr>
          </a:p>
        </p:txBody>
      </p:sp>
      <p:sp>
        <p:nvSpPr>
          <p:cNvPr id="49158" name="Rectangle 5"/>
          <p:cNvSpPr>
            <a:spLocks noChangeArrowheads="1"/>
          </p:cNvSpPr>
          <p:nvPr/>
        </p:nvSpPr>
        <p:spPr bwMode="auto">
          <a:xfrm>
            <a:off x="247650" y="5446713"/>
            <a:ext cx="6845300" cy="935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lstStyle/>
          <a:p>
            <a:pPr marL="457200" indent="-457200" defTabSz="552450">
              <a:lnSpc>
                <a:spcPct val="90000"/>
              </a:lnSpc>
              <a:spcBef>
                <a:spcPct val="20000"/>
              </a:spcBef>
              <a:buClr>
                <a:srgbClr val="66FFFF"/>
              </a:buClr>
              <a:buSzPct val="50000"/>
              <a:buFont typeface="Wingdings" pitchFamily="2" charset="2"/>
              <a:buNone/>
            </a:pPr>
            <a:r>
              <a:rPr lang="en-GB" sz="2800" b="1">
                <a:latin typeface="Arial Narrow" pitchFamily="34" charset="0"/>
                <a:ea typeface="Arial Unicode MS" pitchFamily="34" charset="-128"/>
                <a:cs typeface="Arial Unicode MS" pitchFamily="34" charset="-128"/>
              </a:rPr>
              <a:t>2015:</a:t>
            </a:r>
            <a:r>
              <a:rPr lang="en-GB">
                <a:ea typeface="Arial Unicode MS" pitchFamily="34" charset="-128"/>
                <a:cs typeface="Arial Unicode MS" pitchFamily="34" charset="-128"/>
              </a:rPr>
              <a:t> </a:t>
            </a:r>
            <a:r>
              <a:rPr lang="en-GB" sz="2400">
                <a:latin typeface="Arial Narrow" pitchFamily="34" charset="0"/>
                <a:ea typeface="Arial Unicode MS" pitchFamily="34" charset="-128"/>
                <a:cs typeface="Arial Unicode MS" pitchFamily="34" charset="-128"/>
              </a:rPr>
              <a:t>50% reduction in TB prevalence and deaths by 2015</a:t>
            </a:r>
          </a:p>
          <a:p>
            <a:pPr marL="457200" indent="-457200" defTabSz="552450">
              <a:lnSpc>
                <a:spcPct val="90000"/>
              </a:lnSpc>
              <a:spcBef>
                <a:spcPct val="20000"/>
              </a:spcBef>
              <a:buClr>
                <a:srgbClr val="66FFFF"/>
              </a:buClr>
              <a:buSzPct val="50000"/>
              <a:buFont typeface="Wingdings" pitchFamily="2" charset="2"/>
              <a:buNone/>
            </a:pPr>
            <a:r>
              <a:rPr lang="en-GB" sz="2800" b="1">
                <a:latin typeface="Arial Narrow" pitchFamily="34" charset="0"/>
                <a:ea typeface="Arial Unicode MS" pitchFamily="34" charset="-128"/>
                <a:cs typeface="Arial Unicode MS" pitchFamily="34" charset="-128"/>
              </a:rPr>
              <a:t>2050</a:t>
            </a:r>
            <a:r>
              <a:rPr lang="en-GB" sz="2400" b="1">
                <a:latin typeface="Arial Narrow" pitchFamily="34" charset="0"/>
                <a:ea typeface="Arial Unicode MS" pitchFamily="34" charset="-128"/>
                <a:cs typeface="Arial Unicode MS" pitchFamily="34" charset="-128"/>
              </a:rPr>
              <a:t>:</a:t>
            </a:r>
            <a:r>
              <a:rPr lang="en-GB" sz="2400">
                <a:latin typeface="Arial Narrow" pitchFamily="34" charset="0"/>
                <a:ea typeface="Arial Unicode MS" pitchFamily="34" charset="-128"/>
                <a:cs typeface="Arial Unicode MS" pitchFamily="34" charset="-128"/>
              </a:rPr>
              <a:t> elimination (&lt;1 case per million population)</a:t>
            </a:r>
          </a:p>
        </p:txBody>
      </p:sp>
      <p:sp>
        <p:nvSpPr>
          <p:cNvPr id="49159" name="Rectangle 6"/>
          <p:cNvSpPr>
            <a:spLocks noChangeArrowheads="1"/>
          </p:cNvSpPr>
          <p:nvPr/>
        </p:nvSpPr>
        <p:spPr bwMode="auto">
          <a:xfrm>
            <a:off x="174625" y="2060575"/>
            <a:ext cx="8934450" cy="2665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lstStyle/>
          <a:p>
            <a:pPr marL="457200" indent="-457200" defTabSz="552450">
              <a:lnSpc>
                <a:spcPct val="90000"/>
              </a:lnSpc>
              <a:spcBef>
                <a:spcPct val="20000"/>
              </a:spcBef>
              <a:buClr>
                <a:srgbClr val="66FFFF"/>
              </a:buClr>
              <a:buSzPct val="50000"/>
              <a:buFont typeface="Wingdings" pitchFamily="2" charset="2"/>
              <a:buNone/>
            </a:pPr>
            <a:r>
              <a:rPr lang="en-GB" sz="2800" b="1">
                <a:latin typeface="Arial Narrow" pitchFamily="34" charset="0"/>
                <a:ea typeface="Arial Unicode MS" pitchFamily="34" charset="-128"/>
                <a:cs typeface="Arial Unicode MS" pitchFamily="34" charset="-128"/>
              </a:rPr>
              <a:t>2015:</a:t>
            </a:r>
            <a:r>
              <a:rPr lang="en-GB" b="1">
                <a:ea typeface="Arial Unicode MS" pitchFamily="34" charset="-128"/>
                <a:cs typeface="Arial Unicode MS" pitchFamily="34" charset="-128"/>
              </a:rPr>
              <a:t> </a:t>
            </a:r>
            <a:r>
              <a:rPr lang="en-GB" sz="2400" b="1">
                <a:latin typeface="Arial Narrow" pitchFamily="34" charset="0"/>
                <a:ea typeface="Arial Unicode MS" pitchFamily="34" charset="-128"/>
                <a:cs typeface="Arial Unicode MS" pitchFamily="34" charset="-128"/>
              </a:rPr>
              <a:t>Goal 6: Combat HIV/AIDS, malaria and other diseases</a:t>
            </a:r>
          </a:p>
          <a:p>
            <a:pPr marL="457200" indent="-457200" defTabSz="552450">
              <a:lnSpc>
                <a:spcPct val="90000"/>
              </a:lnSpc>
              <a:spcBef>
                <a:spcPct val="20000"/>
              </a:spcBef>
              <a:buClr>
                <a:srgbClr val="66FFFF"/>
              </a:buClr>
              <a:buSzPct val="50000"/>
              <a:buFont typeface="Wingdings" pitchFamily="2" charset="2"/>
              <a:buNone/>
            </a:pPr>
            <a:r>
              <a:rPr lang="en-GB" sz="2400" dirty="0">
                <a:latin typeface="Arial Narrow" pitchFamily="34" charset="0"/>
                <a:ea typeface="Arial Unicode MS" pitchFamily="34" charset="-128"/>
                <a:cs typeface="Arial Unicode MS" pitchFamily="34" charset="-128"/>
              </a:rPr>
              <a:t> 	</a:t>
            </a:r>
            <a:r>
              <a:rPr lang="en-GB" sz="2400" u="sng" dirty="0">
                <a:latin typeface="Arial Narrow" pitchFamily="34" charset="0"/>
                <a:ea typeface="Arial Unicode MS" pitchFamily="34" charset="-128"/>
                <a:cs typeface="Arial Unicode MS" pitchFamily="34" charset="-128"/>
              </a:rPr>
              <a:t>Target 8</a:t>
            </a:r>
            <a:r>
              <a:rPr lang="en-GB" sz="2400" dirty="0">
                <a:latin typeface="Arial Narrow" pitchFamily="34" charset="0"/>
                <a:ea typeface="Arial Unicode MS" pitchFamily="34" charset="-128"/>
                <a:cs typeface="Arial Unicode MS" pitchFamily="34" charset="-128"/>
              </a:rPr>
              <a:t>: 		to have halted by 2015 and begun to reverse the 						incidence…</a:t>
            </a:r>
          </a:p>
          <a:p>
            <a:pPr marL="457200" indent="-457200" defTabSz="552450">
              <a:lnSpc>
                <a:spcPct val="90000"/>
              </a:lnSpc>
              <a:spcBef>
                <a:spcPct val="20000"/>
              </a:spcBef>
              <a:buClr>
                <a:srgbClr val="66FFFF"/>
              </a:buClr>
              <a:buSzPct val="50000"/>
              <a:buFont typeface="Wingdings" pitchFamily="2" charset="2"/>
              <a:buNone/>
            </a:pPr>
            <a:r>
              <a:rPr lang="en-GB" sz="2400" dirty="0">
                <a:latin typeface="Arial Narrow" pitchFamily="34" charset="0"/>
                <a:ea typeface="Arial Unicode MS" pitchFamily="34" charset="-128"/>
                <a:cs typeface="Arial Unicode MS" pitchFamily="34" charset="-128"/>
              </a:rPr>
              <a:t> 	Indicator 23: 	incidence, prevalence and deaths associated with TB</a:t>
            </a:r>
          </a:p>
          <a:p>
            <a:pPr marL="457200" indent="-457200" defTabSz="552450">
              <a:spcBef>
                <a:spcPct val="20000"/>
              </a:spcBef>
              <a:buClr>
                <a:srgbClr val="66FFFF"/>
              </a:buClr>
              <a:buSzPct val="50000"/>
              <a:buFont typeface="Wingdings" pitchFamily="2" charset="2"/>
              <a:buNone/>
            </a:pPr>
            <a:r>
              <a:rPr lang="en-GB" sz="2400" dirty="0">
                <a:latin typeface="Arial Narrow" pitchFamily="34" charset="0"/>
                <a:ea typeface="Arial Unicode MS" pitchFamily="34" charset="-128"/>
                <a:cs typeface="Arial Unicode MS" pitchFamily="34" charset="-128"/>
              </a:rPr>
              <a:t>	Indicator 24: 	proportion of TB cases detected </a:t>
            </a:r>
          </a:p>
          <a:p>
            <a:pPr marL="457200" indent="-457200" defTabSz="552450">
              <a:spcBef>
                <a:spcPct val="20000"/>
              </a:spcBef>
              <a:buClr>
                <a:srgbClr val="66FFFF"/>
              </a:buClr>
              <a:buSzPct val="50000"/>
              <a:buFont typeface="Wingdings" pitchFamily="2" charset="2"/>
              <a:buNone/>
            </a:pPr>
            <a:r>
              <a:rPr lang="en-GB" sz="2400" dirty="0">
                <a:latin typeface="Arial Narrow" pitchFamily="34" charset="0"/>
                <a:ea typeface="Arial Unicode MS" pitchFamily="34" charset="-128"/>
                <a:cs typeface="Arial Unicode MS" pitchFamily="34" charset="-128"/>
              </a:rPr>
              <a:t>					and cured under DOTS</a:t>
            </a:r>
            <a:r>
              <a:rPr lang="en-GB" sz="2400" b="1" dirty="0">
                <a:latin typeface="Arial Narrow" pitchFamily="34" charset="0"/>
                <a:ea typeface="Arial Unicode MS" pitchFamily="34" charset="-128"/>
                <a:cs typeface="Arial Unicode MS" pitchFamily="34" charset="-128"/>
              </a:rPr>
              <a:t> </a:t>
            </a:r>
            <a:endParaRPr lang="en-GB" sz="2400" dirty="0">
              <a:latin typeface="Arial Narrow" pitchFamily="34" charset="0"/>
              <a:ea typeface="Arial Unicode MS" pitchFamily="34" charset="-128"/>
              <a:cs typeface="Arial Unicode MS" pitchFamily="34" charset="-128"/>
            </a:endParaRPr>
          </a:p>
        </p:txBody>
      </p:sp>
      <p:pic>
        <p:nvPicPr>
          <p:cNvPr id="49160" name="Picture 7" descr="newmainlogo"/>
          <p:cNvPicPr>
            <a:picLocks noChangeAspect="1" noChangeArrowheads="1"/>
          </p:cNvPicPr>
          <p:nvPr/>
        </p:nvPicPr>
        <p:blipFill>
          <a:blip r:embed="rId2">
            <a:extLst>
              <a:ext uri="{28A0092B-C50C-407E-A947-70E740481C1C}">
                <a14:useLocalDpi xmlns="" xmlns:a14="http://schemas.microsoft.com/office/drawing/2010/main" val="0"/>
              </a:ext>
            </a:extLst>
          </a:blip>
          <a:stretch>
            <a:fillRect/>
          </a:stretch>
        </p:blipFill>
        <p:spPr bwMode="auto">
          <a:xfrm>
            <a:off x="333375" y="4765675"/>
            <a:ext cx="2900363" cy="53498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49161" name="Picture 8" descr="UN Millennium Development Goals"/>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50825" y="1341438"/>
            <a:ext cx="2654300" cy="64928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9162" name="Freeform 9"/>
          <p:cNvSpPr>
            <a:spLocks/>
          </p:cNvSpPr>
          <p:nvPr/>
        </p:nvSpPr>
        <p:spPr bwMode="auto">
          <a:xfrm>
            <a:off x="107950" y="1125538"/>
            <a:ext cx="8885238" cy="3175"/>
          </a:xfrm>
          <a:custGeom>
            <a:avLst/>
            <a:gdLst>
              <a:gd name="T0" fmla="*/ 0 w 5597"/>
              <a:gd name="T1" fmla="*/ 0 h 2"/>
              <a:gd name="T2" fmla="*/ 2147483647 w 5597"/>
              <a:gd name="T3" fmla="*/ 2147483647 h 2"/>
              <a:gd name="T4" fmla="*/ 0 60000 65536"/>
              <a:gd name="T5" fmla="*/ 0 60000 65536"/>
              <a:gd name="T6" fmla="*/ 0 w 5597"/>
              <a:gd name="T7" fmla="*/ 0 h 2"/>
              <a:gd name="T8" fmla="*/ 5597 w 5597"/>
              <a:gd name="T9" fmla="*/ 2 h 2"/>
            </a:gdLst>
            <a:ahLst/>
            <a:cxnLst>
              <a:cxn ang="T4">
                <a:pos x="T0" y="T1"/>
              </a:cxn>
              <a:cxn ang="T5">
                <a:pos x="T2" y="T3"/>
              </a:cxn>
            </a:cxnLst>
            <a:rect l="T6" t="T7" r="T8" b="T9"/>
            <a:pathLst>
              <a:path w="5597" h="2">
                <a:moveTo>
                  <a:pt x="0" y="0"/>
                </a:moveTo>
                <a:lnTo>
                  <a:pt x="5597" y="2"/>
                </a:lnTo>
              </a:path>
            </a:pathLst>
          </a:custGeom>
          <a:noFill/>
          <a:ln w="12700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pic>
        <p:nvPicPr>
          <p:cNvPr id="49163" name="Picture 10"/>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524750" y="404813"/>
            <a:ext cx="1455738" cy="595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146050" y="155575"/>
            <a:ext cx="8856663" cy="677863"/>
          </a:xfrm>
          <a:prstGeom prst="rect">
            <a:avLst/>
          </a:prstGeom>
          <a:noFill/>
          <a:ln w="9525">
            <a:noFill/>
            <a:miter lim="800000"/>
            <a:headEnd/>
            <a:tailEnd/>
          </a:ln>
          <a:effectLst>
            <a:outerShdw dist="17961" dir="2700000" algn="ctr" rotWithShape="0">
              <a:srgbClr val="96CCEE"/>
            </a:outerShdw>
          </a:effectLst>
        </p:spPr>
        <p:txBody>
          <a:bodyPr lIns="0" tIns="0" rIns="0" bIns="0" anchor="ctr">
            <a:spAutoFit/>
          </a:bodyPr>
          <a:lstStyle/>
          <a:p>
            <a:pPr algn="ctr">
              <a:defRPr/>
            </a:pPr>
            <a:r>
              <a:rPr lang="en-GB" sz="4400" b="1" dirty="0">
                <a:solidFill>
                  <a:schemeClr val="accent2"/>
                </a:solidFill>
                <a:latin typeface="+mj-lt"/>
                <a:cs typeface="Arial" charset="0"/>
              </a:rPr>
              <a:t>The global TB situation (1)</a:t>
            </a:r>
            <a:endParaRPr lang="en-US" sz="4400" b="1" kern="0" dirty="0">
              <a:latin typeface="+mj-lt"/>
              <a:ea typeface="+mj-ea"/>
              <a:cs typeface="+mj-cs"/>
            </a:endParaRPr>
          </a:p>
        </p:txBody>
      </p:sp>
      <p:grpSp>
        <p:nvGrpSpPr>
          <p:cNvPr id="50179" name="Group 17"/>
          <p:cNvGrpSpPr>
            <a:grpSpLocks/>
          </p:cNvGrpSpPr>
          <p:nvPr/>
        </p:nvGrpSpPr>
        <p:grpSpPr bwMode="auto">
          <a:xfrm>
            <a:off x="0" y="1352550"/>
            <a:ext cx="9144000" cy="5080000"/>
            <a:chOff x="46164" y="1410608"/>
            <a:chExt cx="9143876" cy="5079013"/>
          </a:xfrm>
        </p:grpSpPr>
        <p:sp>
          <p:nvSpPr>
            <p:cNvPr id="50182" name="Rectangle 2"/>
            <p:cNvSpPr>
              <a:spLocks noChangeArrowheads="1"/>
            </p:cNvSpPr>
            <p:nvPr/>
          </p:nvSpPr>
          <p:spPr bwMode="auto">
            <a:xfrm>
              <a:off x="2961940" y="1410608"/>
              <a:ext cx="2978364" cy="769398"/>
            </a:xfrm>
            <a:prstGeom prst="rect">
              <a:avLst/>
            </a:prstGeom>
            <a:solidFill>
              <a:srgbClr val="00206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spcBef>
                  <a:spcPct val="20000"/>
                </a:spcBef>
              </a:pPr>
              <a:r>
                <a:rPr lang="en-GB" sz="2200">
                  <a:solidFill>
                    <a:schemeClr val="bg1"/>
                  </a:solidFill>
                  <a:latin typeface="Tahoma" pitchFamily="34" charset="0"/>
                  <a:cs typeface="Tahoma" pitchFamily="34" charset="0"/>
                </a:rPr>
                <a:t>Estimated number of cases, 2010</a:t>
              </a:r>
            </a:p>
          </p:txBody>
        </p:sp>
        <p:sp>
          <p:nvSpPr>
            <p:cNvPr id="50183" name="Rectangle 3"/>
            <p:cNvSpPr>
              <a:spLocks noChangeArrowheads="1"/>
            </p:cNvSpPr>
            <p:nvPr/>
          </p:nvSpPr>
          <p:spPr bwMode="auto">
            <a:xfrm>
              <a:off x="6175149" y="1413340"/>
              <a:ext cx="2979396" cy="769397"/>
            </a:xfrm>
            <a:prstGeom prst="rect">
              <a:avLst/>
            </a:prstGeom>
            <a:solidFill>
              <a:srgbClr val="00206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GB" sz="2200">
                  <a:solidFill>
                    <a:schemeClr val="bg1"/>
                  </a:solidFill>
                  <a:latin typeface="Tahoma" pitchFamily="34" charset="0"/>
                  <a:cs typeface="Tahoma" pitchFamily="34" charset="0"/>
                </a:rPr>
                <a:t>Estimated number of deaths, 2010</a:t>
              </a:r>
              <a:endParaRPr lang="en-US" sz="2200">
                <a:solidFill>
                  <a:schemeClr val="bg1"/>
                </a:solidFill>
                <a:latin typeface="Tahoma" pitchFamily="34" charset="0"/>
                <a:cs typeface="Tahoma" pitchFamily="34" charset="0"/>
              </a:endParaRPr>
            </a:p>
          </p:txBody>
        </p:sp>
        <p:sp>
          <p:nvSpPr>
            <p:cNvPr id="50184" name="Rectangle 4"/>
            <p:cNvSpPr>
              <a:spLocks noChangeArrowheads="1"/>
            </p:cNvSpPr>
            <p:nvPr/>
          </p:nvSpPr>
          <p:spPr bwMode="auto">
            <a:xfrm>
              <a:off x="6167533" y="2624678"/>
              <a:ext cx="2700337" cy="8310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spcBef>
                  <a:spcPct val="20000"/>
                </a:spcBef>
              </a:pPr>
              <a:r>
                <a:rPr lang="en-GB" sz="2400">
                  <a:solidFill>
                    <a:srgbClr val="000000"/>
                  </a:solidFill>
                  <a:latin typeface="Calibri" pitchFamily="34" charset="0"/>
                </a:rPr>
                <a:t>    </a:t>
              </a:r>
              <a:r>
                <a:rPr lang="en-GB" sz="2400">
                  <a:solidFill>
                    <a:srgbClr val="000000"/>
                  </a:solidFill>
                  <a:latin typeface="Calibri" pitchFamily="34" charset="0"/>
                  <a:cs typeface="Tahoma" pitchFamily="34" charset="0"/>
                </a:rPr>
                <a:t>1.1 million*</a:t>
              </a:r>
              <a:endParaRPr lang="en-GB" sz="2400">
                <a:solidFill>
                  <a:srgbClr val="FF0000"/>
                </a:solidFill>
                <a:latin typeface="Calibri" pitchFamily="34" charset="0"/>
                <a:cs typeface="Tahoma" pitchFamily="34" charset="0"/>
              </a:endParaRPr>
            </a:p>
            <a:p>
              <a:pPr algn="ctr">
                <a:spcBef>
                  <a:spcPct val="20000"/>
                </a:spcBef>
              </a:pPr>
              <a:r>
                <a:rPr lang="en-GB" sz="2000">
                  <a:solidFill>
                    <a:srgbClr val="000000"/>
                  </a:solidFill>
                  <a:latin typeface="Calibri" pitchFamily="34" charset="0"/>
                  <a:cs typeface="Tahoma" pitchFamily="34" charset="0"/>
                </a:rPr>
                <a:t>(0.9–1.2 million)</a:t>
              </a:r>
            </a:p>
          </p:txBody>
        </p:sp>
        <p:sp>
          <p:nvSpPr>
            <p:cNvPr id="50185" name="Rectangle 5"/>
            <p:cNvSpPr>
              <a:spLocks noChangeArrowheads="1"/>
            </p:cNvSpPr>
            <p:nvPr/>
          </p:nvSpPr>
          <p:spPr bwMode="auto">
            <a:xfrm>
              <a:off x="2962560" y="2624678"/>
              <a:ext cx="2778125" cy="830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spcBef>
                  <a:spcPct val="20000"/>
                </a:spcBef>
              </a:pPr>
              <a:r>
                <a:rPr lang="en-GB" sz="2400">
                  <a:solidFill>
                    <a:srgbClr val="000000"/>
                  </a:solidFill>
                  <a:latin typeface="Calibri" pitchFamily="34" charset="0"/>
                  <a:cs typeface="Tahoma" pitchFamily="34" charset="0"/>
                </a:rPr>
                <a:t>8.8 million</a:t>
              </a:r>
            </a:p>
            <a:p>
              <a:pPr algn="ctr">
                <a:spcBef>
                  <a:spcPct val="20000"/>
                </a:spcBef>
              </a:pPr>
              <a:r>
                <a:rPr lang="en-GB" sz="2000">
                  <a:solidFill>
                    <a:srgbClr val="000000"/>
                  </a:solidFill>
                  <a:latin typeface="Calibri" pitchFamily="34" charset="0"/>
                  <a:cs typeface="Tahoma" pitchFamily="34" charset="0"/>
                </a:rPr>
                <a:t>(8.5–9.2 million)</a:t>
              </a:r>
            </a:p>
          </p:txBody>
        </p:sp>
        <p:sp>
          <p:nvSpPr>
            <p:cNvPr id="50186" name="Rectangle 6"/>
            <p:cNvSpPr>
              <a:spLocks noChangeArrowheads="1"/>
            </p:cNvSpPr>
            <p:nvPr/>
          </p:nvSpPr>
          <p:spPr bwMode="auto">
            <a:xfrm>
              <a:off x="2817926" y="4685677"/>
              <a:ext cx="3240316" cy="10156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spcBef>
                  <a:spcPct val="20000"/>
                </a:spcBef>
              </a:pPr>
              <a:r>
                <a:rPr lang="en-GB" sz="2400">
                  <a:solidFill>
                    <a:srgbClr val="000000"/>
                  </a:solidFill>
                  <a:latin typeface="Calibri" pitchFamily="34" charset="0"/>
                </a:rPr>
                <a:t>~ </a:t>
              </a:r>
              <a:r>
                <a:rPr lang="en-GB" sz="2400">
                  <a:solidFill>
                    <a:srgbClr val="000000"/>
                  </a:solidFill>
                  <a:latin typeface="Calibri" pitchFamily="34" charset="0"/>
                  <a:cs typeface="Tahoma" pitchFamily="34" charset="0"/>
                </a:rPr>
                <a:t>650,000 </a:t>
              </a:r>
              <a:br>
                <a:rPr lang="en-GB" sz="2400">
                  <a:solidFill>
                    <a:srgbClr val="000000"/>
                  </a:solidFill>
                  <a:latin typeface="Calibri" pitchFamily="34" charset="0"/>
                  <a:cs typeface="Tahoma" pitchFamily="34" charset="0"/>
                </a:rPr>
              </a:br>
              <a:r>
                <a:rPr lang="en-GB">
                  <a:solidFill>
                    <a:srgbClr val="000000"/>
                  </a:solidFill>
                  <a:latin typeface="Calibri" pitchFamily="34" charset="0"/>
                  <a:cs typeface="Tahoma" pitchFamily="34" charset="0"/>
                </a:rPr>
                <a:t>out of 12 million (11-14 million) prevalent TB cases</a:t>
              </a:r>
            </a:p>
          </p:txBody>
        </p:sp>
        <p:sp>
          <p:nvSpPr>
            <p:cNvPr id="50187" name="Rectangle 7"/>
            <p:cNvSpPr>
              <a:spLocks noChangeArrowheads="1"/>
            </p:cNvSpPr>
            <p:nvPr/>
          </p:nvSpPr>
          <p:spPr bwMode="auto">
            <a:xfrm>
              <a:off x="179512" y="2696116"/>
              <a:ext cx="2566406" cy="461639"/>
            </a:xfrm>
            <a:prstGeom prst="rect">
              <a:avLst/>
            </a:prstGeom>
            <a:solidFill>
              <a:srgbClr val="0033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GB" sz="2400">
                  <a:solidFill>
                    <a:schemeClr val="bg1"/>
                  </a:solidFill>
                  <a:latin typeface="Calibri" pitchFamily="34" charset="0"/>
                </a:rPr>
                <a:t>All forms of TB</a:t>
              </a:r>
            </a:p>
          </p:txBody>
        </p:sp>
        <p:sp>
          <p:nvSpPr>
            <p:cNvPr id="50188" name="Rectangle 8"/>
            <p:cNvSpPr>
              <a:spLocks noChangeArrowheads="1"/>
            </p:cNvSpPr>
            <p:nvPr/>
          </p:nvSpPr>
          <p:spPr bwMode="auto">
            <a:xfrm>
              <a:off x="179512" y="4764103"/>
              <a:ext cx="2566406" cy="830950"/>
            </a:xfrm>
            <a:prstGeom prst="rect">
              <a:avLst/>
            </a:prstGeom>
            <a:solidFill>
              <a:srgbClr val="0033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GB" sz="2400">
                  <a:solidFill>
                    <a:schemeClr val="bg1"/>
                  </a:solidFill>
                  <a:latin typeface="Calibri" pitchFamily="34" charset="0"/>
                  <a:cs typeface="Tahoma" pitchFamily="34" charset="0"/>
                </a:rPr>
                <a:t>Multidrug-resistant TB</a:t>
              </a:r>
            </a:p>
          </p:txBody>
        </p:sp>
        <p:sp>
          <p:nvSpPr>
            <p:cNvPr id="50189" name="Rectangle 9"/>
            <p:cNvSpPr>
              <a:spLocks noChangeArrowheads="1"/>
            </p:cNvSpPr>
            <p:nvPr/>
          </p:nvSpPr>
          <p:spPr bwMode="auto">
            <a:xfrm>
              <a:off x="179512" y="3730903"/>
              <a:ext cx="2566406" cy="461639"/>
            </a:xfrm>
            <a:prstGeom prst="rect">
              <a:avLst/>
            </a:prstGeom>
            <a:solidFill>
              <a:srgbClr val="0033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GB" sz="2400">
                  <a:solidFill>
                    <a:schemeClr val="bg1"/>
                  </a:solidFill>
                  <a:latin typeface="Calibri" pitchFamily="34" charset="0"/>
                  <a:cs typeface="Tahoma" pitchFamily="34" charset="0"/>
                </a:rPr>
                <a:t>HIV-associated TB</a:t>
              </a:r>
            </a:p>
          </p:txBody>
        </p:sp>
        <p:sp>
          <p:nvSpPr>
            <p:cNvPr id="50190" name="Rectangle 10"/>
            <p:cNvSpPr>
              <a:spLocks noChangeArrowheads="1"/>
            </p:cNvSpPr>
            <p:nvPr/>
          </p:nvSpPr>
          <p:spPr bwMode="auto">
            <a:xfrm>
              <a:off x="2961941" y="3775840"/>
              <a:ext cx="2808311"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GB" sz="2400">
                  <a:solidFill>
                    <a:srgbClr val="000000"/>
                  </a:solidFill>
                  <a:latin typeface="Calibri" pitchFamily="34" charset="0"/>
                </a:rPr>
                <a:t>  </a:t>
              </a:r>
              <a:r>
                <a:rPr lang="en-GB" sz="2400">
                  <a:solidFill>
                    <a:srgbClr val="000000"/>
                  </a:solidFill>
                  <a:latin typeface="Calibri" pitchFamily="34" charset="0"/>
                  <a:cs typeface="Tahoma" pitchFamily="34" charset="0"/>
                </a:rPr>
                <a:t>1.1 million</a:t>
              </a:r>
            </a:p>
            <a:p>
              <a:pPr algn="ctr"/>
              <a:r>
                <a:rPr lang="en-GB" sz="2400">
                  <a:solidFill>
                    <a:srgbClr val="000000"/>
                  </a:solidFill>
                  <a:latin typeface="Calibri" pitchFamily="34" charset="0"/>
                  <a:cs typeface="Tahoma" pitchFamily="34" charset="0"/>
                </a:rPr>
                <a:t> </a:t>
              </a:r>
              <a:r>
                <a:rPr lang="en-GB" sz="2000">
                  <a:solidFill>
                    <a:srgbClr val="000000"/>
                  </a:solidFill>
                  <a:latin typeface="Calibri" pitchFamily="34" charset="0"/>
                  <a:cs typeface="Tahoma" pitchFamily="34" charset="0"/>
                </a:rPr>
                <a:t>(1.0–1.2 million)</a:t>
              </a:r>
            </a:p>
          </p:txBody>
        </p:sp>
        <p:sp>
          <p:nvSpPr>
            <p:cNvPr id="50191" name="Rectangle 11"/>
            <p:cNvSpPr>
              <a:spLocks noChangeArrowheads="1"/>
            </p:cNvSpPr>
            <p:nvPr/>
          </p:nvSpPr>
          <p:spPr bwMode="auto">
            <a:xfrm>
              <a:off x="6130249" y="3787414"/>
              <a:ext cx="2759454" cy="7695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GB" sz="2400">
                  <a:solidFill>
                    <a:srgbClr val="000000"/>
                  </a:solidFill>
                  <a:latin typeface="Calibri" pitchFamily="34" charset="0"/>
                  <a:cs typeface="Tahoma" pitchFamily="34" charset="0"/>
                </a:rPr>
                <a:t>350,000</a:t>
              </a:r>
            </a:p>
            <a:p>
              <a:pPr algn="ctr"/>
              <a:r>
                <a:rPr lang="en-GB" sz="2000">
                  <a:solidFill>
                    <a:srgbClr val="000000"/>
                  </a:solidFill>
                  <a:latin typeface="Calibri" pitchFamily="34" charset="0"/>
                  <a:cs typeface="Tahoma" pitchFamily="34" charset="0"/>
                </a:rPr>
                <a:t>(320,000–390,000)</a:t>
              </a:r>
            </a:p>
          </p:txBody>
        </p:sp>
        <p:sp>
          <p:nvSpPr>
            <p:cNvPr id="50192" name="TextBox 14"/>
            <p:cNvSpPr txBox="1">
              <a:spLocks noChangeArrowheads="1"/>
            </p:cNvSpPr>
            <p:nvPr/>
          </p:nvSpPr>
          <p:spPr bwMode="auto">
            <a:xfrm>
              <a:off x="46164" y="6151086"/>
              <a:ext cx="9143876" cy="338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600">
                  <a:solidFill>
                    <a:srgbClr val="003300"/>
                  </a:solidFill>
                  <a:latin typeface="Calibri" pitchFamily="34" charset="0"/>
                </a:rPr>
                <a:t>Source: WHO Global Tuberculosis Control Report 2011 (</a:t>
              </a:r>
              <a:r>
                <a:rPr lang="en-GB" sz="1100">
                  <a:solidFill>
                    <a:srgbClr val="003300"/>
                  </a:solidFill>
                  <a:latin typeface="Calibri" pitchFamily="34" charset="0"/>
                </a:rPr>
                <a:t>www.who.int/tb/publications/global_report/2011/gtbr11_full.pdf</a:t>
              </a:r>
              <a:r>
                <a:rPr lang="en-GB" sz="1600">
                  <a:solidFill>
                    <a:srgbClr val="003300"/>
                  </a:solidFill>
                  <a:latin typeface="Calibri" pitchFamily="34" charset="0"/>
                </a:rPr>
                <a:t>)</a:t>
              </a:r>
            </a:p>
          </p:txBody>
        </p:sp>
        <p:cxnSp>
          <p:nvCxnSpPr>
            <p:cNvPr id="50193" name="Straight Connector 16"/>
            <p:cNvCxnSpPr>
              <a:cxnSpLocks noChangeShapeType="1"/>
            </p:cNvCxnSpPr>
            <p:nvPr/>
          </p:nvCxnSpPr>
          <p:spPr bwMode="auto">
            <a:xfrm>
              <a:off x="6058242" y="2564904"/>
              <a:ext cx="0" cy="3096344"/>
            </a:xfrm>
            <a:prstGeom prst="line">
              <a:avLst/>
            </a:prstGeom>
            <a:noFill/>
            <a:ln w="9525" algn="ctr">
              <a:solidFill>
                <a:schemeClr val="tx1"/>
              </a:solidFill>
              <a:round/>
              <a:headEnd/>
              <a:tailEnd/>
            </a:ln>
            <a:extLst>
              <a:ext uri="{909E8E84-426E-40DD-AFC4-6F175D3DCCD1}">
                <a14:hiddenFill xmlns="" xmlns:a14="http://schemas.microsoft.com/office/drawing/2010/main">
                  <a:noFill/>
                </a14:hiddenFill>
              </a:ext>
            </a:extLst>
          </p:spPr>
        </p:cxnSp>
      </p:grpSp>
      <p:sp>
        <p:nvSpPr>
          <p:cNvPr id="50180" name="TextBox 14"/>
          <p:cNvSpPr txBox="1">
            <a:spLocks noChangeArrowheads="1"/>
          </p:cNvSpPr>
          <p:nvPr/>
        </p:nvSpPr>
        <p:spPr bwMode="auto">
          <a:xfrm>
            <a:off x="827088" y="5805488"/>
            <a:ext cx="8281987"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en-GB" sz="1600">
                <a:solidFill>
                  <a:srgbClr val="003300"/>
                </a:solidFill>
                <a:latin typeface="Calibri" pitchFamily="34" charset="0"/>
              </a:rPr>
              <a:t>* Excluding deaths attributed to HIV/TB</a:t>
            </a:r>
          </a:p>
        </p:txBody>
      </p:sp>
      <p:pic>
        <p:nvPicPr>
          <p:cNvPr id="50181" name="Picture 18"/>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611188" y="908050"/>
            <a:ext cx="1179512" cy="165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3" name="Picture 3" descr="fig_global_inc"/>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7950" y="1628775"/>
            <a:ext cx="3205163" cy="4006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484" name="Picture 4" descr="fig_global_prev"/>
          <p:cNvPicPr>
            <a:picLocks noChangeAspect="1" noChangeArrowheads="1"/>
          </p:cNvPicPr>
          <p:nvPr/>
        </p:nvPicPr>
        <p:blipFill>
          <a:blip r:embed="rId4" cstate="print">
            <a:extLst>
              <a:ext uri="{28A0092B-C50C-407E-A947-70E740481C1C}">
                <a14:useLocalDpi xmlns="" xmlns:a14="http://schemas.microsoft.com/office/drawing/2010/main" val="0"/>
              </a:ext>
            </a:extLst>
          </a:blip>
          <a:srcRect r="19"/>
          <a:stretch>
            <a:fillRect/>
          </a:stretch>
        </p:blipFill>
        <p:spPr bwMode="auto">
          <a:xfrm>
            <a:off x="3387725" y="1628775"/>
            <a:ext cx="2913063" cy="4014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485" name="Picture 5" descr="fig_global_mort"/>
          <p:cNvPicPr>
            <a:picLocks noChangeAspect="1" noChangeArrowheads="1"/>
          </p:cNvPicPr>
          <p:nvPr/>
        </p:nvPicPr>
        <p:blipFill>
          <a:blip r:embed="rId5" cstate="print">
            <a:extLst>
              <a:ext uri="{28A0092B-C50C-407E-A947-70E740481C1C}">
                <a14:useLocalDpi xmlns="" xmlns:a14="http://schemas.microsoft.com/office/drawing/2010/main" val="0"/>
              </a:ext>
            </a:extLst>
          </a:blip>
          <a:srcRect r="19"/>
          <a:stretch>
            <a:fillRect/>
          </a:stretch>
        </p:blipFill>
        <p:spPr bwMode="auto">
          <a:xfrm>
            <a:off x="6300788" y="1628775"/>
            <a:ext cx="2925762" cy="403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205" name="Rectangle 6"/>
          <p:cNvSpPr>
            <a:spLocks noGrp="1" noChangeArrowheads="1"/>
          </p:cNvSpPr>
          <p:nvPr>
            <p:ph type="title"/>
          </p:nvPr>
        </p:nvSpPr>
        <p:spPr/>
        <p:txBody>
          <a:bodyPr/>
          <a:lstStyle/>
          <a:p>
            <a:pPr algn="l" eaLnBrk="1" hangingPunct="1"/>
            <a:r>
              <a:rPr lang="en-US" sz="4000" b="1" smtClean="0">
                <a:solidFill>
                  <a:schemeClr val="accent2"/>
                </a:solidFill>
              </a:rPr>
              <a:t>Incidence, prevalence and mortality rates: </a:t>
            </a:r>
            <a:r>
              <a:rPr lang="en-US" sz="4000" b="1" smtClean="0">
                <a:solidFill>
                  <a:srgbClr val="FF3300"/>
                </a:solidFill>
              </a:rPr>
              <a:t>global</a:t>
            </a:r>
            <a:r>
              <a:rPr lang="en-US" sz="4000" b="1" smtClean="0">
                <a:solidFill>
                  <a:schemeClr val="accent2"/>
                </a:solidFill>
              </a:rPr>
              <a:t> estimates</a:t>
            </a:r>
          </a:p>
        </p:txBody>
      </p:sp>
      <p:sp>
        <p:nvSpPr>
          <p:cNvPr id="276488" name="Text Box 8"/>
          <p:cNvSpPr txBox="1">
            <a:spLocks noChangeArrowheads="1"/>
          </p:cNvSpPr>
          <p:nvPr/>
        </p:nvSpPr>
        <p:spPr bwMode="auto">
          <a:xfrm>
            <a:off x="1619250" y="2997200"/>
            <a:ext cx="1247775"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400" b="1"/>
              <a:t>Peak in 2002</a:t>
            </a:r>
          </a:p>
        </p:txBody>
      </p:sp>
      <p:sp>
        <p:nvSpPr>
          <p:cNvPr id="276489" name="Line 9"/>
          <p:cNvSpPr>
            <a:spLocks noChangeShapeType="1"/>
          </p:cNvSpPr>
          <p:nvPr/>
        </p:nvSpPr>
        <p:spPr bwMode="auto">
          <a:xfrm flipH="1" flipV="1">
            <a:off x="2124075" y="2636838"/>
            <a:ext cx="0" cy="360362"/>
          </a:xfrm>
          <a:prstGeom prst="line">
            <a:avLst/>
          </a:prstGeom>
          <a:noFill/>
          <a:ln w="254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76490" name="Text Box 10"/>
          <p:cNvSpPr txBox="1">
            <a:spLocks noChangeArrowheads="1"/>
          </p:cNvSpPr>
          <p:nvPr/>
        </p:nvSpPr>
        <p:spPr bwMode="auto">
          <a:xfrm>
            <a:off x="6588125" y="4076700"/>
            <a:ext cx="804863"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600" b="1">
                <a:solidFill>
                  <a:srgbClr val="FF3300"/>
                </a:solidFill>
              </a:rPr>
              <a:t>Target</a:t>
            </a:r>
          </a:p>
        </p:txBody>
      </p:sp>
      <p:sp>
        <p:nvSpPr>
          <p:cNvPr id="276491" name="Text Box 11"/>
          <p:cNvSpPr txBox="1">
            <a:spLocks noChangeArrowheads="1"/>
          </p:cNvSpPr>
          <p:nvPr/>
        </p:nvSpPr>
        <p:spPr bwMode="auto">
          <a:xfrm>
            <a:off x="3779838" y="4005263"/>
            <a:ext cx="804862"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600" b="1">
                <a:solidFill>
                  <a:srgbClr val="FF3300"/>
                </a:solidFill>
              </a:rPr>
              <a:t>Target</a:t>
            </a:r>
          </a:p>
        </p:txBody>
      </p:sp>
      <p:sp>
        <p:nvSpPr>
          <p:cNvPr id="276504" name="Line 24"/>
          <p:cNvSpPr>
            <a:spLocks noChangeShapeType="1"/>
          </p:cNvSpPr>
          <p:nvPr/>
        </p:nvSpPr>
        <p:spPr bwMode="auto">
          <a:xfrm flipV="1">
            <a:off x="4572000" y="3789363"/>
            <a:ext cx="144463" cy="287337"/>
          </a:xfrm>
          <a:prstGeom prst="line">
            <a:avLst/>
          </a:prstGeom>
          <a:noFill/>
          <a:ln w="254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76505" name="Line 25"/>
          <p:cNvSpPr>
            <a:spLocks noChangeShapeType="1"/>
          </p:cNvSpPr>
          <p:nvPr/>
        </p:nvSpPr>
        <p:spPr bwMode="auto">
          <a:xfrm flipV="1">
            <a:off x="7380288" y="3860800"/>
            <a:ext cx="144462" cy="287338"/>
          </a:xfrm>
          <a:prstGeom prst="line">
            <a:avLst/>
          </a:prstGeom>
          <a:noFill/>
          <a:ln w="254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76508" name="Text Box 28"/>
          <p:cNvSpPr txBox="1">
            <a:spLocks noChangeArrowheads="1"/>
          </p:cNvSpPr>
          <p:nvPr/>
        </p:nvSpPr>
        <p:spPr bwMode="auto">
          <a:xfrm>
            <a:off x="3419475" y="1700213"/>
            <a:ext cx="1296988" cy="33655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600" b="1"/>
              <a:t>Prevalence</a:t>
            </a:r>
          </a:p>
        </p:txBody>
      </p:sp>
      <p:sp>
        <p:nvSpPr>
          <p:cNvPr id="276509" name="Text Box 29"/>
          <p:cNvSpPr txBox="1">
            <a:spLocks noChangeArrowheads="1"/>
          </p:cNvSpPr>
          <p:nvPr/>
        </p:nvSpPr>
        <p:spPr bwMode="auto">
          <a:xfrm>
            <a:off x="6443663" y="1700213"/>
            <a:ext cx="1368425" cy="33655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600" b="1"/>
              <a:t>Mortality</a:t>
            </a:r>
          </a:p>
        </p:txBody>
      </p:sp>
      <p:sp>
        <p:nvSpPr>
          <p:cNvPr id="276512" name="Text Box 32"/>
          <p:cNvSpPr txBox="1">
            <a:spLocks noChangeArrowheads="1"/>
          </p:cNvSpPr>
          <p:nvPr/>
        </p:nvSpPr>
        <p:spPr bwMode="auto">
          <a:xfrm>
            <a:off x="250825" y="2133600"/>
            <a:ext cx="504825"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150</a:t>
            </a:r>
            <a:endParaRPr lang="en-US" sz="1200" b="1"/>
          </a:p>
        </p:txBody>
      </p:sp>
      <p:sp>
        <p:nvSpPr>
          <p:cNvPr id="51215" name="Rectangle 35"/>
          <p:cNvSpPr>
            <a:spLocks noChangeArrowheads="1"/>
          </p:cNvSpPr>
          <p:nvPr/>
        </p:nvSpPr>
        <p:spPr bwMode="auto">
          <a:xfrm>
            <a:off x="179388" y="2492375"/>
            <a:ext cx="215900" cy="244951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it-IT"/>
          </a:p>
        </p:txBody>
      </p:sp>
      <p:sp>
        <p:nvSpPr>
          <p:cNvPr id="276516" name="Text Box 36"/>
          <p:cNvSpPr txBox="1">
            <a:spLocks noChangeArrowheads="1"/>
          </p:cNvSpPr>
          <p:nvPr/>
        </p:nvSpPr>
        <p:spPr bwMode="auto">
          <a:xfrm>
            <a:off x="250825" y="3068638"/>
            <a:ext cx="504825" cy="2873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100</a:t>
            </a:r>
            <a:endParaRPr lang="en-US" sz="1200" b="1"/>
          </a:p>
        </p:txBody>
      </p:sp>
      <p:sp>
        <p:nvSpPr>
          <p:cNvPr id="276517" name="Text Box 37"/>
          <p:cNvSpPr txBox="1">
            <a:spLocks noChangeArrowheads="1"/>
          </p:cNvSpPr>
          <p:nvPr/>
        </p:nvSpPr>
        <p:spPr bwMode="auto">
          <a:xfrm>
            <a:off x="250825" y="3933825"/>
            <a:ext cx="504825"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50</a:t>
            </a:r>
            <a:endParaRPr lang="en-US" sz="1200" b="1"/>
          </a:p>
        </p:txBody>
      </p:sp>
      <p:sp>
        <p:nvSpPr>
          <p:cNvPr id="276518" name="Text Box 38"/>
          <p:cNvSpPr txBox="1">
            <a:spLocks noChangeArrowheads="1"/>
          </p:cNvSpPr>
          <p:nvPr/>
        </p:nvSpPr>
        <p:spPr bwMode="auto">
          <a:xfrm>
            <a:off x="395288" y="4868863"/>
            <a:ext cx="288925" cy="2873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0</a:t>
            </a:r>
            <a:endParaRPr lang="en-US" sz="1200" b="1"/>
          </a:p>
        </p:txBody>
      </p:sp>
      <p:sp>
        <p:nvSpPr>
          <p:cNvPr id="276519" name="Text Box 39"/>
          <p:cNvSpPr txBox="1">
            <a:spLocks noChangeArrowheads="1"/>
          </p:cNvSpPr>
          <p:nvPr/>
        </p:nvSpPr>
        <p:spPr bwMode="auto">
          <a:xfrm flipV="1">
            <a:off x="39688" y="1628775"/>
            <a:ext cx="428625" cy="338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600" b="1">
                <a:solidFill>
                  <a:srgbClr val="FF3300"/>
                </a:solidFill>
              </a:rPr>
              <a:t>Rate per 100,000 population</a:t>
            </a:r>
          </a:p>
        </p:txBody>
      </p:sp>
      <p:sp>
        <p:nvSpPr>
          <p:cNvPr id="276520" name="Text Box 40"/>
          <p:cNvSpPr txBox="1">
            <a:spLocks noChangeArrowheads="1"/>
          </p:cNvSpPr>
          <p:nvPr/>
        </p:nvSpPr>
        <p:spPr bwMode="auto">
          <a:xfrm>
            <a:off x="3203575" y="2349500"/>
            <a:ext cx="504825"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250</a:t>
            </a:r>
            <a:endParaRPr lang="en-US" sz="1200" b="1"/>
          </a:p>
        </p:txBody>
      </p:sp>
      <p:sp>
        <p:nvSpPr>
          <p:cNvPr id="276521" name="Text Box 41"/>
          <p:cNvSpPr txBox="1">
            <a:spLocks noChangeArrowheads="1"/>
          </p:cNvSpPr>
          <p:nvPr/>
        </p:nvSpPr>
        <p:spPr bwMode="auto">
          <a:xfrm>
            <a:off x="3203575" y="2852738"/>
            <a:ext cx="504825" cy="2873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200</a:t>
            </a:r>
            <a:endParaRPr lang="en-US" sz="1200" b="1"/>
          </a:p>
        </p:txBody>
      </p:sp>
      <p:sp>
        <p:nvSpPr>
          <p:cNvPr id="276522" name="Text Box 42"/>
          <p:cNvSpPr txBox="1">
            <a:spLocks noChangeArrowheads="1"/>
          </p:cNvSpPr>
          <p:nvPr/>
        </p:nvSpPr>
        <p:spPr bwMode="auto">
          <a:xfrm>
            <a:off x="3203575" y="3357563"/>
            <a:ext cx="504825" cy="2873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150</a:t>
            </a:r>
            <a:endParaRPr lang="en-US" sz="1200" b="1"/>
          </a:p>
        </p:txBody>
      </p:sp>
      <p:sp>
        <p:nvSpPr>
          <p:cNvPr id="276523" name="Text Box 43"/>
          <p:cNvSpPr txBox="1">
            <a:spLocks noChangeArrowheads="1"/>
          </p:cNvSpPr>
          <p:nvPr/>
        </p:nvSpPr>
        <p:spPr bwMode="auto">
          <a:xfrm>
            <a:off x="3203575" y="3860800"/>
            <a:ext cx="504825"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100</a:t>
            </a:r>
            <a:endParaRPr lang="en-US" sz="1200" b="1"/>
          </a:p>
        </p:txBody>
      </p:sp>
      <p:sp>
        <p:nvSpPr>
          <p:cNvPr id="276524" name="Text Box 44"/>
          <p:cNvSpPr txBox="1">
            <a:spLocks noChangeArrowheads="1"/>
          </p:cNvSpPr>
          <p:nvPr/>
        </p:nvSpPr>
        <p:spPr bwMode="auto">
          <a:xfrm>
            <a:off x="3203575" y="4365625"/>
            <a:ext cx="504825"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50</a:t>
            </a:r>
            <a:endParaRPr lang="en-US" sz="1200" b="1"/>
          </a:p>
        </p:txBody>
      </p:sp>
      <p:sp>
        <p:nvSpPr>
          <p:cNvPr id="276525" name="Text Box 45"/>
          <p:cNvSpPr txBox="1">
            <a:spLocks noChangeArrowheads="1"/>
          </p:cNvSpPr>
          <p:nvPr/>
        </p:nvSpPr>
        <p:spPr bwMode="auto">
          <a:xfrm>
            <a:off x="3348038" y="4868863"/>
            <a:ext cx="360362" cy="50482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0</a:t>
            </a:r>
            <a:endParaRPr lang="en-US" sz="1200" b="1"/>
          </a:p>
        </p:txBody>
      </p:sp>
      <p:sp>
        <p:nvSpPr>
          <p:cNvPr id="51226" name="Rectangle 47"/>
          <p:cNvSpPr>
            <a:spLocks noChangeArrowheads="1"/>
          </p:cNvSpPr>
          <p:nvPr/>
        </p:nvSpPr>
        <p:spPr bwMode="auto">
          <a:xfrm>
            <a:off x="539750" y="1773238"/>
            <a:ext cx="1079500" cy="2159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it-IT"/>
          </a:p>
        </p:txBody>
      </p:sp>
      <p:sp>
        <p:nvSpPr>
          <p:cNvPr id="276528" name="Text Box 48"/>
          <p:cNvSpPr txBox="1">
            <a:spLocks noChangeArrowheads="1"/>
          </p:cNvSpPr>
          <p:nvPr/>
        </p:nvSpPr>
        <p:spPr bwMode="auto">
          <a:xfrm>
            <a:off x="611188" y="1700213"/>
            <a:ext cx="1296987" cy="33655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600" b="1"/>
              <a:t>  Incidence</a:t>
            </a:r>
          </a:p>
        </p:txBody>
      </p:sp>
      <p:sp>
        <p:nvSpPr>
          <p:cNvPr id="51228" name="Rectangle 49"/>
          <p:cNvSpPr>
            <a:spLocks noChangeArrowheads="1"/>
          </p:cNvSpPr>
          <p:nvPr/>
        </p:nvSpPr>
        <p:spPr bwMode="auto">
          <a:xfrm>
            <a:off x="827088" y="4437063"/>
            <a:ext cx="2232025" cy="5762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it-IT"/>
          </a:p>
        </p:txBody>
      </p:sp>
      <p:sp>
        <p:nvSpPr>
          <p:cNvPr id="276530" name="Text Box 50"/>
          <p:cNvSpPr txBox="1">
            <a:spLocks noChangeArrowheads="1"/>
          </p:cNvSpPr>
          <p:nvPr/>
        </p:nvSpPr>
        <p:spPr bwMode="auto">
          <a:xfrm>
            <a:off x="6156325" y="2420938"/>
            <a:ext cx="360363" cy="2873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25</a:t>
            </a:r>
            <a:endParaRPr lang="en-US" sz="1200" b="1"/>
          </a:p>
        </p:txBody>
      </p:sp>
      <p:sp>
        <p:nvSpPr>
          <p:cNvPr id="276531" name="Text Box 51"/>
          <p:cNvSpPr txBox="1">
            <a:spLocks noChangeArrowheads="1"/>
          </p:cNvSpPr>
          <p:nvPr/>
        </p:nvSpPr>
        <p:spPr bwMode="auto">
          <a:xfrm>
            <a:off x="6156325" y="2924175"/>
            <a:ext cx="360363"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20</a:t>
            </a:r>
            <a:endParaRPr lang="en-US" sz="1200" b="1"/>
          </a:p>
        </p:txBody>
      </p:sp>
      <p:sp>
        <p:nvSpPr>
          <p:cNvPr id="276532" name="Text Box 52"/>
          <p:cNvSpPr txBox="1">
            <a:spLocks noChangeArrowheads="1"/>
          </p:cNvSpPr>
          <p:nvPr/>
        </p:nvSpPr>
        <p:spPr bwMode="auto">
          <a:xfrm>
            <a:off x="6156325" y="3357563"/>
            <a:ext cx="360363" cy="2873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15</a:t>
            </a:r>
            <a:endParaRPr lang="en-US" sz="1200" b="1"/>
          </a:p>
        </p:txBody>
      </p:sp>
      <p:sp>
        <p:nvSpPr>
          <p:cNvPr id="276533" name="Text Box 53"/>
          <p:cNvSpPr txBox="1">
            <a:spLocks noChangeArrowheads="1"/>
          </p:cNvSpPr>
          <p:nvPr/>
        </p:nvSpPr>
        <p:spPr bwMode="auto">
          <a:xfrm>
            <a:off x="6156325" y="3860800"/>
            <a:ext cx="360363"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10</a:t>
            </a:r>
            <a:endParaRPr lang="en-US" sz="1200" b="1"/>
          </a:p>
        </p:txBody>
      </p:sp>
      <p:sp>
        <p:nvSpPr>
          <p:cNvPr id="276534" name="Text Box 54"/>
          <p:cNvSpPr txBox="1">
            <a:spLocks noChangeArrowheads="1"/>
          </p:cNvSpPr>
          <p:nvPr/>
        </p:nvSpPr>
        <p:spPr bwMode="auto">
          <a:xfrm>
            <a:off x="6156325" y="4365625"/>
            <a:ext cx="360363" cy="28733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5</a:t>
            </a:r>
            <a:endParaRPr lang="en-US" sz="1200" b="1"/>
          </a:p>
        </p:txBody>
      </p:sp>
      <p:sp>
        <p:nvSpPr>
          <p:cNvPr id="276535" name="Text Box 55"/>
          <p:cNvSpPr txBox="1">
            <a:spLocks noChangeArrowheads="1"/>
          </p:cNvSpPr>
          <p:nvPr/>
        </p:nvSpPr>
        <p:spPr bwMode="auto">
          <a:xfrm>
            <a:off x="6156325" y="4868863"/>
            <a:ext cx="360363" cy="50482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sz="1200" b="1"/>
              <a:t>0</a:t>
            </a:r>
            <a:endParaRPr lang="en-US" sz="1200" b="1"/>
          </a:p>
        </p:txBody>
      </p:sp>
      <p:sp>
        <p:nvSpPr>
          <p:cNvPr id="276536" name="Text Box 56"/>
          <p:cNvSpPr txBox="1">
            <a:spLocks noChangeArrowheads="1"/>
          </p:cNvSpPr>
          <p:nvPr/>
        </p:nvSpPr>
        <p:spPr bwMode="auto">
          <a:xfrm>
            <a:off x="611188" y="5157788"/>
            <a:ext cx="2089150" cy="304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1400" b="1"/>
              <a:t>1990</a:t>
            </a:r>
            <a:endParaRPr lang="en-US" sz="1400" b="1"/>
          </a:p>
        </p:txBody>
      </p:sp>
      <p:sp>
        <p:nvSpPr>
          <p:cNvPr id="276537" name="Text Box 57"/>
          <p:cNvSpPr txBox="1">
            <a:spLocks noChangeArrowheads="1"/>
          </p:cNvSpPr>
          <p:nvPr/>
        </p:nvSpPr>
        <p:spPr bwMode="auto">
          <a:xfrm>
            <a:off x="2771775" y="5157788"/>
            <a:ext cx="577850" cy="304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400" b="1"/>
              <a:t>2010</a:t>
            </a:r>
          </a:p>
        </p:txBody>
      </p:sp>
      <p:sp>
        <p:nvSpPr>
          <p:cNvPr id="276538" name="Text Box 58"/>
          <p:cNvSpPr txBox="1">
            <a:spLocks noChangeArrowheads="1"/>
          </p:cNvSpPr>
          <p:nvPr/>
        </p:nvSpPr>
        <p:spPr bwMode="auto">
          <a:xfrm>
            <a:off x="3563938" y="5157788"/>
            <a:ext cx="2232025" cy="304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1400" b="1"/>
              <a:t>1990</a:t>
            </a:r>
            <a:endParaRPr lang="en-US" sz="1400" b="1"/>
          </a:p>
        </p:txBody>
      </p:sp>
      <p:sp>
        <p:nvSpPr>
          <p:cNvPr id="276539" name="Text Box 59"/>
          <p:cNvSpPr txBox="1">
            <a:spLocks noChangeArrowheads="1"/>
          </p:cNvSpPr>
          <p:nvPr/>
        </p:nvSpPr>
        <p:spPr bwMode="auto">
          <a:xfrm>
            <a:off x="5724525" y="5157788"/>
            <a:ext cx="577850" cy="304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400" b="1"/>
              <a:t>2015</a:t>
            </a:r>
          </a:p>
        </p:txBody>
      </p:sp>
      <p:sp>
        <p:nvSpPr>
          <p:cNvPr id="276540" name="Text Box 60"/>
          <p:cNvSpPr txBox="1">
            <a:spLocks noChangeArrowheads="1"/>
          </p:cNvSpPr>
          <p:nvPr/>
        </p:nvSpPr>
        <p:spPr bwMode="auto">
          <a:xfrm>
            <a:off x="6443663" y="5157788"/>
            <a:ext cx="2232025" cy="304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1400" b="1"/>
              <a:t>1990</a:t>
            </a:r>
            <a:endParaRPr lang="en-US" sz="1400" b="1"/>
          </a:p>
        </p:txBody>
      </p:sp>
      <p:sp>
        <p:nvSpPr>
          <p:cNvPr id="276541" name="Text Box 61"/>
          <p:cNvSpPr txBox="1">
            <a:spLocks noChangeArrowheads="1"/>
          </p:cNvSpPr>
          <p:nvPr/>
        </p:nvSpPr>
        <p:spPr bwMode="auto">
          <a:xfrm>
            <a:off x="8566150" y="5157788"/>
            <a:ext cx="577850" cy="304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400" b="1"/>
              <a:t>2015</a:t>
            </a:r>
          </a:p>
        </p:txBody>
      </p:sp>
      <p:sp>
        <p:nvSpPr>
          <p:cNvPr id="276542" name="Text Box 62"/>
          <p:cNvSpPr txBox="1">
            <a:spLocks noChangeArrowheads="1"/>
          </p:cNvSpPr>
          <p:nvPr/>
        </p:nvSpPr>
        <p:spPr bwMode="auto">
          <a:xfrm>
            <a:off x="6588125" y="4605338"/>
            <a:ext cx="243205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600" b="1"/>
              <a:t>40% decline since 1990</a:t>
            </a:r>
          </a:p>
        </p:txBody>
      </p:sp>
      <p:sp>
        <p:nvSpPr>
          <p:cNvPr id="276543" name="Text Box 63"/>
          <p:cNvSpPr txBox="1">
            <a:spLocks noChangeArrowheads="1"/>
          </p:cNvSpPr>
          <p:nvPr/>
        </p:nvSpPr>
        <p:spPr bwMode="auto">
          <a:xfrm>
            <a:off x="827088" y="4581525"/>
            <a:ext cx="2208212"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600" b="1"/>
              <a:t>Falling 1.3% per year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4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48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54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5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51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5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5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5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64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65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651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7648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650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65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65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65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65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65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65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65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650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649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7652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27648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7650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7654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7649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7654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7654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7653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7653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7653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7653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7653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7653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76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8" grpId="0"/>
      <p:bldP spid="276489" grpId="0" animBg="1"/>
      <p:bldP spid="276490" grpId="0"/>
      <p:bldP spid="276491" grpId="0"/>
      <p:bldP spid="276504" grpId="0" animBg="1"/>
      <p:bldP spid="276505" grpId="0" animBg="1"/>
      <p:bldP spid="276508" grpId="0" animBg="1"/>
      <p:bldP spid="276509" grpId="0" animBg="1"/>
      <p:bldP spid="276512" grpId="0" animBg="1"/>
      <p:bldP spid="276516" grpId="0" animBg="1"/>
      <p:bldP spid="276518" grpId="0" animBg="1"/>
      <p:bldP spid="276519" grpId="0"/>
      <p:bldP spid="276520" grpId="0" animBg="1"/>
      <p:bldP spid="276521" grpId="0" animBg="1"/>
      <p:bldP spid="276522" grpId="0" animBg="1"/>
      <p:bldP spid="276523" grpId="0" animBg="1"/>
      <p:bldP spid="276524" grpId="0" animBg="1"/>
      <p:bldP spid="276525" grpId="0" animBg="1"/>
      <p:bldP spid="276528" grpId="0" animBg="1"/>
      <p:bldP spid="276530" grpId="0" animBg="1"/>
      <p:bldP spid="276531" grpId="0" animBg="1"/>
      <p:bldP spid="276532" grpId="0" animBg="1"/>
      <p:bldP spid="276533" grpId="0" animBg="1"/>
      <p:bldP spid="276534" grpId="0" animBg="1"/>
      <p:bldP spid="276535" grpId="0" animBg="1"/>
      <p:bldP spid="276536" grpId="0" animBg="1"/>
      <p:bldP spid="276537" grpId="0" animBg="1"/>
      <p:bldP spid="276538" grpId="0" animBg="1"/>
      <p:bldP spid="276539" grpId="0" animBg="1"/>
      <p:bldP spid="276540" grpId="0" animBg="1"/>
      <p:bldP spid="276541" grpId="0" animBg="1"/>
      <p:bldP spid="276542" grpId="0"/>
      <p:bldP spid="27654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146050" y="187325"/>
            <a:ext cx="8856663" cy="614363"/>
          </a:xfrm>
          <a:prstGeom prst="rect">
            <a:avLst/>
          </a:prstGeom>
          <a:noFill/>
          <a:ln w="9525">
            <a:noFill/>
            <a:miter lim="800000"/>
            <a:headEnd/>
            <a:tailEnd/>
          </a:ln>
          <a:effectLst>
            <a:outerShdw dist="17961" dir="2700000" algn="ctr" rotWithShape="0">
              <a:srgbClr val="96CCEE"/>
            </a:outerShdw>
          </a:effectLst>
        </p:spPr>
        <p:txBody>
          <a:bodyPr lIns="0" tIns="0" rIns="0" bIns="0" anchor="ctr">
            <a:spAutoFit/>
          </a:bodyPr>
          <a:lstStyle/>
          <a:p>
            <a:pPr algn="ctr">
              <a:defRPr/>
            </a:pPr>
            <a:r>
              <a:rPr lang="en-GB" sz="4000" b="1" dirty="0">
                <a:solidFill>
                  <a:schemeClr val="accent2"/>
                </a:solidFill>
                <a:latin typeface="+mj-lt"/>
                <a:cs typeface="Arial" charset="0"/>
              </a:rPr>
              <a:t>The global TB situation (2)</a:t>
            </a:r>
            <a:endParaRPr lang="en-US" sz="4000" b="1" kern="0" dirty="0">
              <a:solidFill>
                <a:schemeClr val="accent2"/>
              </a:solidFill>
              <a:latin typeface="+mj-lt"/>
              <a:ea typeface="+mj-ea"/>
              <a:cs typeface="+mj-cs"/>
            </a:endParaRPr>
          </a:p>
        </p:txBody>
      </p:sp>
      <p:pic>
        <p:nvPicPr>
          <p:cNvPr id="52227"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388" y="908050"/>
            <a:ext cx="8785225"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581025" y="528638"/>
            <a:ext cx="7981950" cy="580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566738" y="466725"/>
            <a:ext cx="8010525" cy="592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0"/>
            <a:ext cx="9144000" cy="719138"/>
          </a:xfrm>
          <a:prstGeom prst="rect">
            <a:avLst/>
          </a:prstGeom>
          <a:noFill/>
          <a:ln w="9525">
            <a:noFill/>
            <a:miter lim="800000"/>
            <a:headEnd/>
            <a:tailEnd/>
          </a:ln>
        </p:spPr>
        <p:txBody>
          <a:bodyPr anchor="ctr"/>
          <a:lstStyle/>
          <a:p>
            <a:pPr algn="ctr">
              <a:defRPr/>
            </a:pPr>
            <a:r>
              <a:rPr lang="en-US" sz="3200" b="1" dirty="0">
                <a:solidFill>
                  <a:schemeClr val="accent2"/>
                </a:solidFill>
                <a:latin typeface="+mn-lt"/>
                <a:cs typeface="Tahoma" pitchFamily="34" charset="0"/>
              </a:rPr>
              <a:t>Definitions</a:t>
            </a:r>
          </a:p>
        </p:txBody>
      </p:sp>
      <p:sp>
        <p:nvSpPr>
          <p:cNvPr id="55299" name="Text Box 3"/>
          <p:cNvSpPr txBox="1">
            <a:spLocks noChangeArrowheads="1"/>
          </p:cNvSpPr>
          <p:nvPr/>
        </p:nvSpPr>
        <p:spPr bwMode="auto">
          <a:xfrm>
            <a:off x="312738" y="854075"/>
            <a:ext cx="8831262" cy="286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nSpc>
                <a:spcPct val="75000"/>
              </a:lnSpc>
            </a:pPr>
            <a:r>
              <a:rPr lang="en-US" sz="2400">
                <a:solidFill>
                  <a:srgbClr val="0000CC"/>
                </a:solidFill>
                <a:latin typeface="Tahoma" pitchFamily="34" charset="0"/>
                <a:cs typeface="Tahoma" pitchFamily="34" charset="0"/>
              </a:rPr>
              <a:t>MDR-TB</a:t>
            </a:r>
            <a:r>
              <a:rPr lang="en-US" sz="2400">
                <a:solidFill>
                  <a:schemeClr val="tx2"/>
                </a:solidFill>
                <a:latin typeface="Tahoma" pitchFamily="34" charset="0"/>
                <a:cs typeface="Tahoma" pitchFamily="34" charset="0"/>
              </a:rPr>
              <a:t> </a:t>
            </a:r>
            <a:r>
              <a:rPr lang="en-US" sz="2400">
                <a:latin typeface="Tahoma" pitchFamily="34" charset="0"/>
                <a:cs typeface="Tahoma" pitchFamily="34" charset="0"/>
              </a:rPr>
              <a:t>= Strains resistant to at least INH and RIF (most important 1st-line drugs)</a:t>
            </a:r>
          </a:p>
          <a:p>
            <a:pPr>
              <a:lnSpc>
                <a:spcPct val="75000"/>
              </a:lnSpc>
            </a:pPr>
            <a:endParaRPr lang="en-US" sz="2400">
              <a:latin typeface="Tahoma" pitchFamily="34" charset="0"/>
              <a:cs typeface="Tahoma" pitchFamily="34" charset="0"/>
            </a:endParaRPr>
          </a:p>
          <a:p>
            <a:pPr>
              <a:lnSpc>
                <a:spcPct val="75000"/>
              </a:lnSpc>
            </a:pPr>
            <a:r>
              <a:rPr lang="en-US" sz="2400">
                <a:solidFill>
                  <a:srgbClr val="0000CC"/>
                </a:solidFill>
                <a:latin typeface="Tahoma" pitchFamily="34" charset="0"/>
                <a:cs typeface="Tahoma" pitchFamily="34" charset="0"/>
              </a:rPr>
              <a:t>XDR-TB</a:t>
            </a:r>
            <a:r>
              <a:rPr lang="en-US" sz="2400">
                <a:solidFill>
                  <a:schemeClr val="tx2"/>
                </a:solidFill>
                <a:latin typeface="Tahoma" pitchFamily="34" charset="0"/>
                <a:cs typeface="Tahoma" pitchFamily="34" charset="0"/>
              </a:rPr>
              <a:t> =</a:t>
            </a:r>
            <a:r>
              <a:rPr lang="en-US" sz="2400">
                <a:solidFill>
                  <a:schemeClr val="bg1"/>
                </a:solidFill>
                <a:latin typeface="Tahoma" pitchFamily="34" charset="0"/>
                <a:cs typeface="Tahoma" pitchFamily="34" charset="0"/>
              </a:rPr>
              <a:t> </a:t>
            </a:r>
            <a:r>
              <a:rPr lang="en-US" sz="2400">
                <a:latin typeface="Tahoma" pitchFamily="34" charset="0"/>
                <a:cs typeface="Tahoma" pitchFamily="34" charset="0"/>
              </a:rPr>
              <a:t>MDR TB strains with additional resistance to any fluoroquinolone and any of the 3 injectable second-line drugs (amikacin, kanamycin, capreomycin)</a:t>
            </a:r>
          </a:p>
          <a:p>
            <a:pPr>
              <a:lnSpc>
                <a:spcPct val="75000"/>
              </a:lnSpc>
            </a:pPr>
            <a:endParaRPr lang="en-US" sz="2400">
              <a:latin typeface="Tahoma" pitchFamily="34" charset="0"/>
              <a:cs typeface="Tahoma" pitchFamily="34" charset="0"/>
            </a:endParaRPr>
          </a:p>
          <a:p>
            <a:pPr>
              <a:lnSpc>
                <a:spcPct val="75000"/>
              </a:lnSpc>
            </a:pPr>
            <a:r>
              <a:rPr lang="en-US" sz="2400">
                <a:solidFill>
                  <a:schemeClr val="accent2"/>
                </a:solidFill>
                <a:latin typeface="Tahoma" pitchFamily="34" charset="0"/>
                <a:cs typeface="Tahoma" pitchFamily="34" charset="0"/>
              </a:rPr>
              <a:t>TDR, XXDR </a:t>
            </a:r>
            <a:r>
              <a:rPr lang="en-US" sz="2400">
                <a:latin typeface="Tahoma" pitchFamily="34" charset="0"/>
                <a:cs typeface="Tahoma" pitchFamily="34" charset="0"/>
              </a:rPr>
              <a:t>= Resistance to all drugs (not standardised defin)</a:t>
            </a:r>
          </a:p>
          <a:p>
            <a:pPr>
              <a:lnSpc>
                <a:spcPct val="75000"/>
              </a:lnSpc>
            </a:pPr>
            <a:endParaRPr lang="en-US" sz="2400">
              <a:latin typeface="Tahoma" pitchFamily="34" charset="0"/>
              <a:cs typeface="Tahoma" pitchFamily="34" charset="0"/>
            </a:endParaRPr>
          </a:p>
          <a:p>
            <a:pPr>
              <a:lnSpc>
                <a:spcPct val="75000"/>
              </a:lnSpc>
            </a:pPr>
            <a:endParaRPr lang="en-US" sz="2400">
              <a:latin typeface="Tahoma" pitchFamily="34" charset="0"/>
              <a:cs typeface="Tahoma" pitchFamily="34" charset="0"/>
            </a:endParaRPr>
          </a:p>
        </p:txBody>
      </p:sp>
      <p:sp>
        <p:nvSpPr>
          <p:cNvPr id="55300" name="AutoShape 4"/>
          <p:cNvSpPr>
            <a:spLocks noChangeAspect="1" noChangeArrowheads="1"/>
          </p:cNvSpPr>
          <p:nvPr/>
        </p:nvSpPr>
        <p:spPr bwMode="auto">
          <a:xfrm>
            <a:off x="1455738" y="3322638"/>
            <a:ext cx="5905500" cy="3275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55301" name="Oval 5"/>
          <p:cNvSpPr>
            <a:spLocks noChangeArrowheads="1"/>
          </p:cNvSpPr>
          <p:nvPr/>
        </p:nvSpPr>
        <p:spPr bwMode="auto">
          <a:xfrm>
            <a:off x="1563688" y="3321050"/>
            <a:ext cx="5956300" cy="3276600"/>
          </a:xfrm>
          <a:prstGeom prst="ellipse">
            <a:avLst/>
          </a:prstGeom>
          <a:solidFill>
            <a:srgbClr val="00CCFF">
              <a:alpha val="92155"/>
            </a:srgbClr>
          </a:solidFill>
          <a:ln w="9525">
            <a:solidFill>
              <a:srgbClr val="000000"/>
            </a:solidFill>
            <a:round/>
            <a:headEnd/>
            <a:tailEnd/>
          </a:ln>
        </p:spPr>
        <p:txBody>
          <a:bodyPr/>
          <a:lstStyle/>
          <a:p>
            <a:endParaRPr lang="en-GB"/>
          </a:p>
        </p:txBody>
      </p:sp>
      <p:sp>
        <p:nvSpPr>
          <p:cNvPr id="55302" name="Oval 6"/>
          <p:cNvSpPr>
            <a:spLocks noChangeArrowheads="1"/>
          </p:cNvSpPr>
          <p:nvPr/>
        </p:nvSpPr>
        <p:spPr bwMode="auto">
          <a:xfrm>
            <a:off x="3924300" y="3935413"/>
            <a:ext cx="3589338" cy="2085975"/>
          </a:xfrm>
          <a:prstGeom prst="ellipse">
            <a:avLst/>
          </a:prstGeom>
          <a:solidFill>
            <a:srgbClr val="99CCFF">
              <a:alpha val="89018"/>
            </a:srgbClr>
          </a:solidFill>
          <a:ln w="9525">
            <a:solidFill>
              <a:srgbClr val="000000"/>
            </a:solidFill>
            <a:round/>
            <a:headEnd/>
            <a:tailEnd/>
          </a:ln>
        </p:spPr>
        <p:txBody>
          <a:bodyPr/>
          <a:lstStyle/>
          <a:p>
            <a:endParaRPr lang="en-GB"/>
          </a:p>
        </p:txBody>
      </p:sp>
      <p:sp>
        <p:nvSpPr>
          <p:cNvPr id="55303" name="Oval 7"/>
          <p:cNvSpPr>
            <a:spLocks noChangeArrowheads="1"/>
          </p:cNvSpPr>
          <p:nvPr/>
        </p:nvSpPr>
        <p:spPr bwMode="auto">
          <a:xfrm>
            <a:off x="5943600" y="4344988"/>
            <a:ext cx="1581150" cy="1244600"/>
          </a:xfrm>
          <a:prstGeom prst="ellipse">
            <a:avLst/>
          </a:prstGeom>
          <a:solidFill>
            <a:srgbClr val="CCFFFF"/>
          </a:solidFill>
          <a:ln w="9525">
            <a:solidFill>
              <a:srgbClr val="000000"/>
            </a:solidFill>
            <a:round/>
            <a:headEnd/>
            <a:tailEnd/>
          </a:ln>
        </p:spPr>
        <p:txBody>
          <a:bodyPr/>
          <a:lstStyle/>
          <a:p>
            <a:pPr eaLnBrk="0" hangingPunct="0"/>
            <a:endParaRPr lang="it-IT" sz="2800" b="1"/>
          </a:p>
        </p:txBody>
      </p:sp>
      <p:sp>
        <p:nvSpPr>
          <p:cNvPr id="55304" name="Text Box 8"/>
          <p:cNvSpPr txBox="1">
            <a:spLocks noChangeArrowheads="1"/>
          </p:cNvSpPr>
          <p:nvPr/>
        </p:nvSpPr>
        <p:spPr bwMode="auto">
          <a:xfrm>
            <a:off x="4132263" y="4470400"/>
            <a:ext cx="1760537"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2800" b="1">
                <a:latin typeface="Tahoma" pitchFamily="34" charset="0"/>
                <a:cs typeface="Tahoma" pitchFamily="34" charset="0"/>
              </a:rPr>
              <a:t>MDR TB</a:t>
            </a:r>
          </a:p>
        </p:txBody>
      </p:sp>
      <p:sp>
        <p:nvSpPr>
          <p:cNvPr id="55305" name="Text Box 9"/>
          <p:cNvSpPr txBox="1">
            <a:spLocks noChangeArrowheads="1"/>
          </p:cNvSpPr>
          <p:nvPr/>
        </p:nvSpPr>
        <p:spPr bwMode="auto">
          <a:xfrm>
            <a:off x="6022975" y="4503738"/>
            <a:ext cx="1609725" cy="49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2000" b="1">
                <a:latin typeface="Tahoma" pitchFamily="34" charset="0"/>
                <a:cs typeface="Tahoma" pitchFamily="34" charset="0"/>
              </a:rPr>
              <a:t>XDR TB</a:t>
            </a:r>
          </a:p>
        </p:txBody>
      </p:sp>
      <p:sp>
        <p:nvSpPr>
          <p:cNvPr id="55306" name="Text Box 10"/>
          <p:cNvSpPr txBox="1">
            <a:spLocks noChangeArrowheads="1"/>
          </p:cNvSpPr>
          <p:nvPr/>
        </p:nvSpPr>
        <p:spPr bwMode="auto">
          <a:xfrm>
            <a:off x="1785938" y="4181475"/>
            <a:ext cx="2698750" cy="1176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2800" b="1">
                <a:latin typeface="Tahoma" pitchFamily="34" charset="0"/>
                <a:cs typeface="Tahoma" pitchFamily="34" charset="0"/>
              </a:rPr>
              <a:t>TB with </a:t>
            </a:r>
            <a:r>
              <a:rPr lang="en-US" sz="2800" b="1" u="sng">
                <a:latin typeface="Tahoma" pitchFamily="34" charset="0"/>
                <a:cs typeface="Tahoma" pitchFamily="34" charset="0"/>
              </a:rPr>
              <a:t>any</a:t>
            </a:r>
            <a:r>
              <a:rPr lang="en-US" sz="2800" b="1">
                <a:latin typeface="Tahoma" pitchFamily="34" charset="0"/>
                <a:cs typeface="Tahoma" pitchFamily="34" charset="0"/>
              </a:rPr>
              <a:t> </a:t>
            </a:r>
          </a:p>
          <a:p>
            <a:r>
              <a:rPr lang="en-US" sz="2800" b="1">
                <a:latin typeface="Tahoma" pitchFamily="34" charset="0"/>
                <a:cs typeface="Tahoma" pitchFamily="34" charset="0"/>
              </a:rPr>
              <a:t>drug resistance</a:t>
            </a:r>
          </a:p>
        </p:txBody>
      </p:sp>
      <p:pic>
        <p:nvPicPr>
          <p:cNvPr id="55307" name="Picture 13" descr="cdc_shp_blue"/>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835900" y="5314950"/>
            <a:ext cx="722313" cy="561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308" name="Ovale 13"/>
          <p:cNvSpPr>
            <a:spLocks noChangeArrowheads="1"/>
          </p:cNvSpPr>
          <p:nvPr/>
        </p:nvSpPr>
        <p:spPr bwMode="auto">
          <a:xfrm>
            <a:off x="7035800" y="4864100"/>
            <a:ext cx="482600" cy="190500"/>
          </a:xfrm>
          <a:prstGeom prst="ellipse">
            <a:avLst/>
          </a:prstGeom>
          <a:solidFill>
            <a:srgbClr val="FFFF00"/>
          </a:solidFill>
          <a:ln w="9525" algn="ctr">
            <a:solidFill>
              <a:schemeClr val="tx1"/>
            </a:solidFill>
            <a:round/>
            <a:headEnd/>
            <a:tailEnd/>
          </a:ln>
        </p:spPr>
        <p:txBody>
          <a:bodyPr wrap="none" anchor="ctr"/>
          <a:lstStyle/>
          <a:p>
            <a:endParaRPr lang="it-IT"/>
          </a:p>
        </p:txBody>
      </p:sp>
      <p:sp>
        <p:nvSpPr>
          <p:cNvPr id="55309" name="Rettangolo 14"/>
          <p:cNvSpPr>
            <a:spLocks noChangeArrowheads="1"/>
          </p:cNvSpPr>
          <p:nvPr/>
        </p:nvSpPr>
        <p:spPr bwMode="auto">
          <a:xfrm>
            <a:off x="7343775" y="3956050"/>
            <a:ext cx="18288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eaLnBrk="0" hangingPunct="0"/>
            <a:r>
              <a:rPr lang="en-US" b="1">
                <a:latin typeface="Tahoma" pitchFamily="34" charset="0"/>
                <a:cs typeface="Tahoma" pitchFamily="34" charset="0"/>
              </a:rPr>
              <a:t>TDR/XXDR TB</a:t>
            </a:r>
          </a:p>
        </p:txBody>
      </p:sp>
      <p:cxnSp>
        <p:nvCxnSpPr>
          <p:cNvPr id="55310" name="Connettore 2 16"/>
          <p:cNvCxnSpPr>
            <a:cxnSpLocks noChangeShapeType="1"/>
            <a:stCxn id="55309" idx="2"/>
          </p:cNvCxnSpPr>
          <p:nvPr/>
        </p:nvCxnSpPr>
        <p:spPr bwMode="auto">
          <a:xfrm flipH="1">
            <a:off x="7277100" y="4324350"/>
            <a:ext cx="981075" cy="641350"/>
          </a:xfrm>
          <a:prstGeom prst="straightConnector1">
            <a:avLst/>
          </a:prstGeom>
          <a:noFill/>
          <a:ln w="38100" algn="ctr">
            <a:solidFill>
              <a:schemeClr val="tx1"/>
            </a:solidFill>
            <a:round/>
            <a:headEnd/>
            <a:tailEnd type="arrow" w="med" len="med"/>
          </a:ln>
          <a:extLst>
            <a:ext uri="{909E8E84-426E-40DD-AFC4-6F175D3DCCD1}">
              <a14:hiddenFill xmlns="" xmlns:a14="http://schemas.microsoft.com/office/drawing/2010/main">
                <a:noFill/>
              </a14:hiddenFill>
            </a:ext>
          </a:extLst>
        </p:spPr>
      </p:cxn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Freeform 2"/>
          <p:cNvSpPr>
            <a:spLocks/>
          </p:cNvSpPr>
          <p:nvPr/>
        </p:nvSpPr>
        <p:spPr bwMode="auto">
          <a:xfrm>
            <a:off x="107950" y="1125538"/>
            <a:ext cx="8885238" cy="3175"/>
          </a:xfrm>
          <a:custGeom>
            <a:avLst/>
            <a:gdLst>
              <a:gd name="T0" fmla="*/ 0 w 5597"/>
              <a:gd name="T1" fmla="*/ 0 h 2"/>
              <a:gd name="T2" fmla="*/ 2147483647 w 5597"/>
              <a:gd name="T3" fmla="*/ 2147483647 h 2"/>
              <a:gd name="T4" fmla="*/ 0 60000 65536"/>
              <a:gd name="T5" fmla="*/ 0 60000 65536"/>
              <a:gd name="T6" fmla="*/ 0 w 5597"/>
              <a:gd name="T7" fmla="*/ 0 h 2"/>
              <a:gd name="T8" fmla="*/ 5597 w 5597"/>
              <a:gd name="T9" fmla="*/ 2 h 2"/>
            </a:gdLst>
            <a:ahLst/>
            <a:cxnLst>
              <a:cxn ang="T4">
                <a:pos x="T0" y="T1"/>
              </a:cxn>
              <a:cxn ang="T5">
                <a:pos x="T2" y="T3"/>
              </a:cxn>
            </a:cxnLst>
            <a:rect l="T6" t="T7" r="T8" b="T9"/>
            <a:pathLst>
              <a:path w="5597" h="2">
                <a:moveTo>
                  <a:pt x="0" y="0"/>
                </a:moveTo>
                <a:lnTo>
                  <a:pt x="5597" y="2"/>
                </a:lnTo>
              </a:path>
            </a:pathLst>
          </a:custGeom>
          <a:noFill/>
          <a:ln w="127000" cmpd="sng">
            <a:solidFill>
              <a:srgbClr val="FF0000"/>
            </a:solidFill>
            <a:round/>
            <a:headEnd type="none" w="med" len="med"/>
            <a:tailEnd type="non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2052" name="Rectangle 3"/>
          <p:cNvSpPr>
            <a:spLocks noGrp="1" noChangeArrowheads="1"/>
          </p:cNvSpPr>
          <p:nvPr>
            <p:ph type="title"/>
          </p:nvPr>
        </p:nvSpPr>
        <p:spPr>
          <a:xfrm>
            <a:off x="34925" y="0"/>
            <a:ext cx="7850188" cy="1143000"/>
          </a:xfrm>
          <a:noFill/>
        </p:spPr>
        <p:txBody>
          <a:bodyPr/>
          <a:lstStyle/>
          <a:p>
            <a:pPr algn="l" eaLnBrk="1" hangingPunct="1"/>
            <a:r>
              <a:rPr lang="en-US" sz="2800" b="1" smtClean="0">
                <a:solidFill>
                  <a:schemeClr val="accent2"/>
                </a:solidFill>
                <a:latin typeface="Tahoma" pitchFamily="34" charset="0"/>
                <a:cs typeface="Tahoma" pitchFamily="34" charset="0"/>
              </a:rPr>
              <a:t>Range of % of MDR among</a:t>
            </a:r>
            <a:br>
              <a:rPr lang="en-US" sz="2800" b="1" smtClean="0">
                <a:solidFill>
                  <a:schemeClr val="accent2"/>
                </a:solidFill>
                <a:latin typeface="Tahoma" pitchFamily="34" charset="0"/>
                <a:cs typeface="Tahoma" pitchFamily="34" charset="0"/>
              </a:rPr>
            </a:br>
            <a:r>
              <a:rPr lang="en-US" sz="2800" b="1" smtClean="0">
                <a:solidFill>
                  <a:schemeClr val="accent2"/>
                </a:solidFill>
                <a:latin typeface="Tahoma" pitchFamily="34" charset="0"/>
                <a:cs typeface="Tahoma" pitchFamily="34" charset="0"/>
              </a:rPr>
              <a:t>new TB cases, 1994-2010</a:t>
            </a:r>
          </a:p>
        </p:txBody>
      </p:sp>
      <p:sp>
        <p:nvSpPr>
          <p:cNvPr id="2053" name="Rectangle 4"/>
          <p:cNvSpPr>
            <a:spLocks noChangeArrowheads="1"/>
          </p:cNvSpPr>
          <p:nvPr/>
        </p:nvSpPr>
        <p:spPr bwMode="auto">
          <a:xfrm>
            <a:off x="631825" y="6364288"/>
            <a:ext cx="7908925"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a:r>
              <a:rPr lang="en-GB" sz="800"/>
              <a:t>The boundaries and names shown and the designations used on this map do not imply the expression of any opinion whatsoever on the part of the World Health Organization concerning the legal status of any country, territory, city or area or of its authorities, or concerning the delimitation of its frontiers or boundaries.  </a:t>
            </a:r>
          </a:p>
          <a:p>
            <a:pPr algn="ctr"/>
            <a:r>
              <a:rPr lang="en-GB" sz="800"/>
              <a:t>Dotted lines on maps represent approximate border lines for which there may not yet be full agreement.   WHO 2010. All rights reserved</a:t>
            </a:r>
          </a:p>
        </p:txBody>
      </p:sp>
      <p:pic>
        <p:nvPicPr>
          <p:cNvPr id="2054" name="Picture 5"/>
          <p:cNvPicPr>
            <a:picLocks noChangeAspect="1" noChangeArrowheads="1"/>
          </p:cNvPicPr>
          <p:nvPr/>
        </p:nvPicPr>
        <p:blipFill>
          <a:blip r:embed="rId4">
            <a:extLst>
              <a:ext uri="{28A0092B-C50C-407E-A947-70E740481C1C}">
                <a14:useLocalDpi xmlns="" xmlns:a14="http://schemas.microsoft.com/office/drawing/2010/main" val="0"/>
              </a:ext>
            </a:extLst>
          </a:blip>
          <a:srcRect l="11658" t="28120" r="9627" b="26125"/>
          <a:stretch>
            <a:fillRect/>
          </a:stretch>
        </p:blipFill>
        <p:spPr bwMode="auto">
          <a:xfrm>
            <a:off x="0" y="1670050"/>
            <a:ext cx="9144000" cy="3751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2050" name="Object 6"/>
          <p:cNvGraphicFramePr>
            <a:graphicFrameLocks noChangeAspect="1"/>
          </p:cNvGraphicFramePr>
          <p:nvPr>
            <p:ph idx="1"/>
          </p:nvPr>
        </p:nvGraphicFramePr>
        <p:xfrm>
          <a:off x="5922963" y="4365625"/>
          <a:ext cx="1385887" cy="1946275"/>
        </p:xfrm>
        <a:graphic>
          <a:graphicData uri="http://schemas.openxmlformats.org/presentationml/2006/ole">
            <p:oleObj spid="_x0000_s2058" name="Picture" r:id="rId5" imgW="1847129" imgH="2593786" progId="">
              <p:embed/>
            </p:oleObj>
          </a:graphicData>
        </a:graphic>
      </p:graphicFrame>
      <p:pic>
        <p:nvPicPr>
          <p:cNvPr id="2055" name="Picture 7"/>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858125" y="412750"/>
            <a:ext cx="1209675" cy="61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6" name="Picture 8"/>
          <p:cNvPicPr>
            <a:picLocks noChangeAspect="1" noChangeArrowheads="1"/>
          </p:cNvPicPr>
          <p:nvPr/>
        </p:nvPicPr>
        <p:blipFill>
          <a:blip r:embed="rId7" cstate="screen">
            <a:extLst>
              <a:ext uri="{28A0092B-C50C-407E-A947-70E740481C1C}">
                <a14:useLocalDpi xmlns="" xmlns:a14="http://schemas.microsoft.com/office/drawing/2010/main" val="0"/>
              </a:ext>
            </a:extLst>
          </a:blip>
          <a:srcRect/>
          <a:stretch>
            <a:fillRect/>
          </a:stretch>
        </p:blipFill>
        <p:spPr bwMode="auto">
          <a:xfrm>
            <a:off x="7270750" y="381000"/>
            <a:ext cx="588963" cy="598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Freeform 2"/>
          <p:cNvSpPr>
            <a:spLocks/>
          </p:cNvSpPr>
          <p:nvPr/>
        </p:nvSpPr>
        <p:spPr bwMode="auto">
          <a:xfrm>
            <a:off x="107950" y="1125538"/>
            <a:ext cx="8885238" cy="3175"/>
          </a:xfrm>
          <a:custGeom>
            <a:avLst/>
            <a:gdLst>
              <a:gd name="T0" fmla="*/ 0 w 5597"/>
              <a:gd name="T1" fmla="*/ 0 h 2"/>
              <a:gd name="T2" fmla="*/ 2147483647 w 5597"/>
              <a:gd name="T3" fmla="*/ 2147483647 h 2"/>
              <a:gd name="T4" fmla="*/ 0 60000 65536"/>
              <a:gd name="T5" fmla="*/ 0 60000 65536"/>
              <a:gd name="T6" fmla="*/ 0 w 5597"/>
              <a:gd name="T7" fmla="*/ 0 h 2"/>
              <a:gd name="T8" fmla="*/ 5597 w 5597"/>
              <a:gd name="T9" fmla="*/ 2 h 2"/>
            </a:gdLst>
            <a:ahLst/>
            <a:cxnLst>
              <a:cxn ang="T4">
                <a:pos x="T0" y="T1"/>
              </a:cxn>
              <a:cxn ang="T5">
                <a:pos x="T2" y="T3"/>
              </a:cxn>
            </a:cxnLst>
            <a:rect l="T6" t="T7" r="T8" b="T9"/>
            <a:pathLst>
              <a:path w="5597" h="2">
                <a:moveTo>
                  <a:pt x="0" y="0"/>
                </a:moveTo>
                <a:lnTo>
                  <a:pt x="5597" y="2"/>
                </a:lnTo>
              </a:path>
            </a:pathLst>
          </a:custGeom>
          <a:noFill/>
          <a:ln w="127000" cmpd="sng">
            <a:solidFill>
              <a:srgbClr val="FF0000"/>
            </a:solidFill>
            <a:round/>
            <a:headEnd type="none" w="med" len="med"/>
            <a:tailEnd type="non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3077" name="Rectangle 3"/>
          <p:cNvSpPr>
            <a:spLocks noGrp="1" noChangeArrowheads="1"/>
          </p:cNvSpPr>
          <p:nvPr>
            <p:ph type="title"/>
          </p:nvPr>
        </p:nvSpPr>
        <p:spPr>
          <a:xfrm>
            <a:off x="0" y="0"/>
            <a:ext cx="7308850" cy="1143000"/>
          </a:xfrm>
          <a:noFill/>
        </p:spPr>
        <p:txBody>
          <a:bodyPr/>
          <a:lstStyle/>
          <a:p>
            <a:pPr algn="l" eaLnBrk="1" hangingPunct="1"/>
            <a:r>
              <a:rPr lang="en-US" sz="2400" b="1" smtClean="0">
                <a:solidFill>
                  <a:schemeClr val="accent2"/>
                </a:solidFill>
                <a:latin typeface="Tahoma" pitchFamily="34" charset="0"/>
                <a:cs typeface="Tahoma" pitchFamily="34" charset="0"/>
              </a:rPr>
              <a:t>13 top settings with highest % of MDR-TB among new cases, 2001-2010 </a:t>
            </a:r>
          </a:p>
        </p:txBody>
      </p:sp>
      <p:graphicFrame>
        <p:nvGraphicFramePr>
          <p:cNvPr id="3074" name="Object 4"/>
          <p:cNvGraphicFramePr>
            <a:graphicFrameLocks noChangeAspect="1"/>
          </p:cNvGraphicFramePr>
          <p:nvPr/>
        </p:nvGraphicFramePr>
        <p:xfrm>
          <a:off x="-6350" y="1447800"/>
          <a:ext cx="7129463" cy="5153025"/>
        </p:xfrm>
        <a:graphic>
          <a:graphicData uri="http://schemas.openxmlformats.org/presentationml/2006/ole">
            <p:oleObj spid="_x0000_s3086" name="Chart" r:id="rId4" imgW="8181975" imgH="6305550" progId="Excel.Sheet.8">
              <p:embed/>
            </p:oleObj>
          </a:graphicData>
        </a:graphic>
      </p:graphicFrame>
      <p:sp>
        <p:nvSpPr>
          <p:cNvPr id="19461" name="Rectangle 5"/>
          <p:cNvSpPr>
            <a:spLocks noChangeArrowheads="1"/>
          </p:cNvSpPr>
          <p:nvPr/>
        </p:nvSpPr>
        <p:spPr bwMode="auto">
          <a:xfrm>
            <a:off x="3116263" y="1243013"/>
            <a:ext cx="4695825" cy="201612"/>
          </a:xfrm>
          <a:prstGeom prst="rect">
            <a:avLst/>
          </a:prstGeom>
          <a:solidFill>
            <a:srgbClr val="FF0000"/>
          </a:solidFill>
          <a:ln w="9525">
            <a:solidFill>
              <a:schemeClr val="tx1"/>
            </a:solidFill>
            <a:miter lim="800000"/>
            <a:headEnd/>
            <a:tailEnd/>
          </a:ln>
        </p:spPr>
        <p:txBody>
          <a:bodyPr wrap="none" anchor="ctr"/>
          <a:lstStyle/>
          <a:p>
            <a:endParaRPr lang="en-GB"/>
          </a:p>
        </p:txBody>
      </p:sp>
      <p:sp>
        <p:nvSpPr>
          <p:cNvPr id="19462" name="Text Box 6"/>
          <p:cNvSpPr txBox="1">
            <a:spLocks noChangeArrowheads="1"/>
          </p:cNvSpPr>
          <p:nvPr/>
        </p:nvSpPr>
        <p:spPr bwMode="auto">
          <a:xfrm>
            <a:off x="7775575" y="1143000"/>
            <a:ext cx="90011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1042988" eaLnBrk="0" hangingPunct="0">
              <a:defRPr>
                <a:solidFill>
                  <a:schemeClr val="tx1"/>
                </a:solidFill>
                <a:latin typeface="Arial" pitchFamily="34" charset="0"/>
                <a:cs typeface="Arial" pitchFamily="34" charset="0"/>
              </a:defRPr>
            </a:lvl1pPr>
            <a:lvl2pPr marL="742950" indent="-285750" defTabSz="1042988" eaLnBrk="0" hangingPunct="0">
              <a:defRPr>
                <a:solidFill>
                  <a:schemeClr val="tx1"/>
                </a:solidFill>
                <a:latin typeface="Arial" pitchFamily="34" charset="0"/>
                <a:cs typeface="Arial" pitchFamily="34" charset="0"/>
              </a:defRPr>
            </a:lvl2pPr>
            <a:lvl3pPr marL="1143000" indent="-228600" defTabSz="1042988" eaLnBrk="0" hangingPunct="0">
              <a:defRPr>
                <a:solidFill>
                  <a:schemeClr val="tx1"/>
                </a:solidFill>
                <a:latin typeface="Arial" pitchFamily="34" charset="0"/>
                <a:cs typeface="Arial" pitchFamily="34" charset="0"/>
              </a:defRPr>
            </a:lvl3pPr>
            <a:lvl4pPr marL="1600200" indent="-228600" defTabSz="1042988" eaLnBrk="0" hangingPunct="0">
              <a:defRPr>
                <a:solidFill>
                  <a:schemeClr val="tx1"/>
                </a:solidFill>
                <a:latin typeface="Arial" pitchFamily="34" charset="0"/>
                <a:cs typeface="Arial" pitchFamily="34" charset="0"/>
              </a:defRPr>
            </a:lvl4pPr>
            <a:lvl5pPr marL="2057400" indent="-228600" defTabSz="1042988" eaLnBrk="0" hangingPunct="0">
              <a:defRPr>
                <a:solidFill>
                  <a:schemeClr val="tx1"/>
                </a:solidFill>
                <a:latin typeface="Arial" pitchFamily="34" charset="0"/>
                <a:cs typeface="Arial" pitchFamily="34" charset="0"/>
              </a:defRPr>
            </a:lvl5pPr>
            <a:lvl6pPr marL="2514600" indent="-228600" defTabSz="10429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10429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10429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1042988"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spcBef>
                <a:spcPct val="50000"/>
              </a:spcBef>
            </a:pPr>
            <a:r>
              <a:rPr lang="en-GB" sz="2000" b="1"/>
              <a:t>35.3</a:t>
            </a:r>
            <a:endParaRPr lang="en-US" sz="2000" b="1"/>
          </a:p>
        </p:txBody>
      </p:sp>
      <p:sp>
        <p:nvSpPr>
          <p:cNvPr id="19463" name="Text Box 7"/>
          <p:cNvSpPr txBox="1">
            <a:spLocks noChangeArrowheads="1"/>
          </p:cNvSpPr>
          <p:nvPr/>
        </p:nvSpPr>
        <p:spPr bwMode="auto">
          <a:xfrm>
            <a:off x="303213" y="1155700"/>
            <a:ext cx="320357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1042988" eaLnBrk="0" hangingPunct="0">
              <a:defRPr>
                <a:solidFill>
                  <a:schemeClr val="tx1"/>
                </a:solidFill>
                <a:latin typeface="Arial" pitchFamily="34" charset="0"/>
                <a:cs typeface="Arial" pitchFamily="34" charset="0"/>
              </a:defRPr>
            </a:lvl1pPr>
            <a:lvl2pPr marL="742950" indent="-285750" defTabSz="1042988" eaLnBrk="0" hangingPunct="0">
              <a:defRPr>
                <a:solidFill>
                  <a:schemeClr val="tx1"/>
                </a:solidFill>
                <a:latin typeface="Arial" pitchFamily="34" charset="0"/>
                <a:cs typeface="Arial" pitchFamily="34" charset="0"/>
              </a:defRPr>
            </a:lvl2pPr>
            <a:lvl3pPr marL="1143000" indent="-228600" defTabSz="1042988" eaLnBrk="0" hangingPunct="0">
              <a:defRPr>
                <a:solidFill>
                  <a:schemeClr val="tx1"/>
                </a:solidFill>
                <a:latin typeface="Arial" pitchFamily="34" charset="0"/>
                <a:cs typeface="Arial" pitchFamily="34" charset="0"/>
              </a:defRPr>
            </a:lvl3pPr>
            <a:lvl4pPr marL="1600200" indent="-228600" defTabSz="1042988" eaLnBrk="0" hangingPunct="0">
              <a:defRPr>
                <a:solidFill>
                  <a:schemeClr val="tx1"/>
                </a:solidFill>
                <a:latin typeface="Arial" pitchFamily="34" charset="0"/>
                <a:cs typeface="Arial" pitchFamily="34" charset="0"/>
              </a:defRPr>
            </a:lvl4pPr>
            <a:lvl5pPr marL="2057400" indent="-228600" defTabSz="1042988" eaLnBrk="0" hangingPunct="0">
              <a:defRPr>
                <a:solidFill>
                  <a:schemeClr val="tx1"/>
                </a:solidFill>
                <a:latin typeface="Arial" pitchFamily="34" charset="0"/>
                <a:cs typeface="Arial" pitchFamily="34" charset="0"/>
              </a:defRPr>
            </a:lvl5pPr>
            <a:lvl6pPr marL="2514600" indent="-228600" defTabSz="10429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10429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10429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1042988"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spcBef>
                <a:spcPct val="50000"/>
              </a:spcBef>
            </a:pPr>
            <a:r>
              <a:rPr lang="en-GB" sz="2000" b="1">
                <a:solidFill>
                  <a:srgbClr val="FF0000"/>
                </a:solidFill>
              </a:rPr>
              <a:t>Minsk, Belarus (2010)</a:t>
            </a:r>
            <a:endParaRPr lang="en-US" sz="2000" b="1">
              <a:solidFill>
                <a:srgbClr val="FF0000"/>
              </a:solidFill>
            </a:endParaRPr>
          </a:p>
        </p:txBody>
      </p:sp>
      <p:sp>
        <p:nvSpPr>
          <p:cNvPr id="19464" name="Text Box 8"/>
          <p:cNvSpPr txBox="1">
            <a:spLocks noChangeArrowheads="1"/>
          </p:cNvSpPr>
          <p:nvPr/>
        </p:nvSpPr>
        <p:spPr bwMode="auto">
          <a:xfrm>
            <a:off x="4254500" y="1181100"/>
            <a:ext cx="31623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1042988" eaLnBrk="0" hangingPunct="0">
              <a:defRPr>
                <a:solidFill>
                  <a:schemeClr val="tx1"/>
                </a:solidFill>
                <a:latin typeface="Arial" pitchFamily="34" charset="0"/>
                <a:cs typeface="Arial" pitchFamily="34" charset="0"/>
              </a:defRPr>
            </a:lvl1pPr>
            <a:lvl2pPr marL="742950" indent="-285750" defTabSz="1042988" eaLnBrk="0" hangingPunct="0">
              <a:defRPr>
                <a:solidFill>
                  <a:schemeClr val="tx1"/>
                </a:solidFill>
                <a:latin typeface="Arial" pitchFamily="34" charset="0"/>
                <a:cs typeface="Arial" pitchFamily="34" charset="0"/>
              </a:defRPr>
            </a:lvl2pPr>
            <a:lvl3pPr marL="1143000" indent="-228600" defTabSz="1042988" eaLnBrk="0" hangingPunct="0">
              <a:defRPr>
                <a:solidFill>
                  <a:schemeClr val="tx1"/>
                </a:solidFill>
                <a:latin typeface="Arial" pitchFamily="34" charset="0"/>
                <a:cs typeface="Arial" pitchFamily="34" charset="0"/>
              </a:defRPr>
            </a:lvl3pPr>
            <a:lvl4pPr marL="1600200" indent="-228600" defTabSz="1042988" eaLnBrk="0" hangingPunct="0">
              <a:defRPr>
                <a:solidFill>
                  <a:schemeClr val="tx1"/>
                </a:solidFill>
                <a:latin typeface="Arial" pitchFamily="34" charset="0"/>
                <a:cs typeface="Arial" pitchFamily="34" charset="0"/>
              </a:defRPr>
            </a:lvl4pPr>
            <a:lvl5pPr marL="2057400" indent="-228600" defTabSz="1042988" eaLnBrk="0" hangingPunct="0">
              <a:defRPr>
                <a:solidFill>
                  <a:schemeClr val="tx1"/>
                </a:solidFill>
                <a:latin typeface="Arial" pitchFamily="34" charset="0"/>
                <a:cs typeface="Arial" pitchFamily="34" charset="0"/>
              </a:defRPr>
            </a:lvl5pPr>
            <a:lvl6pPr marL="2514600" indent="-228600" defTabSz="10429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10429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10429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1042988"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spcBef>
                <a:spcPct val="50000"/>
              </a:spcBef>
            </a:pPr>
            <a:r>
              <a:rPr lang="en-GB" sz="1200" b="1"/>
              <a:t> Preliminary results ERJ 2012</a:t>
            </a:r>
            <a:endParaRPr lang="en-US" sz="1200" b="1"/>
          </a:p>
        </p:txBody>
      </p:sp>
      <p:graphicFrame>
        <p:nvGraphicFramePr>
          <p:cNvPr id="3075" name="Object 9"/>
          <p:cNvGraphicFramePr>
            <a:graphicFrameLocks noChangeAspect="1"/>
          </p:cNvGraphicFramePr>
          <p:nvPr>
            <p:ph idx="1"/>
          </p:nvPr>
        </p:nvGraphicFramePr>
        <p:xfrm>
          <a:off x="7543800" y="4572000"/>
          <a:ext cx="1385888" cy="1946275"/>
        </p:xfrm>
        <a:graphic>
          <a:graphicData uri="http://schemas.openxmlformats.org/presentationml/2006/ole">
            <p:oleObj spid="_x0000_s3087" name="Picture" r:id="rId5" imgW="1847129" imgH="2593786" progId="">
              <p:embed/>
            </p:oleObj>
          </a:graphicData>
        </a:graphic>
      </p:graphicFrame>
      <p:pic>
        <p:nvPicPr>
          <p:cNvPr id="3082" name="Picture 10"/>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858125" y="412750"/>
            <a:ext cx="1209675" cy="61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3" name="Picture 11"/>
          <p:cNvPicPr>
            <a:picLocks noChangeAspect="1" noChangeArrowheads="1"/>
          </p:cNvPicPr>
          <p:nvPr/>
        </p:nvPicPr>
        <p:blipFill>
          <a:blip r:embed="rId7" cstate="screen">
            <a:extLst>
              <a:ext uri="{28A0092B-C50C-407E-A947-70E740481C1C}">
                <a14:useLocalDpi xmlns="" xmlns:a14="http://schemas.microsoft.com/office/drawing/2010/main" val="0"/>
              </a:ext>
            </a:extLst>
          </a:blip>
          <a:srcRect/>
          <a:stretch>
            <a:fillRect/>
          </a:stretch>
        </p:blipFill>
        <p:spPr bwMode="auto">
          <a:xfrm>
            <a:off x="7270750" y="381000"/>
            <a:ext cx="588963" cy="598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46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4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p:bldP spid="19462" grpId="0"/>
      <p:bldP spid="19463" grpId="0"/>
      <p:bldP spid="1946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reeform 2"/>
          <p:cNvSpPr>
            <a:spLocks/>
          </p:cNvSpPr>
          <p:nvPr/>
        </p:nvSpPr>
        <p:spPr bwMode="auto">
          <a:xfrm>
            <a:off x="107950" y="1125538"/>
            <a:ext cx="8885238" cy="3175"/>
          </a:xfrm>
          <a:custGeom>
            <a:avLst/>
            <a:gdLst>
              <a:gd name="T0" fmla="*/ 0 w 5597"/>
              <a:gd name="T1" fmla="*/ 0 h 2"/>
              <a:gd name="T2" fmla="*/ 2147483647 w 5597"/>
              <a:gd name="T3" fmla="*/ 2147483647 h 2"/>
              <a:gd name="T4" fmla="*/ 0 60000 65536"/>
              <a:gd name="T5" fmla="*/ 0 60000 65536"/>
              <a:gd name="T6" fmla="*/ 0 w 5597"/>
              <a:gd name="T7" fmla="*/ 0 h 2"/>
              <a:gd name="T8" fmla="*/ 5597 w 5597"/>
              <a:gd name="T9" fmla="*/ 2 h 2"/>
            </a:gdLst>
            <a:ahLst/>
            <a:cxnLst>
              <a:cxn ang="T4">
                <a:pos x="T0" y="T1"/>
              </a:cxn>
              <a:cxn ang="T5">
                <a:pos x="T2" y="T3"/>
              </a:cxn>
            </a:cxnLst>
            <a:rect l="T6" t="T7" r="T8" b="T9"/>
            <a:pathLst>
              <a:path w="5597" h="2">
                <a:moveTo>
                  <a:pt x="0" y="0"/>
                </a:moveTo>
                <a:lnTo>
                  <a:pt x="5597" y="2"/>
                </a:lnTo>
              </a:path>
            </a:pathLst>
          </a:custGeom>
          <a:noFill/>
          <a:ln w="127000" cmpd="sng">
            <a:solidFill>
              <a:srgbClr val="FF0000"/>
            </a:solidFill>
            <a:round/>
            <a:headEnd type="none" w="med" len="med"/>
            <a:tailEnd type="none" w="med" len="me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4100" name="Rectangle 3"/>
          <p:cNvSpPr>
            <a:spLocks noGrp="1" noChangeArrowheads="1"/>
          </p:cNvSpPr>
          <p:nvPr>
            <p:ph type="title"/>
          </p:nvPr>
        </p:nvSpPr>
        <p:spPr>
          <a:xfrm>
            <a:off x="0" y="0"/>
            <a:ext cx="7308850" cy="1143000"/>
          </a:xfrm>
          <a:noFill/>
        </p:spPr>
        <p:txBody>
          <a:bodyPr/>
          <a:lstStyle/>
          <a:p>
            <a:pPr algn="l" eaLnBrk="1" hangingPunct="1"/>
            <a:r>
              <a:rPr lang="en-US" sz="2400" b="1" smtClean="0">
                <a:solidFill>
                  <a:schemeClr val="accent2"/>
                </a:solidFill>
                <a:latin typeface="Tahoma" pitchFamily="34" charset="0"/>
                <a:cs typeface="Tahoma" pitchFamily="34" charset="0"/>
              </a:rPr>
              <a:t>Distribution of proportion of MDR among previously treated TB cases, 1994-2010</a:t>
            </a:r>
          </a:p>
        </p:txBody>
      </p:sp>
      <p:sp>
        <p:nvSpPr>
          <p:cNvPr id="4101" name="Rectangle 4"/>
          <p:cNvSpPr>
            <a:spLocks noChangeArrowheads="1"/>
          </p:cNvSpPr>
          <p:nvPr/>
        </p:nvSpPr>
        <p:spPr bwMode="auto">
          <a:xfrm>
            <a:off x="631825" y="6364288"/>
            <a:ext cx="7908925"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a:r>
              <a:rPr lang="en-GB" sz="800"/>
              <a:t>The boundaries and names shown and the designations used on this map do not imply the expression of any opinion whatsoever on the part of the World Health Organization concerning the legal status of any country, territory, city or area or of its authorities, or concerning the delimitation of its frontiers or boundaries.  </a:t>
            </a:r>
          </a:p>
          <a:p>
            <a:pPr algn="ctr"/>
            <a:r>
              <a:rPr lang="en-GB" sz="800"/>
              <a:t>Dotted lines on maps represent approximate border lines for which there may not yet be full agreement.   WHO 2011. All rights reserved</a:t>
            </a:r>
          </a:p>
        </p:txBody>
      </p:sp>
      <p:pic>
        <p:nvPicPr>
          <p:cNvPr id="4102" name="Picture 5"/>
          <p:cNvPicPr>
            <a:picLocks noChangeAspect="1" noChangeArrowheads="1"/>
          </p:cNvPicPr>
          <p:nvPr/>
        </p:nvPicPr>
        <p:blipFill>
          <a:blip r:embed="rId4">
            <a:extLst>
              <a:ext uri="{28A0092B-C50C-407E-A947-70E740481C1C}">
                <a14:useLocalDpi xmlns="" xmlns:a14="http://schemas.microsoft.com/office/drawing/2010/main" val="0"/>
              </a:ext>
            </a:extLst>
          </a:blip>
          <a:srcRect l="11578" t="28166" r="9543" b="26175"/>
          <a:stretch>
            <a:fillRect/>
          </a:stretch>
        </p:blipFill>
        <p:spPr bwMode="auto">
          <a:xfrm>
            <a:off x="0" y="1670050"/>
            <a:ext cx="9144000" cy="3751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4098" name="Object 6"/>
          <p:cNvGraphicFramePr>
            <a:graphicFrameLocks noChangeAspect="1"/>
          </p:cNvGraphicFramePr>
          <p:nvPr>
            <p:ph idx="1"/>
          </p:nvPr>
        </p:nvGraphicFramePr>
        <p:xfrm>
          <a:off x="5922963" y="4365625"/>
          <a:ext cx="1385887" cy="1946275"/>
        </p:xfrm>
        <a:graphic>
          <a:graphicData uri="http://schemas.openxmlformats.org/presentationml/2006/ole">
            <p:oleObj spid="_x0000_s4106" name="Picture" r:id="rId5" imgW="1847129" imgH="2593786" progId="">
              <p:embed/>
            </p:oleObj>
          </a:graphicData>
        </a:graphic>
      </p:graphicFrame>
      <p:pic>
        <p:nvPicPr>
          <p:cNvPr id="4103" name="Picture 7"/>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858125" y="412750"/>
            <a:ext cx="1209675" cy="61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04" name="Picture 8"/>
          <p:cNvPicPr>
            <a:picLocks noChangeAspect="1" noChangeArrowheads="1"/>
          </p:cNvPicPr>
          <p:nvPr/>
        </p:nvPicPr>
        <p:blipFill>
          <a:blip r:embed="rId7" cstate="screen">
            <a:extLst>
              <a:ext uri="{28A0092B-C50C-407E-A947-70E740481C1C}">
                <a14:useLocalDpi xmlns="" xmlns:a14="http://schemas.microsoft.com/office/drawing/2010/main" val="0"/>
              </a:ext>
            </a:extLst>
          </a:blip>
          <a:srcRect/>
          <a:stretch>
            <a:fillRect/>
          </a:stretch>
        </p:blipFill>
        <p:spPr bwMode="auto">
          <a:xfrm>
            <a:off x="7270750" y="381000"/>
            <a:ext cx="588963" cy="598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99B45A9-EECA-4ED4-B877-E6F93FAE2C54}" type="slidenum">
              <a:rPr lang="en-US" smtClean="0"/>
              <a:pPr eaLnBrk="1" hangingPunct="1"/>
              <a:t>4</a:t>
            </a:fld>
            <a:endParaRPr lang="en-US" smtClean="0"/>
          </a:p>
        </p:txBody>
      </p:sp>
      <p:sp>
        <p:nvSpPr>
          <p:cNvPr id="23555" name="Rectangle 2"/>
          <p:cNvSpPr>
            <a:spLocks noGrp="1" noChangeArrowheads="1"/>
          </p:cNvSpPr>
          <p:nvPr>
            <p:ph type="title"/>
          </p:nvPr>
        </p:nvSpPr>
        <p:spPr>
          <a:xfrm>
            <a:off x="457200" y="0"/>
            <a:ext cx="8229600" cy="823913"/>
          </a:xfrm>
        </p:spPr>
        <p:txBody>
          <a:bodyPr/>
          <a:lstStyle/>
          <a:p>
            <a:pPr eaLnBrk="1" hangingPunct="1"/>
            <a:r>
              <a:rPr lang="it-IT" b="1" smtClean="0">
                <a:solidFill>
                  <a:schemeClr val="accent2"/>
                </a:solidFill>
              </a:rPr>
              <a:t>TB, an old disease 1</a:t>
            </a:r>
          </a:p>
        </p:txBody>
      </p:sp>
      <p:pic>
        <p:nvPicPr>
          <p:cNvPr id="23556" name="Immagine 8" descr="images3.jp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5435600" y="1890713"/>
            <a:ext cx="3162300" cy="2662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7" name="Immagine 7" descr="images4.jpg"/>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161925" y="1458913"/>
            <a:ext cx="4751388" cy="3481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8" name="Rettangolo 6"/>
          <p:cNvSpPr>
            <a:spLocks noChangeArrowheads="1"/>
          </p:cNvSpPr>
          <p:nvPr/>
        </p:nvSpPr>
        <p:spPr bwMode="auto">
          <a:xfrm>
            <a:off x="406400" y="5534025"/>
            <a:ext cx="81915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176213">
              <a:buFont typeface="Arial" pitchFamily="34" charset="0"/>
              <a:buNone/>
            </a:pPr>
            <a:r>
              <a:rPr lang="en-US"/>
              <a:t>Rothschild BM, Laub R. Hyperdisease in the late Pleistocene: validation of an early 20th century hypothesis. Naturwissenschaften 2006;93:557-64.</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1" name="Group 3"/>
          <p:cNvGraphicFramePr>
            <a:graphicFrameLocks noGrp="1"/>
          </p:cNvGraphicFramePr>
          <p:nvPr>
            <p:ph idx="1"/>
          </p:nvPr>
        </p:nvGraphicFramePr>
        <p:xfrm>
          <a:off x="323850" y="1327150"/>
          <a:ext cx="8569325" cy="4983165"/>
        </p:xfrm>
        <a:graphic>
          <a:graphicData uri="http://schemas.openxmlformats.org/drawingml/2006/table">
            <a:tbl>
              <a:tblPr/>
              <a:tblGrid>
                <a:gridCol w="2663825"/>
                <a:gridCol w="2233613"/>
                <a:gridCol w="2374900"/>
                <a:gridCol w="1296987"/>
              </a:tblGrid>
              <a:tr h="553685">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cs typeface="Arial" charset="0"/>
                        </a:rPr>
                        <a:t>WHO </a:t>
                      </a:r>
                      <a:r>
                        <a:rPr kumimoji="0" lang="fr-FR" sz="2800" b="1" i="0" u="none" strike="noStrike" cap="none" normalizeH="0" baseline="0" dirty="0" err="1" smtClean="0">
                          <a:ln>
                            <a:noFill/>
                          </a:ln>
                          <a:solidFill>
                            <a:schemeClr val="tx1"/>
                          </a:solidFill>
                          <a:effectLst/>
                          <a:latin typeface="Calibri" pitchFamily="34" charset="0"/>
                          <a:cs typeface="Arial" charset="0"/>
                        </a:rPr>
                        <a:t>Region</a:t>
                      </a:r>
                      <a:endParaRPr kumimoji="0" lang="fr-FR" sz="2800" b="1" i="0" u="none" strike="noStrike" cap="none" normalizeH="0" baseline="0" dirty="0" smtClean="0">
                        <a:ln>
                          <a:noFill/>
                        </a:ln>
                        <a:solidFill>
                          <a:schemeClr val="tx1"/>
                        </a:solidFill>
                        <a:effectLst/>
                        <a:latin typeface="Calibri" pitchFamily="34" charset="0"/>
                        <a:cs typeface="Arial" charset="0"/>
                      </a:endParaRP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cs typeface="Arial" charset="0"/>
                        </a:rPr>
                        <a:t>2010</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hMerge="1">
                  <a:txBody>
                    <a:bodyPr/>
                    <a:lstStyle/>
                    <a:p>
                      <a:endParaRPr lang="en-GB"/>
                    </a:p>
                  </a:txBody>
                  <a:tcPr/>
                </a:tc>
                <a:tc hMerge="1">
                  <a:txBody>
                    <a:bodyPr/>
                    <a:lstStyle/>
                    <a:p>
                      <a:endParaRPr lang="en-GB"/>
                    </a:p>
                  </a:txBody>
                  <a:tcPr/>
                </a:tc>
              </a:tr>
              <a:tr h="553685">
                <a:tc vMerge="1">
                  <a:txBody>
                    <a:bodyPr/>
                    <a:lstStyle/>
                    <a:p>
                      <a:endParaRPr lang="en-GB"/>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err="1" smtClean="0">
                          <a:ln>
                            <a:noFill/>
                          </a:ln>
                          <a:solidFill>
                            <a:schemeClr val="tx1"/>
                          </a:solidFill>
                          <a:effectLst/>
                          <a:latin typeface="Calibri" pitchFamily="34" charset="0"/>
                          <a:cs typeface="Arial" charset="0"/>
                        </a:rPr>
                        <a:t>Estimated</a:t>
                      </a:r>
                      <a:endParaRPr kumimoji="0" lang="fr-FR" sz="2800" b="1" i="0" u="none" strike="noStrike" cap="none" normalizeH="0" baseline="0" dirty="0" smtClean="0">
                        <a:ln>
                          <a:noFill/>
                        </a:ln>
                        <a:solidFill>
                          <a:schemeClr val="tx1"/>
                        </a:solidFill>
                        <a:effectLst/>
                        <a:latin typeface="Calibri" pitchFamily="34" charset="0"/>
                        <a:cs typeface="Arial" charset="0"/>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smtClean="0">
                          <a:ln>
                            <a:noFill/>
                          </a:ln>
                          <a:solidFill>
                            <a:schemeClr val="tx1"/>
                          </a:solidFill>
                          <a:effectLst/>
                          <a:latin typeface="Calibri" pitchFamily="34" charset="0"/>
                          <a:cs typeface="Arial" charset="0"/>
                        </a:rPr>
                        <a:t>Reported</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smtClean="0">
                          <a:ln>
                            <a:noFill/>
                          </a:ln>
                          <a:solidFill>
                            <a:schemeClr val="tx1"/>
                          </a:solidFill>
                          <a:effectLst/>
                          <a:latin typeface="Calibri" pitchFamily="34" charset="0"/>
                          <a:cs typeface="Arial" charset="0"/>
                        </a:rPr>
                        <a:t>Ratio</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Calibri" pitchFamily="34" charset="0"/>
                          <a:cs typeface="Arial" charset="0"/>
                        </a:rPr>
                        <a:t>African</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32,000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9,504</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30%</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Calibri" pitchFamily="34" charset="0"/>
                          <a:cs typeface="Arial" charset="0"/>
                        </a:rPr>
                        <a:t>American</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6,200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2,158</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35%</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Calibri" pitchFamily="34" charset="0"/>
                          <a:cs typeface="Arial" charset="0"/>
                        </a:rPr>
                        <a:t>East Med.</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14,000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829</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6%</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Calibri" pitchFamily="34" charset="0"/>
                          <a:cs typeface="Arial" charset="0"/>
                        </a:rPr>
                        <a:t>European</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53,000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32,616</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62%</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Calibri" pitchFamily="34" charset="0"/>
                          <a:cs typeface="Arial" charset="0"/>
                        </a:rPr>
                        <a:t>S-E Asian</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88,000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3,779</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4%</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Calibri" pitchFamily="34" charset="0"/>
                          <a:cs typeface="Arial" charset="0"/>
                        </a:rPr>
                        <a:t>West Pacific</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77,000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4,222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cs typeface="Arial" charset="0"/>
                        </a:rPr>
                        <a:t>5%</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6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smtClean="0">
                          <a:ln>
                            <a:noFill/>
                          </a:ln>
                          <a:solidFill>
                            <a:schemeClr val="tx1"/>
                          </a:solidFill>
                          <a:effectLst/>
                          <a:latin typeface="Calibri" pitchFamily="34" charset="0"/>
                          <a:cs typeface="Arial" charset="0"/>
                        </a:rPr>
                        <a:t>Global</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cs typeface="Arial" charset="0"/>
                        </a:rPr>
                        <a:t>290,000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cs typeface="Arial" charset="0"/>
                        </a:rPr>
                        <a:t>53,108</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cs typeface="Arial" charset="0"/>
                        </a:rPr>
                        <a:t>18%</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ectangle 2"/>
          <p:cNvSpPr txBox="1">
            <a:spLocks noChangeArrowheads="1"/>
          </p:cNvSpPr>
          <p:nvPr/>
        </p:nvSpPr>
        <p:spPr bwMode="auto">
          <a:xfrm>
            <a:off x="0" y="-100013"/>
            <a:ext cx="9144000" cy="1387476"/>
          </a:xfrm>
          <a:prstGeom prst="rect">
            <a:avLst/>
          </a:prstGeom>
          <a:noFill/>
          <a:ln w="12700">
            <a:noFill/>
            <a:miter lim="800000"/>
            <a:headEnd/>
            <a:tailEnd/>
          </a:ln>
          <a:effectLst>
            <a:outerShdw dist="17961" dir="2700000" algn="ctr" rotWithShape="0">
              <a:srgbClr val="96CCEE"/>
            </a:outerShdw>
          </a:effectLst>
        </p:spPr>
        <p:txBody>
          <a:bodyPr lIns="90488" tIns="44450" rIns="90488" bIns="44450" anchor="ctr"/>
          <a:lstStyle/>
          <a:p>
            <a:pPr algn="ctr">
              <a:defRPr/>
            </a:pPr>
            <a:r>
              <a:rPr lang="en-US" sz="4000" b="1" dirty="0">
                <a:solidFill>
                  <a:schemeClr val="accent2"/>
                </a:solidFill>
                <a:latin typeface="Calibri" pitchFamily="34" charset="0"/>
                <a:cs typeface="Arial" charset="0"/>
              </a:rPr>
              <a:t>MDR-TB notification and enrolment</a:t>
            </a:r>
          </a:p>
          <a:p>
            <a:pPr algn="ctr" eaLnBrk="0" hangingPunct="0">
              <a:defRPr/>
            </a:pPr>
            <a:r>
              <a:rPr lang="fr-FR" sz="2800" b="1" kern="0" dirty="0">
                <a:solidFill>
                  <a:schemeClr val="accent2"/>
                </a:solidFill>
                <a:latin typeface="Calibri" pitchFamily="34" charset="0"/>
                <a:ea typeface="+mj-ea"/>
                <a:cs typeface="+mj-cs"/>
              </a:rPr>
              <a:t>MDR cases </a:t>
            </a:r>
            <a:r>
              <a:rPr lang="fr-FR" sz="2800" b="1" kern="0" dirty="0" err="1">
                <a:solidFill>
                  <a:schemeClr val="accent2"/>
                </a:solidFill>
                <a:latin typeface="Calibri" pitchFamily="34" charset="0"/>
                <a:ea typeface="+mj-ea"/>
                <a:cs typeface="+mj-cs"/>
              </a:rPr>
              <a:t>reported</a:t>
            </a:r>
            <a:r>
              <a:rPr lang="fr-FR" sz="2800" b="1" kern="0" dirty="0">
                <a:solidFill>
                  <a:schemeClr val="accent2"/>
                </a:solidFill>
                <a:latin typeface="Calibri" pitchFamily="34" charset="0"/>
                <a:ea typeface="+mj-ea"/>
                <a:cs typeface="+mj-cs"/>
              </a:rPr>
              <a:t> vs </a:t>
            </a:r>
            <a:r>
              <a:rPr lang="fr-FR" sz="2800" b="1" kern="0" dirty="0" err="1">
                <a:solidFill>
                  <a:schemeClr val="accent2"/>
                </a:solidFill>
                <a:latin typeface="Calibri" pitchFamily="34" charset="0"/>
                <a:ea typeface="+mj-ea"/>
                <a:cs typeface="+mj-cs"/>
              </a:rPr>
              <a:t>estimated</a:t>
            </a:r>
            <a:r>
              <a:rPr lang="fr-FR" sz="2800" b="1" kern="0" dirty="0">
                <a:solidFill>
                  <a:schemeClr val="accent2"/>
                </a:solidFill>
                <a:latin typeface="Calibri" pitchFamily="34" charset="0"/>
                <a:ea typeface="+mj-ea"/>
                <a:cs typeface="+mj-cs"/>
              </a:rPr>
              <a:t> </a:t>
            </a:r>
            <a:r>
              <a:rPr lang="fr-FR" sz="2800" b="1" kern="0" dirty="0" err="1">
                <a:solidFill>
                  <a:schemeClr val="accent2"/>
                </a:solidFill>
                <a:latin typeface="Calibri" pitchFamily="34" charset="0"/>
                <a:ea typeface="+mj-ea"/>
                <a:cs typeface="+mj-cs"/>
              </a:rPr>
              <a:t>among</a:t>
            </a:r>
            <a:r>
              <a:rPr lang="fr-FR" sz="2800" b="1" kern="0" dirty="0">
                <a:solidFill>
                  <a:schemeClr val="accent2"/>
                </a:solidFill>
                <a:latin typeface="Calibri" pitchFamily="34" charset="0"/>
                <a:ea typeface="+mj-ea"/>
                <a:cs typeface="+mj-cs"/>
              </a:rPr>
              <a:t> </a:t>
            </a:r>
            <a:r>
              <a:rPr lang="fr-FR" sz="2800" b="1" kern="0" dirty="0" err="1">
                <a:solidFill>
                  <a:schemeClr val="accent2"/>
                </a:solidFill>
                <a:latin typeface="Calibri" pitchFamily="34" charset="0"/>
                <a:ea typeface="+mj-ea"/>
                <a:cs typeface="+mj-cs"/>
              </a:rPr>
              <a:t>notified</a:t>
            </a:r>
            <a:r>
              <a:rPr lang="fr-FR" sz="2800" b="1" kern="0" dirty="0">
                <a:solidFill>
                  <a:schemeClr val="accent2"/>
                </a:solidFill>
                <a:latin typeface="Calibri" pitchFamily="34" charset="0"/>
                <a:ea typeface="+mj-ea"/>
                <a:cs typeface="+mj-cs"/>
              </a:rPr>
              <a:t> TB, 2010</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title"/>
          </p:nvPr>
        </p:nvSpPr>
        <p:spPr>
          <a:xfrm>
            <a:off x="0" y="0"/>
            <a:ext cx="9144000" cy="1143000"/>
          </a:xfrm>
        </p:spPr>
        <p:txBody>
          <a:bodyPr/>
          <a:lstStyle/>
          <a:p>
            <a:pPr eaLnBrk="1" hangingPunct="1"/>
            <a:r>
              <a:rPr lang="en-US" sz="3600" b="1" smtClean="0">
                <a:solidFill>
                  <a:schemeClr val="accent2"/>
                </a:solidFill>
                <a:latin typeface="Calibri" pitchFamily="34" charset="0"/>
              </a:rPr>
              <a:t>Countries that had reported at least one</a:t>
            </a:r>
            <a:br>
              <a:rPr lang="en-US" sz="3600" b="1" smtClean="0">
                <a:solidFill>
                  <a:schemeClr val="accent2"/>
                </a:solidFill>
                <a:latin typeface="Calibri" pitchFamily="34" charset="0"/>
              </a:rPr>
            </a:br>
            <a:r>
              <a:rPr lang="en-US" sz="3600" b="1" smtClean="0">
                <a:solidFill>
                  <a:schemeClr val="accent2"/>
                </a:solidFill>
                <a:latin typeface="Calibri" pitchFamily="34" charset="0"/>
              </a:rPr>
              <a:t>XDR-TB case by Oct 2011</a:t>
            </a:r>
          </a:p>
        </p:txBody>
      </p:sp>
      <p:pic>
        <p:nvPicPr>
          <p:cNvPr id="57347" name="Picture 16"/>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1913" y="4365625"/>
            <a:ext cx="9082087" cy="1965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7348" name="Picture 11"/>
          <p:cNvPicPr>
            <a:picLocks noChangeAspect="1" noChangeArrowheads="1"/>
          </p:cNvPicPr>
          <p:nvPr/>
        </p:nvPicPr>
        <p:blipFill>
          <a:blip r:embed="rId4">
            <a:extLst>
              <a:ext uri="{28A0092B-C50C-407E-A947-70E740481C1C}">
                <a14:useLocalDpi xmlns="" xmlns:a14="http://schemas.microsoft.com/office/drawing/2010/main" val="0"/>
              </a:ext>
            </a:extLst>
          </a:blip>
          <a:srcRect l="19588" t="58534" r="16235" b="1883"/>
          <a:stretch>
            <a:fillRect/>
          </a:stretch>
        </p:blipFill>
        <p:spPr bwMode="auto">
          <a:xfrm>
            <a:off x="222250" y="1196975"/>
            <a:ext cx="8748713" cy="3408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53"/>
          <p:cNvSpPr txBox="1">
            <a:spLocks noChangeArrowheads="1"/>
          </p:cNvSpPr>
          <p:nvPr/>
        </p:nvSpPr>
        <p:spPr bwMode="auto">
          <a:xfrm>
            <a:off x="0" y="0"/>
            <a:ext cx="9144000" cy="1138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400" b="1">
                <a:solidFill>
                  <a:schemeClr val="accent2"/>
                </a:solidFill>
                <a:latin typeface="Calibri" pitchFamily="34" charset="0"/>
              </a:rPr>
              <a:t>Outcomes of MDR-TB treatment</a:t>
            </a:r>
          </a:p>
          <a:p>
            <a:pPr algn="ctr" eaLnBrk="1" hangingPunct="1"/>
            <a:r>
              <a:rPr lang="en-US" sz="2400" b="1">
                <a:solidFill>
                  <a:schemeClr val="accent2"/>
                </a:solidFill>
                <a:latin typeface="Calibri" pitchFamily="34" charset="0"/>
              </a:rPr>
              <a:t>For MDR-TB patients started on treatment in 2008*</a:t>
            </a:r>
            <a:endParaRPr lang="en-GB" sz="2400" b="1">
              <a:solidFill>
                <a:schemeClr val="accent2"/>
              </a:solidFill>
              <a:latin typeface="Calibri" pitchFamily="34" charset="0"/>
            </a:endParaRPr>
          </a:p>
        </p:txBody>
      </p:sp>
      <p:sp>
        <p:nvSpPr>
          <p:cNvPr id="58371" name="AutoShape 4"/>
          <p:cNvSpPr>
            <a:spLocks noChangeAspect="1" noChangeArrowheads="1" noTextEdit="1"/>
          </p:cNvSpPr>
          <p:nvPr/>
        </p:nvSpPr>
        <p:spPr bwMode="auto">
          <a:xfrm>
            <a:off x="173038" y="1341438"/>
            <a:ext cx="8791575" cy="4133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58372" name="Freeform 7"/>
          <p:cNvSpPr>
            <a:spLocks noEditPoints="1"/>
          </p:cNvSpPr>
          <p:nvPr/>
        </p:nvSpPr>
        <p:spPr bwMode="auto">
          <a:xfrm>
            <a:off x="982663" y="2482850"/>
            <a:ext cx="7648575" cy="2228850"/>
          </a:xfrm>
          <a:custGeom>
            <a:avLst/>
            <a:gdLst>
              <a:gd name="T0" fmla="*/ 2147483647 w 4818"/>
              <a:gd name="T1" fmla="*/ 0 h 1404"/>
              <a:gd name="T2" fmla="*/ 0 w 4818"/>
              <a:gd name="T3" fmla="*/ 2147483647 h 1404"/>
              <a:gd name="T4" fmla="*/ 2147483647 w 4818"/>
              <a:gd name="T5" fmla="*/ 2147483647 h 1404"/>
              <a:gd name="T6" fmla="*/ 2147483647 w 4818"/>
              <a:gd name="T7" fmla="*/ 2147483647 h 1404"/>
              <a:gd name="T8" fmla="*/ 2147483647 w 4818"/>
              <a:gd name="T9" fmla="*/ 2147483647 h 1404"/>
              <a:gd name="T10" fmla="*/ 2147483647 w 4818"/>
              <a:gd name="T11" fmla="*/ 2147483647 h 1404"/>
              <a:gd name="T12" fmla="*/ 2147483647 w 4818"/>
              <a:gd name="T13" fmla="*/ 2147483647 h 1404"/>
              <a:gd name="T14" fmla="*/ 2147483647 w 4818"/>
              <a:gd name="T15" fmla="*/ 2147483647 h 1404"/>
              <a:gd name="T16" fmla="*/ 2147483647 w 4818"/>
              <a:gd name="T17" fmla="*/ 2147483647 h 1404"/>
              <a:gd name="T18" fmla="*/ 2147483647 w 4818"/>
              <a:gd name="T19" fmla="*/ 2147483647 h 1404"/>
              <a:gd name="T20" fmla="*/ 2147483647 w 4818"/>
              <a:gd name="T21" fmla="*/ 2147483647 h 1404"/>
              <a:gd name="T22" fmla="*/ 2147483647 w 4818"/>
              <a:gd name="T23" fmla="*/ 2147483647 h 1404"/>
              <a:gd name="T24" fmla="*/ 2147483647 w 4818"/>
              <a:gd name="T25" fmla="*/ 2147483647 h 1404"/>
              <a:gd name="T26" fmla="*/ 2147483647 w 4818"/>
              <a:gd name="T27" fmla="*/ 2147483647 h 1404"/>
              <a:gd name="T28" fmla="*/ 2147483647 w 4818"/>
              <a:gd name="T29" fmla="*/ 2147483647 h 1404"/>
              <a:gd name="T30" fmla="*/ 2147483647 w 4818"/>
              <a:gd name="T31" fmla="*/ 2147483647 h 1404"/>
              <a:gd name="T32" fmla="*/ 2147483647 w 4818"/>
              <a:gd name="T33" fmla="*/ 2147483647 h 1404"/>
              <a:gd name="T34" fmla="*/ 2147483647 w 4818"/>
              <a:gd name="T35" fmla="*/ 2147483647 h 1404"/>
              <a:gd name="T36" fmla="*/ 2147483647 w 4818"/>
              <a:gd name="T37" fmla="*/ 2147483647 h 1404"/>
              <a:gd name="T38" fmla="*/ 2147483647 w 4818"/>
              <a:gd name="T39" fmla="*/ 2147483647 h 1404"/>
              <a:gd name="T40" fmla="*/ 2147483647 w 4818"/>
              <a:gd name="T41" fmla="*/ 2147483647 h 1404"/>
              <a:gd name="T42" fmla="*/ 2147483647 w 4818"/>
              <a:gd name="T43" fmla="*/ 2147483647 h 1404"/>
              <a:gd name="T44" fmla="*/ 2147483647 w 4818"/>
              <a:gd name="T45" fmla="*/ 2147483647 h 1404"/>
              <a:gd name="T46" fmla="*/ 2147483647 w 4818"/>
              <a:gd name="T47" fmla="*/ 2147483647 h 1404"/>
              <a:gd name="T48" fmla="*/ 2147483647 w 4818"/>
              <a:gd name="T49" fmla="*/ 2147483647 h 1404"/>
              <a:gd name="T50" fmla="*/ 2147483647 w 4818"/>
              <a:gd name="T51" fmla="*/ 2147483647 h 1404"/>
              <a:gd name="T52" fmla="*/ 2147483647 w 4818"/>
              <a:gd name="T53" fmla="*/ 2147483647 h 1404"/>
              <a:gd name="T54" fmla="*/ 2147483647 w 4818"/>
              <a:gd name="T55" fmla="*/ 2147483647 h 1404"/>
              <a:gd name="T56" fmla="*/ 2147483647 w 4818"/>
              <a:gd name="T57" fmla="*/ 2147483647 h 1404"/>
              <a:gd name="T58" fmla="*/ 2147483647 w 4818"/>
              <a:gd name="T59" fmla="*/ 2147483647 h 1404"/>
              <a:gd name="T60" fmla="*/ 2147483647 w 4818"/>
              <a:gd name="T61" fmla="*/ 2147483647 h 1404"/>
              <a:gd name="T62" fmla="*/ 2147483647 w 4818"/>
              <a:gd name="T63" fmla="*/ 2147483647 h 1404"/>
              <a:gd name="T64" fmla="*/ 2147483647 w 4818"/>
              <a:gd name="T65" fmla="*/ 2147483647 h 1404"/>
              <a:gd name="T66" fmla="*/ 2147483647 w 4818"/>
              <a:gd name="T67" fmla="*/ 2147483647 h 1404"/>
              <a:gd name="T68" fmla="*/ 2147483647 w 4818"/>
              <a:gd name="T69" fmla="*/ 2147483647 h 140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18"/>
              <a:gd name="T106" fmla="*/ 0 h 1404"/>
              <a:gd name="T107" fmla="*/ 4818 w 4818"/>
              <a:gd name="T108" fmla="*/ 1404 h 140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18" h="1404">
                <a:moveTo>
                  <a:pt x="0" y="0"/>
                </a:moveTo>
                <a:lnTo>
                  <a:pt x="294" y="0"/>
                </a:lnTo>
                <a:lnTo>
                  <a:pt x="294" y="1404"/>
                </a:lnTo>
                <a:lnTo>
                  <a:pt x="0" y="1404"/>
                </a:lnTo>
                <a:lnTo>
                  <a:pt x="0" y="0"/>
                </a:lnTo>
                <a:close/>
                <a:moveTo>
                  <a:pt x="348" y="108"/>
                </a:moveTo>
                <a:lnTo>
                  <a:pt x="642" y="108"/>
                </a:lnTo>
                <a:lnTo>
                  <a:pt x="642" y="1404"/>
                </a:lnTo>
                <a:lnTo>
                  <a:pt x="348" y="1404"/>
                </a:lnTo>
                <a:lnTo>
                  <a:pt x="348" y="108"/>
                </a:lnTo>
                <a:close/>
                <a:moveTo>
                  <a:pt x="696" y="162"/>
                </a:moveTo>
                <a:lnTo>
                  <a:pt x="990" y="162"/>
                </a:lnTo>
                <a:lnTo>
                  <a:pt x="990" y="1404"/>
                </a:lnTo>
                <a:lnTo>
                  <a:pt x="696" y="1404"/>
                </a:lnTo>
                <a:lnTo>
                  <a:pt x="696" y="162"/>
                </a:lnTo>
                <a:close/>
                <a:moveTo>
                  <a:pt x="1044" y="186"/>
                </a:moveTo>
                <a:lnTo>
                  <a:pt x="1338" y="186"/>
                </a:lnTo>
                <a:lnTo>
                  <a:pt x="1338" y="1404"/>
                </a:lnTo>
                <a:lnTo>
                  <a:pt x="1044" y="1404"/>
                </a:lnTo>
                <a:lnTo>
                  <a:pt x="1044" y="186"/>
                </a:lnTo>
                <a:close/>
                <a:moveTo>
                  <a:pt x="1392" y="336"/>
                </a:moveTo>
                <a:lnTo>
                  <a:pt x="1686" y="336"/>
                </a:lnTo>
                <a:lnTo>
                  <a:pt x="1686" y="1404"/>
                </a:lnTo>
                <a:lnTo>
                  <a:pt x="1392" y="1404"/>
                </a:lnTo>
                <a:lnTo>
                  <a:pt x="1392" y="336"/>
                </a:lnTo>
                <a:close/>
                <a:moveTo>
                  <a:pt x="1740" y="342"/>
                </a:moveTo>
                <a:lnTo>
                  <a:pt x="2034" y="342"/>
                </a:lnTo>
                <a:lnTo>
                  <a:pt x="2034" y="1404"/>
                </a:lnTo>
                <a:lnTo>
                  <a:pt x="1740" y="1404"/>
                </a:lnTo>
                <a:lnTo>
                  <a:pt x="1740" y="342"/>
                </a:lnTo>
                <a:close/>
                <a:moveTo>
                  <a:pt x="2088" y="390"/>
                </a:moveTo>
                <a:lnTo>
                  <a:pt x="2382" y="390"/>
                </a:lnTo>
                <a:lnTo>
                  <a:pt x="2382" y="1404"/>
                </a:lnTo>
                <a:lnTo>
                  <a:pt x="2088" y="1404"/>
                </a:lnTo>
                <a:lnTo>
                  <a:pt x="2088" y="390"/>
                </a:lnTo>
                <a:close/>
                <a:moveTo>
                  <a:pt x="2436" y="432"/>
                </a:moveTo>
                <a:lnTo>
                  <a:pt x="2730" y="432"/>
                </a:lnTo>
                <a:lnTo>
                  <a:pt x="2730" y="1404"/>
                </a:lnTo>
                <a:lnTo>
                  <a:pt x="2436" y="1404"/>
                </a:lnTo>
                <a:lnTo>
                  <a:pt x="2436" y="432"/>
                </a:lnTo>
                <a:close/>
                <a:moveTo>
                  <a:pt x="2784" y="438"/>
                </a:moveTo>
                <a:lnTo>
                  <a:pt x="3078" y="438"/>
                </a:lnTo>
                <a:lnTo>
                  <a:pt x="3078" y="1404"/>
                </a:lnTo>
                <a:lnTo>
                  <a:pt x="2784" y="1404"/>
                </a:lnTo>
                <a:lnTo>
                  <a:pt x="2784" y="438"/>
                </a:lnTo>
                <a:close/>
                <a:moveTo>
                  <a:pt x="3132" y="456"/>
                </a:moveTo>
                <a:lnTo>
                  <a:pt x="3426" y="456"/>
                </a:lnTo>
                <a:lnTo>
                  <a:pt x="3426" y="1404"/>
                </a:lnTo>
                <a:lnTo>
                  <a:pt x="3132" y="1404"/>
                </a:lnTo>
                <a:lnTo>
                  <a:pt x="3132" y="456"/>
                </a:lnTo>
                <a:close/>
                <a:moveTo>
                  <a:pt x="3480" y="462"/>
                </a:moveTo>
                <a:lnTo>
                  <a:pt x="3774" y="462"/>
                </a:lnTo>
                <a:lnTo>
                  <a:pt x="3774" y="1404"/>
                </a:lnTo>
                <a:lnTo>
                  <a:pt x="3480" y="1404"/>
                </a:lnTo>
                <a:lnTo>
                  <a:pt x="3480" y="462"/>
                </a:lnTo>
                <a:close/>
                <a:moveTo>
                  <a:pt x="3828" y="492"/>
                </a:moveTo>
                <a:lnTo>
                  <a:pt x="4122" y="492"/>
                </a:lnTo>
                <a:lnTo>
                  <a:pt x="4122" y="1404"/>
                </a:lnTo>
                <a:lnTo>
                  <a:pt x="3828" y="1404"/>
                </a:lnTo>
                <a:lnTo>
                  <a:pt x="3828" y="492"/>
                </a:lnTo>
                <a:close/>
                <a:moveTo>
                  <a:pt x="4176" y="498"/>
                </a:moveTo>
                <a:lnTo>
                  <a:pt x="4470" y="498"/>
                </a:lnTo>
                <a:lnTo>
                  <a:pt x="4470" y="1404"/>
                </a:lnTo>
                <a:lnTo>
                  <a:pt x="4176" y="1404"/>
                </a:lnTo>
                <a:lnTo>
                  <a:pt x="4176" y="498"/>
                </a:lnTo>
                <a:close/>
                <a:moveTo>
                  <a:pt x="4524" y="990"/>
                </a:moveTo>
                <a:lnTo>
                  <a:pt x="4818" y="990"/>
                </a:lnTo>
                <a:lnTo>
                  <a:pt x="4818" y="1404"/>
                </a:lnTo>
                <a:lnTo>
                  <a:pt x="4524" y="1404"/>
                </a:lnTo>
                <a:lnTo>
                  <a:pt x="4524" y="990"/>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373" name="Freeform 8"/>
          <p:cNvSpPr>
            <a:spLocks noEditPoints="1"/>
          </p:cNvSpPr>
          <p:nvPr/>
        </p:nvSpPr>
        <p:spPr bwMode="auto">
          <a:xfrm>
            <a:off x="977900" y="2478088"/>
            <a:ext cx="7658100" cy="2238375"/>
          </a:xfrm>
          <a:custGeom>
            <a:avLst/>
            <a:gdLst>
              <a:gd name="T0" fmla="*/ 2147483647 w 12864"/>
              <a:gd name="T1" fmla="*/ 2147483647 h 3760"/>
              <a:gd name="T2" fmla="*/ 0 w 12864"/>
              <a:gd name="T3" fmla="*/ 2147483647 h 3760"/>
              <a:gd name="T4" fmla="*/ 2147483647 w 12864"/>
              <a:gd name="T5" fmla="*/ 2147483647 h 3760"/>
              <a:gd name="T6" fmla="*/ 2147483647 w 12864"/>
              <a:gd name="T7" fmla="*/ 2147483647 h 3760"/>
              <a:gd name="T8" fmla="*/ 2147483647 w 12864"/>
              <a:gd name="T9" fmla="*/ 2147483647 h 3760"/>
              <a:gd name="T10" fmla="*/ 2147483647 w 12864"/>
              <a:gd name="T11" fmla="*/ 2147483647 h 3760"/>
              <a:gd name="T12" fmla="*/ 2147483647 w 12864"/>
              <a:gd name="T13" fmla="*/ 2147483647 h 3760"/>
              <a:gd name="T14" fmla="*/ 2147483647 w 12864"/>
              <a:gd name="T15" fmla="*/ 2147483647 h 3760"/>
              <a:gd name="T16" fmla="*/ 2147483647 w 12864"/>
              <a:gd name="T17" fmla="*/ 2147483647 h 3760"/>
              <a:gd name="T18" fmla="*/ 2147483647 w 12864"/>
              <a:gd name="T19" fmla="*/ 2147483647 h 3760"/>
              <a:gd name="T20" fmla="*/ 2147483647 w 12864"/>
              <a:gd name="T21" fmla="*/ 2147483647 h 3760"/>
              <a:gd name="T22" fmla="*/ 2147483647 w 12864"/>
              <a:gd name="T23" fmla="*/ 2147483647 h 3760"/>
              <a:gd name="T24" fmla="*/ 2147483647 w 12864"/>
              <a:gd name="T25" fmla="*/ 2147483647 h 3760"/>
              <a:gd name="T26" fmla="*/ 2147483647 w 12864"/>
              <a:gd name="T27" fmla="*/ 2147483647 h 3760"/>
              <a:gd name="T28" fmla="*/ 2147483647 w 12864"/>
              <a:gd name="T29" fmla="*/ 2147483647 h 3760"/>
              <a:gd name="T30" fmla="*/ 2147483647 w 12864"/>
              <a:gd name="T31" fmla="*/ 2147483647 h 3760"/>
              <a:gd name="T32" fmla="*/ 2147483647 w 12864"/>
              <a:gd name="T33" fmla="*/ 2147483647 h 3760"/>
              <a:gd name="T34" fmla="*/ 2147483647 w 12864"/>
              <a:gd name="T35" fmla="*/ 2147483647 h 3760"/>
              <a:gd name="T36" fmla="*/ 2147483647 w 12864"/>
              <a:gd name="T37" fmla="*/ 2147483647 h 3760"/>
              <a:gd name="T38" fmla="*/ 2147483647 w 12864"/>
              <a:gd name="T39" fmla="*/ 2147483647 h 3760"/>
              <a:gd name="T40" fmla="*/ 2147483647 w 12864"/>
              <a:gd name="T41" fmla="*/ 2147483647 h 3760"/>
              <a:gd name="T42" fmla="*/ 2147483647 w 12864"/>
              <a:gd name="T43" fmla="*/ 2147483647 h 3760"/>
              <a:gd name="T44" fmla="*/ 2147483647 w 12864"/>
              <a:gd name="T45" fmla="*/ 2147483647 h 3760"/>
              <a:gd name="T46" fmla="*/ 2147483647 w 12864"/>
              <a:gd name="T47" fmla="*/ 2147483647 h 3760"/>
              <a:gd name="T48" fmla="*/ 2147483647 w 12864"/>
              <a:gd name="T49" fmla="*/ 2147483647 h 3760"/>
              <a:gd name="T50" fmla="*/ 2147483647 w 12864"/>
              <a:gd name="T51" fmla="*/ 2147483647 h 3760"/>
              <a:gd name="T52" fmla="*/ 2147483647 w 12864"/>
              <a:gd name="T53" fmla="*/ 2147483647 h 3760"/>
              <a:gd name="T54" fmla="*/ 2147483647 w 12864"/>
              <a:gd name="T55" fmla="*/ 2147483647 h 3760"/>
              <a:gd name="T56" fmla="*/ 2147483647 w 12864"/>
              <a:gd name="T57" fmla="*/ 2147483647 h 3760"/>
              <a:gd name="T58" fmla="*/ 2147483647 w 12864"/>
              <a:gd name="T59" fmla="*/ 2147483647 h 3760"/>
              <a:gd name="T60" fmla="*/ 2147483647 w 12864"/>
              <a:gd name="T61" fmla="*/ 2147483647 h 3760"/>
              <a:gd name="T62" fmla="*/ 2147483647 w 12864"/>
              <a:gd name="T63" fmla="*/ 2147483647 h 3760"/>
              <a:gd name="T64" fmla="*/ 2147483647 w 12864"/>
              <a:gd name="T65" fmla="*/ 2147483647 h 3760"/>
              <a:gd name="T66" fmla="*/ 2147483647 w 12864"/>
              <a:gd name="T67" fmla="*/ 2147483647 h 3760"/>
              <a:gd name="T68" fmla="*/ 2147483647 w 12864"/>
              <a:gd name="T69" fmla="*/ 2147483647 h 3760"/>
              <a:gd name="T70" fmla="*/ 2147483647 w 12864"/>
              <a:gd name="T71" fmla="*/ 2147483647 h 3760"/>
              <a:gd name="T72" fmla="*/ 2147483647 w 12864"/>
              <a:gd name="T73" fmla="*/ 2147483647 h 3760"/>
              <a:gd name="T74" fmla="*/ 2147483647 w 12864"/>
              <a:gd name="T75" fmla="*/ 2147483647 h 3760"/>
              <a:gd name="T76" fmla="*/ 2147483647 w 12864"/>
              <a:gd name="T77" fmla="*/ 2147483647 h 3760"/>
              <a:gd name="T78" fmla="*/ 2147483647 w 12864"/>
              <a:gd name="T79" fmla="*/ 2147483647 h 3760"/>
              <a:gd name="T80" fmla="*/ 2147483647 w 12864"/>
              <a:gd name="T81" fmla="*/ 2147483647 h 3760"/>
              <a:gd name="T82" fmla="*/ 2147483647 w 12864"/>
              <a:gd name="T83" fmla="*/ 2147483647 h 3760"/>
              <a:gd name="T84" fmla="*/ 2147483647 w 12864"/>
              <a:gd name="T85" fmla="*/ 2147483647 h 3760"/>
              <a:gd name="T86" fmla="*/ 2147483647 w 12864"/>
              <a:gd name="T87" fmla="*/ 2147483647 h 3760"/>
              <a:gd name="T88" fmla="*/ 2147483647 w 12864"/>
              <a:gd name="T89" fmla="*/ 2147483647 h 3760"/>
              <a:gd name="T90" fmla="*/ 2147483647 w 12864"/>
              <a:gd name="T91" fmla="*/ 2147483647 h 3760"/>
              <a:gd name="T92" fmla="*/ 2147483647 w 12864"/>
              <a:gd name="T93" fmla="*/ 2147483647 h 3760"/>
              <a:gd name="T94" fmla="*/ 2147483647 w 12864"/>
              <a:gd name="T95" fmla="*/ 2147483647 h 3760"/>
              <a:gd name="T96" fmla="*/ 2147483647 w 12864"/>
              <a:gd name="T97" fmla="*/ 2147483647 h 3760"/>
              <a:gd name="T98" fmla="*/ 2147483647 w 12864"/>
              <a:gd name="T99" fmla="*/ 2147483647 h 3760"/>
              <a:gd name="T100" fmla="*/ 2147483647 w 12864"/>
              <a:gd name="T101" fmla="*/ 2147483647 h 3760"/>
              <a:gd name="T102" fmla="*/ 2147483647 w 12864"/>
              <a:gd name="T103" fmla="*/ 2147483647 h 3760"/>
              <a:gd name="T104" fmla="*/ 2147483647 w 12864"/>
              <a:gd name="T105" fmla="*/ 2147483647 h 3760"/>
              <a:gd name="T106" fmla="*/ 2147483647 w 12864"/>
              <a:gd name="T107" fmla="*/ 2147483647 h 3760"/>
              <a:gd name="T108" fmla="*/ 2147483647 w 12864"/>
              <a:gd name="T109" fmla="*/ 2147483647 h 3760"/>
              <a:gd name="T110" fmla="*/ 2147483647 w 12864"/>
              <a:gd name="T111" fmla="*/ 2147483647 h 3760"/>
              <a:gd name="T112" fmla="*/ 2147483647 w 12864"/>
              <a:gd name="T113" fmla="*/ 2147483647 h 3760"/>
              <a:gd name="T114" fmla="*/ 2147483647 w 12864"/>
              <a:gd name="T115" fmla="*/ 2147483647 h 3760"/>
              <a:gd name="T116" fmla="*/ 2147483647 w 12864"/>
              <a:gd name="T117" fmla="*/ 2147483647 h 3760"/>
              <a:gd name="T118" fmla="*/ 2147483647 w 12864"/>
              <a:gd name="T119" fmla="*/ 2147483647 h 3760"/>
              <a:gd name="T120" fmla="*/ 2147483647 w 12864"/>
              <a:gd name="T121" fmla="*/ 2147483647 h 3760"/>
              <a:gd name="T122" fmla="*/ 2147483647 w 12864"/>
              <a:gd name="T123" fmla="*/ 2147483647 h 3760"/>
              <a:gd name="T124" fmla="*/ 2147483647 w 12864"/>
              <a:gd name="T125" fmla="*/ 2147483647 h 37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864"/>
              <a:gd name="T190" fmla="*/ 0 h 3760"/>
              <a:gd name="T191" fmla="*/ 12864 w 12864"/>
              <a:gd name="T192" fmla="*/ 3760 h 376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864" h="3760">
                <a:moveTo>
                  <a:pt x="0" y="8"/>
                </a:moveTo>
                <a:cubicBezTo>
                  <a:pt x="0" y="4"/>
                  <a:pt x="4" y="0"/>
                  <a:pt x="8" y="0"/>
                </a:cubicBezTo>
                <a:lnTo>
                  <a:pt x="792" y="0"/>
                </a:lnTo>
                <a:cubicBezTo>
                  <a:pt x="797" y="0"/>
                  <a:pt x="800" y="4"/>
                  <a:pt x="800" y="8"/>
                </a:cubicBezTo>
                <a:lnTo>
                  <a:pt x="800" y="3752"/>
                </a:lnTo>
                <a:cubicBezTo>
                  <a:pt x="800" y="3757"/>
                  <a:pt x="797" y="3760"/>
                  <a:pt x="792" y="3760"/>
                </a:cubicBezTo>
                <a:lnTo>
                  <a:pt x="8" y="3760"/>
                </a:lnTo>
                <a:cubicBezTo>
                  <a:pt x="4" y="3760"/>
                  <a:pt x="0" y="3757"/>
                  <a:pt x="0" y="3752"/>
                </a:cubicBezTo>
                <a:lnTo>
                  <a:pt x="0" y="8"/>
                </a:lnTo>
                <a:close/>
                <a:moveTo>
                  <a:pt x="16" y="3752"/>
                </a:moveTo>
                <a:lnTo>
                  <a:pt x="8" y="3744"/>
                </a:lnTo>
                <a:lnTo>
                  <a:pt x="792" y="3744"/>
                </a:lnTo>
                <a:lnTo>
                  <a:pt x="784" y="3752"/>
                </a:lnTo>
                <a:lnTo>
                  <a:pt x="784" y="8"/>
                </a:lnTo>
                <a:lnTo>
                  <a:pt x="792" y="16"/>
                </a:lnTo>
                <a:lnTo>
                  <a:pt x="8" y="16"/>
                </a:lnTo>
                <a:lnTo>
                  <a:pt x="16" y="8"/>
                </a:lnTo>
                <a:lnTo>
                  <a:pt x="16" y="3752"/>
                </a:lnTo>
                <a:close/>
                <a:moveTo>
                  <a:pt x="928" y="296"/>
                </a:moveTo>
                <a:cubicBezTo>
                  <a:pt x="928" y="292"/>
                  <a:pt x="932" y="288"/>
                  <a:pt x="936" y="288"/>
                </a:cubicBezTo>
                <a:lnTo>
                  <a:pt x="1720" y="288"/>
                </a:lnTo>
                <a:cubicBezTo>
                  <a:pt x="1725" y="288"/>
                  <a:pt x="1728" y="292"/>
                  <a:pt x="1728" y="296"/>
                </a:cubicBezTo>
                <a:lnTo>
                  <a:pt x="1728" y="3752"/>
                </a:lnTo>
                <a:cubicBezTo>
                  <a:pt x="1728" y="3757"/>
                  <a:pt x="1725" y="3760"/>
                  <a:pt x="1720" y="3760"/>
                </a:cubicBezTo>
                <a:lnTo>
                  <a:pt x="936" y="3760"/>
                </a:lnTo>
                <a:cubicBezTo>
                  <a:pt x="932" y="3760"/>
                  <a:pt x="928" y="3757"/>
                  <a:pt x="928" y="3752"/>
                </a:cubicBezTo>
                <a:lnTo>
                  <a:pt x="928" y="296"/>
                </a:lnTo>
                <a:close/>
                <a:moveTo>
                  <a:pt x="944" y="3752"/>
                </a:moveTo>
                <a:lnTo>
                  <a:pt x="936" y="3744"/>
                </a:lnTo>
                <a:lnTo>
                  <a:pt x="1720" y="3744"/>
                </a:lnTo>
                <a:lnTo>
                  <a:pt x="1712" y="3752"/>
                </a:lnTo>
                <a:lnTo>
                  <a:pt x="1712" y="296"/>
                </a:lnTo>
                <a:lnTo>
                  <a:pt x="1720" y="304"/>
                </a:lnTo>
                <a:lnTo>
                  <a:pt x="936" y="304"/>
                </a:lnTo>
                <a:lnTo>
                  <a:pt x="944" y="296"/>
                </a:lnTo>
                <a:lnTo>
                  <a:pt x="944" y="3752"/>
                </a:lnTo>
                <a:close/>
                <a:moveTo>
                  <a:pt x="1856" y="440"/>
                </a:moveTo>
                <a:cubicBezTo>
                  <a:pt x="1856" y="436"/>
                  <a:pt x="1860" y="432"/>
                  <a:pt x="1864" y="432"/>
                </a:cubicBezTo>
                <a:lnTo>
                  <a:pt x="2648" y="432"/>
                </a:lnTo>
                <a:cubicBezTo>
                  <a:pt x="2653" y="432"/>
                  <a:pt x="2656" y="436"/>
                  <a:pt x="2656" y="440"/>
                </a:cubicBezTo>
                <a:lnTo>
                  <a:pt x="2656" y="3752"/>
                </a:lnTo>
                <a:cubicBezTo>
                  <a:pt x="2656" y="3757"/>
                  <a:pt x="2653" y="3760"/>
                  <a:pt x="2648" y="3760"/>
                </a:cubicBezTo>
                <a:lnTo>
                  <a:pt x="1864" y="3760"/>
                </a:lnTo>
                <a:cubicBezTo>
                  <a:pt x="1860" y="3760"/>
                  <a:pt x="1856" y="3757"/>
                  <a:pt x="1856" y="3752"/>
                </a:cubicBezTo>
                <a:lnTo>
                  <a:pt x="1856" y="440"/>
                </a:lnTo>
                <a:close/>
                <a:moveTo>
                  <a:pt x="1872" y="3752"/>
                </a:moveTo>
                <a:lnTo>
                  <a:pt x="1864" y="3744"/>
                </a:lnTo>
                <a:lnTo>
                  <a:pt x="2648" y="3744"/>
                </a:lnTo>
                <a:lnTo>
                  <a:pt x="2640" y="3752"/>
                </a:lnTo>
                <a:lnTo>
                  <a:pt x="2640" y="440"/>
                </a:lnTo>
                <a:lnTo>
                  <a:pt x="2648" y="448"/>
                </a:lnTo>
                <a:lnTo>
                  <a:pt x="1864" y="448"/>
                </a:lnTo>
                <a:lnTo>
                  <a:pt x="1872" y="440"/>
                </a:lnTo>
                <a:lnTo>
                  <a:pt x="1872" y="3752"/>
                </a:lnTo>
                <a:close/>
                <a:moveTo>
                  <a:pt x="2784" y="504"/>
                </a:moveTo>
                <a:cubicBezTo>
                  <a:pt x="2784" y="500"/>
                  <a:pt x="2788" y="496"/>
                  <a:pt x="2792" y="496"/>
                </a:cubicBezTo>
                <a:lnTo>
                  <a:pt x="3576" y="496"/>
                </a:lnTo>
                <a:cubicBezTo>
                  <a:pt x="3581" y="496"/>
                  <a:pt x="3584" y="500"/>
                  <a:pt x="3584" y="504"/>
                </a:cubicBezTo>
                <a:lnTo>
                  <a:pt x="3584" y="3752"/>
                </a:lnTo>
                <a:cubicBezTo>
                  <a:pt x="3584" y="3757"/>
                  <a:pt x="3581" y="3760"/>
                  <a:pt x="3576" y="3760"/>
                </a:cubicBezTo>
                <a:lnTo>
                  <a:pt x="2792" y="3760"/>
                </a:lnTo>
                <a:cubicBezTo>
                  <a:pt x="2788" y="3760"/>
                  <a:pt x="2784" y="3757"/>
                  <a:pt x="2784" y="3752"/>
                </a:cubicBezTo>
                <a:lnTo>
                  <a:pt x="2784" y="504"/>
                </a:lnTo>
                <a:close/>
                <a:moveTo>
                  <a:pt x="2800" y="3752"/>
                </a:moveTo>
                <a:lnTo>
                  <a:pt x="2792" y="3744"/>
                </a:lnTo>
                <a:lnTo>
                  <a:pt x="3576" y="3744"/>
                </a:lnTo>
                <a:lnTo>
                  <a:pt x="3568" y="3752"/>
                </a:lnTo>
                <a:lnTo>
                  <a:pt x="3568" y="504"/>
                </a:lnTo>
                <a:lnTo>
                  <a:pt x="3576" y="512"/>
                </a:lnTo>
                <a:lnTo>
                  <a:pt x="2792" y="512"/>
                </a:lnTo>
                <a:lnTo>
                  <a:pt x="2800" y="504"/>
                </a:lnTo>
                <a:lnTo>
                  <a:pt x="2800" y="3752"/>
                </a:lnTo>
                <a:close/>
                <a:moveTo>
                  <a:pt x="3712" y="904"/>
                </a:moveTo>
                <a:cubicBezTo>
                  <a:pt x="3712" y="900"/>
                  <a:pt x="3716" y="896"/>
                  <a:pt x="3720" y="896"/>
                </a:cubicBezTo>
                <a:lnTo>
                  <a:pt x="4504" y="896"/>
                </a:lnTo>
                <a:cubicBezTo>
                  <a:pt x="4509" y="896"/>
                  <a:pt x="4512" y="900"/>
                  <a:pt x="4512" y="904"/>
                </a:cubicBezTo>
                <a:lnTo>
                  <a:pt x="4512" y="3752"/>
                </a:lnTo>
                <a:cubicBezTo>
                  <a:pt x="4512" y="3757"/>
                  <a:pt x="4509" y="3760"/>
                  <a:pt x="4504" y="3760"/>
                </a:cubicBezTo>
                <a:lnTo>
                  <a:pt x="3720" y="3760"/>
                </a:lnTo>
                <a:cubicBezTo>
                  <a:pt x="3716" y="3760"/>
                  <a:pt x="3712" y="3757"/>
                  <a:pt x="3712" y="3752"/>
                </a:cubicBezTo>
                <a:lnTo>
                  <a:pt x="3712" y="904"/>
                </a:lnTo>
                <a:close/>
                <a:moveTo>
                  <a:pt x="3728" y="3752"/>
                </a:moveTo>
                <a:lnTo>
                  <a:pt x="3720" y="3744"/>
                </a:lnTo>
                <a:lnTo>
                  <a:pt x="4504" y="3744"/>
                </a:lnTo>
                <a:lnTo>
                  <a:pt x="4496" y="3752"/>
                </a:lnTo>
                <a:lnTo>
                  <a:pt x="4496" y="904"/>
                </a:lnTo>
                <a:lnTo>
                  <a:pt x="4504" y="912"/>
                </a:lnTo>
                <a:lnTo>
                  <a:pt x="3720" y="912"/>
                </a:lnTo>
                <a:lnTo>
                  <a:pt x="3728" y="904"/>
                </a:lnTo>
                <a:lnTo>
                  <a:pt x="3728" y="3752"/>
                </a:lnTo>
                <a:close/>
                <a:moveTo>
                  <a:pt x="4640" y="920"/>
                </a:moveTo>
                <a:cubicBezTo>
                  <a:pt x="4640" y="916"/>
                  <a:pt x="4644" y="912"/>
                  <a:pt x="4648" y="912"/>
                </a:cubicBezTo>
                <a:lnTo>
                  <a:pt x="5432" y="912"/>
                </a:lnTo>
                <a:cubicBezTo>
                  <a:pt x="5437" y="912"/>
                  <a:pt x="5440" y="916"/>
                  <a:pt x="5440" y="920"/>
                </a:cubicBezTo>
                <a:lnTo>
                  <a:pt x="5440" y="3752"/>
                </a:lnTo>
                <a:cubicBezTo>
                  <a:pt x="5440" y="3757"/>
                  <a:pt x="5437" y="3760"/>
                  <a:pt x="5432" y="3760"/>
                </a:cubicBezTo>
                <a:lnTo>
                  <a:pt x="4648" y="3760"/>
                </a:lnTo>
                <a:cubicBezTo>
                  <a:pt x="4644" y="3760"/>
                  <a:pt x="4640" y="3757"/>
                  <a:pt x="4640" y="3752"/>
                </a:cubicBezTo>
                <a:lnTo>
                  <a:pt x="4640" y="920"/>
                </a:lnTo>
                <a:close/>
                <a:moveTo>
                  <a:pt x="4656" y="3752"/>
                </a:moveTo>
                <a:lnTo>
                  <a:pt x="4648" y="3744"/>
                </a:lnTo>
                <a:lnTo>
                  <a:pt x="5432" y="3744"/>
                </a:lnTo>
                <a:lnTo>
                  <a:pt x="5424" y="3752"/>
                </a:lnTo>
                <a:lnTo>
                  <a:pt x="5424" y="920"/>
                </a:lnTo>
                <a:lnTo>
                  <a:pt x="5432" y="928"/>
                </a:lnTo>
                <a:lnTo>
                  <a:pt x="4648" y="928"/>
                </a:lnTo>
                <a:lnTo>
                  <a:pt x="4656" y="920"/>
                </a:lnTo>
                <a:lnTo>
                  <a:pt x="4656" y="3752"/>
                </a:lnTo>
                <a:close/>
                <a:moveTo>
                  <a:pt x="5568" y="1048"/>
                </a:moveTo>
                <a:cubicBezTo>
                  <a:pt x="5568" y="1044"/>
                  <a:pt x="5572" y="1040"/>
                  <a:pt x="5576" y="1040"/>
                </a:cubicBezTo>
                <a:lnTo>
                  <a:pt x="6360" y="1040"/>
                </a:lnTo>
                <a:cubicBezTo>
                  <a:pt x="6365" y="1040"/>
                  <a:pt x="6368" y="1044"/>
                  <a:pt x="6368" y="1048"/>
                </a:cubicBezTo>
                <a:lnTo>
                  <a:pt x="6368" y="3752"/>
                </a:lnTo>
                <a:cubicBezTo>
                  <a:pt x="6368" y="3757"/>
                  <a:pt x="6365" y="3760"/>
                  <a:pt x="6360" y="3760"/>
                </a:cubicBezTo>
                <a:lnTo>
                  <a:pt x="5576" y="3760"/>
                </a:lnTo>
                <a:cubicBezTo>
                  <a:pt x="5572" y="3760"/>
                  <a:pt x="5568" y="3757"/>
                  <a:pt x="5568" y="3752"/>
                </a:cubicBezTo>
                <a:lnTo>
                  <a:pt x="5568" y="1048"/>
                </a:lnTo>
                <a:close/>
                <a:moveTo>
                  <a:pt x="5584" y="3752"/>
                </a:moveTo>
                <a:lnTo>
                  <a:pt x="5576" y="3744"/>
                </a:lnTo>
                <a:lnTo>
                  <a:pt x="6360" y="3744"/>
                </a:lnTo>
                <a:lnTo>
                  <a:pt x="6352" y="3752"/>
                </a:lnTo>
                <a:lnTo>
                  <a:pt x="6352" y="1048"/>
                </a:lnTo>
                <a:lnTo>
                  <a:pt x="6360" y="1056"/>
                </a:lnTo>
                <a:lnTo>
                  <a:pt x="5576" y="1056"/>
                </a:lnTo>
                <a:lnTo>
                  <a:pt x="5584" y="1048"/>
                </a:lnTo>
                <a:lnTo>
                  <a:pt x="5584" y="3752"/>
                </a:lnTo>
                <a:close/>
                <a:moveTo>
                  <a:pt x="6496" y="1160"/>
                </a:moveTo>
                <a:cubicBezTo>
                  <a:pt x="6496" y="1156"/>
                  <a:pt x="6500" y="1152"/>
                  <a:pt x="6504" y="1152"/>
                </a:cubicBezTo>
                <a:lnTo>
                  <a:pt x="7288" y="1152"/>
                </a:lnTo>
                <a:cubicBezTo>
                  <a:pt x="7293" y="1152"/>
                  <a:pt x="7296" y="1156"/>
                  <a:pt x="7296" y="1160"/>
                </a:cubicBezTo>
                <a:lnTo>
                  <a:pt x="7296" y="3752"/>
                </a:lnTo>
                <a:cubicBezTo>
                  <a:pt x="7296" y="3757"/>
                  <a:pt x="7293" y="3760"/>
                  <a:pt x="7288" y="3760"/>
                </a:cubicBezTo>
                <a:lnTo>
                  <a:pt x="6504" y="3760"/>
                </a:lnTo>
                <a:cubicBezTo>
                  <a:pt x="6500" y="3760"/>
                  <a:pt x="6496" y="3757"/>
                  <a:pt x="6496" y="3752"/>
                </a:cubicBezTo>
                <a:lnTo>
                  <a:pt x="6496" y="1160"/>
                </a:lnTo>
                <a:close/>
                <a:moveTo>
                  <a:pt x="6512" y="3752"/>
                </a:moveTo>
                <a:lnTo>
                  <a:pt x="6504" y="3744"/>
                </a:lnTo>
                <a:lnTo>
                  <a:pt x="7288" y="3744"/>
                </a:lnTo>
                <a:lnTo>
                  <a:pt x="7280" y="3752"/>
                </a:lnTo>
                <a:lnTo>
                  <a:pt x="7280" y="1160"/>
                </a:lnTo>
                <a:lnTo>
                  <a:pt x="7288" y="1168"/>
                </a:lnTo>
                <a:lnTo>
                  <a:pt x="6504" y="1168"/>
                </a:lnTo>
                <a:lnTo>
                  <a:pt x="6512" y="1160"/>
                </a:lnTo>
                <a:lnTo>
                  <a:pt x="6512" y="3752"/>
                </a:lnTo>
                <a:close/>
                <a:moveTo>
                  <a:pt x="7424" y="1176"/>
                </a:moveTo>
                <a:cubicBezTo>
                  <a:pt x="7424" y="1172"/>
                  <a:pt x="7428" y="1168"/>
                  <a:pt x="7432" y="1168"/>
                </a:cubicBezTo>
                <a:lnTo>
                  <a:pt x="8216" y="1168"/>
                </a:lnTo>
                <a:cubicBezTo>
                  <a:pt x="8221" y="1168"/>
                  <a:pt x="8224" y="1172"/>
                  <a:pt x="8224" y="1176"/>
                </a:cubicBezTo>
                <a:lnTo>
                  <a:pt x="8224" y="3752"/>
                </a:lnTo>
                <a:cubicBezTo>
                  <a:pt x="8224" y="3757"/>
                  <a:pt x="8221" y="3760"/>
                  <a:pt x="8216" y="3760"/>
                </a:cubicBezTo>
                <a:lnTo>
                  <a:pt x="7432" y="3760"/>
                </a:lnTo>
                <a:cubicBezTo>
                  <a:pt x="7428" y="3760"/>
                  <a:pt x="7424" y="3757"/>
                  <a:pt x="7424" y="3752"/>
                </a:cubicBezTo>
                <a:lnTo>
                  <a:pt x="7424" y="1176"/>
                </a:lnTo>
                <a:close/>
                <a:moveTo>
                  <a:pt x="7440" y="3752"/>
                </a:moveTo>
                <a:lnTo>
                  <a:pt x="7432" y="3744"/>
                </a:lnTo>
                <a:lnTo>
                  <a:pt x="8216" y="3744"/>
                </a:lnTo>
                <a:lnTo>
                  <a:pt x="8208" y="3752"/>
                </a:lnTo>
                <a:lnTo>
                  <a:pt x="8208" y="1176"/>
                </a:lnTo>
                <a:lnTo>
                  <a:pt x="8216" y="1184"/>
                </a:lnTo>
                <a:lnTo>
                  <a:pt x="7432" y="1184"/>
                </a:lnTo>
                <a:lnTo>
                  <a:pt x="7440" y="1176"/>
                </a:lnTo>
                <a:lnTo>
                  <a:pt x="7440" y="3752"/>
                </a:lnTo>
                <a:close/>
                <a:moveTo>
                  <a:pt x="8352" y="1224"/>
                </a:moveTo>
                <a:cubicBezTo>
                  <a:pt x="8352" y="1220"/>
                  <a:pt x="8356" y="1216"/>
                  <a:pt x="8360" y="1216"/>
                </a:cubicBezTo>
                <a:lnTo>
                  <a:pt x="9144" y="1216"/>
                </a:lnTo>
                <a:cubicBezTo>
                  <a:pt x="9149" y="1216"/>
                  <a:pt x="9152" y="1220"/>
                  <a:pt x="9152" y="1224"/>
                </a:cubicBezTo>
                <a:lnTo>
                  <a:pt x="9152" y="3752"/>
                </a:lnTo>
                <a:cubicBezTo>
                  <a:pt x="9152" y="3757"/>
                  <a:pt x="9149" y="3760"/>
                  <a:pt x="9144" y="3760"/>
                </a:cubicBezTo>
                <a:lnTo>
                  <a:pt x="8360" y="3760"/>
                </a:lnTo>
                <a:cubicBezTo>
                  <a:pt x="8356" y="3760"/>
                  <a:pt x="8352" y="3757"/>
                  <a:pt x="8352" y="3752"/>
                </a:cubicBezTo>
                <a:lnTo>
                  <a:pt x="8352" y="1224"/>
                </a:lnTo>
                <a:close/>
                <a:moveTo>
                  <a:pt x="8368" y="3752"/>
                </a:moveTo>
                <a:lnTo>
                  <a:pt x="8360" y="3744"/>
                </a:lnTo>
                <a:lnTo>
                  <a:pt x="9144" y="3744"/>
                </a:lnTo>
                <a:lnTo>
                  <a:pt x="9136" y="3752"/>
                </a:lnTo>
                <a:lnTo>
                  <a:pt x="9136" y="1224"/>
                </a:lnTo>
                <a:lnTo>
                  <a:pt x="9144" y="1232"/>
                </a:lnTo>
                <a:lnTo>
                  <a:pt x="8360" y="1232"/>
                </a:lnTo>
                <a:lnTo>
                  <a:pt x="8368" y="1224"/>
                </a:lnTo>
                <a:lnTo>
                  <a:pt x="8368" y="3752"/>
                </a:lnTo>
                <a:close/>
                <a:moveTo>
                  <a:pt x="9280" y="1240"/>
                </a:moveTo>
                <a:cubicBezTo>
                  <a:pt x="9280" y="1236"/>
                  <a:pt x="9284" y="1232"/>
                  <a:pt x="9288" y="1232"/>
                </a:cubicBezTo>
                <a:lnTo>
                  <a:pt x="10072" y="1232"/>
                </a:lnTo>
                <a:cubicBezTo>
                  <a:pt x="10077" y="1232"/>
                  <a:pt x="10080" y="1236"/>
                  <a:pt x="10080" y="1240"/>
                </a:cubicBezTo>
                <a:lnTo>
                  <a:pt x="10080" y="3752"/>
                </a:lnTo>
                <a:cubicBezTo>
                  <a:pt x="10080" y="3757"/>
                  <a:pt x="10077" y="3760"/>
                  <a:pt x="10072" y="3760"/>
                </a:cubicBezTo>
                <a:lnTo>
                  <a:pt x="9288" y="3760"/>
                </a:lnTo>
                <a:cubicBezTo>
                  <a:pt x="9284" y="3760"/>
                  <a:pt x="9280" y="3757"/>
                  <a:pt x="9280" y="3752"/>
                </a:cubicBezTo>
                <a:lnTo>
                  <a:pt x="9280" y="1240"/>
                </a:lnTo>
                <a:close/>
                <a:moveTo>
                  <a:pt x="9296" y="3752"/>
                </a:moveTo>
                <a:lnTo>
                  <a:pt x="9288" y="3744"/>
                </a:lnTo>
                <a:lnTo>
                  <a:pt x="10072" y="3744"/>
                </a:lnTo>
                <a:lnTo>
                  <a:pt x="10064" y="3752"/>
                </a:lnTo>
                <a:lnTo>
                  <a:pt x="10064" y="1240"/>
                </a:lnTo>
                <a:lnTo>
                  <a:pt x="10072" y="1248"/>
                </a:lnTo>
                <a:lnTo>
                  <a:pt x="9288" y="1248"/>
                </a:lnTo>
                <a:lnTo>
                  <a:pt x="9296" y="1240"/>
                </a:lnTo>
                <a:lnTo>
                  <a:pt x="9296" y="3752"/>
                </a:lnTo>
                <a:close/>
                <a:moveTo>
                  <a:pt x="10208" y="1320"/>
                </a:moveTo>
                <a:cubicBezTo>
                  <a:pt x="10208" y="1316"/>
                  <a:pt x="10212" y="1312"/>
                  <a:pt x="10216" y="1312"/>
                </a:cubicBezTo>
                <a:lnTo>
                  <a:pt x="11000" y="1312"/>
                </a:lnTo>
                <a:cubicBezTo>
                  <a:pt x="11005" y="1312"/>
                  <a:pt x="11008" y="1316"/>
                  <a:pt x="11008" y="1320"/>
                </a:cubicBezTo>
                <a:lnTo>
                  <a:pt x="11008" y="3752"/>
                </a:lnTo>
                <a:cubicBezTo>
                  <a:pt x="11008" y="3757"/>
                  <a:pt x="11005" y="3760"/>
                  <a:pt x="11000" y="3760"/>
                </a:cubicBezTo>
                <a:lnTo>
                  <a:pt x="10216" y="3760"/>
                </a:lnTo>
                <a:cubicBezTo>
                  <a:pt x="10212" y="3760"/>
                  <a:pt x="10208" y="3757"/>
                  <a:pt x="10208" y="3752"/>
                </a:cubicBezTo>
                <a:lnTo>
                  <a:pt x="10208" y="1320"/>
                </a:lnTo>
                <a:close/>
                <a:moveTo>
                  <a:pt x="10224" y="3752"/>
                </a:moveTo>
                <a:lnTo>
                  <a:pt x="10216" y="3744"/>
                </a:lnTo>
                <a:lnTo>
                  <a:pt x="11000" y="3744"/>
                </a:lnTo>
                <a:lnTo>
                  <a:pt x="10992" y="3752"/>
                </a:lnTo>
                <a:lnTo>
                  <a:pt x="10992" y="1320"/>
                </a:lnTo>
                <a:lnTo>
                  <a:pt x="11000" y="1328"/>
                </a:lnTo>
                <a:lnTo>
                  <a:pt x="10216" y="1328"/>
                </a:lnTo>
                <a:lnTo>
                  <a:pt x="10224" y="1320"/>
                </a:lnTo>
                <a:lnTo>
                  <a:pt x="10224" y="3752"/>
                </a:lnTo>
                <a:close/>
                <a:moveTo>
                  <a:pt x="11136" y="1336"/>
                </a:moveTo>
                <a:cubicBezTo>
                  <a:pt x="11136" y="1332"/>
                  <a:pt x="11140" y="1328"/>
                  <a:pt x="11144" y="1328"/>
                </a:cubicBezTo>
                <a:lnTo>
                  <a:pt x="11928" y="1328"/>
                </a:lnTo>
                <a:cubicBezTo>
                  <a:pt x="11933" y="1328"/>
                  <a:pt x="11936" y="1332"/>
                  <a:pt x="11936" y="1336"/>
                </a:cubicBezTo>
                <a:lnTo>
                  <a:pt x="11936" y="3752"/>
                </a:lnTo>
                <a:cubicBezTo>
                  <a:pt x="11936" y="3757"/>
                  <a:pt x="11933" y="3760"/>
                  <a:pt x="11928" y="3760"/>
                </a:cubicBezTo>
                <a:lnTo>
                  <a:pt x="11144" y="3760"/>
                </a:lnTo>
                <a:cubicBezTo>
                  <a:pt x="11140" y="3760"/>
                  <a:pt x="11136" y="3757"/>
                  <a:pt x="11136" y="3752"/>
                </a:cubicBezTo>
                <a:lnTo>
                  <a:pt x="11136" y="1336"/>
                </a:lnTo>
                <a:close/>
                <a:moveTo>
                  <a:pt x="11152" y="3752"/>
                </a:moveTo>
                <a:lnTo>
                  <a:pt x="11144" y="3744"/>
                </a:lnTo>
                <a:lnTo>
                  <a:pt x="11928" y="3744"/>
                </a:lnTo>
                <a:lnTo>
                  <a:pt x="11920" y="3752"/>
                </a:lnTo>
                <a:lnTo>
                  <a:pt x="11920" y="1336"/>
                </a:lnTo>
                <a:lnTo>
                  <a:pt x="11928" y="1344"/>
                </a:lnTo>
                <a:lnTo>
                  <a:pt x="11144" y="1344"/>
                </a:lnTo>
                <a:lnTo>
                  <a:pt x="11152" y="1336"/>
                </a:lnTo>
                <a:lnTo>
                  <a:pt x="11152" y="3752"/>
                </a:lnTo>
                <a:close/>
                <a:moveTo>
                  <a:pt x="12064" y="2648"/>
                </a:moveTo>
                <a:cubicBezTo>
                  <a:pt x="12064" y="2644"/>
                  <a:pt x="12068" y="2640"/>
                  <a:pt x="12072" y="2640"/>
                </a:cubicBezTo>
                <a:lnTo>
                  <a:pt x="12856" y="2640"/>
                </a:lnTo>
                <a:cubicBezTo>
                  <a:pt x="12861" y="2640"/>
                  <a:pt x="12864" y="2644"/>
                  <a:pt x="12864" y="2648"/>
                </a:cubicBezTo>
                <a:lnTo>
                  <a:pt x="12864" y="3752"/>
                </a:lnTo>
                <a:cubicBezTo>
                  <a:pt x="12864" y="3757"/>
                  <a:pt x="12861" y="3760"/>
                  <a:pt x="12856" y="3760"/>
                </a:cubicBezTo>
                <a:lnTo>
                  <a:pt x="12072" y="3760"/>
                </a:lnTo>
                <a:cubicBezTo>
                  <a:pt x="12068" y="3760"/>
                  <a:pt x="12064" y="3757"/>
                  <a:pt x="12064" y="3752"/>
                </a:cubicBezTo>
                <a:lnTo>
                  <a:pt x="12064" y="2648"/>
                </a:lnTo>
                <a:close/>
                <a:moveTo>
                  <a:pt x="12080" y="3752"/>
                </a:moveTo>
                <a:lnTo>
                  <a:pt x="12072" y="3744"/>
                </a:lnTo>
                <a:lnTo>
                  <a:pt x="12856" y="3744"/>
                </a:lnTo>
                <a:lnTo>
                  <a:pt x="12848" y="3752"/>
                </a:lnTo>
                <a:lnTo>
                  <a:pt x="12848" y="2648"/>
                </a:lnTo>
                <a:lnTo>
                  <a:pt x="12856" y="2656"/>
                </a:lnTo>
                <a:lnTo>
                  <a:pt x="12072" y="2656"/>
                </a:lnTo>
                <a:lnTo>
                  <a:pt x="12080" y="2648"/>
                </a:lnTo>
                <a:lnTo>
                  <a:pt x="12080" y="3752"/>
                </a:lnTo>
                <a:close/>
              </a:path>
            </a:pathLst>
          </a:custGeom>
          <a:solidFill>
            <a:srgbClr val="000000"/>
          </a:solidFill>
          <a:ln w="0" cap="flat">
            <a:solidFill>
              <a:srgbClr val="000000"/>
            </a:solidFill>
            <a:prstDash val="solid"/>
            <a:round/>
            <a:headEnd/>
            <a:tailEnd/>
          </a:ln>
        </p:spPr>
        <p:txBody>
          <a:bodyPr/>
          <a:lstStyle/>
          <a:p>
            <a:endParaRPr lang="en-US"/>
          </a:p>
        </p:txBody>
      </p:sp>
      <p:sp>
        <p:nvSpPr>
          <p:cNvPr id="58374" name="Freeform 9"/>
          <p:cNvSpPr>
            <a:spLocks noEditPoints="1"/>
          </p:cNvSpPr>
          <p:nvPr/>
        </p:nvSpPr>
        <p:spPr bwMode="auto">
          <a:xfrm>
            <a:off x="982663" y="2330450"/>
            <a:ext cx="7648575" cy="1724025"/>
          </a:xfrm>
          <a:custGeom>
            <a:avLst/>
            <a:gdLst>
              <a:gd name="T0" fmla="*/ 2147483647 w 4818"/>
              <a:gd name="T1" fmla="*/ 0 h 1086"/>
              <a:gd name="T2" fmla="*/ 0 w 4818"/>
              <a:gd name="T3" fmla="*/ 2147483647 h 1086"/>
              <a:gd name="T4" fmla="*/ 2147483647 w 4818"/>
              <a:gd name="T5" fmla="*/ 2147483647 h 1086"/>
              <a:gd name="T6" fmla="*/ 2147483647 w 4818"/>
              <a:gd name="T7" fmla="*/ 2147483647 h 1086"/>
              <a:gd name="T8" fmla="*/ 2147483647 w 4818"/>
              <a:gd name="T9" fmla="*/ 2147483647 h 1086"/>
              <a:gd name="T10" fmla="*/ 2147483647 w 4818"/>
              <a:gd name="T11" fmla="*/ 2147483647 h 1086"/>
              <a:gd name="T12" fmla="*/ 2147483647 w 4818"/>
              <a:gd name="T13" fmla="*/ 2147483647 h 1086"/>
              <a:gd name="T14" fmla="*/ 2147483647 w 4818"/>
              <a:gd name="T15" fmla="*/ 2147483647 h 1086"/>
              <a:gd name="T16" fmla="*/ 2147483647 w 4818"/>
              <a:gd name="T17" fmla="*/ 2147483647 h 1086"/>
              <a:gd name="T18" fmla="*/ 2147483647 w 4818"/>
              <a:gd name="T19" fmla="*/ 2147483647 h 1086"/>
              <a:gd name="T20" fmla="*/ 2147483647 w 4818"/>
              <a:gd name="T21" fmla="*/ 2147483647 h 1086"/>
              <a:gd name="T22" fmla="*/ 2147483647 w 4818"/>
              <a:gd name="T23" fmla="*/ 2147483647 h 1086"/>
              <a:gd name="T24" fmla="*/ 2147483647 w 4818"/>
              <a:gd name="T25" fmla="*/ 2147483647 h 1086"/>
              <a:gd name="T26" fmla="*/ 2147483647 w 4818"/>
              <a:gd name="T27" fmla="*/ 2147483647 h 1086"/>
              <a:gd name="T28" fmla="*/ 2147483647 w 4818"/>
              <a:gd name="T29" fmla="*/ 2147483647 h 1086"/>
              <a:gd name="T30" fmla="*/ 2147483647 w 4818"/>
              <a:gd name="T31" fmla="*/ 2147483647 h 1086"/>
              <a:gd name="T32" fmla="*/ 2147483647 w 4818"/>
              <a:gd name="T33" fmla="*/ 2147483647 h 1086"/>
              <a:gd name="T34" fmla="*/ 2147483647 w 4818"/>
              <a:gd name="T35" fmla="*/ 2147483647 h 1086"/>
              <a:gd name="T36" fmla="*/ 2147483647 w 4818"/>
              <a:gd name="T37" fmla="*/ 2147483647 h 1086"/>
              <a:gd name="T38" fmla="*/ 2147483647 w 4818"/>
              <a:gd name="T39" fmla="*/ 2147483647 h 1086"/>
              <a:gd name="T40" fmla="*/ 2147483647 w 4818"/>
              <a:gd name="T41" fmla="*/ 2147483647 h 1086"/>
              <a:gd name="T42" fmla="*/ 2147483647 w 4818"/>
              <a:gd name="T43" fmla="*/ 2147483647 h 1086"/>
              <a:gd name="T44" fmla="*/ 2147483647 w 4818"/>
              <a:gd name="T45" fmla="*/ 2147483647 h 1086"/>
              <a:gd name="T46" fmla="*/ 2147483647 w 4818"/>
              <a:gd name="T47" fmla="*/ 2147483647 h 1086"/>
              <a:gd name="T48" fmla="*/ 2147483647 w 4818"/>
              <a:gd name="T49" fmla="*/ 2147483647 h 1086"/>
              <a:gd name="T50" fmla="*/ 2147483647 w 4818"/>
              <a:gd name="T51" fmla="*/ 2147483647 h 1086"/>
              <a:gd name="T52" fmla="*/ 2147483647 w 4818"/>
              <a:gd name="T53" fmla="*/ 2147483647 h 1086"/>
              <a:gd name="T54" fmla="*/ 2147483647 w 4818"/>
              <a:gd name="T55" fmla="*/ 2147483647 h 1086"/>
              <a:gd name="T56" fmla="*/ 2147483647 w 4818"/>
              <a:gd name="T57" fmla="*/ 2147483647 h 1086"/>
              <a:gd name="T58" fmla="*/ 2147483647 w 4818"/>
              <a:gd name="T59" fmla="*/ 2147483647 h 1086"/>
              <a:gd name="T60" fmla="*/ 2147483647 w 4818"/>
              <a:gd name="T61" fmla="*/ 2147483647 h 1086"/>
              <a:gd name="T62" fmla="*/ 2147483647 w 4818"/>
              <a:gd name="T63" fmla="*/ 2147483647 h 1086"/>
              <a:gd name="T64" fmla="*/ 2147483647 w 4818"/>
              <a:gd name="T65" fmla="*/ 2147483647 h 1086"/>
              <a:gd name="T66" fmla="*/ 2147483647 w 4818"/>
              <a:gd name="T67" fmla="*/ 2147483647 h 1086"/>
              <a:gd name="T68" fmla="*/ 2147483647 w 4818"/>
              <a:gd name="T69" fmla="*/ 2147483647 h 10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18"/>
              <a:gd name="T106" fmla="*/ 0 h 1086"/>
              <a:gd name="T107" fmla="*/ 4818 w 4818"/>
              <a:gd name="T108" fmla="*/ 1086 h 108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18" h="1086">
                <a:moveTo>
                  <a:pt x="0" y="0"/>
                </a:moveTo>
                <a:lnTo>
                  <a:pt x="294" y="0"/>
                </a:lnTo>
                <a:lnTo>
                  <a:pt x="294" y="96"/>
                </a:lnTo>
                <a:lnTo>
                  <a:pt x="0" y="96"/>
                </a:lnTo>
                <a:lnTo>
                  <a:pt x="0" y="0"/>
                </a:lnTo>
                <a:close/>
                <a:moveTo>
                  <a:pt x="348" y="84"/>
                </a:moveTo>
                <a:lnTo>
                  <a:pt x="642" y="84"/>
                </a:lnTo>
                <a:lnTo>
                  <a:pt x="642" y="204"/>
                </a:lnTo>
                <a:lnTo>
                  <a:pt x="348" y="204"/>
                </a:lnTo>
                <a:lnTo>
                  <a:pt x="348" y="84"/>
                </a:lnTo>
                <a:close/>
                <a:moveTo>
                  <a:pt x="696" y="162"/>
                </a:moveTo>
                <a:lnTo>
                  <a:pt x="990" y="162"/>
                </a:lnTo>
                <a:lnTo>
                  <a:pt x="990" y="258"/>
                </a:lnTo>
                <a:lnTo>
                  <a:pt x="696" y="258"/>
                </a:lnTo>
                <a:lnTo>
                  <a:pt x="696" y="162"/>
                </a:lnTo>
                <a:close/>
                <a:moveTo>
                  <a:pt x="1044" y="102"/>
                </a:moveTo>
                <a:lnTo>
                  <a:pt x="1338" y="102"/>
                </a:lnTo>
                <a:lnTo>
                  <a:pt x="1338" y="282"/>
                </a:lnTo>
                <a:lnTo>
                  <a:pt x="1044" y="282"/>
                </a:lnTo>
                <a:lnTo>
                  <a:pt x="1044" y="102"/>
                </a:lnTo>
                <a:close/>
                <a:moveTo>
                  <a:pt x="1392" y="216"/>
                </a:moveTo>
                <a:lnTo>
                  <a:pt x="1686" y="216"/>
                </a:lnTo>
                <a:lnTo>
                  <a:pt x="1686" y="432"/>
                </a:lnTo>
                <a:lnTo>
                  <a:pt x="1392" y="432"/>
                </a:lnTo>
                <a:lnTo>
                  <a:pt x="1392" y="216"/>
                </a:lnTo>
                <a:close/>
                <a:moveTo>
                  <a:pt x="1740" y="186"/>
                </a:moveTo>
                <a:lnTo>
                  <a:pt x="2034" y="186"/>
                </a:lnTo>
                <a:lnTo>
                  <a:pt x="2034" y="438"/>
                </a:lnTo>
                <a:lnTo>
                  <a:pt x="1740" y="438"/>
                </a:lnTo>
                <a:lnTo>
                  <a:pt x="1740" y="186"/>
                </a:lnTo>
                <a:close/>
                <a:moveTo>
                  <a:pt x="2088" y="264"/>
                </a:moveTo>
                <a:lnTo>
                  <a:pt x="2382" y="264"/>
                </a:lnTo>
                <a:lnTo>
                  <a:pt x="2382" y="486"/>
                </a:lnTo>
                <a:lnTo>
                  <a:pt x="2088" y="486"/>
                </a:lnTo>
                <a:lnTo>
                  <a:pt x="2088" y="264"/>
                </a:lnTo>
                <a:close/>
                <a:moveTo>
                  <a:pt x="2436" y="156"/>
                </a:moveTo>
                <a:lnTo>
                  <a:pt x="2730" y="156"/>
                </a:lnTo>
                <a:lnTo>
                  <a:pt x="2730" y="528"/>
                </a:lnTo>
                <a:lnTo>
                  <a:pt x="2436" y="528"/>
                </a:lnTo>
                <a:lnTo>
                  <a:pt x="2436" y="156"/>
                </a:lnTo>
                <a:close/>
                <a:moveTo>
                  <a:pt x="2784" y="378"/>
                </a:moveTo>
                <a:lnTo>
                  <a:pt x="3078" y="378"/>
                </a:lnTo>
                <a:lnTo>
                  <a:pt x="3078" y="534"/>
                </a:lnTo>
                <a:lnTo>
                  <a:pt x="2784" y="534"/>
                </a:lnTo>
                <a:lnTo>
                  <a:pt x="2784" y="378"/>
                </a:lnTo>
                <a:close/>
                <a:moveTo>
                  <a:pt x="3132" y="342"/>
                </a:moveTo>
                <a:lnTo>
                  <a:pt x="3426" y="342"/>
                </a:lnTo>
                <a:lnTo>
                  <a:pt x="3426" y="552"/>
                </a:lnTo>
                <a:lnTo>
                  <a:pt x="3132" y="552"/>
                </a:lnTo>
                <a:lnTo>
                  <a:pt x="3132" y="342"/>
                </a:lnTo>
                <a:close/>
                <a:moveTo>
                  <a:pt x="3480" y="408"/>
                </a:moveTo>
                <a:lnTo>
                  <a:pt x="3774" y="408"/>
                </a:lnTo>
                <a:lnTo>
                  <a:pt x="3774" y="558"/>
                </a:lnTo>
                <a:lnTo>
                  <a:pt x="3480" y="558"/>
                </a:lnTo>
                <a:lnTo>
                  <a:pt x="3480" y="408"/>
                </a:lnTo>
                <a:close/>
                <a:moveTo>
                  <a:pt x="3828" y="402"/>
                </a:moveTo>
                <a:lnTo>
                  <a:pt x="4122" y="402"/>
                </a:lnTo>
                <a:lnTo>
                  <a:pt x="4122" y="588"/>
                </a:lnTo>
                <a:lnTo>
                  <a:pt x="3828" y="588"/>
                </a:lnTo>
                <a:lnTo>
                  <a:pt x="3828" y="402"/>
                </a:lnTo>
                <a:close/>
                <a:moveTo>
                  <a:pt x="4176" y="222"/>
                </a:moveTo>
                <a:lnTo>
                  <a:pt x="4470" y="222"/>
                </a:lnTo>
                <a:lnTo>
                  <a:pt x="4470" y="594"/>
                </a:lnTo>
                <a:lnTo>
                  <a:pt x="4176" y="594"/>
                </a:lnTo>
                <a:lnTo>
                  <a:pt x="4176" y="222"/>
                </a:lnTo>
                <a:close/>
                <a:moveTo>
                  <a:pt x="4524" y="756"/>
                </a:moveTo>
                <a:lnTo>
                  <a:pt x="4818" y="756"/>
                </a:lnTo>
                <a:lnTo>
                  <a:pt x="4818" y="1086"/>
                </a:lnTo>
                <a:lnTo>
                  <a:pt x="4524" y="1086"/>
                </a:lnTo>
                <a:lnTo>
                  <a:pt x="4524" y="75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375" name="Freeform 10"/>
          <p:cNvSpPr>
            <a:spLocks noEditPoints="1"/>
          </p:cNvSpPr>
          <p:nvPr/>
        </p:nvSpPr>
        <p:spPr bwMode="auto">
          <a:xfrm>
            <a:off x="977900" y="2325688"/>
            <a:ext cx="7658100" cy="1733550"/>
          </a:xfrm>
          <a:custGeom>
            <a:avLst/>
            <a:gdLst>
              <a:gd name="T0" fmla="*/ 2147483647 w 12864"/>
              <a:gd name="T1" fmla="*/ 2147483647 h 2912"/>
              <a:gd name="T2" fmla="*/ 0 w 12864"/>
              <a:gd name="T3" fmla="*/ 2147483647 h 2912"/>
              <a:gd name="T4" fmla="*/ 2147483647 w 12864"/>
              <a:gd name="T5" fmla="*/ 2147483647 h 2912"/>
              <a:gd name="T6" fmla="*/ 2147483647 w 12864"/>
              <a:gd name="T7" fmla="*/ 2147483647 h 2912"/>
              <a:gd name="T8" fmla="*/ 2147483647 w 12864"/>
              <a:gd name="T9" fmla="*/ 2147483647 h 2912"/>
              <a:gd name="T10" fmla="*/ 2147483647 w 12864"/>
              <a:gd name="T11" fmla="*/ 2147483647 h 2912"/>
              <a:gd name="T12" fmla="*/ 2147483647 w 12864"/>
              <a:gd name="T13" fmla="*/ 2147483647 h 2912"/>
              <a:gd name="T14" fmla="*/ 2147483647 w 12864"/>
              <a:gd name="T15" fmla="*/ 2147483647 h 2912"/>
              <a:gd name="T16" fmla="*/ 2147483647 w 12864"/>
              <a:gd name="T17" fmla="*/ 2147483647 h 2912"/>
              <a:gd name="T18" fmla="*/ 2147483647 w 12864"/>
              <a:gd name="T19" fmla="*/ 2147483647 h 2912"/>
              <a:gd name="T20" fmla="*/ 2147483647 w 12864"/>
              <a:gd name="T21" fmla="*/ 2147483647 h 2912"/>
              <a:gd name="T22" fmla="*/ 2147483647 w 12864"/>
              <a:gd name="T23" fmla="*/ 2147483647 h 2912"/>
              <a:gd name="T24" fmla="*/ 2147483647 w 12864"/>
              <a:gd name="T25" fmla="*/ 2147483647 h 2912"/>
              <a:gd name="T26" fmla="*/ 2147483647 w 12864"/>
              <a:gd name="T27" fmla="*/ 2147483647 h 2912"/>
              <a:gd name="T28" fmla="*/ 2147483647 w 12864"/>
              <a:gd name="T29" fmla="*/ 2147483647 h 2912"/>
              <a:gd name="T30" fmla="*/ 2147483647 w 12864"/>
              <a:gd name="T31" fmla="*/ 2147483647 h 2912"/>
              <a:gd name="T32" fmla="*/ 2147483647 w 12864"/>
              <a:gd name="T33" fmla="*/ 2147483647 h 2912"/>
              <a:gd name="T34" fmla="*/ 2147483647 w 12864"/>
              <a:gd name="T35" fmla="*/ 2147483647 h 2912"/>
              <a:gd name="T36" fmla="*/ 2147483647 w 12864"/>
              <a:gd name="T37" fmla="*/ 2147483647 h 2912"/>
              <a:gd name="T38" fmla="*/ 2147483647 w 12864"/>
              <a:gd name="T39" fmla="*/ 2147483647 h 2912"/>
              <a:gd name="T40" fmla="*/ 2147483647 w 12864"/>
              <a:gd name="T41" fmla="*/ 2147483647 h 2912"/>
              <a:gd name="T42" fmla="*/ 2147483647 w 12864"/>
              <a:gd name="T43" fmla="*/ 2147483647 h 2912"/>
              <a:gd name="T44" fmla="*/ 2147483647 w 12864"/>
              <a:gd name="T45" fmla="*/ 2147483647 h 2912"/>
              <a:gd name="T46" fmla="*/ 2147483647 w 12864"/>
              <a:gd name="T47" fmla="*/ 2147483647 h 2912"/>
              <a:gd name="T48" fmla="*/ 2147483647 w 12864"/>
              <a:gd name="T49" fmla="*/ 2147483647 h 2912"/>
              <a:gd name="T50" fmla="*/ 2147483647 w 12864"/>
              <a:gd name="T51" fmla="*/ 2147483647 h 2912"/>
              <a:gd name="T52" fmla="*/ 2147483647 w 12864"/>
              <a:gd name="T53" fmla="*/ 2147483647 h 2912"/>
              <a:gd name="T54" fmla="*/ 2147483647 w 12864"/>
              <a:gd name="T55" fmla="*/ 2147483647 h 2912"/>
              <a:gd name="T56" fmla="*/ 2147483647 w 12864"/>
              <a:gd name="T57" fmla="*/ 2147483647 h 2912"/>
              <a:gd name="T58" fmla="*/ 2147483647 w 12864"/>
              <a:gd name="T59" fmla="*/ 2147483647 h 2912"/>
              <a:gd name="T60" fmla="*/ 2147483647 w 12864"/>
              <a:gd name="T61" fmla="*/ 2147483647 h 2912"/>
              <a:gd name="T62" fmla="*/ 2147483647 w 12864"/>
              <a:gd name="T63" fmla="*/ 2147483647 h 2912"/>
              <a:gd name="T64" fmla="*/ 2147483647 w 12864"/>
              <a:gd name="T65" fmla="*/ 2147483647 h 2912"/>
              <a:gd name="T66" fmla="*/ 2147483647 w 12864"/>
              <a:gd name="T67" fmla="*/ 2147483647 h 2912"/>
              <a:gd name="T68" fmla="*/ 2147483647 w 12864"/>
              <a:gd name="T69" fmla="*/ 2147483647 h 2912"/>
              <a:gd name="T70" fmla="*/ 2147483647 w 12864"/>
              <a:gd name="T71" fmla="*/ 2147483647 h 2912"/>
              <a:gd name="T72" fmla="*/ 2147483647 w 12864"/>
              <a:gd name="T73" fmla="*/ 2147483647 h 2912"/>
              <a:gd name="T74" fmla="*/ 2147483647 w 12864"/>
              <a:gd name="T75" fmla="*/ 2147483647 h 2912"/>
              <a:gd name="T76" fmla="*/ 2147483647 w 12864"/>
              <a:gd name="T77" fmla="*/ 2147483647 h 2912"/>
              <a:gd name="T78" fmla="*/ 2147483647 w 12864"/>
              <a:gd name="T79" fmla="*/ 2147483647 h 2912"/>
              <a:gd name="T80" fmla="*/ 2147483647 w 12864"/>
              <a:gd name="T81" fmla="*/ 2147483647 h 2912"/>
              <a:gd name="T82" fmla="*/ 2147483647 w 12864"/>
              <a:gd name="T83" fmla="*/ 2147483647 h 2912"/>
              <a:gd name="T84" fmla="*/ 2147483647 w 12864"/>
              <a:gd name="T85" fmla="*/ 2147483647 h 2912"/>
              <a:gd name="T86" fmla="*/ 2147483647 w 12864"/>
              <a:gd name="T87" fmla="*/ 2147483647 h 2912"/>
              <a:gd name="T88" fmla="*/ 2147483647 w 12864"/>
              <a:gd name="T89" fmla="*/ 2147483647 h 2912"/>
              <a:gd name="T90" fmla="*/ 2147483647 w 12864"/>
              <a:gd name="T91" fmla="*/ 2147483647 h 2912"/>
              <a:gd name="T92" fmla="*/ 2147483647 w 12864"/>
              <a:gd name="T93" fmla="*/ 2147483647 h 2912"/>
              <a:gd name="T94" fmla="*/ 2147483647 w 12864"/>
              <a:gd name="T95" fmla="*/ 2147483647 h 2912"/>
              <a:gd name="T96" fmla="*/ 2147483647 w 12864"/>
              <a:gd name="T97" fmla="*/ 2147483647 h 2912"/>
              <a:gd name="T98" fmla="*/ 2147483647 w 12864"/>
              <a:gd name="T99" fmla="*/ 2147483647 h 2912"/>
              <a:gd name="T100" fmla="*/ 2147483647 w 12864"/>
              <a:gd name="T101" fmla="*/ 2147483647 h 2912"/>
              <a:gd name="T102" fmla="*/ 2147483647 w 12864"/>
              <a:gd name="T103" fmla="*/ 2147483647 h 2912"/>
              <a:gd name="T104" fmla="*/ 2147483647 w 12864"/>
              <a:gd name="T105" fmla="*/ 2147483647 h 2912"/>
              <a:gd name="T106" fmla="*/ 2147483647 w 12864"/>
              <a:gd name="T107" fmla="*/ 2147483647 h 2912"/>
              <a:gd name="T108" fmla="*/ 2147483647 w 12864"/>
              <a:gd name="T109" fmla="*/ 2147483647 h 2912"/>
              <a:gd name="T110" fmla="*/ 2147483647 w 12864"/>
              <a:gd name="T111" fmla="*/ 2147483647 h 2912"/>
              <a:gd name="T112" fmla="*/ 2147483647 w 12864"/>
              <a:gd name="T113" fmla="*/ 2147483647 h 2912"/>
              <a:gd name="T114" fmla="*/ 2147483647 w 12864"/>
              <a:gd name="T115" fmla="*/ 2147483647 h 2912"/>
              <a:gd name="T116" fmla="*/ 2147483647 w 12864"/>
              <a:gd name="T117" fmla="*/ 2147483647 h 2912"/>
              <a:gd name="T118" fmla="*/ 2147483647 w 12864"/>
              <a:gd name="T119" fmla="*/ 2147483647 h 2912"/>
              <a:gd name="T120" fmla="*/ 2147483647 w 12864"/>
              <a:gd name="T121" fmla="*/ 2147483647 h 2912"/>
              <a:gd name="T122" fmla="*/ 2147483647 w 12864"/>
              <a:gd name="T123" fmla="*/ 2147483647 h 2912"/>
              <a:gd name="T124" fmla="*/ 2147483647 w 12864"/>
              <a:gd name="T125" fmla="*/ 2147483647 h 29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864"/>
              <a:gd name="T190" fmla="*/ 0 h 2912"/>
              <a:gd name="T191" fmla="*/ 12864 w 12864"/>
              <a:gd name="T192" fmla="*/ 2912 h 29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864" h="2912">
                <a:moveTo>
                  <a:pt x="0" y="8"/>
                </a:moveTo>
                <a:cubicBezTo>
                  <a:pt x="0" y="4"/>
                  <a:pt x="4" y="0"/>
                  <a:pt x="8" y="0"/>
                </a:cubicBezTo>
                <a:lnTo>
                  <a:pt x="792" y="0"/>
                </a:lnTo>
                <a:cubicBezTo>
                  <a:pt x="797" y="0"/>
                  <a:pt x="800" y="4"/>
                  <a:pt x="800" y="8"/>
                </a:cubicBezTo>
                <a:lnTo>
                  <a:pt x="800" y="264"/>
                </a:lnTo>
                <a:cubicBezTo>
                  <a:pt x="800" y="269"/>
                  <a:pt x="797" y="272"/>
                  <a:pt x="792" y="272"/>
                </a:cubicBezTo>
                <a:lnTo>
                  <a:pt x="8" y="272"/>
                </a:lnTo>
                <a:cubicBezTo>
                  <a:pt x="4" y="272"/>
                  <a:pt x="0" y="269"/>
                  <a:pt x="0" y="264"/>
                </a:cubicBezTo>
                <a:lnTo>
                  <a:pt x="0" y="8"/>
                </a:lnTo>
                <a:close/>
                <a:moveTo>
                  <a:pt x="16" y="264"/>
                </a:moveTo>
                <a:lnTo>
                  <a:pt x="8" y="256"/>
                </a:lnTo>
                <a:lnTo>
                  <a:pt x="792" y="256"/>
                </a:lnTo>
                <a:lnTo>
                  <a:pt x="784" y="264"/>
                </a:lnTo>
                <a:lnTo>
                  <a:pt x="784" y="8"/>
                </a:lnTo>
                <a:lnTo>
                  <a:pt x="792" y="16"/>
                </a:lnTo>
                <a:lnTo>
                  <a:pt x="8" y="16"/>
                </a:lnTo>
                <a:lnTo>
                  <a:pt x="16" y="8"/>
                </a:lnTo>
                <a:lnTo>
                  <a:pt x="16" y="264"/>
                </a:lnTo>
                <a:close/>
                <a:moveTo>
                  <a:pt x="928" y="232"/>
                </a:moveTo>
                <a:cubicBezTo>
                  <a:pt x="928" y="228"/>
                  <a:pt x="932" y="224"/>
                  <a:pt x="936" y="224"/>
                </a:cubicBezTo>
                <a:lnTo>
                  <a:pt x="1720" y="224"/>
                </a:lnTo>
                <a:cubicBezTo>
                  <a:pt x="1725" y="224"/>
                  <a:pt x="1728" y="228"/>
                  <a:pt x="1728" y="232"/>
                </a:cubicBezTo>
                <a:lnTo>
                  <a:pt x="1728" y="552"/>
                </a:lnTo>
                <a:cubicBezTo>
                  <a:pt x="1728" y="557"/>
                  <a:pt x="1725" y="560"/>
                  <a:pt x="1720" y="560"/>
                </a:cubicBezTo>
                <a:lnTo>
                  <a:pt x="936" y="560"/>
                </a:lnTo>
                <a:cubicBezTo>
                  <a:pt x="932" y="560"/>
                  <a:pt x="928" y="557"/>
                  <a:pt x="928" y="552"/>
                </a:cubicBezTo>
                <a:lnTo>
                  <a:pt x="928" y="232"/>
                </a:lnTo>
                <a:close/>
                <a:moveTo>
                  <a:pt x="944" y="552"/>
                </a:moveTo>
                <a:lnTo>
                  <a:pt x="936" y="544"/>
                </a:lnTo>
                <a:lnTo>
                  <a:pt x="1720" y="544"/>
                </a:lnTo>
                <a:lnTo>
                  <a:pt x="1712" y="552"/>
                </a:lnTo>
                <a:lnTo>
                  <a:pt x="1712" y="232"/>
                </a:lnTo>
                <a:lnTo>
                  <a:pt x="1720" y="240"/>
                </a:lnTo>
                <a:lnTo>
                  <a:pt x="936" y="240"/>
                </a:lnTo>
                <a:lnTo>
                  <a:pt x="944" y="232"/>
                </a:lnTo>
                <a:lnTo>
                  <a:pt x="944" y="552"/>
                </a:lnTo>
                <a:close/>
                <a:moveTo>
                  <a:pt x="1856" y="440"/>
                </a:moveTo>
                <a:cubicBezTo>
                  <a:pt x="1856" y="436"/>
                  <a:pt x="1860" y="432"/>
                  <a:pt x="1864" y="432"/>
                </a:cubicBezTo>
                <a:lnTo>
                  <a:pt x="2648" y="432"/>
                </a:lnTo>
                <a:cubicBezTo>
                  <a:pt x="2653" y="432"/>
                  <a:pt x="2656" y="436"/>
                  <a:pt x="2656" y="440"/>
                </a:cubicBezTo>
                <a:lnTo>
                  <a:pt x="2656" y="696"/>
                </a:lnTo>
                <a:cubicBezTo>
                  <a:pt x="2656" y="701"/>
                  <a:pt x="2653" y="704"/>
                  <a:pt x="2648" y="704"/>
                </a:cubicBezTo>
                <a:lnTo>
                  <a:pt x="1864" y="704"/>
                </a:lnTo>
                <a:cubicBezTo>
                  <a:pt x="1860" y="704"/>
                  <a:pt x="1856" y="701"/>
                  <a:pt x="1856" y="696"/>
                </a:cubicBezTo>
                <a:lnTo>
                  <a:pt x="1856" y="440"/>
                </a:lnTo>
                <a:close/>
                <a:moveTo>
                  <a:pt x="1872" y="696"/>
                </a:moveTo>
                <a:lnTo>
                  <a:pt x="1864" y="688"/>
                </a:lnTo>
                <a:lnTo>
                  <a:pt x="2648" y="688"/>
                </a:lnTo>
                <a:lnTo>
                  <a:pt x="2640" y="696"/>
                </a:lnTo>
                <a:lnTo>
                  <a:pt x="2640" y="440"/>
                </a:lnTo>
                <a:lnTo>
                  <a:pt x="2648" y="448"/>
                </a:lnTo>
                <a:lnTo>
                  <a:pt x="1864" y="448"/>
                </a:lnTo>
                <a:lnTo>
                  <a:pt x="1872" y="440"/>
                </a:lnTo>
                <a:lnTo>
                  <a:pt x="1872" y="696"/>
                </a:lnTo>
                <a:close/>
                <a:moveTo>
                  <a:pt x="2784" y="280"/>
                </a:moveTo>
                <a:cubicBezTo>
                  <a:pt x="2784" y="276"/>
                  <a:pt x="2788" y="272"/>
                  <a:pt x="2792" y="272"/>
                </a:cubicBezTo>
                <a:lnTo>
                  <a:pt x="3576" y="272"/>
                </a:lnTo>
                <a:cubicBezTo>
                  <a:pt x="3581" y="272"/>
                  <a:pt x="3584" y="276"/>
                  <a:pt x="3584" y="280"/>
                </a:cubicBezTo>
                <a:lnTo>
                  <a:pt x="3584" y="760"/>
                </a:lnTo>
                <a:cubicBezTo>
                  <a:pt x="3584" y="765"/>
                  <a:pt x="3581" y="768"/>
                  <a:pt x="3576" y="768"/>
                </a:cubicBezTo>
                <a:lnTo>
                  <a:pt x="2792" y="768"/>
                </a:lnTo>
                <a:cubicBezTo>
                  <a:pt x="2788" y="768"/>
                  <a:pt x="2784" y="765"/>
                  <a:pt x="2784" y="760"/>
                </a:cubicBezTo>
                <a:lnTo>
                  <a:pt x="2784" y="280"/>
                </a:lnTo>
                <a:close/>
                <a:moveTo>
                  <a:pt x="2800" y="760"/>
                </a:moveTo>
                <a:lnTo>
                  <a:pt x="2792" y="752"/>
                </a:lnTo>
                <a:lnTo>
                  <a:pt x="3576" y="752"/>
                </a:lnTo>
                <a:lnTo>
                  <a:pt x="3568" y="760"/>
                </a:lnTo>
                <a:lnTo>
                  <a:pt x="3568" y="280"/>
                </a:lnTo>
                <a:lnTo>
                  <a:pt x="3576" y="288"/>
                </a:lnTo>
                <a:lnTo>
                  <a:pt x="2792" y="288"/>
                </a:lnTo>
                <a:lnTo>
                  <a:pt x="2800" y="280"/>
                </a:lnTo>
                <a:lnTo>
                  <a:pt x="2800" y="760"/>
                </a:lnTo>
                <a:close/>
                <a:moveTo>
                  <a:pt x="3712" y="584"/>
                </a:moveTo>
                <a:cubicBezTo>
                  <a:pt x="3712" y="580"/>
                  <a:pt x="3716" y="576"/>
                  <a:pt x="3720" y="576"/>
                </a:cubicBezTo>
                <a:lnTo>
                  <a:pt x="4504" y="576"/>
                </a:lnTo>
                <a:cubicBezTo>
                  <a:pt x="4509" y="576"/>
                  <a:pt x="4512" y="580"/>
                  <a:pt x="4512" y="584"/>
                </a:cubicBezTo>
                <a:lnTo>
                  <a:pt x="4512" y="1160"/>
                </a:lnTo>
                <a:cubicBezTo>
                  <a:pt x="4512" y="1165"/>
                  <a:pt x="4509" y="1168"/>
                  <a:pt x="4504" y="1168"/>
                </a:cubicBezTo>
                <a:lnTo>
                  <a:pt x="3720" y="1168"/>
                </a:lnTo>
                <a:cubicBezTo>
                  <a:pt x="3716" y="1168"/>
                  <a:pt x="3712" y="1165"/>
                  <a:pt x="3712" y="1160"/>
                </a:cubicBezTo>
                <a:lnTo>
                  <a:pt x="3712" y="584"/>
                </a:lnTo>
                <a:close/>
                <a:moveTo>
                  <a:pt x="3728" y="1160"/>
                </a:moveTo>
                <a:lnTo>
                  <a:pt x="3720" y="1152"/>
                </a:lnTo>
                <a:lnTo>
                  <a:pt x="4504" y="1152"/>
                </a:lnTo>
                <a:lnTo>
                  <a:pt x="4496" y="1160"/>
                </a:lnTo>
                <a:lnTo>
                  <a:pt x="4496" y="584"/>
                </a:lnTo>
                <a:lnTo>
                  <a:pt x="4504" y="592"/>
                </a:lnTo>
                <a:lnTo>
                  <a:pt x="3720" y="592"/>
                </a:lnTo>
                <a:lnTo>
                  <a:pt x="3728" y="584"/>
                </a:lnTo>
                <a:lnTo>
                  <a:pt x="3728" y="1160"/>
                </a:lnTo>
                <a:close/>
                <a:moveTo>
                  <a:pt x="4640" y="504"/>
                </a:moveTo>
                <a:cubicBezTo>
                  <a:pt x="4640" y="500"/>
                  <a:pt x="4644" y="496"/>
                  <a:pt x="4648" y="496"/>
                </a:cubicBezTo>
                <a:lnTo>
                  <a:pt x="5432" y="496"/>
                </a:lnTo>
                <a:cubicBezTo>
                  <a:pt x="5437" y="496"/>
                  <a:pt x="5440" y="500"/>
                  <a:pt x="5440" y="504"/>
                </a:cubicBezTo>
                <a:lnTo>
                  <a:pt x="5440" y="1176"/>
                </a:lnTo>
                <a:cubicBezTo>
                  <a:pt x="5440" y="1181"/>
                  <a:pt x="5437" y="1184"/>
                  <a:pt x="5432" y="1184"/>
                </a:cubicBezTo>
                <a:lnTo>
                  <a:pt x="4648" y="1184"/>
                </a:lnTo>
                <a:cubicBezTo>
                  <a:pt x="4644" y="1184"/>
                  <a:pt x="4640" y="1181"/>
                  <a:pt x="4640" y="1176"/>
                </a:cubicBezTo>
                <a:lnTo>
                  <a:pt x="4640" y="504"/>
                </a:lnTo>
                <a:close/>
                <a:moveTo>
                  <a:pt x="4656" y="1176"/>
                </a:moveTo>
                <a:lnTo>
                  <a:pt x="4648" y="1168"/>
                </a:lnTo>
                <a:lnTo>
                  <a:pt x="5432" y="1168"/>
                </a:lnTo>
                <a:lnTo>
                  <a:pt x="5424" y="1176"/>
                </a:lnTo>
                <a:lnTo>
                  <a:pt x="5424" y="504"/>
                </a:lnTo>
                <a:lnTo>
                  <a:pt x="5432" y="512"/>
                </a:lnTo>
                <a:lnTo>
                  <a:pt x="4648" y="512"/>
                </a:lnTo>
                <a:lnTo>
                  <a:pt x="4656" y="504"/>
                </a:lnTo>
                <a:lnTo>
                  <a:pt x="4656" y="1176"/>
                </a:lnTo>
                <a:close/>
                <a:moveTo>
                  <a:pt x="5568" y="712"/>
                </a:moveTo>
                <a:cubicBezTo>
                  <a:pt x="5568" y="708"/>
                  <a:pt x="5572" y="704"/>
                  <a:pt x="5576" y="704"/>
                </a:cubicBezTo>
                <a:lnTo>
                  <a:pt x="6360" y="704"/>
                </a:lnTo>
                <a:cubicBezTo>
                  <a:pt x="6365" y="704"/>
                  <a:pt x="6368" y="708"/>
                  <a:pt x="6368" y="712"/>
                </a:cubicBezTo>
                <a:lnTo>
                  <a:pt x="6368" y="1304"/>
                </a:lnTo>
                <a:cubicBezTo>
                  <a:pt x="6368" y="1309"/>
                  <a:pt x="6365" y="1312"/>
                  <a:pt x="6360" y="1312"/>
                </a:cubicBezTo>
                <a:lnTo>
                  <a:pt x="5576" y="1312"/>
                </a:lnTo>
                <a:cubicBezTo>
                  <a:pt x="5572" y="1312"/>
                  <a:pt x="5568" y="1309"/>
                  <a:pt x="5568" y="1304"/>
                </a:cubicBezTo>
                <a:lnTo>
                  <a:pt x="5568" y="712"/>
                </a:lnTo>
                <a:close/>
                <a:moveTo>
                  <a:pt x="5584" y="1304"/>
                </a:moveTo>
                <a:lnTo>
                  <a:pt x="5576" y="1296"/>
                </a:lnTo>
                <a:lnTo>
                  <a:pt x="6360" y="1296"/>
                </a:lnTo>
                <a:lnTo>
                  <a:pt x="6352" y="1304"/>
                </a:lnTo>
                <a:lnTo>
                  <a:pt x="6352" y="712"/>
                </a:lnTo>
                <a:lnTo>
                  <a:pt x="6360" y="720"/>
                </a:lnTo>
                <a:lnTo>
                  <a:pt x="5576" y="720"/>
                </a:lnTo>
                <a:lnTo>
                  <a:pt x="5584" y="712"/>
                </a:lnTo>
                <a:lnTo>
                  <a:pt x="5584" y="1304"/>
                </a:lnTo>
                <a:close/>
                <a:moveTo>
                  <a:pt x="6496" y="424"/>
                </a:moveTo>
                <a:cubicBezTo>
                  <a:pt x="6496" y="420"/>
                  <a:pt x="6500" y="416"/>
                  <a:pt x="6504" y="416"/>
                </a:cubicBezTo>
                <a:lnTo>
                  <a:pt x="7288" y="416"/>
                </a:lnTo>
                <a:cubicBezTo>
                  <a:pt x="7293" y="416"/>
                  <a:pt x="7296" y="420"/>
                  <a:pt x="7296" y="424"/>
                </a:cubicBezTo>
                <a:lnTo>
                  <a:pt x="7296" y="1416"/>
                </a:lnTo>
                <a:cubicBezTo>
                  <a:pt x="7296" y="1421"/>
                  <a:pt x="7293" y="1424"/>
                  <a:pt x="7288" y="1424"/>
                </a:cubicBezTo>
                <a:lnTo>
                  <a:pt x="6504" y="1424"/>
                </a:lnTo>
                <a:cubicBezTo>
                  <a:pt x="6500" y="1424"/>
                  <a:pt x="6496" y="1421"/>
                  <a:pt x="6496" y="1416"/>
                </a:cubicBezTo>
                <a:lnTo>
                  <a:pt x="6496" y="424"/>
                </a:lnTo>
                <a:close/>
                <a:moveTo>
                  <a:pt x="6512" y="1416"/>
                </a:moveTo>
                <a:lnTo>
                  <a:pt x="6504" y="1408"/>
                </a:lnTo>
                <a:lnTo>
                  <a:pt x="7288" y="1408"/>
                </a:lnTo>
                <a:lnTo>
                  <a:pt x="7280" y="1416"/>
                </a:lnTo>
                <a:lnTo>
                  <a:pt x="7280" y="424"/>
                </a:lnTo>
                <a:lnTo>
                  <a:pt x="7288" y="432"/>
                </a:lnTo>
                <a:lnTo>
                  <a:pt x="6504" y="432"/>
                </a:lnTo>
                <a:lnTo>
                  <a:pt x="6512" y="424"/>
                </a:lnTo>
                <a:lnTo>
                  <a:pt x="6512" y="1416"/>
                </a:lnTo>
                <a:close/>
                <a:moveTo>
                  <a:pt x="7424" y="1016"/>
                </a:moveTo>
                <a:cubicBezTo>
                  <a:pt x="7424" y="1012"/>
                  <a:pt x="7428" y="1008"/>
                  <a:pt x="7432" y="1008"/>
                </a:cubicBezTo>
                <a:lnTo>
                  <a:pt x="8216" y="1008"/>
                </a:lnTo>
                <a:cubicBezTo>
                  <a:pt x="8221" y="1008"/>
                  <a:pt x="8224" y="1012"/>
                  <a:pt x="8224" y="1016"/>
                </a:cubicBezTo>
                <a:lnTo>
                  <a:pt x="8224" y="1432"/>
                </a:lnTo>
                <a:cubicBezTo>
                  <a:pt x="8224" y="1437"/>
                  <a:pt x="8221" y="1440"/>
                  <a:pt x="8216" y="1440"/>
                </a:cubicBezTo>
                <a:lnTo>
                  <a:pt x="7432" y="1440"/>
                </a:lnTo>
                <a:cubicBezTo>
                  <a:pt x="7428" y="1440"/>
                  <a:pt x="7424" y="1437"/>
                  <a:pt x="7424" y="1432"/>
                </a:cubicBezTo>
                <a:lnTo>
                  <a:pt x="7424" y="1016"/>
                </a:lnTo>
                <a:close/>
                <a:moveTo>
                  <a:pt x="7440" y="1432"/>
                </a:moveTo>
                <a:lnTo>
                  <a:pt x="7432" y="1424"/>
                </a:lnTo>
                <a:lnTo>
                  <a:pt x="8216" y="1424"/>
                </a:lnTo>
                <a:lnTo>
                  <a:pt x="8208" y="1432"/>
                </a:lnTo>
                <a:lnTo>
                  <a:pt x="8208" y="1016"/>
                </a:lnTo>
                <a:lnTo>
                  <a:pt x="8216" y="1024"/>
                </a:lnTo>
                <a:lnTo>
                  <a:pt x="7432" y="1024"/>
                </a:lnTo>
                <a:lnTo>
                  <a:pt x="7440" y="1016"/>
                </a:lnTo>
                <a:lnTo>
                  <a:pt x="7440" y="1432"/>
                </a:lnTo>
                <a:close/>
                <a:moveTo>
                  <a:pt x="8352" y="920"/>
                </a:moveTo>
                <a:cubicBezTo>
                  <a:pt x="8352" y="916"/>
                  <a:pt x="8356" y="912"/>
                  <a:pt x="8360" y="912"/>
                </a:cubicBezTo>
                <a:lnTo>
                  <a:pt x="9144" y="912"/>
                </a:lnTo>
                <a:cubicBezTo>
                  <a:pt x="9149" y="912"/>
                  <a:pt x="9152" y="916"/>
                  <a:pt x="9152" y="920"/>
                </a:cubicBezTo>
                <a:lnTo>
                  <a:pt x="9152" y="1480"/>
                </a:lnTo>
                <a:cubicBezTo>
                  <a:pt x="9152" y="1485"/>
                  <a:pt x="9149" y="1488"/>
                  <a:pt x="9144" y="1488"/>
                </a:cubicBezTo>
                <a:lnTo>
                  <a:pt x="8360" y="1488"/>
                </a:lnTo>
                <a:cubicBezTo>
                  <a:pt x="8356" y="1488"/>
                  <a:pt x="8352" y="1485"/>
                  <a:pt x="8352" y="1480"/>
                </a:cubicBezTo>
                <a:lnTo>
                  <a:pt x="8352" y="920"/>
                </a:lnTo>
                <a:close/>
                <a:moveTo>
                  <a:pt x="8368" y="1480"/>
                </a:moveTo>
                <a:lnTo>
                  <a:pt x="8360" y="1472"/>
                </a:lnTo>
                <a:lnTo>
                  <a:pt x="9144" y="1472"/>
                </a:lnTo>
                <a:lnTo>
                  <a:pt x="9136" y="1480"/>
                </a:lnTo>
                <a:lnTo>
                  <a:pt x="9136" y="920"/>
                </a:lnTo>
                <a:lnTo>
                  <a:pt x="9144" y="928"/>
                </a:lnTo>
                <a:lnTo>
                  <a:pt x="8360" y="928"/>
                </a:lnTo>
                <a:lnTo>
                  <a:pt x="8368" y="920"/>
                </a:lnTo>
                <a:lnTo>
                  <a:pt x="8368" y="1480"/>
                </a:lnTo>
                <a:close/>
                <a:moveTo>
                  <a:pt x="9280" y="1096"/>
                </a:moveTo>
                <a:cubicBezTo>
                  <a:pt x="9280" y="1092"/>
                  <a:pt x="9284" y="1088"/>
                  <a:pt x="9288" y="1088"/>
                </a:cubicBezTo>
                <a:lnTo>
                  <a:pt x="10072" y="1088"/>
                </a:lnTo>
                <a:cubicBezTo>
                  <a:pt x="10077" y="1088"/>
                  <a:pt x="10080" y="1092"/>
                  <a:pt x="10080" y="1096"/>
                </a:cubicBezTo>
                <a:lnTo>
                  <a:pt x="10080" y="1496"/>
                </a:lnTo>
                <a:cubicBezTo>
                  <a:pt x="10080" y="1501"/>
                  <a:pt x="10077" y="1504"/>
                  <a:pt x="10072" y="1504"/>
                </a:cubicBezTo>
                <a:lnTo>
                  <a:pt x="9288" y="1504"/>
                </a:lnTo>
                <a:cubicBezTo>
                  <a:pt x="9284" y="1504"/>
                  <a:pt x="9280" y="1501"/>
                  <a:pt x="9280" y="1496"/>
                </a:cubicBezTo>
                <a:lnTo>
                  <a:pt x="9280" y="1096"/>
                </a:lnTo>
                <a:close/>
                <a:moveTo>
                  <a:pt x="9296" y="1496"/>
                </a:moveTo>
                <a:lnTo>
                  <a:pt x="9288" y="1488"/>
                </a:lnTo>
                <a:lnTo>
                  <a:pt x="10072" y="1488"/>
                </a:lnTo>
                <a:lnTo>
                  <a:pt x="10064" y="1496"/>
                </a:lnTo>
                <a:lnTo>
                  <a:pt x="10064" y="1096"/>
                </a:lnTo>
                <a:lnTo>
                  <a:pt x="10072" y="1104"/>
                </a:lnTo>
                <a:lnTo>
                  <a:pt x="9288" y="1104"/>
                </a:lnTo>
                <a:lnTo>
                  <a:pt x="9296" y="1096"/>
                </a:lnTo>
                <a:lnTo>
                  <a:pt x="9296" y="1496"/>
                </a:lnTo>
                <a:close/>
                <a:moveTo>
                  <a:pt x="10208" y="1080"/>
                </a:moveTo>
                <a:cubicBezTo>
                  <a:pt x="10208" y="1076"/>
                  <a:pt x="10212" y="1072"/>
                  <a:pt x="10216" y="1072"/>
                </a:cubicBezTo>
                <a:lnTo>
                  <a:pt x="11000" y="1072"/>
                </a:lnTo>
                <a:cubicBezTo>
                  <a:pt x="11005" y="1072"/>
                  <a:pt x="11008" y="1076"/>
                  <a:pt x="11008" y="1080"/>
                </a:cubicBezTo>
                <a:lnTo>
                  <a:pt x="11008" y="1576"/>
                </a:lnTo>
                <a:cubicBezTo>
                  <a:pt x="11008" y="1581"/>
                  <a:pt x="11005" y="1584"/>
                  <a:pt x="11000" y="1584"/>
                </a:cubicBezTo>
                <a:lnTo>
                  <a:pt x="10216" y="1584"/>
                </a:lnTo>
                <a:cubicBezTo>
                  <a:pt x="10212" y="1584"/>
                  <a:pt x="10208" y="1581"/>
                  <a:pt x="10208" y="1576"/>
                </a:cubicBezTo>
                <a:lnTo>
                  <a:pt x="10208" y="1080"/>
                </a:lnTo>
                <a:close/>
                <a:moveTo>
                  <a:pt x="10224" y="1576"/>
                </a:moveTo>
                <a:lnTo>
                  <a:pt x="10216" y="1568"/>
                </a:lnTo>
                <a:lnTo>
                  <a:pt x="11000" y="1568"/>
                </a:lnTo>
                <a:lnTo>
                  <a:pt x="10992" y="1576"/>
                </a:lnTo>
                <a:lnTo>
                  <a:pt x="10992" y="1080"/>
                </a:lnTo>
                <a:lnTo>
                  <a:pt x="11000" y="1088"/>
                </a:lnTo>
                <a:lnTo>
                  <a:pt x="10216" y="1088"/>
                </a:lnTo>
                <a:lnTo>
                  <a:pt x="10224" y="1080"/>
                </a:lnTo>
                <a:lnTo>
                  <a:pt x="10224" y="1576"/>
                </a:lnTo>
                <a:close/>
                <a:moveTo>
                  <a:pt x="11136" y="600"/>
                </a:moveTo>
                <a:cubicBezTo>
                  <a:pt x="11136" y="596"/>
                  <a:pt x="11140" y="592"/>
                  <a:pt x="11144" y="592"/>
                </a:cubicBezTo>
                <a:lnTo>
                  <a:pt x="11928" y="592"/>
                </a:lnTo>
                <a:cubicBezTo>
                  <a:pt x="11933" y="592"/>
                  <a:pt x="11936" y="596"/>
                  <a:pt x="11936" y="600"/>
                </a:cubicBezTo>
                <a:lnTo>
                  <a:pt x="11936" y="1592"/>
                </a:lnTo>
                <a:cubicBezTo>
                  <a:pt x="11936" y="1597"/>
                  <a:pt x="11933" y="1600"/>
                  <a:pt x="11928" y="1600"/>
                </a:cubicBezTo>
                <a:lnTo>
                  <a:pt x="11144" y="1600"/>
                </a:lnTo>
                <a:cubicBezTo>
                  <a:pt x="11140" y="1600"/>
                  <a:pt x="11136" y="1597"/>
                  <a:pt x="11136" y="1592"/>
                </a:cubicBezTo>
                <a:lnTo>
                  <a:pt x="11136" y="600"/>
                </a:lnTo>
                <a:close/>
                <a:moveTo>
                  <a:pt x="11152" y="1592"/>
                </a:moveTo>
                <a:lnTo>
                  <a:pt x="11144" y="1584"/>
                </a:lnTo>
                <a:lnTo>
                  <a:pt x="11928" y="1584"/>
                </a:lnTo>
                <a:lnTo>
                  <a:pt x="11920" y="1592"/>
                </a:lnTo>
                <a:lnTo>
                  <a:pt x="11920" y="600"/>
                </a:lnTo>
                <a:lnTo>
                  <a:pt x="11928" y="608"/>
                </a:lnTo>
                <a:lnTo>
                  <a:pt x="11144" y="608"/>
                </a:lnTo>
                <a:lnTo>
                  <a:pt x="11152" y="600"/>
                </a:lnTo>
                <a:lnTo>
                  <a:pt x="11152" y="1592"/>
                </a:lnTo>
                <a:close/>
                <a:moveTo>
                  <a:pt x="12064" y="2024"/>
                </a:moveTo>
                <a:cubicBezTo>
                  <a:pt x="12064" y="2020"/>
                  <a:pt x="12068" y="2016"/>
                  <a:pt x="12072" y="2016"/>
                </a:cubicBezTo>
                <a:lnTo>
                  <a:pt x="12856" y="2016"/>
                </a:lnTo>
                <a:cubicBezTo>
                  <a:pt x="12861" y="2016"/>
                  <a:pt x="12864" y="2020"/>
                  <a:pt x="12864" y="2024"/>
                </a:cubicBezTo>
                <a:lnTo>
                  <a:pt x="12864" y="2904"/>
                </a:lnTo>
                <a:cubicBezTo>
                  <a:pt x="12864" y="2909"/>
                  <a:pt x="12861" y="2912"/>
                  <a:pt x="12856" y="2912"/>
                </a:cubicBezTo>
                <a:lnTo>
                  <a:pt x="12072" y="2912"/>
                </a:lnTo>
                <a:cubicBezTo>
                  <a:pt x="12068" y="2912"/>
                  <a:pt x="12064" y="2909"/>
                  <a:pt x="12064" y="2904"/>
                </a:cubicBezTo>
                <a:lnTo>
                  <a:pt x="12064" y="2024"/>
                </a:lnTo>
                <a:close/>
                <a:moveTo>
                  <a:pt x="12080" y="2904"/>
                </a:moveTo>
                <a:lnTo>
                  <a:pt x="12072" y="2896"/>
                </a:lnTo>
                <a:lnTo>
                  <a:pt x="12856" y="2896"/>
                </a:lnTo>
                <a:lnTo>
                  <a:pt x="12848" y="2904"/>
                </a:lnTo>
                <a:lnTo>
                  <a:pt x="12848" y="2024"/>
                </a:lnTo>
                <a:lnTo>
                  <a:pt x="12856" y="2032"/>
                </a:lnTo>
                <a:lnTo>
                  <a:pt x="12072" y="2032"/>
                </a:lnTo>
                <a:lnTo>
                  <a:pt x="12080" y="2024"/>
                </a:lnTo>
                <a:lnTo>
                  <a:pt x="12080" y="2904"/>
                </a:lnTo>
                <a:close/>
              </a:path>
            </a:pathLst>
          </a:custGeom>
          <a:solidFill>
            <a:srgbClr val="000000"/>
          </a:solidFill>
          <a:ln w="0" cap="flat">
            <a:solidFill>
              <a:srgbClr val="000000"/>
            </a:solidFill>
            <a:prstDash val="solid"/>
            <a:round/>
            <a:headEnd/>
            <a:tailEnd/>
          </a:ln>
        </p:spPr>
        <p:txBody>
          <a:bodyPr/>
          <a:lstStyle/>
          <a:p>
            <a:endParaRPr lang="en-US"/>
          </a:p>
        </p:txBody>
      </p:sp>
      <p:sp>
        <p:nvSpPr>
          <p:cNvPr id="58376" name="Freeform 11"/>
          <p:cNvSpPr>
            <a:spLocks noEditPoints="1"/>
          </p:cNvSpPr>
          <p:nvPr/>
        </p:nvSpPr>
        <p:spPr bwMode="auto">
          <a:xfrm>
            <a:off x="982663" y="2178050"/>
            <a:ext cx="7648575" cy="1352550"/>
          </a:xfrm>
          <a:custGeom>
            <a:avLst/>
            <a:gdLst>
              <a:gd name="T0" fmla="*/ 2147483647 w 4818"/>
              <a:gd name="T1" fmla="*/ 0 h 852"/>
              <a:gd name="T2" fmla="*/ 0 w 4818"/>
              <a:gd name="T3" fmla="*/ 2147483647 h 852"/>
              <a:gd name="T4" fmla="*/ 2147483647 w 4818"/>
              <a:gd name="T5" fmla="*/ 2147483647 h 852"/>
              <a:gd name="T6" fmla="*/ 2147483647 w 4818"/>
              <a:gd name="T7" fmla="*/ 2147483647 h 852"/>
              <a:gd name="T8" fmla="*/ 2147483647 w 4818"/>
              <a:gd name="T9" fmla="*/ 2147483647 h 852"/>
              <a:gd name="T10" fmla="*/ 2147483647 w 4818"/>
              <a:gd name="T11" fmla="*/ 2147483647 h 852"/>
              <a:gd name="T12" fmla="*/ 2147483647 w 4818"/>
              <a:gd name="T13" fmla="*/ 2147483647 h 852"/>
              <a:gd name="T14" fmla="*/ 2147483647 w 4818"/>
              <a:gd name="T15" fmla="*/ 2147483647 h 852"/>
              <a:gd name="T16" fmla="*/ 2147483647 w 4818"/>
              <a:gd name="T17" fmla="*/ 2147483647 h 852"/>
              <a:gd name="T18" fmla="*/ 2147483647 w 4818"/>
              <a:gd name="T19" fmla="*/ 2147483647 h 852"/>
              <a:gd name="T20" fmla="*/ 2147483647 w 4818"/>
              <a:gd name="T21" fmla="*/ 2147483647 h 852"/>
              <a:gd name="T22" fmla="*/ 2147483647 w 4818"/>
              <a:gd name="T23" fmla="*/ 2147483647 h 852"/>
              <a:gd name="T24" fmla="*/ 2147483647 w 4818"/>
              <a:gd name="T25" fmla="*/ 2147483647 h 852"/>
              <a:gd name="T26" fmla="*/ 2147483647 w 4818"/>
              <a:gd name="T27" fmla="*/ 2147483647 h 852"/>
              <a:gd name="T28" fmla="*/ 2147483647 w 4818"/>
              <a:gd name="T29" fmla="*/ 2147483647 h 852"/>
              <a:gd name="T30" fmla="*/ 2147483647 w 4818"/>
              <a:gd name="T31" fmla="*/ 2147483647 h 852"/>
              <a:gd name="T32" fmla="*/ 2147483647 w 4818"/>
              <a:gd name="T33" fmla="*/ 2147483647 h 852"/>
              <a:gd name="T34" fmla="*/ 2147483647 w 4818"/>
              <a:gd name="T35" fmla="*/ 2147483647 h 852"/>
              <a:gd name="T36" fmla="*/ 2147483647 w 4818"/>
              <a:gd name="T37" fmla="*/ 2147483647 h 852"/>
              <a:gd name="T38" fmla="*/ 2147483647 w 4818"/>
              <a:gd name="T39" fmla="*/ 2147483647 h 852"/>
              <a:gd name="T40" fmla="*/ 2147483647 w 4818"/>
              <a:gd name="T41" fmla="*/ 2147483647 h 852"/>
              <a:gd name="T42" fmla="*/ 2147483647 w 4818"/>
              <a:gd name="T43" fmla="*/ 2147483647 h 852"/>
              <a:gd name="T44" fmla="*/ 2147483647 w 4818"/>
              <a:gd name="T45" fmla="*/ 2147483647 h 852"/>
              <a:gd name="T46" fmla="*/ 2147483647 w 4818"/>
              <a:gd name="T47" fmla="*/ 2147483647 h 852"/>
              <a:gd name="T48" fmla="*/ 2147483647 w 4818"/>
              <a:gd name="T49" fmla="*/ 2147483647 h 852"/>
              <a:gd name="T50" fmla="*/ 2147483647 w 4818"/>
              <a:gd name="T51" fmla="*/ 2147483647 h 852"/>
              <a:gd name="T52" fmla="*/ 2147483647 w 4818"/>
              <a:gd name="T53" fmla="*/ 2147483647 h 852"/>
              <a:gd name="T54" fmla="*/ 2147483647 w 4818"/>
              <a:gd name="T55" fmla="*/ 2147483647 h 852"/>
              <a:gd name="T56" fmla="*/ 2147483647 w 4818"/>
              <a:gd name="T57" fmla="*/ 2147483647 h 852"/>
              <a:gd name="T58" fmla="*/ 2147483647 w 4818"/>
              <a:gd name="T59" fmla="*/ 2147483647 h 852"/>
              <a:gd name="T60" fmla="*/ 2147483647 w 4818"/>
              <a:gd name="T61" fmla="*/ 2147483647 h 852"/>
              <a:gd name="T62" fmla="*/ 2147483647 w 4818"/>
              <a:gd name="T63" fmla="*/ 2147483647 h 852"/>
              <a:gd name="T64" fmla="*/ 2147483647 w 4818"/>
              <a:gd name="T65" fmla="*/ 2147483647 h 852"/>
              <a:gd name="T66" fmla="*/ 2147483647 w 4818"/>
              <a:gd name="T67" fmla="*/ 2147483647 h 852"/>
              <a:gd name="T68" fmla="*/ 2147483647 w 4818"/>
              <a:gd name="T69" fmla="*/ 2147483647 h 8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18"/>
              <a:gd name="T106" fmla="*/ 0 h 852"/>
              <a:gd name="T107" fmla="*/ 4818 w 4818"/>
              <a:gd name="T108" fmla="*/ 852 h 85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18" h="852">
                <a:moveTo>
                  <a:pt x="0" y="0"/>
                </a:moveTo>
                <a:lnTo>
                  <a:pt x="294" y="0"/>
                </a:lnTo>
                <a:lnTo>
                  <a:pt x="294" y="96"/>
                </a:lnTo>
                <a:lnTo>
                  <a:pt x="0" y="96"/>
                </a:lnTo>
                <a:lnTo>
                  <a:pt x="0" y="0"/>
                </a:lnTo>
                <a:close/>
                <a:moveTo>
                  <a:pt x="348" y="156"/>
                </a:moveTo>
                <a:lnTo>
                  <a:pt x="642" y="156"/>
                </a:lnTo>
                <a:lnTo>
                  <a:pt x="642" y="180"/>
                </a:lnTo>
                <a:lnTo>
                  <a:pt x="348" y="180"/>
                </a:lnTo>
                <a:lnTo>
                  <a:pt x="348" y="156"/>
                </a:lnTo>
                <a:close/>
                <a:moveTo>
                  <a:pt x="696" y="138"/>
                </a:moveTo>
                <a:lnTo>
                  <a:pt x="990" y="138"/>
                </a:lnTo>
                <a:lnTo>
                  <a:pt x="990" y="258"/>
                </a:lnTo>
                <a:lnTo>
                  <a:pt x="696" y="258"/>
                </a:lnTo>
                <a:lnTo>
                  <a:pt x="696" y="138"/>
                </a:lnTo>
                <a:close/>
                <a:moveTo>
                  <a:pt x="1044" y="138"/>
                </a:moveTo>
                <a:lnTo>
                  <a:pt x="1338" y="138"/>
                </a:lnTo>
                <a:lnTo>
                  <a:pt x="1338" y="198"/>
                </a:lnTo>
                <a:lnTo>
                  <a:pt x="1044" y="198"/>
                </a:lnTo>
                <a:lnTo>
                  <a:pt x="1044" y="138"/>
                </a:lnTo>
                <a:close/>
                <a:moveTo>
                  <a:pt x="1392" y="192"/>
                </a:moveTo>
                <a:lnTo>
                  <a:pt x="1686" y="192"/>
                </a:lnTo>
                <a:lnTo>
                  <a:pt x="1686" y="312"/>
                </a:lnTo>
                <a:lnTo>
                  <a:pt x="1392" y="312"/>
                </a:lnTo>
                <a:lnTo>
                  <a:pt x="1392" y="192"/>
                </a:lnTo>
                <a:close/>
                <a:moveTo>
                  <a:pt x="1740" y="234"/>
                </a:moveTo>
                <a:lnTo>
                  <a:pt x="2034" y="234"/>
                </a:lnTo>
                <a:lnTo>
                  <a:pt x="2034" y="282"/>
                </a:lnTo>
                <a:lnTo>
                  <a:pt x="1740" y="282"/>
                </a:lnTo>
                <a:lnTo>
                  <a:pt x="1740" y="234"/>
                </a:lnTo>
                <a:close/>
                <a:moveTo>
                  <a:pt x="2088" y="342"/>
                </a:moveTo>
                <a:lnTo>
                  <a:pt x="2382" y="342"/>
                </a:lnTo>
                <a:lnTo>
                  <a:pt x="2382" y="360"/>
                </a:lnTo>
                <a:lnTo>
                  <a:pt x="2088" y="360"/>
                </a:lnTo>
                <a:lnTo>
                  <a:pt x="2088" y="342"/>
                </a:lnTo>
                <a:close/>
                <a:moveTo>
                  <a:pt x="2436" y="102"/>
                </a:moveTo>
                <a:lnTo>
                  <a:pt x="2730" y="102"/>
                </a:lnTo>
                <a:lnTo>
                  <a:pt x="2730" y="252"/>
                </a:lnTo>
                <a:lnTo>
                  <a:pt x="2436" y="252"/>
                </a:lnTo>
                <a:lnTo>
                  <a:pt x="2436" y="102"/>
                </a:lnTo>
                <a:close/>
                <a:moveTo>
                  <a:pt x="2784" y="210"/>
                </a:moveTo>
                <a:lnTo>
                  <a:pt x="3078" y="210"/>
                </a:lnTo>
                <a:lnTo>
                  <a:pt x="3078" y="474"/>
                </a:lnTo>
                <a:lnTo>
                  <a:pt x="2784" y="474"/>
                </a:lnTo>
                <a:lnTo>
                  <a:pt x="2784" y="210"/>
                </a:lnTo>
                <a:close/>
                <a:moveTo>
                  <a:pt x="3132" y="186"/>
                </a:moveTo>
                <a:lnTo>
                  <a:pt x="3426" y="186"/>
                </a:lnTo>
                <a:lnTo>
                  <a:pt x="3426" y="438"/>
                </a:lnTo>
                <a:lnTo>
                  <a:pt x="3132" y="438"/>
                </a:lnTo>
                <a:lnTo>
                  <a:pt x="3132" y="186"/>
                </a:lnTo>
                <a:close/>
                <a:moveTo>
                  <a:pt x="3480" y="228"/>
                </a:moveTo>
                <a:lnTo>
                  <a:pt x="3774" y="228"/>
                </a:lnTo>
                <a:lnTo>
                  <a:pt x="3774" y="504"/>
                </a:lnTo>
                <a:lnTo>
                  <a:pt x="3480" y="504"/>
                </a:lnTo>
                <a:lnTo>
                  <a:pt x="3480" y="228"/>
                </a:lnTo>
                <a:close/>
                <a:moveTo>
                  <a:pt x="3828" y="228"/>
                </a:moveTo>
                <a:lnTo>
                  <a:pt x="4122" y="228"/>
                </a:lnTo>
                <a:lnTo>
                  <a:pt x="4122" y="498"/>
                </a:lnTo>
                <a:lnTo>
                  <a:pt x="3828" y="498"/>
                </a:lnTo>
                <a:lnTo>
                  <a:pt x="3828" y="228"/>
                </a:lnTo>
                <a:close/>
                <a:moveTo>
                  <a:pt x="4176" y="186"/>
                </a:moveTo>
                <a:lnTo>
                  <a:pt x="4470" y="186"/>
                </a:lnTo>
                <a:lnTo>
                  <a:pt x="4470" y="318"/>
                </a:lnTo>
                <a:lnTo>
                  <a:pt x="4176" y="318"/>
                </a:lnTo>
                <a:lnTo>
                  <a:pt x="4176" y="186"/>
                </a:lnTo>
                <a:close/>
                <a:moveTo>
                  <a:pt x="4524" y="264"/>
                </a:moveTo>
                <a:lnTo>
                  <a:pt x="4818" y="264"/>
                </a:lnTo>
                <a:lnTo>
                  <a:pt x="4818" y="852"/>
                </a:lnTo>
                <a:lnTo>
                  <a:pt x="4524" y="852"/>
                </a:lnTo>
                <a:lnTo>
                  <a:pt x="4524" y="264"/>
                </a:lnTo>
                <a:close/>
              </a:path>
            </a:pathLst>
          </a:custGeom>
          <a:solidFill>
            <a:srgbClr val="FF99C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377" name="Freeform 12"/>
          <p:cNvSpPr>
            <a:spLocks noEditPoints="1"/>
          </p:cNvSpPr>
          <p:nvPr/>
        </p:nvSpPr>
        <p:spPr bwMode="auto">
          <a:xfrm>
            <a:off x="977900" y="2173288"/>
            <a:ext cx="7658100" cy="1362075"/>
          </a:xfrm>
          <a:custGeom>
            <a:avLst/>
            <a:gdLst>
              <a:gd name="T0" fmla="*/ 2147483647 w 12864"/>
              <a:gd name="T1" fmla="*/ 2147483647 h 2288"/>
              <a:gd name="T2" fmla="*/ 0 w 12864"/>
              <a:gd name="T3" fmla="*/ 2147483647 h 2288"/>
              <a:gd name="T4" fmla="*/ 2147483647 w 12864"/>
              <a:gd name="T5" fmla="*/ 2147483647 h 2288"/>
              <a:gd name="T6" fmla="*/ 2147483647 w 12864"/>
              <a:gd name="T7" fmla="*/ 2147483647 h 2288"/>
              <a:gd name="T8" fmla="*/ 2147483647 w 12864"/>
              <a:gd name="T9" fmla="*/ 2147483647 h 2288"/>
              <a:gd name="T10" fmla="*/ 2147483647 w 12864"/>
              <a:gd name="T11" fmla="*/ 2147483647 h 2288"/>
              <a:gd name="T12" fmla="*/ 2147483647 w 12864"/>
              <a:gd name="T13" fmla="*/ 2147483647 h 2288"/>
              <a:gd name="T14" fmla="*/ 2147483647 w 12864"/>
              <a:gd name="T15" fmla="*/ 2147483647 h 2288"/>
              <a:gd name="T16" fmla="*/ 2147483647 w 12864"/>
              <a:gd name="T17" fmla="*/ 2147483647 h 2288"/>
              <a:gd name="T18" fmla="*/ 2147483647 w 12864"/>
              <a:gd name="T19" fmla="*/ 2147483647 h 2288"/>
              <a:gd name="T20" fmla="*/ 2147483647 w 12864"/>
              <a:gd name="T21" fmla="*/ 2147483647 h 2288"/>
              <a:gd name="T22" fmla="*/ 2147483647 w 12864"/>
              <a:gd name="T23" fmla="*/ 2147483647 h 2288"/>
              <a:gd name="T24" fmla="*/ 2147483647 w 12864"/>
              <a:gd name="T25" fmla="*/ 2147483647 h 2288"/>
              <a:gd name="T26" fmla="*/ 2147483647 w 12864"/>
              <a:gd name="T27" fmla="*/ 2147483647 h 2288"/>
              <a:gd name="T28" fmla="*/ 2147483647 w 12864"/>
              <a:gd name="T29" fmla="*/ 2147483647 h 2288"/>
              <a:gd name="T30" fmla="*/ 2147483647 w 12864"/>
              <a:gd name="T31" fmla="*/ 2147483647 h 2288"/>
              <a:gd name="T32" fmla="*/ 2147483647 w 12864"/>
              <a:gd name="T33" fmla="*/ 2147483647 h 2288"/>
              <a:gd name="T34" fmla="*/ 2147483647 w 12864"/>
              <a:gd name="T35" fmla="*/ 2147483647 h 2288"/>
              <a:gd name="T36" fmla="*/ 2147483647 w 12864"/>
              <a:gd name="T37" fmla="*/ 2147483647 h 2288"/>
              <a:gd name="T38" fmla="*/ 2147483647 w 12864"/>
              <a:gd name="T39" fmla="*/ 2147483647 h 2288"/>
              <a:gd name="T40" fmla="*/ 2147483647 w 12864"/>
              <a:gd name="T41" fmla="*/ 2147483647 h 2288"/>
              <a:gd name="T42" fmla="*/ 2147483647 w 12864"/>
              <a:gd name="T43" fmla="*/ 2147483647 h 2288"/>
              <a:gd name="T44" fmla="*/ 2147483647 w 12864"/>
              <a:gd name="T45" fmla="*/ 2147483647 h 2288"/>
              <a:gd name="T46" fmla="*/ 2147483647 w 12864"/>
              <a:gd name="T47" fmla="*/ 2147483647 h 2288"/>
              <a:gd name="T48" fmla="*/ 2147483647 w 12864"/>
              <a:gd name="T49" fmla="*/ 2147483647 h 2288"/>
              <a:gd name="T50" fmla="*/ 2147483647 w 12864"/>
              <a:gd name="T51" fmla="*/ 2147483647 h 2288"/>
              <a:gd name="T52" fmla="*/ 2147483647 w 12864"/>
              <a:gd name="T53" fmla="*/ 2147483647 h 2288"/>
              <a:gd name="T54" fmla="*/ 2147483647 w 12864"/>
              <a:gd name="T55" fmla="*/ 2147483647 h 2288"/>
              <a:gd name="T56" fmla="*/ 2147483647 w 12864"/>
              <a:gd name="T57" fmla="*/ 2147483647 h 2288"/>
              <a:gd name="T58" fmla="*/ 2147483647 w 12864"/>
              <a:gd name="T59" fmla="*/ 2147483647 h 2288"/>
              <a:gd name="T60" fmla="*/ 2147483647 w 12864"/>
              <a:gd name="T61" fmla="*/ 2147483647 h 2288"/>
              <a:gd name="T62" fmla="*/ 2147483647 w 12864"/>
              <a:gd name="T63" fmla="*/ 2147483647 h 2288"/>
              <a:gd name="T64" fmla="*/ 2147483647 w 12864"/>
              <a:gd name="T65" fmla="*/ 2147483647 h 2288"/>
              <a:gd name="T66" fmla="*/ 2147483647 w 12864"/>
              <a:gd name="T67" fmla="*/ 2147483647 h 2288"/>
              <a:gd name="T68" fmla="*/ 2147483647 w 12864"/>
              <a:gd name="T69" fmla="*/ 2147483647 h 2288"/>
              <a:gd name="T70" fmla="*/ 2147483647 w 12864"/>
              <a:gd name="T71" fmla="*/ 2147483647 h 2288"/>
              <a:gd name="T72" fmla="*/ 2147483647 w 12864"/>
              <a:gd name="T73" fmla="*/ 2147483647 h 2288"/>
              <a:gd name="T74" fmla="*/ 2147483647 w 12864"/>
              <a:gd name="T75" fmla="*/ 2147483647 h 2288"/>
              <a:gd name="T76" fmla="*/ 2147483647 w 12864"/>
              <a:gd name="T77" fmla="*/ 2147483647 h 2288"/>
              <a:gd name="T78" fmla="*/ 2147483647 w 12864"/>
              <a:gd name="T79" fmla="*/ 2147483647 h 2288"/>
              <a:gd name="T80" fmla="*/ 2147483647 w 12864"/>
              <a:gd name="T81" fmla="*/ 2147483647 h 2288"/>
              <a:gd name="T82" fmla="*/ 2147483647 w 12864"/>
              <a:gd name="T83" fmla="*/ 2147483647 h 2288"/>
              <a:gd name="T84" fmla="*/ 2147483647 w 12864"/>
              <a:gd name="T85" fmla="*/ 2147483647 h 2288"/>
              <a:gd name="T86" fmla="*/ 2147483647 w 12864"/>
              <a:gd name="T87" fmla="*/ 2147483647 h 2288"/>
              <a:gd name="T88" fmla="*/ 2147483647 w 12864"/>
              <a:gd name="T89" fmla="*/ 2147483647 h 2288"/>
              <a:gd name="T90" fmla="*/ 2147483647 w 12864"/>
              <a:gd name="T91" fmla="*/ 2147483647 h 2288"/>
              <a:gd name="T92" fmla="*/ 2147483647 w 12864"/>
              <a:gd name="T93" fmla="*/ 2147483647 h 2288"/>
              <a:gd name="T94" fmla="*/ 2147483647 w 12864"/>
              <a:gd name="T95" fmla="*/ 2147483647 h 2288"/>
              <a:gd name="T96" fmla="*/ 2147483647 w 12864"/>
              <a:gd name="T97" fmla="*/ 2147483647 h 2288"/>
              <a:gd name="T98" fmla="*/ 2147483647 w 12864"/>
              <a:gd name="T99" fmla="*/ 2147483647 h 2288"/>
              <a:gd name="T100" fmla="*/ 2147483647 w 12864"/>
              <a:gd name="T101" fmla="*/ 2147483647 h 2288"/>
              <a:gd name="T102" fmla="*/ 2147483647 w 12864"/>
              <a:gd name="T103" fmla="*/ 2147483647 h 2288"/>
              <a:gd name="T104" fmla="*/ 2147483647 w 12864"/>
              <a:gd name="T105" fmla="*/ 2147483647 h 2288"/>
              <a:gd name="T106" fmla="*/ 2147483647 w 12864"/>
              <a:gd name="T107" fmla="*/ 2147483647 h 2288"/>
              <a:gd name="T108" fmla="*/ 2147483647 w 12864"/>
              <a:gd name="T109" fmla="*/ 2147483647 h 2288"/>
              <a:gd name="T110" fmla="*/ 2147483647 w 12864"/>
              <a:gd name="T111" fmla="*/ 2147483647 h 2288"/>
              <a:gd name="T112" fmla="*/ 2147483647 w 12864"/>
              <a:gd name="T113" fmla="*/ 2147483647 h 2288"/>
              <a:gd name="T114" fmla="*/ 2147483647 w 12864"/>
              <a:gd name="T115" fmla="*/ 2147483647 h 2288"/>
              <a:gd name="T116" fmla="*/ 2147483647 w 12864"/>
              <a:gd name="T117" fmla="*/ 2147483647 h 2288"/>
              <a:gd name="T118" fmla="*/ 2147483647 w 12864"/>
              <a:gd name="T119" fmla="*/ 2147483647 h 2288"/>
              <a:gd name="T120" fmla="*/ 2147483647 w 12864"/>
              <a:gd name="T121" fmla="*/ 2147483647 h 2288"/>
              <a:gd name="T122" fmla="*/ 2147483647 w 12864"/>
              <a:gd name="T123" fmla="*/ 2147483647 h 2288"/>
              <a:gd name="T124" fmla="*/ 2147483647 w 12864"/>
              <a:gd name="T125" fmla="*/ 2147483647 h 228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864"/>
              <a:gd name="T190" fmla="*/ 0 h 2288"/>
              <a:gd name="T191" fmla="*/ 12864 w 12864"/>
              <a:gd name="T192" fmla="*/ 2288 h 228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864" h="2288">
                <a:moveTo>
                  <a:pt x="0" y="8"/>
                </a:moveTo>
                <a:cubicBezTo>
                  <a:pt x="0" y="4"/>
                  <a:pt x="4" y="0"/>
                  <a:pt x="8" y="0"/>
                </a:cubicBezTo>
                <a:lnTo>
                  <a:pt x="792" y="0"/>
                </a:lnTo>
                <a:cubicBezTo>
                  <a:pt x="797" y="0"/>
                  <a:pt x="800" y="4"/>
                  <a:pt x="800" y="8"/>
                </a:cubicBezTo>
                <a:lnTo>
                  <a:pt x="800" y="264"/>
                </a:lnTo>
                <a:cubicBezTo>
                  <a:pt x="800" y="269"/>
                  <a:pt x="797" y="272"/>
                  <a:pt x="792" y="272"/>
                </a:cubicBezTo>
                <a:lnTo>
                  <a:pt x="8" y="272"/>
                </a:lnTo>
                <a:cubicBezTo>
                  <a:pt x="4" y="272"/>
                  <a:pt x="0" y="269"/>
                  <a:pt x="0" y="264"/>
                </a:cubicBezTo>
                <a:lnTo>
                  <a:pt x="0" y="8"/>
                </a:lnTo>
                <a:close/>
                <a:moveTo>
                  <a:pt x="16" y="264"/>
                </a:moveTo>
                <a:lnTo>
                  <a:pt x="8" y="256"/>
                </a:lnTo>
                <a:lnTo>
                  <a:pt x="792" y="256"/>
                </a:lnTo>
                <a:lnTo>
                  <a:pt x="784" y="264"/>
                </a:lnTo>
                <a:lnTo>
                  <a:pt x="784" y="8"/>
                </a:lnTo>
                <a:lnTo>
                  <a:pt x="792" y="16"/>
                </a:lnTo>
                <a:lnTo>
                  <a:pt x="8" y="16"/>
                </a:lnTo>
                <a:lnTo>
                  <a:pt x="16" y="8"/>
                </a:lnTo>
                <a:lnTo>
                  <a:pt x="16" y="264"/>
                </a:lnTo>
                <a:close/>
                <a:moveTo>
                  <a:pt x="928" y="424"/>
                </a:moveTo>
                <a:cubicBezTo>
                  <a:pt x="928" y="420"/>
                  <a:pt x="932" y="416"/>
                  <a:pt x="936" y="416"/>
                </a:cubicBezTo>
                <a:lnTo>
                  <a:pt x="1720" y="416"/>
                </a:lnTo>
                <a:cubicBezTo>
                  <a:pt x="1725" y="416"/>
                  <a:pt x="1728" y="420"/>
                  <a:pt x="1728" y="424"/>
                </a:cubicBezTo>
                <a:lnTo>
                  <a:pt x="1728" y="488"/>
                </a:lnTo>
                <a:cubicBezTo>
                  <a:pt x="1728" y="493"/>
                  <a:pt x="1725" y="496"/>
                  <a:pt x="1720" y="496"/>
                </a:cubicBezTo>
                <a:lnTo>
                  <a:pt x="936" y="496"/>
                </a:lnTo>
                <a:cubicBezTo>
                  <a:pt x="932" y="496"/>
                  <a:pt x="928" y="493"/>
                  <a:pt x="928" y="488"/>
                </a:cubicBezTo>
                <a:lnTo>
                  <a:pt x="928" y="424"/>
                </a:lnTo>
                <a:close/>
                <a:moveTo>
                  <a:pt x="944" y="488"/>
                </a:moveTo>
                <a:lnTo>
                  <a:pt x="936" y="480"/>
                </a:lnTo>
                <a:lnTo>
                  <a:pt x="1720" y="480"/>
                </a:lnTo>
                <a:lnTo>
                  <a:pt x="1712" y="488"/>
                </a:lnTo>
                <a:lnTo>
                  <a:pt x="1712" y="424"/>
                </a:lnTo>
                <a:lnTo>
                  <a:pt x="1720" y="432"/>
                </a:lnTo>
                <a:lnTo>
                  <a:pt x="936" y="432"/>
                </a:lnTo>
                <a:lnTo>
                  <a:pt x="944" y="424"/>
                </a:lnTo>
                <a:lnTo>
                  <a:pt x="944" y="488"/>
                </a:lnTo>
                <a:close/>
                <a:moveTo>
                  <a:pt x="1856" y="376"/>
                </a:moveTo>
                <a:cubicBezTo>
                  <a:pt x="1856" y="372"/>
                  <a:pt x="1860" y="368"/>
                  <a:pt x="1864" y="368"/>
                </a:cubicBezTo>
                <a:lnTo>
                  <a:pt x="2648" y="368"/>
                </a:lnTo>
                <a:cubicBezTo>
                  <a:pt x="2653" y="368"/>
                  <a:pt x="2656" y="372"/>
                  <a:pt x="2656" y="376"/>
                </a:cubicBezTo>
                <a:lnTo>
                  <a:pt x="2656" y="696"/>
                </a:lnTo>
                <a:cubicBezTo>
                  <a:pt x="2656" y="701"/>
                  <a:pt x="2653" y="704"/>
                  <a:pt x="2648" y="704"/>
                </a:cubicBezTo>
                <a:lnTo>
                  <a:pt x="1864" y="704"/>
                </a:lnTo>
                <a:cubicBezTo>
                  <a:pt x="1860" y="704"/>
                  <a:pt x="1856" y="701"/>
                  <a:pt x="1856" y="696"/>
                </a:cubicBezTo>
                <a:lnTo>
                  <a:pt x="1856" y="376"/>
                </a:lnTo>
                <a:close/>
                <a:moveTo>
                  <a:pt x="1872" y="696"/>
                </a:moveTo>
                <a:lnTo>
                  <a:pt x="1864" y="688"/>
                </a:lnTo>
                <a:lnTo>
                  <a:pt x="2648" y="688"/>
                </a:lnTo>
                <a:lnTo>
                  <a:pt x="2640" y="696"/>
                </a:lnTo>
                <a:lnTo>
                  <a:pt x="2640" y="376"/>
                </a:lnTo>
                <a:lnTo>
                  <a:pt x="2648" y="384"/>
                </a:lnTo>
                <a:lnTo>
                  <a:pt x="1864" y="384"/>
                </a:lnTo>
                <a:lnTo>
                  <a:pt x="1872" y="376"/>
                </a:lnTo>
                <a:lnTo>
                  <a:pt x="1872" y="696"/>
                </a:lnTo>
                <a:close/>
                <a:moveTo>
                  <a:pt x="2784" y="376"/>
                </a:moveTo>
                <a:cubicBezTo>
                  <a:pt x="2784" y="372"/>
                  <a:pt x="2788" y="368"/>
                  <a:pt x="2792" y="368"/>
                </a:cubicBezTo>
                <a:lnTo>
                  <a:pt x="3576" y="368"/>
                </a:lnTo>
                <a:cubicBezTo>
                  <a:pt x="3581" y="368"/>
                  <a:pt x="3584" y="372"/>
                  <a:pt x="3584" y="376"/>
                </a:cubicBezTo>
                <a:lnTo>
                  <a:pt x="3584" y="536"/>
                </a:lnTo>
                <a:cubicBezTo>
                  <a:pt x="3584" y="541"/>
                  <a:pt x="3581" y="544"/>
                  <a:pt x="3576" y="544"/>
                </a:cubicBezTo>
                <a:lnTo>
                  <a:pt x="2792" y="544"/>
                </a:lnTo>
                <a:cubicBezTo>
                  <a:pt x="2788" y="544"/>
                  <a:pt x="2784" y="541"/>
                  <a:pt x="2784" y="536"/>
                </a:cubicBezTo>
                <a:lnTo>
                  <a:pt x="2784" y="376"/>
                </a:lnTo>
                <a:close/>
                <a:moveTo>
                  <a:pt x="2800" y="536"/>
                </a:moveTo>
                <a:lnTo>
                  <a:pt x="2792" y="528"/>
                </a:lnTo>
                <a:lnTo>
                  <a:pt x="3576" y="528"/>
                </a:lnTo>
                <a:lnTo>
                  <a:pt x="3568" y="536"/>
                </a:lnTo>
                <a:lnTo>
                  <a:pt x="3568" y="376"/>
                </a:lnTo>
                <a:lnTo>
                  <a:pt x="3576" y="384"/>
                </a:lnTo>
                <a:lnTo>
                  <a:pt x="2792" y="384"/>
                </a:lnTo>
                <a:lnTo>
                  <a:pt x="2800" y="376"/>
                </a:lnTo>
                <a:lnTo>
                  <a:pt x="2800" y="536"/>
                </a:lnTo>
                <a:close/>
                <a:moveTo>
                  <a:pt x="3712" y="520"/>
                </a:moveTo>
                <a:cubicBezTo>
                  <a:pt x="3712" y="516"/>
                  <a:pt x="3716" y="512"/>
                  <a:pt x="3720" y="512"/>
                </a:cubicBezTo>
                <a:lnTo>
                  <a:pt x="4504" y="512"/>
                </a:lnTo>
                <a:cubicBezTo>
                  <a:pt x="4509" y="512"/>
                  <a:pt x="4512" y="516"/>
                  <a:pt x="4512" y="520"/>
                </a:cubicBezTo>
                <a:lnTo>
                  <a:pt x="4512" y="840"/>
                </a:lnTo>
                <a:cubicBezTo>
                  <a:pt x="4512" y="845"/>
                  <a:pt x="4509" y="848"/>
                  <a:pt x="4504" y="848"/>
                </a:cubicBezTo>
                <a:lnTo>
                  <a:pt x="3720" y="848"/>
                </a:lnTo>
                <a:cubicBezTo>
                  <a:pt x="3716" y="848"/>
                  <a:pt x="3712" y="845"/>
                  <a:pt x="3712" y="840"/>
                </a:cubicBezTo>
                <a:lnTo>
                  <a:pt x="3712" y="520"/>
                </a:lnTo>
                <a:close/>
                <a:moveTo>
                  <a:pt x="3728" y="840"/>
                </a:moveTo>
                <a:lnTo>
                  <a:pt x="3720" y="832"/>
                </a:lnTo>
                <a:lnTo>
                  <a:pt x="4504" y="832"/>
                </a:lnTo>
                <a:lnTo>
                  <a:pt x="4496" y="840"/>
                </a:lnTo>
                <a:lnTo>
                  <a:pt x="4496" y="520"/>
                </a:lnTo>
                <a:lnTo>
                  <a:pt x="4504" y="528"/>
                </a:lnTo>
                <a:lnTo>
                  <a:pt x="3720" y="528"/>
                </a:lnTo>
                <a:lnTo>
                  <a:pt x="3728" y="520"/>
                </a:lnTo>
                <a:lnTo>
                  <a:pt x="3728" y="840"/>
                </a:lnTo>
                <a:close/>
                <a:moveTo>
                  <a:pt x="4640" y="632"/>
                </a:moveTo>
                <a:cubicBezTo>
                  <a:pt x="4640" y="628"/>
                  <a:pt x="4644" y="624"/>
                  <a:pt x="4648" y="624"/>
                </a:cubicBezTo>
                <a:lnTo>
                  <a:pt x="5432" y="624"/>
                </a:lnTo>
                <a:cubicBezTo>
                  <a:pt x="5437" y="624"/>
                  <a:pt x="5440" y="628"/>
                  <a:pt x="5440" y="632"/>
                </a:cubicBezTo>
                <a:lnTo>
                  <a:pt x="5440" y="760"/>
                </a:lnTo>
                <a:cubicBezTo>
                  <a:pt x="5440" y="765"/>
                  <a:pt x="5437" y="768"/>
                  <a:pt x="5432" y="768"/>
                </a:cubicBezTo>
                <a:lnTo>
                  <a:pt x="4648" y="768"/>
                </a:lnTo>
                <a:cubicBezTo>
                  <a:pt x="4644" y="768"/>
                  <a:pt x="4640" y="765"/>
                  <a:pt x="4640" y="760"/>
                </a:cubicBezTo>
                <a:lnTo>
                  <a:pt x="4640" y="632"/>
                </a:lnTo>
                <a:close/>
                <a:moveTo>
                  <a:pt x="4656" y="760"/>
                </a:moveTo>
                <a:lnTo>
                  <a:pt x="4648" y="752"/>
                </a:lnTo>
                <a:lnTo>
                  <a:pt x="5432" y="752"/>
                </a:lnTo>
                <a:lnTo>
                  <a:pt x="5424" y="760"/>
                </a:lnTo>
                <a:lnTo>
                  <a:pt x="5424" y="632"/>
                </a:lnTo>
                <a:lnTo>
                  <a:pt x="5432" y="640"/>
                </a:lnTo>
                <a:lnTo>
                  <a:pt x="4648" y="640"/>
                </a:lnTo>
                <a:lnTo>
                  <a:pt x="4656" y="632"/>
                </a:lnTo>
                <a:lnTo>
                  <a:pt x="4656" y="760"/>
                </a:lnTo>
                <a:close/>
                <a:moveTo>
                  <a:pt x="5568" y="920"/>
                </a:moveTo>
                <a:cubicBezTo>
                  <a:pt x="5568" y="916"/>
                  <a:pt x="5572" y="912"/>
                  <a:pt x="5576" y="912"/>
                </a:cubicBezTo>
                <a:lnTo>
                  <a:pt x="6360" y="912"/>
                </a:lnTo>
                <a:cubicBezTo>
                  <a:pt x="6365" y="912"/>
                  <a:pt x="6368" y="916"/>
                  <a:pt x="6368" y="920"/>
                </a:cubicBezTo>
                <a:lnTo>
                  <a:pt x="6368" y="968"/>
                </a:lnTo>
                <a:cubicBezTo>
                  <a:pt x="6368" y="973"/>
                  <a:pt x="6365" y="976"/>
                  <a:pt x="6360" y="976"/>
                </a:cubicBezTo>
                <a:lnTo>
                  <a:pt x="5576" y="976"/>
                </a:lnTo>
                <a:cubicBezTo>
                  <a:pt x="5572" y="976"/>
                  <a:pt x="5568" y="973"/>
                  <a:pt x="5568" y="968"/>
                </a:cubicBezTo>
                <a:lnTo>
                  <a:pt x="5568" y="920"/>
                </a:lnTo>
                <a:close/>
                <a:moveTo>
                  <a:pt x="5584" y="968"/>
                </a:moveTo>
                <a:lnTo>
                  <a:pt x="5576" y="960"/>
                </a:lnTo>
                <a:lnTo>
                  <a:pt x="6360" y="960"/>
                </a:lnTo>
                <a:lnTo>
                  <a:pt x="6352" y="968"/>
                </a:lnTo>
                <a:lnTo>
                  <a:pt x="6352" y="920"/>
                </a:lnTo>
                <a:lnTo>
                  <a:pt x="6360" y="928"/>
                </a:lnTo>
                <a:lnTo>
                  <a:pt x="5576" y="928"/>
                </a:lnTo>
                <a:lnTo>
                  <a:pt x="5584" y="920"/>
                </a:lnTo>
                <a:lnTo>
                  <a:pt x="5584" y="968"/>
                </a:lnTo>
                <a:close/>
                <a:moveTo>
                  <a:pt x="6496" y="280"/>
                </a:moveTo>
                <a:cubicBezTo>
                  <a:pt x="6496" y="276"/>
                  <a:pt x="6500" y="272"/>
                  <a:pt x="6504" y="272"/>
                </a:cubicBezTo>
                <a:lnTo>
                  <a:pt x="7288" y="272"/>
                </a:lnTo>
                <a:cubicBezTo>
                  <a:pt x="7293" y="272"/>
                  <a:pt x="7296" y="276"/>
                  <a:pt x="7296" y="280"/>
                </a:cubicBezTo>
                <a:lnTo>
                  <a:pt x="7296" y="680"/>
                </a:lnTo>
                <a:cubicBezTo>
                  <a:pt x="7296" y="685"/>
                  <a:pt x="7293" y="688"/>
                  <a:pt x="7288" y="688"/>
                </a:cubicBezTo>
                <a:lnTo>
                  <a:pt x="6504" y="688"/>
                </a:lnTo>
                <a:cubicBezTo>
                  <a:pt x="6500" y="688"/>
                  <a:pt x="6496" y="685"/>
                  <a:pt x="6496" y="680"/>
                </a:cubicBezTo>
                <a:lnTo>
                  <a:pt x="6496" y="280"/>
                </a:lnTo>
                <a:close/>
                <a:moveTo>
                  <a:pt x="6512" y="680"/>
                </a:moveTo>
                <a:lnTo>
                  <a:pt x="6504" y="672"/>
                </a:lnTo>
                <a:lnTo>
                  <a:pt x="7288" y="672"/>
                </a:lnTo>
                <a:lnTo>
                  <a:pt x="7280" y="680"/>
                </a:lnTo>
                <a:lnTo>
                  <a:pt x="7280" y="280"/>
                </a:lnTo>
                <a:lnTo>
                  <a:pt x="7288" y="288"/>
                </a:lnTo>
                <a:lnTo>
                  <a:pt x="6504" y="288"/>
                </a:lnTo>
                <a:lnTo>
                  <a:pt x="6512" y="280"/>
                </a:lnTo>
                <a:lnTo>
                  <a:pt x="6512" y="680"/>
                </a:lnTo>
                <a:close/>
                <a:moveTo>
                  <a:pt x="7424" y="568"/>
                </a:moveTo>
                <a:cubicBezTo>
                  <a:pt x="7424" y="564"/>
                  <a:pt x="7428" y="560"/>
                  <a:pt x="7432" y="560"/>
                </a:cubicBezTo>
                <a:lnTo>
                  <a:pt x="8216" y="560"/>
                </a:lnTo>
                <a:cubicBezTo>
                  <a:pt x="8221" y="560"/>
                  <a:pt x="8224" y="564"/>
                  <a:pt x="8224" y="568"/>
                </a:cubicBezTo>
                <a:lnTo>
                  <a:pt x="8224" y="1272"/>
                </a:lnTo>
                <a:cubicBezTo>
                  <a:pt x="8224" y="1277"/>
                  <a:pt x="8221" y="1280"/>
                  <a:pt x="8216" y="1280"/>
                </a:cubicBezTo>
                <a:lnTo>
                  <a:pt x="7432" y="1280"/>
                </a:lnTo>
                <a:cubicBezTo>
                  <a:pt x="7428" y="1280"/>
                  <a:pt x="7424" y="1277"/>
                  <a:pt x="7424" y="1272"/>
                </a:cubicBezTo>
                <a:lnTo>
                  <a:pt x="7424" y="568"/>
                </a:lnTo>
                <a:close/>
                <a:moveTo>
                  <a:pt x="7440" y="1272"/>
                </a:moveTo>
                <a:lnTo>
                  <a:pt x="7432" y="1264"/>
                </a:lnTo>
                <a:lnTo>
                  <a:pt x="8216" y="1264"/>
                </a:lnTo>
                <a:lnTo>
                  <a:pt x="8208" y="1272"/>
                </a:lnTo>
                <a:lnTo>
                  <a:pt x="8208" y="568"/>
                </a:lnTo>
                <a:lnTo>
                  <a:pt x="8216" y="576"/>
                </a:lnTo>
                <a:lnTo>
                  <a:pt x="7432" y="576"/>
                </a:lnTo>
                <a:lnTo>
                  <a:pt x="7440" y="568"/>
                </a:lnTo>
                <a:lnTo>
                  <a:pt x="7440" y="1272"/>
                </a:lnTo>
                <a:close/>
                <a:moveTo>
                  <a:pt x="8352" y="504"/>
                </a:moveTo>
                <a:cubicBezTo>
                  <a:pt x="8352" y="500"/>
                  <a:pt x="8356" y="496"/>
                  <a:pt x="8360" y="496"/>
                </a:cubicBezTo>
                <a:lnTo>
                  <a:pt x="9144" y="496"/>
                </a:lnTo>
                <a:cubicBezTo>
                  <a:pt x="9149" y="496"/>
                  <a:pt x="9152" y="500"/>
                  <a:pt x="9152" y="504"/>
                </a:cubicBezTo>
                <a:lnTo>
                  <a:pt x="9152" y="1176"/>
                </a:lnTo>
                <a:cubicBezTo>
                  <a:pt x="9152" y="1181"/>
                  <a:pt x="9149" y="1184"/>
                  <a:pt x="9144" y="1184"/>
                </a:cubicBezTo>
                <a:lnTo>
                  <a:pt x="8360" y="1184"/>
                </a:lnTo>
                <a:cubicBezTo>
                  <a:pt x="8356" y="1184"/>
                  <a:pt x="8352" y="1181"/>
                  <a:pt x="8352" y="1176"/>
                </a:cubicBezTo>
                <a:lnTo>
                  <a:pt x="8352" y="504"/>
                </a:lnTo>
                <a:close/>
                <a:moveTo>
                  <a:pt x="8368" y="1176"/>
                </a:moveTo>
                <a:lnTo>
                  <a:pt x="8360" y="1168"/>
                </a:lnTo>
                <a:lnTo>
                  <a:pt x="9144" y="1168"/>
                </a:lnTo>
                <a:lnTo>
                  <a:pt x="9136" y="1176"/>
                </a:lnTo>
                <a:lnTo>
                  <a:pt x="9136" y="504"/>
                </a:lnTo>
                <a:lnTo>
                  <a:pt x="9144" y="512"/>
                </a:lnTo>
                <a:lnTo>
                  <a:pt x="8360" y="512"/>
                </a:lnTo>
                <a:lnTo>
                  <a:pt x="8368" y="504"/>
                </a:lnTo>
                <a:lnTo>
                  <a:pt x="8368" y="1176"/>
                </a:lnTo>
                <a:close/>
                <a:moveTo>
                  <a:pt x="9280" y="616"/>
                </a:moveTo>
                <a:cubicBezTo>
                  <a:pt x="9280" y="612"/>
                  <a:pt x="9284" y="608"/>
                  <a:pt x="9288" y="608"/>
                </a:cubicBezTo>
                <a:lnTo>
                  <a:pt x="10072" y="608"/>
                </a:lnTo>
                <a:cubicBezTo>
                  <a:pt x="10077" y="608"/>
                  <a:pt x="10080" y="612"/>
                  <a:pt x="10080" y="616"/>
                </a:cubicBezTo>
                <a:lnTo>
                  <a:pt x="10080" y="1352"/>
                </a:lnTo>
                <a:cubicBezTo>
                  <a:pt x="10080" y="1357"/>
                  <a:pt x="10077" y="1360"/>
                  <a:pt x="10072" y="1360"/>
                </a:cubicBezTo>
                <a:lnTo>
                  <a:pt x="9288" y="1360"/>
                </a:lnTo>
                <a:cubicBezTo>
                  <a:pt x="9284" y="1360"/>
                  <a:pt x="9280" y="1357"/>
                  <a:pt x="9280" y="1352"/>
                </a:cubicBezTo>
                <a:lnTo>
                  <a:pt x="9280" y="616"/>
                </a:lnTo>
                <a:close/>
                <a:moveTo>
                  <a:pt x="9296" y="1352"/>
                </a:moveTo>
                <a:lnTo>
                  <a:pt x="9288" y="1344"/>
                </a:lnTo>
                <a:lnTo>
                  <a:pt x="10072" y="1344"/>
                </a:lnTo>
                <a:lnTo>
                  <a:pt x="10064" y="1352"/>
                </a:lnTo>
                <a:lnTo>
                  <a:pt x="10064" y="616"/>
                </a:lnTo>
                <a:lnTo>
                  <a:pt x="10072" y="624"/>
                </a:lnTo>
                <a:lnTo>
                  <a:pt x="9288" y="624"/>
                </a:lnTo>
                <a:lnTo>
                  <a:pt x="9296" y="616"/>
                </a:lnTo>
                <a:lnTo>
                  <a:pt x="9296" y="1352"/>
                </a:lnTo>
                <a:close/>
                <a:moveTo>
                  <a:pt x="10208" y="616"/>
                </a:moveTo>
                <a:cubicBezTo>
                  <a:pt x="10208" y="612"/>
                  <a:pt x="10212" y="608"/>
                  <a:pt x="10216" y="608"/>
                </a:cubicBezTo>
                <a:lnTo>
                  <a:pt x="11000" y="608"/>
                </a:lnTo>
                <a:cubicBezTo>
                  <a:pt x="11005" y="608"/>
                  <a:pt x="11008" y="612"/>
                  <a:pt x="11008" y="616"/>
                </a:cubicBezTo>
                <a:lnTo>
                  <a:pt x="11008" y="1336"/>
                </a:lnTo>
                <a:cubicBezTo>
                  <a:pt x="11008" y="1341"/>
                  <a:pt x="11005" y="1344"/>
                  <a:pt x="11000" y="1344"/>
                </a:cubicBezTo>
                <a:lnTo>
                  <a:pt x="10216" y="1344"/>
                </a:lnTo>
                <a:cubicBezTo>
                  <a:pt x="10212" y="1344"/>
                  <a:pt x="10208" y="1341"/>
                  <a:pt x="10208" y="1336"/>
                </a:cubicBezTo>
                <a:lnTo>
                  <a:pt x="10208" y="616"/>
                </a:lnTo>
                <a:close/>
                <a:moveTo>
                  <a:pt x="10224" y="1336"/>
                </a:moveTo>
                <a:lnTo>
                  <a:pt x="10216" y="1328"/>
                </a:lnTo>
                <a:lnTo>
                  <a:pt x="11000" y="1328"/>
                </a:lnTo>
                <a:lnTo>
                  <a:pt x="10992" y="1336"/>
                </a:lnTo>
                <a:lnTo>
                  <a:pt x="10992" y="616"/>
                </a:lnTo>
                <a:lnTo>
                  <a:pt x="11000" y="624"/>
                </a:lnTo>
                <a:lnTo>
                  <a:pt x="10216" y="624"/>
                </a:lnTo>
                <a:lnTo>
                  <a:pt x="10224" y="616"/>
                </a:lnTo>
                <a:lnTo>
                  <a:pt x="10224" y="1336"/>
                </a:lnTo>
                <a:close/>
                <a:moveTo>
                  <a:pt x="11136" y="504"/>
                </a:moveTo>
                <a:cubicBezTo>
                  <a:pt x="11136" y="500"/>
                  <a:pt x="11140" y="496"/>
                  <a:pt x="11144" y="496"/>
                </a:cubicBezTo>
                <a:lnTo>
                  <a:pt x="11928" y="496"/>
                </a:lnTo>
                <a:cubicBezTo>
                  <a:pt x="11933" y="496"/>
                  <a:pt x="11936" y="500"/>
                  <a:pt x="11936" y="504"/>
                </a:cubicBezTo>
                <a:lnTo>
                  <a:pt x="11936" y="856"/>
                </a:lnTo>
                <a:cubicBezTo>
                  <a:pt x="11936" y="861"/>
                  <a:pt x="11933" y="864"/>
                  <a:pt x="11928" y="864"/>
                </a:cubicBezTo>
                <a:lnTo>
                  <a:pt x="11144" y="864"/>
                </a:lnTo>
                <a:cubicBezTo>
                  <a:pt x="11140" y="864"/>
                  <a:pt x="11136" y="861"/>
                  <a:pt x="11136" y="856"/>
                </a:cubicBezTo>
                <a:lnTo>
                  <a:pt x="11136" y="504"/>
                </a:lnTo>
                <a:close/>
                <a:moveTo>
                  <a:pt x="11152" y="856"/>
                </a:moveTo>
                <a:lnTo>
                  <a:pt x="11144" y="848"/>
                </a:lnTo>
                <a:lnTo>
                  <a:pt x="11928" y="848"/>
                </a:lnTo>
                <a:lnTo>
                  <a:pt x="11920" y="856"/>
                </a:lnTo>
                <a:lnTo>
                  <a:pt x="11920" y="504"/>
                </a:lnTo>
                <a:lnTo>
                  <a:pt x="11928" y="512"/>
                </a:lnTo>
                <a:lnTo>
                  <a:pt x="11144" y="512"/>
                </a:lnTo>
                <a:lnTo>
                  <a:pt x="11152" y="504"/>
                </a:lnTo>
                <a:lnTo>
                  <a:pt x="11152" y="856"/>
                </a:lnTo>
                <a:close/>
                <a:moveTo>
                  <a:pt x="12064" y="712"/>
                </a:moveTo>
                <a:cubicBezTo>
                  <a:pt x="12064" y="708"/>
                  <a:pt x="12068" y="704"/>
                  <a:pt x="12072" y="704"/>
                </a:cubicBezTo>
                <a:lnTo>
                  <a:pt x="12856" y="704"/>
                </a:lnTo>
                <a:cubicBezTo>
                  <a:pt x="12861" y="704"/>
                  <a:pt x="12864" y="708"/>
                  <a:pt x="12864" y="712"/>
                </a:cubicBezTo>
                <a:lnTo>
                  <a:pt x="12864" y="2280"/>
                </a:lnTo>
                <a:cubicBezTo>
                  <a:pt x="12864" y="2285"/>
                  <a:pt x="12861" y="2288"/>
                  <a:pt x="12856" y="2288"/>
                </a:cubicBezTo>
                <a:lnTo>
                  <a:pt x="12072" y="2288"/>
                </a:lnTo>
                <a:cubicBezTo>
                  <a:pt x="12068" y="2288"/>
                  <a:pt x="12064" y="2285"/>
                  <a:pt x="12064" y="2280"/>
                </a:cubicBezTo>
                <a:lnTo>
                  <a:pt x="12064" y="712"/>
                </a:lnTo>
                <a:close/>
                <a:moveTo>
                  <a:pt x="12080" y="2280"/>
                </a:moveTo>
                <a:lnTo>
                  <a:pt x="12072" y="2272"/>
                </a:lnTo>
                <a:lnTo>
                  <a:pt x="12856" y="2272"/>
                </a:lnTo>
                <a:lnTo>
                  <a:pt x="12848" y="2280"/>
                </a:lnTo>
                <a:lnTo>
                  <a:pt x="12848" y="712"/>
                </a:lnTo>
                <a:lnTo>
                  <a:pt x="12856" y="720"/>
                </a:lnTo>
                <a:lnTo>
                  <a:pt x="12072" y="720"/>
                </a:lnTo>
                <a:lnTo>
                  <a:pt x="12080" y="712"/>
                </a:lnTo>
                <a:lnTo>
                  <a:pt x="12080" y="2280"/>
                </a:lnTo>
                <a:close/>
              </a:path>
            </a:pathLst>
          </a:custGeom>
          <a:solidFill>
            <a:srgbClr val="000000"/>
          </a:solidFill>
          <a:ln w="0" cap="flat">
            <a:solidFill>
              <a:srgbClr val="000000"/>
            </a:solidFill>
            <a:prstDash val="solid"/>
            <a:round/>
            <a:headEnd/>
            <a:tailEnd/>
          </a:ln>
        </p:spPr>
        <p:txBody>
          <a:bodyPr/>
          <a:lstStyle/>
          <a:p>
            <a:endParaRPr lang="en-US"/>
          </a:p>
        </p:txBody>
      </p:sp>
      <p:sp>
        <p:nvSpPr>
          <p:cNvPr id="58378" name="Freeform 13"/>
          <p:cNvSpPr>
            <a:spLocks noEditPoints="1"/>
          </p:cNvSpPr>
          <p:nvPr/>
        </p:nvSpPr>
        <p:spPr bwMode="auto">
          <a:xfrm>
            <a:off x="982663" y="1711325"/>
            <a:ext cx="7648575" cy="1009650"/>
          </a:xfrm>
          <a:custGeom>
            <a:avLst/>
            <a:gdLst>
              <a:gd name="T0" fmla="*/ 2147483647 w 4818"/>
              <a:gd name="T1" fmla="*/ 2147483647 h 636"/>
              <a:gd name="T2" fmla="*/ 0 w 4818"/>
              <a:gd name="T3" fmla="*/ 2147483647 h 636"/>
              <a:gd name="T4" fmla="*/ 2147483647 w 4818"/>
              <a:gd name="T5" fmla="*/ 2147483647 h 636"/>
              <a:gd name="T6" fmla="*/ 2147483647 w 4818"/>
              <a:gd name="T7" fmla="*/ 2147483647 h 636"/>
              <a:gd name="T8" fmla="*/ 2147483647 w 4818"/>
              <a:gd name="T9" fmla="*/ 2147483647 h 636"/>
              <a:gd name="T10" fmla="*/ 2147483647 w 4818"/>
              <a:gd name="T11" fmla="*/ 2147483647 h 636"/>
              <a:gd name="T12" fmla="*/ 2147483647 w 4818"/>
              <a:gd name="T13" fmla="*/ 2147483647 h 636"/>
              <a:gd name="T14" fmla="*/ 2147483647 w 4818"/>
              <a:gd name="T15" fmla="*/ 0 h 636"/>
              <a:gd name="T16" fmla="*/ 2147483647 w 4818"/>
              <a:gd name="T17" fmla="*/ 2147483647 h 636"/>
              <a:gd name="T18" fmla="*/ 2147483647 w 4818"/>
              <a:gd name="T19" fmla="*/ 0 h 636"/>
              <a:gd name="T20" fmla="*/ 2147483647 w 4818"/>
              <a:gd name="T21" fmla="*/ 2147483647 h 636"/>
              <a:gd name="T22" fmla="*/ 2147483647 w 4818"/>
              <a:gd name="T23" fmla="*/ 2147483647 h 636"/>
              <a:gd name="T24" fmla="*/ 2147483647 w 4818"/>
              <a:gd name="T25" fmla="*/ 2147483647 h 636"/>
              <a:gd name="T26" fmla="*/ 2147483647 w 4818"/>
              <a:gd name="T27" fmla="*/ 2147483647 h 636"/>
              <a:gd name="T28" fmla="*/ 2147483647 w 4818"/>
              <a:gd name="T29" fmla="*/ 2147483647 h 636"/>
              <a:gd name="T30" fmla="*/ 2147483647 w 4818"/>
              <a:gd name="T31" fmla="*/ 2147483647 h 636"/>
              <a:gd name="T32" fmla="*/ 2147483647 w 4818"/>
              <a:gd name="T33" fmla="*/ 2147483647 h 636"/>
              <a:gd name="T34" fmla="*/ 2147483647 w 4818"/>
              <a:gd name="T35" fmla="*/ 2147483647 h 636"/>
              <a:gd name="T36" fmla="*/ 2147483647 w 4818"/>
              <a:gd name="T37" fmla="*/ 2147483647 h 636"/>
              <a:gd name="T38" fmla="*/ 2147483647 w 4818"/>
              <a:gd name="T39" fmla="*/ 2147483647 h 636"/>
              <a:gd name="T40" fmla="*/ 2147483647 w 4818"/>
              <a:gd name="T41" fmla="*/ 2147483647 h 636"/>
              <a:gd name="T42" fmla="*/ 2147483647 w 4818"/>
              <a:gd name="T43" fmla="*/ 2147483647 h 636"/>
              <a:gd name="T44" fmla="*/ 2147483647 w 4818"/>
              <a:gd name="T45" fmla="*/ 2147483647 h 636"/>
              <a:gd name="T46" fmla="*/ 2147483647 w 4818"/>
              <a:gd name="T47" fmla="*/ 2147483647 h 636"/>
              <a:gd name="T48" fmla="*/ 2147483647 w 4818"/>
              <a:gd name="T49" fmla="*/ 2147483647 h 636"/>
              <a:gd name="T50" fmla="*/ 2147483647 w 4818"/>
              <a:gd name="T51" fmla="*/ 2147483647 h 636"/>
              <a:gd name="T52" fmla="*/ 2147483647 w 4818"/>
              <a:gd name="T53" fmla="*/ 2147483647 h 636"/>
              <a:gd name="T54" fmla="*/ 2147483647 w 4818"/>
              <a:gd name="T55" fmla="*/ 2147483647 h 636"/>
              <a:gd name="T56" fmla="*/ 2147483647 w 4818"/>
              <a:gd name="T57" fmla="*/ 2147483647 h 636"/>
              <a:gd name="T58" fmla="*/ 2147483647 w 4818"/>
              <a:gd name="T59" fmla="*/ 2147483647 h 636"/>
              <a:gd name="T60" fmla="*/ 2147483647 w 4818"/>
              <a:gd name="T61" fmla="*/ 2147483647 h 636"/>
              <a:gd name="T62" fmla="*/ 2147483647 w 4818"/>
              <a:gd name="T63" fmla="*/ 2147483647 h 636"/>
              <a:gd name="T64" fmla="*/ 2147483647 w 4818"/>
              <a:gd name="T65" fmla="*/ 2147483647 h 636"/>
              <a:gd name="T66" fmla="*/ 2147483647 w 4818"/>
              <a:gd name="T67" fmla="*/ 2147483647 h 636"/>
              <a:gd name="T68" fmla="*/ 2147483647 w 4818"/>
              <a:gd name="T69" fmla="*/ 2147483647 h 6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18"/>
              <a:gd name="T106" fmla="*/ 0 h 636"/>
              <a:gd name="T107" fmla="*/ 4818 w 4818"/>
              <a:gd name="T108" fmla="*/ 636 h 6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18" h="636">
                <a:moveTo>
                  <a:pt x="0" y="222"/>
                </a:moveTo>
                <a:lnTo>
                  <a:pt x="294" y="222"/>
                </a:lnTo>
                <a:lnTo>
                  <a:pt x="294" y="294"/>
                </a:lnTo>
                <a:lnTo>
                  <a:pt x="0" y="294"/>
                </a:lnTo>
                <a:lnTo>
                  <a:pt x="0" y="222"/>
                </a:lnTo>
                <a:close/>
                <a:moveTo>
                  <a:pt x="348" y="318"/>
                </a:moveTo>
                <a:lnTo>
                  <a:pt x="642" y="318"/>
                </a:lnTo>
                <a:lnTo>
                  <a:pt x="642" y="450"/>
                </a:lnTo>
                <a:lnTo>
                  <a:pt x="348" y="450"/>
                </a:lnTo>
                <a:lnTo>
                  <a:pt x="348" y="318"/>
                </a:lnTo>
                <a:close/>
                <a:moveTo>
                  <a:pt x="696" y="24"/>
                </a:moveTo>
                <a:lnTo>
                  <a:pt x="990" y="24"/>
                </a:lnTo>
                <a:lnTo>
                  <a:pt x="990" y="432"/>
                </a:lnTo>
                <a:lnTo>
                  <a:pt x="696" y="432"/>
                </a:lnTo>
                <a:lnTo>
                  <a:pt x="696" y="24"/>
                </a:lnTo>
                <a:close/>
                <a:moveTo>
                  <a:pt x="1044" y="0"/>
                </a:moveTo>
                <a:lnTo>
                  <a:pt x="1338" y="0"/>
                </a:lnTo>
                <a:lnTo>
                  <a:pt x="1338" y="432"/>
                </a:lnTo>
                <a:lnTo>
                  <a:pt x="1044" y="432"/>
                </a:lnTo>
                <a:lnTo>
                  <a:pt x="1044" y="0"/>
                </a:lnTo>
                <a:close/>
                <a:moveTo>
                  <a:pt x="1392" y="90"/>
                </a:moveTo>
                <a:lnTo>
                  <a:pt x="1686" y="90"/>
                </a:lnTo>
                <a:lnTo>
                  <a:pt x="1686" y="486"/>
                </a:lnTo>
                <a:lnTo>
                  <a:pt x="1392" y="486"/>
                </a:lnTo>
                <a:lnTo>
                  <a:pt x="1392" y="90"/>
                </a:lnTo>
                <a:close/>
                <a:moveTo>
                  <a:pt x="1740" y="168"/>
                </a:moveTo>
                <a:lnTo>
                  <a:pt x="2034" y="168"/>
                </a:lnTo>
                <a:lnTo>
                  <a:pt x="2034" y="528"/>
                </a:lnTo>
                <a:lnTo>
                  <a:pt x="1740" y="528"/>
                </a:lnTo>
                <a:lnTo>
                  <a:pt x="1740" y="168"/>
                </a:lnTo>
                <a:close/>
                <a:moveTo>
                  <a:pt x="2088" y="192"/>
                </a:moveTo>
                <a:lnTo>
                  <a:pt x="2382" y="192"/>
                </a:lnTo>
                <a:lnTo>
                  <a:pt x="2382" y="636"/>
                </a:lnTo>
                <a:lnTo>
                  <a:pt x="2088" y="636"/>
                </a:lnTo>
                <a:lnTo>
                  <a:pt x="2088" y="192"/>
                </a:lnTo>
                <a:close/>
                <a:moveTo>
                  <a:pt x="2436" y="108"/>
                </a:moveTo>
                <a:lnTo>
                  <a:pt x="2730" y="108"/>
                </a:lnTo>
                <a:lnTo>
                  <a:pt x="2730" y="396"/>
                </a:lnTo>
                <a:lnTo>
                  <a:pt x="2436" y="396"/>
                </a:lnTo>
                <a:lnTo>
                  <a:pt x="2436" y="108"/>
                </a:lnTo>
                <a:close/>
                <a:moveTo>
                  <a:pt x="2784" y="180"/>
                </a:moveTo>
                <a:lnTo>
                  <a:pt x="3078" y="180"/>
                </a:lnTo>
                <a:lnTo>
                  <a:pt x="3078" y="504"/>
                </a:lnTo>
                <a:lnTo>
                  <a:pt x="2784" y="504"/>
                </a:lnTo>
                <a:lnTo>
                  <a:pt x="2784" y="180"/>
                </a:lnTo>
                <a:close/>
                <a:moveTo>
                  <a:pt x="3132" y="246"/>
                </a:moveTo>
                <a:lnTo>
                  <a:pt x="3426" y="246"/>
                </a:lnTo>
                <a:lnTo>
                  <a:pt x="3426" y="480"/>
                </a:lnTo>
                <a:lnTo>
                  <a:pt x="3132" y="480"/>
                </a:lnTo>
                <a:lnTo>
                  <a:pt x="3132" y="246"/>
                </a:lnTo>
                <a:close/>
                <a:moveTo>
                  <a:pt x="3480" y="6"/>
                </a:moveTo>
                <a:lnTo>
                  <a:pt x="3774" y="6"/>
                </a:lnTo>
                <a:lnTo>
                  <a:pt x="3774" y="522"/>
                </a:lnTo>
                <a:lnTo>
                  <a:pt x="3480" y="522"/>
                </a:lnTo>
                <a:lnTo>
                  <a:pt x="3480" y="6"/>
                </a:lnTo>
                <a:close/>
                <a:moveTo>
                  <a:pt x="3828" y="24"/>
                </a:moveTo>
                <a:lnTo>
                  <a:pt x="4122" y="24"/>
                </a:lnTo>
                <a:lnTo>
                  <a:pt x="4122" y="522"/>
                </a:lnTo>
                <a:lnTo>
                  <a:pt x="3828" y="522"/>
                </a:lnTo>
                <a:lnTo>
                  <a:pt x="3828" y="24"/>
                </a:lnTo>
                <a:close/>
                <a:moveTo>
                  <a:pt x="4176" y="150"/>
                </a:moveTo>
                <a:lnTo>
                  <a:pt x="4470" y="150"/>
                </a:lnTo>
                <a:lnTo>
                  <a:pt x="4470" y="480"/>
                </a:lnTo>
                <a:lnTo>
                  <a:pt x="4176" y="480"/>
                </a:lnTo>
                <a:lnTo>
                  <a:pt x="4176" y="150"/>
                </a:lnTo>
                <a:close/>
                <a:moveTo>
                  <a:pt x="4524" y="192"/>
                </a:moveTo>
                <a:lnTo>
                  <a:pt x="4818" y="192"/>
                </a:lnTo>
                <a:lnTo>
                  <a:pt x="4818" y="558"/>
                </a:lnTo>
                <a:lnTo>
                  <a:pt x="4524" y="558"/>
                </a:lnTo>
                <a:lnTo>
                  <a:pt x="4524" y="192"/>
                </a:lnTo>
                <a:close/>
              </a:path>
            </a:pathLst>
          </a:custGeom>
          <a:solidFill>
            <a:srgbClr val="C0C0C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379" name="Freeform 14"/>
          <p:cNvSpPr>
            <a:spLocks noEditPoints="1"/>
          </p:cNvSpPr>
          <p:nvPr/>
        </p:nvSpPr>
        <p:spPr bwMode="auto">
          <a:xfrm>
            <a:off x="977900" y="1706563"/>
            <a:ext cx="7658100" cy="1019175"/>
          </a:xfrm>
          <a:custGeom>
            <a:avLst/>
            <a:gdLst>
              <a:gd name="T0" fmla="*/ 2147483647 w 12864"/>
              <a:gd name="T1" fmla="*/ 2147483647 h 1712"/>
              <a:gd name="T2" fmla="*/ 0 w 12864"/>
              <a:gd name="T3" fmla="*/ 2147483647 h 1712"/>
              <a:gd name="T4" fmla="*/ 2147483647 w 12864"/>
              <a:gd name="T5" fmla="*/ 2147483647 h 1712"/>
              <a:gd name="T6" fmla="*/ 2147483647 w 12864"/>
              <a:gd name="T7" fmla="*/ 2147483647 h 1712"/>
              <a:gd name="T8" fmla="*/ 2147483647 w 12864"/>
              <a:gd name="T9" fmla="*/ 2147483647 h 1712"/>
              <a:gd name="T10" fmla="*/ 2147483647 w 12864"/>
              <a:gd name="T11" fmla="*/ 2147483647 h 1712"/>
              <a:gd name="T12" fmla="*/ 2147483647 w 12864"/>
              <a:gd name="T13" fmla="*/ 2147483647 h 1712"/>
              <a:gd name="T14" fmla="*/ 2147483647 w 12864"/>
              <a:gd name="T15" fmla="*/ 2147483647 h 1712"/>
              <a:gd name="T16" fmla="*/ 2147483647 w 12864"/>
              <a:gd name="T17" fmla="*/ 2147483647 h 1712"/>
              <a:gd name="T18" fmla="*/ 2147483647 w 12864"/>
              <a:gd name="T19" fmla="*/ 2147483647 h 1712"/>
              <a:gd name="T20" fmla="*/ 2147483647 w 12864"/>
              <a:gd name="T21" fmla="*/ 2147483647 h 1712"/>
              <a:gd name="T22" fmla="*/ 2147483647 w 12864"/>
              <a:gd name="T23" fmla="*/ 2147483647 h 1712"/>
              <a:gd name="T24" fmla="*/ 2147483647 w 12864"/>
              <a:gd name="T25" fmla="*/ 2147483647 h 1712"/>
              <a:gd name="T26" fmla="*/ 2147483647 w 12864"/>
              <a:gd name="T27" fmla="*/ 0 h 1712"/>
              <a:gd name="T28" fmla="*/ 2147483647 w 12864"/>
              <a:gd name="T29" fmla="*/ 2147483647 h 1712"/>
              <a:gd name="T30" fmla="*/ 2147483647 w 12864"/>
              <a:gd name="T31" fmla="*/ 2147483647 h 1712"/>
              <a:gd name="T32" fmla="*/ 2147483647 w 12864"/>
              <a:gd name="T33" fmla="*/ 2147483647 h 1712"/>
              <a:gd name="T34" fmla="*/ 2147483647 w 12864"/>
              <a:gd name="T35" fmla="*/ 2147483647 h 1712"/>
              <a:gd name="T36" fmla="*/ 2147483647 w 12864"/>
              <a:gd name="T37" fmla="*/ 2147483647 h 1712"/>
              <a:gd name="T38" fmla="*/ 2147483647 w 12864"/>
              <a:gd name="T39" fmla="*/ 2147483647 h 1712"/>
              <a:gd name="T40" fmla="*/ 2147483647 w 12864"/>
              <a:gd name="T41" fmla="*/ 2147483647 h 1712"/>
              <a:gd name="T42" fmla="*/ 2147483647 w 12864"/>
              <a:gd name="T43" fmla="*/ 2147483647 h 1712"/>
              <a:gd name="T44" fmla="*/ 2147483647 w 12864"/>
              <a:gd name="T45" fmla="*/ 2147483647 h 1712"/>
              <a:gd name="T46" fmla="*/ 2147483647 w 12864"/>
              <a:gd name="T47" fmla="*/ 2147483647 h 1712"/>
              <a:gd name="T48" fmla="*/ 2147483647 w 12864"/>
              <a:gd name="T49" fmla="*/ 2147483647 h 1712"/>
              <a:gd name="T50" fmla="*/ 2147483647 w 12864"/>
              <a:gd name="T51" fmla="*/ 2147483647 h 1712"/>
              <a:gd name="T52" fmla="*/ 2147483647 w 12864"/>
              <a:gd name="T53" fmla="*/ 2147483647 h 1712"/>
              <a:gd name="T54" fmla="*/ 2147483647 w 12864"/>
              <a:gd name="T55" fmla="*/ 2147483647 h 1712"/>
              <a:gd name="T56" fmla="*/ 2147483647 w 12864"/>
              <a:gd name="T57" fmla="*/ 2147483647 h 1712"/>
              <a:gd name="T58" fmla="*/ 2147483647 w 12864"/>
              <a:gd name="T59" fmla="*/ 2147483647 h 1712"/>
              <a:gd name="T60" fmla="*/ 2147483647 w 12864"/>
              <a:gd name="T61" fmla="*/ 2147483647 h 1712"/>
              <a:gd name="T62" fmla="*/ 2147483647 w 12864"/>
              <a:gd name="T63" fmla="*/ 2147483647 h 1712"/>
              <a:gd name="T64" fmla="*/ 2147483647 w 12864"/>
              <a:gd name="T65" fmla="*/ 2147483647 h 1712"/>
              <a:gd name="T66" fmla="*/ 2147483647 w 12864"/>
              <a:gd name="T67" fmla="*/ 2147483647 h 1712"/>
              <a:gd name="T68" fmla="*/ 2147483647 w 12864"/>
              <a:gd name="T69" fmla="*/ 2147483647 h 1712"/>
              <a:gd name="T70" fmla="*/ 2147483647 w 12864"/>
              <a:gd name="T71" fmla="*/ 2147483647 h 1712"/>
              <a:gd name="T72" fmla="*/ 2147483647 w 12864"/>
              <a:gd name="T73" fmla="*/ 2147483647 h 1712"/>
              <a:gd name="T74" fmla="*/ 2147483647 w 12864"/>
              <a:gd name="T75" fmla="*/ 2147483647 h 1712"/>
              <a:gd name="T76" fmla="*/ 2147483647 w 12864"/>
              <a:gd name="T77" fmla="*/ 2147483647 h 1712"/>
              <a:gd name="T78" fmla="*/ 2147483647 w 12864"/>
              <a:gd name="T79" fmla="*/ 2147483647 h 1712"/>
              <a:gd name="T80" fmla="*/ 2147483647 w 12864"/>
              <a:gd name="T81" fmla="*/ 2147483647 h 1712"/>
              <a:gd name="T82" fmla="*/ 2147483647 w 12864"/>
              <a:gd name="T83" fmla="*/ 2147483647 h 1712"/>
              <a:gd name="T84" fmla="*/ 2147483647 w 12864"/>
              <a:gd name="T85" fmla="*/ 2147483647 h 1712"/>
              <a:gd name="T86" fmla="*/ 2147483647 w 12864"/>
              <a:gd name="T87" fmla="*/ 2147483647 h 1712"/>
              <a:gd name="T88" fmla="*/ 2147483647 w 12864"/>
              <a:gd name="T89" fmla="*/ 2147483647 h 1712"/>
              <a:gd name="T90" fmla="*/ 2147483647 w 12864"/>
              <a:gd name="T91" fmla="*/ 2147483647 h 1712"/>
              <a:gd name="T92" fmla="*/ 2147483647 w 12864"/>
              <a:gd name="T93" fmla="*/ 2147483647 h 1712"/>
              <a:gd name="T94" fmla="*/ 2147483647 w 12864"/>
              <a:gd name="T95" fmla="*/ 2147483647 h 1712"/>
              <a:gd name="T96" fmla="*/ 2147483647 w 12864"/>
              <a:gd name="T97" fmla="*/ 2147483647 h 1712"/>
              <a:gd name="T98" fmla="*/ 2147483647 w 12864"/>
              <a:gd name="T99" fmla="*/ 2147483647 h 1712"/>
              <a:gd name="T100" fmla="*/ 2147483647 w 12864"/>
              <a:gd name="T101" fmla="*/ 2147483647 h 1712"/>
              <a:gd name="T102" fmla="*/ 2147483647 w 12864"/>
              <a:gd name="T103" fmla="*/ 2147483647 h 1712"/>
              <a:gd name="T104" fmla="*/ 2147483647 w 12864"/>
              <a:gd name="T105" fmla="*/ 2147483647 h 1712"/>
              <a:gd name="T106" fmla="*/ 2147483647 w 12864"/>
              <a:gd name="T107" fmla="*/ 2147483647 h 1712"/>
              <a:gd name="T108" fmla="*/ 2147483647 w 12864"/>
              <a:gd name="T109" fmla="*/ 2147483647 h 1712"/>
              <a:gd name="T110" fmla="*/ 2147483647 w 12864"/>
              <a:gd name="T111" fmla="*/ 2147483647 h 1712"/>
              <a:gd name="T112" fmla="*/ 2147483647 w 12864"/>
              <a:gd name="T113" fmla="*/ 2147483647 h 1712"/>
              <a:gd name="T114" fmla="*/ 2147483647 w 12864"/>
              <a:gd name="T115" fmla="*/ 2147483647 h 1712"/>
              <a:gd name="T116" fmla="*/ 2147483647 w 12864"/>
              <a:gd name="T117" fmla="*/ 2147483647 h 1712"/>
              <a:gd name="T118" fmla="*/ 2147483647 w 12864"/>
              <a:gd name="T119" fmla="*/ 2147483647 h 1712"/>
              <a:gd name="T120" fmla="*/ 2147483647 w 12864"/>
              <a:gd name="T121" fmla="*/ 2147483647 h 1712"/>
              <a:gd name="T122" fmla="*/ 2147483647 w 12864"/>
              <a:gd name="T123" fmla="*/ 2147483647 h 1712"/>
              <a:gd name="T124" fmla="*/ 2147483647 w 12864"/>
              <a:gd name="T125" fmla="*/ 2147483647 h 17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864"/>
              <a:gd name="T190" fmla="*/ 0 h 1712"/>
              <a:gd name="T191" fmla="*/ 12864 w 12864"/>
              <a:gd name="T192" fmla="*/ 1712 h 17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864" h="1712">
                <a:moveTo>
                  <a:pt x="0" y="600"/>
                </a:moveTo>
                <a:cubicBezTo>
                  <a:pt x="0" y="596"/>
                  <a:pt x="4" y="592"/>
                  <a:pt x="8" y="592"/>
                </a:cubicBezTo>
                <a:lnTo>
                  <a:pt x="792" y="592"/>
                </a:lnTo>
                <a:cubicBezTo>
                  <a:pt x="797" y="592"/>
                  <a:pt x="800" y="596"/>
                  <a:pt x="800" y="600"/>
                </a:cubicBezTo>
                <a:lnTo>
                  <a:pt x="800" y="792"/>
                </a:lnTo>
                <a:cubicBezTo>
                  <a:pt x="800" y="797"/>
                  <a:pt x="797" y="800"/>
                  <a:pt x="792" y="800"/>
                </a:cubicBezTo>
                <a:lnTo>
                  <a:pt x="8" y="800"/>
                </a:lnTo>
                <a:cubicBezTo>
                  <a:pt x="4" y="800"/>
                  <a:pt x="0" y="797"/>
                  <a:pt x="0" y="792"/>
                </a:cubicBezTo>
                <a:lnTo>
                  <a:pt x="0" y="600"/>
                </a:lnTo>
                <a:close/>
                <a:moveTo>
                  <a:pt x="16" y="792"/>
                </a:moveTo>
                <a:lnTo>
                  <a:pt x="8" y="784"/>
                </a:lnTo>
                <a:lnTo>
                  <a:pt x="792" y="784"/>
                </a:lnTo>
                <a:lnTo>
                  <a:pt x="784" y="792"/>
                </a:lnTo>
                <a:lnTo>
                  <a:pt x="784" y="600"/>
                </a:lnTo>
                <a:lnTo>
                  <a:pt x="792" y="608"/>
                </a:lnTo>
                <a:lnTo>
                  <a:pt x="8" y="608"/>
                </a:lnTo>
                <a:lnTo>
                  <a:pt x="16" y="600"/>
                </a:lnTo>
                <a:lnTo>
                  <a:pt x="16" y="792"/>
                </a:lnTo>
                <a:close/>
                <a:moveTo>
                  <a:pt x="928" y="856"/>
                </a:moveTo>
                <a:cubicBezTo>
                  <a:pt x="928" y="852"/>
                  <a:pt x="932" y="848"/>
                  <a:pt x="936" y="848"/>
                </a:cubicBezTo>
                <a:lnTo>
                  <a:pt x="1720" y="848"/>
                </a:lnTo>
                <a:cubicBezTo>
                  <a:pt x="1725" y="848"/>
                  <a:pt x="1728" y="852"/>
                  <a:pt x="1728" y="856"/>
                </a:cubicBezTo>
                <a:lnTo>
                  <a:pt x="1728" y="1208"/>
                </a:lnTo>
                <a:cubicBezTo>
                  <a:pt x="1728" y="1213"/>
                  <a:pt x="1725" y="1216"/>
                  <a:pt x="1720" y="1216"/>
                </a:cubicBezTo>
                <a:lnTo>
                  <a:pt x="936" y="1216"/>
                </a:lnTo>
                <a:cubicBezTo>
                  <a:pt x="932" y="1216"/>
                  <a:pt x="928" y="1213"/>
                  <a:pt x="928" y="1208"/>
                </a:cubicBezTo>
                <a:lnTo>
                  <a:pt x="928" y="856"/>
                </a:lnTo>
                <a:close/>
                <a:moveTo>
                  <a:pt x="944" y="1208"/>
                </a:moveTo>
                <a:lnTo>
                  <a:pt x="936" y="1200"/>
                </a:lnTo>
                <a:lnTo>
                  <a:pt x="1720" y="1200"/>
                </a:lnTo>
                <a:lnTo>
                  <a:pt x="1712" y="1208"/>
                </a:lnTo>
                <a:lnTo>
                  <a:pt x="1712" y="856"/>
                </a:lnTo>
                <a:lnTo>
                  <a:pt x="1720" y="864"/>
                </a:lnTo>
                <a:lnTo>
                  <a:pt x="936" y="864"/>
                </a:lnTo>
                <a:lnTo>
                  <a:pt x="944" y="856"/>
                </a:lnTo>
                <a:lnTo>
                  <a:pt x="944" y="1208"/>
                </a:lnTo>
                <a:close/>
                <a:moveTo>
                  <a:pt x="1856" y="72"/>
                </a:moveTo>
                <a:cubicBezTo>
                  <a:pt x="1856" y="68"/>
                  <a:pt x="1860" y="64"/>
                  <a:pt x="1864" y="64"/>
                </a:cubicBezTo>
                <a:lnTo>
                  <a:pt x="2648" y="64"/>
                </a:lnTo>
                <a:cubicBezTo>
                  <a:pt x="2653" y="64"/>
                  <a:pt x="2656" y="68"/>
                  <a:pt x="2656" y="72"/>
                </a:cubicBezTo>
                <a:lnTo>
                  <a:pt x="2656" y="1160"/>
                </a:lnTo>
                <a:cubicBezTo>
                  <a:pt x="2656" y="1165"/>
                  <a:pt x="2653" y="1168"/>
                  <a:pt x="2648" y="1168"/>
                </a:cubicBezTo>
                <a:lnTo>
                  <a:pt x="1864" y="1168"/>
                </a:lnTo>
                <a:cubicBezTo>
                  <a:pt x="1860" y="1168"/>
                  <a:pt x="1856" y="1165"/>
                  <a:pt x="1856" y="1160"/>
                </a:cubicBezTo>
                <a:lnTo>
                  <a:pt x="1856" y="72"/>
                </a:lnTo>
                <a:close/>
                <a:moveTo>
                  <a:pt x="1872" y="1160"/>
                </a:moveTo>
                <a:lnTo>
                  <a:pt x="1864" y="1152"/>
                </a:lnTo>
                <a:lnTo>
                  <a:pt x="2648" y="1152"/>
                </a:lnTo>
                <a:lnTo>
                  <a:pt x="2640" y="1160"/>
                </a:lnTo>
                <a:lnTo>
                  <a:pt x="2640" y="72"/>
                </a:lnTo>
                <a:lnTo>
                  <a:pt x="2648" y="80"/>
                </a:lnTo>
                <a:lnTo>
                  <a:pt x="1864" y="80"/>
                </a:lnTo>
                <a:lnTo>
                  <a:pt x="1872" y="72"/>
                </a:lnTo>
                <a:lnTo>
                  <a:pt x="1872" y="1160"/>
                </a:lnTo>
                <a:close/>
                <a:moveTo>
                  <a:pt x="2784" y="8"/>
                </a:moveTo>
                <a:cubicBezTo>
                  <a:pt x="2784" y="4"/>
                  <a:pt x="2788" y="0"/>
                  <a:pt x="2792" y="0"/>
                </a:cubicBezTo>
                <a:lnTo>
                  <a:pt x="3576" y="0"/>
                </a:lnTo>
                <a:cubicBezTo>
                  <a:pt x="3581" y="0"/>
                  <a:pt x="3584" y="4"/>
                  <a:pt x="3584" y="8"/>
                </a:cubicBezTo>
                <a:lnTo>
                  <a:pt x="3584" y="1160"/>
                </a:lnTo>
                <a:cubicBezTo>
                  <a:pt x="3584" y="1165"/>
                  <a:pt x="3581" y="1168"/>
                  <a:pt x="3576" y="1168"/>
                </a:cubicBezTo>
                <a:lnTo>
                  <a:pt x="2792" y="1168"/>
                </a:lnTo>
                <a:cubicBezTo>
                  <a:pt x="2788" y="1168"/>
                  <a:pt x="2784" y="1165"/>
                  <a:pt x="2784" y="1160"/>
                </a:cubicBezTo>
                <a:lnTo>
                  <a:pt x="2784" y="8"/>
                </a:lnTo>
                <a:close/>
                <a:moveTo>
                  <a:pt x="2800" y="1160"/>
                </a:moveTo>
                <a:lnTo>
                  <a:pt x="2792" y="1152"/>
                </a:lnTo>
                <a:lnTo>
                  <a:pt x="3576" y="1152"/>
                </a:lnTo>
                <a:lnTo>
                  <a:pt x="3568" y="1160"/>
                </a:lnTo>
                <a:lnTo>
                  <a:pt x="3568" y="8"/>
                </a:lnTo>
                <a:lnTo>
                  <a:pt x="3576" y="16"/>
                </a:lnTo>
                <a:lnTo>
                  <a:pt x="2792" y="16"/>
                </a:lnTo>
                <a:lnTo>
                  <a:pt x="2800" y="8"/>
                </a:lnTo>
                <a:lnTo>
                  <a:pt x="2800" y="1160"/>
                </a:lnTo>
                <a:close/>
                <a:moveTo>
                  <a:pt x="3712" y="248"/>
                </a:moveTo>
                <a:cubicBezTo>
                  <a:pt x="3712" y="244"/>
                  <a:pt x="3716" y="240"/>
                  <a:pt x="3720" y="240"/>
                </a:cubicBezTo>
                <a:lnTo>
                  <a:pt x="4504" y="240"/>
                </a:lnTo>
                <a:cubicBezTo>
                  <a:pt x="4509" y="240"/>
                  <a:pt x="4512" y="244"/>
                  <a:pt x="4512" y="248"/>
                </a:cubicBezTo>
                <a:lnTo>
                  <a:pt x="4512" y="1304"/>
                </a:lnTo>
                <a:cubicBezTo>
                  <a:pt x="4512" y="1309"/>
                  <a:pt x="4509" y="1312"/>
                  <a:pt x="4504" y="1312"/>
                </a:cubicBezTo>
                <a:lnTo>
                  <a:pt x="3720" y="1312"/>
                </a:lnTo>
                <a:cubicBezTo>
                  <a:pt x="3716" y="1312"/>
                  <a:pt x="3712" y="1309"/>
                  <a:pt x="3712" y="1304"/>
                </a:cubicBezTo>
                <a:lnTo>
                  <a:pt x="3712" y="248"/>
                </a:lnTo>
                <a:close/>
                <a:moveTo>
                  <a:pt x="3728" y="1304"/>
                </a:moveTo>
                <a:lnTo>
                  <a:pt x="3720" y="1296"/>
                </a:lnTo>
                <a:lnTo>
                  <a:pt x="4504" y="1296"/>
                </a:lnTo>
                <a:lnTo>
                  <a:pt x="4496" y="1304"/>
                </a:lnTo>
                <a:lnTo>
                  <a:pt x="4496" y="248"/>
                </a:lnTo>
                <a:lnTo>
                  <a:pt x="4504" y="256"/>
                </a:lnTo>
                <a:lnTo>
                  <a:pt x="3720" y="256"/>
                </a:lnTo>
                <a:lnTo>
                  <a:pt x="3728" y="248"/>
                </a:lnTo>
                <a:lnTo>
                  <a:pt x="3728" y="1304"/>
                </a:lnTo>
                <a:close/>
                <a:moveTo>
                  <a:pt x="4640" y="456"/>
                </a:moveTo>
                <a:cubicBezTo>
                  <a:pt x="4640" y="452"/>
                  <a:pt x="4644" y="448"/>
                  <a:pt x="4648" y="448"/>
                </a:cubicBezTo>
                <a:lnTo>
                  <a:pt x="5432" y="448"/>
                </a:lnTo>
                <a:cubicBezTo>
                  <a:pt x="5437" y="448"/>
                  <a:pt x="5440" y="452"/>
                  <a:pt x="5440" y="456"/>
                </a:cubicBezTo>
                <a:lnTo>
                  <a:pt x="5440" y="1416"/>
                </a:lnTo>
                <a:cubicBezTo>
                  <a:pt x="5440" y="1421"/>
                  <a:pt x="5437" y="1424"/>
                  <a:pt x="5432" y="1424"/>
                </a:cubicBezTo>
                <a:lnTo>
                  <a:pt x="4648" y="1424"/>
                </a:lnTo>
                <a:cubicBezTo>
                  <a:pt x="4644" y="1424"/>
                  <a:pt x="4640" y="1421"/>
                  <a:pt x="4640" y="1416"/>
                </a:cubicBezTo>
                <a:lnTo>
                  <a:pt x="4640" y="456"/>
                </a:lnTo>
                <a:close/>
                <a:moveTo>
                  <a:pt x="4656" y="1416"/>
                </a:moveTo>
                <a:lnTo>
                  <a:pt x="4648" y="1408"/>
                </a:lnTo>
                <a:lnTo>
                  <a:pt x="5432" y="1408"/>
                </a:lnTo>
                <a:lnTo>
                  <a:pt x="5424" y="1416"/>
                </a:lnTo>
                <a:lnTo>
                  <a:pt x="5424" y="456"/>
                </a:lnTo>
                <a:lnTo>
                  <a:pt x="5432" y="464"/>
                </a:lnTo>
                <a:lnTo>
                  <a:pt x="4648" y="464"/>
                </a:lnTo>
                <a:lnTo>
                  <a:pt x="4656" y="456"/>
                </a:lnTo>
                <a:lnTo>
                  <a:pt x="4656" y="1416"/>
                </a:lnTo>
                <a:close/>
                <a:moveTo>
                  <a:pt x="5568" y="520"/>
                </a:moveTo>
                <a:cubicBezTo>
                  <a:pt x="5568" y="516"/>
                  <a:pt x="5572" y="512"/>
                  <a:pt x="5576" y="512"/>
                </a:cubicBezTo>
                <a:lnTo>
                  <a:pt x="6360" y="512"/>
                </a:lnTo>
                <a:cubicBezTo>
                  <a:pt x="6365" y="512"/>
                  <a:pt x="6368" y="516"/>
                  <a:pt x="6368" y="520"/>
                </a:cubicBezTo>
                <a:lnTo>
                  <a:pt x="6368" y="1704"/>
                </a:lnTo>
                <a:cubicBezTo>
                  <a:pt x="6368" y="1709"/>
                  <a:pt x="6365" y="1712"/>
                  <a:pt x="6360" y="1712"/>
                </a:cubicBezTo>
                <a:lnTo>
                  <a:pt x="5576" y="1712"/>
                </a:lnTo>
                <a:cubicBezTo>
                  <a:pt x="5572" y="1712"/>
                  <a:pt x="5568" y="1709"/>
                  <a:pt x="5568" y="1704"/>
                </a:cubicBezTo>
                <a:lnTo>
                  <a:pt x="5568" y="520"/>
                </a:lnTo>
                <a:close/>
                <a:moveTo>
                  <a:pt x="5584" y="1704"/>
                </a:moveTo>
                <a:lnTo>
                  <a:pt x="5576" y="1696"/>
                </a:lnTo>
                <a:lnTo>
                  <a:pt x="6360" y="1696"/>
                </a:lnTo>
                <a:lnTo>
                  <a:pt x="6352" y="1704"/>
                </a:lnTo>
                <a:lnTo>
                  <a:pt x="6352" y="520"/>
                </a:lnTo>
                <a:lnTo>
                  <a:pt x="6360" y="528"/>
                </a:lnTo>
                <a:lnTo>
                  <a:pt x="5576" y="528"/>
                </a:lnTo>
                <a:lnTo>
                  <a:pt x="5584" y="520"/>
                </a:lnTo>
                <a:lnTo>
                  <a:pt x="5584" y="1704"/>
                </a:lnTo>
                <a:close/>
                <a:moveTo>
                  <a:pt x="6496" y="296"/>
                </a:moveTo>
                <a:cubicBezTo>
                  <a:pt x="6496" y="292"/>
                  <a:pt x="6500" y="288"/>
                  <a:pt x="6504" y="288"/>
                </a:cubicBezTo>
                <a:lnTo>
                  <a:pt x="7288" y="288"/>
                </a:lnTo>
                <a:cubicBezTo>
                  <a:pt x="7293" y="288"/>
                  <a:pt x="7296" y="292"/>
                  <a:pt x="7296" y="296"/>
                </a:cubicBezTo>
                <a:lnTo>
                  <a:pt x="7296" y="1064"/>
                </a:lnTo>
                <a:cubicBezTo>
                  <a:pt x="7296" y="1069"/>
                  <a:pt x="7293" y="1072"/>
                  <a:pt x="7288" y="1072"/>
                </a:cubicBezTo>
                <a:lnTo>
                  <a:pt x="6504" y="1072"/>
                </a:lnTo>
                <a:cubicBezTo>
                  <a:pt x="6500" y="1072"/>
                  <a:pt x="6496" y="1069"/>
                  <a:pt x="6496" y="1064"/>
                </a:cubicBezTo>
                <a:lnTo>
                  <a:pt x="6496" y="296"/>
                </a:lnTo>
                <a:close/>
                <a:moveTo>
                  <a:pt x="6512" y="1064"/>
                </a:moveTo>
                <a:lnTo>
                  <a:pt x="6504" y="1056"/>
                </a:lnTo>
                <a:lnTo>
                  <a:pt x="7288" y="1056"/>
                </a:lnTo>
                <a:lnTo>
                  <a:pt x="7280" y="1064"/>
                </a:lnTo>
                <a:lnTo>
                  <a:pt x="7280" y="296"/>
                </a:lnTo>
                <a:lnTo>
                  <a:pt x="7288" y="304"/>
                </a:lnTo>
                <a:lnTo>
                  <a:pt x="6504" y="304"/>
                </a:lnTo>
                <a:lnTo>
                  <a:pt x="6512" y="296"/>
                </a:lnTo>
                <a:lnTo>
                  <a:pt x="6512" y="1064"/>
                </a:lnTo>
                <a:close/>
                <a:moveTo>
                  <a:pt x="7424" y="488"/>
                </a:moveTo>
                <a:cubicBezTo>
                  <a:pt x="7424" y="484"/>
                  <a:pt x="7428" y="480"/>
                  <a:pt x="7432" y="480"/>
                </a:cubicBezTo>
                <a:lnTo>
                  <a:pt x="8216" y="480"/>
                </a:lnTo>
                <a:cubicBezTo>
                  <a:pt x="8221" y="480"/>
                  <a:pt x="8224" y="484"/>
                  <a:pt x="8224" y="488"/>
                </a:cubicBezTo>
                <a:lnTo>
                  <a:pt x="8224" y="1352"/>
                </a:lnTo>
                <a:cubicBezTo>
                  <a:pt x="8224" y="1357"/>
                  <a:pt x="8221" y="1360"/>
                  <a:pt x="8216" y="1360"/>
                </a:cubicBezTo>
                <a:lnTo>
                  <a:pt x="7432" y="1360"/>
                </a:lnTo>
                <a:cubicBezTo>
                  <a:pt x="7428" y="1360"/>
                  <a:pt x="7424" y="1357"/>
                  <a:pt x="7424" y="1352"/>
                </a:cubicBezTo>
                <a:lnTo>
                  <a:pt x="7424" y="488"/>
                </a:lnTo>
                <a:close/>
                <a:moveTo>
                  <a:pt x="7440" y="1352"/>
                </a:moveTo>
                <a:lnTo>
                  <a:pt x="7432" y="1344"/>
                </a:lnTo>
                <a:lnTo>
                  <a:pt x="8216" y="1344"/>
                </a:lnTo>
                <a:lnTo>
                  <a:pt x="8208" y="1352"/>
                </a:lnTo>
                <a:lnTo>
                  <a:pt x="8208" y="488"/>
                </a:lnTo>
                <a:lnTo>
                  <a:pt x="8216" y="496"/>
                </a:lnTo>
                <a:lnTo>
                  <a:pt x="7432" y="496"/>
                </a:lnTo>
                <a:lnTo>
                  <a:pt x="7440" y="488"/>
                </a:lnTo>
                <a:lnTo>
                  <a:pt x="7440" y="1352"/>
                </a:lnTo>
                <a:close/>
                <a:moveTo>
                  <a:pt x="8352" y="664"/>
                </a:moveTo>
                <a:cubicBezTo>
                  <a:pt x="8352" y="660"/>
                  <a:pt x="8356" y="656"/>
                  <a:pt x="8360" y="656"/>
                </a:cubicBezTo>
                <a:lnTo>
                  <a:pt x="9144" y="656"/>
                </a:lnTo>
                <a:cubicBezTo>
                  <a:pt x="9149" y="656"/>
                  <a:pt x="9152" y="660"/>
                  <a:pt x="9152" y="664"/>
                </a:cubicBezTo>
                <a:lnTo>
                  <a:pt x="9152" y="1288"/>
                </a:lnTo>
                <a:cubicBezTo>
                  <a:pt x="9152" y="1293"/>
                  <a:pt x="9149" y="1296"/>
                  <a:pt x="9144" y="1296"/>
                </a:cubicBezTo>
                <a:lnTo>
                  <a:pt x="8360" y="1296"/>
                </a:lnTo>
                <a:cubicBezTo>
                  <a:pt x="8356" y="1296"/>
                  <a:pt x="8352" y="1293"/>
                  <a:pt x="8352" y="1288"/>
                </a:cubicBezTo>
                <a:lnTo>
                  <a:pt x="8352" y="664"/>
                </a:lnTo>
                <a:close/>
                <a:moveTo>
                  <a:pt x="8368" y="1288"/>
                </a:moveTo>
                <a:lnTo>
                  <a:pt x="8360" y="1280"/>
                </a:lnTo>
                <a:lnTo>
                  <a:pt x="9144" y="1280"/>
                </a:lnTo>
                <a:lnTo>
                  <a:pt x="9136" y="1288"/>
                </a:lnTo>
                <a:lnTo>
                  <a:pt x="9136" y="664"/>
                </a:lnTo>
                <a:lnTo>
                  <a:pt x="9144" y="672"/>
                </a:lnTo>
                <a:lnTo>
                  <a:pt x="8360" y="672"/>
                </a:lnTo>
                <a:lnTo>
                  <a:pt x="8368" y="664"/>
                </a:lnTo>
                <a:lnTo>
                  <a:pt x="8368" y="1288"/>
                </a:lnTo>
                <a:close/>
                <a:moveTo>
                  <a:pt x="9280" y="24"/>
                </a:moveTo>
                <a:cubicBezTo>
                  <a:pt x="9280" y="20"/>
                  <a:pt x="9284" y="16"/>
                  <a:pt x="9288" y="16"/>
                </a:cubicBezTo>
                <a:lnTo>
                  <a:pt x="10072" y="16"/>
                </a:lnTo>
                <a:cubicBezTo>
                  <a:pt x="10077" y="16"/>
                  <a:pt x="10080" y="20"/>
                  <a:pt x="10080" y="24"/>
                </a:cubicBezTo>
                <a:lnTo>
                  <a:pt x="10080" y="1400"/>
                </a:lnTo>
                <a:cubicBezTo>
                  <a:pt x="10080" y="1405"/>
                  <a:pt x="10077" y="1408"/>
                  <a:pt x="10072" y="1408"/>
                </a:cubicBezTo>
                <a:lnTo>
                  <a:pt x="9288" y="1408"/>
                </a:lnTo>
                <a:cubicBezTo>
                  <a:pt x="9284" y="1408"/>
                  <a:pt x="9280" y="1405"/>
                  <a:pt x="9280" y="1400"/>
                </a:cubicBezTo>
                <a:lnTo>
                  <a:pt x="9280" y="24"/>
                </a:lnTo>
                <a:close/>
                <a:moveTo>
                  <a:pt x="9296" y="1400"/>
                </a:moveTo>
                <a:lnTo>
                  <a:pt x="9288" y="1392"/>
                </a:lnTo>
                <a:lnTo>
                  <a:pt x="10072" y="1392"/>
                </a:lnTo>
                <a:lnTo>
                  <a:pt x="10064" y="1400"/>
                </a:lnTo>
                <a:lnTo>
                  <a:pt x="10064" y="24"/>
                </a:lnTo>
                <a:lnTo>
                  <a:pt x="10072" y="32"/>
                </a:lnTo>
                <a:lnTo>
                  <a:pt x="9288" y="32"/>
                </a:lnTo>
                <a:lnTo>
                  <a:pt x="9296" y="24"/>
                </a:lnTo>
                <a:lnTo>
                  <a:pt x="9296" y="1400"/>
                </a:lnTo>
                <a:close/>
                <a:moveTo>
                  <a:pt x="10208" y="72"/>
                </a:moveTo>
                <a:cubicBezTo>
                  <a:pt x="10208" y="68"/>
                  <a:pt x="10212" y="64"/>
                  <a:pt x="10216" y="64"/>
                </a:cubicBezTo>
                <a:lnTo>
                  <a:pt x="11000" y="64"/>
                </a:lnTo>
                <a:cubicBezTo>
                  <a:pt x="11005" y="64"/>
                  <a:pt x="11008" y="68"/>
                  <a:pt x="11008" y="72"/>
                </a:cubicBezTo>
                <a:lnTo>
                  <a:pt x="11008" y="1400"/>
                </a:lnTo>
                <a:cubicBezTo>
                  <a:pt x="11008" y="1405"/>
                  <a:pt x="11005" y="1408"/>
                  <a:pt x="11000" y="1408"/>
                </a:cubicBezTo>
                <a:lnTo>
                  <a:pt x="10216" y="1408"/>
                </a:lnTo>
                <a:cubicBezTo>
                  <a:pt x="10212" y="1408"/>
                  <a:pt x="10208" y="1405"/>
                  <a:pt x="10208" y="1400"/>
                </a:cubicBezTo>
                <a:lnTo>
                  <a:pt x="10208" y="72"/>
                </a:lnTo>
                <a:close/>
                <a:moveTo>
                  <a:pt x="10224" y="1400"/>
                </a:moveTo>
                <a:lnTo>
                  <a:pt x="10216" y="1392"/>
                </a:lnTo>
                <a:lnTo>
                  <a:pt x="11000" y="1392"/>
                </a:lnTo>
                <a:lnTo>
                  <a:pt x="10992" y="1400"/>
                </a:lnTo>
                <a:lnTo>
                  <a:pt x="10992" y="72"/>
                </a:lnTo>
                <a:lnTo>
                  <a:pt x="11000" y="80"/>
                </a:lnTo>
                <a:lnTo>
                  <a:pt x="10216" y="80"/>
                </a:lnTo>
                <a:lnTo>
                  <a:pt x="10224" y="72"/>
                </a:lnTo>
                <a:lnTo>
                  <a:pt x="10224" y="1400"/>
                </a:lnTo>
                <a:close/>
                <a:moveTo>
                  <a:pt x="11136" y="408"/>
                </a:moveTo>
                <a:cubicBezTo>
                  <a:pt x="11136" y="404"/>
                  <a:pt x="11140" y="400"/>
                  <a:pt x="11144" y="400"/>
                </a:cubicBezTo>
                <a:lnTo>
                  <a:pt x="11928" y="400"/>
                </a:lnTo>
                <a:cubicBezTo>
                  <a:pt x="11933" y="400"/>
                  <a:pt x="11936" y="404"/>
                  <a:pt x="11936" y="408"/>
                </a:cubicBezTo>
                <a:lnTo>
                  <a:pt x="11936" y="1288"/>
                </a:lnTo>
                <a:cubicBezTo>
                  <a:pt x="11936" y="1293"/>
                  <a:pt x="11933" y="1296"/>
                  <a:pt x="11928" y="1296"/>
                </a:cubicBezTo>
                <a:lnTo>
                  <a:pt x="11144" y="1296"/>
                </a:lnTo>
                <a:cubicBezTo>
                  <a:pt x="11140" y="1296"/>
                  <a:pt x="11136" y="1293"/>
                  <a:pt x="11136" y="1288"/>
                </a:cubicBezTo>
                <a:lnTo>
                  <a:pt x="11136" y="408"/>
                </a:lnTo>
                <a:close/>
                <a:moveTo>
                  <a:pt x="11152" y="1288"/>
                </a:moveTo>
                <a:lnTo>
                  <a:pt x="11144" y="1280"/>
                </a:lnTo>
                <a:lnTo>
                  <a:pt x="11928" y="1280"/>
                </a:lnTo>
                <a:lnTo>
                  <a:pt x="11920" y="1288"/>
                </a:lnTo>
                <a:lnTo>
                  <a:pt x="11920" y="408"/>
                </a:lnTo>
                <a:lnTo>
                  <a:pt x="11928" y="416"/>
                </a:lnTo>
                <a:lnTo>
                  <a:pt x="11144" y="416"/>
                </a:lnTo>
                <a:lnTo>
                  <a:pt x="11152" y="408"/>
                </a:lnTo>
                <a:lnTo>
                  <a:pt x="11152" y="1288"/>
                </a:lnTo>
                <a:close/>
                <a:moveTo>
                  <a:pt x="12064" y="520"/>
                </a:moveTo>
                <a:cubicBezTo>
                  <a:pt x="12064" y="516"/>
                  <a:pt x="12068" y="512"/>
                  <a:pt x="12072" y="512"/>
                </a:cubicBezTo>
                <a:lnTo>
                  <a:pt x="12856" y="512"/>
                </a:lnTo>
                <a:cubicBezTo>
                  <a:pt x="12861" y="512"/>
                  <a:pt x="12864" y="516"/>
                  <a:pt x="12864" y="520"/>
                </a:cubicBezTo>
                <a:lnTo>
                  <a:pt x="12864" y="1496"/>
                </a:lnTo>
                <a:cubicBezTo>
                  <a:pt x="12864" y="1501"/>
                  <a:pt x="12861" y="1504"/>
                  <a:pt x="12856" y="1504"/>
                </a:cubicBezTo>
                <a:lnTo>
                  <a:pt x="12072" y="1504"/>
                </a:lnTo>
                <a:cubicBezTo>
                  <a:pt x="12068" y="1504"/>
                  <a:pt x="12064" y="1501"/>
                  <a:pt x="12064" y="1496"/>
                </a:cubicBezTo>
                <a:lnTo>
                  <a:pt x="12064" y="520"/>
                </a:lnTo>
                <a:close/>
                <a:moveTo>
                  <a:pt x="12080" y="1496"/>
                </a:moveTo>
                <a:lnTo>
                  <a:pt x="12072" y="1488"/>
                </a:lnTo>
                <a:lnTo>
                  <a:pt x="12856" y="1488"/>
                </a:lnTo>
                <a:lnTo>
                  <a:pt x="12848" y="1496"/>
                </a:lnTo>
                <a:lnTo>
                  <a:pt x="12848" y="520"/>
                </a:lnTo>
                <a:lnTo>
                  <a:pt x="12856" y="528"/>
                </a:lnTo>
                <a:lnTo>
                  <a:pt x="12072" y="528"/>
                </a:lnTo>
                <a:lnTo>
                  <a:pt x="12080" y="520"/>
                </a:lnTo>
                <a:lnTo>
                  <a:pt x="12080" y="1496"/>
                </a:lnTo>
                <a:close/>
              </a:path>
            </a:pathLst>
          </a:custGeom>
          <a:solidFill>
            <a:srgbClr val="000000"/>
          </a:solidFill>
          <a:ln w="0" cap="flat">
            <a:solidFill>
              <a:srgbClr val="000000"/>
            </a:solidFill>
            <a:prstDash val="solid"/>
            <a:round/>
            <a:headEnd/>
            <a:tailEnd/>
          </a:ln>
        </p:spPr>
        <p:txBody>
          <a:bodyPr/>
          <a:lstStyle/>
          <a:p>
            <a:endParaRPr lang="en-US"/>
          </a:p>
        </p:txBody>
      </p:sp>
      <p:sp>
        <p:nvSpPr>
          <p:cNvPr id="58380" name="Freeform 15"/>
          <p:cNvSpPr>
            <a:spLocks noEditPoints="1"/>
          </p:cNvSpPr>
          <p:nvPr/>
        </p:nvSpPr>
        <p:spPr bwMode="auto">
          <a:xfrm>
            <a:off x="982663" y="1711325"/>
            <a:ext cx="7648575" cy="504825"/>
          </a:xfrm>
          <a:custGeom>
            <a:avLst/>
            <a:gdLst>
              <a:gd name="T0" fmla="*/ 2147483647 w 4818"/>
              <a:gd name="T1" fmla="*/ 0 h 318"/>
              <a:gd name="T2" fmla="*/ 0 w 4818"/>
              <a:gd name="T3" fmla="*/ 2147483647 h 318"/>
              <a:gd name="T4" fmla="*/ 2147483647 w 4818"/>
              <a:gd name="T5" fmla="*/ 0 h 318"/>
              <a:gd name="T6" fmla="*/ 2147483647 w 4818"/>
              <a:gd name="T7" fmla="*/ 2147483647 h 318"/>
              <a:gd name="T8" fmla="*/ 2147483647 w 4818"/>
              <a:gd name="T9" fmla="*/ 0 h 318"/>
              <a:gd name="T10" fmla="*/ 2147483647 w 4818"/>
              <a:gd name="T11" fmla="*/ 0 h 318"/>
              <a:gd name="T12" fmla="*/ 2147483647 w 4818"/>
              <a:gd name="T13" fmla="*/ 2147483647 h 318"/>
              <a:gd name="T14" fmla="*/ 2147483647 w 4818"/>
              <a:gd name="T15" fmla="*/ 0 h 318"/>
              <a:gd name="T16" fmla="*/ 2147483647 w 4818"/>
              <a:gd name="T17" fmla="*/ 2147483647 h 318"/>
              <a:gd name="T18" fmla="*/ 2147483647 w 4818"/>
              <a:gd name="T19" fmla="*/ 0 h 318"/>
              <a:gd name="T20" fmla="*/ 2147483647 w 4818"/>
              <a:gd name="T21" fmla="*/ 0 h 318"/>
              <a:gd name="T22" fmla="*/ 2147483647 w 4818"/>
              <a:gd name="T23" fmla="*/ 2147483647 h 318"/>
              <a:gd name="T24" fmla="*/ 2147483647 w 4818"/>
              <a:gd name="T25" fmla="*/ 0 h 318"/>
              <a:gd name="T26" fmla="*/ 2147483647 w 4818"/>
              <a:gd name="T27" fmla="*/ 2147483647 h 318"/>
              <a:gd name="T28" fmla="*/ 2147483647 w 4818"/>
              <a:gd name="T29" fmla="*/ 0 h 318"/>
              <a:gd name="T30" fmla="*/ 2147483647 w 4818"/>
              <a:gd name="T31" fmla="*/ 0 h 318"/>
              <a:gd name="T32" fmla="*/ 2147483647 w 4818"/>
              <a:gd name="T33" fmla="*/ 2147483647 h 318"/>
              <a:gd name="T34" fmla="*/ 2147483647 w 4818"/>
              <a:gd name="T35" fmla="*/ 0 h 318"/>
              <a:gd name="T36" fmla="*/ 2147483647 w 4818"/>
              <a:gd name="T37" fmla="*/ 2147483647 h 318"/>
              <a:gd name="T38" fmla="*/ 2147483647 w 4818"/>
              <a:gd name="T39" fmla="*/ 0 h 318"/>
              <a:gd name="T40" fmla="*/ 2147483647 w 4818"/>
              <a:gd name="T41" fmla="*/ 0 h 318"/>
              <a:gd name="T42" fmla="*/ 2147483647 w 4818"/>
              <a:gd name="T43" fmla="*/ 2147483647 h 318"/>
              <a:gd name="T44" fmla="*/ 2147483647 w 4818"/>
              <a:gd name="T45" fmla="*/ 0 h 318"/>
              <a:gd name="T46" fmla="*/ 2147483647 w 4818"/>
              <a:gd name="T47" fmla="*/ 2147483647 h 318"/>
              <a:gd name="T48" fmla="*/ 2147483647 w 4818"/>
              <a:gd name="T49" fmla="*/ 0 h 318"/>
              <a:gd name="T50" fmla="*/ 2147483647 w 4818"/>
              <a:gd name="T51" fmla="*/ 0 h 318"/>
              <a:gd name="T52" fmla="*/ 2147483647 w 4818"/>
              <a:gd name="T53" fmla="*/ 2147483647 h 318"/>
              <a:gd name="T54" fmla="*/ 2147483647 w 4818"/>
              <a:gd name="T55" fmla="*/ 0 h 318"/>
              <a:gd name="T56" fmla="*/ 2147483647 w 4818"/>
              <a:gd name="T57" fmla="*/ 2147483647 h 318"/>
              <a:gd name="T58" fmla="*/ 2147483647 w 4818"/>
              <a:gd name="T59" fmla="*/ 0 h 318"/>
              <a:gd name="T60" fmla="*/ 2147483647 w 4818"/>
              <a:gd name="T61" fmla="*/ 0 h 318"/>
              <a:gd name="T62" fmla="*/ 2147483647 w 4818"/>
              <a:gd name="T63" fmla="*/ 2147483647 h 3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18"/>
              <a:gd name="T97" fmla="*/ 0 h 318"/>
              <a:gd name="T98" fmla="*/ 4818 w 4818"/>
              <a:gd name="T99" fmla="*/ 318 h 3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18" h="318">
                <a:moveTo>
                  <a:pt x="0" y="0"/>
                </a:moveTo>
                <a:lnTo>
                  <a:pt x="294" y="0"/>
                </a:lnTo>
                <a:lnTo>
                  <a:pt x="294" y="222"/>
                </a:lnTo>
                <a:lnTo>
                  <a:pt x="0" y="222"/>
                </a:lnTo>
                <a:lnTo>
                  <a:pt x="0" y="0"/>
                </a:lnTo>
                <a:close/>
                <a:moveTo>
                  <a:pt x="348" y="0"/>
                </a:moveTo>
                <a:lnTo>
                  <a:pt x="642" y="0"/>
                </a:lnTo>
                <a:lnTo>
                  <a:pt x="642" y="318"/>
                </a:lnTo>
                <a:lnTo>
                  <a:pt x="348" y="318"/>
                </a:lnTo>
                <a:lnTo>
                  <a:pt x="348" y="0"/>
                </a:lnTo>
                <a:close/>
                <a:moveTo>
                  <a:pt x="696" y="0"/>
                </a:moveTo>
                <a:lnTo>
                  <a:pt x="990" y="0"/>
                </a:lnTo>
                <a:lnTo>
                  <a:pt x="990" y="24"/>
                </a:lnTo>
                <a:lnTo>
                  <a:pt x="696" y="24"/>
                </a:lnTo>
                <a:lnTo>
                  <a:pt x="696" y="0"/>
                </a:lnTo>
                <a:close/>
                <a:moveTo>
                  <a:pt x="1392" y="0"/>
                </a:moveTo>
                <a:lnTo>
                  <a:pt x="1686" y="0"/>
                </a:lnTo>
                <a:lnTo>
                  <a:pt x="1686" y="90"/>
                </a:lnTo>
                <a:lnTo>
                  <a:pt x="1392" y="90"/>
                </a:lnTo>
                <a:lnTo>
                  <a:pt x="1392" y="0"/>
                </a:lnTo>
                <a:close/>
                <a:moveTo>
                  <a:pt x="1740" y="0"/>
                </a:moveTo>
                <a:lnTo>
                  <a:pt x="2034" y="0"/>
                </a:lnTo>
                <a:lnTo>
                  <a:pt x="2034" y="168"/>
                </a:lnTo>
                <a:lnTo>
                  <a:pt x="1740" y="168"/>
                </a:lnTo>
                <a:lnTo>
                  <a:pt x="1740" y="0"/>
                </a:lnTo>
                <a:close/>
                <a:moveTo>
                  <a:pt x="2088" y="0"/>
                </a:moveTo>
                <a:lnTo>
                  <a:pt x="2382" y="0"/>
                </a:lnTo>
                <a:lnTo>
                  <a:pt x="2382" y="192"/>
                </a:lnTo>
                <a:lnTo>
                  <a:pt x="2088" y="192"/>
                </a:lnTo>
                <a:lnTo>
                  <a:pt x="2088" y="0"/>
                </a:lnTo>
                <a:close/>
                <a:moveTo>
                  <a:pt x="2436" y="0"/>
                </a:moveTo>
                <a:lnTo>
                  <a:pt x="2730" y="0"/>
                </a:lnTo>
                <a:lnTo>
                  <a:pt x="2730" y="108"/>
                </a:lnTo>
                <a:lnTo>
                  <a:pt x="2436" y="108"/>
                </a:lnTo>
                <a:lnTo>
                  <a:pt x="2436" y="0"/>
                </a:lnTo>
                <a:close/>
                <a:moveTo>
                  <a:pt x="2784" y="0"/>
                </a:moveTo>
                <a:lnTo>
                  <a:pt x="3078" y="0"/>
                </a:lnTo>
                <a:lnTo>
                  <a:pt x="3078" y="180"/>
                </a:lnTo>
                <a:lnTo>
                  <a:pt x="2784" y="180"/>
                </a:lnTo>
                <a:lnTo>
                  <a:pt x="2784" y="0"/>
                </a:lnTo>
                <a:close/>
                <a:moveTo>
                  <a:pt x="3132" y="0"/>
                </a:moveTo>
                <a:lnTo>
                  <a:pt x="3426" y="0"/>
                </a:lnTo>
                <a:lnTo>
                  <a:pt x="3426" y="246"/>
                </a:lnTo>
                <a:lnTo>
                  <a:pt x="3132" y="246"/>
                </a:lnTo>
                <a:lnTo>
                  <a:pt x="3132" y="0"/>
                </a:lnTo>
                <a:close/>
                <a:moveTo>
                  <a:pt x="3480" y="0"/>
                </a:moveTo>
                <a:lnTo>
                  <a:pt x="3774" y="0"/>
                </a:lnTo>
                <a:lnTo>
                  <a:pt x="3774" y="6"/>
                </a:lnTo>
                <a:lnTo>
                  <a:pt x="3480" y="6"/>
                </a:lnTo>
                <a:lnTo>
                  <a:pt x="3480" y="0"/>
                </a:lnTo>
                <a:close/>
                <a:moveTo>
                  <a:pt x="3828" y="0"/>
                </a:moveTo>
                <a:lnTo>
                  <a:pt x="4122" y="0"/>
                </a:lnTo>
                <a:lnTo>
                  <a:pt x="4122" y="24"/>
                </a:lnTo>
                <a:lnTo>
                  <a:pt x="3828" y="24"/>
                </a:lnTo>
                <a:lnTo>
                  <a:pt x="3828" y="0"/>
                </a:lnTo>
                <a:close/>
                <a:moveTo>
                  <a:pt x="4176" y="0"/>
                </a:moveTo>
                <a:lnTo>
                  <a:pt x="4470" y="0"/>
                </a:lnTo>
                <a:lnTo>
                  <a:pt x="4470" y="150"/>
                </a:lnTo>
                <a:lnTo>
                  <a:pt x="4176" y="150"/>
                </a:lnTo>
                <a:lnTo>
                  <a:pt x="4176" y="0"/>
                </a:lnTo>
                <a:close/>
                <a:moveTo>
                  <a:pt x="4524" y="0"/>
                </a:moveTo>
                <a:lnTo>
                  <a:pt x="4818" y="0"/>
                </a:lnTo>
                <a:lnTo>
                  <a:pt x="4818" y="192"/>
                </a:lnTo>
                <a:lnTo>
                  <a:pt x="4524" y="192"/>
                </a:lnTo>
                <a:lnTo>
                  <a:pt x="4524"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381" name="Freeform 16"/>
          <p:cNvSpPr>
            <a:spLocks noEditPoints="1"/>
          </p:cNvSpPr>
          <p:nvPr/>
        </p:nvSpPr>
        <p:spPr bwMode="auto">
          <a:xfrm>
            <a:off x="977900" y="1706563"/>
            <a:ext cx="7658100" cy="514350"/>
          </a:xfrm>
          <a:custGeom>
            <a:avLst/>
            <a:gdLst>
              <a:gd name="T0" fmla="*/ 2147483647 w 12864"/>
              <a:gd name="T1" fmla="*/ 2147483647 h 864"/>
              <a:gd name="T2" fmla="*/ 0 w 12864"/>
              <a:gd name="T3" fmla="*/ 2147483647 h 864"/>
              <a:gd name="T4" fmla="*/ 2147483647 w 12864"/>
              <a:gd name="T5" fmla="*/ 2147483647 h 864"/>
              <a:gd name="T6" fmla="*/ 2147483647 w 12864"/>
              <a:gd name="T7" fmla="*/ 2147483647 h 864"/>
              <a:gd name="T8" fmla="*/ 2147483647 w 12864"/>
              <a:gd name="T9" fmla="*/ 0 h 864"/>
              <a:gd name="T10" fmla="*/ 2147483647 w 12864"/>
              <a:gd name="T11" fmla="*/ 2147483647 h 864"/>
              <a:gd name="T12" fmla="*/ 2147483647 w 12864"/>
              <a:gd name="T13" fmla="*/ 2147483647 h 864"/>
              <a:gd name="T14" fmla="*/ 2147483647 w 12864"/>
              <a:gd name="T15" fmla="*/ 2147483647 h 864"/>
              <a:gd name="T16" fmla="*/ 2147483647 w 12864"/>
              <a:gd name="T17" fmla="*/ 2147483647 h 864"/>
              <a:gd name="T18" fmla="*/ 2147483647 w 12864"/>
              <a:gd name="T19" fmla="*/ 2147483647 h 864"/>
              <a:gd name="T20" fmla="*/ 2147483647 w 12864"/>
              <a:gd name="T21" fmla="*/ 2147483647 h 864"/>
              <a:gd name="T22" fmla="*/ 2147483647 w 12864"/>
              <a:gd name="T23" fmla="*/ 2147483647 h 864"/>
              <a:gd name="T24" fmla="*/ 2147483647 w 12864"/>
              <a:gd name="T25" fmla="*/ 2147483647 h 864"/>
              <a:gd name="T26" fmla="*/ 2147483647 w 12864"/>
              <a:gd name="T27" fmla="*/ 0 h 864"/>
              <a:gd name="T28" fmla="*/ 2147483647 w 12864"/>
              <a:gd name="T29" fmla="*/ 2147483647 h 864"/>
              <a:gd name="T30" fmla="*/ 2147483647 w 12864"/>
              <a:gd name="T31" fmla="*/ 2147483647 h 864"/>
              <a:gd name="T32" fmla="*/ 2147483647 w 12864"/>
              <a:gd name="T33" fmla="*/ 2147483647 h 864"/>
              <a:gd name="T34" fmla="*/ 2147483647 w 12864"/>
              <a:gd name="T35" fmla="*/ 2147483647 h 864"/>
              <a:gd name="T36" fmla="*/ 2147483647 w 12864"/>
              <a:gd name="T37" fmla="*/ 2147483647 h 864"/>
              <a:gd name="T38" fmla="*/ 2147483647 w 12864"/>
              <a:gd name="T39" fmla="*/ 2147483647 h 864"/>
              <a:gd name="T40" fmla="*/ 2147483647 w 12864"/>
              <a:gd name="T41" fmla="*/ 2147483647 h 864"/>
              <a:gd name="T42" fmla="*/ 2147483647 w 12864"/>
              <a:gd name="T43" fmla="*/ 2147483647 h 864"/>
              <a:gd name="T44" fmla="*/ 2147483647 w 12864"/>
              <a:gd name="T45" fmla="*/ 0 h 864"/>
              <a:gd name="T46" fmla="*/ 2147483647 w 12864"/>
              <a:gd name="T47" fmla="*/ 2147483647 h 864"/>
              <a:gd name="T48" fmla="*/ 2147483647 w 12864"/>
              <a:gd name="T49" fmla="*/ 2147483647 h 864"/>
              <a:gd name="T50" fmla="*/ 2147483647 w 12864"/>
              <a:gd name="T51" fmla="*/ 2147483647 h 864"/>
              <a:gd name="T52" fmla="*/ 2147483647 w 12864"/>
              <a:gd name="T53" fmla="*/ 2147483647 h 864"/>
              <a:gd name="T54" fmla="*/ 2147483647 w 12864"/>
              <a:gd name="T55" fmla="*/ 2147483647 h 864"/>
              <a:gd name="T56" fmla="*/ 2147483647 w 12864"/>
              <a:gd name="T57" fmla="*/ 2147483647 h 864"/>
              <a:gd name="T58" fmla="*/ 2147483647 w 12864"/>
              <a:gd name="T59" fmla="*/ 2147483647 h 864"/>
              <a:gd name="T60" fmla="*/ 2147483647 w 12864"/>
              <a:gd name="T61" fmla="*/ 2147483647 h 864"/>
              <a:gd name="T62" fmla="*/ 2147483647 w 12864"/>
              <a:gd name="T63" fmla="*/ 0 h 864"/>
              <a:gd name="T64" fmla="*/ 2147483647 w 12864"/>
              <a:gd name="T65" fmla="*/ 2147483647 h 864"/>
              <a:gd name="T66" fmla="*/ 2147483647 w 12864"/>
              <a:gd name="T67" fmla="*/ 2147483647 h 864"/>
              <a:gd name="T68" fmla="*/ 2147483647 w 12864"/>
              <a:gd name="T69" fmla="*/ 2147483647 h 864"/>
              <a:gd name="T70" fmla="*/ 2147483647 w 12864"/>
              <a:gd name="T71" fmla="*/ 2147483647 h 864"/>
              <a:gd name="T72" fmla="*/ 2147483647 w 12864"/>
              <a:gd name="T73" fmla="*/ 2147483647 h 864"/>
              <a:gd name="T74" fmla="*/ 2147483647 w 12864"/>
              <a:gd name="T75" fmla="*/ 2147483647 h 864"/>
              <a:gd name="T76" fmla="*/ 2147483647 w 12864"/>
              <a:gd name="T77" fmla="*/ 2147483647 h 864"/>
              <a:gd name="T78" fmla="*/ 2147483647 w 12864"/>
              <a:gd name="T79" fmla="*/ 2147483647 h 864"/>
              <a:gd name="T80" fmla="*/ 2147483647 w 12864"/>
              <a:gd name="T81" fmla="*/ 0 h 864"/>
              <a:gd name="T82" fmla="*/ 2147483647 w 12864"/>
              <a:gd name="T83" fmla="*/ 2147483647 h 864"/>
              <a:gd name="T84" fmla="*/ 2147483647 w 12864"/>
              <a:gd name="T85" fmla="*/ 2147483647 h 864"/>
              <a:gd name="T86" fmla="*/ 2147483647 w 12864"/>
              <a:gd name="T87" fmla="*/ 2147483647 h 864"/>
              <a:gd name="T88" fmla="*/ 2147483647 w 12864"/>
              <a:gd name="T89" fmla="*/ 2147483647 h 864"/>
              <a:gd name="T90" fmla="*/ 2147483647 w 12864"/>
              <a:gd name="T91" fmla="*/ 2147483647 h 864"/>
              <a:gd name="T92" fmla="*/ 2147483647 w 12864"/>
              <a:gd name="T93" fmla="*/ 2147483647 h 864"/>
              <a:gd name="T94" fmla="*/ 2147483647 w 12864"/>
              <a:gd name="T95" fmla="*/ 2147483647 h 864"/>
              <a:gd name="T96" fmla="*/ 2147483647 w 12864"/>
              <a:gd name="T97" fmla="*/ 2147483647 h 864"/>
              <a:gd name="T98" fmla="*/ 2147483647 w 12864"/>
              <a:gd name="T99" fmla="*/ 0 h 864"/>
              <a:gd name="T100" fmla="*/ 2147483647 w 12864"/>
              <a:gd name="T101" fmla="*/ 2147483647 h 864"/>
              <a:gd name="T102" fmla="*/ 2147483647 w 12864"/>
              <a:gd name="T103" fmla="*/ 2147483647 h 864"/>
              <a:gd name="T104" fmla="*/ 2147483647 w 12864"/>
              <a:gd name="T105" fmla="*/ 2147483647 h 864"/>
              <a:gd name="T106" fmla="*/ 2147483647 w 12864"/>
              <a:gd name="T107" fmla="*/ 2147483647 h 864"/>
              <a:gd name="T108" fmla="*/ 2147483647 w 12864"/>
              <a:gd name="T109" fmla="*/ 2147483647 h 864"/>
              <a:gd name="T110" fmla="*/ 2147483647 w 12864"/>
              <a:gd name="T111" fmla="*/ 2147483647 h 864"/>
              <a:gd name="T112" fmla="*/ 2147483647 w 12864"/>
              <a:gd name="T113" fmla="*/ 2147483647 h 864"/>
              <a:gd name="T114" fmla="*/ 2147483647 w 12864"/>
              <a:gd name="T115" fmla="*/ 2147483647 h 8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864"/>
              <a:gd name="T175" fmla="*/ 0 h 864"/>
              <a:gd name="T176" fmla="*/ 12864 w 12864"/>
              <a:gd name="T177" fmla="*/ 864 h 8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864" h="864">
                <a:moveTo>
                  <a:pt x="0" y="8"/>
                </a:moveTo>
                <a:cubicBezTo>
                  <a:pt x="0" y="4"/>
                  <a:pt x="4" y="0"/>
                  <a:pt x="8" y="0"/>
                </a:cubicBezTo>
                <a:lnTo>
                  <a:pt x="792" y="0"/>
                </a:lnTo>
                <a:cubicBezTo>
                  <a:pt x="797" y="0"/>
                  <a:pt x="800" y="4"/>
                  <a:pt x="800" y="8"/>
                </a:cubicBezTo>
                <a:lnTo>
                  <a:pt x="800" y="600"/>
                </a:lnTo>
                <a:cubicBezTo>
                  <a:pt x="800" y="605"/>
                  <a:pt x="797" y="608"/>
                  <a:pt x="792" y="608"/>
                </a:cubicBezTo>
                <a:lnTo>
                  <a:pt x="8" y="608"/>
                </a:lnTo>
                <a:cubicBezTo>
                  <a:pt x="4" y="608"/>
                  <a:pt x="0" y="605"/>
                  <a:pt x="0" y="600"/>
                </a:cubicBezTo>
                <a:lnTo>
                  <a:pt x="0" y="8"/>
                </a:lnTo>
                <a:close/>
                <a:moveTo>
                  <a:pt x="16" y="600"/>
                </a:moveTo>
                <a:lnTo>
                  <a:pt x="8" y="592"/>
                </a:lnTo>
                <a:lnTo>
                  <a:pt x="792" y="592"/>
                </a:lnTo>
                <a:lnTo>
                  <a:pt x="784" y="600"/>
                </a:lnTo>
                <a:lnTo>
                  <a:pt x="784" y="8"/>
                </a:lnTo>
                <a:lnTo>
                  <a:pt x="792" y="16"/>
                </a:lnTo>
                <a:lnTo>
                  <a:pt x="8" y="16"/>
                </a:lnTo>
                <a:lnTo>
                  <a:pt x="16" y="8"/>
                </a:lnTo>
                <a:lnTo>
                  <a:pt x="16" y="600"/>
                </a:lnTo>
                <a:close/>
                <a:moveTo>
                  <a:pt x="928" y="8"/>
                </a:moveTo>
                <a:cubicBezTo>
                  <a:pt x="928" y="4"/>
                  <a:pt x="932" y="0"/>
                  <a:pt x="936" y="0"/>
                </a:cubicBezTo>
                <a:lnTo>
                  <a:pt x="1720" y="0"/>
                </a:lnTo>
                <a:cubicBezTo>
                  <a:pt x="1725" y="0"/>
                  <a:pt x="1728" y="4"/>
                  <a:pt x="1728" y="8"/>
                </a:cubicBezTo>
                <a:lnTo>
                  <a:pt x="1728" y="856"/>
                </a:lnTo>
                <a:cubicBezTo>
                  <a:pt x="1728" y="861"/>
                  <a:pt x="1725" y="864"/>
                  <a:pt x="1720" y="864"/>
                </a:cubicBezTo>
                <a:lnTo>
                  <a:pt x="936" y="864"/>
                </a:lnTo>
                <a:cubicBezTo>
                  <a:pt x="932" y="864"/>
                  <a:pt x="928" y="861"/>
                  <a:pt x="928" y="856"/>
                </a:cubicBezTo>
                <a:lnTo>
                  <a:pt x="928" y="8"/>
                </a:lnTo>
                <a:close/>
                <a:moveTo>
                  <a:pt x="944" y="856"/>
                </a:moveTo>
                <a:lnTo>
                  <a:pt x="936" y="848"/>
                </a:lnTo>
                <a:lnTo>
                  <a:pt x="1720" y="848"/>
                </a:lnTo>
                <a:lnTo>
                  <a:pt x="1712" y="856"/>
                </a:lnTo>
                <a:lnTo>
                  <a:pt x="1712" y="8"/>
                </a:lnTo>
                <a:lnTo>
                  <a:pt x="1720" y="16"/>
                </a:lnTo>
                <a:lnTo>
                  <a:pt x="936" y="16"/>
                </a:lnTo>
                <a:lnTo>
                  <a:pt x="944" y="8"/>
                </a:lnTo>
                <a:lnTo>
                  <a:pt x="944" y="856"/>
                </a:lnTo>
                <a:close/>
                <a:moveTo>
                  <a:pt x="1856" y="8"/>
                </a:moveTo>
                <a:cubicBezTo>
                  <a:pt x="1856" y="4"/>
                  <a:pt x="1860" y="0"/>
                  <a:pt x="1864" y="0"/>
                </a:cubicBezTo>
                <a:lnTo>
                  <a:pt x="2648" y="0"/>
                </a:lnTo>
                <a:cubicBezTo>
                  <a:pt x="2653" y="0"/>
                  <a:pt x="2656" y="4"/>
                  <a:pt x="2656" y="8"/>
                </a:cubicBezTo>
                <a:lnTo>
                  <a:pt x="2656" y="72"/>
                </a:lnTo>
                <a:cubicBezTo>
                  <a:pt x="2656" y="77"/>
                  <a:pt x="2653" y="80"/>
                  <a:pt x="2648" y="80"/>
                </a:cubicBezTo>
                <a:lnTo>
                  <a:pt x="1864" y="80"/>
                </a:lnTo>
                <a:cubicBezTo>
                  <a:pt x="1860" y="80"/>
                  <a:pt x="1856" y="77"/>
                  <a:pt x="1856" y="72"/>
                </a:cubicBezTo>
                <a:lnTo>
                  <a:pt x="1856" y="8"/>
                </a:lnTo>
                <a:close/>
                <a:moveTo>
                  <a:pt x="1872" y="72"/>
                </a:moveTo>
                <a:lnTo>
                  <a:pt x="1864" y="64"/>
                </a:lnTo>
                <a:lnTo>
                  <a:pt x="2648" y="64"/>
                </a:lnTo>
                <a:lnTo>
                  <a:pt x="2640" y="72"/>
                </a:lnTo>
                <a:lnTo>
                  <a:pt x="2640" y="8"/>
                </a:lnTo>
                <a:lnTo>
                  <a:pt x="2648" y="16"/>
                </a:lnTo>
                <a:lnTo>
                  <a:pt x="1864" y="16"/>
                </a:lnTo>
                <a:lnTo>
                  <a:pt x="1872" y="8"/>
                </a:lnTo>
                <a:lnTo>
                  <a:pt x="1872" y="72"/>
                </a:lnTo>
                <a:close/>
                <a:moveTo>
                  <a:pt x="3712" y="8"/>
                </a:moveTo>
                <a:cubicBezTo>
                  <a:pt x="3712" y="4"/>
                  <a:pt x="3716" y="0"/>
                  <a:pt x="3720" y="0"/>
                </a:cubicBezTo>
                <a:lnTo>
                  <a:pt x="4504" y="0"/>
                </a:lnTo>
                <a:cubicBezTo>
                  <a:pt x="4509" y="0"/>
                  <a:pt x="4512" y="4"/>
                  <a:pt x="4512" y="8"/>
                </a:cubicBezTo>
                <a:lnTo>
                  <a:pt x="4512" y="248"/>
                </a:lnTo>
                <a:cubicBezTo>
                  <a:pt x="4512" y="253"/>
                  <a:pt x="4509" y="256"/>
                  <a:pt x="4504" y="256"/>
                </a:cubicBezTo>
                <a:lnTo>
                  <a:pt x="3720" y="256"/>
                </a:lnTo>
                <a:cubicBezTo>
                  <a:pt x="3716" y="256"/>
                  <a:pt x="3712" y="253"/>
                  <a:pt x="3712" y="248"/>
                </a:cubicBezTo>
                <a:lnTo>
                  <a:pt x="3712" y="8"/>
                </a:lnTo>
                <a:close/>
                <a:moveTo>
                  <a:pt x="3728" y="248"/>
                </a:moveTo>
                <a:lnTo>
                  <a:pt x="3720" y="240"/>
                </a:lnTo>
                <a:lnTo>
                  <a:pt x="4504" y="240"/>
                </a:lnTo>
                <a:lnTo>
                  <a:pt x="4496" y="248"/>
                </a:lnTo>
                <a:lnTo>
                  <a:pt x="4496" y="8"/>
                </a:lnTo>
                <a:lnTo>
                  <a:pt x="4504" y="16"/>
                </a:lnTo>
                <a:lnTo>
                  <a:pt x="3720" y="16"/>
                </a:lnTo>
                <a:lnTo>
                  <a:pt x="3728" y="8"/>
                </a:lnTo>
                <a:lnTo>
                  <a:pt x="3728" y="248"/>
                </a:lnTo>
                <a:close/>
                <a:moveTo>
                  <a:pt x="4640" y="8"/>
                </a:moveTo>
                <a:cubicBezTo>
                  <a:pt x="4640" y="4"/>
                  <a:pt x="4644" y="0"/>
                  <a:pt x="4648" y="0"/>
                </a:cubicBezTo>
                <a:lnTo>
                  <a:pt x="5432" y="0"/>
                </a:lnTo>
                <a:cubicBezTo>
                  <a:pt x="5437" y="0"/>
                  <a:pt x="5440" y="4"/>
                  <a:pt x="5440" y="8"/>
                </a:cubicBezTo>
                <a:lnTo>
                  <a:pt x="5440" y="456"/>
                </a:lnTo>
                <a:cubicBezTo>
                  <a:pt x="5440" y="461"/>
                  <a:pt x="5437" y="464"/>
                  <a:pt x="5432" y="464"/>
                </a:cubicBezTo>
                <a:lnTo>
                  <a:pt x="4648" y="464"/>
                </a:lnTo>
                <a:cubicBezTo>
                  <a:pt x="4644" y="464"/>
                  <a:pt x="4640" y="461"/>
                  <a:pt x="4640" y="456"/>
                </a:cubicBezTo>
                <a:lnTo>
                  <a:pt x="4640" y="8"/>
                </a:lnTo>
                <a:close/>
                <a:moveTo>
                  <a:pt x="4656" y="456"/>
                </a:moveTo>
                <a:lnTo>
                  <a:pt x="4648" y="448"/>
                </a:lnTo>
                <a:lnTo>
                  <a:pt x="5432" y="448"/>
                </a:lnTo>
                <a:lnTo>
                  <a:pt x="5424" y="456"/>
                </a:lnTo>
                <a:lnTo>
                  <a:pt x="5424" y="8"/>
                </a:lnTo>
                <a:lnTo>
                  <a:pt x="5432" y="16"/>
                </a:lnTo>
                <a:lnTo>
                  <a:pt x="4648" y="16"/>
                </a:lnTo>
                <a:lnTo>
                  <a:pt x="4656" y="8"/>
                </a:lnTo>
                <a:lnTo>
                  <a:pt x="4656" y="456"/>
                </a:lnTo>
                <a:close/>
                <a:moveTo>
                  <a:pt x="5568" y="8"/>
                </a:moveTo>
                <a:cubicBezTo>
                  <a:pt x="5568" y="4"/>
                  <a:pt x="5572" y="0"/>
                  <a:pt x="5576" y="0"/>
                </a:cubicBezTo>
                <a:lnTo>
                  <a:pt x="6360" y="0"/>
                </a:lnTo>
                <a:cubicBezTo>
                  <a:pt x="6365" y="0"/>
                  <a:pt x="6368" y="4"/>
                  <a:pt x="6368" y="8"/>
                </a:cubicBezTo>
                <a:lnTo>
                  <a:pt x="6368" y="520"/>
                </a:lnTo>
                <a:cubicBezTo>
                  <a:pt x="6368" y="525"/>
                  <a:pt x="6365" y="528"/>
                  <a:pt x="6360" y="528"/>
                </a:cubicBezTo>
                <a:lnTo>
                  <a:pt x="5576" y="528"/>
                </a:lnTo>
                <a:cubicBezTo>
                  <a:pt x="5572" y="528"/>
                  <a:pt x="5568" y="525"/>
                  <a:pt x="5568" y="520"/>
                </a:cubicBezTo>
                <a:lnTo>
                  <a:pt x="5568" y="8"/>
                </a:lnTo>
                <a:close/>
                <a:moveTo>
                  <a:pt x="5584" y="520"/>
                </a:moveTo>
                <a:lnTo>
                  <a:pt x="5576" y="512"/>
                </a:lnTo>
                <a:lnTo>
                  <a:pt x="6360" y="512"/>
                </a:lnTo>
                <a:lnTo>
                  <a:pt x="6352" y="520"/>
                </a:lnTo>
                <a:lnTo>
                  <a:pt x="6352" y="8"/>
                </a:lnTo>
                <a:lnTo>
                  <a:pt x="6360" y="16"/>
                </a:lnTo>
                <a:lnTo>
                  <a:pt x="5576" y="16"/>
                </a:lnTo>
                <a:lnTo>
                  <a:pt x="5584" y="8"/>
                </a:lnTo>
                <a:lnTo>
                  <a:pt x="5584" y="520"/>
                </a:lnTo>
                <a:close/>
                <a:moveTo>
                  <a:pt x="6496" y="8"/>
                </a:moveTo>
                <a:cubicBezTo>
                  <a:pt x="6496" y="4"/>
                  <a:pt x="6500" y="0"/>
                  <a:pt x="6504" y="0"/>
                </a:cubicBezTo>
                <a:lnTo>
                  <a:pt x="7288" y="0"/>
                </a:lnTo>
                <a:cubicBezTo>
                  <a:pt x="7293" y="0"/>
                  <a:pt x="7296" y="4"/>
                  <a:pt x="7296" y="8"/>
                </a:cubicBezTo>
                <a:lnTo>
                  <a:pt x="7296" y="296"/>
                </a:lnTo>
                <a:cubicBezTo>
                  <a:pt x="7296" y="301"/>
                  <a:pt x="7293" y="304"/>
                  <a:pt x="7288" y="304"/>
                </a:cubicBezTo>
                <a:lnTo>
                  <a:pt x="6504" y="304"/>
                </a:lnTo>
                <a:cubicBezTo>
                  <a:pt x="6500" y="304"/>
                  <a:pt x="6496" y="301"/>
                  <a:pt x="6496" y="296"/>
                </a:cubicBezTo>
                <a:lnTo>
                  <a:pt x="6496" y="8"/>
                </a:lnTo>
                <a:close/>
                <a:moveTo>
                  <a:pt x="6512" y="296"/>
                </a:moveTo>
                <a:lnTo>
                  <a:pt x="6504" y="288"/>
                </a:lnTo>
                <a:lnTo>
                  <a:pt x="7288" y="288"/>
                </a:lnTo>
                <a:lnTo>
                  <a:pt x="7280" y="296"/>
                </a:lnTo>
                <a:lnTo>
                  <a:pt x="7280" y="8"/>
                </a:lnTo>
                <a:lnTo>
                  <a:pt x="7288" y="16"/>
                </a:lnTo>
                <a:lnTo>
                  <a:pt x="6504" y="16"/>
                </a:lnTo>
                <a:lnTo>
                  <a:pt x="6512" y="8"/>
                </a:lnTo>
                <a:lnTo>
                  <a:pt x="6512" y="296"/>
                </a:lnTo>
                <a:close/>
                <a:moveTo>
                  <a:pt x="7424" y="8"/>
                </a:moveTo>
                <a:cubicBezTo>
                  <a:pt x="7424" y="4"/>
                  <a:pt x="7428" y="0"/>
                  <a:pt x="7432" y="0"/>
                </a:cubicBezTo>
                <a:lnTo>
                  <a:pt x="8216" y="0"/>
                </a:lnTo>
                <a:cubicBezTo>
                  <a:pt x="8221" y="0"/>
                  <a:pt x="8224" y="4"/>
                  <a:pt x="8224" y="8"/>
                </a:cubicBezTo>
                <a:lnTo>
                  <a:pt x="8224" y="488"/>
                </a:lnTo>
                <a:cubicBezTo>
                  <a:pt x="8224" y="493"/>
                  <a:pt x="8221" y="496"/>
                  <a:pt x="8216" y="496"/>
                </a:cubicBezTo>
                <a:lnTo>
                  <a:pt x="7432" y="496"/>
                </a:lnTo>
                <a:cubicBezTo>
                  <a:pt x="7428" y="496"/>
                  <a:pt x="7424" y="493"/>
                  <a:pt x="7424" y="488"/>
                </a:cubicBezTo>
                <a:lnTo>
                  <a:pt x="7424" y="8"/>
                </a:lnTo>
                <a:close/>
                <a:moveTo>
                  <a:pt x="7440" y="488"/>
                </a:moveTo>
                <a:lnTo>
                  <a:pt x="7432" y="480"/>
                </a:lnTo>
                <a:lnTo>
                  <a:pt x="8216" y="480"/>
                </a:lnTo>
                <a:lnTo>
                  <a:pt x="8208" y="488"/>
                </a:lnTo>
                <a:lnTo>
                  <a:pt x="8208" y="8"/>
                </a:lnTo>
                <a:lnTo>
                  <a:pt x="8216" y="16"/>
                </a:lnTo>
                <a:lnTo>
                  <a:pt x="7432" y="16"/>
                </a:lnTo>
                <a:lnTo>
                  <a:pt x="7440" y="8"/>
                </a:lnTo>
                <a:lnTo>
                  <a:pt x="7440" y="488"/>
                </a:lnTo>
                <a:close/>
                <a:moveTo>
                  <a:pt x="8352" y="8"/>
                </a:moveTo>
                <a:cubicBezTo>
                  <a:pt x="8352" y="4"/>
                  <a:pt x="8356" y="0"/>
                  <a:pt x="8360" y="0"/>
                </a:cubicBezTo>
                <a:lnTo>
                  <a:pt x="9144" y="0"/>
                </a:lnTo>
                <a:cubicBezTo>
                  <a:pt x="9149" y="0"/>
                  <a:pt x="9152" y="4"/>
                  <a:pt x="9152" y="8"/>
                </a:cubicBezTo>
                <a:lnTo>
                  <a:pt x="9152" y="664"/>
                </a:lnTo>
                <a:cubicBezTo>
                  <a:pt x="9152" y="669"/>
                  <a:pt x="9149" y="672"/>
                  <a:pt x="9144" y="672"/>
                </a:cubicBezTo>
                <a:lnTo>
                  <a:pt x="8360" y="672"/>
                </a:lnTo>
                <a:cubicBezTo>
                  <a:pt x="8356" y="672"/>
                  <a:pt x="8352" y="669"/>
                  <a:pt x="8352" y="664"/>
                </a:cubicBezTo>
                <a:lnTo>
                  <a:pt x="8352" y="8"/>
                </a:lnTo>
                <a:close/>
                <a:moveTo>
                  <a:pt x="8368" y="664"/>
                </a:moveTo>
                <a:lnTo>
                  <a:pt x="8360" y="656"/>
                </a:lnTo>
                <a:lnTo>
                  <a:pt x="9144" y="656"/>
                </a:lnTo>
                <a:lnTo>
                  <a:pt x="9136" y="664"/>
                </a:lnTo>
                <a:lnTo>
                  <a:pt x="9136" y="8"/>
                </a:lnTo>
                <a:lnTo>
                  <a:pt x="9144" y="16"/>
                </a:lnTo>
                <a:lnTo>
                  <a:pt x="8360" y="16"/>
                </a:lnTo>
                <a:lnTo>
                  <a:pt x="8368" y="8"/>
                </a:lnTo>
                <a:lnTo>
                  <a:pt x="8368" y="664"/>
                </a:lnTo>
                <a:close/>
                <a:moveTo>
                  <a:pt x="9280" y="8"/>
                </a:moveTo>
                <a:cubicBezTo>
                  <a:pt x="9280" y="4"/>
                  <a:pt x="9284" y="0"/>
                  <a:pt x="9288" y="0"/>
                </a:cubicBezTo>
                <a:lnTo>
                  <a:pt x="10072" y="0"/>
                </a:lnTo>
                <a:cubicBezTo>
                  <a:pt x="10077" y="0"/>
                  <a:pt x="10080" y="4"/>
                  <a:pt x="10080" y="8"/>
                </a:cubicBezTo>
                <a:lnTo>
                  <a:pt x="10080" y="24"/>
                </a:lnTo>
                <a:cubicBezTo>
                  <a:pt x="10080" y="29"/>
                  <a:pt x="10077" y="32"/>
                  <a:pt x="10072" y="32"/>
                </a:cubicBezTo>
                <a:lnTo>
                  <a:pt x="9288" y="32"/>
                </a:lnTo>
                <a:cubicBezTo>
                  <a:pt x="9284" y="32"/>
                  <a:pt x="9280" y="29"/>
                  <a:pt x="9280" y="24"/>
                </a:cubicBezTo>
                <a:lnTo>
                  <a:pt x="9280" y="8"/>
                </a:lnTo>
                <a:close/>
                <a:moveTo>
                  <a:pt x="9296" y="24"/>
                </a:moveTo>
                <a:lnTo>
                  <a:pt x="9288" y="16"/>
                </a:lnTo>
                <a:lnTo>
                  <a:pt x="10072" y="16"/>
                </a:lnTo>
                <a:lnTo>
                  <a:pt x="10064" y="24"/>
                </a:lnTo>
                <a:lnTo>
                  <a:pt x="10064" y="8"/>
                </a:lnTo>
                <a:lnTo>
                  <a:pt x="10072" y="16"/>
                </a:lnTo>
                <a:lnTo>
                  <a:pt x="9288" y="16"/>
                </a:lnTo>
                <a:lnTo>
                  <a:pt x="9296" y="8"/>
                </a:lnTo>
                <a:lnTo>
                  <a:pt x="9296" y="24"/>
                </a:lnTo>
                <a:close/>
                <a:moveTo>
                  <a:pt x="10208" y="8"/>
                </a:moveTo>
                <a:cubicBezTo>
                  <a:pt x="10208" y="4"/>
                  <a:pt x="10212" y="0"/>
                  <a:pt x="10216" y="0"/>
                </a:cubicBezTo>
                <a:lnTo>
                  <a:pt x="11000" y="0"/>
                </a:lnTo>
                <a:cubicBezTo>
                  <a:pt x="11005" y="0"/>
                  <a:pt x="11008" y="4"/>
                  <a:pt x="11008" y="8"/>
                </a:cubicBezTo>
                <a:lnTo>
                  <a:pt x="11008" y="72"/>
                </a:lnTo>
                <a:cubicBezTo>
                  <a:pt x="11008" y="77"/>
                  <a:pt x="11005" y="80"/>
                  <a:pt x="11000" y="80"/>
                </a:cubicBezTo>
                <a:lnTo>
                  <a:pt x="10216" y="80"/>
                </a:lnTo>
                <a:cubicBezTo>
                  <a:pt x="10212" y="80"/>
                  <a:pt x="10208" y="77"/>
                  <a:pt x="10208" y="72"/>
                </a:cubicBezTo>
                <a:lnTo>
                  <a:pt x="10208" y="8"/>
                </a:lnTo>
                <a:close/>
                <a:moveTo>
                  <a:pt x="10224" y="72"/>
                </a:moveTo>
                <a:lnTo>
                  <a:pt x="10216" y="64"/>
                </a:lnTo>
                <a:lnTo>
                  <a:pt x="11000" y="64"/>
                </a:lnTo>
                <a:lnTo>
                  <a:pt x="10992" y="72"/>
                </a:lnTo>
                <a:lnTo>
                  <a:pt x="10992" y="8"/>
                </a:lnTo>
                <a:lnTo>
                  <a:pt x="11000" y="16"/>
                </a:lnTo>
                <a:lnTo>
                  <a:pt x="10216" y="16"/>
                </a:lnTo>
                <a:lnTo>
                  <a:pt x="10224" y="8"/>
                </a:lnTo>
                <a:lnTo>
                  <a:pt x="10224" y="72"/>
                </a:lnTo>
                <a:close/>
                <a:moveTo>
                  <a:pt x="11136" y="8"/>
                </a:moveTo>
                <a:cubicBezTo>
                  <a:pt x="11136" y="4"/>
                  <a:pt x="11140" y="0"/>
                  <a:pt x="11144" y="0"/>
                </a:cubicBezTo>
                <a:lnTo>
                  <a:pt x="11928" y="0"/>
                </a:lnTo>
                <a:cubicBezTo>
                  <a:pt x="11933" y="0"/>
                  <a:pt x="11936" y="4"/>
                  <a:pt x="11936" y="8"/>
                </a:cubicBezTo>
                <a:lnTo>
                  <a:pt x="11936" y="408"/>
                </a:lnTo>
                <a:cubicBezTo>
                  <a:pt x="11936" y="413"/>
                  <a:pt x="11933" y="416"/>
                  <a:pt x="11928" y="416"/>
                </a:cubicBezTo>
                <a:lnTo>
                  <a:pt x="11144" y="416"/>
                </a:lnTo>
                <a:cubicBezTo>
                  <a:pt x="11140" y="416"/>
                  <a:pt x="11136" y="413"/>
                  <a:pt x="11136" y="408"/>
                </a:cubicBezTo>
                <a:lnTo>
                  <a:pt x="11136" y="8"/>
                </a:lnTo>
                <a:close/>
                <a:moveTo>
                  <a:pt x="11152" y="408"/>
                </a:moveTo>
                <a:lnTo>
                  <a:pt x="11144" y="400"/>
                </a:lnTo>
                <a:lnTo>
                  <a:pt x="11928" y="400"/>
                </a:lnTo>
                <a:lnTo>
                  <a:pt x="11920" y="408"/>
                </a:lnTo>
                <a:lnTo>
                  <a:pt x="11920" y="8"/>
                </a:lnTo>
                <a:lnTo>
                  <a:pt x="11928" y="16"/>
                </a:lnTo>
                <a:lnTo>
                  <a:pt x="11144" y="16"/>
                </a:lnTo>
                <a:lnTo>
                  <a:pt x="11152" y="8"/>
                </a:lnTo>
                <a:lnTo>
                  <a:pt x="11152" y="408"/>
                </a:lnTo>
                <a:close/>
                <a:moveTo>
                  <a:pt x="12064" y="8"/>
                </a:moveTo>
                <a:cubicBezTo>
                  <a:pt x="12064" y="4"/>
                  <a:pt x="12068" y="0"/>
                  <a:pt x="12072" y="0"/>
                </a:cubicBezTo>
                <a:lnTo>
                  <a:pt x="12856" y="0"/>
                </a:lnTo>
                <a:cubicBezTo>
                  <a:pt x="12861" y="0"/>
                  <a:pt x="12864" y="4"/>
                  <a:pt x="12864" y="8"/>
                </a:cubicBezTo>
                <a:lnTo>
                  <a:pt x="12864" y="520"/>
                </a:lnTo>
                <a:cubicBezTo>
                  <a:pt x="12864" y="525"/>
                  <a:pt x="12861" y="528"/>
                  <a:pt x="12856" y="528"/>
                </a:cubicBezTo>
                <a:lnTo>
                  <a:pt x="12072" y="528"/>
                </a:lnTo>
                <a:cubicBezTo>
                  <a:pt x="12068" y="528"/>
                  <a:pt x="12064" y="525"/>
                  <a:pt x="12064" y="520"/>
                </a:cubicBezTo>
                <a:lnTo>
                  <a:pt x="12064" y="8"/>
                </a:lnTo>
                <a:close/>
                <a:moveTo>
                  <a:pt x="12080" y="520"/>
                </a:moveTo>
                <a:lnTo>
                  <a:pt x="12072" y="512"/>
                </a:lnTo>
                <a:lnTo>
                  <a:pt x="12856" y="512"/>
                </a:lnTo>
                <a:lnTo>
                  <a:pt x="12848" y="520"/>
                </a:lnTo>
                <a:lnTo>
                  <a:pt x="12848" y="8"/>
                </a:lnTo>
                <a:lnTo>
                  <a:pt x="12856" y="16"/>
                </a:lnTo>
                <a:lnTo>
                  <a:pt x="12072" y="16"/>
                </a:lnTo>
                <a:lnTo>
                  <a:pt x="12080" y="8"/>
                </a:lnTo>
                <a:lnTo>
                  <a:pt x="12080" y="520"/>
                </a:lnTo>
                <a:close/>
              </a:path>
            </a:pathLst>
          </a:custGeom>
          <a:solidFill>
            <a:srgbClr val="000000"/>
          </a:solidFill>
          <a:ln w="0" cap="flat">
            <a:solidFill>
              <a:srgbClr val="000000"/>
            </a:solidFill>
            <a:prstDash val="solid"/>
            <a:round/>
            <a:headEnd/>
            <a:tailEnd/>
          </a:ln>
        </p:spPr>
        <p:txBody>
          <a:bodyPr/>
          <a:lstStyle/>
          <a:p>
            <a:endParaRPr lang="en-US"/>
          </a:p>
        </p:txBody>
      </p:sp>
      <p:sp>
        <p:nvSpPr>
          <p:cNvPr id="58382" name="Freeform 18"/>
          <p:cNvSpPr>
            <a:spLocks noEditPoints="1"/>
          </p:cNvSpPr>
          <p:nvPr/>
        </p:nvSpPr>
        <p:spPr bwMode="auto">
          <a:xfrm>
            <a:off x="896938" y="1706563"/>
            <a:ext cx="38100" cy="3009900"/>
          </a:xfrm>
          <a:custGeom>
            <a:avLst/>
            <a:gdLst>
              <a:gd name="T0" fmla="*/ 0 w 24"/>
              <a:gd name="T1" fmla="*/ 2147483647 h 1896"/>
              <a:gd name="T2" fmla="*/ 2147483647 w 24"/>
              <a:gd name="T3" fmla="*/ 2147483647 h 1896"/>
              <a:gd name="T4" fmla="*/ 2147483647 w 24"/>
              <a:gd name="T5" fmla="*/ 2147483647 h 1896"/>
              <a:gd name="T6" fmla="*/ 0 w 24"/>
              <a:gd name="T7" fmla="*/ 2147483647 h 1896"/>
              <a:gd name="T8" fmla="*/ 0 w 24"/>
              <a:gd name="T9" fmla="*/ 2147483647 h 1896"/>
              <a:gd name="T10" fmla="*/ 0 w 24"/>
              <a:gd name="T11" fmla="*/ 2147483647 h 1896"/>
              <a:gd name="T12" fmla="*/ 2147483647 w 24"/>
              <a:gd name="T13" fmla="*/ 2147483647 h 1896"/>
              <a:gd name="T14" fmla="*/ 2147483647 w 24"/>
              <a:gd name="T15" fmla="*/ 2147483647 h 1896"/>
              <a:gd name="T16" fmla="*/ 0 w 24"/>
              <a:gd name="T17" fmla="*/ 2147483647 h 1896"/>
              <a:gd name="T18" fmla="*/ 0 w 24"/>
              <a:gd name="T19" fmla="*/ 2147483647 h 1896"/>
              <a:gd name="T20" fmla="*/ 0 w 24"/>
              <a:gd name="T21" fmla="*/ 2147483647 h 1896"/>
              <a:gd name="T22" fmla="*/ 2147483647 w 24"/>
              <a:gd name="T23" fmla="*/ 2147483647 h 1896"/>
              <a:gd name="T24" fmla="*/ 2147483647 w 24"/>
              <a:gd name="T25" fmla="*/ 2147483647 h 1896"/>
              <a:gd name="T26" fmla="*/ 0 w 24"/>
              <a:gd name="T27" fmla="*/ 2147483647 h 1896"/>
              <a:gd name="T28" fmla="*/ 0 w 24"/>
              <a:gd name="T29" fmla="*/ 2147483647 h 1896"/>
              <a:gd name="T30" fmla="*/ 0 w 24"/>
              <a:gd name="T31" fmla="*/ 2147483647 h 1896"/>
              <a:gd name="T32" fmla="*/ 2147483647 w 24"/>
              <a:gd name="T33" fmla="*/ 2147483647 h 1896"/>
              <a:gd name="T34" fmla="*/ 2147483647 w 24"/>
              <a:gd name="T35" fmla="*/ 2147483647 h 1896"/>
              <a:gd name="T36" fmla="*/ 0 w 24"/>
              <a:gd name="T37" fmla="*/ 2147483647 h 1896"/>
              <a:gd name="T38" fmla="*/ 0 w 24"/>
              <a:gd name="T39" fmla="*/ 2147483647 h 1896"/>
              <a:gd name="T40" fmla="*/ 0 w 24"/>
              <a:gd name="T41" fmla="*/ 2147483647 h 1896"/>
              <a:gd name="T42" fmla="*/ 2147483647 w 24"/>
              <a:gd name="T43" fmla="*/ 2147483647 h 1896"/>
              <a:gd name="T44" fmla="*/ 2147483647 w 24"/>
              <a:gd name="T45" fmla="*/ 2147483647 h 1896"/>
              <a:gd name="T46" fmla="*/ 0 w 24"/>
              <a:gd name="T47" fmla="*/ 2147483647 h 1896"/>
              <a:gd name="T48" fmla="*/ 0 w 24"/>
              <a:gd name="T49" fmla="*/ 2147483647 h 1896"/>
              <a:gd name="T50" fmla="*/ 0 w 24"/>
              <a:gd name="T51" fmla="*/ 0 h 1896"/>
              <a:gd name="T52" fmla="*/ 2147483647 w 24"/>
              <a:gd name="T53" fmla="*/ 0 h 1896"/>
              <a:gd name="T54" fmla="*/ 2147483647 w 24"/>
              <a:gd name="T55" fmla="*/ 2147483647 h 1896"/>
              <a:gd name="T56" fmla="*/ 0 w 24"/>
              <a:gd name="T57" fmla="*/ 2147483647 h 1896"/>
              <a:gd name="T58" fmla="*/ 0 w 24"/>
              <a:gd name="T59" fmla="*/ 0 h 189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
              <a:gd name="T91" fmla="*/ 0 h 1896"/>
              <a:gd name="T92" fmla="*/ 24 w 24"/>
              <a:gd name="T93" fmla="*/ 1896 h 189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 h="1896">
                <a:moveTo>
                  <a:pt x="0" y="1890"/>
                </a:moveTo>
                <a:lnTo>
                  <a:pt x="24" y="1890"/>
                </a:lnTo>
                <a:lnTo>
                  <a:pt x="24" y="1896"/>
                </a:lnTo>
                <a:lnTo>
                  <a:pt x="0" y="1896"/>
                </a:lnTo>
                <a:lnTo>
                  <a:pt x="0" y="1890"/>
                </a:lnTo>
                <a:close/>
                <a:moveTo>
                  <a:pt x="0" y="1512"/>
                </a:moveTo>
                <a:lnTo>
                  <a:pt x="24" y="1512"/>
                </a:lnTo>
                <a:lnTo>
                  <a:pt x="24" y="1518"/>
                </a:lnTo>
                <a:lnTo>
                  <a:pt x="0" y="1518"/>
                </a:lnTo>
                <a:lnTo>
                  <a:pt x="0" y="1512"/>
                </a:lnTo>
                <a:close/>
                <a:moveTo>
                  <a:pt x="0" y="1134"/>
                </a:moveTo>
                <a:lnTo>
                  <a:pt x="24" y="1134"/>
                </a:lnTo>
                <a:lnTo>
                  <a:pt x="24" y="1140"/>
                </a:lnTo>
                <a:lnTo>
                  <a:pt x="0" y="1140"/>
                </a:lnTo>
                <a:lnTo>
                  <a:pt x="0" y="1134"/>
                </a:lnTo>
                <a:close/>
                <a:moveTo>
                  <a:pt x="0" y="756"/>
                </a:moveTo>
                <a:lnTo>
                  <a:pt x="24" y="756"/>
                </a:lnTo>
                <a:lnTo>
                  <a:pt x="24" y="762"/>
                </a:lnTo>
                <a:lnTo>
                  <a:pt x="0" y="762"/>
                </a:lnTo>
                <a:lnTo>
                  <a:pt x="0" y="756"/>
                </a:lnTo>
                <a:close/>
                <a:moveTo>
                  <a:pt x="0" y="378"/>
                </a:moveTo>
                <a:lnTo>
                  <a:pt x="24" y="378"/>
                </a:lnTo>
                <a:lnTo>
                  <a:pt x="24" y="384"/>
                </a:lnTo>
                <a:lnTo>
                  <a:pt x="0" y="384"/>
                </a:lnTo>
                <a:lnTo>
                  <a:pt x="0" y="378"/>
                </a:lnTo>
                <a:close/>
                <a:moveTo>
                  <a:pt x="0" y="0"/>
                </a:moveTo>
                <a:lnTo>
                  <a:pt x="24" y="0"/>
                </a:lnTo>
                <a:lnTo>
                  <a:pt x="24" y="6"/>
                </a:lnTo>
                <a:lnTo>
                  <a:pt x="0" y="6"/>
                </a:lnTo>
                <a:lnTo>
                  <a:pt x="0" y="0"/>
                </a:lnTo>
                <a:close/>
              </a:path>
            </a:pathLst>
          </a:custGeom>
          <a:solidFill>
            <a:srgbClr val="000000"/>
          </a:solidFill>
          <a:ln w="9525" cap="flat">
            <a:solidFill>
              <a:srgbClr val="000000"/>
            </a:solidFill>
            <a:prstDash val="solid"/>
            <a:bevel/>
            <a:headEnd/>
            <a:tailEnd/>
          </a:ln>
        </p:spPr>
        <p:txBody>
          <a:bodyPr/>
          <a:lstStyle/>
          <a:p>
            <a:endParaRPr lang="en-US"/>
          </a:p>
        </p:txBody>
      </p:sp>
      <p:sp>
        <p:nvSpPr>
          <p:cNvPr id="58383" name="Freeform 20"/>
          <p:cNvSpPr>
            <a:spLocks noEditPoints="1"/>
          </p:cNvSpPr>
          <p:nvPr/>
        </p:nvSpPr>
        <p:spPr bwMode="auto">
          <a:xfrm>
            <a:off x="930275" y="4711700"/>
            <a:ext cx="7753350" cy="19050"/>
          </a:xfrm>
          <a:custGeom>
            <a:avLst/>
            <a:gdLst>
              <a:gd name="T0" fmla="*/ 2147483647 w 4884"/>
              <a:gd name="T1" fmla="*/ 2147483647 h 12"/>
              <a:gd name="T2" fmla="*/ 0 w 4884"/>
              <a:gd name="T3" fmla="*/ 0 h 12"/>
              <a:gd name="T4" fmla="*/ 2147483647 w 4884"/>
              <a:gd name="T5" fmla="*/ 0 h 12"/>
              <a:gd name="T6" fmla="*/ 2147483647 w 4884"/>
              <a:gd name="T7" fmla="*/ 2147483647 h 12"/>
              <a:gd name="T8" fmla="*/ 2147483647 w 4884"/>
              <a:gd name="T9" fmla="*/ 0 h 12"/>
              <a:gd name="T10" fmla="*/ 2147483647 w 4884"/>
              <a:gd name="T11" fmla="*/ 2147483647 h 12"/>
              <a:gd name="T12" fmla="*/ 2147483647 w 4884"/>
              <a:gd name="T13" fmla="*/ 0 h 12"/>
              <a:gd name="T14" fmla="*/ 2147483647 w 4884"/>
              <a:gd name="T15" fmla="*/ 0 h 12"/>
              <a:gd name="T16" fmla="*/ 2147483647 w 4884"/>
              <a:gd name="T17" fmla="*/ 2147483647 h 12"/>
              <a:gd name="T18" fmla="*/ 2147483647 w 4884"/>
              <a:gd name="T19" fmla="*/ 0 h 12"/>
              <a:gd name="T20" fmla="*/ 2147483647 w 4884"/>
              <a:gd name="T21" fmla="*/ 2147483647 h 12"/>
              <a:gd name="T22" fmla="*/ 2147483647 w 4884"/>
              <a:gd name="T23" fmla="*/ 0 h 12"/>
              <a:gd name="T24" fmla="*/ 2147483647 w 4884"/>
              <a:gd name="T25" fmla="*/ 0 h 12"/>
              <a:gd name="T26" fmla="*/ 2147483647 w 4884"/>
              <a:gd name="T27" fmla="*/ 2147483647 h 12"/>
              <a:gd name="T28" fmla="*/ 2147483647 w 4884"/>
              <a:gd name="T29" fmla="*/ 0 h 12"/>
              <a:gd name="T30" fmla="*/ 2147483647 w 4884"/>
              <a:gd name="T31" fmla="*/ 2147483647 h 12"/>
              <a:gd name="T32" fmla="*/ 2147483647 w 4884"/>
              <a:gd name="T33" fmla="*/ 0 h 12"/>
              <a:gd name="T34" fmla="*/ 2147483647 w 4884"/>
              <a:gd name="T35" fmla="*/ 0 h 12"/>
              <a:gd name="T36" fmla="*/ 2147483647 w 4884"/>
              <a:gd name="T37" fmla="*/ 2147483647 h 12"/>
              <a:gd name="T38" fmla="*/ 2147483647 w 4884"/>
              <a:gd name="T39" fmla="*/ 0 h 12"/>
              <a:gd name="T40" fmla="*/ 2147483647 w 4884"/>
              <a:gd name="T41" fmla="*/ 2147483647 h 12"/>
              <a:gd name="T42" fmla="*/ 2147483647 w 4884"/>
              <a:gd name="T43" fmla="*/ 0 h 12"/>
              <a:gd name="T44" fmla="*/ 2147483647 w 4884"/>
              <a:gd name="T45" fmla="*/ 0 h 12"/>
              <a:gd name="T46" fmla="*/ 2147483647 w 4884"/>
              <a:gd name="T47" fmla="*/ 2147483647 h 12"/>
              <a:gd name="T48" fmla="*/ 2147483647 w 4884"/>
              <a:gd name="T49" fmla="*/ 0 h 12"/>
              <a:gd name="T50" fmla="*/ 2147483647 w 4884"/>
              <a:gd name="T51" fmla="*/ 2147483647 h 12"/>
              <a:gd name="T52" fmla="*/ 2147483647 w 4884"/>
              <a:gd name="T53" fmla="*/ 0 h 12"/>
              <a:gd name="T54" fmla="*/ 2147483647 w 4884"/>
              <a:gd name="T55" fmla="*/ 0 h 12"/>
              <a:gd name="T56" fmla="*/ 2147483647 w 4884"/>
              <a:gd name="T57" fmla="*/ 2147483647 h 12"/>
              <a:gd name="T58" fmla="*/ 2147483647 w 4884"/>
              <a:gd name="T59" fmla="*/ 0 h 12"/>
              <a:gd name="T60" fmla="*/ 2147483647 w 4884"/>
              <a:gd name="T61" fmla="*/ 2147483647 h 12"/>
              <a:gd name="T62" fmla="*/ 2147483647 w 4884"/>
              <a:gd name="T63" fmla="*/ 0 h 12"/>
              <a:gd name="T64" fmla="*/ 2147483647 w 4884"/>
              <a:gd name="T65" fmla="*/ 0 h 12"/>
              <a:gd name="T66" fmla="*/ 2147483647 w 4884"/>
              <a:gd name="T67" fmla="*/ 2147483647 h 12"/>
              <a:gd name="T68" fmla="*/ 2147483647 w 4884"/>
              <a:gd name="T69" fmla="*/ 0 h 12"/>
              <a:gd name="T70" fmla="*/ 2147483647 w 4884"/>
              <a:gd name="T71" fmla="*/ 2147483647 h 12"/>
              <a:gd name="T72" fmla="*/ 2147483647 w 4884"/>
              <a:gd name="T73" fmla="*/ 0 h 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84"/>
              <a:gd name="T112" fmla="*/ 0 h 12"/>
              <a:gd name="T113" fmla="*/ 4884 w 4884"/>
              <a:gd name="T114" fmla="*/ 12 h 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84" h="12">
                <a:moveTo>
                  <a:pt x="6" y="0"/>
                </a:moveTo>
                <a:lnTo>
                  <a:pt x="6" y="12"/>
                </a:lnTo>
                <a:lnTo>
                  <a:pt x="0" y="12"/>
                </a:lnTo>
                <a:lnTo>
                  <a:pt x="0" y="0"/>
                </a:lnTo>
                <a:lnTo>
                  <a:pt x="6" y="0"/>
                </a:lnTo>
                <a:close/>
                <a:moveTo>
                  <a:pt x="354" y="0"/>
                </a:moveTo>
                <a:lnTo>
                  <a:pt x="354" y="12"/>
                </a:lnTo>
                <a:lnTo>
                  <a:pt x="348" y="12"/>
                </a:lnTo>
                <a:lnTo>
                  <a:pt x="348" y="0"/>
                </a:lnTo>
                <a:lnTo>
                  <a:pt x="354" y="0"/>
                </a:lnTo>
                <a:close/>
                <a:moveTo>
                  <a:pt x="708" y="0"/>
                </a:moveTo>
                <a:lnTo>
                  <a:pt x="708" y="12"/>
                </a:lnTo>
                <a:lnTo>
                  <a:pt x="702" y="12"/>
                </a:lnTo>
                <a:lnTo>
                  <a:pt x="702" y="0"/>
                </a:lnTo>
                <a:lnTo>
                  <a:pt x="708" y="0"/>
                </a:lnTo>
                <a:close/>
                <a:moveTo>
                  <a:pt x="1056" y="0"/>
                </a:moveTo>
                <a:lnTo>
                  <a:pt x="1056" y="12"/>
                </a:lnTo>
                <a:lnTo>
                  <a:pt x="1050" y="12"/>
                </a:lnTo>
                <a:lnTo>
                  <a:pt x="1050" y="0"/>
                </a:lnTo>
                <a:lnTo>
                  <a:pt x="1056" y="0"/>
                </a:lnTo>
                <a:close/>
                <a:moveTo>
                  <a:pt x="1404" y="0"/>
                </a:moveTo>
                <a:lnTo>
                  <a:pt x="1404" y="12"/>
                </a:lnTo>
                <a:lnTo>
                  <a:pt x="1398" y="12"/>
                </a:lnTo>
                <a:lnTo>
                  <a:pt x="1398" y="0"/>
                </a:lnTo>
                <a:lnTo>
                  <a:pt x="1404" y="0"/>
                </a:lnTo>
                <a:close/>
                <a:moveTo>
                  <a:pt x="1752" y="0"/>
                </a:moveTo>
                <a:lnTo>
                  <a:pt x="1752" y="12"/>
                </a:lnTo>
                <a:lnTo>
                  <a:pt x="1746" y="12"/>
                </a:lnTo>
                <a:lnTo>
                  <a:pt x="1746" y="0"/>
                </a:lnTo>
                <a:lnTo>
                  <a:pt x="1752" y="0"/>
                </a:lnTo>
                <a:close/>
                <a:moveTo>
                  <a:pt x="2100" y="0"/>
                </a:moveTo>
                <a:lnTo>
                  <a:pt x="2100" y="12"/>
                </a:lnTo>
                <a:lnTo>
                  <a:pt x="2094" y="12"/>
                </a:lnTo>
                <a:lnTo>
                  <a:pt x="2094" y="0"/>
                </a:lnTo>
                <a:lnTo>
                  <a:pt x="2100" y="0"/>
                </a:lnTo>
                <a:close/>
                <a:moveTo>
                  <a:pt x="2448" y="0"/>
                </a:moveTo>
                <a:lnTo>
                  <a:pt x="2448" y="12"/>
                </a:lnTo>
                <a:lnTo>
                  <a:pt x="2442" y="12"/>
                </a:lnTo>
                <a:lnTo>
                  <a:pt x="2442" y="0"/>
                </a:lnTo>
                <a:lnTo>
                  <a:pt x="2448" y="0"/>
                </a:lnTo>
                <a:close/>
                <a:moveTo>
                  <a:pt x="2796" y="0"/>
                </a:moveTo>
                <a:lnTo>
                  <a:pt x="2796" y="12"/>
                </a:lnTo>
                <a:lnTo>
                  <a:pt x="2790" y="12"/>
                </a:lnTo>
                <a:lnTo>
                  <a:pt x="2790" y="0"/>
                </a:lnTo>
                <a:lnTo>
                  <a:pt x="2796" y="0"/>
                </a:lnTo>
                <a:close/>
                <a:moveTo>
                  <a:pt x="3144" y="0"/>
                </a:moveTo>
                <a:lnTo>
                  <a:pt x="3144" y="12"/>
                </a:lnTo>
                <a:lnTo>
                  <a:pt x="3138" y="12"/>
                </a:lnTo>
                <a:lnTo>
                  <a:pt x="3138" y="0"/>
                </a:lnTo>
                <a:lnTo>
                  <a:pt x="3144" y="0"/>
                </a:lnTo>
                <a:close/>
                <a:moveTo>
                  <a:pt x="3492" y="0"/>
                </a:moveTo>
                <a:lnTo>
                  <a:pt x="3492" y="12"/>
                </a:lnTo>
                <a:lnTo>
                  <a:pt x="3486" y="12"/>
                </a:lnTo>
                <a:lnTo>
                  <a:pt x="3486" y="0"/>
                </a:lnTo>
                <a:lnTo>
                  <a:pt x="3492" y="0"/>
                </a:lnTo>
                <a:close/>
                <a:moveTo>
                  <a:pt x="3840" y="0"/>
                </a:moveTo>
                <a:lnTo>
                  <a:pt x="3840" y="12"/>
                </a:lnTo>
                <a:lnTo>
                  <a:pt x="3834" y="12"/>
                </a:lnTo>
                <a:lnTo>
                  <a:pt x="3834" y="0"/>
                </a:lnTo>
                <a:lnTo>
                  <a:pt x="3840" y="0"/>
                </a:lnTo>
                <a:close/>
                <a:moveTo>
                  <a:pt x="4188" y="0"/>
                </a:moveTo>
                <a:lnTo>
                  <a:pt x="4188" y="12"/>
                </a:lnTo>
                <a:lnTo>
                  <a:pt x="4182" y="12"/>
                </a:lnTo>
                <a:lnTo>
                  <a:pt x="4182" y="0"/>
                </a:lnTo>
                <a:lnTo>
                  <a:pt x="4188" y="0"/>
                </a:lnTo>
                <a:close/>
                <a:moveTo>
                  <a:pt x="4536" y="0"/>
                </a:moveTo>
                <a:lnTo>
                  <a:pt x="4536" y="12"/>
                </a:lnTo>
                <a:lnTo>
                  <a:pt x="4530" y="12"/>
                </a:lnTo>
                <a:lnTo>
                  <a:pt x="4530" y="0"/>
                </a:lnTo>
                <a:lnTo>
                  <a:pt x="4536" y="0"/>
                </a:lnTo>
                <a:close/>
                <a:moveTo>
                  <a:pt x="4884" y="0"/>
                </a:moveTo>
                <a:lnTo>
                  <a:pt x="4884" y="12"/>
                </a:lnTo>
                <a:lnTo>
                  <a:pt x="4878" y="12"/>
                </a:lnTo>
                <a:lnTo>
                  <a:pt x="4878" y="0"/>
                </a:lnTo>
                <a:lnTo>
                  <a:pt x="4884" y="0"/>
                </a:lnTo>
                <a:close/>
              </a:path>
            </a:pathLst>
          </a:custGeom>
          <a:solidFill>
            <a:srgbClr val="000000"/>
          </a:solidFill>
          <a:ln w="9525" cap="flat">
            <a:solidFill>
              <a:srgbClr val="000000"/>
            </a:solidFill>
            <a:prstDash val="solid"/>
            <a:bevel/>
            <a:headEnd/>
            <a:tailEnd/>
          </a:ln>
        </p:spPr>
        <p:txBody>
          <a:bodyPr/>
          <a:lstStyle/>
          <a:p>
            <a:endParaRPr lang="en-US"/>
          </a:p>
        </p:txBody>
      </p:sp>
      <p:sp>
        <p:nvSpPr>
          <p:cNvPr id="58384" name="Rectangle 21"/>
          <p:cNvSpPr>
            <a:spLocks noChangeArrowheads="1"/>
          </p:cNvSpPr>
          <p:nvPr/>
        </p:nvSpPr>
        <p:spPr bwMode="auto">
          <a:xfrm>
            <a:off x="588963" y="4629150"/>
            <a:ext cx="285750"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0%</a:t>
            </a:r>
            <a:endParaRPr lang="en-US"/>
          </a:p>
        </p:txBody>
      </p:sp>
      <p:sp>
        <p:nvSpPr>
          <p:cNvPr id="58385" name="Rectangle 22"/>
          <p:cNvSpPr>
            <a:spLocks noChangeArrowheads="1"/>
          </p:cNvSpPr>
          <p:nvPr/>
        </p:nvSpPr>
        <p:spPr bwMode="auto">
          <a:xfrm>
            <a:off x="508000" y="4029075"/>
            <a:ext cx="371475"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20%</a:t>
            </a:r>
            <a:endParaRPr lang="en-US"/>
          </a:p>
        </p:txBody>
      </p:sp>
      <p:sp>
        <p:nvSpPr>
          <p:cNvPr id="58386" name="Rectangle 23"/>
          <p:cNvSpPr>
            <a:spLocks noChangeArrowheads="1"/>
          </p:cNvSpPr>
          <p:nvPr/>
        </p:nvSpPr>
        <p:spPr bwMode="auto">
          <a:xfrm>
            <a:off x="508000" y="3429000"/>
            <a:ext cx="371475"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40%</a:t>
            </a:r>
            <a:endParaRPr lang="en-US"/>
          </a:p>
        </p:txBody>
      </p:sp>
      <p:sp>
        <p:nvSpPr>
          <p:cNvPr id="58387" name="Rectangle 24"/>
          <p:cNvSpPr>
            <a:spLocks noChangeArrowheads="1"/>
          </p:cNvSpPr>
          <p:nvPr/>
        </p:nvSpPr>
        <p:spPr bwMode="auto">
          <a:xfrm>
            <a:off x="508000" y="2828925"/>
            <a:ext cx="371475"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60%</a:t>
            </a:r>
            <a:endParaRPr lang="en-US"/>
          </a:p>
        </p:txBody>
      </p:sp>
      <p:sp>
        <p:nvSpPr>
          <p:cNvPr id="58388" name="Rectangle 25"/>
          <p:cNvSpPr>
            <a:spLocks noChangeArrowheads="1"/>
          </p:cNvSpPr>
          <p:nvPr/>
        </p:nvSpPr>
        <p:spPr bwMode="auto">
          <a:xfrm>
            <a:off x="508000" y="2228850"/>
            <a:ext cx="371475"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80%</a:t>
            </a:r>
            <a:endParaRPr lang="en-US"/>
          </a:p>
        </p:txBody>
      </p:sp>
      <p:sp>
        <p:nvSpPr>
          <p:cNvPr id="58389" name="Rectangle 26"/>
          <p:cNvSpPr>
            <a:spLocks noChangeArrowheads="1"/>
          </p:cNvSpPr>
          <p:nvPr/>
        </p:nvSpPr>
        <p:spPr bwMode="auto">
          <a:xfrm>
            <a:off x="419100" y="1628775"/>
            <a:ext cx="457200"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100%</a:t>
            </a:r>
            <a:endParaRPr lang="en-US"/>
          </a:p>
        </p:txBody>
      </p:sp>
      <p:sp>
        <p:nvSpPr>
          <p:cNvPr id="58390" name="Rectangle 27"/>
          <p:cNvSpPr>
            <a:spLocks noChangeArrowheads="1"/>
          </p:cNvSpPr>
          <p:nvPr/>
        </p:nvSpPr>
        <p:spPr bwMode="auto">
          <a:xfrm>
            <a:off x="1030288" y="4757738"/>
            <a:ext cx="45720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Kazakhstan </a:t>
            </a:r>
            <a:endParaRPr lang="en-US"/>
          </a:p>
        </p:txBody>
      </p:sp>
      <p:sp>
        <p:nvSpPr>
          <p:cNvPr id="58391" name="Rectangle 28"/>
          <p:cNvSpPr>
            <a:spLocks noChangeArrowheads="1"/>
          </p:cNvSpPr>
          <p:nvPr/>
        </p:nvSpPr>
        <p:spPr bwMode="auto">
          <a:xfrm>
            <a:off x="1116013" y="4843463"/>
            <a:ext cx="2571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(2268)</a:t>
            </a:r>
            <a:endParaRPr lang="en-US"/>
          </a:p>
        </p:txBody>
      </p:sp>
      <p:sp>
        <p:nvSpPr>
          <p:cNvPr id="58392" name="Rectangle 29"/>
          <p:cNvSpPr>
            <a:spLocks noChangeArrowheads="1"/>
          </p:cNvSpPr>
          <p:nvPr/>
        </p:nvSpPr>
        <p:spPr bwMode="auto">
          <a:xfrm>
            <a:off x="1563688" y="4757738"/>
            <a:ext cx="46672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Turkey (263)</a:t>
            </a:r>
            <a:endParaRPr lang="en-US"/>
          </a:p>
        </p:txBody>
      </p:sp>
      <p:sp>
        <p:nvSpPr>
          <p:cNvPr id="58393" name="Rectangle 30"/>
          <p:cNvSpPr>
            <a:spLocks noChangeArrowheads="1"/>
          </p:cNvSpPr>
          <p:nvPr/>
        </p:nvSpPr>
        <p:spPr bwMode="auto">
          <a:xfrm>
            <a:off x="2144713" y="4757738"/>
            <a:ext cx="43815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Uzbekistan </a:t>
            </a:r>
            <a:endParaRPr lang="en-US"/>
          </a:p>
        </p:txBody>
      </p:sp>
      <p:sp>
        <p:nvSpPr>
          <p:cNvPr id="58394" name="Rectangle 31"/>
          <p:cNvSpPr>
            <a:spLocks noChangeArrowheads="1"/>
          </p:cNvSpPr>
          <p:nvPr/>
        </p:nvSpPr>
        <p:spPr bwMode="auto">
          <a:xfrm>
            <a:off x="2239963" y="4843463"/>
            <a:ext cx="2190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(294)</a:t>
            </a:r>
            <a:endParaRPr lang="en-US"/>
          </a:p>
        </p:txBody>
      </p:sp>
      <p:sp>
        <p:nvSpPr>
          <p:cNvPr id="58395" name="Rectangle 32"/>
          <p:cNvSpPr>
            <a:spLocks noChangeArrowheads="1"/>
          </p:cNvSpPr>
          <p:nvPr/>
        </p:nvSpPr>
        <p:spPr bwMode="auto">
          <a:xfrm>
            <a:off x="2640013" y="4757738"/>
            <a:ext cx="5238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Ecuador (210)</a:t>
            </a:r>
            <a:endParaRPr lang="en-US"/>
          </a:p>
        </p:txBody>
      </p:sp>
      <p:sp>
        <p:nvSpPr>
          <p:cNvPr id="58396" name="Rectangle 33"/>
          <p:cNvSpPr>
            <a:spLocks noChangeArrowheads="1"/>
          </p:cNvSpPr>
          <p:nvPr/>
        </p:nvSpPr>
        <p:spPr bwMode="auto">
          <a:xfrm>
            <a:off x="3201988" y="4757738"/>
            <a:ext cx="51435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Georgia (417)</a:t>
            </a:r>
            <a:endParaRPr lang="en-US"/>
          </a:p>
        </p:txBody>
      </p:sp>
      <p:sp>
        <p:nvSpPr>
          <p:cNvPr id="58397" name="Rectangle 34"/>
          <p:cNvSpPr>
            <a:spLocks noChangeArrowheads="1"/>
          </p:cNvSpPr>
          <p:nvPr/>
        </p:nvSpPr>
        <p:spPr bwMode="auto">
          <a:xfrm>
            <a:off x="3792538" y="4757738"/>
            <a:ext cx="4476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Democratic </a:t>
            </a:r>
            <a:endParaRPr lang="en-US"/>
          </a:p>
        </p:txBody>
      </p:sp>
      <p:sp>
        <p:nvSpPr>
          <p:cNvPr id="58398" name="Rectangle 35"/>
          <p:cNvSpPr>
            <a:spLocks noChangeArrowheads="1"/>
          </p:cNvSpPr>
          <p:nvPr/>
        </p:nvSpPr>
        <p:spPr bwMode="auto">
          <a:xfrm>
            <a:off x="3735388" y="4843463"/>
            <a:ext cx="57150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Republic of the </a:t>
            </a:r>
            <a:endParaRPr lang="en-US"/>
          </a:p>
        </p:txBody>
      </p:sp>
      <p:sp>
        <p:nvSpPr>
          <p:cNvPr id="58399" name="Rectangle 36"/>
          <p:cNvSpPr>
            <a:spLocks noChangeArrowheads="1"/>
          </p:cNvSpPr>
          <p:nvPr/>
        </p:nvSpPr>
        <p:spPr bwMode="auto">
          <a:xfrm>
            <a:off x="3773488" y="4929188"/>
            <a:ext cx="46672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Congo (202)</a:t>
            </a:r>
            <a:endParaRPr lang="en-US"/>
          </a:p>
        </p:txBody>
      </p:sp>
      <p:sp>
        <p:nvSpPr>
          <p:cNvPr id="58400" name="Rectangle 37"/>
          <p:cNvSpPr>
            <a:spLocks noChangeArrowheads="1"/>
          </p:cNvSpPr>
          <p:nvPr/>
        </p:nvSpPr>
        <p:spPr bwMode="auto">
          <a:xfrm>
            <a:off x="4354513" y="4757738"/>
            <a:ext cx="42862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Philippines </a:t>
            </a:r>
            <a:endParaRPr lang="en-US"/>
          </a:p>
        </p:txBody>
      </p:sp>
      <p:sp>
        <p:nvSpPr>
          <p:cNvPr id="58401" name="Rectangle 38"/>
          <p:cNvSpPr>
            <a:spLocks noChangeArrowheads="1"/>
          </p:cNvSpPr>
          <p:nvPr/>
        </p:nvSpPr>
        <p:spPr bwMode="auto">
          <a:xfrm>
            <a:off x="4449763" y="4843463"/>
            <a:ext cx="2190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(520)</a:t>
            </a:r>
            <a:endParaRPr lang="en-US"/>
          </a:p>
        </p:txBody>
      </p:sp>
      <p:sp>
        <p:nvSpPr>
          <p:cNvPr id="58402" name="Rectangle 39"/>
          <p:cNvSpPr>
            <a:spLocks noChangeArrowheads="1"/>
          </p:cNvSpPr>
          <p:nvPr/>
        </p:nvSpPr>
        <p:spPr bwMode="auto">
          <a:xfrm>
            <a:off x="4849813" y="4757738"/>
            <a:ext cx="51435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Namibia (221)</a:t>
            </a:r>
            <a:endParaRPr lang="en-US"/>
          </a:p>
        </p:txBody>
      </p:sp>
      <p:sp>
        <p:nvSpPr>
          <p:cNvPr id="58403" name="Rectangle 40"/>
          <p:cNvSpPr>
            <a:spLocks noChangeArrowheads="1"/>
          </p:cNvSpPr>
          <p:nvPr/>
        </p:nvSpPr>
        <p:spPr bwMode="auto">
          <a:xfrm>
            <a:off x="5507038" y="4757738"/>
            <a:ext cx="3333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Russian </a:t>
            </a:r>
            <a:endParaRPr lang="en-US"/>
          </a:p>
        </p:txBody>
      </p:sp>
      <p:sp>
        <p:nvSpPr>
          <p:cNvPr id="58404" name="Rectangle 41"/>
          <p:cNvSpPr>
            <a:spLocks noChangeArrowheads="1"/>
          </p:cNvSpPr>
          <p:nvPr/>
        </p:nvSpPr>
        <p:spPr bwMode="auto">
          <a:xfrm>
            <a:off x="5468938" y="4843463"/>
            <a:ext cx="42862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Federation </a:t>
            </a:r>
            <a:endParaRPr lang="en-US"/>
          </a:p>
        </p:txBody>
      </p:sp>
      <p:sp>
        <p:nvSpPr>
          <p:cNvPr id="58405" name="Rectangle 42"/>
          <p:cNvSpPr>
            <a:spLocks noChangeArrowheads="1"/>
          </p:cNvSpPr>
          <p:nvPr/>
        </p:nvSpPr>
        <p:spPr bwMode="auto">
          <a:xfrm>
            <a:off x="5535613" y="4929188"/>
            <a:ext cx="2571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(1537)</a:t>
            </a:r>
            <a:endParaRPr lang="en-US"/>
          </a:p>
        </p:txBody>
      </p:sp>
      <p:sp>
        <p:nvSpPr>
          <p:cNvPr id="58406" name="Rectangle 43"/>
          <p:cNvSpPr>
            <a:spLocks noChangeArrowheads="1"/>
          </p:cNvSpPr>
          <p:nvPr/>
        </p:nvSpPr>
        <p:spPr bwMode="auto">
          <a:xfrm>
            <a:off x="6002338" y="4757738"/>
            <a:ext cx="42862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Brazil (444)</a:t>
            </a:r>
            <a:endParaRPr lang="en-US"/>
          </a:p>
        </p:txBody>
      </p:sp>
      <p:sp>
        <p:nvSpPr>
          <p:cNvPr id="58407" name="Rectangle 44"/>
          <p:cNvSpPr>
            <a:spLocks noChangeArrowheads="1"/>
          </p:cNvSpPr>
          <p:nvPr/>
        </p:nvSpPr>
        <p:spPr bwMode="auto">
          <a:xfrm>
            <a:off x="6554788" y="4757738"/>
            <a:ext cx="43815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Kyrgyzstan </a:t>
            </a:r>
            <a:endParaRPr lang="en-US"/>
          </a:p>
        </p:txBody>
      </p:sp>
      <p:sp>
        <p:nvSpPr>
          <p:cNvPr id="58408" name="Rectangle 45"/>
          <p:cNvSpPr>
            <a:spLocks noChangeArrowheads="1"/>
          </p:cNvSpPr>
          <p:nvPr/>
        </p:nvSpPr>
        <p:spPr bwMode="auto">
          <a:xfrm>
            <a:off x="6659563" y="4843463"/>
            <a:ext cx="2190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(262)</a:t>
            </a:r>
            <a:endParaRPr lang="en-US"/>
          </a:p>
        </p:txBody>
      </p:sp>
      <p:sp>
        <p:nvSpPr>
          <p:cNvPr id="58409" name="Rectangle 46"/>
          <p:cNvSpPr>
            <a:spLocks noChangeArrowheads="1"/>
          </p:cNvSpPr>
          <p:nvPr/>
        </p:nvSpPr>
        <p:spPr bwMode="auto">
          <a:xfrm>
            <a:off x="7116763" y="4757738"/>
            <a:ext cx="43815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Republic of </a:t>
            </a:r>
            <a:endParaRPr lang="en-US"/>
          </a:p>
        </p:txBody>
      </p:sp>
      <p:sp>
        <p:nvSpPr>
          <p:cNvPr id="58410" name="Rectangle 47"/>
          <p:cNvSpPr>
            <a:spLocks noChangeArrowheads="1"/>
          </p:cNvSpPr>
          <p:nvPr/>
        </p:nvSpPr>
        <p:spPr bwMode="auto">
          <a:xfrm>
            <a:off x="7059613" y="4843463"/>
            <a:ext cx="5238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Moldova (522)</a:t>
            </a:r>
            <a:endParaRPr lang="en-US"/>
          </a:p>
        </p:txBody>
      </p:sp>
      <p:sp>
        <p:nvSpPr>
          <p:cNvPr id="58411" name="Rectangle 48"/>
          <p:cNvSpPr>
            <a:spLocks noChangeArrowheads="1"/>
          </p:cNvSpPr>
          <p:nvPr/>
        </p:nvSpPr>
        <p:spPr bwMode="auto">
          <a:xfrm>
            <a:off x="7650163" y="4757738"/>
            <a:ext cx="47625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South Africa </a:t>
            </a:r>
            <a:endParaRPr lang="en-US"/>
          </a:p>
        </p:txBody>
      </p:sp>
      <p:sp>
        <p:nvSpPr>
          <p:cNvPr id="58412" name="Rectangle 49"/>
          <p:cNvSpPr>
            <a:spLocks noChangeArrowheads="1"/>
          </p:cNvSpPr>
          <p:nvPr/>
        </p:nvSpPr>
        <p:spPr bwMode="auto">
          <a:xfrm>
            <a:off x="7745413" y="4843463"/>
            <a:ext cx="25717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(4383)</a:t>
            </a:r>
            <a:endParaRPr lang="en-US"/>
          </a:p>
        </p:txBody>
      </p:sp>
      <p:sp>
        <p:nvSpPr>
          <p:cNvPr id="58413" name="Rectangle 50"/>
          <p:cNvSpPr>
            <a:spLocks noChangeArrowheads="1"/>
          </p:cNvSpPr>
          <p:nvPr/>
        </p:nvSpPr>
        <p:spPr bwMode="auto">
          <a:xfrm>
            <a:off x="8154988" y="4757738"/>
            <a:ext cx="542925"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600">
                <a:solidFill>
                  <a:srgbClr val="000000"/>
                </a:solidFill>
              </a:rPr>
              <a:t>Romania (816)</a:t>
            </a:r>
            <a:endParaRPr lang="en-US"/>
          </a:p>
        </p:txBody>
      </p:sp>
      <p:sp>
        <p:nvSpPr>
          <p:cNvPr id="58414" name="Rectangle 51"/>
          <p:cNvSpPr>
            <a:spLocks noChangeArrowheads="1"/>
          </p:cNvSpPr>
          <p:nvPr/>
        </p:nvSpPr>
        <p:spPr bwMode="auto">
          <a:xfrm>
            <a:off x="1309688" y="5445125"/>
            <a:ext cx="95250" cy="85725"/>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58415" name="Rectangle 53"/>
          <p:cNvSpPr>
            <a:spLocks noChangeArrowheads="1"/>
          </p:cNvSpPr>
          <p:nvPr/>
        </p:nvSpPr>
        <p:spPr bwMode="auto">
          <a:xfrm>
            <a:off x="1476375" y="5373688"/>
            <a:ext cx="773113"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600">
                <a:solidFill>
                  <a:srgbClr val="000000"/>
                </a:solidFill>
              </a:rPr>
              <a:t>Success</a:t>
            </a:r>
            <a:endParaRPr lang="en-US" sz="1600"/>
          </a:p>
        </p:txBody>
      </p:sp>
      <p:sp>
        <p:nvSpPr>
          <p:cNvPr id="58416" name="Rectangle 54"/>
          <p:cNvSpPr>
            <a:spLocks noChangeArrowheads="1"/>
          </p:cNvSpPr>
          <p:nvPr/>
        </p:nvSpPr>
        <p:spPr bwMode="auto">
          <a:xfrm>
            <a:off x="2935288" y="5445125"/>
            <a:ext cx="95250" cy="8572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58417" name="Rectangle 56"/>
          <p:cNvSpPr>
            <a:spLocks noChangeArrowheads="1"/>
          </p:cNvSpPr>
          <p:nvPr/>
        </p:nvSpPr>
        <p:spPr bwMode="auto">
          <a:xfrm>
            <a:off x="3071813" y="5357813"/>
            <a:ext cx="420687"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600">
                <a:solidFill>
                  <a:srgbClr val="000000"/>
                </a:solidFill>
              </a:rPr>
              <a:t>Died</a:t>
            </a:r>
            <a:endParaRPr lang="en-US" sz="1600"/>
          </a:p>
        </p:txBody>
      </p:sp>
      <p:sp>
        <p:nvSpPr>
          <p:cNvPr id="58418" name="Rectangle 57"/>
          <p:cNvSpPr>
            <a:spLocks noChangeArrowheads="1"/>
          </p:cNvSpPr>
          <p:nvPr/>
        </p:nvSpPr>
        <p:spPr bwMode="auto">
          <a:xfrm>
            <a:off x="4092575" y="5445125"/>
            <a:ext cx="95250" cy="85725"/>
          </a:xfrm>
          <a:prstGeom prst="rect">
            <a:avLst/>
          </a:prstGeom>
          <a:solidFill>
            <a:srgbClr val="FF99C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58419" name="Rectangle 59"/>
          <p:cNvSpPr>
            <a:spLocks noChangeArrowheads="1"/>
          </p:cNvSpPr>
          <p:nvPr/>
        </p:nvSpPr>
        <p:spPr bwMode="auto">
          <a:xfrm>
            <a:off x="4232275" y="5357813"/>
            <a:ext cx="5556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600">
                <a:solidFill>
                  <a:srgbClr val="000000"/>
                </a:solidFill>
              </a:rPr>
              <a:t>Failed</a:t>
            </a:r>
            <a:endParaRPr lang="en-US" sz="1600"/>
          </a:p>
        </p:txBody>
      </p:sp>
      <p:sp>
        <p:nvSpPr>
          <p:cNvPr id="58420" name="Rectangle 60"/>
          <p:cNvSpPr>
            <a:spLocks noChangeArrowheads="1"/>
          </p:cNvSpPr>
          <p:nvPr/>
        </p:nvSpPr>
        <p:spPr bwMode="auto">
          <a:xfrm>
            <a:off x="5287963" y="5432425"/>
            <a:ext cx="95250" cy="85725"/>
          </a:xfrm>
          <a:prstGeom prst="rect">
            <a:avLst/>
          </a:prstGeom>
          <a:solidFill>
            <a:srgbClr val="C0C0C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1600"/>
          </a:p>
        </p:txBody>
      </p:sp>
      <p:sp>
        <p:nvSpPr>
          <p:cNvPr id="58421" name="Rectangle 62"/>
          <p:cNvSpPr>
            <a:spLocks noChangeArrowheads="1"/>
          </p:cNvSpPr>
          <p:nvPr/>
        </p:nvSpPr>
        <p:spPr bwMode="auto">
          <a:xfrm>
            <a:off x="5422900" y="5370513"/>
            <a:ext cx="877888"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600">
                <a:solidFill>
                  <a:srgbClr val="000000"/>
                </a:solidFill>
              </a:rPr>
              <a:t>Defaulted</a:t>
            </a:r>
            <a:endParaRPr lang="en-US" sz="1600"/>
          </a:p>
        </p:txBody>
      </p:sp>
      <p:sp>
        <p:nvSpPr>
          <p:cNvPr id="58422" name="Freeform 64"/>
          <p:cNvSpPr>
            <a:spLocks noEditPoints="1"/>
          </p:cNvSpPr>
          <p:nvPr/>
        </p:nvSpPr>
        <p:spPr bwMode="auto">
          <a:xfrm>
            <a:off x="6692900" y="5427663"/>
            <a:ext cx="95250" cy="85725"/>
          </a:xfrm>
          <a:custGeom>
            <a:avLst/>
            <a:gdLst>
              <a:gd name="T0" fmla="*/ 0 w 160"/>
              <a:gd name="T1" fmla="*/ 2147483647 h 144"/>
              <a:gd name="T2" fmla="*/ 2147483647 w 160"/>
              <a:gd name="T3" fmla="*/ 0 h 144"/>
              <a:gd name="T4" fmla="*/ 2147483647 w 160"/>
              <a:gd name="T5" fmla="*/ 0 h 144"/>
              <a:gd name="T6" fmla="*/ 2147483647 w 160"/>
              <a:gd name="T7" fmla="*/ 2147483647 h 144"/>
              <a:gd name="T8" fmla="*/ 2147483647 w 160"/>
              <a:gd name="T9" fmla="*/ 2147483647 h 144"/>
              <a:gd name="T10" fmla="*/ 2147483647 w 160"/>
              <a:gd name="T11" fmla="*/ 2147483647 h 144"/>
              <a:gd name="T12" fmla="*/ 2147483647 w 160"/>
              <a:gd name="T13" fmla="*/ 2147483647 h 144"/>
              <a:gd name="T14" fmla="*/ 0 w 160"/>
              <a:gd name="T15" fmla="*/ 2147483647 h 144"/>
              <a:gd name="T16" fmla="*/ 0 w 160"/>
              <a:gd name="T17" fmla="*/ 2147483647 h 144"/>
              <a:gd name="T18" fmla="*/ 2147483647 w 160"/>
              <a:gd name="T19" fmla="*/ 2147483647 h 144"/>
              <a:gd name="T20" fmla="*/ 2147483647 w 160"/>
              <a:gd name="T21" fmla="*/ 2147483647 h 144"/>
              <a:gd name="T22" fmla="*/ 2147483647 w 160"/>
              <a:gd name="T23" fmla="*/ 2147483647 h 144"/>
              <a:gd name="T24" fmla="*/ 2147483647 w 160"/>
              <a:gd name="T25" fmla="*/ 2147483647 h 144"/>
              <a:gd name="T26" fmla="*/ 2147483647 w 160"/>
              <a:gd name="T27" fmla="*/ 2147483647 h 144"/>
              <a:gd name="T28" fmla="*/ 2147483647 w 160"/>
              <a:gd name="T29" fmla="*/ 2147483647 h 144"/>
              <a:gd name="T30" fmla="*/ 2147483647 w 160"/>
              <a:gd name="T31" fmla="*/ 2147483647 h 144"/>
              <a:gd name="T32" fmla="*/ 2147483647 w 160"/>
              <a:gd name="T33" fmla="*/ 2147483647 h 144"/>
              <a:gd name="T34" fmla="*/ 2147483647 w 160"/>
              <a:gd name="T35" fmla="*/ 2147483647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0"/>
              <a:gd name="T55" fmla="*/ 0 h 144"/>
              <a:gd name="T56" fmla="*/ 160 w 160"/>
              <a:gd name="T57" fmla="*/ 144 h 1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0" h="144">
                <a:moveTo>
                  <a:pt x="0" y="8"/>
                </a:moveTo>
                <a:cubicBezTo>
                  <a:pt x="0" y="4"/>
                  <a:pt x="4" y="0"/>
                  <a:pt x="8" y="0"/>
                </a:cubicBezTo>
                <a:lnTo>
                  <a:pt x="152" y="0"/>
                </a:lnTo>
                <a:cubicBezTo>
                  <a:pt x="157" y="0"/>
                  <a:pt x="160" y="4"/>
                  <a:pt x="160" y="8"/>
                </a:cubicBezTo>
                <a:lnTo>
                  <a:pt x="160" y="136"/>
                </a:lnTo>
                <a:cubicBezTo>
                  <a:pt x="160" y="141"/>
                  <a:pt x="157" y="144"/>
                  <a:pt x="152" y="144"/>
                </a:cubicBezTo>
                <a:lnTo>
                  <a:pt x="8" y="144"/>
                </a:lnTo>
                <a:cubicBezTo>
                  <a:pt x="4" y="144"/>
                  <a:pt x="0" y="141"/>
                  <a:pt x="0" y="136"/>
                </a:cubicBezTo>
                <a:lnTo>
                  <a:pt x="0" y="8"/>
                </a:lnTo>
                <a:close/>
                <a:moveTo>
                  <a:pt x="16" y="136"/>
                </a:moveTo>
                <a:lnTo>
                  <a:pt x="8" y="128"/>
                </a:lnTo>
                <a:lnTo>
                  <a:pt x="152" y="128"/>
                </a:lnTo>
                <a:lnTo>
                  <a:pt x="144" y="136"/>
                </a:lnTo>
                <a:lnTo>
                  <a:pt x="144" y="8"/>
                </a:lnTo>
                <a:lnTo>
                  <a:pt x="152" y="16"/>
                </a:lnTo>
                <a:lnTo>
                  <a:pt x="8" y="16"/>
                </a:lnTo>
                <a:lnTo>
                  <a:pt x="16" y="8"/>
                </a:lnTo>
                <a:lnTo>
                  <a:pt x="16" y="136"/>
                </a:lnTo>
                <a:close/>
              </a:path>
            </a:pathLst>
          </a:custGeom>
          <a:solidFill>
            <a:srgbClr val="000000"/>
          </a:solidFill>
          <a:ln w="9525" cap="flat">
            <a:solidFill>
              <a:srgbClr val="000000"/>
            </a:solidFill>
            <a:prstDash val="solid"/>
            <a:bevel/>
            <a:headEnd/>
            <a:tailEnd/>
          </a:ln>
        </p:spPr>
        <p:txBody>
          <a:bodyPr/>
          <a:lstStyle/>
          <a:p>
            <a:endParaRPr lang="en-US"/>
          </a:p>
        </p:txBody>
      </p:sp>
      <p:sp>
        <p:nvSpPr>
          <p:cNvPr id="58423" name="Rectangle 65"/>
          <p:cNvSpPr>
            <a:spLocks noChangeArrowheads="1"/>
          </p:cNvSpPr>
          <p:nvPr/>
        </p:nvSpPr>
        <p:spPr bwMode="auto">
          <a:xfrm>
            <a:off x="6835775" y="5370513"/>
            <a:ext cx="1265238"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600">
                <a:solidFill>
                  <a:srgbClr val="000000"/>
                </a:solidFill>
              </a:rPr>
              <a:t>Not evaluated</a:t>
            </a:r>
            <a:endParaRPr lang="en-US" sz="1600"/>
          </a:p>
        </p:txBody>
      </p:sp>
      <p:sp>
        <p:nvSpPr>
          <p:cNvPr id="58424" name="Rectangle 57"/>
          <p:cNvSpPr>
            <a:spLocks noChangeArrowheads="1"/>
          </p:cNvSpPr>
          <p:nvPr/>
        </p:nvSpPr>
        <p:spPr bwMode="auto">
          <a:xfrm>
            <a:off x="0" y="5805488"/>
            <a:ext cx="91440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600">
                <a:latin typeface="Calibri" pitchFamily="34" charset="0"/>
              </a:rPr>
              <a:t>* In countries reporting outcomes for &gt;200 MDR-TB cases with &lt;20% unevaluated (cohort size shown below country names)</a:t>
            </a:r>
            <a:endParaRPr lang="en-GB" sz="16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GB\Pictures\skull-TB.jpg"/>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228600" y="-620713"/>
            <a:ext cx="9601200" cy="8101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GB\Desktop\Foto\Muro Berlino 1.jpg"/>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328613" y="-963613"/>
            <a:ext cx="9472613" cy="7993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0419" name="CasellaDiTesto 2"/>
          <p:cNvSpPr txBox="1">
            <a:spLocks noChangeArrowheads="1"/>
          </p:cNvSpPr>
          <p:nvPr/>
        </p:nvSpPr>
        <p:spPr bwMode="auto">
          <a:xfrm>
            <a:off x="0" y="260350"/>
            <a:ext cx="4224338" cy="169386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sz="2800">
                <a:solidFill>
                  <a:schemeClr val="accent2"/>
                </a:solidFill>
              </a:rPr>
              <a:t>M/XDR-TB is becoming, in selected settings, a time-bomb </a:t>
            </a:r>
          </a:p>
          <a:p>
            <a:pPr eaLnBrk="1" hangingPunct="1"/>
            <a:endParaRPr lang="it-IT" sz="2000">
              <a:solidFill>
                <a:schemeClr val="accent2"/>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A473717-65D8-49ED-8006-B10F1DBF280A}" type="slidenum">
              <a:rPr lang="en-US" smtClean="0"/>
              <a:pPr eaLnBrk="1" hangingPunct="1"/>
              <a:t>45</a:t>
            </a:fld>
            <a:endParaRPr lang="en-US" smtClean="0"/>
          </a:p>
        </p:txBody>
      </p:sp>
      <p:pic>
        <p:nvPicPr>
          <p:cNvPr id="61443" name="Picture 2" descr="C:\Users\GB\Pictures\immagini varie\Immagine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4489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444"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4610100"/>
            <a:ext cx="3357563" cy="203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Oval 5"/>
          <p:cNvSpPr>
            <a:spLocks noChangeArrowheads="1"/>
          </p:cNvSpPr>
          <p:nvPr/>
        </p:nvSpPr>
        <p:spPr bwMode="auto">
          <a:xfrm>
            <a:off x="2451100" y="5219700"/>
            <a:ext cx="736600" cy="736600"/>
          </a:xfrm>
          <a:prstGeom prst="ellipse">
            <a:avLst/>
          </a:prstGeom>
          <a:gradFill rotWithShape="1">
            <a:gsLst>
              <a:gs pos="0">
                <a:schemeClr val="accent1">
                  <a:alpha val="47000"/>
                </a:schemeClr>
              </a:gs>
              <a:gs pos="100000">
                <a:schemeClr val="accent1">
                  <a:gamma/>
                  <a:shade val="46275"/>
                  <a:invGamma/>
                  <a:alpha val="74001"/>
                </a:schemeClr>
              </a:gs>
            </a:gsLst>
            <a:lin ang="5400000" scaled="1"/>
          </a:gradFill>
          <a:ln w="9525">
            <a:noFill/>
            <a:round/>
            <a:headEnd/>
            <a:tailEnd/>
          </a:ln>
          <a:effectLst/>
        </p:spPr>
        <p:txBody>
          <a:bodyPr wrap="none" anchor="ctr"/>
          <a:lstStyle/>
          <a:p>
            <a:pPr>
              <a:defRPr/>
            </a:pPr>
            <a:endParaRPr lang="it-IT"/>
          </a:p>
        </p:txBody>
      </p:sp>
      <p:sp>
        <p:nvSpPr>
          <p:cNvPr id="61446" name="CasellaDiTesto 7"/>
          <p:cNvSpPr txBox="1">
            <a:spLocks noChangeArrowheads="1"/>
          </p:cNvSpPr>
          <p:nvPr/>
        </p:nvSpPr>
        <p:spPr bwMode="auto">
          <a:xfrm>
            <a:off x="2298700" y="4902200"/>
            <a:ext cx="10922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a:t>XDR-TB</a:t>
            </a:r>
          </a:p>
        </p:txBody>
      </p:sp>
      <p:pic>
        <p:nvPicPr>
          <p:cNvPr id="9" name="Picture 4"/>
          <p:cNvPicPr>
            <a:picLocks noChangeAspect="1" noChangeArrowheads="1"/>
          </p:cNvPicPr>
          <p:nvPr/>
        </p:nvPicPr>
        <p:blipFill>
          <a:blip r:embed="rId4"/>
          <a:srcRect/>
          <a:stretch>
            <a:fillRect/>
          </a:stretch>
        </p:blipFill>
        <p:spPr bwMode="auto">
          <a:xfrm>
            <a:off x="3314700" y="4624388"/>
            <a:ext cx="3457575" cy="1979612"/>
          </a:xfrm>
          <a:prstGeom prst="rect">
            <a:avLst/>
          </a:prstGeom>
          <a:gradFill rotWithShape="1">
            <a:gsLst>
              <a:gs pos="0">
                <a:schemeClr val="accent1">
                  <a:alpha val="60001"/>
                </a:schemeClr>
              </a:gs>
              <a:gs pos="100000">
                <a:schemeClr val="accent1">
                  <a:gamma/>
                  <a:shade val="46275"/>
                  <a:invGamma/>
                  <a:alpha val="80000"/>
                </a:schemeClr>
              </a:gs>
            </a:gsLst>
            <a:lin ang="5400000" scaled="1"/>
          </a:gradFill>
          <a:ln w="9525">
            <a:noFill/>
            <a:miter lim="800000"/>
            <a:headEnd/>
            <a:tailEnd/>
          </a:ln>
        </p:spPr>
      </p:pic>
      <p:sp>
        <p:nvSpPr>
          <p:cNvPr id="10" name="Oval 5"/>
          <p:cNvSpPr>
            <a:spLocks noChangeArrowheads="1"/>
          </p:cNvSpPr>
          <p:nvPr/>
        </p:nvSpPr>
        <p:spPr bwMode="auto">
          <a:xfrm>
            <a:off x="3683000" y="4762500"/>
            <a:ext cx="736600" cy="736600"/>
          </a:xfrm>
          <a:prstGeom prst="ellipse">
            <a:avLst/>
          </a:prstGeom>
          <a:gradFill rotWithShape="1">
            <a:gsLst>
              <a:gs pos="0">
                <a:schemeClr val="accent1">
                  <a:alpha val="47000"/>
                </a:schemeClr>
              </a:gs>
              <a:gs pos="100000">
                <a:schemeClr val="accent1">
                  <a:gamma/>
                  <a:shade val="46275"/>
                  <a:invGamma/>
                  <a:alpha val="74001"/>
                </a:schemeClr>
              </a:gs>
            </a:gsLst>
            <a:lin ang="5400000" scaled="1"/>
          </a:gradFill>
          <a:ln w="9525">
            <a:noFill/>
            <a:round/>
            <a:headEnd/>
            <a:tailEnd/>
          </a:ln>
          <a:effectLst/>
        </p:spPr>
        <p:txBody>
          <a:bodyPr wrap="none" anchor="ctr"/>
          <a:lstStyle/>
          <a:p>
            <a:pPr>
              <a:defRPr/>
            </a:pPr>
            <a:endParaRPr lang="it-IT"/>
          </a:p>
        </p:txBody>
      </p:sp>
      <p:sp>
        <p:nvSpPr>
          <p:cNvPr id="61449" name="Rettangolo 10"/>
          <p:cNvSpPr>
            <a:spLocks noChangeArrowheads="1"/>
          </p:cNvSpPr>
          <p:nvPr/>
        </p:nvSpPr>
        <p:spPr bwMode="auto">
          <a:xfrm>
            <a:off x="3821113" y="4641850"/>
            <a:ext cx="1185862"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it-IT"/>
              <a:t>Andrew S</a:t>
            </a:r>
          </a:p>
        </p:txBody>
      </p:sp>
      <p:pic>
        <p:nvPicPr>
          <p:cNvPr id="12" name="Picture 1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337300" y="3906838"/>
            <a:ext cx="2514600" cy="213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p:cNvSpPr>
            <a:spLocks noGrp="1"/>
          </p:cNvSpPr>
          <p:nvPr>
            <p:ph type="title"/>
          </p:nvPr>
        </p:nvSpPr>
        <p:spPr/>
        <p:txBody>
          <a:bodyPr/>
          <a:lstStyle/>
          <a:p>
            <a:r>
              <a:rPr lang="de-DE" sz="4000" b="1" smtClean="0">
                <a:solidFill>
                  <a:schemeClr val="accent2"/>
                </a:solidFill>
              </a:rPr>
              <a:t>Russian Federation</a:t>
            </a:r>
            <a:br>
              <a:rPr lang="de-DE" sz="4000" b="1" smtClean="0">
                <a:solidFill>
                  <a:schemeClr val="accent2"/>
                </a:solidFill>
              </a:rPr>
            </a:br>
            <a:r>
              <a:rPr lang="de-DE" sz="4000" smtClean="0">
                <a:solidFill>
                  <a:schemeClr val="accent2"/>
                </a:solidFill>
              </a:rPr>
              <a:t>(new TB/HIV cases 1999-2009)</a:t>
            </a:r>
            <a:endParaRPr lang="it-IT" sz="4000" smtClean="0">
              <a:solidFill>
                <a:schemeClr val="accent2"/>
              </a:solidFill>
            </a:endParaRPr>
          </a:p>
        </p:txBody>
      </p:sp>
      <p:sp>
        <p:nvSpPr>
          <p:cNvPr id="62467"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CBBCE61-99F2-4FF9-B9A7-97467475D6D9}" type="slidenum">
              <a:rPr lang="en-US" smtClean="0"/>
              <a:pPr eaLnBrk="1" hangingPunct="1"/>
              <a:t>46</a:t>
            </a:fld>
            <a:endParaRPr lang="en-US" smtClean="0"/>
          </a:p>
        </p:txBody>
      </p:sp>
      <p:graphicFrame>
        <p:nvGraphicFramePr>
          <p:cNvPr id="5" name="Diagramm 4"/>
          <p:cNvGraphicFramePr/>
          <p:nvPr/>
        </p:nvGraphicFramePr>
        <p:xfrm>
          <a:off x="736600" y="2034104"/>
          <a:ext cx="7696200" cy="3959770"/>
        </p:xfrm>
        <a:graphic>
          <a:graphicData uri="http://schemas.openxmlformats.org/drawingml/2006/chart">
            <c:chart xmlns:c="http://schemas.openxmlformats.org/drawingml/2006/chart" xmlns:r="http://schemas.openxmlformats.org/officeDocument/2006/relationships" r:id="rId2"/>
          </a:graphicData>
        </a:graphic>
      </p:graphicFrame>
      <p:sp>
        <p:nvSpPr>
          <p:cNvPr id="62469" name="CasellaDiTesto 5"/>
          <p:cNvSpPr txBox="1">
            <a:spLocks noChangeArrowheads="1"/>
          </p:cNvSpPr>
          <p:nvPr/>
        </p:nvSpPr>
        <p:spPr bwMode="auto">
          <a:xfrm>
            <a:off x="2463800" y="6019800"/>
            <a:ext cx="41529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de-DE" b="1" i="1"/>
              <a:t>Frolova OP. AIDS 2010</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idx="4294967295"/>
          </p:nvPr>
        </p:nvSpPr>
        <p:spPr>
          <a:xfrm>
            <a:off x="0" y="1052513"/>
            <a:ext cx="8124825" cy="5224462"/>
          </a:xfrm>
        </p:spPr>
        <p:txBody>
          <a:bodyPr/>
          <a:lstStyle/>
          <a:p>
            <a:pPr>
              <a:lnSpc>
                <a:spcPct val="95000"/>
              </a:lnSpc>
              <a:spcBef>
                <a:spcPct val="85000"/>
              </a:spcBef>
            </a:pPr>
            <a:endParaRPr lang="en-US" sz="2400" smtClean="0">
              <a:solidFill>
                <a:schemeClr val="hlink"/>
              </a:solidFill>
            </a:endParaRPr>
          </a:p>
          <a:p>
            <a:pPr>
              <a:lnSpc>
                <a:spcPct val="95000"/>
              </a:lnSpc>
              <a:spcBef>
                <a:spcPct val="85000"/>
              </a:spcBef>
              <a:buFontTx/>
              <a:buNone/>
            </a:pPr>
            <a:endParaRPr lang="en-US" sz="2400" b="1" smtClean="0">
              <a:solidFill>
                <a:schemeClr val="hlink"/>
              </a:solidFill>
            </a:endParaRPr>
          </a:p>
        </p:txBody>
      </p:sp>
      <p:pic>
        <p:nvPicPr>
          <p:cNvPr id="6349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r="46"/>
          <a:stretch>
            <a:fillRect/>
          </a:stretch>
        </p:blipFill>
        <p:spPr bwMode="auto">
          <a:xfrm>
            <a:off x="558800" y="647700"/>
            <a:ext cx="7758113" cy="580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4294967295"/>
          </p:nvPr>
        </p:nvSpPr>
        <p:spPr>
          <a:xfrm>
            <a:off x="0" y="1052513"/>
            <a:ext cx="8124825" cy="5224462"/>
          </a:xfrm>
        </p:spPr>
        <p:txBody>
          <a:bodyPr/>
          <a:lstStyle/>
          <a:p>
            <a:pPr>
              <a:lnSpc>
                <a:spcPct val="95000"/>
              </a:lnSpc>
              <a:spcBef>
                <a:spcPct val="85000"/>
              </a:spcBef>
            </a:pPr>
            <a:endParaRPr lang="en-US" sz="2400" smtClean="0">
              <a:solidFill>
                <a:schemeClr val="hlink"/>
              </a:solidFill>
            </a:endParaRPr>
          </a:p>
          <a:p>
            <a:pPr>
              <a:lnSpc>
                <a:spcPct val="95000"/>
              </a:lnSpc>
              <a:spcBef>
                <a:spcPct val="85000"/>
              </a:spcBef>
              <a:buFontTx/>
              <a:buNone/>
            </a:pPr>
            <a:endParaRPr lang="en-US" sz="2400" b="1" smtClean="0">
              <a:solidFill>
                <a:schemeClr val="hlink"/>
              </a:solidFill>
            </a:endParaRPr>
          </a:p>
        </p:txBody>
      </p:sp>
      <p:pic>
        <p:nvPicPr>
          <p:cNvPr id="6451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r="46"/>
          <a:stretch>
            <a:fillRect/>
          </a:stretch>
        </p:blipFill>
        <p:spPr bwMode="auto">
          <a:xfrm>
            <a:off x="558800" y="647700"/>
            <a:ext cx="7758113" cy="580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4516" name="Picture 2" descr="immigrants-NY2 - copie"/>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1392238"/>
            <a:ext cx="3683000" cy="4719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4517" name="Picture 2" descr="ex médical"/>
          <p:cNvPicPr>
            <a:picLocks noChangeAspect="1" noChangeArrowheads="1"/>
          </p:cNvPicPr>
          <p:nvPr/>
        </p:nvPicPr>
        <p:blipFill>
          <a:blip r:embed="rId5" cstate="screen">
            <a:extLst>
              <a:ext uri="{28A0092B-C50C-407E-A947-70E740481C1C}">
                <a14:useLocalDpi xmlns="" xmlns:a14="http://schemas.microsoft.com/office/drawing/2010/main" val="0"/>
              </a:ext>
            </a:extLst>
          </a:blip>
          <a:srcRect/>
          <a:stretch>
            <a:fillRect/>
          </a:stretch>
        </p:blipFill>
        <p:spPr bwMode="auto">
          <a:xfrm>
            <a:off x="3421063" y="1582738"/>
            <a:ext cx="5722937" cy="4259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numero diapositiva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77813F0-BA45-4F40-950D-C440E7A091EF}" type="slidenum">
              <a:rPr lang="en-US" smtClean="0"/>
              <a:pPr eaLnBrk="1" hangingPunct="1"/>
              <a:t>49</a:t>
            </a:fld>
            <a:endParaRPr lang="en-US" smtClean="0"/>
          </a:p>
        </p:txBody>
      </p:sp>
      <p:pic>
        <p:nvPicPr>
          <p:cNvPr id="65539"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385763" y="466725"/>
            <a:ext cx="8372475" cy="592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numero diapositiva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71A6CFA-C88C-4A54-A823-47A88CE07F7A}" type="slidenum">
              <a:rPr lang="en-US" smtClean="0"/>
              <a:pPr eaLnBrk="1" hangingPunct="1"/>
              <a:t>5</a:t>
            </a:fld>
            <a:endParaRPr lang="en-US" smtClean="0"/>
          </a:p>
        </p:txBody>
      </p:sp>
      <p:sp>
        <p:nvSpPr>
          <p:cNvPr id="24579" name="Rectangle 2"/>
          <p:cNvSpPr>
            <a:spLocks noGrp="1" noChangeArrowheads="1"/>
          </p:cNvSpPr>
          <p:nvPr>
            <p:ph type="title"/>
          </p:nvPr>
        </p:nvSpPr>
        <p:spPr>
          <a:xfrm>
            <a:off x="457200" y="0"/>
            <a:ext cx="8229600" cy="823913"/>
          </a:xfrm>
        </p:spPr>
        <p:txBody>
          <a:bodyPr/>
          <a:lstStyle/>
          <a:p>
            <a:pPr eaLnBrk="1" hangingPunct="1"/>
            <a:r>
              <a:rPr lang="it-IT" b="1" smtClean="0">
                <a:solidFill>
                  <a:schemeClr val="accent2"/>
                </a:solidFill>
              </a:rPr>
              <a:t>TB, an old disease 1</a:t>
            </a:r>
          </a:p>
        </p:txBody>
      </p:sp>
      <p:sp>
        <p:nvSpPr>
          <p:cNvPr id="24580" name="Rectangle 3"/>
          <p:cNvSpPr>
            <a:spLocks noGrp="1" noChangeArrowheads="1"/>
          </p:cNvSpPr>
          <p:nvPr>
            <p:ph type="body" idx="1"/>
          </p:nvPr>
        </p:nvSpPr>
        <p:spPr>
          <a:xfrm>
            <a:off x="0" y="4905375"/>
            <a:ext cx="9144000" cy="1114425"/>
          </a:xfrm>
        </p:spPr>
        <p:txBody>
          <a:bodyPr/>
          <a:lstStyle/>
          <a:p>
            <a:pPr marL="176213" indent="0" eaLnBrk="1" hangingPunct="1">
              <a:buFontTx/>
              <a:buNone/>
            </a:pPr>
            <a:r>
              <a:rPr lang="it-IT" sz="2000" smtClean="0"/>
              <a:t>Nerlich AG, Haas CJ, Zink A, Szeimies U, Hagedorn HG.</a:t>
            </a:r>
          </a:p>
          <a:p>
            <a:pPr marL="176213" indent="0" eaLnBrk="1" hangingPunct="1">
              <a:buFontTx/>
              <a:buNone/>
            </a:pPr>
            <a:r>
              <a:rPr lang="it-IT" sz="2000" smtClean="0"/>
              <a:t>Molecular evidence for tuberculosis in an ancient Egyptian mummy. Lancet. 1997;350:1404</a:t>
            </a:r>
          </a:p>
        </p:txBody>
      </p:sp>
      <p:pic>
        <p:nvPicPr>
          <p:cNvPr id="24581" name="Immagine 7" descr="300px-Mummy_at_British_Museum.jp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1031875"/>
            <a:ext cx="4522788" cy="3286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2" name="Immagine 4" descr="mummia.jpg"/>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4457700" y="1287463"/>
            <a:ext cx="4386263" cy="289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egnaposto numero diapositiva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47E340C-131C-44EB-A084-7582C84A2F89}" type="slidenum">
              <a:rPr lang="en-US" smtClean="0"/>
              <a:pPr eaLnBrk="1" hangingPunct="1"/>
              <a:t>50</a:t>
            </a:fld>
            <a:endParaRPr lang="en-US" smtClean="0"/>
          </a:p>
        </p:txBody>
      </p:sp>
      <p:pic>
        <p:nvPicPr>
          <p:cNvPr id="66563"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295275" y="409575"/>
            <a:ext cx="8553450" cy="6038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79513" y="998538"/>
            <a:ext cx="6365875" cy="5859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4" name="Rettangolo 3"/>
          <p:cNvSpPr/>
          <p:nvPr/>
        </p:nvSpPr>
        <p:spPr>
          <a:xfrm>
            <a:off x="3548063" y="188913"/>
            <a:ext cx="2371725" cy="584200"/>
          </a:xfrm>
          <a:prstGeom prst="rect">
            <a:avLst/>
          </a:prstGeom>
        </p:spPr>
        <p:txBody>
          <a:bodyPr wrap="none">
            <a:spAutoFit/>
          </a:bodyPr>
          <a:lstStyle/>
          <a:p>
            <a:pPr>
              <a:defRPr/>
            </a:pPr>
            <a:r>
              <a:rPr lang="en-GB" sz="3200" b="1" dirty="0">
                <a:solidFill>
                  <a:schemeClr val="accent6"/>
                </a:solidFill>
                <a:latin typeface="Arial" charset="0"/>
                <a:cs typeface="Arial" charset="0"/>
              </a:rPr>
              <a:t>Gene </a:t>
            </a:r>
            <a:r>
              <a:rPr lang="en-GB" sz="3200" b="1" dirty="0" err="1">
                <a:solidFill>
                  <a:schemeClr val="accent6"/>
                </a:solidFill>
                <a:latin typeface="Arial" charset="0"/>
                <a:cs typeface="Arial" charset="0"/>
              </a:rPr>
              <a:t>Xpert</a:t>
            </a:r>
            <a:endParaRPr lang="it-IT" sz="3200" b="1" dirty="0">
              <a:solidFill>
                <a:schemeClr val="accent6"/>
              </a:solidFill>
              <a:latin typeface="Arial" charset="0"/>
              <a:cs typeface="Arial"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numero diapositiva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D05F9AF-8E2A-4DE2-BAB7-BBD8E24CD4C1}" type="slidenum">
              <a:rPr lang="en-US" smtClean="0"/>
              <a:pPr eaLnBrk="1" hangingPunct="1"/>
              <a:t>52</a:t>
            </a:fld>
            <a:endParaRPr lang="en-US" smtClean="0"/>
          </a:p>
        </p:txBody>
      </p:sp>
      <p:pic>
        <p:nvPicPr>
          <p:cNvPr id="68611"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271463" y="428625"/>
            <a:ext cx="8601075" cy="6000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numero diapositiva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8B3B988-6CE6-4CD1-AB25-19D4E09A1BB6}" type="slidenum">
              <a:rPr lang="en-US" smtClean="0"/>
              <a:pPr eaLnBrk="1" hangingPunct="1"/>
              <a:t>53</a:t>
            </a:fld>
            <a:endParaRPr lang="en-US" smtClean="0"/>
          </a:p>
        </p:txBody>
      </p:sp>
      <p:pic>
        <p:nvPicPr>
          <p:cNvPr id="6963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271463" y="476250"/>
            <a:ext cx="8601075" cy="5905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numero diapositiva 4"/>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5D16CE6-B474-4EE6-AC6F-EEC15F9A2101}" type="slidenum">
              <a:rPr lang="en-US" smtClean="0"/>
              <a:pPr eaLnBrk="1" hangingPunct="1"/>
              <a:t>54</a:t>
            </a:fld>
            <a:endParaRPr lang="en-US" smtClean="0"/>
          </a:p>
        </p:txBody>
      </p:sp>
      <p:sp>
        <p:nvSpPr>
          <p:cNvPr id="70659" name="Text Box 2"/>
          <p:cNvSpPr txBox="1">
            <a:spLocks noChangeArrowheads="1"/>
          </p:cNvSpPr>
          <p:nvPr/>
        </p:nvSpPr>
        <p:spPr bwMode="auto">
          <a:xfrm>
            <a:off x="290513" y="2246313"/>
            <a:ext cx="1201737" cy="831850"/>
          </a:xfrm>
          <a:prstGeom prst="rect">
            <a:avLst/>
          </a:prstGeom>
          <a:solidFill>
            <a:srgbClr val="FF3300"/>
          </a:solidFill>
          <a:ln w="9525">
            <a:solidFill>
              <a:srgbClr val="FF3300"/>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1"/>
                </a:solidFill>
                <a:latin typeface="Times New Roman" pitchFamily="18" charset="0"/>
              </a:rPr>
              <a:t>1</a:t>
            </a:r>
            <a:r>
              <a:rPr lang="en-US" sz="2400" baseline="30000">
                <a:solidFill>
                  <a:schemeClr val="bg1"/>
                </a:solidFill>
                <a:latin typeface="Times New Roman" pitchFamily="18" charset="0"/>
              </a:rPr>
              <a:t>st</a:t>
            </a:r>
            <a:r>
              <a:rPr lang="en-US" sz="2400">
                <a:solidFill>
                  <a:schemeClr val="bg1"/>
                </a:solidFill>
                <a:latin typeface="Times New Roman" pitchFamily="18" charset="0"/>
              </a:rPr>
              <a:t>-line oral </a:t>
            </a:r>
          </a:p>
        </p:txBody>
      </p:sp>
      <p:sp>
        <p:nvSpPr>
          <p:cNvPr id="70660" name="Text Box 3"/>
          <p:cNvSpPr txBox="1">
            <a:spLocks noChangeArrowheads="1"/>
          </p:cNvSpPr>
          <p:nvPr/>
        </p:nvSpPr>
        <p:spPr bwMode="auto">
          <a:xfrm>
            <a:off x="323850" y="2997200"/>
            <a:ext cx="1152525" cy="2678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buFontTx/>
              <a:buChar char="•"/>
            </a:pPr>
            <a:r>
              <a:rPr lang="en-US" sz="2400">
                <a:solidFill>
                  <a:srgbClr val="FF3300"/>
                </a:solidFill>
                <a:latin typeface="Times New Roman" pitchFamily="18" charset="0"/>
              </a:rPr>
              <a:t>INH</a:t>
            </a:r>
          </a:p>
          <a:p>
            <a:pPr eaLnBrk="1" hangingPunct="1">
              <a:spcBef>
                <a:spcPct val="50000"/>
              </a:spcBef>
              <a:buFontTx/>
              <a:buChar char="•"/>
            </a:pPr>
            <a:r>
              <a:rPr lang="en-US" sz="2400">
                <a:solidFill>
                  <a:srgbClr val="FF3300"/>
                </a:solidFill>
                <a:latin typeface="Times New Roman" pitchFamily="18" charset="0"/>
              </a:rPr>
              <a:t>RIF</a:t>
            </a:r>
          </a:p>
          <a:p>
            <a:pPr eaLnBrk="1" hangingPunct="1">
              <a:spcBef>
                <a:spcPct val="50000"/>
              </a:spcBef>
              <a:buFontTx/>
              <a:buChar char="•"/>
            </a:pPr>
            <a:r>
              <a:rPr lang="en-US" sz="2400">
                <a:solidFill>
                  <a:srgbClr val="FF3300"/>
                </a:solidFill>
                <a:latin typeface="Times New Roman" pitchFamily="18" charset="0"/>
              </a:rPr>
              <a:t>PZA</a:t>
            </a:r>
          </a:p>
          <a:p>
            <a:pPr eaLnBrk="1" hangingPunct="1">
              <a:spcBef>
                <a:spcPct val="50000"/>
              </a:spcBef>
              <a:buFontTx/>
              <a:buChar char="•"/>
            </a:pPr>
            <a:r>
              <a:rPr lang="en-US" sz="2400">
                <a:solidFill>
                  <a:srgbClr val="FF3300"/>
                </a:solidFill>
                <a:latin typeface="Times New Roman" pitchFamily="18" charset="0"/>
              </a:rPr>
              <a:t>EMB</a:t>
            </a:r>
          </a:p>
          <a:p>
            <a:pPr eaLnBrk="1" hangingPunct="1">
              <a:spcBef>
                <a:spcPct val="50000"/>
              </a:spcBef>
              <a:buFontTx/>
              <a:buChar char="•"/>
            </a:pPr>
            <a:r>
              <a:rPr lang="en-US" sz="2400">
                <a:solidFill>
                  <a:srgbClr val="FF3300"/>
                </a:solidFill>
                <a:latin typeface="Times New Roman" pitchFamily="18" charset="0"/>
              </a:rPr>
              <a:t>(Rfb)</a:t>
            </a:r>
          </a:p>
        </p:txBody>
      </p:sp>
      <p:sp>
        <p:nvSpPr>
          <p:cNvPr id="70661" name="Text Box 4"/>
          <p:cNvSpPr txBox="1">
            <a:spLocks noChangeArrowheads="1"/>
          </p:cNvSpPr>
          <p:nvPr/>
        </p:nvSpPr>
        <p:spPr bwMode="auto">
          <a:xfrm>
            <a:off x="1547813" y="2924175"/>
            <a:ext cx="1668462" cy="457200"/>
          </a:xfrm>
          <a:prstGeom prst="rect">
            <a:avLst/>
          </a:prstGeom>
          <a:solidFill>
            <a:srgbClr val="00339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a:solidFill>
                  <a:schemeClr val="bg1"/>
                </a:solidFill>
                <a:latin typeface="Times New Roman" pitchFamily="18" charset="0"/>
              </a:rPr>
              <a:t>Injectables</a:t>
            </a:r>
          </a:p>
        </p:txBody>
      </p:sp>
      <p:sp>
        <p:nvSpPr>
          <p:cNvPr id="70662" name="Text Box 5"/>
          <p:cNvSpPr txBox="1">
            <a:spLocks noChangeArrowheads="1"/>
          </p:cNvSpPr>
          <p:nvPr/>
        </p:nvSpPr>
        <p:spPr bwMode="auto">
          <a:xfrm>
            <a:off x="1547813" y="3573463"/>
            <a:ext cx="1143000" cy="2124075"/>
          </a:xfrm>
          <a:prstGeom prst="rect">
            <a:avLst/>
          </a:prstGeom>
          <a:solidFill>
            <a:schemeClr val="accent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buFontTx/>
              <a:buChar char="•"/>
            </a:pPr>
            <a:r>
              <a:rPr lang="en-US" sz="2400">
                <a:solidFill>
                  <a:schemeClr val="bg1"/>
                </a:solidFill>
                <a:latin typeface="Times New Roman" pitchFamily="18" charset="0"/>
              </a:rPr>
              <a:t>SM</a:t>
            </a:r>
          </a:p>
          <a:p>
            <a:pPr eaLnBrk="1" hangingPunct="1">
              <a:spcBef>
                <a:spcPct val="50000"/>
              </a:spcBef>
              <a:buFontTx/>
              <a:buChar char="•"/>
            </a:pPr>
            <a:r>
              <a:rPr lang="en-US" sz="2400">
                <a:solidFill>
                  <a:schemeClr val="bg1"/>
                </a:solidFill>
                <a:latin typeface="Times New Roman" pitchFamily="18" charset="0"/>
              </a:rPr>
              <a:t>KM</a:t>
            </a:r>
          </a:p>
          <a:p>
            <a:pPr eaLnBrk="1" hangingPunct="1">
              <a:spcBef>
                <a:spcPct val="50000"/>
              </a:spcBef>
              <a:buFontTx/>
              <a:buChar char="•"/>
            </a:pPr>
            <a:r>
              <a:rPr lang="en-US" sz="2400">
                <a:solidFill>
                  <a:schemeClr val="bg1"/>
                </a:solidFill>
                <a:latin typeface="Times New Roman" pitchFamily="18" charset="0"/>
              </a:rPr>
              <a:t>AMK</a:t>
            </a:r>
          </a:p>
          <a:p>
            <a:pPr eaLnBrk="1" hangingPunct="1">
              <a:spcBef>
                <a:spcPct val="50000"/>
              </a:spcBef>
              <a:buFontTx/>
              <a:buChar char="•"/>
            </a:pPr>
            <a:r>
              <a:rPr lang="en-GB" sz="2400">
                <a:solidFill>
                  <a:schemeClr val="bg1"/>
                </a:solidFill>
                <a:latin typeface="Times New Roman" pitchFamily="18" charset="0"/>
              </a:rPr>
              <a:t>CM</a:t>
            </a:r>
            <a:endParaRPr lang="en-US" sz="2400">
              <a:solidFill>
                <a:schemeClr val="bg1"/>
              </a:solidFill>
              <a:latin typeface="Times New Roman" pitchFamily="18" charset="0"/>
            </a:endParaRPr>
          </a:p>
        </p:txBody>
      </p:sp>
      <p:sp>
        <p:nvSpPr>
          <p:cNvPr id="70663" name="Text Box 6"/>
          <p:cNvSpPr txBox="1">
            <a:spLocks noChangeArrowheads="1"/>
          </p:cNvSpPr>
          <p:nvPr/>
        </p:nvSpPr>
        <p:spPr bwMode="auto">
          <a:xfrm>
            <a:off x="2627313" y="3429000"/>
            <a:ext cx="2519362" cy="457200"/>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a:solidFill>
                  <a:srgbClr val="003399"/>
                </a:solidFill>
                <a:latin typeface="Times New Roman" pitchFamily="18" charset="0"/>
              </a:rPr>
              <a:t>Fluoroquinolones</a:t>
            </a:r>
          </a:p>
        </p:txBody>
      </p:sp>
      <p:sp>
        <p:nvSpPr>
          <p:cNvPr id="70664" name="Text Box 7"/>
          <p:cNvSpPr txBox="1">
            <a:spLocks noChangeArrowheads="1"/>
          </p:cNvSpPr>
          <p:nvPr/>
        </p:nvSpPr>
        <p:spPr bwMode="auto">
          <a:xfrm>
            <a:off x="2700338" y="4005263"/>
            <a:ext cx="1039812" cy="2678112"/>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buFontTx/>
              <a:buChar char="•"/>
            </a:pPr>
            <a:r>
              <a:rPr lang="en-US" sz="2400">
                <a:solidFill>
                  <a:schemeClr val="accent2"/>
                </a:solidFill>
                <a:latin typeface="Times New Roman" pitchFamily="18" charset="0"/>
              </a:rPr>
              <a:t>Cipro</a:t>
            </a:r>
          </a:p>
          <a:p>
            <a:pPr eaLnBrk="1" hangingPunct="1">
              <a:spcBef>
                <a:spcPct val="50000"/>
              </a:spcBef>
              <a:buFontTx/>
              <a:buChar char="•"/>
            </a:pPr>
            <a:r>
              <a:rPr lang="en-US" sz="2400">
                <a:solidFill>
                  <a:schemeClr val="accent2"/>
                </a:solidFill>
                <a:latin typeface="Times New Roman" pitchFamily="18" charset="0"/>
              </a:rPr>
              <a:t>Oflox</a:t>
            </a:r>
          </a:p>
          <a:p>
            <a:pPr eaLnBrk="1" hangingPunct="1">
              <a:spcBef>
                <a:spcPct val="50000"/>
              </a:spcBef>
              <a:buFontTx/>
              <a:buChar char="•"/>
            </a:pPr>
            <a:r>
              <a:rPr lang="en-US" sz="2400">
                <a:solidFill>
                  <a:schemeClr val="accent2"/>
                </a:solidFill>
                <a:latin typeface="Times New Roman" pitchFamily="18" charset="0"/>
              </a:rPr>
              <a:t>Levo</a:t>
            </a:r>
          </a:p>
          <a:p>
            <a:pPr eaLnBrk="1" hangingPunct="1">
              <a:spcBef>
                <a:spcPct val="50000"/>
              </a:spcBef>
              <a:buFontTx/>
              <a:buChar char="•"/>
            </a:pPr>
            <a:r>
              <a:rPr lang="en-US" sz="2400">
                <a:solidFill>
                  <a:schemeClr val="accent2"/>
                </a:solidFill>
                <a:latin typeface="Times New Roman" pitchFamily="18" charset="0"/>
              </a:rPr>
              <a:t>Moxi</a:t>
            </a:r>
          </a:p>
          <a:p>
            <a:pPr eaLnBrk="1" hangingPunct="1">
              <a:spcBef>
                <a:spcPct val="50000"/>
              </a:spcBef>
              <a:buFontTx/>
              <a:buChar char="•"/>
            </a:pPr>
            <a:r>
              <a:rPr lang="en-US" sz="2400">
                <a:solidFill>
                  <a:schemeClr val="accent2"/>
                </a:solidFill>
                <a:latin typeface="Times New Roman" pitchFamily="18" charset="0"/>
              </a:rPr>
              <a:t>(Gati)</a:t>
            </a:r>
          </a:p>
        </p:txBody>
      </p:sp>
      <p:sp>
        <p:nvSpPr>
          <p:cNvPr id="70665" name="Text Box 8"/>
          <p:cNvSpPr txBox="1">
            <a:spLocks noChangeArrowheads="1"/>
          </p:cNvSpPr>
          <p:nvPr/>
        </p:nvSpPr>
        <p:spPr bwMode="auto">
          <a:xfrm>
            <a:off x="3886200" y="3937000"/>
            <a:ext cx="3295650" cy="396875"/>
          </a:xfrm>
          <a:prstGeom prst="rect">
            <a:avLst/>
          </a:prstGeom>
          <a:solidFill>
            <a:srgbClr val="0066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solidFill>
                  <a:schemeClr val="bg1"/>
                </a:solidFill>
                <a:latin typeface="Times New Roman" pitchFamily="18" charset="0"/>
              </a:rPr>
              <a:t>Oral bacteriostatic 2nd line</a:t>
            </a:r>
          </a:p>
        </p:txBody>
      </p:sp>
      <p:sp>
        <p:nvSpPr>
          <p:cNvPr id="70666" name="Text Box 9"/>
          <p:cNvSpPr txBox="1">
            <a:spLocks noChangeArrowheads="1"/>
          </p:cNvSpPr>
          <p:nvPr/>
        </p:nvSpPr>
        <p:spPr bwMode="auto">
          <a:xfrm>
            <a:off x="5724525" y="4437063"/>
            <a:ext cx="2951163" cy="457200"/>
          </a:xfrm>
          <a:prstGeom prst="rect">
            <a:avLst/>
          </a:prstGeom>
          <a:solidFill>
            <a:srgbClr val="99336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a:solidFill>
                  <a:schemeClr val="bg1"/>
                </a:solidFill>
                <a:latin typeface="Times New Roman" pitchFamily="18" charset="0"/>
              </a:rPr>
              <a:t>Unclear efficacy</a:t>
            </a:r>
          </a:p>
        </p:txBody>
      </p:sp>
      <p:sp>
        <p:nvSpPr>
          <p:cNvPr id="70667" name="Text Box 10"/>
          <p:cNvSpPr txBox="1">
            <a:spLocks noChangeArrowheads="1"/>
          </p:cNvSpPr>
          <p:nvPr/>
        </p:nvSpPr>
        <p:spPr bwMode="auto">
          <a:xfrm>
            <a:off x="3851275" y="4546600"/>
            <a:ext cx="1711325"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buFontTx/>
              <a:buChar char="•"/>
            </a:pPr>
            <a:r>
              <a:rPr lang="en-US" sz="2400">
                <a:solidFill>
                  <a:srgbClr val="006600"/>
                </a:solidFill>
                <a:latin typeface="Times New Roman" pitchFamily="18" charset="0"/>
              </a:rPr>
              <a:t>ETA/PTA</a:t>
            </a:r>
          </a:p>
          <a:p>
            <a:pPr eaLnBrk="1" hangingPunct="1">
              <a:spcBef>
                <a:spcPct val="50000"/>
              </a:spcBef>
              <a:buFontTx/>
              <a:buChar char="•"/>
            </a:pPr>
            <a:r>
              <a:rPr lang="en-US" sz="2400">
                <a:solidFill>
                  <a:srgbClr val="006600"/>
                </a:solidFill>
                <a:latin typeface="Times New Roman" pitchFamily="18" charset="0"/>
              </a:rPr>
              <a:t>PASA</a:t>
            </a:r>
          </a:p>
          <a:p>
            <a:pPr eaLnBrk="1" hangingPunct="1">
              <a:spcBef>
                <a:spcPct val="50000"/>
              </a:spcBef>
              <a:buFontTx/>
              <a:buChar char="•"/>
            </a:pPr>
            <a:r>
              <a:rPr lang="en-US" sz="2400">
                <a:solidFill>
                  <a:srgbClr val="006600"/>
                </a:solidFill>
                <a:latin typeface="Times New Roman" pitchFamily="18" charset="0"/>
              </a:rPr>
              <a:t>CYS</a:t>
            </a:r>
          </a:p>
        </p:txBody>
      </p:sp>
      <p:sp>
        <p:nvSpPr>
          <p:cNvPr id="70668" name="Text Box 11"/>
          <p:cNvSpPr txBox="1">
            <a:spLocks noChangeArrowheads="1"/>
          </p:cNvSpPr>
          <p:nvPr/>
        </p:nvSpPr>
        <p:spPr bwMode="auto">
          <a:xfrm>
            <a:off x="5638800" y="4897438"/>
            <a:ext cx="3505200" cy="1938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solidFill>
                  <a:srgbClr val="660033"/>
                </a:solidFill>
                <a:latin typeface="Times New Roman" pitchFamily="18" charset="0"/>
              </a:rPr>
              <a:t>Not routinely recommended, efficacy unknown, e.g., amoxacillin/clavulanic acid, clarithromycin, clofazamine, linezolid, inmipenem/cilastatin, high dose isonizid</a:t>
            </a:r>
          </a:p>
        </p:txBody>
      </p:sp>
      <p:sp>
        <p:nvSpPr>
          <p:cNvPr id="70669" name="Line 13"/>
          <p:cNvSpPr>
            <a:spLocks noChangeShapeType="1"/>
          </p:cNvSpPr>
          <p:nvPr/>
        </p:nvSpPr>
        <p:spPr bwMode="invGray">
          <a:xfrm flipH="1">
            <a:off x="989013" y="841375"/>
            <a:ext cx="592137" cy="139065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70670" name="Oval 14"/>
          <p:cNvSpPr>
            <a:spLocks noChangeArrowheads="1"/>
          </p:cNvSpPr>
          <p:nvPr/>
        </p:nvSpPr>
        <p:spPr bwMode="invGray">
          <a:xfrm>
            <a:off x="260350" y="3005138"/>
            <a:ext cx="914400" cy="987425"/>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1" name="Oval 15"/>
          <p:cNvSpPr>
            <a:spLocks noChangeArrowheads="1"/>
          </p:cNvSpPr>
          <p:nvPr/>
        </p:nvSpPr>
        <p:spPr bwMode="invGray">
          <a:xfrm>
            <a:off x="1593850" y="4006850"/>
            <a:ext cx="798513" cy="652463"/>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2" name="Oval 16"/>
          <p:cNvSpPr>
            <a:spLocks noChangeArrowheads="1"/>
          </p:cNvSpPr>
          <p:nvPr/>
        </p:nvSpPr>
        <p:spPr bwMode="invGray">
          <a:xfrm>
            <a:off x="1504950" y="4629150"/>
            <a:ext cx="1073150" cy="638175"/>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3" name="Oval 17"/>
          <p:cNvSpPr>
            <a:spLocks noChangeArrowheads="1"/>
          </p:cNvSpPr>
          <p:nvPr/>
        </p:nvSpPr>
        <p:spPr bwMode="invGray">
          <a:xfrm>
            <a:off x="1589088" y="5222875"/>
            <a:ext cx="798512" cy="652463"/>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4" name="Line 18"/>
          <p:cNvSpPr>
            <a:spLocks noChangeShapeType="1"/>
          </p:cNvSpPr>
          <p:nvPr/>
        </p:nvSpPr>
        <p:spPr bwMode="invGray">
          <a:xfrm>
            <a:off x="2843213" y="765175"/>
            <a:ext cx="833437" cy="2519363"/>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70675" name="Oval 19"/>
          <p:cNvSpPr>
            <a:spLocks noChangeArrowheads="1"/>
          </p:cNvSpPr>
          <p:nvPr/>
        </p:nvSpPr>
        <p:spPr bwMode="invGray">
          <a:xfrm>
            <a:off x="2752725" y="3948113"/>
            <a:ext cx="942975" cy="652462"/>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6" name="Oval 20"/>
          <p:cNvSpPr>
            <a:spLocks noChangeArrowheads="1"/>
          </p:cNvSpPr>
          <p:nvPr/>
        </p:nvSpPr>
        <p:spPr bwMode="invGray">
          <a:xfrm>
            <a:off x="2782888" y="4543425"/>
            <a:ext cx="914400" cy="652463"/>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7" name="Oval 21"/>
          <p:cNvSpPr>
            <a:spLocks noChangeArrowheads="1"/>
          </p:cNvSpPr>
          <p:nvPr/>
        </p:nvSpPr>
        <p:spPr bwMode="invGray">
          <a:xfrm>
            <a:off x="2754313" y="5006975"/>
            <a:ext cx="942975" cy="652463"/>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8" name="Oval 22"/>
          <p:cNvSpPr>
            <a:spLocks noChangeArrowheads="1"/>
          </p:cNvSpPr>
          <p:nvPr/>
        </p:nvSpPr>
        <p:spPr bwMode="invGray">
          <a:xfrm>
            <a:off x="2740025" y="5588000"/>
            <a:ext cx="942975" cy="652463"/>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79" name="Oval 23"/>
          <p:cNvSpPr>
            <a:spLocks noChangeArrowheads="1"/>
          </p:cNvSpPr>
          <p:nvPr/>
        </p:nvSpPr>
        <p:spPr bwMode="invGray">
          <a:xfrm>
            <a:off x="2668588" y="6205538"/>
            <a:ext cx="987425" cy="652462"/>
          </a:xfrm>
          <a:prstGeom prst="ellipse">
            <a:avLst/>
          </a:prstGeom>
          <a:noFill/>
          <a:ln w="9525"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0680" name="Line 24"/>
          <p:cNvSpPr>
            <a:spLocks noChangeShapeType="1"/>
          </p:cNvSpPr>
          <p:nvPr/>
        </p:nvSpPr>
        <p:spPr bwMode="invGray">
          <a:xfrm flipH="1">
            <a:off x="2830513" y="955675"/>
            <a:ext cx="1204912" cy="188595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70681" name="Text Box 26"/>
          <p:cNvSpPr txBox="1">
            <a:spLocks noChangeArrowheads="1"/>
          </p:cNvSpPr>
          <p:nvPr/>
        </p:nvSpPr>
        <p:spPr bwMode="invGray">
          <a:xfrm>
            <a:off x="215900" y="260350"/>
            <a:ext cx="8928100" cy="107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it-IT" sz="3200">
                <a:solidFill>
                  <a:schemeClr val="accent2"/>
                </a:solidFill>
              </a:rPr>
              <a:t>XDR= HR + 1 FQ + 1 Injectable (AMK,  CM or KM)</a:t>
            </a:r>
          </a:p>
        </p:txBody>
      </p:sp>
      <p:sp>
        <p:nvSpPr>
          <p:cNvPr id="70682" name="Line 27"/>
          <p:cNvSpPr>
            <a:spLocks noChangeShapeType="1"/>
          </p:cNvSpPr>
          <p:nvPr/>
        </p:nvSpPr>
        <p:spPr bwMode="invGray">
          <a:xfrm>
            <a:off x="2786063" y="3919538"/>
            <a:ext cx="914400" cy="6096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70683" name="Line 28"/>
          <p:cNvSpPr>
            <a:spLocks noChangeShapeType="1"/>
          </p:cNvSpPr>
          <p:nvPr/>
        </p:nvSpPr>
        <p:spPr bwMode="invGray">
          <a:xfrm flipV="1">
            <a:off x="2801938" y="4005263"/>
            <a:ext cx="782637" cy="49371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70684" name="Ovale 27"/>
          <p:cNvSpPr>
            <a:spLocks noChangeArrowheads="1"/>
          </p:cNvSpPr>
          <p:nvPr/>
        </p:nvSpPr>
        <p:spPr bwMode="auto">
          <a:xfrm>
            <a:off x="2587625" y="4508500"/>
            <a:ext cx="1279525" cy="2349500"/>
          </a:xfrm>
          <a:prstGeom prst="ellipse">
            <a:avLst/>
          </a:prstGeom>
          <a:noFill/>
          <a:ln w="12700" algn="ctr">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it-IT"/>
          </a:p>
        </p:txBody>
      </p:sp>
      <p:sp>
        <p:nvSpPr>
          <p:cNvPr id="70685" name="Rettangolo 28"/>
          <p:cNvSpPr>
            <a:spLocks noChangeArrowheads="1"/>
          </p:cNvSpPr>
          <p:nvPr/>
        </p:nvSpPr>
        <p:spPr bwMode="auto">
          <a:xfrm>
            <a:off x="5213350" y="1268413"/>
            <a:ext cx="3709988"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GB">
                <a:solidFill>
                  <a:srgbClr val="6213D5"/>
                </a:solidFill>
              </a:rPr>
              <a:t>XDR= </a:t>
            </a:r>
            <a:r>
              <a:rPr lang="en-GB" altLang="ja-JP">
                <a:solidFill>
                  <a:srgbClr val="6213D5"/>
                </a:solidFill>
                <a:ea typeface="MS PGothic" pitchFamily="34" charset="-128"/>
              </a:rPr>
              <a:t>extensively drug-resistant TB</a:t>
            </a:r>
            <a:br>
              <a:rPr lang="en-GB" altLang="ja-JP">
                <a:solidFill>
                  <a:srgbClr val="6213D5"/>
                </a:solidFill>
                <a:ea typeface="MS PGothic" pitchFamily="34" charset="-128"/>
              </a:rPr>
            </a:br>
            <a:endParaRPr lang="it-IT">
              <a:solidFill>
                <a:srgbClr val="6213D5"/>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21A55AF-6EEB-48D8-AA03-8ED90C424A9D}" type="slidenum">
              <a:rPr lang="en-US" smtClean="0"/>
              <a:pPr eaLnBrk="1" hangingPunct="1"/>
              <a:t>55</a:t>
            </a:fld>
            <a:endParaRPr lang="en-US" smtClean="0"/>
          </a:p>
        </p:txBody>
      </p:sp>
      <p:pic>
        <p:nvPicPr>
          <p:cNvPr id="71683" name="Picture 4" descr="IMG_0228"/>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403225" y="1452563"/>
            <a:ext cx="3838575" cy="5116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684" name="Text Box 5"/>
          <p:cNvSpPr txBox="1">
            <a:spLocks noChangeArrowheads="1"/>
          </p:cNvSpPr>
          <p:nvPr/>
        </p:nvSpPr>
        <p:spPr bwMode="invGray">
          <a:xfrm>
            <a:off x="346075" y="203200"/>
            <a:ext cx="8607425"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it-IT" sz="3200" b="1">
                <a:solidFill>
                  <a:schemeClr val="accent2"/>
                </a:solidFill>
              </a:rPr>
              <a:t>1966, the last anti-TB drug was discovered</a:t>
            </a:r>
          </a:p>
        </p:txBody>
      </p:sp>
      <p:pic>
        <p:nvPicPr>
          <p:cNvPr id="71685" name="Picture 6" descr="081"/>
          <p:cNvPicPr>
            <a:picLocks noChangeAspect="1" noChangeArrowheads="1"/>
          </p:cNvPicPr>
          <p:nvPr/>
        </p:nvPicPr>
        <p:blipFill>
          <a:blip r:embed="rId4" cstate="screen">
            <a:extLst>
              <a:ext uri="{28A0092B-C50C-407E-A947-70E740481C1C}">
                <a14:useLocalDpi xmlns="" xmlns:a14="http://schemas.microsoft.com/office/drawing/2010/main" val="0"/>
              </a:ext>
            </a:extLst>
          </a:blip>
          <a:srcRect/>
          <a:stretch>
            <a:fillRect/>
          </a:stretch>
        </p:blipFill>
        <p:spPr bwMode="auto">
          <a:xfrm>
            <a:off x="4440238" y="3509963"/>
            <a:ext cx="4703762" cy="3135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DAB21E4-24AB-4988-9B1B-ABCCE6F77EE3}" type="slidenum">
              <a:rPr lang="en-US" smtClean="0"/>
              <a:pPr eaLnBrk="1" hangingPunct="1"/>
              <a:t>56</a:t>
            </a:fld>
            <a:endParaRPr lang="en-US" smtClean="0"/>
          </a:p>
        </p:txBody>
      </p:sp>
      <p:pic>
        <p:nvPicPr>
          <p:cNvPr id="7270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invGray">
          <a:xfrm>
            <a:off x="1352550" y="0"/>
            <a:ext cx="611187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72708" name="Ovale 3"/>
          <p:cNvSpPr>
            <a:spLocks noChangeArrowheads="1"/>
          </p:cNvSpPr>
          <p:nvPr/>
        </p:nvSpPr>
        <p:spPr bwMode="auto">
          <a:xfrm>
            <a:off x="2603500" y="3136900"/>
            <a:ext cx="673100" cy="304800"/>
          </a:xfrm>
          <a:prstGeom prst="ellipse">
            <a:avLst/>
          </a:prstGeom>
          <a:noFill/>
          <a:ln w="25400"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72709" name="Ovale 4"/>
          <p:cNvSpPr>
            <a:spLocks noChangeArrowheads="1"/>
          </p:cNvSpPr>
          <p:nvPr/>
        </p:nvSpPr>
        <p:spPr bwMode="auto">
          <a:xfrm>
            <a:off x="2679700" y="3708400"/>
            <a:ext cx="685800" cy="330200"/>
          </a:xfrm>
          <a:prstGeom prst="ellipse">
            <a:avLst/>
          </a:prstGeom>
          <a:noFill/>
          <a:ln w="25400"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sp>
        <p:nvSpPr>
          <p:cNvPr id="6" name="CasellaDiTesto 5"/>
          <p:cNvSpPr txBox="1"/>
          <p:nvPr/>
        </p:nvSpPr>
        <p:spPr>
          <a:xfrm>
            <a:off x="2641600" y="2857500"/>
            <a:ext cx="927100" cy="254000"/>
          </a:xfrm>
          <a:prstGeom prst="rect">
            <a:avLst/>
          </a:prstGeom>
          <a:noFill/>
        </p:spPr>
        <p:txBody>
          <a:bodyPr>
            <a:spAutoFit/>
          </a:bodyPr>
          <a:lstStyle/>
          <a:p>
            <a:pPr>
              <a:defRPr/>
            </a:pPr>
            <a:r>
              <a:rPr lang="it-IT" sz="1050" dirty="0" err="1">
                <a:solidFill>
                  <a:srgbClr val="FF3300"/>
                </a:solidFill>
                <a:latin typeface="Arial" charset="0"/>
                <a:cs typeface="Arial" charset="0"/>
              </a:rPr>
              <a:t>Bedaquiline</a:t>
            </a:r>
            <a:endParaRPr lang="it-IT" sz="1050" dirty="0">
              <a:solidFill>
                <a:srgbClr val="FF3300"/>
              </a:solidFill>
              <a:latin typeface="Arial" charset="0"/>
              <a:cs typeface="Arial" charset="0"/>
            </a:endParaRPr>
          </a:p>
        </p:txBody>
      </p:sp>
      <p:sp>
        <p:nvSpPr>
          <p:cNvPr id="7" name="Rettangolo 6"/>
          <p:cNvSpPr/>
          <p:nvPr/>
        </p:nvSpPr>
        <p:spPr>
          <a:xfrm>
            <a:off x="2657475" y="4032250"/>
            <a:ext cx="831850" cy="254000"/>
          </a:xfrm>
          <a:prstGeom prst="rect">
            <a:avLst/>
          </a:prstGeom>
        </p:spPr>
        <p:txBody>
          <a:bodyPr wrap="none">
            <a:spAutoFit/>
          </a:bodyPr>
          <a:lstStyle/>
          <a:p>
            <a:pPr>
              <a:defRPr/>
            </a:pPr>
            <a:r>
              <a:rPr lang="it-IT" sz="1050" dirty="0" err="1">
                <a:solidFill>
                  <a:srgbClr val="FF3300"/>
                </a:solidFill>
                <a:latin typeface="Arial" charset="0"/>
                <a:cs typeface="Arial" charset="0"/>
              </a:rPr>
              <a:t>Delamanid</a:t>
            </a:r>
            <a:endParaRPr lang="it-IT" sz="1050" dirty="0">
              <a:solidFill>
                <a:srgbClr val="FF3300"/>
              </a:solidFill>
              <a:latin typeface="Arial" charset="0"/>
              <a:cs typeface="Arial" charset="0"/>
            </a:endParaRPr>
          </a:p>
        </p:txBody>
      </p:sp>
      <p:sp>
        <p:nvSpPr>
          <p:cNvPr id="72712" name="Ovale 3"/>
          <p:cNvSpPr>
            <a:spLocks noChangeArrowheads="1"/>
          </p:cNvSpPr>
          <p:nvPr/>
        </p:nvSpPr>
        <p:spPr bwMode="auto">
          <a:xfrm>
            <a:off x="2654300" y="2451100"/>
            <a:ext cx="647700" cy="419100"/>
          </a:xfrm>
          <a:prstGeom prst="ellipse">
            <a:avLst/>
          </a:prstGeom>
          <a:noFill/>
          <a:ln w="25400" algn="ctr">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solidFill>
                <a:srgbClr val="FFFF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EAE43DD-40FD-4A81-99C0-812239F9825C}" type="slidenum">
              <a:rPr lang="en-US" smtClean="0"/>
              <a:pPr eaLnBrk="1" hangingPunct="1"/>
              <a:t>57</a:t>
            </a:fld>
            <a:endParaRPr lang="en-US" smtClean="0"/>
          </a:p>
        </p:txBody>
      </p:sp>
      <p:pic>
        <p:nvPicPr>
          <p:cNvPr id="73731" name="Immagine 1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2400" y="0"/>
            <a:ext cx="6457950" cy="400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3732" name="Immagine 1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076575" y="3022600"/>
            <a:ext cx="5883275" cy="383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3733" name="CasellaDiTesto 6"/>
          <p:cNvSpPr txBox="1">
            <a:spLocks noChangeArrowheads="1"/>
          </p:cNvSpPr>
          <p:nvPr/>
        </p:nvSpPr>
        <p:spPr bwMode="auto">
          <a:xfrm>
            <a:off x="279400" y="6286500"/>
            <a:ext cx="74676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a:solidFill>
                  <a:schemeClr val="accent2"/>
                </a:solidFill>
              </a:rPr>
              <a:t>AE in Linezolid- containing regimens. Sotgiu et al, ERJ 2012</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a:xfrm>
            <a:off x="457200" y="274638"/>
            <a:ext cx="8229600" cy="868362"/>
          </a:xfrm>
        </p:spPr>
        <p:txBody>
          <a:bodyPr/>
          <a:lstStyle/>
          <a:p>
            <a:r>
              <a:rPr lang="it-IT" b="1" smtClean="0">
                <a:solidFill>
                  <a:schemeClr val="accent2"/>
                </a:solidFill>
              </a:rPr>
              <a:t>Meropenem</a:t>
            </a:r>
          </a:p>
        </p:txBody>
      </p:sp>
      <p:sp>
        <p:nvSpPr>
          <p:cNvPr id="74755" name="Segnaposto contenuto 2"/>
          <p:cNvSpPr>
            <a:spLocks noGrp="1"/>
          </p:cNvSpPr>
          <p:nvPr>
            <p:ph idx="1"/>
          </p:nvPr>
        </p:nvSpPr>
        <p:spPr/>
        <p:txBody>
          <a:bodyPr/>
          <a:lstStyle/>
          <a:p>
            <a:r>
              <a:rPr lang="it-IT" smtClean="0"/>
              <a:t>37 cases, 61 controls</a:t>
            </a:r>
          </a:p>
          <a:p>
            <a:r>
              <a:rPr lang="it-IT" smtClean="0"/>
              <a:t>Meropenem (3 g/day) added to optimised WHO-recommended, Linezolid-containing regimen significantitly increases % SS-C converters at 2 months in M/XDR-TB cases</a:t>
            </a:r>
          </a:p>
          <a:p>
            <a:r>
              <a:rPr lang="it-IT" smtClean="0"/>
              <a:t>Safe</a:t>
            </a:r>
          </a:p>
        </p:txBody>
      </p:sp>
      <p:sp>
        <p:nvSpPr>
          <p:cNvPr id="7475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BCFFFA3-EBBF-4659-AB5F-52874E242869}" type="slidenum">
              <a:rPr lang="en-US" smtClean="0"/>
              <a:pPr eaLnBrk="1" hangingPunct="1"/>
              <a:t>58</a:t>
            </a:fld>
            <a:endParaRPr lang="en-US"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p:cNvSpPr>
            <a:spLocks noGrp="1"/>
          </p:cNvSpPr>
          <p:nvPr>
            <p:ph type="title"/>
          </p:nvPr>
        </p:nvSpPr>
        <p:spPr>
          <a:xfrm>
            <a:off x="469900" y="0"/>
            <a:ext cx="8229600" cy="830263"/>
          </a:xfrm>
        </p:spPr>
        <p:txBody>
          <a:bodyPr/>
          <a:lstStyle/>
          <a:p>
            <a:r>
              <a:rPr lang="it-IT" b="1" smtClean="0">
                <a:solidFill>
                  <a:schemeClr val="accent2"/>
                </a:solidFill>
              </a:rPr>
              <a:t>Delamanid</a:t>
            </a:r>
          </a:p>
        </p:txBody>
      </p:sp>
      <p:sp>
        <p:nvSpPr>
          <p:cNvPr id="75779" name="Segnaposto contenuto 2"/>
          <p:cNvSpPr>
            <a:spLocks noGrp="1"/>
          </p:cNvSpPr>
          <p:nvPr>
            <p:ph idx="1"/>
          </p:nvPr>
        </p:nvSpPr>
        <p:spPr>
          <a:xfrm>
            <a:off x="3937000" y="2997200"/>
            <a:ext cx="5207000" cy="1270000"/>
          </a:xfrm>
        </p:spPr>
        <p:txBody>
          <a:bodyPr/>
          <a:lstStyle/>
          <a:p>
            <a:pPr>
              <a:buFontTx/>
              <a:buNone/>
            </a:pPr>
            <a:r>
              <a:rPr lang="it-IT" smtClean="0"/>
              <a:t>   </a:t>
            </a:r>
            <a:r>
              <a:rPr lang="it-IT" sz="2000" smtClean="0"/>
              <a:t>Delamanid added to a background MDR-TB regimen improves significantly SS-C conversion at month 2 (45.4 vs 29.6%)</a:t>
            </a:r>
          </a:p>
        </p:txBody>
      </p:sp>
      <p:sp>
        <p:nvSpPr>
          <p:cNvPr id="75780"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A6755D6-A2FC-4ACE-AAC2-B9E99B241325}" type="slidenum">
              <a:rPr lang="en-US" smtClean="0"/>
              <a:pPr eaLnBrk="1" hangingPunct="1"/>
              <a:t>59</a:t>
            </a:fld>
            <a:endParaRPr lang="en-US" smtClean="0"/>
          </a:p>
        </p:txBody>
      </p:sp>
      <p:pic>
        <p:nvPicPr>
          <p:cNvPr id="75781" name="Picture 6"/>
          <p:cNvPicPr>
            <a:picLocks noChangeAspect="1" noChangeArrowheads="1"/>
          </p:cNvPicPr>
          <p:nvPr/>
        </p:nvPicPr>
        <p:blipFill>
          <a:blip r:embed="rId2" cstate="screen">
            <a:extLst>
              <a:ext uri="{28A0092B-C50C-407E-A947-70E740481C1C}">
                <a14:useLocalDpi xmlns="" xmlns:a14="http://schemas.microsoft.com/office/drawing/2010/main" val="0"/>
              </a:ext>
            </a:extLst>
          </a:blip>
          <a:srcRect/>
          <a:stretch>
            <a:fillRect/>
          </a:stretch>
        </p:blipFill>
        <p:spPr bwMode="invGray">
          <a:xfrm>
            <a:off x="304800" y="985838"/>
            <a:ext cx="3949700" cy="5618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5419DB6-4ABF-42D5-A83D-140119E2AD4B}" type="slidenum">
              <a:rPr lang="en-US" smtClean="0"/>
              <a:pPr eaLnBrk="1" hangingPunct="1"/>
              <a:t>6</a:t>
            </a:fld>
            <a:endParaRPr lang="en-US" smtClean="0"/>
          </a:p>
        </p:txBody>
      </p:sp>
      <p:pic>
        <p:nvPicPr>
          <p:cNvPr id="25603"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2270125" y="0"/>
            <a:ext cx="4689475" cy="6708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a:xfrm>
            <a:off x="457200" y="274638"/>
            <a:ext cx="8229600" cy="931862"/>
          </a:xfrm>
        </p:spPr>
        <p:txBody>
          <a:bodyPr/>
          <a:lstStyle/>
          <a:p>
            <a:r>
              <a:rPr lang="it-IT" b="1" smtClean="0">
                <a:solidFill>
                  <a:schemeClr val="accent2"/>
                </a:solidFill>
              </a:rPr>
              <a:t>Bedaquiline (Bq) and PA-824 </a:t>
            </a:r>
          </a:p>
        </p:txBody>
      </p:sp>
      <p:sp>
        <p:nvSpPr>
          <p:cNvPr id="76803" name="Segnaposto contenuto 2"/>
          <p:cNvSpPr>
            <a:spLocks noGrp="1"/>
          </p:cNvSpPr>
          <p:nvPr>
            <p:ph idx="1"/>
          </p:nvPr>
        </p:nvSpPr>
        <p:spPr>
          <a:xfrm>
            <a:off x="4203700" y="3759200"/>
            <a:ext cx="4940300" cy="1473200"/>
          </a:xfrm>
        </p:spPr>
        <p:txBody>
          <a:bodyPr/>
          <a:lstStyle/>
          <a:p>
            <a:pPr>
              <a:buFontTx/>
              <a:buNone/>
            </a:pPr>
            <a:r>
              <a:rPr lang="it-IT" sz="2400" smtClean="0"/>
              <a:t>EBA at 2 w: PA-824+moxi+Z </a:t>
            </a:r>
          </a:p>
          <a:p>
            <a:pPr>
              <a:buFontTx/>
              <a:buNone/>
            </a:pPr>
            <a:r>
              <a:rPr lang="it-IT" sz="2400" smtClean="0"/>
              <a:t>better than: bq, bq+Z, bq+PA-824</a:t>
            </a:r>
          </a:p>
          <a:p>
            <a:pPr>
              <a:buFontTx/>
              <a:buNone/>
            </a:pPr>
            <a:r>
              <a:rPr lang="it-IT" sz="2400" smtClean="0"/>
              <a:t>Comparable to WHO Cat 1</a:t>
            </a:r>
          </a:p>
        </p:txBody>
      </p:sp>
      <p:sp>
        <p:nvSpPr>
          <p:cNvPr id="76804"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A38A482-7B1D-42AC-BF02-9245ECE9407F}" type="slidenum">
              <a:rPr lang="en-US" smtClean="0"/>
              <a:pPr eaLnBrk="1" hangingPunct="1"/>
              <a:t>60</a:t>
            </a:fld>
            <a:endParaRPr lang="en-US" smtClean="0"/>
          </a:p>
        </p:txBody>
      </p:sp>
      <p:pic>
        <p:nvPicPr>
          <p:cNvPr id="76805"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254000" y="1184275"/>
            <a:ext cx="3790950" cy="5470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27A9D22-BD9C-49B4-8727-023F270AAC12}" type="slidenum">
              <a:rPr lang="en-US" smtClean="0"/>
              <a:pPr eaLnBrk="1" hangingPunct="1"/>
              <a:t>61</a:t>
            </a:fld>
            <a:endParaRPr lang="en-US" smtClean="0"/>
          </a:p>
        </p:txBody>
      </p:sp>
      <p:pic>
        <p:nvPicPr>
          <p:cNvPr id="77827"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0" y="306388"/>
            <a:ext cx="4441825" cy="6234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pic>
        <p:nvPicPr>
          <p:cNvPr id="77828" name="Picture 6"/>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invGray">
          <a:xfrm>
            <a:off x="4568825" y="1104900"/>
            <a:ext cx="4210050" cy="5187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027"/>
          <p:cNvPicPr>
            <a:picLocks noGrp="1" noChangeAspect="1" noChangeArrowheads="1"/>
          </p:cNvPicPr>
          <p:nvPr>
            <p:ph sz="half" idx="1"/>
          </p:nvPr>
        </p:nvPicPr>
        <p:blipFill>
          <a:blip r:embed="rId3">
            <a:extLst>
              <a:ext uri="{28A0092B-C50C-407E-A947-70E740481C1C}">
                <a14:useLocalDpi xmlns="" xmlns:a14="http://schemas.microsoft.com/office/drawing/2010/main" val="0"/>
              </a:ext>
            </a:extLst>
          </a:blip>
          <a:srcRect/>
          <a:stretch>
            <a:fillRect/>
          </a:stretch>
        </p:blipFill>
        <p:spPr>
          <a:xfrm>
            <a:off x="-4763" y="0"/>
            <a:ext cx="9148763" cy="6800850"/>
          </a:xfrm>
        </p:spPr>
      </p:pic>
      <p:sp>
        <p:nvSpPr>
          <p:cNvPr id="78851" name="Foliennummernplatzhalter 6"/>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0D6D74C-27B0-4358-92BB-483B2BC1712F}" type="slidenum">
              <a:rPr lang="de-DE" smtClean="0"/>
              <a:pPr eaLnBrk="1" hangingPunct="1"/>
              <a:t>62</a:t>
            </a:fld>
            <a:endParaRPr lang="de-DE" smtClean="0"/>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358775" y="404813"/>
            <a:ext cx="8442325" cy="6337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nummernplatzhalt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427B7C2-447C-45C1-86EC-FB2EC063F148}" type="slidenum">
              <a:rPr lang="de-DE" smtClean="0"/>
              <a:pPr eaLnBrk="1" hangingPunct="1"/>
              <a:t>64</a:t>
            </a:fld>
            <a:endParaRPr lang="de-DE" smtClean="0"/>
          </a:p>
        </p:txBody>
      </p:sp>
      <p:pic>
        <p:nvPicPr>
          <p:cNvPr id="80899" name="Picture 1026" descr="the rock"/>
          <p:cNvPicPr>
            <a:picLocks noChangeAspect="1" noChangeArrowheads="1"/>
          </p:cNvPicPr>
          <p:nvPr/>
        </p:nvPicPr>
        <p:blipFill>
          <a:blip r:embed="rId3">
            <a:clrChange>
              <a:clrFrom>
                <a:srgbClr val="CD3333"/>
              </a:clrFrom>
              <a:clrTo>
                <a:srgbClr val="CD3333">
                  <a:alpha val="0"/>
                </a:srgbClr>
              </a:clrTo>
            </a:clrChange>
            <a:lum bright="-18000" contrast="18000"/>
            <a:extLst>
              <a:ext uri="{28A0092B-C50C-407E-A947-70E740481C1C}">
                <a14:useLocalDpi xmlns="" xmlns:a14="http://schemas.microsoft.com/office/drawing/2010/main" val="0"/>
              </a:ext>
            </a:extLst>
          </a:blip>
          <a:srcRect/>
          <a:stretch>
            <a:fillRect/>
          </a:stretch>
        </p:blipFill>
        <p:spPr bwMode="auto">
          <a:xfrm>
            <a:off x="2120900" y="969963"/>
            <a:ext cx="4933950" cy="563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0900" name="Rectangle 1028"/>
          <p:cNvSpPr>
            <a:spLocks noChangeArrowheads="1"/>
          </p:cNvSpPr>
          <p:nvPr/>
        </p:nvSpPr>
        <p:spPr bwMode="auto">
          <a:xfrm>
            <a:off x="98425" y="509588"/>
            <a:ext cx="4524375" cy="626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66700" indent="-180975">
              <a:lnSpc>
                <a:spcPct val="90000"/>
              </a:lnSpc>
              <a:spcBef>
                <a:spcPct val="65000"/>
              </a:spcBef>
              <a:buClr>
                <a:schemeClr val="tx2"/>
              </a:buClr>
              <a:buFontTx/>
              <a:buChar char="•"/>
            </a:pPr>
            <a:endParaRPr lang="en-GB" sz="2100"/>
          </a:p>
          <a:p>
            <a:pPr marL="266700" indent="-180975">
              <a:lnSpc>
                <a:spcPct val="90000"/>
              </a:lnSpc>
              <a:spcBef>
                <a:spcPct val="65000"/>
              </a:spcBef>
              <a:buClr>
                <a:schemeClr val="tx2"/>
              </a:buClr>
              <a:buFontTx/>
              <a:buChar char="•"/>
            </a:pPr>
            <a:endParaRPr lang="en-GB" sz="2100"/>
          </a:p>
        </p:txBody>
      </p:sp>
      <p:sp>
        <p:nvSpPr>
          <p:cNvPr id="80901" name="Rectangle 1029"/>
          <p:cNvSpPr>
            <a:spLocks noChangeArrowheads="1"/>
          </p:cNvSpPr>
          <p:nvPr/>
        </p:nvSpPr>
        <p:spPr bwMode="auto">
          <a:xfrm>
            <a:off x="228600" y="-228600"/>
            <a:ext cx="8694738"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GB" sz="2800" b="1">
                <a:solidFill>
                  <a:schemeClr val="accent2"/>
                </a:solidFill>
              </a:rPr>
              <a:t>LTBI: it is the iceberg</a:t>
            </a:r>
          </a:p>
        </p:txBody>
      </p:sp>
      <p:sp>
        <p:nvSpPr>
          <p:cNvPr id="1565702" name="Text Box 1030"/>
          <p:cNvSpPr txBox="1">
            <a:spLocks noChangeArrowheads="1"/>
          </p:cNvSpPr>
          <p:nvPr/>
        </p:nvSpPr>
        <p:spPr bwMode="auto">
          <a:xfrm>
            <a:off x="2678113" y="1309688"/>
            <a:ext cx="3419475" cy="1108075"/>
          </a:xfrm>
          <a:prstGeom prst="rect">
            <a:avLst/>
          </a:prstGeom>
          <a:noFill/>
          <a:ln>
            <a:noFill/>
          </a:ln>
          <a:effectLst/>
          <a:extLst/>
        </p:spPr>
        <p:txBody>
          <a:bodyPr wrap="none">
            <a:spAutoFit/>
          </a:bodyPr>
          <a:lstStyle/>
          <a:p>
            <a:pPr>
              <a:defRPr/>
            </a:pPr>
            <a:r>
              <a:rPr lang="en-GB" b="1" dirty="0">
                <a:solidFill>
                  <a:schemeClr val="bg1"/>
                </a:solidFill>
                <a:effectLst>
                  <a:outerShdw blurRad="38100" dist="38100" dir="2700000" algn="tl">
                    <a:srgbClr val="000000"/>
                  </a:outerShdw>
                </a:effectLst>
                <a:cs typeface="Arial" charset="0"/>
              </a:rPr>
              <a:t>Active TB</a:t>
            </a:r>
            <a:r>
              <a:rPr lang="en-GB" sz="1600" b="1" dirty="0">
                <a:solidFill>
                  <a:schemeClr val="bg1"/>
                </a:solidFill>
                <a:effectLst>
                  <a:outerShdw blurRad="38100" dist="38100" dir="2700000" algn="tl">
                    <a:srgbClr val="000000"/>
                  </a:outerShdw>
                </a:effectLst>
                <a:cs typeface="Arial" charset="0"/>
              </a:rPr>
              <a:t> disease</a:t>
            </a:r>
          </a:p>
          <a:p>
            <a:pPr marL="285750" indent="-285750">
              <a:buFontTx/>
              <a:buChar char="-"/>
              <a:defRPr/>
            </a:pPr>
            <a:r>
              <a:rPr lang="en-GB" sz="1600" b="1" dirty="0">
                <a:solidFill>
                  <a:schemeClr val="bg1"/>
                </a:solidFill>
                <a:effectLst>
                  <a:outerShdw blurRad="38100" dist="38100" dir="2700000" algn="tl">
                    <a:srgbClr val="000000"/>
                  </a:outerShdw>
                </a:effectLst>
                <a:cs typeface="Arial" charset="0"/>
              </a:rPr>
              <a:t>8,8 million new cases per year</a:t>
            </a:r>
          </a:p>
          <a:p>
            <a:pPr marL="285750" indent="-285750">
              <a:buFontTx/>
              <a:buChar char="-"/>
              <a:defRPr/>
            </a:pPr>
            <a:endParaRPr lang="en-GB" sz="1600" b="1" dirty="0">
              <a:solidFill>
                <a:schemeClr val="bg1"/>
              </a:solidFill>
              <a:effectLst>
                <a:outerShdw blurRad="38100" dist="38100" dir="2700000" algn="tl">
                  <a:srgbClr val="000000"/>
                </a:outerShdw>
              </a:effectLst>
              <a:cs typeface="Arial" charset="0"/>
            </a:endParaRPr>
          </a:p>
          <a:p>
            <a:pPr>
              <a:defRPr/>
            </a:pPr>
            <a:r>
              <a:rPr lang="en-GB" sz="1600" b="1" dirty="0">
                <a:solidFill>
                  <a:schemeClr val="bg1"/>
                </a:solidFill>
                <a:effectLst>
                  <a:outerShdw blurRad="38100" dist="38100" dir="2700000" algn="tl">
                    <a:srgbClr val="000000"/>
                  </a:outerShdw>
                </a:effectLst>
                <a:cs typeface="Arial" charset="0"/>
              </a:rPr>
              <a:t>- only “peak of iceberg”</a:t>
            </a:r>
            <a:endParaRPr lang="en-US" sz="1600" b="1" dirty="0">
              <a:solidFill>
                <a:schemeClr val="bg1"/>
              </a:solidFill>
              <a:effectLst>
                <a:outerShdw blurRad="38100" dist="38100" dir="2700000" algn="tl">
                  <a:srgbClr val="000000"/>
                </a:outerShdw>
              </a:effectLst>
              <a:cs typeface="Arial" charset="0"/>
            </a:endParaRPr>
          </a:p>
        </p:txBody>
      </p:sp>
      <p:sp>
        <p:nvSpPr>
          <p:cNvPr id="1565703" name="Text Box 1031"/>
          <p:cNvSpPr txBox="1">
            <a:spLocks noChangeArrowheads="1"/>
          </p:cNvSpPr>
          <p:nvPr/>
        </p:nvSpPr>
        <p:spPr bwMode="auto">
          <a:xfrm>
            <a:off x="3549650" y="4365625"/>
            <a:ext cx="2386013" cy="1138238"/>
          </a:xfrm>
          <a:prstGeom prst="rect">
            <a:avLst/>
          </a:prstGeom>
          <a:noFill/>
          <a:ln>
            <a:noFill/>
          </a:ln>
          <a:effectLst/>
          <a:extLst/>
        </p:spPr>
        <p:txBody>
          <a:bodyPr>
            <a:spAutoFit/>
          </a:bodyPr>
          <a:lstStyle/>
          <a:p>
            <a:pPr>
              <a:defRPr/>
            </a:pPr>
            <a:r>
              <a:rPr lang="en-GB" b="1" dirty="0">
                <a:solidFill>
                  <a:schemeClr val="bg1"/>
                </a:solidFill>
                <a:effectLst>
                  <a:outerShdw blurRad="38100" dist="38100" dir="2700000" algn="tl">
                    <a:srgbClr val="000000"/>
                  </a:outerShdw>
                </a:effectLst>
                <a:cs typeface="Arial" charset="0"/>
              </a:rPr>
              <a:t>Latent TB Infection (LTBI)</a:t>
            </a:r>
          </a:p>
          <a:p>
            <a:pPr>
              <a:defRPr/>
            </a:pPr>
            <a:r>
              <a:rPr lang="en-GB" sz="1600" dirty="0">
                <a:effectLst>
                  <a:outerShdw blurRad="38100" dist="38100" dir="2700000" algn="tl">
                    <a:srgbClr val="000000"/>
                  </a:outerShdw>
                </a:effectLst>
                <a:cs typeface="Arial" charset="0"/>
              </a:rPr>
              <a:t>- </a:t>
            </a:r>
            <a:r>
              <a:rPr lang="en-GB" sz="1600" dirty="0">
                <a:effectLst>
                  <a:outerShdw blurRad="38100" dist="38100" dir="2700000" algn="tl">
                    <a:srgbClr val="000000"/>
                  </a:outerShdw>
                </a:effectLst>
                <a:latin typeface="+mj-lt"/>
                <a:cs typeface="Arial" charset="0"/>
              </a:rPr>
              <a:t>the “hidden” epidemic</a:t>
            </a:r>
          </a:p>
          <a:p>
            <a:pPr>
              <a:defRPr/>
            </a:pPr>
            <a:r>
              <a:rPr lang="en-GB" sz="1600" dirty="0">
                <a:effectLst>
                  <a:outerShdw blurRad="38100" dist="38100" dir="2700000" algn="tl">
                    <a:srgbClr val="000000"/>
                  </a:outerShdw>
                </a:effectLst>
                <a:latin typeface="+mj-lt"/>
                <a:cs typeface="Arial" charset="0"/>
              </a:rPr>
              <a:t>-  ~2 billion people</a:t>
            </a:r>
            <a:endParaRPr lang="en-US" sz="1600" dirty="0">
              <a:effectLst>
                <a:outerShdw blurRad="38100" dist="38100" dir="2700000" algn="tl">
                  <a:srgbClr val="000000"/>
                </a:outerShdw>
              </a:effectLst>
              <a:latin typeface="+mj-lt"/>
              <a:cs typeface="Arial" charset="0"/>
            </a:endParaRPr>
          </a:p>
        </p:txBody>
      </p:sp>
    </p:spTree>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350838" y="473075"/>
            <a:ext cx="8488362" cy="6384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12750" y="1244600"/>
            <a:ext cx="3544888" cy="2795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947" name="Rectangle 3"/>
          <p:cNvSpPr>
            <a:spLocks noChangeArrowheads="1"/>
          </p:cNvSpPr>
          <p:nvPr/>
        </p:nvSpPr>
        <p:spPr bwMode="auto">
          <a:xfrm>
            <a:off x="222250" y="441325"/>
            <a:ext cx="870902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p>
            <a:r>
              <a:rPr lang="en-US" sz="2400" b="1">
                <a:solidFill>
                  <a:schemeClr val="accent2"/>
                </a:solidFill>
              </a:rPr>
              <a:t>Potential impact of new TB vaccines, diagnostics and drugs</a:t>
            </a:r>
          </a:p>
        </p:txBody>
      </p:sp>
      <p:sp>
        <p:nvSpPr>
          <p:cNvPr id="82948" name="Text Box 6"/>
          <p:cNvSpPr txBox="1">
            <a:spLocks noChangeArrowheads="1"/>
          </p:cNvSpPr>
          <p:nvPr/>
        </p:nvSpPr>
        <p:spPr bwMode="auto">
          <a:xfrm rot="-5400000">
            <a:off x="6190457" y="3413919"/>
            <a:ext cx="4754562"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1600"/>
              <a:t>Source: L. Abu Raddad </a:t>
            </a:r>
            <a:r>
              <a:rPr lang="en-GB" sz="1600" i="1"/>
              <a:t>et al</a:t>
            </a:r>
            <a:r>
              <a:rPr lang="en-GB" sz="1600"/>
              <a:t>, PNAS 2009 </a:t>
            </a:r>
          </a:p>
        </p:txBody>
      </p:sp>
      <p:pic>
        <p:nvPicPr>
          <p:cNvPr id="82949" name="Picture 7"/>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68825" y="1289050"/>
            <a:ext cx="3394075" cy="2719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950" name="Picture 8"/>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700338" y="4318000"/>
            <a:ext cx="3281362" cy="254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951" name="Text Box 9"/>
          <p:cNvSpPr txBox="1">
            <a:spLocks noChangeArrowheads="1"/>
          </p:cNvSpPr>
          <p:nvPr/>
        </p:nvSpPr>
        <p:spPr bwMode="auto">
          <a:xfrm>
            <a:off x="161925" y="4059238"/>
            <a:ext cx="250507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000"/>
              <a:t>Add. Effects = effects also on latency </a:t>
            </a:r>
          </a:p>
          <a:p>
            <a:pPr eaLnBrk="1" hangingPunct="1"/>
            <a:r>
              <a:rPr lang="en-GB" sz="1000"/>
              <a:t>and infectiousness of cases in vaccinated</a:t>
            </a:r>
            <a:endParaRPr lang="en-US" sz="1000"/>
          </a:p>
        </p:txBody>
      </p:sp>
      <p:sp>
        <p:nvSpPr>
          <p:cNvPr id="82952" name="Text Box 10"/>
          <p:cNvSpPr txBox="1">
            <a:spLocks noChangeArrowheads="1"/>
          </p:cNvSpPr>
          <p:nvPr/>
        </p:nvSpPr>
        <p:spPr bwMode="auto">
          <a:xfrm>
            <a:off x="5927725" y="4097338"/>
            <a:ext cx="224472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Tx/>
              <a:buChar char="•"/>
            </a:pPr>
            <a:r>
              <a:rPr lang="en-GB" sz="1000"/>
              <a:t>Led &amp; NAAT at microscopy lab level</a:t>
            </a:r>
          </a:p>
          <a:p>
            <a:pPr eaLnBrk="1" hangingPunct="1">
              <a:buFontTx/>
              <a:buChar char="•"/>
            </a:pPr>
            <a:r>
              <a:rPr lang="en-GB" sz="1000"/>
              <a:t>Dipstick at point of care</a:t>
            </a:r>
            <a:endParaRPr lang="en-US" sz="1000"/>
          </a:p>
        </p:txBody>
      </p:sp>
      <p:sp>
        <p:nvSpPr>
          <p:cNvPr id="82953" name="Text Box 11"/>
          <p:cNvSpPr txBox="1">
            <a:spLocks noChangeArrowheads="1"/>
          </p:cNvSpPr>
          <p:nvPr/>
        </p:nvSpPr>
        <p:spPr bwMode="auto">
          <a:xfrm>
            <a:off x="5940425" y="6078538"/>
            <a:ext cx="2852738"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Tx/>
              <a:buChar char="•"/>
            </a:pPr>
            <a:r>
              <a:rPr lang="en-GB" sz="1000"/>
              <a:t>Regimen 1 = 4-month, no effect on DR</a:t>
            </a:r>
          </a:p>
          <a:p>
            <a:pPr eaLnBrk="1" hangingPunct="1">
              <a:buFontTx/>
              <a:buChar char="•"/>
            </a:pPr>
            <a:r>
              <a:rPr lang="en-GB" sz="1000"/>
              <a:t>Regimen 2 = 2-month, 90% effective in M/XDR</a:t>
            </a:r>
          </a:p>
          <a:p>
            <a:pPr eaLnBrk="1" hangingPunct="1">
              <a:buFontTx/>
              <a:buChar char="•"/>
            </a:pPr>
            <a:r>
              <a:rPr lang="en-GB" sz="1000"/>
              <a:t>Regimen 3 = 10-day, 90% effective in M/XDR </a:t>
            </a:r>
            <a:endParaRPr lang="en-US" sz="1000"/>
          </a:p>
        </p:txBody>
      </p:sp>
      <p:cxnSp>
        <p:nvCxnSpPr>
          <p:cNvPr id="82954" name="Connettore 2 11"/>
          <p:cNvCxnSpPr>
            <a:cxnSpLocks noChangeShapeType="1"/>
          </p:cNvCxnSpPr>
          <p:nvPr/>
        </p:nvCxnSpPr>
        <p:spPr bwMode="auto">
          <a:xfrm flipH="1">
            <a:off x="2697163" y="762000"/>
            <a:ext cx="1219200" cy="2743200"/>
          </a:xfrm>
          <a:prstGeom prst="straightConnector1">
            <a:avLst/>
          </a:prstGeom>
          <a:noFill/>
          <a:ln w="38100" algn="ctr">
            <a:solidFill>
              <a:srgbClr val="FF0000"/>
            </a:solidFill>
            <a:round/>
            <a:headEnd/>
            <a:tailEnd type="arrow" w="med" len="med"/>
          </a:ln>
          <a:extLst>
            <a:ext uri="{909E8E84-426E-40DD-AFC4-6F175D3DCCD1}">
              <a14:hiddenFill xmlns="" xmlns:a14="http://schemas.microsoft.com/office/drawing/2010/main">
                <a:noFill/>
              </a14:hiddenFill>
            </a:ext>
          </a:extLst>
        </p:spPr>
      </p:cxnSp>
      <p:cxnSp>
        <p:nvCxnSpPr>
          <p:cNvPr id="82955" name="Connettore 2 12"/>
          <p:cNvCxnSpPr>
            <a:cxnSpLocks noChangeShapeType="1"/>
          </p:cNvCxnSpPr>
          <p:nvPr/>
        </p:nvCxnSpPr>
        <p:spPr bwMode="auto">
          <a:xfrm>
            <a:off x="6583363" y="762000"/>
            <a:ext cx="152400" cy="1173163"/>
          </a:xfrm>
          <a:prstGeom prst="straightConnector1">
            <a:avLst/>
          </a:prstGeom>
          <a:noFill/>
          <a:ln w="38100" algn="ctr">
            <a:solidFill>
              <a:srgbClr val="FF0000"/>
            </a:solidFill>
            <a:round/>
            <a:headEnd/>
            <a:tailEnd type="arrow" w="med" len="med"/>
          </a:ln>
          <a:extLst>
            <a:ext uri="{909E8E84-426E-40DD-AFC4-6F175D3DCCD1}">
              <a14:hiddenFill xmlns="" xmlns:a14="http://schemas.microsoft.com/office/drawing/2010/main">
                <a:noFill/>
              </a14:hiddenFill>
            </a:ext>
          </a:extLst>
        </p:spPr>
      </p:cxnSp>
      <p:cxnSp>
        <p:nvCxnSpPr>
          <p:cNvPr id="82956" name="Connettore 2 13"/>
          <p:cNvCxnSpPr>
            <a:cxnSpLocks noChangeShapeType="1"/>
          </p:cNvCxnSpPr>
          <p:nvPr/>
        </p:nvCxnSpPr>
        <p:spPr bwMode="auto">
          <a:xfrm flipH="1">
            <a:off x="5227638" y="854075"/>
            <a:ext cx="3094037" cy="5530850"/>
          </a:xfrm>
          <a:prstGeom prst="straightConnector1">
            <a:avLst/>
          </a:prstGeom>
          <a:noFill/>
          <a:ln w="38100" algn="ctr">
            <a:solidFill>
              <a:srgbClr val="FF0000"/>
            </a:solidFill>
            <a:round/>
            <a:headEnd/>
            <a:tailEnd type="arrow" w="med" len="med"/>
          </a:ln>
          <a:extLst>
            <a:ext uri="{909E8E84-426E-40DD-AFC4-6F175D3DCCD1}">
              <a14:hiddenFill xmlns=""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00113" y="987425"/>
            <a:ext cx="7523162" cy="5903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3971" name="Rechteck 1"/>
          <p:cNvSpPr>
            <a:spLocks noChangeArrowheads="1"/>
          </p:cNvSpPr>
          <p:nvPr/>
        </p:nvSpPr>
        <p:spPr bwMode="auto">
          <a:xfrm>
            <a:off x="0" y="333375"/>
            <a:ext cx="91440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GB" sz="3200" b="1">
                <a:solidFill>
                  <a:srgbClr val="990000"/>
                </a:solidFill>
              </a:rPr>
              <a:t>Prevention is Better than Cure: Vaccination</a:t>
            </a:r>
            <a:endParaRPr lang="de-DE" sz="3200" b="1">
              <a:solidFill>
                <a:srgbClr val="990000"/>
              </a:solidFill>
              <a:sym typeface="ZapfDingbats BT"/>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987675" y="1309688"/>
            <a:ext cx="4321175" cy="175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995" name="Rectangle 5"/>
          <p:cNvSpPr>
            <a:spLocks noChangeArrowheads="1"/>
          </p:cNvSpPr>
          <p:nvPr/>
        </p:nvSpPr>
        <p:spPr bwMode="auto">
          <a:xfrm>
            <a:off x="0" y="400050"/>
            <a:ext cx="9144000" cy="52228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eaLnBrk="0" hangingPunct="0"/>
            <a:r>
              <a:rPr lang="en-GB" sz="2800" b="1">
                <a:solidFill>
                  <a:schemeClr val="accent2"/>
                </a:solidFill>
              </a:rPr>
              <a:t>Eradication of tuberculosis: Will it be feasible?</a:t>
            </a:r>
          </a:p>
        </p:txBody>
      </p:sp>
      <p:pic>
        <p:nvPicPr>
          <p:cNvPr id="84996" name="Picture 7" descr="G. Canetti"/>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9388" y="1557338"/>
            <a:ext cx="2633662" cy="3640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997" name="Text Box 8"/>
          <p:cNvSpPr txBox="1">
            <a:spLocks noChangeArrowheads="1"/>
          </p:cNvSpPr>
          <p:nvPr/>
        </p:nvSpPr>
        <p:spPr bwMode="auto">
          <a:xfrm>
            <a:off x="3132138" y="3470275"/>
            <a:ext cx="5688012" cy="286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 The possibility of eradicating tuberculosis in a country is essentially </a:t>
            </a:r>
            <a:r>
              <a:rPr lang="en-GB" b="1">
                <a:solidFill>
                  <a:schemeClr val="accent2"/>
                </a:solidFill>
              </a:rPr>
              <a:t>a function of its economic level… </a:t>
            </a:r>
          </a:p>
          <a:p>
            <a:pPr eaLnBrk="1" hangingPunct="1"/>
            <a:endParaRPr lang="en-GB"/>
          </a:p>
          <a:p>
            <a:pPr eaLnBrk="1" hangingPunct="1"/>
            <a:r>
              <a:rPr lang="en-GB"/>
              <a:t>…There are three major weapons which can be used in a policy of eradication: chemotherapy, vaccination, and chemoprophylaxis. </a:t>
            </a:r>
          </a:p>
          <a:p>
            <a:pPr eaLnBrk="1" hangingPunct="1"/>
            <a:endParaRPr lang="en-GB"/>
          </a:p>
          <a:p>
            <a:pPr eaLnBrk="1" hangingPunct="1"/>
            <a:r>
              <a:rPr lang="en-GB"/>
              <a:t>…In realising this objective, the developed countries can give developing ones considerable help"</a:t>
            </a:r>
            <a:endParaRPr lang="en-US" i="1"/>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59D2C5D-593C-4D33-8044-25F65F6FE2A4}" type="slidenum">
              <a:rPr lang="en-US" smtClean="0"/>
              <a:pPr eaLnBrk="1" hangingPunct="1"/>
              <a:t>69</a:t>
            </a:fld>
            <a:endParaRPr lang="en-US" smtClean="0"/>
          </a:p>
        </p:txBody>
      </p:sp>
      <p:pic>
        <p:nvPicPr>
          <p:cNvPr id="86019"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701675" y="0"/>
            <a:ext cx="493077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86020" name="CasellaDiTesto 3"/>
          <p:cNvSpPr txBox="1">
            <a:spLocks noChangeArrowheads="1"/>
          </p:cNvSpPr>
          <p:nvPr/>
        </p:nvSpPr>
        <p:spPr bwMode="auto">
          <a:xfrm>
            <a:off x="6035675" y="2103438"/>
            <a:ext cx="2909888" cy="2062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sz="3200">
                <a:solidFill>
                  <a:schemeClr val="accent2"/>
                </a:solidFill>
              </a:rPr>
              <a:t>Europe in 1990 committed for Elimination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A0AF9E3-BE2F-4B95-91CA-5D7DEDB6D547}" type="slidenum">
              <a:rPr lang="en-US" smtClean="0"/>
              <a:pPr eaLnBrk="1" hangingPunct="1"/>
              <a:t>7</a:t>
            </a:fld>
            <a:endParaRPr lang="en-US" smtClean="0"/>
          </a:p>
        </p:txBody>
      </p:sp>
      <p:pic>
        <p:nvPicPr>
          <p:cNvPr id="2662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1535113" y="0"/>
            <a:ext cx="6253162" cy="666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26628" name="Oval 42"/>
          <p:cNvSpPr>
            <a:spLocks noChangeArrowheads="1"/>
          </p:cNvSpPr>
          <p:nvPr/>
        </p:nvSpPr>
        <p:spPr bwMode="auto">
          <a:xfrm>
            <a:off x="1562100" y="2501900"/>
            <a:ext cx="3073400" cy="254000"/>
          </a:xfrm>
          <a:prstGeom prst="ellipse">
            <a:avLst/>
          </a:prstGeom>
          <a:noFill/>
          <a:ln w="38100">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endParaRPr lang="it-IT" sz="2800" b="1">
              <a:solidFill>
                <a:srgbClr val="990000"/>
              </a:solidFill>
            </a:endParaRPr>
          </a:p>
        </p:txBody>
      </p:sp>
      <p:sp>
        <p:nvSpPr>
          <p:cNvPr id="26629" name="Oval 42"/>
          <p:cNvSpPr>
            <a:spLocks noChangeArrowheads="1"/>
          </p:cNvSpPr>
          <p:nvPr/>
        </p:nvSpPr>
        <p:spPr bwMode="auto">
          <a:xfrm>
            <a:off x="6604000" y="5702300"/>
            <a:ext cx="850900" cy="254000"/>
          </a:xfrm>
          <a:prstGeom prst="ellipse">
            <a:avLst/>
          </a:prstGeom>
          <a:noFill/>
          <a:ln w="38100">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endParaRPr lang="it-IT" sz="2800" b="1">
              <a:solidFill>
                <a:srgbClr val="990000"/>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numero diapositiva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CD4BB62-F64B-4B6E-86E8-6D5D1DDD5213}" type="slidenum">
              <a:rPr lang="en-US" smtClean="0"/>
              <a:pPr eaLnBrk="1" hangingPunct="1"/>
              <a:t>70</a:t>
            </a:fld>
            <a:endParaRPr lang="en-US" smtClean="0"/>
          </a:p>
        </p:txBody>
      </p:sp>
      <p:pic>
        <p:nvPicPr>
          <p:cNvPr id="8704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invGray">
          <a:xfrm>
            <a:off x="460375" y="114300"/>
            <a:ext cx="4733925" cy="674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87044" name="CasellaDiTesto 3"/>
          <p:cNvSpPr txBox="1">
            <a:spLocks noChangeArrowheads="1"/>
          </p:cNvSpPr>
          <p:nvPr/>
        </p:nvSpPr>
        <p:spPr bwMode="auto">
          <a:xfrm>
            <a:off x="5549900" y="1358900"/>
            <a:ext cx="3327400" cy="286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it-IT" sz="2000">
                <a:solidFill>
                  <a:schemeClr val="accent2"/>
                </a:solidFill>
              </a:rPr>
              <a:t>21 EU-tailored Standards adapted from the International Standards (ISTC) document on diagnosis, treatment, HIV and co-morbidities management and public health /prevention to drive Europe towards Elimination </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B39B60A-C1ED-46AF-B117-8D93419459B6}" type="slidenum">
              <a:rPr lang="en-US" smtClean="0"/>
              <a:pPr eaLnBrk="1" hangingPunct="1"/>
              <a:t>71</a:t>
            </a:fld>
            <a:endParaRPr lang="en-US" smtClean="0"/>
          </a:p>
        </p:txBody>
      </p:sp>
      <p:pic>
        <p:nvPicPr>
          <p:cNvPr id="88067" name="Picture 2" descr="Albania"/>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281113" y="1014413"/>
            <a:ext cx="6454775" cy="556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068" name="Text Box 3"/>
          <p:cNvSpPr txBox="1">
            <a:spLocks noChangeArrowheads="1"/>
          </p:cNvSpPr>
          <p:nvPr/>
        </p:nvSpPr>
        <p:spPr bwMode="auto">
          <a:xfrm>
            <a:off x="1906588" y="195263"/>
            <a:ext cx="5278437"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3200" b="1">
                <a:solidFill>
                  <a:schemeClr val="accent2"/>
                </a:solidFill>
                <a:latin typeface="Times New Roman" pitchFamily="18" charset="0"/>
              </a:rPr>
              <a:t>TB, for how long evergreen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numero diapositiva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04045E3-8C53-4601-B53B-376E2DA90049}" type="slidenum">
              <a:rPr lang="en-US" smtClean="0"/>
              <a:pPr eaLnBrk="1" hangingPunct="1"/>
              <a:t>8</a:t>
            </a:fld>
            <a:endParaRPr lang="en-US" smtClean="0"/>
          </a:p>
        </p:txBody>
      </p:sp>
      <p:pic>
        <p:nvPicPr>
          <p:cNvPr id="27651"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invGray">
          <a:xfrm>
            <a:off x="654050" y="0"/>
            <a:ext cx="7931150" cy="6246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pic>
      <p:sp>
        <p:nvSpPr>
          <p:cNvPr id="27652" name="Oval 42"/>
          <p:cNvSpPr>
            <a:spLocks noChangeArrowheads="1"/>
          </p:cNvSpPr>
          <p:nvPr/>
        </p:nvSpPr>
        <p:spPr bwMode="auto">
          <a:xfrm>
            <a:off x="1828800" y="3556000"/>
            <a:ext cx="1955800" cy="1079500"/>
          </a:xfrm>
          <a:prstGeom prst="ellipse">
            <a:avLst/>
          </a:prstGeom>
          <a:noFill/>
          <a:ln w="38100">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endParaRPr lang="it-IT" sz="2800" b="1">
              <a:solidFill>
                <a:srgbClr val="99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4"/>
          <p:cNvSpPr>
            <a:spLocks noChangeArrowheads="1"/>
          </p:cNvSpPr>
          <p:nvPr/>
        </p:nvSpPr>
        <p:spPr bwMode="auto">
          <a:xfrm>
            <a:off x="2339975" y="1484313"/>
            <a:ext cx="4464050"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chemeClr val="tx2"/>
                </a:solidFill>
                <a:latin typeface="Times New Roman" pitchFamily="18" charset="0"/>
              </a:rPr>
              <a:t>IN ABSENCE   OF INTERVENTIONS</a:t>
            </a:r>
            <a:endParaRPr lang="it-IT" sz="2000"/>
          </a:p>
        </p:txBody>
      </p:sp>
      <p:sp>
        <p:nvSpPr>
          <p:cNvPr id="28675" name="Rectangle 2"/>
          <p:cNvSpPr>
            <a:spLocks noGrp="1" noChangeArrowheads="1"/>
          </p:cNvSpPr>
          <p:nvPr>
            <p:ph type="title"/>
          </p:nvPr>
        </p:nvSpPr>
        <p:spPr>
          <a:xfrm>
            <a:off x="685800" y="533400"/>
            <a:ext cx="7772400" cy="381000"/>
          </a:xfrm>
        </p:spPr>
        <p:txBody>
          <a:bodyPr/>
          <a:lstStyle/>
          <a:p>
            <a:pPr eaLnBrk="1" hangingPunct="1"/>
            <a:r>
              <a:rPr lang="en-US" sz="2400" b="1" smtClean="0">
                <a:solidFill>
                  <a:schemeClr val="accent2"/>
                </a:solidFill>
              </a:rPr>
              <a:t>TB TRANSMISSION</a:t>
            </a:r>
            <a:r>
              <a:rPr lang="en-US" sz="4800" b="1" smtClean="0">
                <a:solidFill>
                  <a:schemeClr val="accent2"/>
                </a:solidFill>
              </a:rPr>
              <a:t> </a:t>
            </a:r>
            <a:r>
              <a:rPr lang="en-US" sz="2400" b="1" smtClean="0">
                <a:solidFill>
                  <a:schemeClr val="accent2"/>
                </a:solidFill>
              </a:rPr>
              <a:t>MODEL</a:t>
            </a:r>
            <a:endParaRPr lang="en-GB" sz="2400" b="1" smtClean="0">
              <a:solidFill>
                <a:schemeClr val="accent2"/>
              </a:solidFill>
            </a:endParaRPr>
          </a:p>
        </p:txBody>
      </p:sp>
      <p:sp>
        <p:nvSpPr>
          <p:cNvPr id="28676" name="Rectangle 3"/>
          <p:cNvSpPr>
            <a:spLocks noChangeArrowheads="1"/>
          </p:cNvSpPr>
          <p:nvPr/>
        </p:nvSpPr>
        <p:spPr bwMode="auto">
          <a:xfrm>
            <a:off x="3581400" y="2514600"/>
            <a:ext cx="1752600" cy="457200"/>
          </a:xfrm>
          <a:prstGeom prst="rect">
            <a:avLst/>
          </a:prstGeom>
          <a:solidFill>
            <a:srgbClr val="FFCC66"/>
          </a:solidFill>
          <a:ln w="9525">
            <a:solidFill>
              <a:schemeClr val="tx1"/>
            </a:solidFill>
            <a:miter lim="800000"/>
            <a:headEnd/>
            <a:tailEnd/>
          </a:ln>
        </p:spPr>
        <p:txBody>
          <a:bodyPr wrap="none" lIns="91430" tIns="45715" rIns="91430" bIns="45715" anchor="ctr"/>
          <a:lstStyle/>
          <a:p>
            <a:pPr algn="ctr"/>
            <a:r>
              <a:rPr lang="en-US" sz="1600">
                <a:solidFill>
                  <a:schemeClr val="tx2"/>
                </a:solidFill>
                <a:latin typeface="Times New Roman" pitchFamily="18" charset="0"/>
              </a:rPr>
              <a:t>1 SOURCE</a:t>
            </a:r>
            <a:endParaRPr lang="en-GB" sz="1600">
              <a:solidFill>
                <a:schemeClr val="tx2"/>
              </a:solidFill>
              <a:latin typeface="Times New Roman" pitchFamily="18" charset="0"/>
            </a:endParaRPr>
          </a:p>
        </p:txBody>
      </p:sp>
      <p:sp>
        <p:nvSpPr>
          <p:cNvPr id="28677" name="Rectangle 4"/>
          <p:cNvSpPr>
            <a:spLocks noChangeArrowheads="1"/>
          </p:cNvSpPr>
          <p:nvPr/>
        </p:nvSpPr>
        <p:spPr bwMode="auto">
          <a:xfrm flipV="1">
            <a:off x="3581400" y="4648200"/>
            <a:ext cx="1828800" cy="381000"/>
          </a:xfrm>
          <a:prstGeom prst="rect">
            <a:avLst/>
          </a:prstGeom>
          <a:solidFill>
            <a:srgbClr val="FFCC66"/>
          </a:solidFill>
          <a:ln w="9525">
            <a:solidFill>
              <a:schemeClr val="tx1"/>
            </a:solidFill>
            <a:miter lim="800000"/>
            <a:headEnd/>
            <a:tailEnd/>
          </a:ln>
        </p:spPr>
        <p:txBody>
          <a:bodyPr rot="10800000" wrap="none" lIns="91430" tIns="45715" rIns="91430" bIns="45715" anchor="ctr"/>
          <a:lstStyle/>
          <a:p>
            <a:pPr algn="ctr"/>
            <a:r>
              <a:rPr lang="en-US" sz="1600">
                <a:solidFill>
                  <a:schemeClr val="tx2"/>
                </a:solidFill>
                <a:latin typeface="Times New Roman" pitchFamily="18" charset="0"/>
              </a:rPr>
              <a:t>20  INFECTED</a:t>
            </a:r>
            <a:endParaRPr lang="en-GB" sz="1600">
              <a:solidFill>
                <a:schemeClr val="tx2"/>
              </a:solidFill>
              <a:latin typeface="Times New Roman" pitchFamily="18" charset="0"/>
            </a:endParaRPr>
          </a:p>
        </p:txBody>
      </p:sp>
      <p:sp>
        <p:nvSpPr>
          <p:cNvPr id="28678" name="Rectangle 5"/>
          <p:cNvSpPr>
            <a:spLocks noChangeArrowheads="1"/>
          </p:cNvSpPr>
          <p:nvPr/>
        </p:nvSpPr>
        <p:spPr bwMode="auto">
          <a:xfrm flipV="1">
            <a:off x="6477000" y="3124200"/>
            <a:ext cx="1905000" cy="914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10 INFECTIONS</a:t>
            </a:r>
          </a:p>
          <a:p>
            <a:pPr marL="457200" indent="-457200" algn="ctr"/>
            <a:r>
              <a:rPr lang="en-US" sz="1600">
                <a:solidFill>
                  <a:schemeClr val="tx2"/>
                </a:solidFill>
                <a:latin typeface="Times New Roman" pitchFamily="18" charset="0"/>
              </a:rPr>
              <a:t>X  2 YRS = 20</a:t>
            </a:r>
            <a:endParaRPr lang="en-GB" sz="1600">
              <a:solidFill>
                <a:schemeClr val="tx2"/>
              </a:solidFill>
              <a:latin typeface="Times New Roman" pitchFamily="18" charset="0"/>
            </a:endParaRPr>
          </a:p>
        </p:txBody>
      </p:sp>
      <p:sp>
        <p:nvSpPr>
          <p:cNvPr id="28679" name="Rectangle 6"/>
          <p:cNvSpPr>
            <a:spLocks noChangeArrowheads="1"/>
          </p:cNvSpPr>
          <p:nvPr/>
        </p:nvSpPr>
        <p:spPr bwMode="auto">
          <a:xfrm flipV="1">
            <a:off x="685800" y="3886200"/>
            <a:ext cx="1828800" cy="9144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10%  LIFETIME</a:t>
            </a:r>
          </a:p>
          <a:p>
            <a:pPr marL="457200" indent="-457200" algn="ctr"/>
            <a:r>
              <a:rPr lang="en-US" sz="1600">
                <a:solidFill>
                  <a:schemeClr val="tx2"/>
                </a:solidFill>
                <a:latin typeface="Times New Roman" pitchFamily="18" charset="0"/>
              </a:rPr>
              <a:t> BREAKDOWN</a:t>
            </a:r>
            <a:endParaRPr lang="en-GB" sz="1600">
              <a:solidFill>
                <a:schemeClr val="tx2"/>
              </a:solidFill>
              <a:latin typeface="Times New Roman" pitchFamily="18" charset="0"/>
            </a:endParaRPr>
          </a:p>
        </p:txBody>
      </p:sp>
      <p:sp>
        <p:nvSpPr>
          <p:cNvPr id="28680" name="Rectangle 7"/>
          <p:cNvSpPr>
            <a:spLocks noChangeArrowheads="1"/>
          </p:cNvSpPr>
          <p:nvPr/>
        </p:nvSpPr>
        <p:spPr bwMode="auto">
          <a:xfrm flipV="1">
            <a:off x="685800" y="2819400"/>
            <a:ext cx="1828800" cy="7620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1430" tIns="45715" rIns="91430" bIns="45715" anchor="ctr"/>
          <a:lstStyle/>
          <a:p>
            <a:pPr marL="457200" indent="-457200" algn="ctr"/>
            <a:r>
              <a:rPr lang="en-US" sz="1600">
                <a:solidFill>
                  <a:schemeClr val="tx2"/>
                </a:solidFill>
                <a:latin typeface="Times New Roman" pitchFamily="18" charset="0"/>
              </a:rPr>
              <a:t>50%  SMEAR</a:t>
            </a:r>
          </a:p>
          <a:p>
            <a:pPr marL="457200" indent="-457200" algn="ctr"/>
            <a:r>
              <a:rPr lang="en-US" sz="1600">
                <a:solidFill>
                  <a:schemeClr val="tx2"/>
                </a:solidFill>
                <a:latin typeface="Times New Roman" pitchFamily="18" charset="0"/>
              </a:rPr>
              <a:t>POSITIVE</a:t>
            </a:r>
            <a:endParaRPr lang="en-GB" sz="1600">
              <a:solidFill>
                <a:schemeClr val="tx2"/>
              </a:solidFill>
              <a:latin typeface="Times New Roman" pitchFamily="18" charset="0"/>
            </a:endParaRPr>
          </a:p>
        </p:txBody>
      </p:sp>
      <p:sp>
        <p:nvSpPr>
          <p:cNvPr id="28681" name="AutoShape 9"/>
          <p:cNvSpPr>
            <a:spLocks noChangeArrowheads="1"/>
          </p:cNvSpPr>
          <p:nvPr/>
        </p:nvSpPr>
        <p:spPr bwMode="auto">
          <a:xfrm>
            <a:off x="5334000" y="3276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
        <p:nvSpPr>
          <p:cNvPr id="28682" name="AutoShape 10"/>
          <p:cNvSpPr>
            <a:spLocks noChangeArrowheads="1"/>
          </p:cNvSpPr>
          <p:nvPr/>
        </p:nvSpPr>
        <p:spPr bwMode="auto">
          <a:xfrm>
            <a:off x="3124200" y="3276600"/>
            <a:ext cx="485775" cy="976313"/>
          </a:xfrm>
          <a:prstGeom prst="up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it-IT"/>
          </a:p>
        </p:txBody>
      </p:sp>
      <p:sp>
        <p:nvSpPr>
          <p:cNvPr id="28683" name="Rectangle 11"/>
          <p:cNvSpPr>
            <a:spLocks noChangeArrowheads="1"/>
          </p:cNvSpPr>
          <p:nvPr/>
        </p:nvSpPr>
        <p:spPr bwMode="auto">
          <a:xfrm>
            <a:off x="609600" y="5791200"/>
            <a:ext cx="73914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0" tIns="45715" rIns="91430" bIns="45715" anchor="ctr"/>
          <a:lstStyle/>
          <a:p>
            <a:pPr algn="ctr"/>
            <a:endParaRPr lang="en-GB" sz="4400">
              <a:solidFill>
                <a:schemeClr val="tx2"/>
              </a:solidFill>
              <a:latin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12052</TotalTime>
  <Words>2991</Words>
  <Application>Microsoft Office PowerPoint</Application>
  <PresentationFormat>On-screen Show (4:3)</PresentationFormat>
  <Paragraphs>513</Paragraphs>
  <Slides>71</Slides>
  <Notes>41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71</vt:i4>
      </vt:variant>
    </vt:vector>
  </HeadingPairs>
  <TitlesOfParts>
    <vt:vector size="84" baseType="lpstr">
      <vt:lpstr>Arial</vt:lpstr>
      <vt:lpstr>Calibri</vt:lpstr>
      <vt:lpstr>Times New Roman</vt:lpstr>
      <vt:lpstr>Tahoma</vt:lpstr>
      <vt:lpstr>Arial Unicode MS</vt:lpstr>
      <vt:lpstr>Arial Narrow</vt:lpstr>
      <vt:lpstr>Wingdings</vt:lpstr>
      <vt:lpstr>airal narrow</vt:lpstr>
      <vt:lpstr>MS PGothic</vt:lpstr>
      <vt:lpstr>ZapfDingbats BT</vt:lpstr>
      <vt:lpstr>Default Design</vt:lpstr>
      <vt:lpstr>Picture</vt:lpstr>
      <vt:lpstr>Chart</vt:lpstr>
      <vt:lpstr>Slide 1</vt:lpstr>
      <vt:lpstr>Slide 2</vt:lpstr>
      <vt:lpstr>Outline</vt:lpstr>
      <vt:lpstr>TB, an old disease 1</vt:lpstr>
      <vt:lpstr>TB, an old disease 1</vt:lpstr>
      <vt:lpstr>Slide 6</vt:lpstr>
      <vt:lpstr>Slide 7</vt:lpstr>
      <vt:lpstr>Slide 8</vt:lpstr>
      <vt:lpstr>TB TRANSMISSION MODEL</vt:lpstr>
      <vt:lpstr>TB TRANSMISSION MODEL</vt:lpstr>
      <vt:lpstr>TB TRANSMISSION MODEL</vt:lpstr>
      <vt:lpstr>TB TRANSMISSION MODEL</vt:lpstr>
      <vt:lpstr>Interventions over time: old weapons might be useful again? Sanatoria</vt:lpstr>
      <vt:lpstr>Slide 14</vt:lpstr>
      <vt:lpstr>Slide 15</vt:lpstr>
      <vt:lpstr>Slide 16</vt:lpstr>
      <vt:lpstr>Interventions over time: old weapons might be useful again? Socio-economical improvement</vt:lpstr>
      <vt:lpstr>Slide 18</vt:lpstr>
      <vt:lpstr>TB mortality in Europe</vt:lpstr>
      <vt:lpstr>The lower the GNI and HDI, the higher the incidence of TB</vt:lpstr>
      <vt:lpstr>Slide 21</vt:lpstr>
      <vt:lpstr>Slide 22</vt:lpstr>
      <vt:lpstr>Slide 23</vt:lpstr>
      <vt:lpstr>Slide 24</vt:lpstr>
      <vt:lpstr>Evidence on social determinants</vt:lpstr>
      <vt:lpstr> Interventions over time: old and new public health strategies</vt:lpstr>
      <vt:lpstr>DOTS </vt:lpstr>
      <vt:lpstr>WHO-recommended Stop TB Strategy  to Reach the 2015 MDGs (2006)</vt:lpstr>
      <vt:lpstr>The STOP TB Strategy –  2010 </vt:lpstr>
      <vt:lpstr>Slide 30</vt:lpstr>
      <vt:lpstr>Slide 31</vt:lpstr>
      <vt:lpstr>Incidence, prevalence and mortality rates: global estimates</vt:lpstr>
      <vt:lpstr>Slide 33</vt:lpstr>
      <vt:lpstr>Slide 34</vt:lpstr>
      <vt:lpstr>Slide 35</vt:lpstr>
      <vt:lpstr>Slide 36</vt:lpstr>
      <vt:lpstr>Range of % of MDR among new TB cases, 1994-2010</vt:lpstr>
      <vt:lpstr>13 top settings with highest % of MDR-TB among new cases, 2001-2010 </vt:lpstr>
      <vt:lpstr>Distribution of proportion of MDR among previously treated TB cases, 1994-2010</vt:lpstr>
      <vt:lpstr>Slide 40</vt:lpstr>
      <vt:lpstr>Countries that had reported at least one XDR-TB case by Oct 2011</vt:lpstr>
      <vt:lpstr>Slide 42</vt:lpstr>
      <vt:lpstr>Slide 43</vt:lpstr>
      <vt:lpstr>Slide 44</vt:lpstr>
      <vt:lpstr>Slide 45</vt:lpstr>
      <vt:lpstr>Russian Federation (new TB/HIV cases 1999-2009)</vt:lpstr>
      <vt:lpstr>Slide 47</vt:lpstr>
      <vt:lpstr>Slide 48</vt:lpstr>
      <vt:lpstr>Slide 49</vt:lpstr>
      <vt:lpstr>Slide 50</vt:lpstr>
      <vt:lpstr>Slide 51</vt:lpstr>
      <vt:lpstr>Slide 52</vt:lpstr>
      <vt:lpstr>Slide 53</vt:lpstr>
      <vt:lpstr>Slide 54</vt:lpstr>
      <vt:lpstr>Slide 55</vt:lpstr>
      <vt:lpstr>Slide 56</vt:lpstr>
      <vt:lpstr>Slide 57</vt:lpstr>
      <vt:lpstr>Meropenem</vt:lpstr>
      <vt:lpstr>Delamanid</vt:lpstr>
      <vt:lpstr>Bedaquiline (Bq) and PA-824 </vt:lpstr>
      <vt:lpstr>Slide 61</vt:lpstr>
      <vt:lpstr>Slide 62</vt:lpstr>
      <vt:lpstr>Slide 63</vt:lpstr>
      <vt:lpstr>Slide 64</vt:lpstr>
      <vt:lpstr>Slide 65</vt:lpstr>
      <vt:lpstr>Slide 66</vt:lpstr>
      <vt:lpstr>Slide 67</vt:lpstr>
      <vt:lpstr>Slide 68</vt:lpstr>
      <vt:lpstr>Slide 69</vt:lpstr>
      <vt:lpstr>Slide 70</vt:lpstr>
      <vt:lpstr>Slide 71</vt:lpstr>
    </vt:vector>
  </TitlesOfParts>
  <Company>Fondazioen Maugeri, Tradate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DOTS strategy</dc:title>
  <dc:creator>WHO CC, Tradate</dc:creator>
  <cp:lastModifiedBy>amerzouk</cp:lastModifiedBy>
  <cp:revision>131</cp:revision>
  <cp:lastPrinted>2003-04-10T14:23:01Z</cp:lastPrinted>
  <dcterms:created xsi:type="dcterms:W3CDTF">1998-10-20T15:03:20Z</dcterms:created>
  <dcterms:modified xsi:type="dcterms:W3CDTF">2012-09-19T15:00:31Z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7711175</vt:lpwstr>
  </property>
  <property fmtid="{D5CDD505-2E9C-101B-9397-08002B2CF9AE}" pid="3" name="NXPowerLiteSettings">
    <vt:lpwstr>F7000400038000</vt:lpwstr>
  </property>
  <property fmtid="{D5CDD505-2E9C-101B-9397-08002B2CF9AE}" pid="4" name="NXPowerLiteVersion">
    <vt:lpwstr>D5.0.6</vt:lpwstr>
  </property>
</Properties>
</file>