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1" r:id="rId1"/>
  </p:sldMasterIdLst>
  <p:notesMasterIdLst>
    <p:notesMasterId r:id="rId19"/>
  </p:notesMasterIdLst>
  <p:handoutMasterIdLst>
    <p:handoutMasterId r:id="rId20"/>
  </p:handoutMasterIdLst>
  <p:sldIdLst>
    <p:sldId id="262" r:id="rId2"/>
    <p:sldId id="331" r:id="rId3"/>
    <p:sldId id="354" r:id="rId4"/>
    <p:sldId id="365" r:id="rId5"/>
    <p:sldId id="367" r:id="rId6"/>
    <p:sldId id="368" r:id="rId7"/>
    <p:sldId id="366" r:id="rId8"/>
    <p:sldId id="369" r:id="rId9"/>
    <p:sldId id="370" r:id="rId10"/>
    <p:sldId id="372" r:id="rId11"/>
    <p:sldId id="371" r:id="rId12"/>
    <p:sldId id="373" r:id="rId13"/>
    <p:sldId id="374" r:id="rId14"/>
    <p:sldId id="324" r:id="rId15"/>
    <p:sldId id="353" r:id="rId16"/>
    <p:sldId id="328" r:id="rId17"/>
    <p:sldId id="284" r:id="rId18"/>
  </p:sldIdLst>
  <p:sldSz cx="9144000" cy="6858000" type="screen4x3"/>
  <p:notesSz cx="6858000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9" userDrawn="1">
          <p15:clr>
            <a:srgbClr val="A4A3A4"/>
          </p15:clr>
        </p15:guide>
        <p15:guide id="2" pos="2902" userDrawn="1">
          <p15:clr>
            <a:srgbClr val="A4A3A4"/>
          </p15:clr>
        </p15:guide>
        <p15:guide id="3" pos="157" userDrawn="1">
          <p15:clr>
            <a:srgbClr val="A4A3A4"/>
          </p15:clr>
        </p15:guide>
        <p15:guide id="4" orient="horz" pos="3905" userDrawn="1">
          <p15:clr>
            <a:srgbClr val="A4A3A4"/>
          </p15:clr>
        </p15:guide>
        <p15:guide id="5" pos="1677" userDrawn="1">
          <p15:clr>
            <a:srgbClr val="A4A3A4"/>
          </p15:clr>
        </p15:guide>
        <p15:guide id="6" pos="3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83972" autoAdjust="0"/>
  </p:normalViewPr>
  <p:slideViewPr>
    <p:cSldViewPr snapToGrid="0" snapToObjects="1">
      <p:cViewPr>
        <p:scale>
          <a:sx n="100" d="100"/>
          <a:sy n="100" d="100"/>
        </p:scale>
        <p:origin x="-1890" y="-66"/>
      </p:cViewPr>
      <p:guideLst>
        <p:guide orient="horz" pos="2159"/>
        <p:guide orient="horz" pos="3905"/>
        <p:guide pos="2902"/>
        <p:guide pos="157"/>
        <p:guide pos="1677"/>
        <p:guide pos="3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aseline="0" dirty="0" smtClean="0">
                <a:solidFill>
                  <a:srgbClr val="FF0000"/>
                </a:solidFill>
              </a:rPr>
              <a:t>오늘 발표하게 된 저널은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2019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년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10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월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29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일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NEJM 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에 실린 것으로써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M72/AS01 Tb Vaccine 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에 대한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Efficacy, Immunogenicity 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에 대한 내용입니다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aseline="0" dirty="0" smtClean="0">
                <a:solidFill>
                  <a:srgbClr val="FF0000"/>
                </a:solidFill>
              </a:rPr>
              <a:t>저는 발표를 맡게 된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2</a:t>
            </a:r>
            <a:r>
              <a:rPr kumimoji="1" lang="ko-KR" altLang="en-US" sz="1400" baseline="0" dirty="0" err="1" smtClean="0">
                <a:solidFill>
                  <a:srgbClr val="FF0000"/>
                </a:solidFill>
              </a:rPr>
              <a:t>년차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 박찬수 입니다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.</a:t>
            </a: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Cut off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인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25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세 부근에서 고르지 않게 군집이 밀집되어 있기 때문으로 나이에 따른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Vaccine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의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efficacy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는 크게 연관성이 없다고 볼 수 있었습니다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10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047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다음은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Immunogenicity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대한 분석을 보여주는 도표입니다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Kenya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와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South Africa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참가자들로 구성된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코호트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연구에서 그림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A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백신 주사를 맞은 경우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2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개월부터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36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개월까지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Anti-M72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IgG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antibody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seropositive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로 발현되고 있음을 잘 보여주고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그림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B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에서는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 specific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Polypositive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CD4+ T cells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 백신 주사 후 상당히 많이 증가된 것을 볼 수 있으며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36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개월 동안 감소되지 않고 유지되고 있음을 볼 수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그리고 그림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C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를 보시면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Polypositive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M72 specific CD4+ T cell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들은 대부분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interferon-gamma, interleukin-2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또는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TNF-alpha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를 발현하고 있으며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CD40L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은 공통적으로 발현되지 않고 있었습니다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다시 그림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B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C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를 함께 보면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2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개월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째에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Polypositive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T-cell frequency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가장 적으며 이 때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Immune marker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Interferon-gamma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만 발현되는 것이 우세함을 알 수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 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11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808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다음은 국가별 </a:t>
            </a:r>
            <a:r>
              <a:rPr lang="en-US" altLang="ko-KR" sz="1200" b="0" strike="noStrike" cap="none" dirty="0" err="1" smtClean="0">
                <a:latin typeface="맑은 고딕" charset="0"/>
                <a:ea typeface="맑은 고딕" charset="0"/>
              </a:rPr>
              <a:t>Polypositive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T-cell frequency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를 비교한 것으로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2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개월 </a:t>
            </a:r>
            <a:r>
              <a:rPr lang="ko-KR" altLang="en-US" sz="1200" b="0" strike="noStrike" cap="none" dirty="0" err="1" smtClean="0">
                <a:latin typeface="맑은 고딕" charset="0"/>
                <a:ea typeface="맑은 고딕" charset="0"/>
              </a:rPr>
              <a:t>째에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Kenya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South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aftrica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보다 약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5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배 정도 더 많은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Polypositive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T cell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 관찰되었으나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Interferon gamma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발현되는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T cell frequency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에서는 두 국가간에 큰 차이가 없음을 알 수 있었습니다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따라서 이는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South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africa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에서는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Interferon gamma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만 발현하는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CD4+ T cell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 우세하다는 것을 상대적으로 보여주고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12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02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안전성에 대해서는 연구기간 동안 초 두 케이스의 심각한 이벤트가 있었는데 그 중 하나는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그룹 중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한명이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두번째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예방접종 후 열이 났었으며 다른 하나는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Placebo group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Hypertensive encephalopathy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발생했습니다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연구기간 동안에는 총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47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명이 사망하였고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그중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가장 흔한 원인은 실험과는 연관이 없는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Trauma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였습니다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13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첫째로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백신은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3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년의 연구기간 동안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M. tuberculosis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감염자 들 중 약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50%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정도가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active pulmonary Tb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로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진행되는 것을 예방해주었습니다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둘째로 이전 연구에서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25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세 이전의 사람들에게서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 efficacy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더 높다는 결론을 얻었었는데 이번 연구에서는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 efficacy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나이에 따라 다를 것이라는 가설을 뒷받침 해주지 못하였습니다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셋째로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2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개월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째에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Polypositive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CD4+ T cell frequency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예상한 것보다 낮게 관찰되었고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이것은 같은 시기의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Anti M72 antibody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들의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seropositivity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rate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높았던 것과는 대조적인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결과를 보여주고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마지막으로 이러한 결과들은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Pulmonary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tuberculosis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대한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 efficacy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와 최소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3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년까지는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의한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immune responses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지속됨을 보여주고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ko-KR" sz="1200" b="0" strike="noStrike" cap="none" baseline="0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14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첫째 기술적인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Artifact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가능성을 배제할 수 없으며 둘째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M72 specific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CD8+ T-cell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반응이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첫번째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예방 주사 후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7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일 뒤에는 낮게 측정되는데 이 시기를 이번 연구에서는 포함하지 않아 백신 예방에서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CD8+ T cell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의 역할을 알 수 없었습니다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셋째로는 이러한 연구 결과들이 더 큰 모집단에서 그리고 더 긴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f/u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기간 동안 수행되어 더욱 보편적인 결론을 도출할 수 있어야 합니다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15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결과적으로 이 저널에서 말하고 싶은 것은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strike="noStrike" cap="none" dirty="0" err="1" smtClean="0">
                <a:latin typeface="맑은 고딕" charset="0"/>
                <a:ea typeface="맑은 고딕" charset="0"/>
              </a:rPr>
              <a:t>M.Tuberculosis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감염자들에게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M72/AS01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백신이 면역 반응을 유발하여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Pulmonary tuberculosis disease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로 발전하는 것을 최소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3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년간은 예방해 줄 수 있다는 것으로 요약할 수 있으며 발표는 여기서 마치도록 하겠습니다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감사합니다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16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 smtClean="0"/>
              <a:t>감사합니다</a:t>
            </a:r>
            <a:r>
              <a:rPr kumimoji="1" lang="en-US" altLang="ko-KR" dirty="0" smtClean="0"/>
              <a:t>.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1217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WHO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따르면 결핵은 단일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Pathogen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으로써 사망까지 이르게 하는 원인으로 이에 대한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 개발될 경우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epidemic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의 종결을 이룰 수 있다고 얘기하고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그렇다면 백신은 어떤 원리를 이용하는지 살펴보면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백신의 기전으로 애초에 감염 자체를 예방하는 방법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감염은 이미 발생했지만 질병으로 발전하는 것을 예방하는 방법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재발 방지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치료 백신 등 크게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4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가지 로 구분할 수 있으며 그 중 이번에 살펴 볼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POD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해당하는 백신으로 분류되고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이러한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은 </a:t>
            </a:r>
            <a:r>
              <a:rPr lang="en-US" altLang="ko-KR" sz="1200" b="0" strike="noStrike" cap="none" baseline="0" dirty="0" err="1" smtClean="0">
                <a:latin typeface="맑은 고딕" charset="0"/>
                <a:ea typeface="맑은 고딕" charset="0"/>
              </a:rPr>
              <a:t>M.tuberculosis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antigens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으로부터 유도된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Mtb32A, Mtb39A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라는 재조합 단백질을 포함하고 있으며 이전의 연구에서는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efficacy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대한 결론만 도출했다면 더 나아가 이번 연구에서는 백신의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Safety, immunogenicity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대해서도 함께 분석을 하였습니다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2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다음은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Method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입니다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Study population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은 총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3575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명이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involve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되었는데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Tb endemic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인 아프리카의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Kenya, South Africa, Zambia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세 국가에서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18~50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세 사이의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HIV negative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이면서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IGRA positive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Tb disease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발현되지 않은 잠복 결핵 환자를 대상으로 하였습니다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Study design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double blind, randomized, placebo-controlled trial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로 이루어졌으며 연구의 목적은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efficacy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를 평가하고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immunogenicity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대한 접근이며 총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3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년간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f/u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하였습니다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3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연구 결과 입니다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Table 1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에서는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Vaccine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의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 efficacy 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를 각각의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case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definition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따라 분석한 것으로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Definition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 따라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25.2~68.0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의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범위의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Efficacy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있었습니다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strike="noStrike" cap="none" baseline="0" dirty="0" smtClean="0">
              <a:latin typeface="맑은 고딕" charset="0"/>
              <a:ea typeface="맑은 고딕" charset="0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First definition : Bacteriologically confirmed pulmonary tuberculosis not associated with HIV infection and diagnosed with sputum obtained before initiation of treatment for Tb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Second definition : PCR positive pulmonary tuberculosis disease not associated with HIV infection, diagnosed with sputum obtained before initiation of treatment for Tb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Third definition : Definite pulmonary tuberculosis disease not associated with HIV infection, diagnosed with sputum obtained up to 4 weeks after initiation of Tb treatment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Fourth definition : microbiologically confirmed pulmonary tuberculosis disease, diagnosed with sputum obtained up to 4 weeks after initiation of Tb treatment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Fifth definition : Clinical tuberculosis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Modified Fifth definition : Clinical tuberculosis not associated with HIV infection </a:t>
            </a: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4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다음은 </a:t>
            </a:r>
            <a:r>
              <a:rPr lang="ko-KR" altLang="en-US" sz="1200" b="0" strike="noStrike" cap="none" dirty="0" err="1" smtClean="0">
                <a:latin typeface="맑은 고딕" charset="0"/>
                <a:ea typeface="맑은 고딕" charset="0"/>
              </a:rPr>
              <a:t>카플란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마이어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그래프로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M72/AS01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을 투여한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실험군에서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생존률이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더 높게 나왔음을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볼 수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5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018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Table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2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에서는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First case definition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을 기준으로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 Efficacy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를 분석한 표로 전체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2389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명의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protocol efficacy cohort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참가자 중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투여군에서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13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명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 Placebo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군에서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26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명의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Pulmonary Tb disease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유발되어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Overall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하게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49.7%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의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Efficacy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나타났습니다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이를 성별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국가별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흡연유무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,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나이 등에 따라 분류해서 분석한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Vaccine efficacy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가 표에 담겨져 있습니다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.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6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051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7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30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여기서 더 살펴볼 점은 나이의 기준을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25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세로 잡았을 때와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30</a:t>
            </a:r>
            <a:r>
              <a:rPr lang="ko-KR" altLang="en-US" sz="1200" b="0" strike="noStrike" cap="none" dirty="0" smtClean="0">
                <a:latin typeface="맑은 고딕" charset="0"/>
                <a:ea typeface="맑은 고딕" charset="0"/>
              </a:rPr>
              <a:t>세로 잡았을 때 </a:t>
            </a:r>
            <a:r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Efficacy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와 나이의 연관성에서 큰 차이가 나고 있다는 점이며 이는 다음 </a:t>
            </a:r>
            <a:r>
              <a:rPr lang="en-US" altLang="ko-KR" sz="1200" b="0" strike="noStrike" cap="none" baseline="0" dirty="0" smtClean="0">
                <a:latin typeface="맑은 고딕" charset="0"/>
                <a:ea typeface="맑은 고딕" charset="0"/>
              </a:rPr>
              <a:t>Figure 2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에서 </a:t>
            </a:r>
            <a:r>
              <a:rPr lang="ko-KR" altLang="en-US" sz="1200" b="0" strike="noStrike" cap="none" baseline="0" dirty="0" err="1" smtClean="0">
                <a:latin typeface="맑은 고딕" charset="0"/>
                <a:ea typeface="맑은 고딕" charset="0"/>
              </a:rPr>
              <a:t>보시듯이</a:t>
            </a:r>
            <a:r>
              <a:rPr lang="ko-KR" altLang="en-US" sz="1200" b="0" strike="noStrike" cap="none" baseline="0" dirty="0" smtClean="0">
                <a:latin typeface="맑은 고딕" charset="0"/>
                <a:ea typeface="맑은 고딕" charset="0"/>
              </a:rPr>
              <a:t> </a:t>
            </a: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8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96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온라인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85800" y="4777195"/>
            <a:ext cx="5487035" cy="3909303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strike="noStrike" cap="none" dirty="0" smtClean="0"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1" y="9428928"/>
            <a:ext cx="2972435" cy="498400"/>
          </a:xfrm>
          <a:prstGeom prst="rect">
            <a:avLst/>
          </a:prstGeom>
        </p:spPr>
        <p:txBody>
          <a:bodyPr vert="horz" wrap="square" lIns="91440" tIns="45720" rIns="91440" bIns="45720" anchor="b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/>
                </a:solidFill>
                <a:latin typeface="맑은 고딕" charset="0"/>
                <a:ea typeface="맑은 고딕" charset="0"/>
              </a:rPr>
              <a:t>9</a:t>
            </a:fld>
            <a:endParaRPr lang="en-US" altLang="ko-KR" sz="1200" b="0" strike="noStrike" cap="none" dirty="0" smtClean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252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7335" cy="132651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7335" cy="435229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8035" cy="365760"/>
          </a:xfrm>
        </p:spPr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735" cy="365760"/>
          </a:xfrm>
        </p:spPr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8035" cy="365760"/>
          </a:xfrm>
        </p:spPr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2020-05-27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130" y="3445509"/>
            <a:ext cx="5424169" cy="1478916"/>
          </a:xfrm>
        </p:spPr>
        <p:txBody>
          <a:bodyPr vert="horz" wrap="square" lIns="36000" tIns="36000" rIns="36000" bIns="36000" numCol="1" anchor="t">
            <a:normAutofit fontScale="32500" lnSpcReduction="20000"/>
          </a:bodyPr>
          <a:lstStyle/>
          <a:p>
            <a:pPr algn="l">
              <a:lnSpc>
                <a:spcPct val="120000"/>
              </a:lnSpc>
            </a:pP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Jiangmei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 Wang, MD1;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Ruoqiong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 Huang, MD1; Qi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Xu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, MD1;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Guoping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Zheng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, MD2;</a:t>
            </a:r>
          </a:p>
          <a:p>
            <a:pPr algn="l">
              <a:lnSpc>
                <a:spcPct val="120000"/>
              </a:lnSpc>
            </a:pP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Guanguan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Qiu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, MS2;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Menghua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Ge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, MD2;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Qiang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Shu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, MD1;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Jianguo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 </a:t>
            </a:r>
            <a:r>
              <a:rPr lang="en-US" altLang="ko-KR" sz="3100" dirty="0" err="1">
                <a:solidFill>
                  <a:schemeClr val="bg1"/>
                </a:solidFill>
                <a:latin typeface="Franklin Gothic"/>
              </a:rPr>
              <a:t>Xu</a:t>
            </a:r>
            <a:r>
              <a:rPr lang="en-US" altLang="ko-KR" sz="3100" dirty="0">
                <a:solidFill>
                  <a:schemeClr val="bg1"/>
                </a:solidFill>
                <a:latin typeface="Franklin Gothic"/>
              </a:rPr>
              <a:t>, </a:t>
            </a:r>
            <a:r>
              <a:rPr lang="en-US" altLang="ko-KR" sz="3100" dirty="0" smtClean="0">
                <a:solidFill>
                  <a:schemeClr val="bg1"/>
                </a:solidFill>
                <a:latin typeface="Franklin Gothic"/>
              </a:rPr>
              <a:t>PhD1,2</a:t>
            </a:r>
          </a:p>
          <a:p>
            <a:pPr algn="l">
              <a:lnSpc>
                <a:spcPct val="120000"/>
              </a:lnSpc>
            </a:pPr>
            <a:endParaRPr lang="en-US" altLang="ko-KR" sz="3100" b="1" dirty="0">
              <a:solidFill>
                <a:schemeClr val="bg1"/>
              </a:solidFill>
              <a:latin typeface="Franklin Gothic"/>
            </a:endParaRPr>
          </a:p>
          <a:p>
            <a:pPr algn="l">
              <a:lnSpc>
                <a:spcPct val="120000"/>
              </a:lnSpc>
            </a:pPr>
            <a:r>
              <a:rPr lang="en-US" altLang="ko-KR" sz="4800" b="1" dirty="0" smtClean="0">
                <a:solidFill>
                  <a:schemeClr val="bg1"/>
                </a:solidFill>
                <a:latin typeface="+mn-ea"/>
              </a:rPr>
              <a:t>Critical Care Medicine 2020.4.17</a:t>
            </a:r>
            <a:endParaRPr lang="ko-KR" altLang="en-US" sz="4800" b="1" strike="noStrike" cap="none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405130" y="1814194"/>
            <a:ext cx="8323580" cy="172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algn="just">
              <a:lnSpc>
                <a:spcPct val="90000"/>
              </a:lnSpc>
            </a:pPr>
            <a:r>
              <a:rPr lang="en-US" altLang="ko-KR" sz="3400" dirty="0" err="1" smtClean="0">
                <a:solidFill>
                  <a:schemeClr val="bg1"/>
                </a:solidFill>
                <a:latin typeface="Franklin Gothic Medium Cond" charset="0"/>
                <a:ea typeface="Franklin Gothic Medium Cond" charset="0"/>
              </a:rPr>
              <a:t>Mesenchymal</a:t>
            </a:r>
            <a:r>
              <a:rPr lang="en-US" altLang="ko-KR" sz="3400" dirty="0" smtClean="0">
                <a:solidFill>
                  <a:schemeClr val="bg1"/>
                </a:solidFill>
                <a:latin typeface="Franklin Gothic Medium Cond" charset="0"/>
                <a:ea typeface="Franklin Gothic Medium Cond" charset="0"/>
              </a:rPr>
              <a:t> Stem Cell-Derived Extracellular Vesicles Alleviate Acute Lung Injury Via Transfer of miR-27a-3p</a:t>
            </a:r>
            <a:endParaRPr lang="ko-KR" altLang="en-US" sz="3400" b="0" strike="noStrike" cap="none" dirty="0" smtClean="0">
              <a:solidFill>
                <a:schemeClr val="bg1"/>
              </a:solidFill>
              <a:latin typeface="Franklin Gothic Medium Cond" charset="0"/>
              <a:ea typeface="Franklin Gothic Medium Cond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255" y="5633085"/>
            <a:ext cx="3533140" cy="7778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4350" y="5172075"/>
            <a:ext cx="4052570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40000"/>
              </a:lnSpc>
              <a:spcBef>
                <a:spcPts val="1000"/>
              </a:spcBef>
            </a:pPr>
            <a:r>
              <a:rPr lang="en-US" altLang="ko-KR" dirty="0" err="1">
                <a:latin typeface="Franklin Gothic Medium Cond" charset="0"/>
                <a:ea typeface="Franklin Gothic Medium Cond" charset="0"/>
              </a:rPr>
              <a:t>내과</a:t>
            </a:r>
            <a:r>
              <a:rPr lang="en-US" altLang="ko-KR" dirty="0">
                <a:latin typeface="Franklin Gothic Medium Cond" charset="0"/>
                <a:ea typeface="Franklin Gothic Medium Cond" charset="0"/>
              </a:rPr>
              <a:t> </a:t>
            </a:r>
            <a:r>
              <a:rPr lang="en-US" altLang="ko-KR" dirty="0" smtClean="0">
                <a:latin typeface="Franklin Gothic Medium Cond" charset="0"/>
                <a:ea typeface="Franklin Gothic Medium Cond" charset="0"/>
              </a:rPr>
              <a:t>R3 </a:t>
            </a:r>
            <a:r>
              <a:rPr lang="ko-KR" altLang="en-US" dirty="0" smtClean="0">
                <a:latin typeface="Franklin Gothic Medium Cond" charset="0"/>
                <a:ea typeface="Franklin Gothic Medium Cond" charset="0"/>
              </a:rPr>
              <a:t>박찬</a:t>
            </a:r>
            <a:r>
              <a:rPr lang="ko-KR" altLang="en-US" dirty="0">
                <a:latin typeface="Franklin Gothic Medium Cond" charset="0"/>
                <a:ea typeface="Franklin Gothic Medium Cond" charset="0"/>
              </a:rPr>
              <a:t>수</a:t>
            </a:r>
          </a:p>
        </p:txBody>
      </p:sp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772" y="1579880"/>
            <a:ext cx="5174026" cy="4719608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10" name="직사각형 9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11" name="그림 10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2" name="타원 1"/>
          <p:cNvSpPr/>
          <p:nvPr/>
        </p:nvSpPr>
        <p:spPr>
          <a:xfrm>
            <a:off x="3195263" y="5137079"/>
            <a:ext cx="667820" cy="29795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Efficacy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04" y="643890"/>
            <a:ext cx="7908825" cy="60578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Immunogenicity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870785" y="4062714"/>
            <a:ext cx="486137" cy="24885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3667875" y="6397159"/>
            <a:ext cx="123290" cy="123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4988103" y="6397159"/>
            <a:ext cx="123290" cy="123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6290743" y="6397159"/>
            <a:ext cx="123290" cy="123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7165915" y="6397159"/>
            <a:ext cx="123290" cy="123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7587962" y="6397159"/>
            <a:ext cx="123290" cy="123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8036447" y="6397159"/>
            <a:ext cx="123290" cy="123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5842883" y="6397159"/>
            <a:ext cx="123290" cy="1232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51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49" y="1631000"/>
            <a:ext cx="8644501" cy="359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Immunogenicity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66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10" name="내용 개체 틀 6"/>
          <p:cNvSpPr txBox="1">
            <a:spLocks noGrp="1"/>
          </p:cNvSpPr>
          <p:nvPr/>
        </p:nvSpPr>
        <p:spPr>
          <a:xfrm>
            <a:off x="249238" y="1521538"/>
            <a:ext cx="8645525" cy="49403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en-US" altLang="ko-KR" sz="2400" dirty="0" smtClean="0"/>
              <a:t>Two serious adverse events</a:t>
            </a:r>
          </a:p>
          <a:p>
            <a:pPr lvl="1">
              <a:buFontTx/>
              <a:buChar char="-"/>
            </a:pPr>
            <a:r>
              <a:rPr lang="en-US" altLang="ko-KR" sz="2000" dirty="0" smtClean="0"/>
              <a:t>One case of pyrexia in the M72/AS01</a:t>
            </a:r>
            <a:r>
              <a:rPr lang="en-US" altLang="ko-KR" sz="2000" baseline="-25000" dirty="0" smtClean="0"/>
              <a:t>E</a:t>
            </a:r>
            <a:r>
              <a:rPr lang="en-US" altLang="ko-KR" sz="2000" dirty="0" smtClean="0"/>
              <a:t> group</a:t>
            </a:r>
          </a:p>
          <a:p>
            <a:pPr lvl="1">
              <a:buFontTx/>
              <a:buChar char="-"/>
            </a:pPr>
            <a:r>
              <a:rPr lang="en-US" altLang="ko-KR" sz="2000" dirty="0" smtClean="0"/>
              <a:t>One case of hypertensive encephalopathy in the placebo group</a:t>
            </a:r>
          </a:p>
          <a:p>
            <a:pPr lvl="1">
              <a:buFontTx/>
              <a:buChar char="-"/>
            </a:pPr>
            <a:endParaRPr lang="en-US" altLang="ko-KR" sz="2000" dirty="0" smtClean="0"/>
          </a:p>
          <a:p>
            <a:pPr marL="457200" indent="-457200">
              <a:buAutoNum type="arabicPeriod"/>
            </a:pPr>
            <a:r>
              <a:rPr lang="en-US" altLang="ko-KR" sz="2400" dirty="0" smtClean="0"/>
              <a:t>47 deaths during the trial period</a:t>
            </a:r>
          </a:p>
          <a:p>
            <a:pPr lvl="1">
              <a:buFontTx/>
              <a:buChar char="-"/>
            </a:pPr>
            <a:r>
              <a:rPr lang="en-US" altLang="ko-KR" sz="2000" dirty="0" smtClean="0"/>
              <a:t>19 deaths / 1786 in </a:t>
            </a:r>
            <a:r>
              <a:rPr lang="en-US" altLang="ko-KR" sz="2000" dirty="0"/>
              <a:t>the M72/AS01</a:t>
            </a:r>
            <a:r>
              <a:rPr lang="en-US" altLang="ko-KR" sz="2000" baseline="-25000" dirty="0"/>
              <a:t>E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group</a:t>
            </a:r>
          </a:p>
          <a:p>
            <a:pPr lvl="1">
              <a:buFontTx/>
              <a:buChar char="-"/>
            </a:pPr>
            <a:r>
              <a:rPr lang="en-US" altLang="ko-KR" sz="2000" dirty="0" smtClean="0"/>
              <a:t>28 deaths / 1787 in the placebo group</a:t>
            </a:r>
          </a:p>
          <a:p>
            <a:pPr lvl="1">
              <a:buFontTx/>
              <a:buChar char="-"/>
            </a:pPr>
            <a:endParaRPr lang="en-US" altLang="ko-KR" sz="2000" dirty="0"/>
          </a:p>
          <a:p>
            <a:pPr marL="457200" indent="-457200">
              <a:buAutoNum type="arabicPeriod"/>
            </a:pPr>
            <a:r>
              <a:rPr lang="en-US" altLang="ko-KR" sz="2400" dirty="0" smtClean="0"/>
              <a:t>The most common cause of death was trauma (28 deaths)</a:t>
            </a:r>
          </a:p>
          <a:p>
            <a:pPr marL="457200" indent="-457200">
              <a:buAutoNum type="arabicPeriod"/>
            </a:pPr>
            <a:endParaRPr lang="en-US" altLang="ko-KR" sz="2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Safety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5" name="텍스트 개체 틀 4"/>
          <p:cNvSpPr txBox="1">
            <a:spLocks noGrp="1"/>
          </p:cNvSpPr>
          <p:nvPr>
            <p:ph type="title"/>
          </p:nvPr>
        </p:nvSpPr>
        <p:spPr>
          <a:xfrm>
            <a:off x="250825" y="721360"/>
            <a:ext cx="8561070" cy="858520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altLang="ko-KR" sz="3200" b="1" spc="-150" dirty="0">
                <a:latin typeface="Myriad Pro" charset="0"/>
                <a:ea typeface="Myriad Pro" charset="0"/>
              </a:rPr>
              <a:t>D</a:t>
            </a:r>
            <a:r>
              <a:rPr lang="en-US" altLang="ko-KR" sz="3200" b="1" spc="-150" dirty="0" smtClean="0">
                <a:latin typeface="Myriad Pro" charset="0"/>
                <a:ea typeface="Myriad Pro" charset="0"/>
              </a:rPr>
              <a:t>iscussion</a:t>
            </a:r>
            <a:endParaRPr lang="ko-KR" altLang="en-US" sz="3200" b="1" strike="noStrike" cap="none" dirty="0" smtClean="0">
              <a:latin typeface="Myriad Pro" charset="0"/>
              <a:ea typeface="Myriad Pro" charset="0"/>
            </a:endParaRPr>
          </a:p>
        </p:txBody>
      </p:sp>
      <p:sp>
        <p:nvSpPr>
          <p:cNvPr id="10" name="내용 개체 틀 6"/>
          <p:cNvSpPr txBox="1">
            <a:spLocks noGrp="1"/>
          </p:cNvSpPr>
          <p:nvPr/>
        </p:nvSpPr>
        <p:spPr>
          <a:xfrm>
            <a:off x="249238" y="1521538"/>
            <a:ext cx="8645525" cy="49403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en-US" altLang="ko-KR" sz="2400" dirty="0" smtClean="0"/>
              <a:t>M72/AS01 provided approximately 50% protection against progression to active pulmonary Tb for 3 years in </a:t>
            </a:r>
            <a:r>
              <a:rPr lang="en-US" altLang="ko-KR" sz="2400" dirty="0" err="1" smtClean="0"/>
              <a:t>M.tuberculosis</a:t>
            </a:r>
            <a:r>
              <a:rPr lang="en-US" altLang="ko-KR" sz="2400" dirty="0" smtClean="0"/>
              <a:t>-infected, HIV-negative adults.</a:t>
            </a:r>
          </a:p>
          <a:p>
            <a:pPr marL="457200" indent="-457200">
              <a:buAutoNum type="arabicPeriod"/>
            </a:pPr>
            <a:r>
              <a:rPr lang="en-US" altLang="ko-KR" sz="2400" dirty="0" smtClean="0"/>
              <a:t>Our final data set does not support the hypothesis of differential vaccine efficacy according to age</a:t>
            </a:r>
          </a:p>
          <a:p>
            <a:pPr marL="457200" indent="-457200">
              <a:buAutoNum type="arabicPeriod"/>
            </a:pPr>
            <a:r>
              <a:rPr lang="en-US" altLang="ko-KR" sz="2400" dirty="0" smtClean="0"/>
              <a:t>We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observed lower than expected frequencies of </a:t>
            </a:r>
            <a:r>
              <a:rPr lang="en-US" altLang="ko-KR" sz="2400" dirty="0" err="1" smtClean="0"/>
              <a:t>polypositive</a:t>
            </a:r>
            <a:r>
              <a:rPr lang="en-US" altLang="ko-KR" sz="2400" dirty="0" smtClean="0"/>
              <a:t> CD4+ T cells at month 2. And this result contrasts with the 100% </a:t>
            </a:r>
            <a:r>
              <a:rPr lang="en-US" altLang="ko-KR" sz="2400" dirty="0" err="1" smtClean="0"/>
              <a:t>seropositivity</a:t>
            </a:r>
            <a:r>
              <a:rPr lang="en-US" altLang="ko-KR" sz="2400" dirty="0" smtClean="0"/>
              <a:t> rate for anti M72 antibodies at month 2.</a:t>
            </a:r>
          </a:p>
          <a:p>
            <a:pPr marL="457200" indent="-457200">
              <a:buAutoNum type="arabicPeriod"/>
            </a:pPr>
            <a:r>
              <a:rPr lang="en-US" altLang="ko-KR" sz="2400" dirty="0" smtClean="0"/>
              <a:t>These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results show that vaccine efficacy of M72/AS01 against pulmonary tuberculosis and vaccine induced immune responses were sustained for 3 years.</a:t>
            </a:r>
          </a:p>
          <a:p>
            <a:pPr marL="0" indent="0">
              <a:buNone/>
            </a:pPr>
            <a:endParaRPr lang="en-US" altLang="ko-KR" sz="2400" b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5" name="텍스트 개체 틀 4"/>
          <p:cNvSpPr txBox="1">
            <a:spLocks noGrp="1"/>
          </p:cNvSpPr>
          <p:nvPr>
            <p:ph type="title"/>
          </p:nvPr>
        </p:nvSpPr>
        <p:spPr>
          <a:xfrm>
            <a:off x="250825" y="721360"/>
            <a:ext cx="8561070" cy="858520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altLang="ko-KR" sz="3200" b="1" spc="-150" dirty="0" smtClean="0">
                <a:latin typeface="Myriad Pro" charset="0"/>
                <a:ea typeface="Myriad Pro" charset="0"/>
              </a:rPr>
              <a:t>Limitation</a:t>
            </a:r>
            <a:endParaRPr lang="ko-KR" altLang="en-US" sz="3200" b="1" strike="noStrike" cap="none" dirty="0" smtClean="0">
              <a:latin typeface="Myriad Pro" charset="0"/>
              <a:ea typeface="Myriad Pro" charset="0"/>
            </a:endParaRPr>
          </a:p>
        </p:txBody>
      </p:sp>
      <p:sp>
        <p:nvSpPr>
          <p:cNvPr id="10" name="내용 개체 틀 6"/>
          <p:cNvSpPr txBox="1">
            <a:spLocks noGrp="1"/>
          </p:cNvSpPr>
          <p:nvPr/>
        </p:nvSpPr>
        <p:spPr>
          <a:xfrm>
            <a:off x="249238" y="1521538"/>
            <a:ext cx="8645525" cy="49403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en-US" altLang="ko-KR" sz="2400" dirty="0" smtClean="0"/>
              <a:t>We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cannot exclude the possibility of a technical artifact.</a:t>
            </a:r>
            <a:endParaRPr lang="en-US" altLang="ko-KR" sz="2400" b="1" dirty="0"/>
          </a:p>
          <a:p>
            <a:pPr marL="457200" indent="-457200">
              <a:buAutoNum type="arabicPeriod"/>
            </a:pPr>
            <a:r>
              <a:rPr lang="en-US" altLang="ko-KR" sz="2400" dirty="0" smtClean="0"/>
              <a:t>M72-specific CD8+ T-cell responses were detected at low levels in blood samples obtained 7 days after the first immunization.</a:t>
            </a:r>
          </a:p>
          <a:p>
            <a:pPr marL="457200" indent="-457200">
              <a:buAutoNum type="arabicPeriod"/>
            </a:pPr>
            <a:r>
              <a:rPr lang="en-US" altLang="ko-KR" sz="2400" dirty="0" smtClean="0"/>
              <a:t>These results need confirmation in larger and longer studies conducted in a broader range of populations.</a:t>
            </a:r>
          </a:p>
        </p:txBody>
      </p:sp>
    </p:spTree>
    <p:extLst>
      <p:ext uri="{BB962C8B-B14F-4D97-AF65-F5344CB8AC3E}">
        <p14:creationId xmlns:p14="http://schemas.microsoft.com/office/powerpoint/2010/main" val="401123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5" name="텍스트 개체 틀 4"/>
          <p:cNvSpPr txBox="1">
            <a:spLocks noGrp="1"/>
          </p:cNvSpPr>
          <p:nvPr>
            <p:ph type="title"/>
          </p:nvPr>
        </p:nvSpPr>
        <p:spPr>
          <a:xfrm>
            <a:off x="250825" y="721360"/>
            <a:ext cx="8561070" cy="858520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altLang="ko-KR" sz="3200" b="1" spc="-150" dirty="0" smtClean="0">
                <a:latin typeface="Myriad Pro" charset="0"/>
                <a:ea typeface="Myriad Pro" charset="0"/>
              </a:rPr>
              <a:t>Conclusion</a:t>
            </a:r>
            <a:endParaRPr lang="ko-KR" altLang="en-US" sz="3200" b="1" strike="noStrike" cap="none" dirty="0" smtClean="0">
              <a:latin typeface="Myriad Pro" charset="0"/>
              <a:ea typeface="Myriad Pro" charset="0"/>
            </a:endParaRPr>
          </a:p>
        </p:txBody>
      </p:sp>
      <p:sp>
        <p:nvSpPr>
          <p:cNvPr id="9" name="내용 개체 틀 6"/>
          <p:cNvSpPr txBox="1">
            <a:spLocks noGrp="1"/>
          </p:cNvSpPr>
          <p:nvPr/>
        </p:nvSpPr>
        <p:spPr>
          <a:xfrm>
            <a:off x="249238" y="1521538"/>
            <a:ext cx="8645525" cy="49403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dirty="0" smtClean="0"/>
              <a:t>Vaccination with </a:t>
            </a:r>
            <a:r>
              <a:rPr lang="en-US" altLang="ko-KR" sz="2400" dirty="0" smtClean="0">
                <a:solidFill>
                  <a:srgbClr val="FF0000"/>
                </a:solidFill>
              </a:rPr>
              <a:t>M72/AS01</a:t>
            </a:r>
            <a:r>
              <a:rPr lang="en-US" altLang="ko-KR" sz="2400" baseline="-25000" dirty="0" smtClean="0">
                <a:solidFill>
                  <a:srgbClr val="FF0000"/>
                </a:solidFill>
              </a:rPr>
              <a:t>E</a:t>
            </a:r>
          </a:p>
          <a:p>
            <a:pPr marL="0" indent="0">
              <a:buNone/>
            </a:pPr>
            <a:endParaRPr lang="en-US" altLang="ko-KR" sz="24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Elicited an immune response and provided protection against progression to pulmonary tuberculosis disease for at least 3 years among adults infected with M. tuberculosis</a:t>
            </a:r>
            <a:endParaRPr lang="en-US" altLang="ko-KR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03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5" name="텍스트 개체 틀 4"/>
          <p:cNvSpPr txBox="1">
            <a:spLocks noGrp="1"/>
          </p:cNvSpPr>
          <p:nvPr>
            <p:ph type="title"/>
          </p:nvPr>
        </p:nvSpPr>
        <p:spPr>
          <a:xfrm>
            <a:off x="222250" y="721360"/>
            <a:ext cx="8561070" cy="858520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9144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1" strike="noStrike" cap="none" spc="-150" dirty="0" smtClean="0">
                <a:latin typeface="Myriad Pro" charset="0"/>
                <a:ea typeface="Myriad Pro" charset="0"/>
              </a:rPr>
              <a:t>Introduction</a:t>
            </a:r>
            <a:endParaRPr lang="ko-KR" altLang="en-US" sz="3200" b="1" strike="noStrike" cap="none" dirty="0" smtClean="0">
              <a:latin typeface="Myriad Pro" charset="0"/>
              <a:ea typeface="Myriad Pro" charset="0"/>
            </a:endParaRPr>
          </a:p>
        </p:txBody>
      </p:sp>
      <p:sp>
        <p:nvSpPr>
          <p:cNvPr id="7" name="내용 개체 틀 6"/>
          <p:cNvSpPr txBox="1">
            <a:spLocks noGrp="1"/>
          </p:cNvSpPr>
          <p:nvPr>
            <p:ph idx="1"/>
          </p:nvPr>
        </p:nvSpPr>
        <p:spPr>
          <a:xfrm>
            <a:off x="229551" y="1579880"/>
            <a:ext cx="8685531" cy="500189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According to WHO, Tb remains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the leading cause of death from a single pathogen globally, and safe, effective Tb vaccines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will be key in ending the epidemic.</a:t>
            </a:r>
          </a:p>
          <a:p>
            <a:pPr>
              <a:lnSpc>
                <a:spcPct val="100000"/>
              </a:lnSpc>
            </a:pP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0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Approach of Vaccine</a:t>
            </a:r>
            <a:endParaRPr lang="en-US" altLang="ko-KR" sz="2000" dirty="0">
              <a:latin typeface="+mj-ea"/>
              <a:ea typeface="+mj-ea"/>
            </a:endParaRP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Prevention of infection(POI)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Prevention of disease(POD)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Prevention of recurrence (POR)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Therapeutic vaccines</a:t>
            </a:r>
          </a:p>
          <a:p>
            <a:pPr>
              <a:lnSpc>
                <a:spcPct val="100000"/>
              </a:lnSpc>
            </a:pP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00000"/>
              </a:lnSpc>
            </a:pPr>
            <a:r>
              <a:rPr lang="en-US" altLang="ko-KR" sz="2000" dirty="0" smtClean="0">
                <a:solidFill>
                  <a:srgbClr val="00B050"/>
                </a:solidFill>
                <a:latin typeface="+mj-ea"/>
                <a:ea typeface="+mj-ea"/>
              </a:rPr>
              <a:t>M72/AS01 (POD)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Contains a recombinant fusion protein derived from two M. tuberculosis antigens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Mtb32A, Mtb39A in the AS01</a:t>
            </a:r>
            <a:r>
              <a:rPr lang="en-US" altLang="ko-KR" sz="1600" baseline="-25000" dirty="0" smtClean="0">
                <a:latin typeface="+mj-ea"/>
                <a:ea typeface="+mj-ea"/>
              </a:rPr>
              <a:t>E</a:t>
            </a:r>
            <a:r>
              <a:rPr lang="en-US" altLang="ko-KR" sz="1600" dirty="0" smtClean="0">
                <a:latin typeface="+mj-ea"/>
                <a:ea typeface="+mj-ea"/>
              </a:rPr>
              <a:t> adjuvant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85" y="3778898"/>
            <a:ext cx="3813768" cy="1245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5" name="텍스트 개체 틀 4"/>
          <p:cNvSpPr txBox="1">
            <a:spLocks noGrp="1"/>
          </p:cNvSpPr>
          <p:nvPr>
            <p:ph type="title"/>
          </p:nvPr>
        </p:nvSpPr>
        <p:spPr>
          <a:xfrm>
            <a:off x="222250" y="721360"/>
            <a:ext cx="8561070" cy="858520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9144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1" spc="-150" dirty="0" smtClean="0">
                <a:latin typeface="Myriad Pro" charset="0"/>
                <a:ea typeface="Myriad Pro" charset="0"/>
              </a:rPr>
              <a:t>Methods</a:t>
            </a:r>
            <a:endParaRPr lang="ko-KR" altLang="en-US" sz="3200" b="1" strike="noStrike" cap="none" dirty="0" smtClean="0">
              <a:latin typeface="Myriad Pro" charset="0"/>
              <a:ea typeface="Myriad Pro" charset="0"/>
            </a:endParaRPr>
          </a:p>
        </p:txBody>
      </p:sp>
      <p:sp>
        <p:nvSpPr>
          <p:cNvPr id="7" name="내용 개체 틀 6"/>
          <p:cNvSpPr txBox="1">
            <a:spLocks noGrp="1"/>
          </p:cNvSpPr>
          <p:nvPr>
            <p:ph idx="1"/>
          </p:nvPr>
        </p:nvSpPr>
        <p:spPr>
          <a:xfrm>
            <a:off x="229551" y="1579880"/>
            <a:ext cx="8685531" cy="500189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54000" indent="-254000" defTabSz="508000">
              <a:lnSpc>
                <a:spcPct val="100000"/>
              </a:lnSpc>
              <a:spcBef>
                <a:spcPts val="0"/>
              </a:spcBef>
              <a:buFont typeface="Wingdings"/>
              <a:buChar char=""/>
            </a:pPr>
            <a:r>
              <a:rPr lang="en-US" altLang="ko-KR" sz="2400" b="1" dirty="0" smtClean="0">
                <a:latin typeface="맑은 고딕" charset="0"/>
                <a:ea typeface="맑은 고딕" charset="0"/>
              </a:rPr>
              <a:t>Study population (N=3575 participants)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In three African countries in which tuberculosis is endemic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Kenya, South Africa, Zambia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HIV(-) adults 18 to 50 years of age with M. tuberculosis infection (IGRA positive), but no signs or symptoms of Tb disease and sputum culture negative</a:t>
            </a:r>
          </a:p>
          <a:p>
            <a:pPr lvl="1">
              <a:lnSpc>
                <a:spcPct val="100000"/>
              </a:lnSpc>
            </a:pPr>
            <a:endParaRPr lang="en-US" altLang="ko-KR" sz="1600" dirty="0" smtClean="0">
              <a:latin typeface="+mj-ea"/>
              <a:ea typeface="+mj-ea"/>
            </a:endParaRPr>
          </a:p>
          <a:p>
            <a:pPr marL="254000" indent="-254000" defTabSz="508000">
              <a:lnSpc>
                <a:spcPct val="100000"/>
              </a:lnSpc>
              <a:spcBef>
                <a:spcPts val="0"/>
              </a:spcBef>
              <a:buFont typeface="Wingdings"/>
              <a:buChar char=""/>
            </a:pPr>
            <a:r>
              <a:rPr lang="en-US" altLang="ko-KR" sz="2400" b="1" dirty="0" smtClean="0">
                <a:latin typeface="맑은 고딕" charset="0"/>
                <a:ea typeface="맑은 고딕" charset="0"/>
              </a:rPr>
              <a:t>Study design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Double-blind, randomized, placebo-controlled trial</a:t>
            </a:r>
          </a:p>
          <a:p>
            <a:pPr marL="254000" indent="-254000" defTabSz="508000">
              <a:lnSpc>
                <a:spcPct val="100000"/>
              </a:lnSpc>
              <a:spcBef>
                <a:spcPts val="0"/>
              </a:spcBef>
              <a:buFont typeface="Wingdings"/>
              <a:buChar char=""/>
            </a:pPr>
            <a:endParaRPr lang="en-US" altLang="ko-KR" sz="2400" b="1" dirty="0" smtClean="0">
              <a:latin typeface="맑은 고딕" charset="0"/>
              <a:ea typeface="맑은 고딕" charset="0"/>
            </a:endParaRPr>
          </a:p>
          <a:p>
            <a:pPr marL="254000" indent="-254000" defTabSz="508000">
              <a:lnSpc>
                <a:spcPct val="100000"/>
              </a:lnSpc>
              <a:spcBef>
                <a:spcPts val="0"/>
              </a:spcBef>
              <a:buFont typeface="Wingdings"/>
              <a:buChar char=""/>
            </a:pPr>
            <a:r>
              <a:rPr lang="en-US" altLang="ko-KR" sz="2400" b="1" dirty="0" smtClean="0">
                <a:latin typeface="맑은 고딕" charset="0"/>
                <a:ea typeface="맑은 고딕" charset="0"/>
              </a:rPr>
              <a:t>Objectives and Follow up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Evaluate the efficacy of M72/AS01E to prevent active Pulmonary Tb disease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Evaluate vaccine efficacy with respect to other case definitions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Assess immunogenicity</a:t>
            </a:r>
          </a:p>
          <a:p>
            <a:pPr lvl="1">
              <a:lnSpc>
                <a:spcPct val="100000"/>
              </a:lnSpc>
            </a:pPr>
            <a:r>
              <a:rPr lang="en-US" altLang="ko-KR" sz="1600" dirty="0" smtClean="0">
                <a:latin typeface="+mj-ea"/>
                <a:ea typeface="+mj-ea"/>
              </a:rPr>
              <a:t>F/u for 3 years after the second dose of M72/AS01</a:t>
            </a:r>
            <a:r>
              <a:rPr lang="en-US" altLang="ko-KR" sz="1600" baseline="-25000" dirty="0" smtClean="0">
                <a:latin typeface="+mj-ea"/>
                <a:ea typeface="+mj-ea"/>
              </a:rPr>
              <a:t>E</a:t>
            </a:r>
            <a:r>
              <a:rPr lang="en-US" altLang="ko-KR" sz="1600" dirty="0" smtClean="0">
                <a:latin typeface="+mj-ea"/>
                <a:ea typeface="+mj-ea"/>
              </a:rPr>
              <a:t> or placebo</a:t>
            </a:r>
          </a:p>
          <a:p>
            <a:pPr marL="457200" lvl="1" indent="0" defTabSz="508000">
              <a:lnSpc>
                <a:spcPct val="100000"/>
              </a:lnSpc>
              <a:spcBef>
                <a:spcPts val="0"/>
              </a:spcBef>
              <a:buNone/>
            </a:pPr>
            <a:endParaRPr lang="en-US" altLang="ko-KR" sz="2000" b="1" dirty="0" smtClean="0"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95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5" name="텍스트 개체 틀 4"/>
          <p:cNvSpPr txBox="1">
            <a:spLocks noGrp="1"/>
          </p:cNvSpPr>
          <p:nvPr>
            <p:ph type="title"/>
          </p:nvPr>
        </p:nvSpPr>
        <p:spPr>
          <a:xfrm>
            <a:off x="222250" y="721360"/>
            <a:ext cx="8561070" cy="858520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9144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1" spc="-150" dirty="0" smtClean="0">
                <a:latin typeface="Myriad Pro" charset="0"/>
                <a:ea typeface="Myriad Pro" charset="0"/>
              </a:rPr>
              <a:t>Results</a:t>
            </a:r>
            <a:endParaRPr lang="ko-KR" altLang="en-US" sz="3200" b="1" strike="noStrike" cap="none" dirty="0" smtClean="0">
              <a:latin typeface="Myriad Pro" charset="0"/>
              <a:ea typeface="Myriad Pro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764665"/>
            <a:ext cx="9144000" cy="4365037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6979297" y="2481943"/>
            <a:ext cx="2080727" cy="35642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Efficacy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00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74" y="1454333"/>
            <a:ext cx="7382251" cy="5403667"/>
          </a:xfrm>
          <a:prstGeom prst="rect">
            <a:avLst/>
          </a:prstGeom>
        </p:spPr>
      </p:pic>
      <p:cxnSp>
        <p:nvCxnSpPr>
          <p:cNvPr id="5" name="직선 화살표 연결선 4"/>
          <p:cNvCxnSpPr/>
          <p:nvPr/>
        </p:nvCxnSpPr>
        <p:spPr>
          <a:xfrm flipV="1">
            <a:off x="7520683" y="3503489"/>
            <a:ext cx="0" cy="6986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Efficacy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6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34" y="1495184"/>
            <a:ext cx="8644501" cy="4804334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10" name="직사각형 9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11" name="그림 10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Efficacy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774076" y="2774023"/>
            <a:ext cx="2794571" cy="2568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2219218" y="3000055"/>
            <a:ext cx="5342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2219218" y="3236360"/>
            <a:ext cx="5342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86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r="-78" b="77273"/>
          <a:stretch/>
        </p:blipFill>
        <p:spPr>
          <a:xfrm>
            <a:off x="180534" y="1495184"/>
            <a:ext cx="8651232" cy="109189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/>
          <a:srcRect b="44580"/>
          <a:stretch/>
        </p:blipFill>
        <p:spPr>
          <a:xfrm>
            <a:off x="191685" y="2561769"/>
            <a:ext cx="8644405" cy="36804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Efficacy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1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r="-78" b="77273"/>
          <a:stretch/>
        </p:blipFill>
        <p:spPr>
          <a:xfrm>
            <a:off x="180534" y="1495184"/>
            <a:ext cx="8651232" cy="109189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/>
          <a:srcRect t="55420"/>
          <a:stretch/>
        </p:blipFill>
        <p:spPr>
          <a:xfrm>
            <a:off x="191685" y="2565914"/>
            <a:ext cx="8644405" cy="2960515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191685" y="4099389"/>
            <a:ext cx="8489978" cy="532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Efficacy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8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9144635" cy="536575"/>
            <a:chOff x="0" y="0"/>
            <a:chExt cx="9144635" cy="536575"/>
          </a:xfrm>
        </p:grpSpPr>
        <p:sp>
          <p:nvSpPr>
            <p:cNvPr id="6" name="직사각형 5"/>
            <p:cNvSpPr>
              <a:spLocks/>
            </p:cNvSpPr>
            <p:nvPr/>
          </p:nvSpPr>
          <p:spPr>
            <a:xfrm>
              <a:off x="0" y="0"/>
              <a:ext cx="9144635" cy="536575"/>
            </a:xfrm>
            <a:prstGeom prst="rect">
              <a:avLst/>
            </a:prstGeom>
            <a:solidFill>
              <a:srgbClr val="20346B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맑은 고딕" charset="0"/>
                <a:ea typeface="맑은 고딕" charset="0"/>
              </a:endParaRPr>
            </a:p>
          </p:txBody>
        </p:sp>
        <p:pic>
          <p:nvPicPr>
            <p:cNvPr id="8" name="그림 7" descr="C:/Users/subin/AppData/Roaming/PolarisOffice/ETemp/8880_19066104/image12.em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0825" y="107315"/>
              <a:ext cx="1044575" cy="322580"/>
            </a:xfrm>
            <a:prstGeom prst="rect">
              <a:avLst/>
            </a:prstGeom>
            <a:noFill/>
            <a:ln w="0">
              <a:noFill/>
              <a:prstDash/>
            </a:ln>
          </p:spPr>
        </p:pic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38" y="1330789"/>
            <a:ext cx="7615957" cy="55272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0849" y="107315"/>
            <a:ext cx="691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Efficacy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0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</TotalTime>
  <Pages>20</Pages>
  <Words>1435</Words>
  <Characters>0</Characters>
  <Application>Microsoft Office PowerPoint</Application>
  <DocSecurity>0</DocSecurity>
  <PresentationFormat>화면 슬라이드 쇼(4:3)</PresentationFormat>
  <Lines>0</Lines>
  <Paragraphs>119</Paragraphs>
  <Slides>17</Slides>
  <Notes>17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PowerPoint 프레젠테이션</vt:lpstr>
      <vt:lpstr>Introduction</vt:lpstr>
      <vt:lpstr>Methods</vt:lpstr>
      <vt:lpstr>Results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Discussion</vt:lpstr>
      <vt:lpstr>Limitation</vt:lpstr>
      <vt:lpstr>Conclusion</vt:lpstr>
      <vt:lpstr>PowerPoint 프레젠테이션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SV34BO4WDS025</cp:lastModifiedBy>
  <cp:revision>226</cp:revision>
  <cp:lastPrinted>2019-12-02T19:37:32Z</cp:lastPrinted>
  <dcterms:modified xsi:type="dcterms:W3CDTF">2020-05-27T14:40:35Z</dcterms:modified>
</cp:coreProperties>
</file>