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66A1B-0E17-4459-AFD7-9BBE6535907C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F5012-CABE-4824-9D17-F7E1FFE0F1E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30162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presence of disseminated lesions of slight-to-moderate density exceeding the total volume of one lung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Dense and confluent lesions exceeding one third the volume of one lung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presence of cavities greater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than 4 cm in diameter.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F5012-CABE-4824-9D17-F7E1FFE0F1EA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of the 19 patients (79%) in the immediate-start group and 7 of the 20 (35%) in the delayed-start group (solid medium) (P = 0.001)</a:t>
            </a:r>
          </a:p>
          <a:p>
            <a:r>
              <a:rPr lang="en-US" altLang="ko-K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 of the 19 patients (63%) in the immediate-start group and 11 of the 20 (55%) in the delayed-start group (</a:t>
            </a:r>
            <a:r>
              <a:rPr lang="en-US" altLang="ko-KR" sz="1200" kern="120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liquid media) (P = 0.07)</a:t>
            </a:r>
            <a:endParaRPr lang="en-US" altLang="ko-K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3F5012-CABE-4824-9D17-F7E1FFE0F1EA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7FC9500-20FF-4A20-B0B1-880F02216685}" type="datetimeFigureOut">
              <a:rPr lang="ko-KR" altLang="en-US" smtClean="0"/>
              <a:pPr/>
              <a:t>2012-10-25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4C7251F-D9F0-47B7-A82F-FB0F3E7225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Journal Conference </a:t>
            </a:r>
            <a:br>
              <a:rPr lang="en-US" altLang="ko-KR" dirty="0" smtClean="0"/>
            </a:br>
            <a:r>
              <a:rPr lang="en-US" altLang="ko-KR" sz="2800" dirty="0" smtClean="0"/>
              <a:t>2012.09.25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smtClean="0"/>
              <a:t>내과 </a:t>
            </a:r>
            <a:r>
              <a:rPr lang="en-US" altLang="ko-KR" sz="2800" dirty="0" smtClean="0"/>
              <a:t>R2 </a:t>
            </a:r>
            <a:r>
              <a:rPr lang="ko-KR" altLang="en-US" sz="2800" dirty="0" err="1" smtClean="0"/>
              <a:t>한인미</a:t>
            </a:r>
            <a:endParaRPr lang="ko-KR" altLang="en-U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Results</a:t>
            </a:r>
            <a:endParaRPr lang="ko-KR" alt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268760"/>
            <a:ext cx="2952328" cy="528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직선 화살표 연결선 5"/>
          <p:cNvCxnSpPr/>
          <p:nvPr/>
        </p:nvCxnSpPr>
        <p:spPr>
          <a:xfrm rot="16200000" flipH="1">
            <a:off x="2987824" y="1844824"/>
            <a:ext cx="144016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 rot="16200000" flipH="1">
            <a:off x="2987824" y="2780928"/>
            <a:ext cx="144016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340768"/>
            <a:ext cx="3240360" cy="271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직선 연결선 12"/>
          <p:cNvCxnSpPr/>
          <p:nvPr/>
        </p:nvCxnSpPr>
        <p:spPr>
          <a:xfrm>
            <a:off x="2411760" y="1556792"/>
            <a:ext cx="6480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2411760" y="4149080"/>
            <a:ext cx="7200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/>
          <p:cNvCxnSpPr/>
          <p:nvPr/>
        </p:nvCxnSpPr>
        <p:spPr>
          <a:xfrm rot="16200000" flipH="1">
            <a:off x="2987824" y="4653136"/>
            <a:ext cx="144016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16200000" flipH="1">
            <a:off x="2987824" y="4941168"/>
            <a:ext cx="144016" cy="14401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dirty="0" smtClean="0"/>
              <a:t>Safety</a:t>
            </a:r>
          </a:p>
          <a:p>
            <a:pPr marL="109728" indent="0"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/>
              <a:t>Of the 38 patients who received linezolid, 33 (87</a:t>
            </a:r>
            <a:r>
              <a:rPr lang="en-US" altLang="ko-KR" sz="2000" dirty="0" smtClean="0"/>
              <a:t>%) had </a:t>
            </a:r>
            <a:r>
              <a:rPr lang="en-US" altLang="ko-KR" sz="2000" dirty="0"/>
              <a:t>clinically significant adverse </a:t>
            </a:r>
            <a:r>
              <a:rPr lang="en-US" altLang="ko-KR" sz="2000" dirty="0" smtClean="0"/>
              <a:t>events.</a:t>
            </a:r>
          </a:p>
          <a:p>
            <a:pPr marL="109728" indent="0">
              <a:buNone/>
            </a:pPr>
            <a:r>
              <a:rPr lang="en-US" altLang="ko-KR" sz="2000" dirty="0" smtClean="0"/>
              <a:t>-After </a:t>
            </a:r>
            <a:r>
              <a:rPr lang="en-US" altLang="ko-KR" sz="2000" dirty="0"/>
              <a:t>the second </a:t>
            </a:r>
            <a:r>
              <a:rPr lang="en-US" altLang="ko-KR" sz="2000" dirty="0" smtClean="0"/>
              <a:t>randomization, the </a:t>
            </a:r>
            <a:r>
              <a:rPr lang="en-US" altLang="ko-KR" sz="2000" dirty="0"/>
              <a:t>group receiving the 600-mg dose was 2.7 </a:t>
            </a:r>
            <a:r>
              <a:rPr lang="en-US" altLang="ko-KR" sz="2000" dirty="0" smtClean="0"/>
              <a:t>times as </a:t>
            </a:r>
            <a:r>
              <a:rPr lang="en-US" altLang="ko-KR" sz="2000" dirty="0"/>
              <a:t>likely </a:t>
            </a:r>
            <a:r>
              <a:rPr lang="en-US" altLang="ko-KR" sz="2000" dirty="0" smtClean="0"/>
              <a:t>to have </a:t>
            </a:r>
            <a:r>
              <a:rPr lang="en-US" altLang="ko-KR" sz="2000" dirty="0"/>
              <a:t>an adverse event as the group receiving </a:t>
            </a:r>
            <a:r>
              <a:rPr lang="en-US" altLang="ko-KR" sz="2000" dirty="0" smtClean="0"/>
              <a:t>the 300-mg </a:t>
            </a:r>
            <a:r>
              <a:rPr lang="en-US" altLang="ko-KR" sz="2000" dirty="0"/>
              <a:t>dose (P = 0.03</a:t>
            </a:r>
            <a:r>
              <a:rPr lang="en-US" altLang="ko-KR" sz="2000" dirty="0" smtClean="0"/>
              <a:t>).</a:t>
            </a:r>
          </a:p>
          <a:p>
            <a:r>
              <a:rPr lang="en-US" altLang="ko-KR" sz="2400" dirty="0" smtClean="0"/>
              <a:t>Drug resistance </a:t>
            </a:r>
          </a:p>
          <a:p>
            <a:pPr marL="109728" indent="0"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/>
              <a:t>Of the four patients who did not have a </a:t>
            </a:r>
            <a:r>
              <a:rPr lang="en-US" altLang="ko-KR" sz="2000" dirty="0" smtClean="0"/>
              <a:t>response to </a:t>
            </a:r>
            <a:r>
              <a:rPr lang="en-US" altLang="ko-KR" sz="2000" dirty="0"/>
              <a:t>treatment, three (two in the 300-mg group, </a:t>
            </a:r>
            <a:r>
              <a:rPr lang="en-US" altLang="ko-KR" sz="2000" dirty="0" smtClean="0"/>
              <a:t>and one </a:t>
            </a:r>
            <a:r>
              <a:rPr lang="en-US" altLang="ko-KR" sz="2000" dirty="0"/>
              <a:t>in the 600-mg group) did not have </a:t>
            </a:r>
            <a:r>
              <a:rPr lang="en-US" altLang="ko-KR" sz="2000" dirty="0" smtClean="0"/>
              <a:t>confirmed culture conversion.</a:t>
            </a:r>
          </a:p>
          <a:p>
            <a:pPr marL="109728" indent="0"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/>
              <a:t>DNA </a:t>
            </a:r>
            <a:r>
              <a:rPr lang="en-US" altLang="ko-KR" sz="2000" dirty="0" smtClean="0"/>
              <a:t>sequencing of </a:t>
            </a:r>
            <a:r>
              <a:rPr lang="en-US" altLang="ko-KR" sz="2000" dirty="0"/>
              <a:t>these isolates revealed </a:t>
            </a:r>
            <a:r>
              <a:rPr lang="en-US" altLang="ko-KR" sz="2000" dirty="0" smtClean="0"/>
              <a:t>mutations (</a:t>
            </a:r>
            <a:r>
              <a:rPr lang="en-US" altLang="ko-KR" sz="2000" dirty="0"/>
              <a:t>in association with </a:t>
            </a:r>
            <a:r>
              <a:rPr lang="en-US" altLang="ko-KR" sz="2000" dirty="0" smtClean="0"/>
              <a:t>linezolid resistance </a:t>
            </a:r>
            <a:r>
              <a:rPr lang="en-US" altLang="ko-KR" sz="2000" dirty="0"/>
              <a:t>from </a:t>
            </a:r>
            <a:r>
              <a:rPr lang="en-US" altLang="ko-KR" sz="2000" i="1" dirty="0"/>
              <a:t>M. smegmatis</a:t>
            </a:r>
            <a:r>
              <a:rPr lang="en-US" altLang="ko-KR" sz="2000" dirty="0"/>
              <a:t>29 and </a:t>
            </a:r>
            <a:r>
              <a:rPr lang="en-US" altLang="ko-KR" sz="2000" i="1" dirty="0"/>
              <a:t>M. </a:t>
            </a:r>
            <a:r>
              <a:rPr lang="en-US" altLang="ko-KR" sz="2000" i="1" dirty="0" smtClean="0"/>
              <a:t>tuberculosis</a:t>
            </a:r>
            <a:r>
              <a:rPr lang="en-US" altLang="ko-KR" sz="2000" dirty="0" smtClean="0"/>
              <a:t>), </a:t>
            </a:r>
            <a:r>
              <a:rPr lang="en-US" altLang="ko-KR" sz="2000" dirty="0"/>
              <a:t>either in </a:t>
            </a:r>
            <a:r>
              <a:rPr lang="en-US" altLang="ko-KR" sz="2000" dirty="0" smtClean="0"/>
              <a:t>23S </a:t>
            </a:r>
            <a:r>
              <a:rPr lang="en-US" altLang="ko-KR" sz="2000" dirty="0" err="1" smtClean="0"/>
              <a:t>rRNA</a:t>
            </a:r>
            <a:r>
              <a:rPr lang="en-US" altLang="ko-KR" sz="2000" dirty="0" smtClean="0"/>
              <a:t> or </a:t>
            </a:r>
            <a:r>
              <a:rPr lang="en-US" altLang="ko-KR" sz="2000" dirty="0"/>
              <a:t>in the ribosomal protein L3, in all </a:t>
            </a:r>
            <a:r>
              <a:rPr lang="en-US" altLang="ko-KR" sz="2000" dirty="0" smtClean="0"/>
              <a:t>four patients.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Results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99312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Pharmacokinetics</a:t>
            </a:r>
          </a:p>
          <a:p>
            <a:pPr marL="109728" indent="0">
              <a:buNone/>
            </a:pPr>
            <a:r>
              <a:rPr lang="en-US" altLang="ko-KR" sz="2400" dirty="0" smtClean="0"/>
              <a:t>-</a:t>
            </a:r>
            <a:r>
              <a:rPr lang="en-US" altLang="ko-KR" sz="2000" dirty="0"/>
              <a:t>P</a:t>
            </a:r>
            <a:r>
              <a:rPr lang="en-US" altLang="ko-KR" sz="2000" dirty="0" smtClean="0"/>
              <a:t>lasma </a:t>
            </a:r>
            <a:r>
              <a:rPr lang="en-US" altLang="ko-KR" sz="2000" dirty="0"/>
              <a:t>levels of free linezolid were above </a:t>
            </a:r>
            <a:r>
              <a:rPr lang="en-US" altLang="ko-KR" sz="2000" dirty="0" smtClean="0"/>
              <a:t>the measured </a:t>
            </a:r>
            <a:r>
              <a:rPr lang="en-US" altLang="ko-KR" sz="2000" dirty="0"/>
              <a:t>minimum inhibitory concentration </a:t>
            </a:r>
            <a:r>
              <a:rPr lang="en-US" altLang="ko-KR" sz="2000" dirty="0" smtClean="0"/>
              <a:t>for each </a:t>
            </a:r>
            <a:r>
              <a:rPr lang="en-US" altLang="ko-KR" sz="2000" dirty="0"/>
              <a:t>isolate during the entire dosing interval </a:t>
            </a:r>
            <a:r>
              <a:rPr lang="en-US" altLang="ko-KR" sz="2000" dirty="0" smtClean="0"/>
              <a:t>in almost </a:t>
            </a:r>
            <a:r>
              <a:rPr lang="en-US" altLang="ko-KR" sz="2000" dirty="0"/>
              <a:t>all patients taking 600 mg per </a:t>
            </a:r>
            <a:r>
              <a:rPr lang="en-US" altLang="ko-KR" sz="2000" dirty="0" smtClean="0"/>
              <a:t>day. </a:t>
            </a:r>
          </a:p>
          <a:p>
            <a:pPr marL="109728" indent="0"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/>
              <a:t>N</a:t>
            </a:r>
            <a:r>
              <a:rPr lang="en-US" altLang="ko-KR" sz="2000" dirty="0" smtClean="0"/>
              <a:t>o </a:t>
            </a:r>
            <a:r>
              <a:rPr lang="en-US" altLang="ko-KR" sz="2000" dirty="0"/>
              <a:t>association </a:t>
            </a:r>
            <a:r>
              <a:rPr lang="en-US" altLang="ko-KR" sz="2000" dirty="0" smtClean="0"/>
              <a:t>between the </a:t>
            </a:r>
            <a:r>
              <a:rPr lang="en-US" altLang="ko-KR" sz="2000" dirty="0"/>
              <a:t>time to culture conversion (measured from </a:t>
            </a:r>
            <a:r>
              <a:rPr lang="en-US" altLang="ko-KR" sz="2000" dirty="0" smtClean="0"/>
              <a:t>the date </a:t>
            </a:r>
            <a:r>
              <a:rPr lang="en-US" altLang="ko-KR" sz="2000" dirty="0"/>
              <a:t>of the start of treatment with linezolid) </a:t>
            </a:r>
            <a:r>
              <a:rPr lang="en-US" altLang="ko-KR" sz="2000" dirty="0" smtClean="0"/>
              <a:t>and either </a:t>
            </a:r>
            <a:r>
              <a:rPr lang="en-US" altLang="ko-KR" sz="2000" dirty="0"/>
              <a:t>the peak level (P = 0.93) or the trough </a:t>
            </a:r>
            <a:r>
              <a:rPr lang="en-US" altLang="ko-KR" sz="2000" dirty="0" smtClean="0"/>
              <a:t>level (P </a:t>
            </a:r>
            <a:r>
              <a:rPr lang="en-US" altLang="ko-KR" sz="2000" dirty="0"/>
              <a:t>= 0.92), measured after at least 2 weeks of </a:t>
            </a:r>
            <a:r>
              <a:rPr lang="en-US" altLang="ko-KR" sz="2000" dirty="0" smtClean="0"/>
              <a:t>linezolid treatment.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Results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95556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텍스트 개체 틀 9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600" b="1" dirty="0"/>
              <a:t>Probability of Event-free Survival over Time.</a:t>
            </a:r>
            <a:endParaRPr lang="ko-KR" altLang="en-US" sz="1600" dirty="0"/>
          </a:p>
        </p:txBody>
      </p:sp>
      <p:sp>
        <p:nvSpPr>
          <p:cNvPr id="11" name="텍스트 개체 틀 10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en-US" altLang="ko-KR" sz="1600" b="1" dirty="0"/>
              <a:t>Resistance to and Pharmacokinetics of Linezolid.</a:t>
            </a:r>
            <a:endParaRPr lang="ko-KR" altLang="en-US" sz="1600" dirty="0"/>
          </a:p>
        </p:txBody>
      </p:sp>
      <p:sp>
        <p:nvSpPr>
          <p:cNvPr id="12" name="내용 개체 틀 1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832"/>
            <a:ext cx="2904203" cy="53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738"/>
            <a:ext cx="3600400" cy="538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T</a:t>
            </a:r>
            <a:r>
              <a:rPr lang="en-US" altLang="ko-KR" sz="2000" dirty="0" smtClean="0">
                <a:solidFill>
                  <a:srgbClr val="FF0000"/>
                </a:solidFill>
              </a:rPr>
              <a:t>he </a:t>
            </a:r>
            <a:r>
              <a:rPr lang="en-US" altLang="ko-KR" sz="2000" dirty="0">
                <a:solidFill>
                  <a:srgbClr val="FF0000"/>
                </a:solidFill>
              </a:rPr>
              <a:t>immediate addition </a:t>
            </a:r>
            <a:r>
              <a:rPr lang="en-US" altLang="ko-KR" sz="2000" dirty="0" smtClean="0">
                <a:solidFill>
                  <a:srgbClr val="FF0000"/>
                </a:solidFill>
              </a:rPr>
              <a:t>of linezolid </a:t>
            </a:r>
            <a:r>
              <a:rPr lang="en-US" altLang="ko-KR" sz="2000" dirty="0">
                <a:solidFill>
                  <a:srgbClr val="FF0000"/>
                </a:solidFill>
              </a:rPr>
              <a:t>at a dose of 600 mg per day</a:t>
            </a:r>
            <a:r>
              <a:rPr lang="en-US" altLang="ko-KR" sz="2000" dirty="0"/>
              <a:t> to the </a:t>
            </a:r>
            <a:r>
              <a:rPr lang="en-US" altLang="ko-KR" sz="2000" dirty="0" smtClean="0"/>
              <a:t>ongoing background </a:t>
            </a:r>
            <a:r>
              <a:rPr lang="en-US" altLang="ko-KR" sz="2000" dirty="0"/>
              <a:t>treatment regimen had a </a:t>
            </a:r>
            <a:r>
              <a:rPr lang="en-US" altLang="ko-KR" sz="2000" dirty="0" smtClean="0">
                <a:solidFill>
                  <a:srgbClr val="FF0000"/>
                </a:solidFill>
              </a:rPr>
              <a:t>significant beneficial </a:t>
            </a:r>
            <a:r>
              <a:rPr lang="en-US" altLang="ko-KR" sz="2000" dirty="0">
                <a:solidFill>
                  <a:srgbClr val="FF0000"/>
                </a:solidFill>
              </a:rPr>
              <a:t>effect on the time to </a:t>
            </a:r>
            <a:r>
              <a:rPr lang="en-US" altLang="ko-KR" sz="2000" dirty="0" smtClean="0">
                <a:solidFill>
                  <a:srgbClr val="FF0000"/>
                </a:solidFill>
              </a:rPr>
              <a:t>sputum-culture </a:t>
            </a:r>
            <a:r>
              <a:rPr lang="en-US" altLang="ko-KR" sz="2000" dirty="0">
                <a:solidFill>
                  <a:srgbClr val="FF0000"/>
                </a:solidFill>
              </a:rPr>
              <a:t>conversion on solid medium</a:t>
            </a:r>
            <a:r>
              <a:rPr lang="en-US" altLang="ko-KR" sz="2000" dirty="0"/>
              <a:t>, as compared </a:t>
            </a:r>
            <a:r>
              <a:rPr lang="en-US" altLang="ko-KR" sz="2000" dirty="0" smtClean="0"/>
              <a:t>with the </a:t>
            </a:r>
            <a:r>
              <a:rPr lang="en-US" altLang="ko-KR" sz="2000" dirty="0"/>
              <a:t>delayed addition of linezolid at the same dose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/>
              <a:t>34 of </a:t>
            </a:r>
            <a:r>
              <a:rPr lang="en-US" altLang="ko-KR" sz="2000" dirty="0" smtClean="0"/>
              <a:t>the 39 </a:t>
            </a:r>
            <a:r>
              <a:rPr lang="en-US" altLang="ko-KR" sz="2000" dirty="0"/>
              <a:t>patients (87%) had confirmed culture conversion,</a:t>
            </a:r>
          </a:p>
          <a:p>
            <a:pPr marL="109728" indent="0">
              <a:buNone/>
            </a:pPr>
            <a:r>
              <a:rPr lang="en-US" altLang="ko-KR" sz="2000" dirty="0" smtClean="0"/>
              <a:t>   at </a:t>
            </a:r>
            <a:r>
              <a:rPr lang="en-US" altLang="ko-KR" sz="2000" dirty="0"/>
              <a:t>a median of 76 days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/>
              <a:t>T</a:t>
            </a:r>
            <a:r>
              <a:rPr lang="en-US" altLang="ko-KR" sz="2000" dirty="0" smtClean="0"/>
              <a:t>he </a:t>
            </a:r>
            <a:r>
              <a:rPr lang="en-US" altLang="ko-KR" sz="2000" dirty="0"/>
              <a:t>incorporation of </a:t>
            </a:r>
            <a:r>
              <a:rPr lang="en-US" altLang="ko-KR" sz="2000" dirty="0" smtClean="0"/>
              <a:t>linezolid into </a:t>
            </a:r>
            <a:r>
              <a:rPr lang="en-US" altLang="ko-KR" sz="2000" dirty="0"/>
              <a:t>second-line regimens may substantially </a:t>
            </a:r>
            <a:r>
              <a:rPr lang="en-US" altLang="ko-KR" sz="2000" dirty="0" smtClean="0"/>
              <a:t>improve culture-conversion rates.</a:t>
            </a:r>
            <a:endParaRPr lang="en-US" altLang="ko-KR" sz="2000" dirty="0"/>
          </a:p>
          <a:p>
            <a:r>
              <a:rPr lang="en-US" altLang="ko-KR" sz="2000" dirty="0" smtClean="0">
                <a:solidFill>
                  <a:srgbClr val="FF0000"/>
                </a:solidFill>
              </a:rPr>
              <a:t>4 </a:t>
            </a:r>
            <a:r>
              <a:rPr lang="en-US" altLang="ko-KR" sz="2000" dirty="0">
                <a:solidFill>
                  <a:srgbClr val="FF0000"/>
                </a:solidFill>
              </a:rPr>
              <a:t>of </a:t>
            </a:r>
            <a:r>
              <a:rPr lang="en-US" altLang="ko-KR" sz="2000" dirty="0" smtClean="0">
                <a:solidFill>
                  <a:srgbClr val="FF0000"/>
                </a:solidFill>
              </a:rPr>
              <a:t>the 38 </a:t>
            </a:r>
            <a:r>
              <a:rPr lang="en-US" altLang="ko-KR" sz="2000" dirty="0">
                <a:solidFill>
                  <a:srgbClr val="FF0000"/>
                </a:solidFill>
              </a:rPr>
              <a:t>patients who received linezolid for 6 </a:t>
            </a:r>
            <a:r>
              <a:rPr lang="en-US" altLang="ko-KR" sz="2000" dirty="0" smtClean="0">
                <a:solidFill>
                  <a:srgbClr val="FF0000"/>
                </a:solidFill>
              </a:rPr>
              <a:t>months or </a:t>
            </a:r>
            <a:r>
              <a:rPr lang="en-US" altLang="ko-KR" sz="2000" dirty="0">
                <a:solidFill>
                  <a:srgbClr val="FF0000"/>
                </a:solidFill>
              </a:rPr>
              <a:t>more (11%) had apparent acquired resistance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  <a:r>
              <a:rPr lang="en-US" altLang="ko-KR" sz="2000" dirty="0"/>
              <a:t> This low frequency of acquisition of resistance </a:t>
            </a:r>
            <a:r>
              <a:rPr lang="en-US" altLang="ko-KR" sz="2000" dirty="0" smtClean="0"/>
              <a:t>may be </a:t>
            </a:r>
            <a:r>
              <a:rPr lang="en-US" altLang="ko-KR" sz="2000" dirty="0"/>
              <a:t>related to the low rate of observed mutation </a:t>
            </a:r>
            <a:r>
              <a:rPr lang="en-US" altLang="ko-KR" sz="2000" dirty="0" smtClean="0"/>
              <a:t>to linezolid </a:t>
            </a:r>
            <a:r>
              <a:rPr lang="en-US" altLang="ko-KR" sz="2000" dirty="0"/>
              <a:t>resistance in </a:t>
            </a:r>
            <a:r>
              <a:rPr lang="en-US" altLang="ko-KR" sz="2000" dirty="0" smtClean="0"/>
              <a:t>vitro.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Discussion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17213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Adverse events </a:t>
            </a:r>
            <a:r>
              <a:rPr lang="en-US" altLang="ko-KR" sz="2000" dirty="0">
                <a:solidFill>
                  <a:srgbClr val="FF0000"/>
                </a:solidFill>
              </a:rPr>
              <a:t>were significantly reduced in </a:t>
            </a:r>
            <a:r>
              <a:rPr lang="en-US" altLang="ko-KR" sz="2000" dirty="0" smtClean="0">
                <a:solidFill>
                  <a:srgbClr val="FF0000"/>
                </a:solidFill>
              </a:rPr>
              <a:t>patients who </a:t>
            </a:r>
            <a:r>
              <a:rPr lang="en-US" altLang="ko-KR" sz="2000" dirty="0">
                <a:solidFill>
                  <a:srgbClr val="FF0000"/>
                </a:solidFill>
              </a:rPr>
              <a:t>subsequently received the reduced dose </a:t>
            </a:r>
            <a:r>
              <a:rPr lang="en-US" altLang="ko-KR" sz="2000" dirty="0" smtClean="0">
                <a:solidFill>
                  <a:srgbClr val="FF0000"/>
                </a:solidFill>
              </a:rPr>
              <a:t>of 300 </a:t>
            </a:r>
            <a:r>
              <a:rPr lang="en-US" altLang="ko-KR" sz="2000" dirty="0">
                <a:solidFill>
                  <a:srgbClr val="FF0000"/>
                </a:solidFill>
              </a:rPr>
              <a:t>mg per day</a:t>
            </a:r>
            <a:r>
              <a:rPr lang="en-US" altLang="ko-KR" sz="2000" dirty="0" smtClean="0">
                <a:solidFill>
                  <a:srgbClr val="FF0000"/>
                </a:solidFill>
              </a:rPr>
              <a:t>. </a:t>
            </a:r>
            <a:r>
              <a:rPr lang="en-US" altLang="ko-KR" sz="2000" dirty="0"/>
              <a:t>The pharmacokinetic </a:t>
            </a:r>
            <a:r>
              <a:rPr lang="en-US" altLang="ko-KR" sz="2000" dirty="0" smtClean="0"/>
              <a:t>profile of the </a:t>
            </a:r>
            <a:r>
              <a:rPr lang="en-US" altLang="ko-KR" sz="2000" dirty="0"/>
              <a:t>300-mg dose,</a:t>
            </a:r>
            <a:r>
              <a:rPr lang="en-US" altLang="ko-KR" sz="2000" dirty="0" smtClean="0"/>
              <a:t> showed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that </a:t>
            </a:r>
            <a:r>
              <a:rPr lang="en-US" altLang="ko-KR" sz="2000" dirty="0"/>
              <a:t>this dose was sufficient to maintain </a:t>
            </a:r>
            <a:r>
              <a:rPr lang="en-US" altLang="ko-KR" sz="2000" dirty="0" smtClean="0"/>
              <a:t>serum levels </a:t>
            </a:r>
            <a:r>
              <a:rPr lang="en-US" altLang="ko-KR" sz="2000" dirty="0"/>
              <a:t>above the minimum inhibitory </a:t>
            </a:r>
            <a:r>
              <a:rPr lang="en-US" altLang="ko-KR" sz="2000" dirty="0" smtClean="0"/>
              <a:t>concentration in </a:t>
            </a:r>
            <a:r>
              <a:rPr lang="en-US" altLang="ko-KR" sz="2000" dirty="0"/>
              <a:t>most </a:t>
            </a:r>
            <a:r>
              <a:rPr lang="en-US" altLang="ko-KR" sz="2000" dirty="0" smtClean="0"/>
              <a:t>patients.</a:t>
            </a:r>
          </a:p>
          <a:p>
            <a:r>
              <a:rPr lang="en-US" altLang="ko-KR" sz="2000" dirty="0"/>
              <a:t>Linezolid </a:t>
            </a:r>
            <a:r>
              <a:rPr lang="en-US" altLang="ko-KR" sz="2000" dirty="0" smtClean="0"/>
              <a:t>shows good </a:t>
            </a:r>
            <a:r>
              <a:rPr lang="en-US" altLang="ko-KR" sz="2000" dirty="0"/>
              <a:t>pulmonary </a:t>
            </a:r>
            <a:r>
              <a:rPr lang="en-US" altLang="ko-KR" sz="2000" dirty="0" smtClean="0"/>
              <a:t>penetration, and </a:t>
            </a:r>
            <a:r>
              <a:rPr lang="en-US" altLang="ko-KR" sz="2000" dirty="0"/>
              <a:t>has been</a:t>
            </a:r>
          </a:p>
          <a:p>
            <a:pPr marL="109728" indent="0">
              <a:buNone/>
            </a:pPr>
            <a:r>
              <a:rPr lang="en-US" altLang="ko-KR" sz="2000" dirty="0" smtClean="0"/>
              <a:t>   shown </a:t>
            </a:r>
            <a:r>
              <a:rPr lang="en-US" altLang="ko-KR" sz="2000" dirty="0"/>
              <a:t>to have favorable distribution in </a:t>
            </a:r>
            <a:r>
              <a:rPr lang="en-US" altLang="ko-KR" sz="2000" dirty="0" smtClean="0"/>
              <a:t>infected soft tissue.         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Discussion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37349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/>
              <a:t>This study is limited by the </a:t>
            </a:r>
            <a:r>
              <a:rPr lang="en-US" altLang="ko-KR" sz="2000" dirty="0">
                <a:solidFill>
                  <a:srgbClr val="FF0000"/>
                </a:solidFill>
              </a:rPr>
              <a:t>small number </a:t>
            </a:r>
            <a:r>
              <a:rPr lang="en-US" altLang="ko-KR" sz="2000" dirty="0" smtClean="0">
                <a:solidFill>
                  <a:srgbClr val="FF0000"/>
                </a:solidFill>
              </a:rPr>
              <a:t>of patients </a:t>
            </a:r>
            <a:r>
              <a:rPr lang="en-US" altLang="ko-KR" sz="2000" dirty="0">
                <a:solidFill>
                  <a:srgbClr val="FF0000"/>
                </a:solidFill>
              </a:rPr>
              <a:t>evaluated</a:t>
            </a:r>
            <a:r>
              <a:rPr lang="en-US" altLang="ko-KR" sz="2000" dirty="0"/>
              <a:t>, particularly the small </a:t>
            </a:r>
            <a:r>
              <a:rPr lang="en-US" altLang="ko-KR" sz="2000" dirty="0" smtClean="0"/>
              <a:t>number of </a:t>
            </a:r>
            <a:r>
              <a:rPr lang="en-US" altLang="ko-KR" sz="2000" dirty="0"/>
              <a:t>patients who did not have a response to </a:t>
            </a:r>
            <a:r>
              <a:rPr lang="en-US" altLang="ko-KR" sz="2000" dirty="0" smtClean="0"/>
              <a:t>treatment or </a:t>
            </a:r>
            <a:r>
              <a:rPr lang="en-US" altLang="ko-KR" sz="2000" dirty="0"/>
              <a:t>in whom resistance developed</a:t>
            </a:r>
            <a:r>
              <a:rPr lang="en-US" altLang="ko-KR" sz="2000" dirty="0" smtClean="0"/>
              <a:t>.</a:t>
            </a:r>
          </a:p>
          <a:p>
            <a:r>
              <a:rPr lang="en-US" altLang="ko-KR" sz="2000" dirty="0">
                <a:solidFill>
                  <a:srgbClr val="FF0000"/>
                </a:solidFill>
              </a:rPr>
              <a:t>Balancing the long-term </a:t>
            </a:r>
            <a:r>
              <a:rPr lang="en-US" altLang="ko-KR" sz="2000" dirty="0" smtClean="0">
                <a:solidFill>
                  <a:srgbClr val="FF0000"/>
                </a:solidFill>
              </a:rPr>
              <a:t>risk–benefit </a:t>
            </a:r>
            <a:r>
              <a:rPr lang="en-US" altLang="ko-KR" sz="2000" dirty="0">
                <a:solidFill>
                  <a:srgbClr val="FF0000"/>
                </a:solidFill>
              </a:rPr>
              <a:t>ratio of linezolid </a:t>
            </a:r>
            <a:r>
              <a:rPr lang="en-US" altLang="ko-KR" sz="2000" dirty="0"/>
              <a:t>requires identifying </a:t>
            </a:r>
            <a:r>
              <a:rPr lang="en-US" altLang="ko-KR" sz="2000" dirty="0" smtClean="0"/>
              <a:t>a dose </a:t>
            </a:r>
            <a:r>
              <a:rPr lang="en-US" altLang="ko-KR" sz="2000" dirty="0"/>
              <a:t>with sufficient potency but less toxicity.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Limitations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4158028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85330" y="274638"/>
            <a:ext cx="713843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8254" y="4922695"/>
            <a:ext cx="3476625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err="1" smtClean="0">
                <a:solidFill>
                  <a:srgbClr val="FF0000"/>
                </a:solidFill>
              </a:rPr>
              <a:t>Linezolid</a:t>
            </a:r>
            <a:endParaRPr lang="en-US" altLang="ko-KR" sz="2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ko-KR" dirty="0" smtClean="0"/>
              <a:t>-</a:t>
            </a:r>
            <a:r>
              <a:rPr lang="en-US" altLang="ko-KR" sz="2000" dirty="0" smtClean="0"/>
              <a:t>Approved in 2000 for drug-resistant, gram-positive bacterial infections</a:t>
            </a:r>
          </a:p>
          <a:p>
            <a:pPr>
              <a:buNone/>
            </a:pPr>
            <a:r>
              <a:rPr lang="en-US" altLang="ko-KR" sz="2000" dirty="0" smtClean="0"/>
              <a:t>-A member of the </a:t>
            </a:r>
            <a:r>
              <a:rPr lang="en-US" altLang="ko-KR" sz="2000" dirty="0" err="1" smtClean="0"/>
              <a:t>oxazolidinone</a:t>
            </a:r>
            <a:r>
              <a:rPr lang="en-US" altLang="ko-KR" sz="2000" dirty="0" smtClean="0"/>
              <a:t> antibiotic class</a:t>
            </a:r>
          </a:p>
          <a:p>
            <a:pPr>
              <a:buNone/>
            </a:pPr>
            <a:r>
              <a:rPr lang="en-US" altLang="ko-KR" sz="2000" dirty="0" smtClean="0"/>
              <a:t>-Inhibition of protein synthesis by binding the 23S ribosomal RNA (</a:t>
            </a:r>
            <a:r>
              <a:rPr lang="en-US" altLang="ko-KR" sz="2000" dirty="0" err="1" smtClean="0"/>
              <a:t>rRNA</a:t>
            </a:r>
            <a:r>
              <a:rPr lang="en-US" altLang="ko-KR" sz="2000" dirty="0" smtClean="0"/>
              <a:t>) portion of the bacterial 50S ribosomal subunit</a:t>
            </a:r>
          </a:p>
          <a:p>
            <a:pPr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Bacteriostatic</a:t>
            </a:r>
            <a:r>
              <a:rPr lang="en-US" altLang="ko-KR" sz="2000" dirty="0" smtClean="0">
                <a:solidFill>
                  <a:srgbClr val="FF0000"/>
                </a:solidFill>
              </a:rPr>
              <a:t> activity against </a:t>
            </a:r>
            <a:r>
              <a:rPr lang="en-US" altLang="ko-KR" sz="2000" i="1" dirty="0" smtClean="0">
                <a:solidFill>
                  <a:srgbClr val="FF0000"/>
                </a:solidFill>
              </a:rPr>
              <a:t>Mycobacterium tuberculosis</a:t>
            </a:r>
            <a:r>
              <a:rPr lang="en-US" altLang="ko-KR" sz="2000" i="1" dirty="0" smtClean="0"/>
              <a:t>, </a:t>
            </a:r>
            <a:r>
              <a:rPr lang="en-US" altLang="ko-KR" sz="2000" dirty="0" smtClean="0"/>
              <a:t>including multidrug-resistant (MDR) and extensively drug resistant (XDR) strains, with a minimum inhibitory concentration of less than 1 </a:t>
            </a:r>
            <a:r>
              <a:rPr lang="en-US" altLang="ko-KR" sz="2000" dirty="0" err="1" smtClean="0"/>
              <a:t>μg</a:t>
            </a:r>
            <a:r>
              <a:rPr lang="en-US" altLang="ko-KR" sz="2000" dirty="0" smtClean="0"/>
              <a:t> per milliliter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Introduction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Backgrounds</a:t>
            </a:r>
          </a:p>
          <a:p>
            <a:pPr>
              <a:buNone/>
            </a:pPr>
            <a:r>
              <a:rPr lang="en-US" altLang="ko-KR" sz="2800" dirty="0" smtClean="0"/>
              <a:t>-</a:t>
            </a:r>
            <a:r>
              <a:rPr lang="en-US" altLang="ko-KR" sz="2000" dirty="0" smtClean="0"/>
              <a:t>Little tissue-sterilizing ability and </a:t>
            </a:r>
            <a:r>
              <a:rPr lang="en-US" altLang="ko-KR" sz="2000" dirty="0" smtClean="0">
                <a:solidFill>
                  <a:srgbClr val="FF0000"/>
                </a:solidFill>
              </a:rPr>
              <a:t>a limited role in the treatment of MDR tuberculosis in 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murine</a:t>
            </a:r>
            <a:r>
              <a:rPr lang="en-US" altLang="ko-KR" sz="2000" dirty="0" smtClean="0">
                <a:solidFill>
                  <a:srgbClr val="FF0000"/>
                </a:solidFill>
              </a:rPr>
              <a:t> models of tuberculosis</a:t>
            </a:r>
          </a:p>
          <a:p>
            <a:pPr>
              <a:buNone/>
            </a:pPr>
            <a:r>
              <a:rPr lang="en-US" altLang="ko-KR" sz="2000" dirty="0" smtClean="0"/>
              <a:t>-May be effective in treating </a:t>
            </a:r>
            <a:r>
              <a:rPr lang="en-US" altLang="ko-KR" sz="2000" dirty="0" smtClean="0">
                <a:solidFill>
                  <a:srgbClr val="FF0000"/>
                </a:solidFill>
              </a:rPr>
              <a:t>MDR and XDR tuberculosis in a number of case reports and retrospective studies</a:t>
            </a:r>
          </a:p>
          <a:p>
            <a:pPr>
              <a:buNone/>
            </a:pPr>
            <a:r>
              <a:rPr lang="ko-KR" altLang="en-US" sz="2000" dirty="0" smtClean="0"/>
              <a:t>→</a:t>
            </a:r>
            <a:r>
              <a:rPr lang="en-US" altLang="ko-KR" sz="2000" dirty="0" smtClean="0">
                <a:solidFill>
                  <a:srgbClr val="FF0000"/>
                </a:solidFill>
              </a:rPr>
              <a:t>Discrepancy between preclinical data and clinical observations </a:t>
            </a:r>
            <a:r>
              <a:rPr lang="en-US" altLang="ko-KR" sz="2000" dirty="0" smtClean="0"/>
              <a:t>prompted to undertake a prospective, randomized trial of </a:t>
            </a:r>
            <a:r>
              <a:rPr lang="en-US" altLang="ko-KR" sz="2000" dirty="0" err="1" smtClean="0"/>
              <a:t>linezolid</a:t>
            </a:r>
            <a:r>
              <a:rPr lang="en-US" altLang="ko-KR" sz="2000" dirty="0" smtClean="0"/>
              <a:t> in patients with chronic XDR tuberculosis</a:t>
            </a:r>
          </a:p>
          <a:p>
            <a:pPr>
              <a:buNone/>
            </a:pP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Introduction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From December 2008 through May 2011</a:t>
            </a:r>
          </a:p>
          <a:p>
            <a:r>
              <a:rPr lang="en-US" altLang="ko-KR" sz="2000" dirty="0" smtClean="0">
                <a:solidFill>
                  <a:srgbClr val="FF0000"/>
                </a:solidFill>
              </a:rPr>
              <a:t>Phase 2a, randomized, two-group study </a:t>
            </a:r>
            <a:r>
              <a:rPr lang="en-US" altLang="ko-KR" sz="2000" dirty="0" smtClean="0"/>
              <a:t>at the National Masan Hospital in </a:t>
            </a:r>
            <a:r>
              <a:rPr lang="en-US" altLang="ko-KR" sz="2000" dirty="0" err="1" smtClean="0"/>
              <a:t>Changwon</a:t>
            </a:r>
            <a:r>
              <a:rPr lang="en-US" altLang="ko-KR" sz="2000" dirty="0" smtClean="0"/>
              <a:t> and the National Medical Center in Seoul, South Korea</a:t>
            </a:r>
          </a:p>
          <a:p>
            <a:r>
              <a:rPr lang="en-US" altLang="ko-KR" sz="2000" dirty="0" smtClean="0"/>
              <a:t>Adults, 20 years of age or older, with </a:t>
            </a:r>
            <a:r>
              <a:rPr lang="en-US" altLang="ko-KR" sz="2000" dirty="0" smtClean="0">
                <a:solidFill>
                  <a:srgbClr val="FF0000"/>
                </a:solidFill>
              </a:rPr>
              <a:t>chronic XDR pulmonary tuberculosis</a:t>
            </a:r>
            <a:r>
              <a:rPr lang="en-US" altLang="ko-KR" sz="2000" dirty="0" smtClean="0"/>
              <a:t> (positive sputum smear and culture) and with confirmed genotypic or phenotypic resistance to </a:t>
            </a:r>
            <a:r>
              <a:rPr lang="en-US" altLang="ko-KR" sz="2000" dirty="0" err="1" smtClean="0"/>
              <a:t>isoniazid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rifampin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kanamycin</a:t>
            </a:r>
            <a:r>
              <a:rPr lang="en-US" altLang="ko-KR" sz="2000" dirty="0" smtClean="0"/>
              <a:t>, </a:t>
            </a:r>
            <a:r>
              <a:rPr lang="en-US" altLang="ko-KR" sz="2000" dirty="0" err="1" smtClean="0"/>
              <a:t>ofloxacin</a:t>
            </a:r>
            <a:r>
              <a:rPr lang="en-US" altLang="ko-KR" sz="2000" dirty="0" smtClean="0"/>
              <a:t>, and </a:t>
            </a:r>
            <a:r>
              <a:rPr lang="en-US" altLang="ko-KR" sz="2000" dirty="0" err="1" smtClean="0"/>
              <a:t>moxifloxacin</a:t>
            </a:r>
            <a:r>
              <a:rPr lang="en-US" altLang="ko-KR" sz="2000" dirty="0" smtClean="0"/>
              <a:t> or a  documented </a:t>
            </a:r>
            <a:r>
              <a:rPr lang="en-US" altLang="ko-KR" sz="2000" dirty="0" err="1" smtClean="0"/>
              <a:t>nonresponse</a:t>
            </a:r>
            <a:r>
              <a:rPr lang="en-US" altLang="ko-KR" sz="2000" dirty="0" smtClean="0"/>
              <a:t> to treatment  for 6 months or more</a:t>
            </a:r>
          </a:p>
          <a:p>
            <a:r>
              <a:rPr lang="en-US" altLang="ko-KR" sz="2000" dirty="0" smtClean="0"/>
              <a:t> Randomly assigned to receive </a:t>
            </a:r>
            <a:r>
              <a:rPr lang="en-US" altLang="ko-KR" sz="2000" dirty="0" err="1" smtClean="0"/>
              <a:t>linezolid</a:t>
            </a:r>
            <a:r>
              <a:rPr lang="en-US" altLang="ko-KR" sz="2000" dirty="0" smtClean="0"/>
              <a:t>, at a dose of 600 mg per day, in addition to their existing regimen, either immediately or after a 2-month delay</a:t>
            </a:r>
          </a:p>
          <a:p>
            <a:endParaRPr lang="en-US" altLang="ko-KR" sz="2000" dirty="0" smtClean="0"/>
          </a:p>
          <a:p>
            <a:endParaRPr lang="en-US" altLang="ko-KR" sz="2000" dirty="0" smtClean="0"/>
          </a:p>
          <a:p>
            <a:endParaRPr lang="ko-KR" altLang="en-US" sz="24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The primary end point </a:t>
            </a:r>
          </a:p>
          <a:p>
            <a:pPr>
              <a:buNone/>
            </a:pPr>
            <a:r>
              <a:rPr lang="en-US" altLang="ko-KR" sz="2000" dirty="0" smtClean="0"/>
              <a:t>-sputum-culture conversion, with data censored at 4 months</a:t>
            </a:r>
          </a:p>
          <a:p>
            <a:pPr>
              <a:buNone/>
            </a:pPr>
            <a:r>
              <a:rPr lang="en-US" altLang="ko-KR" sz="2000" dirty="0" smtClean="0"/>
              <a:t>-conversion, defined as negative sputum samples on solid (Lowenstein–Jensen) medium for 3 consecutive weeks; culture on liquid medium performed with the use of the MB/</a:t>
            </a:r>
            <a:r>
              <a:rPr lang="en-US" altLang="ko-KR" sz="2000" dirty="0" err="1" smtClean="0"/>
              <a:t>BacT</a:t>
            </a:r>
            <a:r>
              <a:rPr lang="en-US" altLang="ko-KR" sz="2000" dirty="0" smtClean="0"/>
              <a:t> automated </a:t>
            </a:r>
            <a:r>
              <a:rPr lang="en-US" altLang="ko-KR" sz="2000" dirty="0" err="1" smtClean="0"/>
              <a:t>mycobacterial</a:t>
            </a:r>
            <a:r>
              <a:rPr lang="en-US" altLang="ko-KR" sz="2000" dirty="0" smtClean="0"/>
              <a:t> culture system</a:t>
            </a:r>
          </a:p>
          <a:p>
            <a:pPr>
              <a:buNone/>
            </a:pPr>
            <a:endParaRPr lang="en-US" altLang="ko-KR" sz="2000" dirty="0" smtClean="0"/>
          </a:p>
          <a:p>
            <a:r>
              <a:rPr lang="en-US" altLang="ko-KR" sz="2000" dirty="0" smtClean="0">
                <a:solidFill>
                  <a:srgbClr val="FF0000"/>
                </a:solidFill>
              </a:rPr>
              <a:t>Second randomization </a:t>
            </a:r>
          </a:p>
          <a:p>
            <a:pPr>
              <a:buNone/>
            </a:pPr>
            <a:r>
              <a:rPr lang="en-US" altLang="ko-KR" sz="2000" dirty="0" smtClean="0"/>
              <a:t>-after conversion to negative sputum smears</a:t>
            </a:r>
          </a:p>
          <a:p>
            <a:pPr>
              <a:buNone/>
            </a:pPr>
            <a:r>
              <a:rPr lang="en-US" altLang="ko-KR" sz="2000" dirty="0" smtClean="0"/>
              <a:t>-stratified either to continue receiving </a:t>
            </a:r>
            <a:r>
              <a:rPr lang="en-US" altLang="ko-KR" sz="2000" dirty="0" err="1" smtClean="0"/>
              <a:t>linezolid</a:t>
            </a:r>
            <a:r>
              <a:rPr lang="en-US" altLang="ko-KR" sz="2000" dirty="0" smtClean="0"/>
              <a:t> at a dose of 600 mg per day or to receive a lower dose, 300 mg per day, for an additional 18 months or until therapy was stopped owing to side effects or laboratory abnormalities.</a:t>
            </a:r>
            <a:endParaRPr lang="ko-KR" altLang="en-US" sz="2000" dirty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>
                <a:solidFill>
                  <a:srgbClr val="FF0000"/>
                </a:solidFill>
              </a:rPr>
              <a:t>Adverse event monitoring</a:t>
            </a:r>
          </a:p>
          <a:p>
            <a:pPr>
              <a:buNone/>
            </a:pPr>
            <a:r>
              <a:rPr lang="en-US" altLang="ko-KR" sz="2000" dirty="0" smtClean="0"/>
              <a:t>-serious neuropathies (e.g., peripheral and optic neuropathies)</a:t>
            </a:r>
          </a:p>
          <a:p>
            <a:pPr>
              <a:buNone/>
            </a:pPr>
            <a:r>
              <a:rPr lang="en-US" altLang="ko-KR" sz="2000" dirty="0" smtClean="0"/>
              <a:t>-Subjective Peripheral Neuropathy Screen</a:t>
            </a:r>
          </a:p>
          <a:p>
            <a:pPr>
              <a:buNone/>
            </a:pPr>
            <a:r>
              <a:rPr lang="en-US" altLang="ko-KR" sz="2000" dirty="0" smtClean="0"/>
              <a:t>-Clinical neurologic examinations at baseline and monthly thereafter</a:t>
            </a:r>
          </a:p>
          <a:p>
            <a:pPr>
              <a:buNone/>
            </a:pPr>
            <a:r>
              <a:rPr lang="en-US" altLang="ko-KR" sz="2000" dirty="0" smtClean="0"/>
              <a:t>-test for visual acuity, contrast sensitivity, and color vision (using Ishihara plates)</a:t>
            </a:r>
          </a:p>
          <a:p>
            <a:pPr>
              <a:buNone/>
            </a:pPr>
            <a:endParaRPr lang="en-US" altLang="ko-KR" sz="2000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Methods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pPr algn="ctr"/>
            <a:endParaRPr lang="ko-KR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0"/>
            <a:ext cx="6216206" cy="669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60648"/>
            <a:ext cx="7746486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직선 연결선 5"/>
          <p:cNvCxnSpPr/>
          <p:nvPr/>
        </p:nvCxnSpPr>
        <p:spPr>
          <a:xfrm>
            <a:off x="7596336" y="1916832"/>
            <a:ext cx="28803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7524328" y="2420888"/>
            <a:ext cx="43204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7524328" y="3429000"/>
            <a:ext cx="3600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1043608" y="1700808"/>
            <a:ext cx="6480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1043608" y="2420888"/>
            <a:ext cx="122413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1043608" y="3429000"/>
            <a:ext cx="172819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1043608" y="3933056"/>
            <a:ext cx="201622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1259632" y="4149080"/>
            <a:ext cx="16561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1259632" y="4437112"/>
            <a:ext cx="12961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1259632" y="4725144"/>
            <a:ext cx="100811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1043608" y="4941168"/>
            <a:ext cx="316835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1259632" y="5229200"/>
            <a:ext cx="5040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5004048" y="5157192"/>
            <a:ext cx="288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1115616" y="5733256"/>
            <a:ext cx="129614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004048" y="5949280"/>
            <a:ext cx="360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1030</TotalTime>
  <Words>984</Words>
  <Application>Microsoft Office PowerPoint</Application>
  <PresentationFormat>화면 슬라이드 쇼(4:3)</PresentationFormat>
  <Paragraphs>68</Paragraphs>
  <Slides>16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7" baseType="lpstr">
      <vt:lpstr>광장</vt:lpstr>
      <vt:lpstr>Journal Conference  2012.09.25</vt:lpstr>
      <vt:lpstr>슬라이드 2</vt:lpstr>
      <vt:lpstr>Introduction</vt:lpstr>
      <vt:lpstr>Introduction</vt:lpstr>
      <vt:lpstr>Methods</vt:lpstr>
      <vt:lpstr>Methods</vt:lpstr>
      <vt:lpstr>Methods</vt:lpstr>
      <vt:lpstr>슬라이드 8</vt:lpstr>
      <vt:lpstr>슬라이드 9</vt:lpstr>
      <vt:lpstr>Results</vt:lpstr>
      <vt:lpstr>Results</vt:lpstr>
      <vt:lpstr>Results</vt:lpstr>
      <vt:lpstr>슬라이드 13</vt:lpstr>
      <vt:lpstr>Discussion</vt:lpstr>
      <vt:lpstr>Discussion</vt:lpstr>
      <vt:lpstr>Limitations</vt:lpstr>
    </vt:vector>
  </TitlesOfParts>
  <Company>severance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Conference  2012.09.25</dc:title>
  <dc:creator>사용자</dc:creator>
  <cp:lastModifiedBy>사용자</cp:lastModifiedBy>
  <cp:revision>104</cp:revision>
  <dcterms:created xsi:type="dcterms:W3CDTF">2012-10-20T08:29:08Z</dcterms:created>
  <dcterms:modified xsi:type="dcterms:W3CDTF">2012-10-24T21:19:57Z</dcterms:modified>
</cp:coreProperties>
</file>