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1.xml" ContentType="application/vnd.openxmlformats-officedocument.drawingml.chart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9"/>
  </p:notesMasterIdLst>
  <p:handoutMasterIdLst>
    <p:handoutMasterId r:id="rId50"/>
  </p:handoutMasterIdLst>
  <p:sldIdLst>
    <p:sldId id="262" r:id="rId2"/>
    <p:sldId id="317" r:id="rId3"/>
    <p:sldId id="316" r:id="rId4"/>
    <p:sldId id="319" r:id="rId5"/>
    <p:sldId id="315" r:id="rId6"/>
    <p:sldId id="318" r:id="rId7"/>
    <p:sldId id="329" r:id="rId8"/>
    <p:sldId id="320" r:id="rId9"/>
    <p:sldId id="334" r:id="rId10"/>
    <p:sldId id="331" r:id="rId11"/>
    <p:sldId id="327" r:id="rId12"/>
    <p:sldId id="321" r:id="rId13"/>
    <p:sldId id="333" r:id="rId14"/>
    <p:sldId id="330" r:id="rId15"/>
    <p:sldId id="328" r:id="rId16"/>
    <p:sldId id="323" r:id="rId17"/>
    <p:sldId id="364" r:id="rId18"/>
    <p:sldId id="336" r:id="rId19"/>
    <p:sldId id="335" r:id="rId20"/>
    <p:sldId id="325" r:id="rId21"/>
    <p:sldId id="338" r:id="rId22"/>
    <p:sldId id="337" r:id="rId23"/>
    <p:sldId id="326" r:id="rId24"/>
    <p:sldId id="342" r:id="rId25"/>
    <p:sldId id="341" r:id="rId26"/>
    <p:sldId id="346" r:id="rId27"/>
    <p:sldId id="340" r:id="rId28"/>
    <p:sldId id="345" r:id="rId29"/>
    <p:sldId id="348" r:id="rId30"/>
    <p:sldId id="344" r:id="rId31"/>
    <p:sldId id="347" r:id="rId32"/>
    <p:sldId id="339" r:id="rId33"/>
    <p:sldId id="353" r:id="rId34"/>
    <p:sldId id="352" r:id="rId35"/>
    <p:sldId id="343" r:id="rId36"/>
    <p:sldId id="360" r:id="rId37"/>
    <p:sldId id="354" r:id="rId38"/>
    <p:sldId id="358" r:id="rId39"/>
    <p:sldId id="350" r:id="rId40"/>
    <p:sldId id="349" r:id="rId41"/>
    <p:sldId id="357" r:id="rId42"/>
    <p:sldId id="355" r:id="rId43"/>
    <p:sldId id="359" r:id="rId44"/>
    <p:sldId id="361" r:id="rId45"/>
    <p:sldId id="363" r:id="rId46"/>
    <p:sldId id="356" r:id="rId47"/>
    <p:sldId id="284" r:id="rId4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2" autoAdjust="0"/>
    <p:restoredTop sz="79977" autoAdjust="0"/>
  </p:normalViewPr>
  <p:slideViewPr>
    <p:cSldViewPr snapToGrid="0" snapToObjects="1" showGuides="1">
      <p:cViewPr varScale="1">
        <p:scale>
          <a:sx n="92" d="100"/>
          <a:sy n="92" d="100"/>
        </p:scale>
        <p:origin x="-696" y="-90"/>
      </p:cViewPr>
      <p:guideLst>
        <p:guide orient="horz" pos="2160"/>
        <p:guide orient="horz" pos="3906"/>
        <p:guide pos="2903"/>
        <p:guide pos="158"/>
        <p:guide pos="1678"/>
        <p:guide pos="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enohp\AppData\Local\Microsoft\Windows\INetCache\IE\EH1LL6RY\&#51109;&#44592;&#51060;&#49885;%20&#54788;&#54889;_2019_1&#48516;&#44592;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Number of lung transplantation -Korea</a:t>
            </a:r>
            <a:endParaRPr lang="ko-KR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59446193020003E-2"/>
          <c:y val="0.12318592299626438"/>
          <c:w val="0.91141324134202995"/>
          <c:h val="0.803216908792993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'장기이식 현황_2019_1분기'!$B$9:$B$25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'장기이식 현황_2019_1분기'!$I$9:$I$25</c:f>
              <c:numCache>
                <c:formatCode>General</c:formatCode>
                <c:ptCount val="17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7</c:v>
                </c:pt>
                <c:pt idx="4">
                  <c:v>3</c:v>
                </c:pt>
                <c:pt idx="5">
                  <c:v>9</c:v>
                </c:pt>
                <c:pt idx="6">
                  <c:v>7</c:v>
                </c:pt>
                <c:pt idx="7">
                  <c:v>8</c:v>
                </c:pt>
                <c:pt idx="8">
                  <c:v>18</c:v>
                </c:pt>
                <c:pt idx="9">
                  <c:v>35</c:v>
                </c:pt>
                <c:pt idx="10">
                  <c:v>37</c:v>
                </c:pt>
                <c:pt idx="11">
                  <c:v>46</c:v>
                </c:pt>
                <c:pt idx="12">
                  <c:v>55</c:v>
                </c:pt>
                <c:pt idx="13">
                  <c:v>64</c:v>
                </c:pt>
                <c:pt idx="14">
                  <c:v>89</c:v>
                </c:pt>
                <c:pt idx="15">
                  <c:v>93</c:v>
                </c:pt>
                <c:pt idx="16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C5-4282-96E6-0E0AAFFBD8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205504"/>
        <c:axId val="317219584"/>
      </c:barChart>
      <c:catAx>
        <c:axId val="31720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17219584"/>
        <c:crosses val="autoZero"/>
        <c:auto val="1"/>
        <c:lblAlgn val="ctr"/>
        <c:lblOffset val="100"/>
        <c:noMultiLvlLbl val="0"/>
      </c:catAx>
      <c:valAx>
        <c:axId val="317219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1720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007/s00408-015-9826-3#CR10" TargetMode="External"/><Relationship Id="rId13" Type="http://schemas.openxmlformats.org/officeDocument/2006/relationships/hyperlink" Target="https://link.springer.com/article/10.1007/s00408-015-9826-3#CR15" TargetMode="External"/><Relationship Id="rId3" Type="http://schemas.openxmlformats.org/officeDocument/2006/relationships/hyperlink" Target="https://link.springer.com/article/10.1007/s00408-015-9826-3#CR5" TargetMode="External"/><Relationship Id="rId7" Type="http://schemas.openxmlformats.org/officeDocument/2006/relationships/hyperlink" Target="https://link.springer.com/article/10.1007/s00408-015-9826-3#CR9" TargetMode="External"/><Relationship Id="rId12" Type="http://schemas.openxmlformats.org/officeDocument/2006/relationships/hyperlink" Target="https://link.springer.com/article/10.1007/s00408-015-9826-3#CR14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link.springer.com/article/10.1007/s00408-015-9826-3#CR8" TargetMode="External"/><Relationship Id="rId11" Type="http://schemas.openxmlformats.org/officeDocument/2006/relationships/hyperlink" Target="https://link.springer.com/article/10.1007/s00408-015-9826-3#CR13" TargetMode="External"/><Relationship Id="rId5" Type="http://schemas.openxmlformats.org/officeDocument/2006/relationships/hyperlink" Target="https://link.springer.com/article/10.1007/s00408-015-9826-3#CR7" TargetMode="External"/><Relationship Id="rId10" Type="http://schemas.openxmlformats.org/officeDocument/2006/relationships/hyperlink" Target="https://link.springer.com/article/10.1007/s00408-015-9826-3#CR12" TargetMode="External"/><Relationship Id="rId4" Type="http://schemas.openxmlformats.org/officeDocument/2006/relationships/hyperlink" Target="https://link.springer.com/article/10.1007/s00408-015-9826-3#CR6" TargetMode="External"/><Relationship Id="rId9" Type="http://schemas.openxmlformats.org/officeDocument/2006/relationships/hyperlink" Target="https://link.springer.com/article/10.1007/s00408-015-9826-3#CR11" TargetMode="External"/><Relationship Id="rId14" Type="http://schemas.openxmlformats.org/officeDocument/2006/relationships/hyperlink" Target="https://link.springer.com/article/10.1007/s00408-015-9826-3#CR16" TargetMode="Externa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486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Angiotensin-converting enzyme (ACE) is an integral membrane bound protein that is strongly expressed in many endothelial cells, especially the capillary endothelial cells of the lung. It plays a pivotal role in the renin–angiotensin system to maintain the normal blood pressure and electrolyte balance by converting angiotensin I to angiotensin II and degrade bradykinin [</a:t>
            </a:r>
            <a:r>
              <a:rPr lang="en-US" altLang="ko-KR" dirty="0" smtClean="0">
                <a:hlinkClick r:id="rId3" tooltip="View reference"/>
              </a:rPr>
              <a:t>5</a:t>
            </a:r>
            <a:r>
              <a:rPr lang="en-US" altLang="ko-KR" dirty="0" smtClean="0"/>
              <a:t>].</a:t>
            </a:r>
          </a:p>
          <a:p>
            <a:r>
              <a:rPr lang="en-US" altLang="ko-KR" dirty="0" smtClean="0"/>
              <a:t>The first report of elevation of serum ACE levels among patients with active sarcoidosis appeared in 1975 [</a:t>
            </a:r>
            <a:r>
              <a:rPr lang="en-US" altLang="ko-KR" dirty="0" smtClean="0">
                <a:hlinkClick r:id="rId4" tooltip="View reference"/>
              </a:rPr>
              <a:t>6</a:t>
            </a:r>
            <a:r>
              <a:rPr lang="en-US" altLang="ko-KR" dirty="0" smtClean="0"/>
              <a:t>]. Subsequent studies reported elevated ACE levels in other granulomatous pulmonary diseases such as histoplasmosis, silicosis, and tuberculosis [</a:t>
            </a:r>
            <a:r>
              <a:rPr lang="en-US" altLang="ko-KR" dirty="0" smtClean="0">
                <a:hlinkClick r:id="rId5" tooltip="View reference"/>
              </a:rPr>
              <a:t>7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6" tooltip="View reference"/>
              </a:rPr>
              <a:t>8</a:t>
            </a:r>
            <a:r>
              <a:rPr lang="en-US" altLang="ko-KR" dirty="0" smtClean="0"/>
              <a:t>]. The increased level is thought to be secondary to increased ACE expression by the epithelioid cells present in the granulomas [</a:t>
            </a:r>
            <a:r>
              <a:rPr lang="en-US" altLang="ko-KR" dirty="0" smtClean="0">
                <a:hlinkClick r:id="rId7" tooltip="View reference"/>
              </a:rPr>
              <a:t>9</a:t>
            </a:r>
            <a:r>
              <a:rPr lang="en-US" altLang="ko-KR" dirty="0" smtClean="0"/>
              <a:t>].</a:t>
            </a:r>
          </a:p>
          <a:p>
            <a:r>
              <a:rPr lang="en-US" altLang="ko-KR" dirty="0" smtClean="0"/>
              <a:t>The utility of ACE levels for the diagnosis of sarcoidosis has been investigated in several studies [</a:t>
            </a:r>
            <a:r>
              <a:rPr lang="en-US" altLang="ko-KR" dirty="0" smtClean="0">
                <a:hlinkClick r:id="rId4" tooltip="View reference"/>
              </a:rPr>
              <a:t>6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8" tooltip="View reference"/>
              </a:rPr>
              <a:t>10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9" tooltip="View reference"/>
              </a:rPr>
              <a:t>11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10" tooltip="View reference"/>
              </a:rPr>
              <a:t>12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11" tooltip="View reference"/>
              </a:rPr>
              <a:t>13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12" tooltip="View reference"/>
              </a:rPr>
              <a:t>14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13" tooltip="View reference"/>
              </a:rPr>
              <a:t>15</a:t>
            </a:r>
            <a:r>
              <a:rPr lang="en-US" altLang="ko-KR" dirty="0" smtClean="0"/>
              <a:t>, </a:t>
            </a:r>
            <a:r>
              <a:rPr lang="en-US" altLang="ko-KR" dirty="0" smtClean="0">
                <a:hlinkClick r:id="rId14" tooltip="View reference"/>
              </a:rPr>
              <a:t>16</a:t>
            </a:r>
            <a:r>
              <a:rPr lang="en-US" altLang="ko-KR" dirty="0" smtClean="0"/>
              <a:t>]. Most of these used sarcoidosis cohorts from tertiary care centers, which might not represent the true spectrum of sarcoidosis. The current study was conducted using a population-based cohort of patients with sarcoidosis to evaluate the sensitivity and specificity of ACE levels.</a:t>
            </a: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노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노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노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0680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9052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544808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6280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0321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노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8753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0958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0958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4860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의과대학 </a:t>
            </a:r>
            <a:r>
              <a:rPr kumimoji="1" lang="en-US" altLang="ko-KR" dirty="0"/>
              <a:t>1-A </a:t>
            </a: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1217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46265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6402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2019-04-18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197" y="4451607"/>
            <a:ext cx="1809810" cy="248828"/>
          </a:xfrm>
        </p:spPr>
        <p:txBody>
          <a:bodyPr>
            <a:normAutofit/>
          </a:bodyPr>
          <a:lstStyle/>
          <a:p>
            <a:pPr algn="just">
              <a:lnSpc>
                <a:spcPct val="40000"/>
              </a:lnSpc>
            </a:pP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F2. </a:t>
            </a:r>
            <a:r>
              <a:rPr kumimoji="1" lang="ko-KR" altLang="en-US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송명진</a:t>
            </a:r>
            <a:endParaRPr kumimoji="1" lang="en" altLang="ko-KR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2038402"/>
            <a:ext cx="8323119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kumimoji="1" lang="en-US" altLang="ko-KR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In</a:t>
            </a:r>
            <a:r>
              <a:rPr kumimoji="1" lang="ko-KR" altLang="en-US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  <a:r>
              <a:rPr kumimoji="1" lang="en-US" altLang="ko-KR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depth</a:t>
            </a:r>
            <a:r>
              <a:rPr kumimoji="1" lang="ko-KR" altLang="en-US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  <a:r>
              <a:rPr kumimoji="1" lang="en-US" altLang="ko-KR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review</a:t>
            </a:r>
          </a:p>
          <a:p>
            <a:pPr algn="just"/>
            <a:r>
              <a:rPr kumimoji="1" lang="en-US" altLang="ko-KR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: ILD &amp; Lung transplantation </a:t>
            </a:r>
            <a:endParaRPr kumimoji="1" lang="ko-KR" altLang="en-US" sz="34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HRCT criteria for UIP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793381" y="2975931"/>
            <a:ext cx="3657600" cy="539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UIP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5250"/>
            <a:ext cx="4677310" cy="23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5626"/>
            <a:ext cx="4321175" cy="2413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4425626"/>
            <a:ext cx="30861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03528" y="4732057"/>
            <a:ext cx="164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Probable UIP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2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HRCT criteria for UIP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729687"/>
            <a:ext cx="8369300" cy="467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76775" y="4860758"/>
            <a:ext cx="2964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Indeterminate for UIP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2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24539" y="721387"/>
            <a:ext cx="7386953" cy="85803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Histopathological criteria for UIP</a:t>
            </a:r>
            <a:endParaRPr lang="ko-KR" altLang="en-US" sz="3200" b="1" spc="-150" dirty="0">
              <a:latin typeface="Arial" panose="020B0604020202020204" pitchFamily="34" charset="0"/>
              <a:ea typeface="Arial Unicode MS" panose="020B0604020202020204" pitchFamily="50" charset="-127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72" y="4464154"/>
            <a:ext cx="6726054" cy="21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78" y="1668130"/>
            <a:ext cx="8825441" cy="23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폭발 1 8"/>
          <p:cNvSpPr/>
          <p:nvPr/>
        </p:nvSpPr>
        <p:spPr>
          <a:xfrm>
            <a:off x="129868" y="1074081"/>
            <a:ext cx="1222408" cy="858422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폭발 1 9"/>
          <p:cNvSpPr/>
          <p:nvPr/>
        </p:nvSpPr>
        <p:spPr>
          <a:xfrm>
            <a:off x="202131" y="3886832"/>
            <a:ext cx="1222408" cy="858422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70499" y="1298798"/>
            <a:ext cx="74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2018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2762" y="4131377"/>
            <a:ext cx="74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2011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40386" y="3803074"/>
            <a:ext cx="8368730" cy="2852328"/>
          </a:xfrm>
        </p:spPr>
        <p:txBody>
          <a:bodyPr>
            <a:normAutofit fontScale="92500" lnSpcReduction="20000"/>
          </a:bodyPr>
          <a:lstStyle/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*“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Clinically suspected of having IPF” </a:t>
            </a:r>
          </a:p>
          <a:p>
            <a:pPr lvl="1"/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unexplained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symptomatic or asymptomatic patterns of bilateral pulmonary fibrosis on a chest radiograph or chest computed tomography, bibasilar inspiratory crackles, and age greater than 60 years. </a:t>
            </a:r>
            <a:endParaRPr lang="en-US" altLang="ko-K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Middle-aged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adults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[&gt;40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&lt;60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], especially patients with risks for familial pulmonary fibrosis, can rarely present with the otherwise same clinical scenario as the typical patient older than 60 years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26" y="535858"/>
            <a:ext cx="8623050" cy="302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사각형 설명선 3"/>
          <p:cNvSpPr/>
          <p:nvPr/>
        </p:nvSpPr>
        <p:spPr>
          <a:xfrm>
            <a:off x="1600200" y="1039092"/>
            <a:ext cx="6359236" cy="4364182"/>
          </a:xfrm>
          <a:prstGeom prst="wedge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745674" y="1163782"/>
            <a:ext cx="60371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US" altLang="ko-KR" u="sng" dirty="0">
                <a:latin typeface="Arial" panose="020B0604020202020204" pitchFamily="34" charset="0"/>
                <a:cs typeface="Arial" panose="020B0604020202020204" pitchFamily="34" charset="0"/>
              </a:rPr>
              <a:t>IPF is the likely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diagnosis when any of the following features are present: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Moderate-to-severe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traction bronchiectasis/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bronchiolectasis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(defined as mild traction bronchiectasis/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bronchiolectasis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in four or more lobes including the lingual as a lobe, or moderate to severe traction bronchiectasis in two or more lobes) in a man over age 50 years or in a woman over age 60 years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Extensive (&gt;30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%) reticulation on HRCT and an age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&gt; 70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years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neutrophils and/or absence of lymphocytosis in BAL fluid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Multidisciplinary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discussion reaches a confident diagnosis of IPF.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354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25697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Diagnostic algorithm</a:t>
            </a:r>
            <a:endParaRPr lang="ko-KR" altLang="en-US" sz="28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745673"/>
            <a:ext cx="8368730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442" y="985528"/>
            <a:ext cx="4972050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2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626415"/>
            <a:ext cx="8560667" cy="617533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/>
                <a:ea typeface="Noto Sans CJK KR Bold" pitchFamily="34" charset="-127"/>
                <a:cs typeface="Myriad Hebrew" pitchFamily="50" charset="-79"/>
              </a:rPr>
              <a:t>Pharmacologic management</a:t>
            </a:r>
            <a:br>
              <a:rPr lang="en-US" altLang="ko-KR" sz="3200" b="1" spc="-150" dirty="0">
                <a:latin typeface="Myriad Pro"/>
                <a:ea typeface="Noto Sans CJK KR Bold" pitchFamily="34" charset="-127"/>
                <a:cs typeface="Myriad Hebrew" pitchFamily="50" charset="-79"/>
              </a:rPr>
            </a:br>
            <a:endParaRPr lang="ko-KR" altLang="en-US" sz="24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961410" y="3644841"/>
            <a:ext cx="6057900" cy="31618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altLang="ko-KR" sz="1400" i="1" spc="-150" dirty="0" smtClean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2015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ATS/ERS/JRS/ALAT Clinical Practice Guideline: Treatment of IPF</a:t>
            </a:r>
            <a:endParaRPr lang="ko-KR" altLang="en-US" sz="1400" i="1" dirty="0">
              <a:solidFill>
                <a:srgbClr val="FF0000"/>
              </a:solidFill>
              <a:latin typeface="Myriad Pro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23607"/>
            <a:ext cx="6758243" cy="273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63" y="3869871"/>
            <a:ext cx="6760585" cy="270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96690" y="6534182"/>
            <a:ext cx="4447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ko-KR" alt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간질성</a:t>
            </a:r>
            <a:r>
              <a:rPr lang="ko-KR" alt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폐질환 임상진료지침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KATRD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2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6752" y="390745"/>
            <a:ext cx="7886700" cy="780280"/>
          </a:xfrm>
        </p:spPr>
        <p:txBody>
          <a:bodyPr>
            <a:normAutofit/>
          </a:bodyPr>
          <a:lstStyle/>
          <a:p>
            <a:r>
              <a:rPr lang="en-US" altLang="ko-K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Pirfenidone</a:t>
            </a:r>
            <a:endParaRPr lang="ko-KR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>
          <a:xfrm>
            <a:off x="118110" y="1171025"/>
            <a:ext cx="3868340" cy="336785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FVC decline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>
          <a:xfrm>
            <a:off x="118110" y="3993735"/>
            <a:ext cx="3887391" cy="416393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Hospitalization 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" y="1507810"/>
            <a:ext cx="3749778" cy="24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880008" y="6357405"/>
            <a:ext cx="4263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Eur Respir J 2016; 47: 243–253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Am J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Crit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Care Med 2017;196:756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텍스트 개체 틀 9"/>
          <p:cNvSpPr txBox="1">
            <a:spLocks/>
          </p:cNvSpPr>
          <p:nvPr/>
        </p:nvSpPr>
        <p:spPr>
          <a:xfrm>
            <a:off x="5342021" y="1171025"/>
            <a:ext cx="2820202" cy="336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Survival</a:t>
            </a:r>
            <a:endParaRPr lang="ko-KR" alt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" y="4410128"/>
            <a:ext cx="5473315" cy="241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593" y="1696553"/>
            <a:ext cx="4655504" cy="194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3273136" y="3638258"/>
            <a:ext cx="498764" cy="16481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402767" y="5338903"/>
            <a:ext cx="2188658" cy="237891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73089"/>
            <a:ext cx="8560667" cy="531680"/>
          </a:xfrm>
        </p:spPr>
        <p:txBody>
          <a:bodyPr>
            <a:normAutofit/>
          </a:bodyPr>
          <a:lstStyle/>
          <a:p>
            <a:r>
              <a:rPr lang="en-US" altLang="ko-KR" sz="3200" b="1" spc="-150" dirty="0" err="1" smtClean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Pirespa</a:t>
            </a:r>
            <a:r>
              <a:rPr lang="en-US" altLang="ko-KR" sz="3200" b="1" spc="-150" dirty="0" smtClean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 </a:t>
            </a:r>
            <a:r>
              <a:rPr lang="ko-KR" altLang="en-US" sz="3200" b="1" spc="-150" dirty="0" smtClean="0">
                <a:latin typeface="Arial" panose="020B0604020202020204" pitchFamily="34" charset="0"/>
                <a:ea typeface="Noto Sans CJK KR Bold" pitchFamily="34" charset="-127"/>
                <a:cs typeface="Arial" panose="020B0604020202020204" pitchFamily="34" charset="0"/>
              </a:rPr>
              <a:t>보험기준 확대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87635" y="1304769"/>
            <a:ext cx="8368730" cy="5155932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endParaRPr lang="en-US" altLang="ko-K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57" y="1555326"/>
            <a:ext cx="7212436" cy="496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01" y="1225076"/>
            <a:ext cx="7183261" cy="54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41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411079" y="124594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ko-KR" sz="3200" b="1" spc="-150" dirty="0" err="1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Nintendanib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411079" y="1071514"/>
            <a:ext cx="3868340" cy="378643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FVC decline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3"/>
          </p:nvPr>
        </p:nvSpPr>
        <p:spPr>
          <a:xfrm>
            <a:off x="4889032" y="1071514"/>
            <a:ext cx="3887391" cy="457576"/>
          </a:xfrm>
        </p:spPr>
        <p:txBody>
          <a:bodyPr/>
          <a:lstStyle/>
          <a:p>
            <a:r>
              <a:rPr lang="en-US" altLang="ko-KR" dirty="0"/>
              <a:t>Survival </a:t>
            </a:r>
            <a:endParaRPr lang="ko-KR" altLang="en-US" dirty="0"/>
          </a:p>
        </p:txBody>
      </p:sp>
      <p:graphicFrame>
        <p:nvGraphicFramePr>
          <p:cNvPr id="12" name="내용 개체 틀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27616878"/>
              </p:ext>
            </p:extLst>
          </p:nvPr>
        </p:nvGraphicFramePr>
        <p:xfrm>
          <a:off x="4888636" y="1570098"/>
          <a:ext cx="4168737" cy="2143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895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95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95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u="none" strike="noStrike" kern="12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Nintedanib</a:t>
                      </a:r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150 mg bid (n=723)</a:t>
                      </a:r>
                      <a:endParaRPr lang="en-US" altLang="ko-KR" sz="16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 </a:t>
                      </a:r>
                    </a:p>
                    <a:p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(n=508)	</a:t>
                      </a:r>
                      <a:endParaRPr lang="en-US" altLang="ko-KR" sz="16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On-treatment mortality	</a:t>
                      </a:r>
                      <a:endParaRPr lang="en-US" altLang="ko-KR" sz="1600" b="0" i="0" u="none" strike="noStrike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On-treatment deaths, n (%)</a:t>
                      </a:r>
                      <a:endParaRPr lang="en-US" altLang="ko-KR" sz="1600" b="0" i="0" u="none" strike="noStrike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(3.5)	</a:t>
                      </a:r>
                      <a:endParaRPr lang="en-US" altLang="ko-KR" sz="1600" b="0" i="0" u="none" strike="noStrike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(6.7)	</a:t>
                      </a:r>
                      <a:endParaRPr lang="en-US" altLang="ko-KR" sz="1600" b="0" i="0" u="none" strike="noStrike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0.0274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1404537"/>
            <a:ext cx="4352117" cy="260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9" y="4607164"/>
            <a:ext cx="5399405" cy="225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28869" y="4177364"/>
            <a:ext cx="359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Acute exacerbation</a:t>
            </a:r>
            <a:endParaRPr lang="ko-KR" altLang="en-US" b="1" dirty="0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5600700" y="5351318"/>
            <a:ext cx="10391" cy="50915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37748" y="5421229"/>
            <a:ext cx="86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47.0%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66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Cause of death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29644"/>
            <a:ext cx="3849504" cy="374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5400" y="6211669"/>
            <a:ext cx="8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AJRCCM 2014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Oct 1;190(7):773-9.</a:t>
            </a:r>
          </a:p>
          <a:p>
            <a:pPr algn="r"/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AJRCCM 2011 183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431–440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13" y="2002213"/>
            <a:ext cx="4861294" cy="340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24700" y="983070"/>
            <a:ext cx="3544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Natural course</a:t>
            </a:r>
            <a:endParaRPr lang="ko-KR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82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Interstitial lung disease?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06447" y="1579419"/>
            <a:ext cx="4691154" cy="4773880"/>
          </a:xfrm>
        </p:spPr>
        <p:txBody>
          <a:bodyPr>
            <a:normAutofit/>
          </a:bodyPr>
          <a:lstStyle/>
          <a:p>
            <a:r>
              <a:rPr lang="en-US" altLang="ko-KR" sz="2400" dirty="0" err="1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Interstitium</a:t>
            </a:r>
            <a:r>
              <a:rPr lang="en-US" altLang="ko-KR" sz="2400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 : space between the epithelial and endothelial basement membranes</a:t>
            </a:r>
          </a:p>
          <a:p>
            <a:r>
              <a:rPr lang="en-US" altLang="ko-KR" sz="2400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heterogeneous group of </a:t>
            </a:r>
            <a:r>
              <a:rPr lang="en-US" altLang="ko-KR" sz="2400" u="sng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non-neoplastic, non infectious disorders</a:t>
            </a:r>
            <a:r>
              <a:rPr lang="en-US" altLang="ko-KR" sz="2400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 where the </a:t>
            </a:r>
            <a:r>
              <a:rPr lang="en-US" altLang="ko-KR" sz="2400" u="sng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primary site of injury is </a:t>
            </a:r>
            <a:r>
              <a:rPr lang="en-US" altLang="ko-KR" sz="2400" u="sng" dirty="0" err="1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interstitium</a:t>
            </a:r>
            <a:endParaRPr lang="en-US" altLang="ko-KR" sz="2400" u="sng" dirty="0">
              <a:latin typeface="Arial" panose="020B0604020202020204" pitchFamily="34" charset="0"/>
              <a:ea typeface="Arial Unicode MS" panose="020B0604020202020204" pitchFamily="50" charset="-127"/>
              <a:cs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affect not only the </a:t>
            </a:r>
            <a:r>
              <a:rPr lang="en-US" altLang="ko-KR" sz="2400" dirty="0" err="1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interstitium</a:t>
            </a:r>
            <a:r>
              <a:rPr lang="en-US" altLang="ko-KR" sz="2400" dirty="0">
                <a:latin typeface="Arial" panose="020B060402020202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, but also the airspaces, peripheral airways, and vessels along with their respective epithelial and endothelial linings.  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pic>
        <p:nvPicPr>
          <p:cNvPr id="9" name="Picture 4" descr="S9781416031215-015-f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601" y="2771014"/>
            <a:ext cx="4202020" cy="35822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73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457185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Acute exacerbation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6882630" y="6521115"/>
            <a:ext cx="2258992" cy="317634"/>
          </a:xfrm>
        </p:spPr>
        <p:txBody>
          <a:bodyPr>
            <a:normAutofit fontScale="85000" lnSpcReduction="10000"/>
          </a:bodyPr>
          <a:lstStyle/>
          <a:p>
            <a:pPr marL="0" indent="0" algn="r">
              <a:buNone/>
            </a:pP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AJRCCM 194:265–275 2016</a:t>
            </a:r>
            <a:endParaRPr lang="ko-KR" altLang="en-US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3116328"/>
            <a:ext cx="5413823" cy="34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1169067"/>
            <a:ext cx="6631806" cy="201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00538" y="668886"/>
            <a:ext cx="4364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and 3- year incidence of 14.2 %  and 20.7% in Korean cohort</a:t>
            </a:r>
            <a:endParaRPr lang="ko-KR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32509" y="1579419"/>
            <a:ext cx="8267481" cy="4773880"/>
          </a:xfrm>
        </p:spPr>
        <p:txBody>
          <a:bodyPr>
            <a:normAutofit fontScale="92500"/>
          </a:bodyPr>
          <a:lstStyle/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proven, effective therapies for acute exacerbation of IPF</a:t>
            </a:r>
          </a:p>
          <a:p>
            <a:pPr marL="0" indent="0">
              <a:buNone/>
            </a:pP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supportive care and unproven interventions….</a:t>
            </a:r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high-dose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corticosteroids : no controlled trials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Mechanical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ventilation :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weak recommendation against the use. In-hospital mortality 90%..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Cyclophosphamide, Cyclosporine,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Polymyxin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-B immobilized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fiber column </a:t>
            </a:r>
            <a:r>
              <a:rPr lang="en-US" altLang="ko-K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hemoperfusion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Rituximab, plasma exchange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intravenous immunoglobulin, </a:t>
            </a:r>
            <a:r>
              <a:rPr lang="en-US" altLang="ko-K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Tacrolimus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Thrombomodulin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오른쪽 화살표 1"/>
          <p:cNvSpPr/>
          <p:nvPr/>
        </p:nvSpPr>
        <p:spPr>
          <a:xfrm>
            <a:off x="772892" y="2197292"/>
            <a:ext cx="319576" cy="139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734602" y="6319534"/>
            <a:ext cx="5409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AJRCCM 2011 183: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431–440</a:t>
            </a:r>
          </a:p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AJRCCM 194:265–275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ko-KR" altLang="en-US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3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81414"/>
            <a:ext cx="8560667" cy="582368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Pulmonary sarcoidosis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87635" y="1278082"/>
            <a:ext cx="8368730" cy="5122718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400" u="sng" dirty="0">
                <a:latin typeface="Arial" panose="020B0604020202020204" pitchFamily="34" charset="0"/>
                <a:cs typeface="Arial" panose="020B0604020202020204" pitchFamily="34" charset="0"/>
              </a:rPr>
              <a:t>granulomatous disease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involving multiple organ systems (primarily the lungs and the lymphatic system) of </a:t>
            </a:r>
            <a:r>
              <a:rPr lang="en-US" altLang="ko-KR" sz="2400" u="sng" dirty="0">
                <a:latin typeface="Arial" panose="020B0604020202020204" pitchFamily="34" charset="0"/>
                <a:cs typeface="Arial" panose="020B0604020202020204" pitchFamily="34" charset="0"/>
              </a:rPr>
              <a:t>unknown cause</a:t>
            </a:r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Epidemiology in Korea</a:t>
            </a:r>
          </a:p>
          <a:p>
            <a:pPr lvl="1"/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average annual age-adjusted prevalence between 2003 and 2015 was 3.4 per 100,000 population.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The prevalence of sarcoidosis was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higher in females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than in males (4.2 vs. 2.6 per 100,000 population, respectively), and highest between the ages of 50 and 69 years.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approximately one-tenth of that in European or American populations.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The mean annual age-adjusted mortality rate was 13.1 per 1000 sarcoidosis patients, which was approximately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twice that of the general population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causes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of death : chronic respiratory disease (20.3%), cardiovascular disease (16.7%), and infectious disease (11.0%) 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several studies suggest a link between sarcoidosis and increased risk of malignancy (overall cancer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standardised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incidence ratios 1.3)</a:t>
            </a:r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39967" y="6119336"/>
            <a:ext cx="5804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/>
              <a:t>Park, J.E., Respiratory Medicine (2018)</a:t>
            </a:r>
          </a:p>
          <a:p>
            <a:pPr algn="r"/>
            <a:r>
              <a:rPr lang="fr-FR" altLang="ko-KR" sz="1400" i="1" dirty="0"/>
              <a:t>Eur Respir J 2016; 48: 1700–09.</a:t>
            </a:r>
            <a:endParaRPr lang="en-US" altLang="ko-KR" sz="1400" i="1" dirty="0"/>
          </a:p>
          <a:p>
            <a:pPr algn="r"/>
            <a:r>
              <a:rPr lang="fr-FR" altLang="ko-KR" sz="1400" i="1" dirty="0"/>
              <a:t>Eur Respir J 2015; 45: </a:t>
            </a:r>
            <a:r>
              <a:rPr lang="fr-FR" altLang="ko-KR" sz="1400" i="1" dirty="0" smtClean="0"/>
              <a:t>269–72</a:t>
            </a:r>
            <a:endParaRPr lang="ko-KR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40188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42881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Diagnosis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232923"/>
            <a:ext cx="8811492" cy="5110858"/>
          </a:xfrm>
        </p:spPr>
        <p:txBody>
          <a:bodyPr>
            <a:normAutofit/>
          </a:bodyPr>
          <a:lstStyle/>
          <a:p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clinical and radiological data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are supported by the presence of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non-caseating granulomas in a biopsy specimen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, and if </a:t>
            </a:r>
            <a:r>
              <a:rPr lang="en-US" altLang="ko-KR" sz="2000" u="sng" dirty="0">
                <a:latin typeface="Arial" panose="020B0604020202020204" pitchFamily="34" charset="0"/>
                <a:cs typeface="Arial" panose="020B0604020202020204" pitchFamily="34" charset="0"/>
              </a:rPr>
              <a:t>alternative causes of granulomatous inflammation are ruled out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Clinical diagnosis of Sarcoidosis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Lofgren’s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syndrome(</a:t>
            </a:r>
            <a:r>
              <a:rPr lang="en-US" altLang="ko-K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Hilar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lymphadenopathy, acute polyarthritis, erythema </a:t>
            </a:r>
            <a:r>
              <a:rPr lang="en-US" altLang="ko-K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nodosum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Heerfordt’s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syndrome (Uveitis, </a:t>
            </a:r>
            <a:r>
              <a:rPr lang="en-US" altLang="ko-K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patorid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gland swelling, fever and facial nerve palsy in some cases)</a:t>
            </a: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or with an asymptomatic bilateral hilar lymphadenopathy</a:t>
            </a: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careful follow-up is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</a:p>
          <a:p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remaining cases, </a:t>
            </a:r>
            <a:r>
              <a:rPr lang="en-US" altLang="ko-KR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should be confirmed histologically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1" y="65131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2018;6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62" y="4469822"/>
            <a:ext cx="51054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293296" y="1745673"/>
            <a:ext cx="5518196" cy="365760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Scadding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stage</a:t>
            </a: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Scadding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stage correlates poorly with patient-reported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disease severity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, pulmonary function tests, and need for treatment for individual patients </a:t>
            </a:r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just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categorization.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B6E68418-BBFF-4CB4-B406-8F7081C1C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64" y="1745673"/>
            <a:ext cx="2665567" cy="487225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00601" y="65131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2018;6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32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71445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Diagnostic yield and sampling technique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3F884CF3-0706-49F0-9627-0ED83E1A9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65390" y="1366440"/>
            <a:ext cx="2678113" cy="357920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2C8C82D9-E829-4D06-ACD9-2636875F4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2" y="1429477"/>
            <a:ext cx="6772146" cy="28148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9368CFF-D898-48AD-8419-C1996C1CFAEC}"/>
              </a:ext>
            </a:extLst>
          </p:cNvPr>
          <p:cNvSpPr txBox="1"/>
          <p:nvPr/>
        </p:nvSpPr>
        <p:spPr>
          <a:xfrm>
            <a:off x="0" y="4937227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BAL : </a:t>
            </a:r>
            <a:r>
              <a:rPr lang="en-US" altLang="ko-KR" sz="1600" u="sng" dirty="0">
                <a:latin typeface="Arial" panose="020B0604020202020204" pitchFamily="34" charset="0"/>
                <a:cs typeface="Arial" panose="020B0604020202020204" pitchFamily="34" charset="0"/>
              </a:rPr>
              <a:t>CD4-positive T-helper 1 lymphocytic alveolitis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is an immunological feature of sarcoidosis, but about 10–15% of cases have a normal cell count. 50–60% of patients 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have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an increased ratio of </a:t>
            </a:r>
            <a:r>
              <a:rPr lang="en-US" altLang="ko-KR" sz="1600" u="sng" dirty="0">
                <a:latin typeface="Arial" panose="020B0604020202020204" pitchFamily="34" charset="0"/>
                <a:cs typeface="Arial" panose="020B0604020202020204" pitchFamily="34" charset="0"/>
              </a:rPr>
              <a:t>CD4-positive to CD8-positive cells (&gt;3.5:1)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on bronchoalveolar lavage.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EBUS : LN node density in B-mode, Heterogenous in infection, </a:t>
            </a:r>
            <a:r>
              <a:rPr lang="en-US" altLang="ko-KR" sz="1600" u="sng" dirty="0">
                <a:latin typeface="Arial" panose="020B0604020202020204" pitchFamily="34" charset="0"/>
                <a:cs typeface="Arial" panose="020B0604020202020204" pitchFamily="34" charset="0"/>
              </a:rPr>
              <a:t>Homogenous in sarcoidosis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Bronchial biopsy : The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diagnostic yield is high (&gt;70%) when visible abnormalities at bronchoscopy are present (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cobblestone appearance of the mucosa)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47E5A09-94E8-40B8-B268-ECE3E5861C38}"/>
              </a:ext>
            </a:extLst>
          </p:cNvPr>
          <p:cNvSpPr txBox="1"/>
          <p:nvPr/>
        </p:nvSpPr>
        <p:spPr>
          <a:xfrm>
            <a:off x="4476594" y="6550223"/>
            <a:ext cx="4667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Respir Med 2018; 6: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1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Pathology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745673"/>
            <a:ext cx="8368730" cy="477388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coalescing, tightly clustered, non-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necrotising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granulomas. 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In the lung, they are preferentially located along the lymphatic routes of the pleura, interlobular septa, and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bronchovascular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bundles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4EFD71C-74B4-4862-9D09-9C710AEF0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87" y="3485044"/>
            <a:ext cx="3567113" cy="271462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3D451027-497E-4C06-8C00-7D4E5FD24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074" y="3485044"/>
            <a:ext cx="3626325" cy="27146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00601" y="65131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2018;6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35858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Imaging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32491" y="1250066"/>
            <a:ext cx="4830330" cy="5430433"/>
          </a:xfrm>
        </p:spPr>
        <p:txBody>
          <a:bodyPr>
            <a:normAutofit/>
          </a:bodyPr>
          <a:lstStyle/>
          <a:p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Symetrical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lymphadenopathy :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more than 2/3 of patients. </a:t>
            </a:r>
          </a:p>
          <a:p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Pulmonary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opacities (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, nodules and reticulation) with a middle and upper lobe predilection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20–50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% of patients. </a:t>
            </a:r>
            <a:endParaRPr lang="en-US" altLang="ko-K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Pulmonary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fibrosis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20–25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% of sarcoidosis patients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linear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opacities radiating laterally from the hilum,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architectural distortion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fissural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and proximal </a:t>
            </a:r>
            <a:r>
              <a:rPr lang="en-US" altLang="ko-K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bronchovascular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bundle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displacement), and honeycombing</a:t>
            </a:r>
          </a:p>
          <a:p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821" y="285615"/>
            <a:ext cx="4080219" cy="31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640" y="3393652"/>
            <a:ext cx="3982639" cy="299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800601" y="65131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2018;6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manifestation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2098963"/>
            <a:ext cx="8368730" cy="4420589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Dry cough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dyspnea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and chest discomfort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: 30–50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% of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</a:p>
          <a:p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restrictive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ventilatory defect or airflow obstruction , isolated reduction in DLCO is also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moderately frequent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1" y="65131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2018;6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5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93518" y="721387"/>
            <a:ext cx="8873837" cy="858032"/>
          </a:xfrm>
        </p:spPr>
        <p:txBody>
          <a:bodyPr>
            <a:no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Major complications of end-stage pulmonary disease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756063"/>
            <a:ext cx="8368730" cy="4877789"/>
          </a:xfrm>
        </p:spPr>
        <p:txBody>
          <a:bodyPr>
            <a:normAutofit/>
          </a:bodyPr>
          <a:lstStyle/>
          <a:p>
            <a:r>
              <a:rPr lang="en-US" altLang="ko-KR" sz="2600" b="1" dirty="0">
                <a:latin typeface="Arial" panose="020B0604020202020204" pitchFamily="34" charset="0"/>
                <a:cs typeface="Arial" panose="020B0604020202020204" pitchFamily="34" charset="0"/>
              </a:rPr>
              <a:t>Pulmonary hypertension : </a:t>
            </a:r>
            <a:r>
              <a:rPr lang="en-US" altLang="ko-KR" sz="2600" dirty="0">
                <a:latin typeface="Arial" panose="020B0604020202020204" pitchFamily="34" charset="0"/>
                <a:cs typeface="Arial" panose="020B0604020202020204" pitchFamily="34" charset="0"/>
              </a:rPr>
              <a:t>prevalence ranging between 5% and 79%</a:t>
            </a:r>
          </a:p>
          <a:p>
            <a:pPr lvl="1"/>
            <a:r>
              <a:rPr lang="en-US" altLang="ko-KR" sz="2600" dirty="0">
                <a:latin typeface="Arial" panose="020B0604020202020204" pitchFamily="34" charset="0"/>
                <a:cs typeface="Arial" panose="020B0604020202020204" pitchFamily="34" charset="0"/>
              </a:rPr>
              <a:t>most commonly complicates advanced pulmonary disease</a:t>
            </a:r>
          </a:p>
          <a:p>
            <a:pPr lvl="1"/>
            <a:r>
              <a:rPr lang="en-US" altLang="ko-KR" sz="2600" dirty="0">
                <a:latin typeface="Arial" panose="020B0604020202020204" pitchFamily="34" charset="0"/>
                <a:cs typeface="Arial" panose="020B0604020202020204" pitchFamily="34" charset="0"/>
              </a:rPr>
              <a:t>granulomatous inflammation of the pulmonary vessels, extrinsic compression of the pulmonary arteries by enlarged mediastinal or hilar lymph nodes, and left ventricular dysfunction</a:t>
            </a:r>
          </a:p>
          <a:p>
            <a:r>
              <a:rPr lang="en-US" altLang="ko-KR" sz="2600" b="1" dirty="0">
                <a:latin typeface="Arial" panose="020B0604020202020204" pitchFamily="34" charset="0"/>
                <a:cs typeface="Arial" panose="020B0604020202020204" pitchFamily="34" charset="0"/>
              </a:rPr>
              <a:t>Chronic pulmonary aspergillosis : </a:t>
            </a:r>
            <a:r>
              <a:rPr lang="en-US" altLang="ko-K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estimated </a:t>
            </a:r>
            <a:r>
              <a:rPr lang="en-US" altLang="ko-KR" sz="2600" dirty="0">
                <a:latin typeface="Arial" panose="020B0604020202020204" pitchFamily="34" charset="0"/>
                <a:cs typeface="Arial" panose="020B0604020202020204" pitchFamily="34" charset="0"/>
              </a:rPr>
              <a:t>to be present in 3–12% of advanced pulmonary sarcoidosis cases</a:t>
            </a:r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1" y="65131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Lancet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altLang="ko-K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2018;6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: 389–402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77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16525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Classification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6" y="1337912"/>
            <a:ext cx="6397929" cy="4857687"/>
          </a:xfrm>
          <a:prstGeom prst="rect">
            <a:avLst/>
          </a:prstGeom>
          <a:noFill/>
          <a:ln>
            <a:solidFill>
              <a:srgbClr val="0070C0"/>
            </a:solidFill>
          </a:ln>
          <a:extLst/>
        </p:spPr>
      </p:pic>
      <p:sp>
        <p:nvSpPr>
          <p:cNvPr id="9" name="TextBox 8"/>
          <p:cNvSpPr txBox="1"/>
          <p:nvPr/>
        </p:nvSpPr>
        <p:spPr>
          <a:xfrm>
            <a:off x="4225491" y="6127199"/>
            <a:ext cx="4918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Harrison 20</a:t>
            </a:r>
            <a:r>
              <a:rPr lang="en-US" altLang="ko-KR" i="1" baseline="30000" dirty="0"/>
              <a:t>th</a:t>
            </a:r>
            <a:r>
              <a:rPr lang="en-US" altLang="ko-KR" i="1" dirty="0"/>
              <a:t> </a:t>
            </a:r>
          </a:p>
          <a:p>
            <a:pPr algn="r"/>
            <a:r>
              <a:rPr lang="en-US" altLang="ko-KR" i="1" dirty="0"/>
              <a:t>ATS/ERS, AJRCCM 2013</a:t>
            </a:r>
          </a:p>
        </p:txBody>
      </p:sp>
    </p:spTree>
    <p:extLst>
      <p:ext uri="{BB962C8B-B14F-4D97-AF65-F5344CB8AC3E}">
        <p14:creationId xmlns:p14="http://schemas.microsoft.com/office/powerpoint/2010/main" val="245852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40272"/>
            <a:ext cx="8560667" cy="567086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Treatment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87635" y="1215735"/>
            <a:ext cx="8368730" cy="5465619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indications for treatment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life threatening and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organ-threatening disease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and unacceptably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impaired quality of life. </a:t>
            </a:r>
            <a:endParaRPr lang="en-US" altLang="ko-K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1) worsening respiratory symptoms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 particularly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dyspnea</a:t>
            </a:r>
          </a:p>
          <a:p>
            <a:pPr lvl="1"/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2) severe pulmonary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function impairment or substantial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functional deterioration (≥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10% reduction in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FVC or ≥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15% reduction in DLCO from baseline values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3) major </a:t>
            </a:r>
            <a:r>
              <a:rPr lang="en-US" altLang="ko-KR" sz="2200" dirty="0" err="1">
                <a:latin typeface="Arial" panose="020B0604020202020204" pitchFamily="34" charset="0"/>
                <a:cs typeface="Arial" panose="020B0604020202020204" pitchFamily="34" charset="0"/>
              </a:rPr>
              <a:t>radiographical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 progression (</a:t>
            </a:r>
            <a:r>
              <a:rPr lang="en-US" altLang="ko-KR" sz="22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 development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of cavities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or honeycomb changes, or substantial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worsening of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interstitial abnormalities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lvl="1"/>
            <a:endParaRPr lang="ko-KR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Corticosteroid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usually continued for 9–12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</a:p>
          <a:p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antimetabolites and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cytotoxic drugs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ko-KR" sz="22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 methotrexate, azathioprine, </a:t>
            </a:r>
            <a:r>
              <a:rPr lang="en-US" altLang="ko-KR" sz="2200" dirty="0" err="1">
                <a:latin typeface="Arial" panose="020B0604020202020204" pitchFamily="34" charset="0"/>
                <a:cs typeface="Arial" panose="020B0604020202020204" pitchFamily="34" charset="0"/>
              </a:rPr>
              <a:t>leflunomide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ko-K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mycophenolate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200" dirty="0" err="1">
                <a:latin typeface="Arial" panose="020B0604020202020204" pitchFamily="34" charset="0"/>
                <a:cs typeface="Arial" panose="020B0604020202020204" pitchFamily="34" charset="0"/>
              </a:rPr>
              <a:t>mofetil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monoclonal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anti-TNFα antibody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infliximab</a:t>
            </a:r>
          </a:p>
          <a:p>
            <a:endParaRPr lang="en-US" altLang="ko-K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Lung </a:t>
            </a:r>
            <a:r>
              <a:rPr lang="en-US" altLang="ko-K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transplanation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: 2.5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% of all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indications for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lung transplantation, with long-term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outcomes equivalent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to those of other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indications. 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					</a:t>
            </a:r>
            <a:r>
              <a:rPr lang="en-US" altLang="ko-K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ko-KR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 Heart Lung Transplant </a:t>
            </a:r>
            <a:r>
              <a:rPr lang="en-US" altLang="ko-K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; 32: 965–78.</a:t>
            </a:r>
            <a:endParaRPr lang="en-US" altLang="ko-KR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3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671324"/>
            <a:ext cx="8560667" cy="590209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Hypersensitivity pneumonitis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261533"/>
            <a:ext cx="8560667" cy="525796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In a genetically predisposed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individual, HP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is a consequence of an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immune mediated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reaction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caused by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recurrent exposure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to overt or occult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inducing environmental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agents—HP inducers</a:t>
            </a:r>
            <a:endParaRPr lang="en-US" altLang="ko-K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Incidence, 0.3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up to 0.9 per 100,000 individuals (Europe)</a:t>
            </a:r>
          </a:p>
          <a:p>
            <a:pPr>
              <a:lnSpc>
                <a:spcPct val="120000"/>
              </a:lnSpc>
            </a:pPr>
            <a:r>
              <a:rPr lang="en-US" altLang="ko-KR" sz="3200" u="sng" dirty="0">
                <a:latin typeface="Arial" panose="020B0604020202020204" pitchFamily="34" charset="0"/>
                <a:cs typeface="Arial" panose="020B0604020202020204" pitchFamily="34" charset="0"/>
              </a:rPr>
              <a:t>nearly half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of patients with new-onset ILD in one study, with other reported incidence ranging from </a:t>
            </a:r>
            <a:r>
              <a:rPr lang="en-US" altLang="ko-KR" sz="3200" u="sng" dirty="0">
                <a:latin typeface="Arial" panose="020B0604020202020204" pitchFamily="34" charset="0"/>
                <a:cs typeface="Arial" panose="020B0604020202020204" pitchFamily="34" charset="0"/>
              </a:rPr>
              <a:t>18 to 30%</a:t>
            </a:r>
          </a:p>
          <a:p>
            <a:pPr>
              <a:lnSpc>
                <a:spcPct val="120000"/>
              </a:lnSpc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importance of a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suspicion of HP diagnoses in patients manifesting ILD!</a:t>
            </a:r>
          </a:p>
          <a:p>
            <a:pPr>
              <a:lnSpc>
                <a:spcPct val="120000"/>
              </a:lnSpc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challenging for clinicians to distinguish </a:t>
            </a:r>
            <a:r>
              <a:rPr lang="en-US" altLang="ko-KR" sz="3200" dirty="0" err="1">
                <a:latin typeface="Arial" panose="020B0604020202020204" pitchFamily="34" charset="0"/>
                <a:cs typeface="Arial" panose="020B0604020202020204" pitchFamily="34" charset="0"/>
              </a:rPr>
              <a:t>cHP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from IPF</a:t>
            </a:r>
            <a:endParaRPr lang="en-US" altLang="ko-K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ko-K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This exposure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can occur at home, in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workplace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, related to hobbies, or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sometimes indirectly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, in another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 frequently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visited by the patient </a:t>
            </a:r>
            <a:endParaRPr lang="en-US" altLang="ko-K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likely that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a mixture of antigens, rather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than a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single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antigen.</a:t>
            </a:r>
          </a:p>
          <a:p>
            <a:pPr>
              <a:lnSpc>
                <a:spcPct val="120000"/>
              </a:lnSpc>
            </a:pP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Despite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thorough investigations, the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search for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the occult HP inducer is reported </a:t>
            </a:r>
            <a:r>
              <a:rPr lang="en-US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as unsuccessful </a:t>
            </a: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in up to 60% of cases</a:t>
            </a:r>
          </a:p>
          <a:p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/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27DA510-6F37-42E9-BA6C-0A6B573EE30E}"/>
              </a:ext>
            </a:extLst>
          </p:cNvPr>
          <p:cNvSpPr txBox="1"/>
          <p:nvPr/>
        </p:nvSpPr>
        <p:spPr>
          <a:xfrm>
            <a:off x="3549061" y="6211669"/>
            <a:ext cx="5549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/>
              <a:t>AJRCCM 2017;196:680-689</a:t>
            </a:r>
          </a:p>
          <a:p>
            <a:pPr algn="r"/>
            <a:r>
              <a:rPr lang="en-US" altLang="ko-KR" sz="1400" i="1" dirty="0"/>
              <a:t>AJRCCM 2018;197, 1036–1044</a:t>
            </a:r>
            <a:endParaRPr lang="ko-KR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62546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Acute vs Chronic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B06B448-AE17-4E5D-B48F-084972EB8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3" y="1419795"/>
            <a:ext cx="9033694" cy="364907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50825" y="5845341"/>
            <a:ext cx="866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chronic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progressive group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the median survival has been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shown to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be only 7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977638" y="6488668"/>
            <a:ext cx="2166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i="1" dirty="0"/>
              <a:t>AJRCCM 2017;196:680-689</a:t>
            </a:r>
          </a:p>
        </p:txBody>
      </p:sp>
    </p:spTree>
    <p:extLst>
      <p:ext uri="{BB962C8B-B14F-4D97-AF65-F5344CB8AC3E}">
        <p14:creationId xmlns:p14="http://schemas.microsoft.com/office/powerpoint/2010/main" val="3644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50663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HRCT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5401466" y="1018309"/>
            <a:ext cx="3659407" cy="546561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peribronchovascular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reticulation and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GGO containing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traction bronchiectasis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subpleural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honeycombing, reticulation, and traction bronchiectasis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(typical  UIP pattern)</a:t>
            </a:r>
          </a:p>
          <a:p>
            <a:pPr marL="0" indent="0">
              <a:buNone/>
            </a:pPr>
            <a:r>
              <a:rPr lang="en-US" altLang="ko-KR" dirty="0" smtClean="0">
                <a:latin typeface="맑은 고딕"/>
                <a:ea typeface="맑은 고딕"/>
                <a:cs typeface="Arial" panose="020B0604020202020204" pitchFamily="34" charset="0"/>
              </a:rPr>
              <a:t>→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bird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keeper and also had a marked lymphocytosis on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BALF</a:t>
            </a:r>
          </a:p>
          <a:p>
            <a:pPr marL="0" indent="0">
              <a:buNone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peribronchovascular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fibrosis, parenchymal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mosaicism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upper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lobe involvement and reticulation with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traction bronchiectasis, honeycombing ,mosaic attenuation</a:t>
            </a:r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F577EA7-292E-4E3A-A6BB-6DCFC2C7C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22292"/>
            <a:ext cx="5401466" cy="221530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CB86596-C4F0-4CAE-814D-13054801D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45518"/>
            <a:ext cx="5467350" cy="2343150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977638" y="6488668"/>
            <a:ext cx="2166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i="1" dirty="0"/>
              <a:t>AJRCCM 2017;196:680-689</a:t>
            </a:r>
          </a:p>
        </p:txBody>
      </p:sp>
    </p:spTree>
    <p:extLst>
      <p:ext uri="{BB962C8B-B14F-4D97-AF65-F5344CB8AC3E}">
        <p14:creationId xmlns:p14="http://schemas.microsoft.com/office/powerpoint/2010/main" val="329344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81836"/>
            <a:ext cx="8560667" cy="567086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Diagnosis of HP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070263"/>
            <a:ext cx="8607720" cy="56422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seeking to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identify exposures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physical examination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HRCT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BAL : predominantly lymphocytic pattern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Lung biopsy </a:t>
            </a:r>
          </a:p>
          <a:p>
            <a:pPr>
              <a:lnSpc>
                <a:spcPct val="120000"/>
              </a:lnSpc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Serum specific IgG : not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diagnostic of HP, merely reflects the exposure and sensitization to the specific antigen by the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1. Find a relationship between exposure and the disease and/or associate exposure with the disease.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2. Screen for potential inducers where an inducer has not been identified, but where clinical and imaging data are compatible with HP.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3. Decrease probability of feather or fungus etiology of ILD if negative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inhalation challenge (SIC)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test : direct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challenge with inhalation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confirm an etiology</a:t>
            </a:r>
          </a:p>
          <a:p>
            <a:pPr lvl="1"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not standardized/validated</a:t>
            </a:r>
          </a:p>
          <a:p>
            <a:pPr lvl="1"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requires experienced personnel and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laboratories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977638" y="6488668"/>
            <a:ext cx="2166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i="1" dirty="0"/>
              <a:t>AJRCCM 2017;196:680-689</a:t>
            </a:r>
          </a:p>
        </p:txBody>
      </p:sp>
    </p:spTree>
    <p:extLst>
      <p:ext uri="{BB962C8B-B14F-4D97-AF65-F5344CB8AC3E}">
        <p14:creationId xmlns:p14="http://schemas.microsoft.com/office/powerpoint/2010/main" val="106216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641556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Diagnosis of 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HP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2" name="내용 개체 틀 1">
            <a:extLst>
              <a:ext uri="{FF2B5EF4-FFF2-40B4-BE49-F238E27FC236}">
                <a16:creationId xmlns:a16="http://schemas.microsoft.com/office/drawing/2014/main" xmlns="" id="{6FA70D6F-9D00-4C4E-A302-A3F183DBA9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2500" y="1464001"/>
            <a:ext cx="7184492" cy="50066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66BD63F-ADE0-4C45-92CB-D5123F96C874}"/>
              </a:ext>
            </a:extLst>
          </p:cNvPr>
          <p:cNvSpPr txBox="1"/>
          <p:nvPr/>
        </p:nvSpPr>
        <p:spPr>
          <a:xfrm>
            <a:off x="5730706" y="6476182"/>
            <a:ext cx="3413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/>
              <a:t>AJRCC  2018;197, </a:t>
            </a:r>
            <a:r>
              <a:rPr lang="en-US" altLang="ko-KR" sz="1400" i="1" dirty="0" smtClean="0"/>
              <a:t>1036–1044</a:t>
            </a:r>
            <a:endParaRPr lang="ko-KR" altLang="en-US" sz="1400" i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1909823" y="1464001"/>
            <a:ext cx="6041985" cy="827786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154821" y="3016937"/>
            <a:ext cx="6041985" cy="827786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39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Treatment of HP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745673"/>
            <a:ext cx="8368730" cy="4773880"/>
          </a:xfrm>
        </p:spPr>
        <p:txBody>
          <a:bodyPr>
            <a:normAutofit/>
          </a:bodyPr>
          <a:lstStyle/>
          <a:p>
            <a:pPr algn="just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Exposure </a:t>
            </a:r>
            <a:r>
              <a:rPr lang="en-US" altLang="ko-K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Avoidance</a:t>
            </a:r>
          </a:p>
          <a:p>
            <a:pPr algn="just"/>
            <a:endParaRPr lang="en-US" altLang="ko-K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Corticosteroids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starting at 0.5 mg/kg (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ideal body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weight) for a few days and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slow tapering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to the lowest possible dose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over several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months to a year or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longer</a:t>
            </a:r>
          </a:p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Immune-modulating </a:t>
            </a:r>
            <a:r>
              <a:rPr lang="en-US" altLang="ko-K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sz="2400" u="sng" dirty="0">
                <a:latin typeface="Arial" panose="020B0604020202020204" pitchFamily="34" charset="0"/>
                <a:cs typeface="Arial" panose="020B0604020202020204" pitchFamily="34" charset="0"/>
              </a:rPr>
              <a:t>azathioprine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ko-KR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mycophenolate</a:t>
            </a:r>
            <a:r>
              <a:rPr lang="en-US" altLang="ko-KR" sz="2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mofetil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associated with an improvement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gas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exchange and reduction of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prednisone, which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supports the use of these drugs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treatment of chronic progressive </a:t>
            </a:r>
            <a:r>
              <a:rPr lang="en-US" altLang="ko-K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</a:p>
          <a:p>
            <a:endParaRPr lang="en-US" altLang="ko-K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Lung Transplantation</a:t>
            </a:r>
            <a:endParaRPr lang="ko-KR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977638" y="6488668"/>
            <a:ext cx="2166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i="1" dirty="0"/>
              <a:t>AJRCCM 2017;196:680-689</a:t>
            </a:r>
          </a:p>
        </p:txBody>
      </p:sp>
    </p:spTree>
    <p:extLst>
      <p:ext uri="{BB962C8B-B14F-4D97-AF65-F5344CB8AC3E}">
        <p14:creationId xmlns:p14="http://schemas.microsoft.com/office/powerpoint/2010/main" val="28795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Number of Lung transplantation - Korea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graphicFrame>
        <p:nvGraphicFramePr>
          <p:cNvPr id="9" name="차트 8">
            <a:extLst>
              <a:ext uri="{FF2B5EF4-FFF2-40B4-BE49-F238E27FC236}">
                <a16:creationId xmlns:a16="http://schemas.microsoft.com/office/drawing/2014/main" xmlns="" id="{FF2EEEDD-4B27-4051-8FA9-A7F6776BBD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3377258"/>
              </p:ext>
            </p:extLst>
          </p:nvPr>
        </p:nvGraphicFramePr>
        <p:xfrm>
          <a:off x="442762" y="2073431"/>
          <a:ext cx="7455912" cy="4606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9CDECD9-39AD-49C0-A0CB-807660218F3A}"/>
              </a:ext>
            </a:extLst>
          </p:cNvPr>
          <p:cNvSpPr txBox="1"/>
          <p:nvPr/>
        </p:nvSpPr>
        <p:spPr>
          <a:xfrm>
            <a:off x="8020594" y="6444343"/>
            <a:ext cx="992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KONOS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4154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5379276-8D1C-451A-BB61-BE0FA17A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41" y="365126"/>
            <a:ext cx="8153609" cy="1325563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Indication of Lung transplantation -Korea</a:t>
            </a:r>
            <a:endParaRPr lang="ko-KR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DCF1CCF-3AF2-4665-837B-D737A3BD4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82" y="2381990"/>
            <a:ext cx="6557942" cy="383854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125415" y="4521758"/>
            <a:ext cx="6440994" cy="32154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913266" y="6370655"/>
            <a:ext cx="1848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KONOS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66385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General candidacy considerations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745673"/>
            <a:ext cx="8368730" cy="424314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Lung transplantation should be considered for adults with chronic, </a:t>
            </a:r>
            <a:r>
              <a:rPr lang="en-US" altLang="ko-KR" sz="2400" u="sng" dirty="0">
                <a:latin typeface="Arial" panose="020B0604020202020204" pitchFamily="34" charset="0"/>
                <a:cs typeface="Arial" panose="020B0604020202020204" pitchFamily="34" charset="0"/>
              </a:rPr>
              <a:t>end-stage lung disease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who meet all the following general criteria: </a:t>
            </a:r>
          </a:p>
          <a:p>
            <a:pPr algn="just">
              <a:lnSpc>
                <a:spcPct val="100000"/>
              </a:lnSpc>
            </a:pP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1. High(&gt; 50%) risk of death from lung disease within 2 years if lung transplantation is not performed.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2. High(&gt;80%) likelihood of surviving at least 90 days after lung transplantation.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3. High(&gt;80%) likelihood of 5-year post-transplant  survival from a general medical perspective provided that there is adequate graft function. </a:t>
            </a:r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FEB1E4-05FB-4BF1-8B8F-35E12F343E61}"/>
              </a:ext>
            </a:extLst>
          </p:cNvPr>
          <p:cNvSpPr txBox="1"/>
          <p:nvPr/>
        </p:nvSpPr>
        <p:spPr>
          <a:xfrm>
            <a:off x="6948302" y="6334887"/>
            <a:ext cx="203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ISHLT 2015;34:1-15</a:t>
            </a:r>
            <a:endParaRPr lang="ko-KR" altLang="en-US" i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5CF40249-A877-4368-B221-1549F1BF0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318" y="3420675"/>
            <a:ext cx="33363" cy="166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3120C19E-7627-4D97-A628-B267DA99A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718" y="3573075"/>
            <a:ext cx="33363" cy="1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6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Myriad Pro"/>
              </a:rPr>
              <a:t>Estimated Relative Distribution of ILD</a:t>
            </a:r>
            <a:endParaRPr lang="ko-KR" altLang="en-US" sz="3200" b="1" spc="-150" dirty="0">
              <a:latin typeface="Myriad Pro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4147919" cy="4626251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These estimates are likely to be heavily influenced by regional variation in referral patterns and the true underlying prevalence of each disease (which is unknown).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64318"/>
            <a:ext cx="4086225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7760" y="6356082"/>
            <a:ext cx="4056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NEJM 2018;378:1811-23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42351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54512"/>
            <a:ext cx="8560667" cy="605421"/>
          </a:xfrm>
        </p:spPr>
        <p:txBody>
          <a:bodyPr>
            <a:normAutofit fontScale="90000"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Absolute contraindications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30200" y="1159933"/>
            <a:ext cx="8667559" cy="5359620"/>
          </a:xfrm>
        </p:spPr>
        <p:txBody>
          <a:bodyPr>
            <a:noAutofit/>
          </a:bodyPr>
          <a:lstStyle/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recent history of malignancy. 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Untreatable  signiﬁcant  dysfunction  of  another  major organ system (e.g., heart, liver, kidney, or brain) unless combined organ transplantation can be performed.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Uncorrected atherosclerotic disease with suspected end-organ ischemia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Acute medical instability (e.g., acute sepsis, myocardial infarction, and liver failure)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Uncorrectable bleeding diathesis.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Poorly controlled chronic infection with highly virulent and/or resistant microbes.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active Mycobacterium tuberculosis infection.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Signiﬁcant chest wall or spinal deformity 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Class II or III obesity (BMI &gt; 35.0 kg/m2).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Severely limited functional status with poor rehabilitation potential. 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non-adherence to medical therapy 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Psychiatric or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psychologic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conditions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Absence of an adequate or reliable social support system 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Substance abuse or dependence</a:t>
            </a:r>
            <a:endParaRPr lang="en-US" altLang="ko-KR" sz="1800" dirty="0"/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0FEB1E4-05FB-4BF1-8B8F-35E12F343E61}"/>
              </a:ext>
            </a:extLst>
          </p:cNvPr>
          <p:cNvSpPr txBox="1"/>
          <p:nvPr/>
        </p:nvSpPr>
        <p:spPr>
          <a:xfrm>
            <a:off x="7104165" y="6473555"/>
            <a:ext cx="203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ISHLT 2015;34:1-15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42610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681511"/>
            <a:ext cx="8560667" cy="537688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Relative contraindications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549180"/>
            <a:ext cx="8368730" cy="530882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Age &gt; 65 years in association with low physiologic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Age &gt; 75 years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Class  I  obesity  (BMI  30.0–34.9  kg/m2),  particularly central obesity.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Progressive or severe malnutrition.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Severe, symptomatic osteoporosis.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Extensive prior chest surgery with lung resection.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Colonization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or infection with highly resistant or highly virulent bacteria, fungi, and certain strains of mycobacteria therapy. (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Burkholderia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cenocepacia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Burkholderia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gladioli, and multi-drug–resistant Mycobacterium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abscessus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Diabetes mellitus, systemic hypertension, epilepsy, central venous obstruction, peptic ulcer disease, or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gastroesophageal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reflux, should be optimally treated before transplantation. 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baseline="30000" dirty="0"/>
          </a:p>
          <a:p>
            <a:endParaRPr lang="en-US" altLang="ko-KR" dirty="0"/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0FEB1E4-05FB-4BF1-8B8F-35E12F343E61}"/>
              </a:ext>
            </a:extLst>
          </p:cNvPr>
          <p:cNvSpPr txBox="1"/>
          <p:nvPr/>
        </p:nvSpPr>
        <p:spPr>
          <a:xfrm>
            <a:off x="7104165" y="6473555"/>
            <a:ext cx="203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ISHLT 2015;34:1-15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34338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79912"/>
            <a:ext cx="8560667" cy="616346"/>
          </a:xfrm>
        </p:spPr>
        <p:txBody>
          <a:bodyPr>
            <a:normAutofit/>
          </a:bodyPr>
          <a:lstStyle/>
          <a:p>
            <a:r>
              <a:rPr lang="en-US" altLang="ko-KR" sz="2800" b="1" dirty="0">
                <a:latin typeface="Arial" panose="020B0604020202020204" pitchFamily="34" charset="0"/>
                <a:cs typeface="Arial" panose="020B0604020202020204" pitchFamily="34" charset="0"/>
              </a:rPr>
              <a:t>Interstitial</a:t>
            </a:r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 lung disease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87635" y="1261533"/>
            <a:ext cx="8368730" cy="543560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altLang="ko-KR" sz="2900" b="1" dirty="0">
                <a:latin typeface="Arial" panose="020B0604020202020204" pitchFamily="34" charset="0"/>
                <a:cs typeface="Arial" panose="020B0604020202020204" pitchFamily="34" charset="0"/>
              </a:rPr>
              <a:t>Timing of referral: 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Abnormal lung function: FVC &lt; 80% predicted or DLCO &lt; 40% predicted.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Any dyspnea or functional limitation attributable to lung disease.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Any oxygen requirement, even if only during exertion.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For inﬂammatory ILD, failure to improve dyspnea, oxygen requirement, and/or lung function after a clinically indicated trial of medical therapy.</a:t>
            </a:r>
          </a:p>
          <a:p>
            <a:pPr algn="just">
              <a:lnSpc>
                <a:spcPct val="120000"/>
              </a:lnSpc>
            </a:pPr>
            <a:endParaRPr lang="en-US" altLang="ko-KR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ko-KR" sz="2900" b="1" dirty="0">
                <a:latin typeface="Arial" panose="020B0604020202020204" pitchFamily="34" charset="0"/>
                <a:cs typeface="Arial" panose="020B0604020202020204" pitchFamily="34" charset="0"/>
              </a:rPr>
              <a:t>Timing of listing: 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Decline in FVC </a:t>
            </a:r>
            <a:r>
              <a:rPr lang="en-US" altLang="ko-KR" sz="2900" dirty="0">
                <a:latin typeface="맑은 고딕"/>
                <a:ea typeface="맑은 고딕"/>
                <a:cs typeface="Arial" panose="020B0604020202020204" pitchFamily="34" charset="0"/>
              </a:rPr>
              <a:t>≥</a:t>
            </a: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10% during 6 months of follow-up 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Decline in DLCO </a:t>
            </a:r>
            <a:r>
              <a:rPr lang="en-US" altLang="ko-KR" sz="2900" dirty="0">
                <a:latin typeface="맑은 고딕"/>
                <a:cs typeface="Arial" panose="020B0604020202020204" pitchFamily="34" charset="0"/>
              </a:rPr>
              <a:t>≥</a:t>
            </a: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15% during 6 months of follow-up.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Desaturation to &lt; 88% or distance &lt; 250 m on 6-minute- walk test or 450 m decline in 6-minute-walk distance over a 6-month period.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Pulmonary hypertension on right heart catheterization or 2-d echocardiography.</a:t>
            </a:r>
          </a:p>
          <a:p>
            <a:pPr algn="just">
              <a:lnSpc>
                <a:spcPct val="120000"/>
              </a:lnSpc>
            </a:pPr>
            <a:r>
              <a:rPr lang="en-US" altLang="ko-KR" sz="2900" dirty="0">
                <a:latin typeface="Arial" panose="020B0604020202020204" pitchFamily="34" charset="0"/>
                <a:cs typeface="Arial" panose="020B0604020202020204" pitchFamily="34" charset="0"/>
              </a:rPr>
              <a:t>Hospitalization because of respiratory decline, pneumothorax, or acute exacerbation.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0FEB1E4-05FB-4BF1-8B8F-35E12F343E61}"/>
              </a:ext>
            </a:extLst>
          </p:cNvPr>
          <p:cNvSpPr txBox="1"/>
          <p:nvPr/>
        </p:nvSpPr>
        <p:spPr>
          <a:xfrm>
            <a:off x="7104165" y="6454801"/>
            <a:ext cx="203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ISHLT 2015;34:1-15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279021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72641" y="563714"/>
            <a:ext cx="7886700" cy="556343"/>
          </a:xfrm>
        </p:spPr>
        <p:txBody>
          <a:bodyPr>
            <a:normAutofit/>
          </a:bodyPr>
          <a:lstStyle/>
          <a:p>
            <a:r>
              <a:rPr lang="ko-KR" altLang="en-US" sz="3200" b="1" spc="-150" dirty="0">
                <a:latin typeface="+mj-ea"/>
                <a:cs typeface="Myriad Hebrew" pitchFamily="50" charset="-79"/>
              </a:rPr>
              <a:t>우리나라 이식 </a:t>
            </a:r>
            <a:r>
              <a:rPr lang="ko-KR" altLang="en-US" sz="3200" b="1" spc="-150" dirty="0" smtClean="0">
                <a:latin typeface="+mj-ea"/>
                <a:cs typeface="Myriad Hebrew" pitchFamily="50" charset="-79"/>
              </a:rPr>
              <a:t>대기자 등록</a:t>
            </a:r>
            <a:endParaRPr lang="ko-KR" altLang="en-US" sz="3200" b="1" spc="-150" dirty="0">
              <a:latin typeface="+mj-ea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sz="half" idx="2"/>
          </p:nvPr>
        </p:nvSpPr>
        <p:spPr>
          <a:xfrm>
            <a:off x="250825" y="1430867"/>
            <a:ext cx="4247357" cy="537633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1400" b="1" dirty="0">
                <a:latin typeface="+mj-ea"/>
                <a:ea typeface="+mj-ea"/>
              </a:rPr>
              <a:t>응급도</a:t>
            </a:r>
            <a:r>
              <a:rPr lang="en-US" altLang="ko-KR" sz="1400" b="1" dirty="0">
                <a:latin typeface="+mj-ea"/>
                <a:ea typeface="+mj-ea"/>
              </a:rPr>
              <a:t>0</a:t>
            </a:r>
            <a:endParaRPr lang="ko-KR" altLang="en-US" sz="1400" b="1" dirty="0">
              <a:latin typeface="+mj-ea"/>
              <a:ea typeface="+mj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>
                <a:latin typeface="+mj-ea"/>
                <a:ea typeface="+mj-ea"/>
              </a:rPr>
              <a:t>-</a:t>
            </a:r>
            <a:r>
              <a:rPr lang="ko-KR" altLang="en-US" sz="1400" b="1" dirty="0" smtClean="0">
                <a:latin typeface="+mj-ea"/>
                <a:ea typeface="+mj-ea"/>
              </a:rPr>
              <a:t>입원한 환자로 다음 한가지 이상 해당 하여야 한다</a:t>
            </a:r>
            <a:r>
              <a:rPr lang="en-US" altLang="ko-KR" sz="1400" b="1" dirty="0" smtClean="0">
                <a:latin typeface="+mj-ea"/>
                <a:ea typeface="+mj-ea"/>
              </a:rPr>
              <a:t>. (</a:t>
            </a:r>
            <a:r>
              <a:rPr lang="en-US" altLang="ko-KR" sz="1400" b="1" dirty="0">
                <a:latin typeface="+mj-ea"/>
                <a:ea typeface="+mj-ea"/>
              </a:rPr>
              <a:t>8</a:t>
            </a:r>
            <a:r>
              <a:rPr lang="ko-KR" altLang="en-US" sz="1400" b="1" dirty="0" err="1" smtClean="0">
                <a:latin typeface="+mj-ea"/>
                <a:ea typeface="+mj-ea"/>
              </a:rPr>
              <a:t>일이내</a:t>
            </a:r>
            <a:r>
              <a:rPr lang="ko-KR" altLang="en-US" sz="1400" b="1" dirty="0" smtClean="0">
                <a:latin typeface="+mj-ea"/>
                <a:ea typeface="+mj-ea"/>
              </a:rPr>
              <a:t> 재등록</a:t>
            </a:r>
            <a:r>
              <a:rPr lang="en-US" altLang="ko-KR" sz="1400" b="1" dirty="0">
                <a:latin typeface="+mj-ea"/>
                <a:ea typeface="+mj-ea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>
                <a:latin typeface="+mj-ea"/>
                <a:ea typeface="+mj-ea"/>
              </a:rPr>
              <a:t>1</a:t>
            </a:r>
            <a:r>
              <a:rPr lang="en-US" altLang="ko-KR" sz="1400" b="1" dirty="0" smtClean="0">
                <a:latin typeface="+mj-ea"/>
                <a:ea typeface="+mj-ea"/>
              </a:rPr>
              <a:t>) </a:t>
            </a:r>
            <a:r>
              <a:rPr lang="ko-KR" altLang="en-US" sz="1400" b="1" dirty="0" err="1" smtClean="0">
                <a:latin typeface="+mj-ea"/>
                <a:ea typeface="+mj-ea"/>
              </a:rPr>
              <a:t>호흡부전증으로</a:t>
            </a:r>
            <a:r>
              <a:rPr lang="ko-KR" altLang="en-US" sz="1400" b="1" dirty="0" smtClean="0">
                <a:latin typeface="+mj-ea"/>
                <a:ea typeface="+mj-ea"/>
              </a:rPr>
              <a:t> 인공호흡기</a:t>
            </a:r>
            <a:endParaRPr lang="ko-KR" altLang="en-US" sz="1400" b="1" dirty="0">
              <a:latin typeface="+mj-ea"/>
              <a:ea typeface="+mj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>
                <a:latin typeface="+mj-ea"/>
                <a:ea typeface="+mj-ea"/>
              </a:rPr>
              <a:t>2</a:t>
            </a:r>
            <a:r>
              <a:rPr lang="en-US" altLang="ko-KR" sz="1400" b="1" dirty="0" smtClean="0">
                <a:latin typeface="+mj-ea"/>
                <a:ea typeface="+mj-ea"/>
              </a:rPr>
              <a:t>) </a:t>
            </a:r>
            <a:r>
              <a:rPr lang="ko-KR" altLang="en-US" sz="1400" b="1" dirty="0" err="1" smtClean="0">
                <a:latin typeface="+mj-ea"/>
                <a:ea typeface="+mj-ea"/>
              </a:rPr>
              <a:t>체외막형</a:t>
            </a:r>
            <a:r>
              <a:rPr lang="ko-KR" altLang="en-US" sz="1400" b="1" dirty="0" smtClean="0">
                <a:latin typeface="+mj-ea"/>
                <a:ea typeface="+mj-ea"/>
              </a:rPr>
              <a:t> 심폐기를 가동중인 환자</a:t>
            </a:r>
            <a:endParaRPr lang="ko-KR" altLang="en-US" sz="1400" b="1" dirty="0">
              <a:latin typeface="+mj-ea"/>
              <a:ea typeface="+mj-ea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altLang="ko-KR" sz="1400" b="1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1400" b="1" dirty="0" smtClean="0">
                <a:latin typeface="+mj-ea"/>
                <a:ea typeface="+mj-ea"/>
              </a:rPr>
              <a:t>응급도 </a:t>
            </a:r>
            <a:r>
              <a:rPr lang="en-US" altLang="ko-KR" sz="1400" b="1" dirty="0">
                <a:latin typeface="+mj-ea"/>
                <a:ea typeface="+mj-ea"/>
              </a:rPr>
              <a:t>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j-ea"/>
                <a:ea typeface="+mj-ea"/>
              </a:rPr>
              <a:t>(</a:t>
            </a:r>
            <a:r>
              <a:rPr lang="en-US" altLang="ko-KR" sz="1400" b="1" dirty="0">
                <a:latin typeface="+mj-ea"/>
                <a:ea typeface="+mj-ea"/>
              </a:rPr>
              <a:t>60</a:t>
            </a:r>
            <a:r>
              <a:rPr lang="ko-KR" altLang="en-US" sz="1400" b="1" dirty="0">
                <a:latin typeface="+mj-ea"/>
                <a:ea typeface="+mj-ea"/>
              </a:rPr>
              <a:t>일마다 재등록하며 검사결과는 검사시점과 상관없이 인정한다</a:t>
            </a:r>
            <a:r>
              <a:rPr lang="en-US" altLang="ko-KR" sz="1400" b="1" dirty="0">
                <a:latin typeface="+mj-ea"/>
                <a:ea typeface="+mj-ea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j-ea"/>
                <a:ea typeface="+mj-ea"/>
              </a:rPr>
              <a:t>1</a:t>
            </a:r>
            <a:r>
              <a:rPr lang="en-US" altLang="ko-KR" sz="1400" b="1" dirty="0">
                <a:latin typeface="+mj-ea"/>
                <a:ea typeface="+mj-ea"/>
              </a:rPr>
              <a:t>) </a:t>
            </a:r>
            <a:r>
              <a:rPr lang="ko-KR" altLang="en-US" sz="1400" b="1" dirty="0">
                <a:latin typeface="+mj-ea"/>
                <a:ea typeface="+mj-ea"/>
              </a:rPr>
              <a:t>산소 투여 없이 측정한 동맥혈 가스 검사상 </a:t>
            </a:r>
            <a:r>
              <a:rPr lang="en-US" altLang="ko-KR" sz="1400" b="1" dirty="0">
                <a:latin typeface="+mj-ea"/>
                <a:ea typeface="+mj-ea"/>
              </a:rPr>
              <a:t>PaO2〈 55mmHg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>
                <a:latin typeface="+mj-ea"/>
                <a:ea typeface="+mj-ea"/>
              </a:rPr>
              <a:t>2) </a:t>
            </a:r>
            <a:r>
              <a:rPr lang="ko-KR" altLang="en-US" sz="1400" b="1" dirty="0">
                <a:latin typeface="+mj-ea"/>
                <a:ea typeface="+mj-ea"/>
              </a:rPr>
              <a:t>평균 폐동맥혈압 </a:t>
            </a:r>
            <a:r>
              <a:rPr lang="en-US" altLang="ko-KR" sz="1400" b="1" dirty="0">
                <a:latin typeface="+mj-ea"/>
                <a:ea typeface="+mj-ea"/>
              </a:rPr>
              <a:t>〉65mmHg, </a:t>
            </a:r>
            <a:r>
              <a:rPr lang="ko-KR" altLang="en-US" sz="1400" b="1" dirty="0">
                <a:latin typeface="+mj-ea"/>
                <a:ea typeface="+mj-ea"/>
              </a:rPr>
              <a:t>또는 평균 우심방 혈압 </a:t>
            </a:r>
            <a:r>
              <a:rPr lang="en-US" altLang="ko-KR" sz="1400" b="1" dirty="0">
                <a:latin typeface="+mj-ea"/>
                <a:ea typeface="+mj-ea"/>
              </a:rPr>
              <a:t>〉15mmHg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>
                <a:latin typeface="+mj-ea"/>
                <a:ea typeface="+mj-ea"/>
              </a:rPr>
              <a:t>3) Cardiac </a:t>
            </a:r>
            <a:r>
              <a:rPr lang="en-US" altLang="ko-KR" sz="1400" b="1" dirty="0" smtClean="0">
                <a:latin typeface="+mj-ea"/>
                <a:ea typeface="+mj-ea"/>
              </a:rPr>
              <a:t>index </a:t>
            </a:r>
            <a:r>
              <a:rPr lang="en-US" altLang="ko-KR" sz="1400" b="1" dirty="0">
                <a:latin typeface="+mj-ea"/>
                <a:ea typeface="+mj-ea"/>
              </a:rPr>
              <a:t>〈 </a:t>
            </a:r>
            <a:r>
              <a:rPr lang="en-US" altLang="ko-KR" sz="1400" b="1" dirty="0" smtClean="0">
                <a:latin typeface="+mj-ea"/>
                <a:ea typeface="+mj-ea"/>
              </a:rPr>
              <a:t>2L/min/m</a:t>
            </a:r>
            <a:r>
              <a:rPr lang="en-US" altLang="ko-KR" sz="1400" b="1" baseline="30000" dirty="0" smtClean="0">
                <a:latin typeface="+mj-ea"/>
                <a:ea typeface="+mj-ea"/>
              </a:rPr>
              <a:t>2</a:t>
            </a:r>
            <a:r>
              <a:rPr lang="en-US" altLang="ko-KR" sz="1400" b="1" dirty="0" smtClean="0"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latin typeface="+mj-ea"/>
                <a:ea typeface="+mj-ea"/>
              </a:rPr>
              <a:t>인 경우</a:t>
            </a:r>
            <a:endParaRPr lang="en-US" altLang="ko-KR" sz="1400" b="1" dirty="0" smtClean="0">
              <a:latin typeface="+mj-ea"/>
              <a:ea typeface="+mj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j-ea"/>
                <a:ea typeface="+mj-ea"/>
              </a:rPr>
              <a:t>4) ABGA PCO2≧ 80mmHg</a:t>
            </a:r>
            <a:r>
              <a:rPr lang="ko-KR" altLang="en-US" sz="1400" b="1" dirty="0" smtClean="0">
                <a:latin typeface="+mj-ea"/>
                <a:ea typeface="+mj-ea"/>
              </a:rPr>
              <a:t>인  경우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j-ea"/>
                <a:ea typeface="+mj-ea"/>
              </a:rPr>
              <a:t>5</a:t>
            </a:r>
            <a:r>
              <a:rPr lang="en-US" altLang="ko-KR" sz="1400" b="1" dirty="0">
                <a:latin typeface="+mj-ea"/>
                <a:ea typeface="+mj-ea"/>
              </a:rPr>
              <a:t>) </a:t>
            </a:r>
            <a:r>
              <a:rPr lang="ko-KR" altLang="en-US" sz="1400" b="1" dirty="0" smtClean="0">
                <a:latin typeface="+mj-ea"/>
                <a:ea typeface="+mj-ea"/>
              </a:rPr>
              <a:t>입원 </a:t>
            </a:r>
            <a:r>
              <a:rPr lang="ko-KR" altLang="en-US" sz="1400" b="1" dirty="0" err="1" smtClean="0">
                <a:latin typeface="+mj-ea"/>
                <a:ea typeface="+mj-ea"/>
              </a:rPr>
              <a:t>환자중</a:t>
            </a:r>
            <a:r>
              <a:rPr lang="ko-KR" altLang="en-US" sz="1400" b="1" dirty="0" smtClean="0">
                <a:latin typeface="+mj-ea"/>
                <a:ea typeface="+mj-ea"/>
              </a:rPr>
              <a:t>  </a:t>
            </a:r>
            <a:r>
              <a:rPr lang="en-US" altLang="ko-KR" sz="1400" b="1" dirty="0" err="1" smtClean="0">
                <a:latin typeface="+mj-ea"/>
                <a:ea typeface="+mj-ea"/>
              </a:rPr>
              <a:t>highflow</a:t>
            </a:r>
            <a:r>
              <a:rPr lang="en-US" altLang="ko-KR" sz="1400" b="1" dirty="0" smtClean="0">
                <a:latin typeface="+mj-ea"/>
                <a:ea typeface="+mj-ea"/>
              </a:rPr>
              <a:t> </a:t>
            </a:r>
            <a:r>
              <a:rPr lang="en-US" altLang="ko-KR" sz="1400" b="1" dirty="0">
                <a:latin typeface="+mj-ea"/>
                <a:ea typeface="+mj-ea"/>
              </a:rPr>
              <a:t>nasal cannula 30L FiO2≧0.6</a:t>
            </a:r>
            <a:r>
              <a:rPr lang="ko-KR" altLang="en-US" sz="1400" b="1" dirty="0" smtClean="0">
                <a:latin typeface="+mj-ea"/>
                <a:ea typeface="+mj-ea"/>
              </a:rPr>
              <a:t>로 </a:t>
            </a:r>
            <a:r>
              <a:rPr lang="en-US" altLang="ko-KR" sz="1400" b="1" dirty="0" smtClean="0">
                <a:latin typeface="+mj-ea"/>
                <a:ea typeface="+mj-ea"/>
              </a:rPr>
              <a:t>2</a:t>
            </a:r>
            <a:r>
              <a:rPr lang="ko-KR" altLang="en-US" sz="1400" b="1" dirty="0">
                <a:latin typeface="+mj-ea"/>
                <a:ea typeface="+mj-ea"/>
              </a:rPr>
              <a:t>주 이상 유지중인 경우</a:t>
            </a:r>
            <a:r>
              <a:rPr lang="en-US" altLang="ko-KR" sz="1400" b="1" dirty="0">
                <a:latin typeface="+mj-ea"/>
                <a:ea typeface="+mj-ea"/>
              </a:rPr>
              <a:t>(</a:t>
            </a:r>
            <a:r>
              <a:rPr lang="ko-KR" altLang="en-US" sz="1400" b="1" dirty="0" smtClean="0">
                <a:latin typeface="+mj-ea"/>
                <a:ea typeface="+mj-ea"/>
              </a:rPr>
              <a:t>유지 중 에만 </a:t>
            </a:r>
            <a:r>
              <a:rPr lang="ko-KR" altLang="en-US" sz="1400" b="1" dirty="0">
                <a:latin typeface="+mj-ea"/>
                <a:ea typeface="+mj-ea"/>
              </a:rPr>
              <a:t>인정</a:t>
            </a:r>
            <a:r>
              <a:rPr lang="en-US" altLang="ko-KR" sz="1400" b="1" dirty="0" smtClean="0">
                <a:latin typeface="+mj-ea"/>
                <a:ea typeface="+mj-ea"/>
              </a:rPr>
              <a:t>)</a:t>
            </a:r>
            <a:endParaRPr lang="en-US" altLang="ko-KR" sz="1400" b="1" dirty="0">
              <a:latin typeface="+mj-ea"/>
              <a:ea typeface="+mj-ea"/>
            </a:endParaRPr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>
          <a:xfrm>
            <a:off x="4629150" y="1077753"/>
            <a:ext cx="4379383" cy="5729446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ko-KR" altLang="en-US" sz="4300" b="1" dirty="0">
                <a:latin typeface="+mj-ea"/>
                <a:ea typeface="+mj-ea"/>
              </a:rPr>
              <a:t>응급도</a:t>
            </a:r>
            <a:r>
              <a:rPr lang="en-US" altLang="ko-KR" sz="4300" b="1" dirty="0">
                <a:latin typeface="+mj-ea"/>
                <a:ea typeface="+mj-ea"/>
              </a:rPr>
              <a:t>2</a:t>
            </a:r>
            <a:r>
              <a:rPr lang="ko-KR" altLang="en-US" sz="4300" b="1" dirty="0">
                <a:latin typeface="+mj-ea"/>
                <a:ea typeface="+mj-ea"/>
              </a:rPr>
              <a:t>	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4300" b="1" dirty="0" smtClean="0">
                <a:latin typeface="+mj-ea"/>
                <a:ea typeface="+mj-ea"/>
              </a:rPr>
              <a:t>등록시점 </a:t>
            </a:r>
            <a:r>
              <a:rPr lang="en-US" altLang="ko-KR" sz="4300" b="1" dirty="0" smtClean="0">
                <a:latin typeface="+mj-ea"/>
                <a:ea typeface="+mj-ea"/>
              </a:rPr>
              <a:t>30</a:t>
            </a:r>
            <a:r>
              <a:rPr lang="ko-KR" altLang="en-US" sz="4300" b="1" dirty="0" smtClean="0">
                <a:latin typeface="+mj-ea"/>
                <a:ea typeface="+mj-ea"/>
              </a:rPr>
              <a:t>일 이내의 검사결과로 등록할 수 있으며 </a:t>
            </a:r>
            <a:r>
              <a:rPr lang="en-US" altLang="ko-KR" sz="4300" b="1" dirty="0" smtClean="0">
                <a:latin typeface="+mj-ea"/>
                <a:ea typeface="+mj-ea"/>
              </a:rPr>
              <a:t>180</a:t>
            </a:r>
            <a:r>
              <a:rPr lang="ko-KR" altLang="en-US" sz="4300" b="1" dirty="0" smtClean="0">
                <a:latin typeface="+mj-ea"/>
                <a:ea typeface="+mj-ea"/>
              </a:rPr>
              <a:t>일마다 연장할 수 있다</a:t>
            </a:r>
            <a:r>
              <a:rPr lang="en-US" altLang="ko-KR" sz="4300" b="1" dirty="0" smtClean="0">
                <a:latin typeface="+mj-ea"/>
                <a:ea typeface="+mj-ea"/>
              </a:rPr>
              <a:t>. </a:t>
            </a:r>
            <a:r>
              <a:rPr lang="ko-KR" altLang="en-US" sz="4300" b="1" dirty="0" smtClean="0">
                <a:latin typeface="+mj-ea"/>
                <a:ea typeface="+mj-ea"/>
              </a:rPr>
              <a:t>검사결과는 처음등록 시점검사결과만으로 연장이 가능하다</a:t>
            </a:r>
            <a:r>
              <a:rPr lang="en-US" altLang="ko-KR" sz="4300" b="1" dirty="0" smtClean="0">
                <a:latin typeface="+mj-ea"/>
                <a:ea typeface="+mj-ea"/>
              </a:rPr>
              <a:t>.</a:t>
            </a:r>
            <a:r>
              <a:rPr lang="en-US" altLang="ko-KR" sz="4300" b="1" dirty="0">
                <a:latin typeface="+mj-ea"/>
                <a:ea typeface="+mj-ea"/>
              </a:rPr>
              <a:t>	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  <a:ea typeface="+mj-ea"/>
              </a:rPr>
              <a:t>1</a:t>
            </a:r>
            <a:r>
              <a:rPr lang="en-US" altLang="ko-KR" sz="4300" b="1" dirty="0" smtClean="0">
                <a:latin typeface="+mj-ea"/>
                <a:ea typeface="+mj-ea"/>
              </a:rPr>
              <a:t>) FEV1 〈 </a:t>
            </a:r>
            <a:r>
              <a:rPr lang="en-US" altLang="ko-KR" sz="4300" b="1" dirty="0">
                <a:latin typeface="+mj-ea"/>
                <a:ea typeface="+mj-ea"/>
              </a:rPr>
              <a:t>25 %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  <a:ea typeface="+mj-ea"/>
              </a:rPr>
              <a:t>2</a:t>
            </a:r>
            <a:r>
              <a:rPr lang="en-US" altLang="ko-KR" sz="4300" b="1" dirty="0" smtClean="0">
                <a:latin typeface="+mj-ea"/>
                <a:ea typeface="+mj-ea"/>
              </a:rPr>
              <a:t>) </a:t>
            </a:r>
            <a:r>
              <a:rPr lang="ko-KR" altLang="en-US" sz="4300" b="1" dirty="0" smtClean="0">
                <a:latin typeface="+mj-ea"/>
                <a:ea typeface="+mj-ea"/>
              </a:rPr>
              <a:t>산소 </a:t>
            </a:r>
            <a:r>
              <a:rPr lang="ko-KR" altLang="en-US" sz="4300" b="1" dirty="0">
                <a:latin typeface="+mj-ea"/>
                <a:ea typeface="+mj-ea"/>
              </a:rPr>
              <a:t>없이 측정한 </a:t>
            </a:r>
            <a:r>
              <a:rPr lang="en-US" altLang="ko-KR" sz="4300" b="1" dirty="0" smtClean="0">
                <a:latin typeface="+mj-ea"/>
                <a:ea typeface="+mj-ea"/>
              </a:rPr>
              <a:t>ABGA PaO2</a:t>
            </a:r>
            <a:r>
              <a:rPr lang="en-US" altLang="ko-KR" sz="4300" b="1" dirty="0">
                <a:latin typeface="+mj-ea"/>
                <a:ea typeface="+mj-ea"/>
              </a:rPr>
              <a:t>〈 60 mmHg </a:t>
            </a:r>
            <a:endParaRPr lang="en-US" altLang="ko-KR" sz="4300" b="1" dirty="0" smtClean="0">
              <a:latin typeface="+mj-ea"/>
              <a:ea typeface="+mj-ea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 smtClean="0">
                <a:latin typeface="+mj-ea"/>
                <a:ea typeface="+mj-ea"/>
              </a:rPr>
              <a:t>3) </a:t>
            </a:r>
            <a:r>
              <a:rPr lang="ko-KR" altLang="en-US" sz="4300" b="1" dirty="0" smtClean="0">
                <a:latin typeface="+mj-ea"/>
                <a:ea typeface="+mj-ea"/>
              </a:rPr>
              <a:t>평균 </a:t>
            </a:r>
            <a:r>
              <a:rPr lang="ko-KR" altLang="en-US" sz="4300" b="1" dirty="0">
                <a:latin typeface="+mj-ea"/>
                <a:ea typeface="+mj-ea"/>
              </a:rPr>
              <a:t>우심방 혈압이 </a:t>
            </a:r>
            <a:r>
              <a:rPr lang="en-US" altLang="ko-KR" sz="4300" b="1" dirty="0">
                <a:latin typeface="+mj-ea"/>
                <a:ea typeface="+mj-ea"/>
              </a:rPr>
              <a:t>10 -15 </a:t>
            </a:r>
            <a:r>
              <a:rPr lang="en-US" altLang="ko-KR" sz="4300" b="1" dirty="0" smtClean="0">
                <a:latin typeface="+mj-ea"/>
                <a:ea typeface="+mj-ea"/>
              </a:rPr>
              <a:t>mmHg</a:t>
            </a:r>
            <a:r>
              <a:rPr lang="ko-KR" altLang="en-US" sz="4300" b="1" dirty="0">
                <a:latin typeface="+mj-ea"/>
                <a:ea typeface="+mj-ea"/>
              </a:rPr>
              <a:t>인 경우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  <a:ea typeface="+mj-ea"/>
              </a:rPr>
              <a:t>4</a:t>
            </a:r>
            <a:r>
              <a:rPr lang="en-US" altLang="ko-KR" sz="4300" b="1" dirty="0" smtClean="0">
                <a:latin typeface="+mj-ea"/>
                <a:ea typeface="+mj-ea"/>
              </a:rPr>
              <a:t>) </a:t>
            </a:r>
            <a:r>
              <a:rPr lang="ko-KR" altLang="en-US" sz="4300" b="1" dirty="0" smtClean="0">
                <a:latin typeface="+mj-ea"/>
                <a:ea typeface="+mj-ea"/>
              </a:rPr>
              <a:t>평균 </a:t>
            </a:r>
            <a:r>
              <a:rPr lang="ko-KR" altLang="en-US" sz="4300" b="1" dirty="0">
                <a:latin typeface="+mj-ea"/>
                <a:ea typeface="+mj-ea"/>
              </a:rPr>
              <a:t>폐동맥압력이 </a:t>
            </a:r>
            <a:r>
              <a:rPr lang="en-US" altLang="ko-KR" sz="4300" b="1" dirty="0">
                <a:latin typeface="+mj-ea"/>
                <a:ea typeface="+mj-ea"/>
              </a:rPr>
              <a:t>55 -65 </a:t>
            </a:r>
            <a:r>
              <a:rPr lang="en-US" altLang="ko-KR" sz="4300" b="1" dirty="0" smtClean="0">
                <a:latin typeface="+mj-ea"/>
                <a:ea typeface="+mj-ea"/>
              </a:rPr>
              <a:t>mmHg</a:t>
            </a:r>
            <a:r>
              <a:rPr lang="ko-KR" altLang="en-US" sz="4300" b="1" dirty="0">
                <a:latin typeface="+mj-ea"/>
                <a:ea typeface="+mj-ea"/>
              </a:rPr>
              <a:t>인 경우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  <a:ea typeface="+mj-ea"/>
              </a:rPr>
              <a:t>5</a:t>
            </a:r>
            <a:r>
              <a:rPr lang="en-US" altLang="ko-KR" sz="4300" b="1" dirty="0" smtClean="0">
                <a:latin typeface="+mj-ea"/>
                <a:ea typeface="+mj-ea"/>
              </a:rPr>
              <a:t>) Cardiac index </a:t>
            </a:r>
            <a:r>
              <a:rPr lang="en-US" altLang="ko-KR" sz="4300" b="1" dirty="0">
                <a:latin typeface="+mj-ea"/>
                <a:ea typeface="+mj-ea"/>
              </a:rPr>
              <a:t>〈 </a:t>
            </a:r>
            <a:r>
              <a:rPr lang="en-US" altLang="ko-KR" sz="4300" b="1" dirty="0" smtClean="0">
                <a:latin typeface="+mj-ea"/>
                <a:ea typeface="+mj-ea"/>
              </a:rPr>
              <a:t>2-2.5L/min/m2</a:t>
            </a:r>
            <a:r>
              <a:rPr lang="ko-KR" altLang="en-US" sz="4300" b="1" dirty="0">
                <a:latin typeface="+mj-ea"/>
                <a:ea typeface="+mj-ea"/>
              </a:rPr>
              <a:t>인 </a:t>
            </a:r>
            <a:r>
              <a:rPr lang="ko-KR" altLang="en-US" sz="4300" b="1" dirty="0" smtClean="0">
                <a:latin typeface="+mj-ea"/>
                <a:ea typeface="+mj-ea"/>
              </a:rPr>
              <a:t>경우</a:t>
            </a:r>
            <a:endParaRPr lang="en-US" altLang="ko-KR" sz="4300" b="1" dirty="0" smtClean="0">
              <a:latin typeface="+mj-ea"/>
              <a:ea typeface="+mj-ea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  <a:ea typeface="+mj-ea"/>
              </a:rPr>
              <a:t>6</a:t>
            </a:r>
            <a:r>
              <a:rPr lang="en-US" altLang="ko-KR" sz="4300" b="1" dirty="0" smtClean="0">
                <a:latin typeface="+mj-ea"/>
                <a:ea typeface="+mj-ea"/>
              </a:rPr>
              <a:t>) ABGA 70mmHg</a:t>
            </a:r>
            <a:r>
              <a:rPr lang="ko-KR" altLang="en-US" sz="4300" b="1" dirty="0">
                <a:latin typeface="+mj-ea"/>
                <a:ea typeface="+mj-ea"/>
              </a:rPr>
              <a:t>≦</a:t>
            </a:r>
            <a:r>
              <a:rPr lang="en-US" altLang="ko-KR" sz="4300" b="1" dirty="0">
                <a:latin typeface="+mj-ea"/>
                <a:ea typeface="+mj-ea"/>
              </a:rPr>
              <a:t>PCO2&lt;80mmHg</a:t>
            </a:r>
            <a:r>
              <a:rPr lang="ko-KR" altLang="en-US" sz="4300" b="1" dirty="0" smtClean="0">
                <a:latin typeface="+mj-ea"/>
                <a:ea typeface="+mj-ea"/>
              </a:rPr>
              <a:t>인 경우</a:t>
            </a:r>
            <a:endParaRPr lang="en-US" altLang="ko-KR" sz="4300" b="1" dirty="0" smtClean="0">
              <a:latin typeface="+mj-ea"/>
              <a:ea typeface="+mj-ea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 smtClean="0">
                <a:latin typeface="+mj-ea"/>
                <a:ea typeface="+mj-ea"/>
              </a:rPr>
              <a:t>7) DLCO&lt;30</a:t>
            </a:r>
            <a:r>
              <a:rPr lang="en-US" altLang="ko-KR" sz="4300" b="1" dirty="0">
                <a:latin typeface="+mj-ea"/>
                <a:ea typeface="+mj-ea"/>
              </a:rPr>
              <a:t>%</a:t>
            </a:r>
            <a:r>
              <a:rPr lang="ko-KR" altLang="en-US" sz="4300" b="1" dirty="0" smtClean="0">
                <a:latin typeface="+mj-ea"/>
                <a:ea typeface="+mj-ea"/>
              </a:rPr>
              <a:t>인 경우</a:t>
            </a:r>
            <a:endParaRPr lang="en-US" altLang="ko-KR" sz="4300" b="1" dirty="0" smtClean="0">
              <a:latin typeface="+mj-ea"/>
              <a:ea typeface="+mj-ea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4300" b="1" dirty="0">
                <a:latin typeface="+mj-ea"/>
                <a:ea typeface="+mj-ea"/>
              </a:rPr>
              <a:t>	</a:t>
            </a:r>
            <a:endParaRPr lang="en-US" altLang="ko-KR" sz="4300" b="1" dirty="0" smtClean="0">
              <a:latin typeface="+mj-ea"/>
              <a:ea typeface="+mj-ea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ko-KR" altLang="en-US" sz="4300" b="1" dirty="0">
                <a:latin typeface="+mj-ea"/>
              </a:rPr>
              <a:t>응급도 </a:t>
            </a:r>
            <a:r>
              <a:rPr lang="en-US" altLang="ko-KR" sz="4300" b="1" dirty="0">
                <a:latin typeface="+mj-ea"/>
              </a:rPr>
              <a:t>3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4300" b="1" dirty="0">
                <a:latin typeface="+mj-ea"/>
              </a:rPr>
              <a:t>응급도 </a:t>
            </a:r>
            <a:r>
              <a:rPr lang="en-US" altLang="ko-KR" sz="4300" b="1" dirty="0">
                <a:latin typeface="+mj-ea"/>
              </a:rPr>
              <a:t>0</a:t>
            </a:r>
            <a:r>
              <a:rPr lang="ko-KR" altLang="en-US" sz="4300" b="1" dirty="0">
                <a:latin typeface="+mj-ea"/>
              </a:rPr>
              <a:t>과 </a:t>
            </a:r>
            <a:r>
              <a:rPr lang="en-US" altLang="ko-KR" sz="4300" b="1" dirty="0">
                <a:latin typeface="+mj-ea"/>
              </a:rPr>
              <a:t>1,2</a:t>
            </a:r>
            <a:r>
              <a:rPr lang="ko-KR" altLang="en-US" sz="4300" b="1" dirty="0">
                <a:latin typeface="+mj-ea"/>
              </a:rPr>
              <a:t>에서 동일 응급도로 연장하지 않은 경우 현재의 환자 상태 해당 응급도로 변경한다</a:t>
            </a:r>
            <a:r>
              <a:rPr lang="en-US" altLang="ko-KR" sz="4300" b="1" dirty="0">
                <a:latin typeface="+mj-ea"/>
              </a:rPr>
              <a:t>. </a:t>
            </a:r>
            <a:endParaRPr lang="en-US" altLang="ko-KR" sz="4300" b="1" dirty="0" smtClean="0">
              <a:latin typeface="+mj-ea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 smtClean="0">
                <a:latin typeface="+mj-ea"/>
              </a:rPr>
              <a:t>1</a:t>
            </a:r>
            <a:r>
              <a:rPr lang="en-US" altLang="ko-KR" sz="4300" b="1" dirty="0">
                <a:latin typeface="+mj-ea"/>
              </a:rPr>
              <a:t>) </a:t>
            </a:r>
            <a:r>
              <a:rPr lang="ko-KR" altLang="en-US" sz="4300" b="1" dirty="0">
                <a:latin typeface="+mj-ea"/>
              </a:rPr>
              <a:t>단독 </a:t>
            </a:r>
            <a:r>
              <a:rPr lang="ko-KR" altLang="en-US" sz="4300" b="1" dirty="0" err="1">
                <a:latin typeface="+mj-ea"/>
              </a:rPr>
              <a:t>폐이식이</a:t>
            </a:r>
            <a:r>
              <a:rPr lang="ko-KR" altLang="en-US" sz="4300" b="1" dirty="0">
                <a:latin typeface="+mj-ea"/>
              </a:rPr>
              <a:t> 필요한 경우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</a:rPr>
              <a:t>2) </a:t>
            </a:r>
            <a:r>
              <a:rPr lang="ko-KR" altLang="en-US" sz="4300" b="1" dirty="0" smtClean="0">
                <a:latin typeface="+mj-ea"/>
              </a:rPr>
              <a:t>폐기종</a:t>
            </a:r>
            <a:r>
              <a:rPr lang="en-US" altLang="ko-KR" sz="4300" b="1" dirty="0" smtClean="0">
                <a:latin typeface="+mj-ea"/>
              </a:rPr>
              <a:t>,</a:t>
            </a:r>
            <a:r>
              <a:rPr lang="ko-KR" altLang="en-US" sz="4300" b="1" dirty="0" err="1">
                <a:latin typeface="+mj-ea"/>
              </a:rPr>
              <a:t>폐고혈압</a:t>
            </a:r>
            <a:r>
              <a:rPr lang="ko-KR" altLang="en-US" sz="4300" b="1" dirty="0">
                <a:latin typeface="+mj-ea"/>
              </a:rPr>
              <a:t> </a:t>
            </a:r>
            <a:r>
              <a:rPr lang="en-US" altLang="ko-KR" sz="4300" b="1" dirty="0">
                <a:latin typeface="+mj-ea"/>
              </a:rPr>
              <a:t>,DILD 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</a:rPr>
              <a:t>3) </a:t>
            </a:r>
            <a:r>
              <a:rPr lang="ko-KR" altLang="en-US" sz="4300" b="1" dirty="0" err="1">
                <a:latin typeface="+mj-ea"/>
              </a:rPr>
              <a:t>폐기능검사에서</a:t>
            </a:r>
            <a:r>
              <a:rPr lang="ko-KR" altLang="en-US" sz="4300" b="1" dirty="0">
                <a:latin typeface="+mj-ea"/>
              </a:rPr>
              <a:t> </a:t>
            </a:r>
            <a:r>
              <a:rPr lang="ko-KR" altLang="en-US" sz="4300" b="1" dirty="0" err="1">
                <a:latin typeface="+mj-ea"/>
              </a:rPr>
              <a:t>노력호기량</a:t>
            </a:r>
            <a:r>
              <a:rPr lang="ko-KR" altLang="en-US" sz="4300" b="1" dirty="0">
                <a:latin typeface="+mj-ea"/>
              </a:rPr>
              <a:t>  </a:t>
            </a:r>
            <a:r>
              <a:rPr lang="en-US" altLang="ko-KR" sz="4300" b="1" dirty="0">
                <a:latin typeface="+mj-ea"/>
              </a:rPr>
              <a:t>&lt;30 %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4300" b="1" dirty="0">
                <a:latin typeface="+mj-ea"/>
              </a:rPr>
              <a:t>4) </a:t>
            </a:r>
            <a:r>
              <a:rPr lang="ko-KR" altLang="en-US" sz="4300" b="1" dirty="0" err="1">
                <a:latin typeface="+mj-ea"/>
              </a:rPr>
              <a:t>호흡부전증으로</a:t>
            </a:r>
            <a:r>
              <a:rPr lang="ko-KR" altLang="en-US" sz="4300" b="1" dirty="0">
                <a:latin typeface="+mj-ea"/>
              </a:rPr>
              <a:t> </a:t>
            </a:r>
            <a:r>
              <a:rPr lang="en-US" altLang="ko-KR" sz="4300" b="1" dirty="0">
                <a:latin typeface="+mj-ea"/>
              </a:rPr>
              <a:t>3</a:t>
            </a:r>
            <a:r>
              <a:rPr lang="ko-KR" altLang="en-US" sz="4300" b="1" dirty="0">
                <a:latin typeface="+mj-ea"/>
              </a:rPr>
              <a:t>번 이상 입원한 </a:t>
            </a:r>
            <a:r>
              <a:rPr lang="ko-KR" altLang="en-US" sz="4300" b="1" dirty="0" smtClean="0">
                <a:latin typeface="+mj-ea"/>
              </a:rPr>
              <a:t>경우</a:t>
            </a:r>
            <a:endParaRPr lang="en-US" altLang="ko-KR" sz="4300" b="1" dirty="0" smtClean="0">
              <a:latin typeface="+mj-ea"/>
            </a:endParaRP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4300" b="1" dirty="0">
                <a:latin typeface="+mj-ea"/>
              </a:rPr>
              <a:t>	</a:t>
            </a:r>
            <a:endParaRPr lang="en-US" altLang="ko-KR" sz="4300" b="1" dirty="0" smtClean="0">
              <a:latin typeface="+mj-ea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ko-KR" altLang="en-US" sz="4300" b="1" dirty="0" smtClean="0">
                <a:latin typeface="+mj-ea"/>
              </a:rPr>
              <a:t>응급도</a:t>
            </a:r>
            <a:r>
              <a:rPr lang="en-US" altLang="ko-KR" sz="4300" b="1" dirty="0">
                <a:latin typeface="+mj-ea"/>
              </a:rPr>
              <a:t>4</a:t>
            </a:r>
            <a:r>
              <a:rPr lang="ko-KR" altLang="en-US" sz="4300" b="1" dirty="0">
                <a:latin typeface="+mj-ea"/>
              </a:rPr>
              <a:t>	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4300" b="1" dirty="0">
                <a:latin typeface="+mj-ea"/>
              </a:rPr>
              <a:t>응급도가 </a:t>
            </a:r>
            <a:r>
              <a:rPr lang="en-US" altLang="ko-KR" sz="4300" b="1" dirty="0">
                <a:latin typeface="+mj-ea"/>
              </a:rPr>
              <a:t>0,1,2,3</a:t>
            </a:r>
            <a:r>
              <a:rPr lang="ko-KR" altLang="en-US" sz="4300" b="1" dirty="0">
                <a:latin typeface="+mj-ea"/>
              </a:rPr>
              <a:t>에 해당되지 않는 모든 대기자</a:t>
            </a:r>
            <a:endParaRPr lang="ko-KR" altLang="en-US" sz="4300" b="1" dirty="0">
              <a:latin typeface="+mj-ea"/>
              <a:ea typeface="+mj-ea"/>
            </a:endParaRPr>
          </a:p>
          <a:p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002867" y="431422"/>
            <a:ext cx="3005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+mj-ea"/>
              </a:rPr>
              <a:t>2019.03   </a:t>
            </a:r>
          </a:p>
          <a:p>
            <a:r>
              <a:rPr lang="ko-KR" altLang="en-US" b="1" dirty="0">
                <a:solidFill>
                  <a:srgbClr val="FF0000"/>
                </a:solidFill>
                <a:latin typeface="+mj-ea"/>
              </a:rPr>
              <a:t>이식대기자 </a:t>
            </a:r>
            <a:r>
              <a:rPr lang="en-US" altLang="ko-KR" b="1" dirty="0">
                <a:solidFill>
                  <a:srgbClr val="FF0000"/>
                </a:solidFill>
                <a:latin typeface="+mj-ea"/>
              </a:rPr>
              <a:t>249</a:t>
            </a:r>
            <a:r>
              <a:rPr lang="ko-KR" altLang="en-US" b="1" dirty="0">
                <a:solidFill>
                  <a:srgbClr val="FF0000"/>
                </a:solidFill>
                <a:latin typeface="+mj-ea"/>
              </a:rPr>
              <a:t>명</a:t>
            </a:r>
          </a:p>
        </p:txBody>
      </p:sp>
    </p:spTree>
    <p:extLst>
      <p:ext uri="{BB962C8B-B14F-4D97-AF65-F5344CB8AC3E}">
        <p14:creationId xmlns:p14="http://schemas.microsoft.com/office/powerpoint/2010/main" val="123534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Pre-transplant mortality rate  among adult patients wait-listed for a lung transplantation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43" y="1896533"/>
            <a:ext cx="6245224" cy="349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4600" y="6454801"/>
            <a:ext cx="408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i="1" dirty="0"/>
              <a:t>BMC pulmonary medicine 2014;14:139</a:t>
            </a:r>
            <a:endParaRPr lang="ko-KR" alt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422025" y="5536167"/>
            <a:ext cx="359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14% ~ 64%...</a:t>
            </a:r>
            <a:endParaRPr lang="ko-KR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37578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ECMO as a bridge to lung transplantation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236133"/>
            <a:ext cx="4841979" cy="5283420"/>
          </a:xfrm>
        </p:spPr>
        <p:txBody>
          <a:bodyPr>
            <a:noAutofit/>
          </a:bodyPr>
          <a:lstStyle/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72 patients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January 1, 2007 - July 10, 2016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40 patients -&gt; </a:t>
            </a:r>
            <a:r>
              <a:rPr lang="en-US" altLang="ko-K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LTx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/ 32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patients -&gt; delisted or died</a:t>
            </a:r>
          </a:p>
          <a:p>
            <a:endParaRPr lang="en-US" altLang="ko-K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50 patients (69.4%) ambulated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ECMO </a:t>
            </a:r>
          </a:p>
          <a:p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underwent lung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 could ambulate</a:t>
            </a:r>
          </a:p>
          <a:p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8 underwent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lung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 but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did not ambulate; all these underwent ECMO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 6 days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or less and performed bedside physical therapy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ko-K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favorable survival in patients receiving ECMO as a bridge to lung transplantation 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high rates of physical therapy and avoidance of mechanical ventilation</a:t>
            </a:r>
            <a:endParaRPr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0845BE66-0CA0-43C0-B868-CDBAF172F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225" y="1562459"/>
            <a:ext cx="3298898" cy="48699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1BC0B84-F633-4D04-A66C-42D0EDD51478}"/>
              </a:ext>
            </a:extLst>
          </p:cNvPr>
          <p:cNvSpPr txBox="1"/>
          <p:nvPr/>
        </p:nvSpPr>
        <p:spPr>
          <a:xfrm>
            <a:off x="5656006" y="6488668"/>
            <a:ext cx="3465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/>
              <a:t>Ann </a:t>
            </a:r>
            <a:r>
              <a:rPr lang="en-US" altLang="ko-KR" sz="1400" i="1" dirty="0" err="1"/>
              <a:t>Thorac</a:t>
            </a:r>
            <a:r>
              <a:rPr lang="en-US" altLang="ko-KR" sz="1400" i="1" dirty="0"/>
              <a:t> Surg 2017;104:412–9</a:t>
            </a:r>
            <a:endParaRPr lang="ko-KR" altLang="en-US" sz="1400" i="1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88E1C93F-0DBD-405C-AC43-A302C784CCC4}"/>
              </a:ext>
            </a:extLst>
          </p:cNvPr>
          <p:cNvSpPr/>
          <p:nvPr/>
        </p:nvSpPr>
        <p:spPr>
          <a:xfrm>
            <a:off x="5302699" y="1858733"/>
            <a:ext cx="3243424" cy="673452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5BC1161C-D2BF-46BA-B7E2-15985512BB92}"/>
              </a:ext>
            </a:extLst>
          </p:cNvPr>
          <p:cNvSpPr/>
          <p:nvPr/>
        </p:nvSpPr>
        <p:spPr>
          <a:xfrm>
            <a:off x="5247225" y="3869239"/>
            <a:ext cx="3404406" cy="767237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73089"/>
            <a:ext cx="8560667" cy="531680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Mechanical bridges to transplant 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87635" y="1304769"/>
            <a:ext cx="8368730" cy="515593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ECLS recommended: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Young age.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Absence of multiple-organ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dysfunction.</a:t>
            </a: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Good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potential for rehabilitation.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ECLS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not recommended: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Septic shock.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Multi-organ dysfunction.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Severe arterial occlusive disease.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Heparin-induced thrombocytopenia.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Prior prolonged mechanical ventilation.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Advanced age.</a:t>
            </a:r>
          </a:p>
          <a:p>
            <a:pPr lvl="1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Obesity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Mechanical ventilation  … : ventilator- induced lung injury and ventilator-associated pneumonia,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decontioning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due to prolonged sedation 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5909734" y="6504691"/>
            <a:ext cx="3234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/>
              <a:t>ISHLT 2015;34:1-15</a:t>
            </a:r>
          </a:p>
        </p:txBody>
      </p:sp>
    </p:spTree>
    <p:extLst>
      <p:ext uri="{BB962C8B-B14F-4D97-AF65-F5344CB8AC3E}">
        <p14:creationId xmlns:p14="http://schemas.microsoft.com/office/powerpoint/2010/main" val="26706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035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Contents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IPF</a:t>
            </a:r>
            <a:endParaRPr lang="en-US" altLang="ko-KR" sz="24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Revised diagnosis </a:t>
            </a:r>
            <a:r>
              <a:rPr lang="en-US" altLang="ko-KR" sz="2000" dirty="0" smtClean="0">
                <a:latin typeface="Myriad Pro" pitchFamily="34" charset="0"/>
              </a:rPr>
              <a:t>guideline - 2018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Pharmacologic treatment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Acute exacerbation 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Sarcoidosis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Hypersensitivity pneumonitis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Lung </a:t>
            </a:r>
            <a:r>
              <a:rPr lang="en-US" altLang="ko-KR" sz="2400" dirty="0">
                <a:latin typeface="Myriad Pro" pitchFamily="34" charset="0"/>
              </a:rPr>
              <a:t>transplantation </a:t>
            </a:r>
            <a:endParaRPr lang="ko-KR" altLang="en-US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Myriad Pro"/>
              </a:rPr>
              <a:t>Diagnosis of Idiopathic Pulmonary Fibrosis</a:t>
            </a:r>
            <a:endParaRPr lang="ko-KR" altLang="en-US" sz="3200" b="1" spc="-150" dirty="0">
              <a:latin typeface="Myriad Pro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4225491"/>
            <a:ext cx="8560666" cy="2294062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08" y="1599506"/>
            <a:ext cx="7030065" cy="238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7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06899"/>
          </a:xfrm>
        </p:spPr>
        <p:txBody>
          <a:bodyPr>
            <a:no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Comparison of ATS/ERS/JRS/ALAT Recommendations for the Diagnosis of IPF in the 2011 and 2018 Guidelines</a:t>
            </a:r>
            <a:endParaRPr lang="ko-KR" altLang="en-US" sz="24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42762" y="1745673"/>
            <a:ext cx="8368730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endParaRPr lang="ko-KR" altLang="en-US" sz="2400" dirty="0">
              <a:solidFill>
                <a:srgbClr val="FF0000"/>
              </a:solidFill>
              <a:latin typeface="Myriad Pro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" y="1349893"/>
            <a:ext cx="9144000" cy="550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0" y="2210765"/>
            <a:ext cx="6667018" cy="2222339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3150" y="6429736"/>
            <a:ext cx="6667018" cy="42826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2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49" y="1433268"/>
            <a:ext cx="8327793" cy="501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222408" y="535858"/>
            <a:ext cx="7444137" cy="85803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HRCT criteria for UIP</a:t>
            </a:r>
            <a:endParaRPr lang="ko-KR" altLang="en-US" sz="3200" b="1" spc="-150" dirty="0">
              <a:latin typeface="Arial" panose="020B0604020202020204" pitchFamily="34" charset="0"/>
              <a:ea typeface="Noto Sans CJK KR Bold" pitchFamily="34" charset="-127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2139"/>
            <a:ext cx="7196913" cy="1775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폭발 1 6"/>
          <p:cNvSpPr/>
          <p:nvPr/>
        </p:nvSpPr>
        <p:spPr>
          <a:xfrm>
            <a:off x="0" y="835624"/>
            <a:ext cx="1222408" cy="858422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폭발 1 10"/>
          <p:cNvSpPr/>
          <p:nvPr/>
        </p:nvSpPr>
        <p:spPr>
          <a:xfrm>
            <a:off x="72551" y="4395367"/>
            <a:ext cx="1222408" cy="858422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50825" y="1080169"/>
            <a:ext cx="74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2018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46870" y="4639912"/>
            <a:ext cx="67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2011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2004" y="3588842"/>
            <a:ext cx="1192956" cy="92333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90-100% pathologic UIP</a:t>
            </a:r>
            <a:endParaRPr lang="ko-KR" altLang="en-US" dirty="0"/>
          </a:p>
        </p:txBody>
      </p:sp>
      <p:cxnSp>
        <p:nvCxnSpPr>
          <p:cNvPr id="18" name="직선 화살표 연결선 17"/>
          <p:cNvCxnSpPr/>
          <p:nvPr/>
        </p:nvCxnSpPr>
        <p:spPr>
          <a:xfrm flipH="1">
            <a:off x="975816" y="4471546"/>
            <a:ext cx="13293" cy="648105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71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87635" y="2581154"/>
            <a:ext cx="8368730" cy="4155311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94.7% of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inconsistent with UIP” demonstrated histological UIP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Possible </a:t>
            </a:r>
            <a:r>
              <a:rPr lang="en-US" altLang="ko-KR" sz="2400" dirty="0" smtClean="0">
                <a:latin typeface="맑은 고딕"/>
                <a:ea typeface="맑은 고딕"/>
              </a:rPr>
              <a:t>→ </a:t>
            </a:r>
            <a:r>
              <a:rPr lang="en-US" altLang="ko-KR" sz="2400" dirty="0" smtClean="0"/>
              <a:t>Probable </a:t>
            </a:r>
            <a:r>
              <a:rPr lang="en-US" altLang="ko-KR" sz="2400" dirty="0"/>
              <a:t>vs indeterminate </a:t>
            </a:r>
            <a:endParaRPr lang="en-US" altLang="ko-KR" sz="2400" dirty="0" smtClean="0"/>
          </a:p>
          <a:p>
            <a:r>
              <a:rPr lang="en-US" altLang="ko-KR" sz="2400" dirty="0" smtClean="0"/>
              <a:t>Pathologic </a:t>
            </a:r>
            <a:r>
              <a:rPr lang="en-US" altLang="ko-KR" sz="2400" dirty="0"/>
              <a:t>UIP 82.4% vs 52.4%</a:t>
            </a:r>
            <a:endParaRPr lang="ko-KR" altLang="en-US" sz="2400" dirty="0"/>
          </a:p>
          <a:p>
            <a:endParaRPr lang="en-US" altLang="ko-K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518"/>
            <a:ext cx="6559048" cy="2248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49002" y="6173043"/>
            <a:ext cx="4321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ko-KR" i="1" dirty="0"/>
              <a:t>Eur Respir J 2016; 47: </a:t>
            </a:r>
            <a:r>
              <a:rPr lang="fr-FR" altLang="ko-KR" i="1" dirty="0" smtClean="0"/>
              <a:t>1189–1197</a:t>
            </a:r>
          </a:p>
          <a:p>
            <a:pPr algn="r"/>
            <a:r>
              <a:rPr lang="en-US" altLang="ko-KR" i="1" dirty="0"/>
              <a:t>CHEST 2015 147:450-459</a:t>
            </a:r>
          </a:p>
          <a:p>
            <a:pPr algn="r"/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66" y="3055657"/>
            <a:ext cx="6314107" cy="256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06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3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테마3</Template>
  <TotalTime>6672</TotalTime>
  <Words>2732</Words>
  <Application>Microsoft Office PowerPoint</Application>
  <PresentationFormat>화면 슬라이드 쇼(4:3)</PresentationFormat>
  <Paragraphs>368</Paragraphs>
  <Slides>47</Slides>
  <Notes>46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47</vt:i4>
      </vt:variant>
    </vt:vector>
  </HeadingPairs>
  <TitlesOfParts>
    <vt:vector size="48" baseType="lpstr">
      <vt:lpstr>테마3</vt:lpstr>
      <vt:lpstr>PowerPoint 프레젠테이션</vt:lpstr>
      <vt:lpstr>Interstitial lung disease?</vt:lpstr>
      <vt:lpstr>Classification </vt:lpstr>
      <vt:lpstr>Estimated Relative Distribution of ILD</vt:lpstr>
      <vt:lpstr>Contents</vt:lpstr>
      <vt:lpstr>Diagnosis of Idiopathic Pulmonary Fibrosis</vt:lpstr>
      <vt:lpstr>Comparison of ATS/ERS/JRS/ALAT Recommendations for the Diagnosis of IPF in the 2011 and 2018 Guidelines</vt:lpstr>
      <vt:lpstr>HRCT criteria for UIP</vt:lpstr>
      <vt:lpstr>PowerPoint 프레젠테이션</vt:lpstr>
      <vt:lpstr>HRCT criteria for UIP</vt:lpstr>
      <vt:lpstr>HRCT criteria for UIP</vt:lpstr>
      <vt:lpstr>Histopathological criteria for UIP</vt:lpstr>
      <vt:lpstr>PowerPoint 프레젠테이션</vt:lpstr>
      <vt:lpstr>Diagnostic algorithm</vt:lpstr>
      <vt:lpstr>Pharmacologic management </vt:lpstr>
      <vt:lpstr>Pirfenidone</vt:lpstr>
      <vt:lpstr>Pirespa 보험기준 확대 </vt:lpstr>
      <vt:lpstr>Nintendanib</vt:lpstr>
      <vt:lpstr>Cause of death</vt:lpstr>
      <vt:lpstr>Acute exacerbation </vt:lpstr>
      <vt:lpstr>Management</vt:lpstr>
      <vt:lpstr>Pulmonary sarcoidosis</vt:lpstr>
      <vt:lpstr>Diagnosis</vt:lpstr>
      <vt:lpstr>PowerPoint 프레젠테이션</vt:lpstr>
      <vt:lpstr>Diagnostic yield and sampling technique</vt:lpstr>
      <vt:lpstr>Pathology</vt:lpstr>
      <vt:lpstr>Imaging</vt:lpstr>
      <vt:lpstr>Pulmonary manifestation </vt:lpstr>
      <vt:lpstr>Major complications of end-stage pulmonary disease</vt:lpstr>
      <vt:lpstr>Treatment</vt:lpstr>
      <vt:lpstr>Hypersensitivity pneumonitis</vt:lpstr>
      <vt:lpstr>Acute vs Chronic</vt:lpstr>
      <vt:lpstr>HRCT</vt:lpstr>
      <vt:lpstr>Diagnosis of HP</vt:lpstr>
      <vt:lpstr>Diagnosis of HP</vt:lpstr>
      <vt:lpstr>Treatment of HP</vt:lpstr>
      <vt:lpstr>Number of Lung transplantation - Korea</vt:lpstr>
      <vt:lpstr>Indication of Lung transplantation -Korea</vt:lpstr>
      <vt:lpstr>General candidacy considerations </vt:lpstr>
      <vt:lpstr>Absolute contraindications </vt:lpstr>
      <vt:lpstr>Relative contraindications </vt:lpstr>
      <vt:lpstr>Interstitial lung disease </vt:lpstr>
      <vt:lpstr>우리나라 이식 대기자 등록</vt:lpstr>
      <vt:lpstr>Pre-transplant mortality rate  among adult patients wait-listed for a lung transplantation </vt:lpstr>
      <vt:lpstr>ECMO as a bridge to lung transplantation </vt:lpstr>
      <vt:lpstr>Mechanical bridges to transplant 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송명진(내과학교실)</cp:lastModifiedBy>
  <cp:revision>380</cp:revision>
  <cp:lastPrinted>2018-05-31T06:44:46Z</cp:lastPrinted>
  <dcterms:created xsi:type="dcterms:W3CDTF">2018-05-02T05:10:17Z</dcterms:created>
  <dcterms:modified xsi:type="dcterms:W3CDTF">2019-04-18T01:18:24Z</dcterms:modified>
</cp:coreProperties>
</file>