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256" r:id="rId2"/>
    <p:sldId id="378" r:id="rId3"/>
    <p:sldId id="379" r:id="rId4"/>
    <p:sldId id="384" r:id="rId5"/>
    <p:sldId id="380" r:id="rId6"/>
    <p:sldId id="381" r:id="rId7"/>
    <p:sldId id="382" r:id="rId8"/>
    <p:sldId id="392" r:id="rId9"/>
    <p:sldId id="385" r:id="rId10"/>
    <p:sldId id="394" r:id="rId11"/>
    <p:sldId id="362" r:id="rId12"/>
    <p:sldId id="410" r:id="rId13"/>
    <p:sldId id="412" r:id="rId14"/>
    <p:sldId id="411" r:id="rId15"/>
    <p:sldId id="364" r:id="rId16"/>
    <p:sldId id="365" r:id="rId17"/>
    <p:sldId id="395" r:id="rId18"/>
    <p:sldId id="359" r:id="rId19"/>
    <p:sldId id="366" r:id="rId20"/>
    <p:sldId id="401" r:id="rId21"/>
    <p:sldId id="402" r:id="rId22"/>
    <p:sldId id="367" r:id="rId23"/>
    <p:sldId id="398" r:id="rId24"/>
    <p:sldId id="368" r:id="rId25"/>
    <p:sldId id="369" r:id="rId26"/>
    <p:sldId id="396" r:id="rId27"/>
    <p:sldId id="360" r:id="rId28"/>
    <p:sldId id="370" r:id="rId29"/>
    <p:sldId id="371" r:id="rId30"/>
    <p:sldId id="372" r:id="rId31"/>
    <p:sldId id="403" r:id="rId32"/>
    <p:sldId id="404" r:id="rId33"/>
    <p:sldId id="405" r:id="rId34"/>
    <p:sldId id="373" r:id="rId35"/>
    <p:sldId id="406" r:id="rId36"/>
    <p:sldId id="407" r:id="rId37"/>
    <p:sldId id="408" r:id="rId38"/>
    <p:sldId id="409" r:id="rId39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050014"/>
    <a:srgbClr val="010135"/>
    <a:srgbClr val="010157"/>
    <a:srgbClr val="010163"/>
    <a:srgbClr val="030355"/>
    <a:srgbClr val="05165F"/>
    <a:srgbClr val="061C78"/>
    <a:srgbClr val="16387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54" autoAdjust="0"/>
    <p:restoredTop sz="82624" autoAdjust="0"/>
  </p:normalViewPr>
  <p:slideViewPr>
    <p:cSldViewPr>
      <p:cViewPr varScale="1">
        <p:scale>
          <a:sx n="89" d="100"/>
          <a:sy n="89" d="100"/>
        </p:scale>
        <p:origin x="-42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72" y="2223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14" y="-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AF0D5BA-65E6-4BC7-94FB-77D866C986B0}" type="datetimeFigureOut">
              <a:rPr lang="ko-KR" altLang="en-US"/>
              <a:pPr>
                <a:defRPr/>
              </a:pPr>
              <a:t>2013-04-16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C418639-CE22-4408-B031-FDE1A4C9816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C9EF9ABF-7DC4-423D-9C05-39911B5F2C20}" type="datetimeFigureOut">
              <a:rPr lang="ko-KR" altLang="en-US"/>
              <a:pPr>
                <a:defRPr/>
              </a:pPr>
              <a:t>2013-04-16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 smtClean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031D69FE-1E9C-4DEF-8E98-BD06537F9FA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2560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0FE0F9-FF72-4D75-ACC2-0B6D51A07E09}" type="slidenum">
              <a:rPr lang="ko-KR" altLang="en-US" smtClean="0"/>
              <a:pPr/>
              <a:t>1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2560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0FE0F9-FF72-4D75-ACC2-0B6D51A07E09}" type="slidenum">
              <a:rPr lang="ko-KR" altLang="en-US" smtClean="0"/>
              <a:pPr/>
              <a:t>10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2560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0FE0F9-FF72-4D75-ACC2-0B6D51A07E09}" type="slidenum">
              <a:rPr lang="ko-KR" altLang="en-US" smtClean="0"/>
              <a:pPr/>
              <a:t>17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2560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0FE0F9-FF72-4D75-ACC2-0B6D51A07E09}" type="slidenum">
              <a:rPr lang="ko-KR" altLang="en-US" smtClean="0"/>
              <a:pPr/>
              <a:t>26</a:t>
            </a:fld>
            <a:endParaRPr lang="ko-KR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51888" y="6440488"/>
            <a:ext cx="357187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슬라이드 번호 개체 틀 5"/>
          <p:cNvSpPr txBox="1">
            <a:spLocks/>
          </p:cNvSpPr>
          <p:nvPr userDrawn="1"/>
        </p:nvSpPr>
        <p:spPr bwMode="auto">
          <a:xfrm>
            <a:off x="5500688" y="6492875"/>
            <a:ext cx="3286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kumimoji="0" lang="en-US" altLang="ko-KR" sz="1400" dirty="0" smtClean="0">
                <a:solidFill>
                  <a:srgbClr val="FFFFF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YUMC</a:t>
            </a:r>
            <a:endParaRPr kumimoji="0" lang="ko-KR" altLang="en-US" sz="1400" dirty="0">
              <a:solidFill>
                <a:srgbClr val="FFFFF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6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8E734-3DFE-481A-8378-C464340476B1}" type="datetimeFigureOut">
              <a:rPr lang="ko-KR" altLang="en-US"/>
              <a:pPr>
                <a:defRPr/>
              </a:pPr>
              <a:t>2013-04-16</a:t>
            </a:fld>
            <a:endParaRPr lang="ko-KR" altLang="en-US"/>
          </a:p>
        </p:txBody>
      </p:sp>
      <p:sp>
        <p:nvSpPr>
          <p:cNvPr id="7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8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9503EFA0-26B8-4273-9A72-931E80D8C308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FA94A-116D-4C74-8958-89CA2272B8FC}" type="datetimeFigureOut">
              <a:rPr lang="ko-KR" altLang="en-US"/>
              <a:pPr>
                <a:defRPr/>
              </a:pPr>
              <a:t>2013-04-16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423FBF6-8F16-4E7B-9AF7-B07D25CB2CB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91967-A38E-4C8B-B84A-80FD078CE1EB}" type="datetimeFigureOut">
              <a:rPr lang="ko-KR" altLang="en-US"/>
              <a:pPr>
                <a:defRPr/>
              </a:pPr>
              <a:t>2013-04-16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1103C25F-C9DD-4520-BB5E-36674BFA940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/>
          <p:cNvCxnSpPr/>
          <p:nvPr userDrawn="1"/>
        </p:nvCxnSpPr>
        <p:spPr>
          <a:xfrm>
            <a:off x="428625" y="1428750"/>
            <a:ext cx="8286750" cy="1588"/>
          </a:xfrm>
          <a:prstGeom prst="line">
            <a:avLst/>
          </a:prstGeom>
          <a:ln w="635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51888" y="6440488"/>
            <a:ext cx="357187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슬라이드 번호 개체 틀 5"/>
          <p:cNvSpPr txBox="1">
            <a:spLocks/>
          </p:cNvSpPr>
          <p:nvPr userDrawn="1"/>
        </p:nvSpPr>
        <p:spPr bwMode="auto">
          <a:xfrm>
            <a:off x="5500688" y="6492875"/>
            <a:ext cx="3286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kumimoji="0" lang="en-US" altLang="ko-KR" sz="1400" dirty="0" smtClean="0">
                <a:solidFill>
                  <a:srgbClr val="FFFFF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YUMC</a:t>
            </a:r>
            <a:endParaRPr kumimoji="0" lang="ko-KR" altLang="en-US" sz="1400" dirty="0">
              <a:solidFill>
                <a:srgbClr val="FFFFF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Wingdings" pitchFamily="2" charset="2"/>
              <a:buChar char="ü"/>
              <a:defRPr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D94FF-5E89-4FCF-874F-ED0E52A8F38E}" type="datetimeFigureOut">
              <a:rPr lang="ko-KR" altLang="en-US"/>
              <a:pPr>
                <a:defRPr/>
              </a:pPr>
              <a:t>2013-04-16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406BEA88-A103-422B-A45E-A61A7D6DEC4B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D5AB6-761F-475B-9D0D-FF1D183BA8F7}" type="datetimeFigureOut">
              <a:rPr lang="ko-KR" altLang="en-US"/>
              <a:pPr>
                <a:defRPr/>
              </a:pPr>
              <a:t>2013-04-16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722246B6-998F-4F8D-8599-27C9045815F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0DE58-D665-4D93-BD0B-E3FB509C94F0}" type="datetimeFigureOut">
              <a:rPr lang="ko-KR" altLang="en-US"/>
              <a:pPr>
                <a:defRPr/>
              </a:pPr>
              <a:t>2013-04-16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5BFD97D-9711-4752-AF35-6F2A84159E9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15375" y="6389688"/>
            <a:ext cx="357188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8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23168-0139-4495-AB1F-3170D6EA25BF}" type="datetimeFigureOut">
              <a:rPr lang="ko-KR" altLang="en-US"/>
              <a:pPr>
                <a:defRPr/>
              </a:pPr>
              <a:t>2013-04-16</a:t>
            </a:fld>
            <a:endParaRPr lang="ko-KR" altLang="en-US"/>
          </a:p>
        </p:txBody>
      </p:sp>
      <p:sp>
        <p:nvSpPr>
          <p:cNvPr id="9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10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1138B-B1B8-4E4A-96FD-08FB5F24B630}" type="datetimeFigureOut">
              <a:rPr lang="ko-KR" altLang="en-US"/>
              <a:pPr>
                <a:defRPr/>
              </a:pPr>
              <a:t>2013-04-16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5BFB250A-112C-45A5-89B4-59701719E3C3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DF05B-B3CC-4556-8C18-366DE2D97574}" type="datetimeFigureOut">
              <a:rPr lang="ko-KR" altLang="en-US"/>
              <a:pPr>
                <a:defRPr/>
              </a:pPr>
              <a:t>2013-04-16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0DADB-82AA-42E7-86BE-1F664EBD6773}" type="datetimeFigureOut">
              <a:rPr lang="ko-KR" altLang="en-US"/>
              <a:pPr>
                <a:defRPr/>
              </a:pPr>
              <a:t>2013-04-16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4C4D8EC5-78DC-4455-BA44-825445F18E9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C8A49-C07D-4527-A2E8-ACFD37F7A1F5}" type="datetimeFigureOut">
              <a:rPr lang="ko-KR" altLang="en-US"/>
              <a:pPr>
                <a:defRPr/>
              </a:pPr>
              <a:t>2013-04-16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9A63F2D-4B9D-49BF-99CB-23C944CCCE1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050014"/>
            </a:gs>
            <a:gs pos="0">
              <a:srgbClr val="010157">
                <a:alpha val="72157"/>
              </a:srgbClr>
            </a:gs>
            <a:gs pos="100000">
              <a:schemeClr val="bg2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d</a:t>
            </a:r>
            <a:endParaRPr lang="ko-KR" altLang="en-US" smtClean="0"/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3288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600" b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551" r:id="rId1"/>
    <p:sldLayoutId id="2147484552" r:id="rId2"/>
    <p:sldLayoutId id="2147484553" r:id="rId3"/>
    <p:sldLayoutId id="2147484554" r:id="rId4"/>
    <p:sldLayoutId id="2147484555" r:id="rId5"/>
    <p:sldLayoutId id="2147484556" r:id="rId6"/>
    <p:sldLayoutId id="2147484557" r:id="rId7"/>
    <p:sldLayoutId id="2147484558" r:id="rId8"/>
    <p:sldLayoutId id="2147484559" r:id="rId9"/>
    <p:sldLayoutId id="2147484560" r:id="rId10"/>
    <p:sldLayoutId id="2147484561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b="1" kern="1200">
          <a:solidFill>
            <a:srgbClr val="FCD5B5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Wingdings" pitchFamily="2" charset="2"/>
        <a:buChar char="ü"/>
        <a:defRPr sz="3200" kern="1200">
          <a:solidFill>
            <a:srgbClr val="D7E4BD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부제목 2"/>
          <p:cNvSpPr>
            <a:spLocks noGrp="1"/>
          </p:cNvSpPr>
          <p:nvPr>
            <p:ph type="subTitle" idx="1"/>
          </p:nvPr>
        </p:nvSpPr>
        <p:spPr>
          <a:xfrm>
            <a:off x="571472" y="4286256"/>
            <a:ext cx="8001056" cy="1857375"/>
          </a:xfrm>
        </p:spPr>
        <p:txBody>
          <a:bodyPr/>
          <a:lstStyle/>
          <a:p>
            <a:pPr eaLnBrk="1" hangingPunct="1"/>
            <a:r>
              <a:rPr lang="en-US" altLang="ko-KR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Kim</a:t>
            </a:r>
            <a:r>
              <a:rPr lang="ko-KR" altLang="en-US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en-US" altLang="ko-KR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Young </a:t>
            </a:r>
            <a:r>
              <a:rPr lang="en-US" altLang="ko-KR" sz="24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jae</a:t>
            </a:r>
            <a:endParaRPr lang="en-US" altLang="ko-KR" sz="2400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eaLnBrk="1" hangingPunct="1"/>
            <a:endParaRPr lang="en-US" altLang="ko-KR" sz="2000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eaLnBrk="1" hangingPunct="1"/>
            <a:r>
              <a:rPr lang="en-US" altLang="ko-KR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Division of </a:t>
            </a:r>
            <a:r>
              <a:rPr lang="en-US" altLang="ko-KR" sz="20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Pulmonology</a:t>
            </a:r>
            <a:endParaRPr lang="en-US" altLang="ko-KR" sz="2000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eaLnBrk="1" hangingPunct="1"/>
            <a:r>
              <a:rPr lang="en-US" altLang="ko-KR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Department of Internal Medicine</a:t>
            </a:r>
          </a:p>
          <a:p>
            <a:pPr eaLnBrk="1" hangingPunct="1"/>
            <a:r>
              <a:rPr lang="en-US" altLang="ko-KR" sz="20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Yonsei</a:t>
            </a:r>
            <a:r>
              <a:rPr lang="en-US" altLang="ko-KR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University College of Medicine</a:t>
            </a:r>
          </a:p>
        </p:txBody>
      </p:sp>
      <p:sp>
        <p:nvSpPr>
          <p:cNvPr id="13315" name="제목 6"/>
          <p:cNvSpPr>
            <a:spLocks noGrp="1"/>
          </p:cNvSpPr>
          <p:nvPr>
            <p:ph type="ctrTitle"/>
          </p:nvPr>
        </p:nvSpPr>
        <p:spPr>
          <a:xfrm>
            <a:off x="0" y="2071688"/>
            <a:ext cx="9144000" cy="1785940"/>
          </a:xfrm>
        </p:spPr>
        <p:txBody>
          <a:bodyPr/>
          <a:lstStyle/>
          <a:p>
            <a:pPr latinLnBrk="0"/>
            <a:r>
              <a:rPr lang="en-US" altLang="ko-KR" dirty="0" smtClean="0">
                <a:solidFill>
                  <a:srgbClr val="FCD5B5"/>
                </a:solidFill>
                <a:latin typeface="Arial" charset="0"/>
                <a:cs typeface="Arial" charset="0"/>
              </a:rPr>
              <a:t>Prevention for complication of </a:t>
            </a:r>
            <a:r>
              <a:rPr lang="en-US" altLang="ko-KR" dirty="0" err="1" smtClean="0">
                <a:solidFill>
                  <a:srgbClr val="FCD5B5"/>
                </a:solidFill>
                <a:latin typeface="Arial" charset="0"/>
                <a:cs typeface="Arial" charset="0"/>
              </a:rPr>
              <a:t>glucocorticoid</a:t>
            </a:r>
            <a:r>
              <a:rPr lang="en-US" altLang="ko-KR" dirty="0" smtClean="0">
                <a:solidFill>
                  <a:srgbClr val="FCD5B5"/>
                </a:solidFill>
                <a:latin typeface="Arial" charset="0"/>
                <a:cs typeface="Arial" charset="0"/>
              </a:rPr>
              <a:t> use</a:t>
            </a:r>
            <a:endParaRPr lang="ko-KR" altLang="en-US" dirty="0" smtClean="0">
              <a:solidFill>
                <a:srgbClr val="FCD5B5"/>
              </a:solidFill>
              <a:latin typeface="Arial" charset="0"/>
              <a:cs typeface="Arial" charset="0"/>
            </a:endParaRPr>
          </a:p>
        </p:txBody>
      </p:sp>
      <p:grpSp>
        <p:nvGrpSpPr>
          <p:cNvPr id="13316" name="그룹 10"/>
          <p:cNvGrpSpPr>
            <a:grpSpLocks/>
          </p:cNvGrpSpPr>
          <p:nvPr/>
        </p:nvGrpSpPr>
        <p:grpSpPr bwMode="auto">
          <a:xfrm>
            <a:off x="-1588" y="0"/>
            <a:ext cx="9145588" cy="1362075"/>
            <a:chOff x="-2109" y="-24"/>
            <a:chExt cx="9146141" cy="1362075"/>
          </a:xfrm>
        </p:grpSpPr>
        <p:pic>
          <p:nvPicPr>
            <p:cNvPr id="13317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858016" y="-24"/>
              <a:ext cx="2286016" cy="136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8" name="Picture 1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72000" y="3175"/>
              <a:ext cx="2286016" cy="1357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9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2109" y="0"/>
              <a:ext cx="2288093" cy="134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0" name="Picture 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285984" y="0"/>
              <a:ext cx="2286016" cy="1355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부제목 2"/>
          <p:cNvSpPr>
            <a:spLocks noGrp="1"/>
          </p:cNvSpPr>
          <p:nvPr>
            <p:ph type="subTitle" idx="1"/>
          </p:nvPr>
        </p:nvSpPr>
        <p:spPr>
          <a:xfrm>
            <a:off x="571472" y="4286256"/>
            <a:ext cx="8001056" cy="1857375"/>
          </a:xfrm>
        </p:spPr>
        <p:txBody>
          <a:bodyPr/>
          <a:lstStyle/>
          <a:p>
            <a:pPr eaLnBrk="1" hangingPunct="1"/>
            <a:endParaRPr lang="en-US" altLang="ko-KR" sz="2000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13315" name="제목 6"/>
          <p:cNvSpPr>
            <a:spLocks noGrp="1"/>
          </p:cNvSpPr>
          <p:nvPr>
            <p:ph type="ctrTitle"/>
          </p:nvPr>
        </p:nvSpPr>
        <p:spPr>
          <a:xfrm>
            <a:off x="0" y="2357430"/>
            <a:ext cx="9144000" cy="1785940"/>
          </a:xfrm>
        </p:spPr>
        <p:txBody>
          <a:bodyPr/>
          <a:lstStyle/>
          <a:p>
            <a:pPr latinLnBrk="0"/>
            <a:r>
              <a:rPr lang="en-US" altLang="ko-KR" dirty="0" smtClean="0"/>
              <a:t>Peptic ulcer disease (PUD)</a:t>
            </a:r>
            <a:endParaRPr lang="ko-KR" altLang="en-US" dirty="0" smtClean="0">
              <a:solidFill>
                <a:srgbClr val="FCD5B5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Peptic ulcer disease (PUD)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600" dirty="0" smtClean="0"/>
              <a:t> </a:t>
            </a:r>
            <a:r>
              <a:rPr lang="en-US" altLang="ko-KR" sz="2600" dirty="0" err="1" smtClean="0"/>
              <a:t>Glucocorticoids</a:t>
            </a:r>
            <a:r>
              <a:rPr lang="en-US" altLang="ko-KR" sz="2600" dirty="0" smtClean="0"/>
              <a:t> independently </a:t>
            </a:r>
            <a:r>
              <a:rPr lang="en-US" altLang="ko-KR" sz="2600" dirty="0" smtClean="0">
                <a:solidFill>
                  <a:srgbClr val="FFFF00"/>
                </a:solidFill>
              </a:rPr>
              <a:t>increase the risk </a:t>
            </a:r>
            <a:r>
              <a:rPr lang="en-US" altLang="ko-KR" sz="2600" dirty="0" smtClean="0"/>
              <a:t>for a number of adverse gastrointestinal (GI) events, such as gastritis, ulcer formation, and GI bleeding. </a:t>
            </a:r>
          </a:p>
          <a:p>
            <a:endParaRPr lang="en-US" altLang="ko-KR" sz="2600" dirty="0" smtClean="0"/>
          </a:p>
          <a:p>
            <a:r>
              <a:rPr lang="en-US" altLang="ko-KR" sz="2600" dirty="0" smtClean="0"/>
              <a:t> However, the risk of peptic ulcer disease due to </a:t>
            </a:r>
            <a:r>
              <a:rPr lang="en-US" altLang="ko-KR" sz="2600" dirty="0" err="1" smtClean="0">
                <a:solidFill>
                  <a:srgbClr val="FFFF00"/>
                </a:solidFill>
              </a:rPr>
              <a:t>glucocorticoids</a:t>
            </a:r>
            <a:r>
              <a:rPr lang="en-US" altLang="ko-KR" sz="2600" dirty="0" smtClean="0">
                <a:solidFill>
                  <a:srgbClr val="FFFF00"/>
                </a:solidFill>
              </a:rPr>
              <a:t> alone is low</a:t>
            </a:r>
            <a:r>
              <a:rPr lang="en-US" altLang="ko-KR" sz="2600" dirty="0" smtClean="0"/>
              <a:t>, rises significantly when they are used in combination with </a:t>
            </a:r>
            <a:r>
              <a:rPr lang="en-US" altLang="ko-KR" sz="2600" dirty="0" err="1" smtClean="0"/>
              <a:t>nonsteroidal</a:t>
            </a:r>
            <a:r>
              <a:rPr lang="en-US" altLang="ko-KR" sz="2600" dirty="0" smtClean="0"/>
              <a:t> </a:t>
            </a:r>
            <a:r>
              <a:rPr lang="en-US" altLang="ko-KR" sz="2600" dirty="0" err="1" smtClean="0"/>
              <a:t>antiinflammatory</a:t>
            </a:r>
            <a:r>
              <a:rPr lang="en-US" altLang="ko-KR" sz="2600" dirty="0" smtClean="0"/>
              <a:t> drugs (NSAIDs), and is also lower than the risk with NSAIDs alone </a:t>
            </a:r>
            <a:endParaRPr lang="ko-KR" altLang="en-US" sz="2600" dirty="0"/>
          </a:p>
        </p:txBody>
      </p:sp>
      <p:sp>
        <p:nvSpPr>
          <p:cNvPr id="4" name="TextBox 3"/>
          <p:cNvSpPr txBox="1"/>
          <p:nvPr/>
        </p:nvSpPr>
        <p:spPr>
          <a:xfrm>
            <a:off x="2411760" y="5661248"/>
            <a:ext cx="64807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i="1" dirty="0" smtClean="0"/>
              <a:t>Messer J, </a:t>
            </a:r>
            <a:r>
              <a:rPr lang="en-US" altLang="ko-KR" i="1" dirty="0" err="1" smtClean="0"/>
              <a:t>Reitman</a:t>
            </a:r>
            <a:r>
              <a:rPr lang="en-US" altLang="ko-KR" i="1" dirty="0" smtClean="0"/>
              <a:t> D, Sacks HS, et al. Association of </a:t>
            </a:r>
            <a:r>
              <a:rPr lang="en-US" altLang="ko-KR" i="1" dirty="0" err="1" smtClean="0"/>
              <a:t>adrenocorticosteroid</a:t>
            </a:r>
            <a:r>
              <a:rPr lang="en-US" altLang="ko-KR" i="1" dirty="0" smtClean="0"/>
              <a:t> therapy and peptic-ulcer disease.</a:t>
            </a:r>
          </a:p>
          <a:p>
            <a:r>
              <a:rPr lang="en-US" altLang="ko-KR" i="1" dirty="0" smtClean="0"/>
              <a:t>N </a:t>
            </a:r>
            <a:r>
              <a:rPr lang="en-US" altLang="ko-KR" i="1" dirty="0" err="1" smtClean="0"/>
              <a:t>Engl</a:t>
            </a:r>
            <a:r>
              <a:rPr lang="en-US" altLang="ko-KR" i="1" dirty="0" smtClean="0"/>
              <a:t> J Med 1983; 309:21.</a:t>
            </a:r>
            <a:endParaRPr lang="ko-KR" alt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Peptic ulcer disease (PUD)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sz="2600" dirty="0" smtClean="0"/>
          </a:p>
          <a:p>
            <a:r>
              <a:rPr lang="en-US" altLang="ko-KR" sz="2800" dirty="0" smtClean="0"/>
              <a:t> The estimated relative risks of </a:t>
            </a:r>
            <a:r>
              <a:rPr lang="en-US" altLang="ko-KR" sz="2800" dirty="0" err="1" smtClean="0"/>
              <a:t>glucocorticoids</a:t>
            </a:r>
            <a:r>
              <a:rPr lang="en-US" altLang="ko-KR" sz="2800" dirty="0" smtClean="0"/>
              <a:t> alone vary from </a:t>
            </a:r>
            <a:r>
              <a:rPr lang="en-US" altLang="ko-KR" sz="2800" dirty="0" smtClean="0">
                <a:solidFill>
                  <a:srgbClr val="FFFF00"/>
                </a:solidFill>
              </a:rPr>
              <a:t>1.1</a:t>
            </a:r>
            <a:r>
              <a:rPr lang="en-US" altLang="ko-KR" sz="2800" dirty="0" smtClean="0"/>
              <a:t> (not significant) </a:t>
            </a:r>
            <a:r>
              <a:rPr lang="en-US" altLang="ko-KR" sz="2800" dirty="0" smtClean="0">
                <a:solidFill>
                  <a:srgbClr val="FFFF00"/>
                </a:solidFill>
              </a:rPr>
              <a:t>to 1.5 </a:t>
            </a:r>
            <a:r>
              <a:rPr lang="en-US" altLang="ko-KR" sz="2800" dirty="0" smtClean="0"/>
              <a:t>(marginally significant) </a:t>
            </a:r>
          </a:p>
          <a:p>
            <a:endParaRPr lang="en-US" altLang="ko-KR" sz="26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2087216" y="3933056"/>
            <a:ext cx="70567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i="1" dirty="0" smtClean="0"/>
              <a:t>Messer J, </a:t>
            </a:r>
            <a:r>
              <a:rPr lang="en-US" altLang="ko-KR" i="1" dirty="0" err="1" smtClean="0"/>
              <a:t>Reitman</a:t>
            </a:r>
            <a:r>
              <a:rPr lang="en-US" altLang="ko-KR" i="1" dirty="0" smtClean="0"/>
              <a:t> D, Sacks HS, et al. Association of </a:t>
            </a:r>
            <a:r>
              <a:rPr lang="en-US" altLang="ko-KR" i="1" dirty="0" err="1" smtClean="0"/>
              <a:t>adrenocorticosteroid</a:t>
            </a:r>
            <a:r>
              <a:rPr lang="en-US" altLang="ko-KR" i="1" dirty="0" smtClean="0"/>
              <a:t> therapy and peptic-ulcer disease. N </a:t>
            </a:r>
            <a:r>
              <a:rPr lang="en-US" altLang="ko-KR" i="1" dirty="0" err="1" smtClean="0"/>
              <a:t>Engl</a:t>
            </a:r>
            <a:r>
              <a:rPr lang="en-US" altLang="ko-KR" i="1" dirty="0" smtClean="0"/>
              <a:t> J Med 1983; 309:21.</a:t>
            </a:r>
            <a:endParaRPr lang="ko-KR" altLang="en-US" i="1" dirty="0"/>
          </a:p>
        </p:txBody>
      </p:sp>
      <p:sp>
        <p:nvSpPr>
          <p:cNvPr id="5" name="TextBox 4"/>
          <p:cNvSpPr txBox="1"/>
          <p:nvPr/>
        </p:nvSpPr>
        <p:spPr>
          <a:xfrm>
            <a:off x="2123728" y="5157192"/>
            <a:ext cx="6840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i="1" dirty="0" smtClean="0"/>
              <a:t>Piper JM, Ray WA, Daugherty JR, Griffin MR. Corticosteroid use and peptic ulcer disease: role of </a:t>
            </a:r>
            <a:r>
              <a:rPr lang="en-US" altLang="ko-KR" i="1" dirty="0" err="1" smtClean="0"/>
              <a:t>nonsteroidal</a:t>
            </a:r>
            <a:r>
              <a:rPr lang="en-US" altLang="ko-KR" i="1" dirty="0" smtClean="0"/>
              <a:t> anti-inflammatory drugs. Ann Intern Med 1991; 114:735.</a:t>
            </a:r>
            <a:endParaRPr lang="ko-KR" alt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Peptic ulcer disease (PUD)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  <a:p>
            <a:r>
              <a:rPr lang="en-US" altLang="ko-KR" dirty="0" smtClean="0"/>
              <a:t> They suggest </a:t>
            </a:r>
            <a:r>
              <a:rPr lang="en-US" altLang="ko-KR" dirty="0" smtClean="0">
                <a:solidFill>
                  <a:srgbClr val="FFFF00"/>
                </a:solidFill>
              </a:rPr>
              <a:t>NOT</a:t>
            </a:r>
            <a:r>
              <a:rPr lang="en-US" altLang="ko-KR" dirty="0" smtClean="0"/>
              <a:t> using prophylaxis against gastrointestinal bleeding in patients taking </a:t>
            </a:r>
            <a:r>
              <a:rPr lang="en-US" altLang="ko-KR" dirty="0" err="1" smtClean="0">
                <a:solidFill>
                  <a:srgbClr val="FFFF00"/>
                </a:solidFill>
              </a:rPr>
              <a:t>glucocorticoids</a:t>
            </a:r>
            <a:r>
              <a:rPr lang="en-US" altLang="ko-KR" dirty="0" smtClean="0">
                <a:solidFill>
                  <a:srgbClr val="FFFF00"/>
                </a:solidFill>
              </a:rPr>
              <a:t> alone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 By contrast, patients taking </a:t>
            </a:r>
            <a:r>
              <a:rPr lang="en-US" altLang="ko-KR" dirty="0" err="1" smtClean="0"/>
              <a:t>glucocorticoids</a:t>
            </a:r>
            <a:r>
              <a:rPr lang="en-US" altLang="ko-KR" dirty="0" smtClean="0"/>
              <a:t> in combination with aspirin or other NSAIDs may require prophylaxis. 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Peptic ulcer disease (PUD)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600" dirty="0" smtClean="0"/>
              <a:t> </a:t>
            </a:r>
            <a:r>
              <a:rPr lang="en-US" altLang="ko-KR" sz="2600" dirty="0" err="1" smtClean="0"/>
              <a:t>Glucocorticoid</a:t>
            </a:r>
            <a:r>
              <a:rPr lang="en-US" altLang="ko-KR" sz="2600" dirty="0" smtClean="0"/>
              <a:t> use is associated with a nearly </a:t>
            </a:r>
            <a:r>
              <a:rPr lang="en-US" altLang="ko-KR" sz="2600" dirty="0" smtClean="0">
                <a:solidFill>
                  <a:srgbClr val="FFFF00"/>
                </a:solidFill>
              </a:rPr>
              <a:t>twofold</a:t>
            </a:r>
            <a:r>
              <a:rPr lang="en-US" altLang="ko-KR" sz="2600" dirty="0" smtClean="0"/>
              <a:t> increased risk of a gastrointestinal AE among patients also taking NSAIDs when compared with those who use NSAIDs alone </a:t>
            </a:r>
          </a:p>
          <a:p>
            <a:endParaRPr lang="en-US" altLang="ko-KR" sz="2600" dirty="0" smtClean="0"/>
          </a:p>
          <a:p>
            <a:endParaRPr lang="en-US" altLang="ko-KR" sz="2600" dirty="0" smtClean="0"/>
          </a:p>
          <a:p>
            <a:r>
              <a:rPr lang="en-US" altLang="ko-KR" sz="2600" dirty="0" smtClean="0"/>
              <a:t> The use of NSAIDs and </a:t>
            </a:r>
            <a:r>
              <a:rPr lang="en-US" altLang="ko-KR" sz="2600" dirty="0" err="1" smtClean="0"/>
              <a:t>glucocorticoids</a:t>
            </a:r>
            <a:r>
              <a:rPr lang="en-US" altLang="ko-KR" sz="2600" dirty="0" smtClean="0"/>
              <a:t> is associated with a </a:t>
            </a:r>
            <a:r>
              <a:rPr lang="en-US" altLang="ko-KR" sz="2600" dirty="0" smtClean="0">
                <a:solidFill>
                  <a:srgbClr val="FFFF00"/>
                </a:solidFill>
              </a:rPr>
              <a:t>fourfold</a:t>
            </a:r>
            <a:r>
              <a:rPr lang="en-US" altLang="ko-KR" sz="2600" dirty="0" smtClean="0"/>
              <a:t> increased risk of a gastrointestinal AE compared with nonuse of either drug </a:t>
            </a:r>
            <a:endParaRPr lang="ko-KR" altLang="en-US" sz="2600" dirty="0" smtClean="0"/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303240" y="3356992"/>
            <a:ext cx="68407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i="1" dirty="0" smtClean="0"/>
              <a:t>Gabriel SE, </a:t>
            </a:r>
            <a:r>
              <a:rPr lang="en-US" altLang="ko-KR" sz="1400" i="1" dirty="0" err="1" smtClean="0"/>
              <a:t>Jaakkimainen</a:t>
            </a:r>
            <a:r>
              <a:rPr lang="en-US" altLang="ko-KR" sz="1400" i="1" dirty="0" smtClean="0"/>
              <a:t> L, Bombardier C. Risk for serious gastrointestinal complications related to use of </a:t>
            </a:r>
            <a:r>
              <a:rPr lang="en-US" altLang="ko-KR" sz="1400" i="1" dirty="0" err="1" smtClean="0"/>
              <a:t>nonsteroidal</a:t>
            </a:r>
            <a:r>
              <a:rPr lang="en-US" altLang="ko-KR" sz="1400" i="1" dirty="0" smtClean="0"/>
              <a:t> anti-inflammatory drugs. A meta-analysis. Ann Intern Med 1991; 115:787.</a:t>
            </a:r>
            <a:endParaRPr lang="ko-KR" altLang="ko-KR" sz="1400" i="1" dirty="0" smtClean="0"/>
          </a:p>
          <a:p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339752" y="5661248"/>
            <a:ext cx="65527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i="1" dirty="0" smtClean="0"/>
              <a:t>Piper JM, Ray WA, Daugherty JR, Griffin MR. Corticosteroid use and peptic ulcer disease: role of </a:t>
            </a:r>
            <a:r>
              <a:rPr lang="en-US" altLang="ko-KR" sz="1400" i="1" dirty="0" err="1" smtClean="0"/>
              <a:t>nonsteroidal</a:t>
            </a:r>
            <a:r>
              <a:rPr lang="en-US" altLang="ko-KR" sz="1400" i="1" dirty="0" smtClean="0"/>
              <a:t> anti-inflammatory drugs. Ann Intern Med 1991; 114:735.</a:t>
            </a:r>
            <a:endParaRPr lang="ko-KR" altLang="en-US" sz="1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Peptic ulcer disease (PUD)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ko-KR" sz="2400" dirty="0" smtClean="0"/>
              <a:t>  “</a:t>
            </a:r>
            <a:r>
              <a:rPr lang="en-US" altLang="ko-KR" sz="2400" dirty="0" smtClean="0">
                <a:solidFill>
                  <a:srgbClr val="FFFF00"/>
                </a:solidFill>
              </a:rPr>
              <a:t>American Society of Health System Pharmacists </a:t>
            </a:r>
            <a:r>
              <a:rPr lang="en-US" altLang="ko-KR" sz="2400" dirty="0" smtClean="0"/>
              <a:t>(ASHP)”</a:t>
            </a:r>
          </a:p>
          <a:p>
            <a:pPr>
              <a:buNone/>
            </a:pPr>
            <a:r>
              <a:rPr lang="en-US" altLang="ko-KR" sz="2400" dirty="0" smtClean="0"/>
              <a:t> - The guidelines recommend stress ulcer prophylaxis </a:t>
            </a:r>
            <a:r>
              <a:rPr lang="en-US" altLang="ko-KR" sz="2400" dirty="0" smtClean="0">
                <a:solidFill>
                  <a:srgbClr val="FFFF00"/>
                </a:solidFill>
              </a:rPr>
              <a:t>for ICU patients</a:t>
            </a:r>
            <a:r>
              <a:rPr lang="en-US" altLang="ko-KR" sz="2400" dirty="0" smtClean="0"/>
              <a:t> with any of the following characteristics</a:t>
            </a:r>
          </a:p>
          <a:p>
            <a:pPr>
              <a:buNone/>
            </a:pPr>
            <a:endParaRPr lang="en-US" altLang="ko-KR" sz="2400" dirty="0" smtClean="0"/>
          </a:p>
          <a:p>
            <a:r>
              <a:rPr lang="en-US" altLang="ko-KR" sz="2400" dirty="0" err="1" smtClean="0"/>
              <a:t>Coagulopathy</a:t>
            </a:r>
            <a:endParaRPr lang="en-US" altLang="ko-KR" sz="2400" dirty="0" smtClean="0"/>
          </a:p>
          <a:p>
            <a:r>
              <a:rPr lang="en-US" altLang="ko-KR" sz="2400" dirty="0" smtClean="0"/>
              <a:t>Mechanical ventilation for more than 48 hours</a:t>
            </a:r>
          </a:p>
          <a:p>
            <a:r>
              <a:rPr lang="en-US" altLang="ko-KR" sz="2400" dirty="0" smtClean="0"/>
              <a:t>History of GI ulceration or bleeding with the past year</a:t>
            </a:r>
          </a:p>
          <a:p>
            <a:r>
              <a:rPr lang="en-US" altLang="ko-KR" sz="2400" dirty="0" smtClean="0"/>
              <a:t>Two or more minor risk factors</a:t>
            </a:r>
          </a:p>
          <a:p>
            <a:pPr>
              <a:buNone/>
            </a:pPr>
            <a:r>
              <a:rPr lang="en-US" altLang="ko-KR" sz="2400" dirty="0" smtClean="0"/>
              <a:t>  : sepsis, an ICU stay &gt;1 week, occult GI bleeding for ≥6 days, or </a:t>
            </a:r>
            <a:r>
              <a:rPr lang="en-US" altLang="ko-KR" sz="2400" dirty="0" err="1" smtClean="0">
                <a:solidFill>
                  <a:srgbClr val="FFFF00"/>
                </a:solidFill>
              </a:rPr>
              <a:t>glucocorticoid</a:t>
            </a:r>
            <a:r>
              <a:rPr lang="en-US" altLang="ko-KR" sz="2400" dirty="0" smtClean="0">
                <a:solidFill>
                  <a:srgbClr val="FFFF00"/>
                </a:solidFill>
              </a:rPr>
              <a:t> therapy </a:t>
            </a:r>
            <a:r>
              <a:rPr lang="en-US" altLang="ko-KR" sz="2400" dirty="0" smtClean="0"/>
              <a:t>(</a:t>
            </a:r>
            <a:r>
              <a:rPr lang="en-US" altLang="ko-KR" sz="2400" dirty="0" smtClean="0">
                <a:solidFill>
                  <a:srgbClr val="FFFF00"/>
                </a:solidFill>
              </a:rPr>
              <a:t>more than 250 mg hydrocortisone or the equivalent</a:t>
            </a:r>
            <a:r>
              <a:rPr lang="en-US" altLang="ko-KR" sz="2400" dirty="0" smtClean="0"/>
              <a:t>)</a:t>
            </a:r>
            <a:endParaRPr lang="ko-KR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Peptic ulcer disease (PUD)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rgbClr val="FFFF00"/>
                </a:solidFill>
              </a:rPr>
              <a:t> Pharmacologic agents</a:t>
            </a:r>
          </a:p>
          <a:p>
            <a:endParaRPr lang="ko-KR" altLang="ko-KR" dirty="0" smtClean="0"/>
          </a:p>
          <a:p>
            <a:pPr>
              <a:buNone/>
            </a:pPr>
            <a:r>
              <a:rPr lang="en-US" altLang="ko-KR" dirty="0" smtClean="0"/>
              <a:t> -  Proton pump inhibitors</a:t>
            </a:r>
          </a:p>
          <a:p>
            <a:pPr>
              <a:buNone/>
            </a:pPr>
            <a:r>
              <a:rPr lang="en-US" altLang="ko-KR" dirty="0" smtClean="0"/>
              <a:t> -  H2 blockers</a:t>
            </a:r>
          </a:p>
          <a:p>
            <a:pPr>
              <a:buNone/>
            </a:pPr>
            <a:r>
              <a:rPr lang="en-US" altLang="ko-KR" dirty="0" smtClean="0"/>
              <a:t> -  </a:t>
            </a:r>
            <a:r>
              <a:rPr lang="en-US" altLang="ko-KR" dirty="0" err="1" smtClean="0"/>
              <a:t>Sucralfate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-  Antacids</a:t>
            </a:r>
          </a:p>
          <a:p>
            <a:pPr>
              <a:buNone/>
            </a:pPr>
            <a:r>
              <a:rPr lang="en-US" altLang="ko-KR" dirty="0" smtClean="0"/>
              <a:t> -  </a:t>
            </a:r>
            <a:r>
              <a:rPr lang="en-US" altLang="ko-KR" dirty="0" err="1" smtClean="0"/>
              <a:t>Prostanoids</a:t>
            </a: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부제목 2"/>
          <p:cNvSpPr>
            <a:spLocks noGrp="1"/>
          </p:cNvSpPr>
          <p:nvPr>
            <p:ph type="subTitle" idx="1"/>
          </p:nvPr>
        </p:nvSpPr>
        <p:spPr>
          <a:xfrm>
            <a:off x="571472" y="4286256"/>
            <a:ext cx="8001056" cy="1857375"/>
          </a:xfrm>
        </p:spPr>
        <p:txBody>
          <a:bodyPr/>
          <a:lstStyle/>
          <a:p>
            <a:pPr eaLnBrk="1" hangingPunct="1"/>
            <a:endParaRPr lang="en-US" altLang="ko-KR" sz="2000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13315" name="제목 6"/>
          <p:cNvSpPr>
            <a:spLocks noGrp="1"/>
          </p:cNvSpPr>
          <p:nvPr>
            <p:ph type="ctrTitle"/>
          </p:nvPr>
        </p:nvSpPr>
        <p:spPr>
          <a:xfrm>
            <a:off x="0" y="2357430"/>
            <a:ext cx="9144000" cy="1785940"/>
          </a:xfrm>
        </p:spPr>
        <p:txBody>
          <a:bodyPr/>
          <a:lstStyle/>
          <a:p>
            <a:pPr latinLnBrk="0"/>
            <a:r>
              <a:rPr lang="en-US" altLang="ko-KR" sz="4000" dirty="0" err="1" smtClean="0"/>
              <a:t>Pneumocystis</a:t>
            </a:r>
            <a:r>
              <a:rPr lang="en-US" altLang="ko-KR" sz="4000" dirty="0" smtClean="0"/>
              <a:t> pneumonia (PCP)</a:t>
            </a:r>
            <a:endParaRPr lang="ko-KR" altLang="en-US" sz="4000" dirty="0" smtClean="0">
              <a:solidFill>
                <a:srgbClr val="FCD5B5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000" dirty="0" err="1" smtClean="0"/>
              <a:t>Pneumocystis</a:t>
            </a:r>
            <a:r>
              <a:rPr lang="en-US" altLang="ko-KR" sz="4000" dirty="0" smtClean="0"/>
              <a:t> pneumonia (PCP)</a:t>
            </a:r>
            <a:endParaRPr lang="ko-KR" altLang="en-US" sz="4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800" dirty="0" smtClean="0"/>
              <a:t> </a:t>
            </a:r>
            <a:r>
              <a:rPr lang="en-US" altLang="ko-KR" sz="2800" dirty="0" err="1" smtClean="0"/>
              <a:t>Pneumocystis</a:t>
            </a:r>
            <a:r>
              <a:rPr lang="en-US" altLang="ko-KR" sz="2800" dirty="0" smtClean="0"/>
              <a:t> pneumonia (PCP) is a potentially life-threatening infection that occurs in </a:t>
            </a:r>
            <a:r>
              <a:rPr lang="en-US" altLang="ko-KR" sz="2800" dirty="0" err="1" smtClean="0">
                <a:solidFill>
                  <a:srgbClr val="FFFF00"/>
                </a:solidFill>
              </a:rPr>
              <a:t>immunocompromised</a:t>
            </a:r>
            <a:r>
              <a:rPr lang="en-US" altLang="ko-KR" sz="2800" dirty="0" smtClean="0"/>
              <a:t> individuals.</a:t>
            </a:r>
          </a:p>
          <a:p>
            <a:endParaRPr lang="en-US" altLang="ko-KR" sz="2800" dirty="0" smtClean="0"/>
          </a:p>
          <a:p>
            <a:r>
              <a:rPr lang="en-US" altLang="ko-KR" sz="2800" dirty="0" smtClean="0"/>
              <a:t> Guidelines have been published for the use of PCP prophylaxis among patients with cancer, including </a:t>
            </a:r>
            <a:r>
              <a:rPr lang="en-US" altLang="ko-KR" sz="2800" dirty="0" smtClean="0">
                <a:solidFill>
                  <a:srgbClr val="FFFF00"/>
                </a:solidFill>
              </a:rPr>
              <a:t>hematopoietic stem cell transplant</a:t>
            </a:r>
            <a:r>
              <a:rPr lang="en-US" altLang="ko-KR" sz="2800" dirty="0" smtClean="0"/>
              <a:t> (HCT) recipients</a:t>
            </a:r>
          </a:p>
          <a:p>
            <a:endParaRPr lang="en-US" altLang="ko-KR" sz="2600" dirty="0" smtClean="0"/>
          </a:p>
          <a:p>
            <a:endParaRPr lang="ko-KR" altLang="en-US" sz="2600" dirty="0"/>
          </a:p>
        </p:txBody>
      </p:sp>
      <p:sp>
        <p:nvSpPr>
          <p:cNvPr id="5" name="TextBox 4"/>
          <p:cNvSpPr txBox="1"/>
          <p:nvPr/>
        </p:nvSpPr>
        <p:spPr>
          <a:xfrm>
            <a:off x="3214678" y="5429264"/>
            <a:ext cx="55721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i="1" dirty="0" smtClean="0"/>
              <a:t>National Comprehensive Cancer Network (NCCN) Clinical Practice Guidelines in Oncology. Prevention and treatment of cancer-related infections. Version 1.2012.</a:t>
            </a:r>
            <a:endParaRPr lang="ko-KR" alt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000" dirty="0" err="1" smtClean="0"/>
              <a:t>Pneumocystis</a:t>
            </a:r>
            <a:r>
              <a:rPr lang="en-US" altLang="ko-KR" sz="4000" dirty="0" smtClean="0"/>
              <a:t> pneumonia (PCP)</a:t>
            </a:r>
            <a:endParaRPr lang="ko-KR" altLang="en-US" sz="4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/>
              <a:t> Although there are no published guidelines for the use of PCP prophylaxis among </a:t>
            </a:r>
            <a:r>
              <a:rPr lang="en-US" altLang="ko-KR" sz="2400" dirty="0" smtClean="0">
                <a:solidFill>
                  <a:srgbClr val="FFFF00"/>
                </a:solidFill>
              </a:rPr>
              <a:t>solid organ transplant recipients</a:t>
            </a:r>
            <a:r>
              <a:rPr lang="en-US" altLang="ko-KR" sz="2400" dirty="0" smtClean="0"/>
              <a:t>, it is standard practice to administer prophylaxis in this population. </a:t>
            </a:r>
          </a:p>
          <a:p>
            <a:endParaRPr lang="en-US" altLang="ko-KR" sz="2600" dirty="0" smtClean="0"/>
          </a:p>
          <a:p>
            <a:endParaRPr lang="en-US" altLang="ko-KR" sz="2600" dirty="0" smtClean="0"/>
          </a:p>
          <a:p>
            <a:r>
              <a:rPr lang="en-US" altLang="ko-KR" sz="2400" dirty="0" smtClean="0"/>
              <a:t> There are no published guidelines for PCP prophylaxis among patients with rheumatologic diseases receiving </a:t>
            </a:r>
            <a:r>
              <a:rPr lang="en-US" altLang="ko-KR" sz="2400" dirty="0" smtClean="0">
                <a:solidFill>
                  <a:srgbClr val="FFFF00"/>
                </a:solidFill>
              </a:rPr>
              <a:t>immunosuppressive drugs</a:t>
            </a:r>
            <a:r>
              <a:rPr lang="en-US" altLang="ko-KR" sz="2400" dirty="0" smtClean="0"/>
              <a:t>, but some advocate its use in such patients when they are receiving high-dose immunosuppressive therapy </a:t>
            </a:r>
            <a:endParaRPr lang="ko-KR" alt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071638" y="3143248"/>
            <a:ext cx="70723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i="1" dirty="0" err="1" smtClean="0"/>
              <a:t>Ognibene</a:t>
            </a:r>
            <a:r>
              <a:rPr lang="en-US" altLang="ko-KR" sz="1400" i="1" dirty="0" smtClean="0"/>
              <a:t> FP, </a:t>
            </a:r>
            <a:r>
              <a:rPr lang="en-US" altLang="ko-KR" sz="1400" i="1" dirty="0" err="1" smtClean="0"/>
              <a:t>Shelhamer</a:t>
            </a:r>
            <a:r>
              <a:rPr lang="en-US" altLang="ko-KR" sz="1400" i="1" dirty="0" smtClean="0"/>
              <a:t> JH, Hoffman GS, et al. </a:t>
            </a:r>
            <a:r>
              <a:rPr lang="en-US" altLang="ko-KR" sz="1400" i="1" dirty="0" err="1" smtClean="0"/>
              <a:t>Pneumocystis</a:t>
            </a:r>
            <a:r>
              <a:rPr lang="en-US" altLang="ko-KR" sz="1400" i="1" dirty="0" smtClean="0"/>
              <a:t> </a:t>
            </a:r>
            <a:r>
              <a:rPr lang="en-US" altLang="ko-KR" sz="1400" i="1" dirty="0" err="1" smtClean="0"/>
              <a:t>carinii</a:t>
            </a:r>
            <a:r>
              <a:rPr lang="en-US" altLang="ko-KR" sz="1400" i="1" dirty="0" smtClean="0"/>
              <a:t> pneumonia: a major complication of immunosuppressive therapy in patients with Wegener's </a:t>
            </a:r>
            <a:r>
              <a:rPr lang="en-US" altLang="ko-KR" sz="1400" i="1" dirty="0" err="1" smtClean="0"/>
              <a:t>granulomatosis</a:t>
            </a:r>
            <a:r>
              <a:rPr lang="en-US" altLang="ko-KR" sz="1400" i="1" dirty="0" smtClean="0"/>
              <a:t>. Am J </a:t>
            </a:r>
            <a:r>
              <a:rPr lang="en-US" altLang="ko-KR" sz="1400" i="1" dirty="0" err="1" smtClean="0"/>
              <a:t>Respir</a:t>
            </a:r>
            <a:r>
              <a:rPr lang="en-US" altLang="ko-KR" sz="1400" i="1" dirty="0" smtClean="0"/>
              <a:t> </a:t>
            </a:r>
            <a:r>
              <a:rPr lang="en-US" altLang="ko-KR" sz="1400" i="1" dirty="0" err="1" smtClean="0"/>
              <a:t>Crit</a:t>
            </a:r>
            <a:r>
              <a:rPr lang="en-US" altLang="ko-KR" sz="1400" i="1" dirty="0" smtClean="0"/>
              <a:t> Care Med 1995; 151:795.</a:t>
            </a:r>
            <a:endParaRPr lang="ko-KR" altLang="en-US" sz="1400" i="1" dirty="0"/>
          </a:p>
        </p:txBody>
      </p:sp>
      <p:sp>
        <p:nvSpPr>
          <p:cNvPr id="5" name="TextBox 4"/>
          <p:cNvSpPr txBox="1"/>
          <p:nvPr/>
        </p:nvSpPr>
        <p:spPr>
          <a:xfrm>
            <a:off x="2357422" y="6119336"/>
            <a:ext cx="64294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i="1" dirty="0" err="1" smtClean="0"/>
              <a:t>Suryaprasad</a:t>
            </a:r>
            <a:r>
              <a:rPr lang="en-US" altLang="ko-KR" sz="1400" i="1" dirty="0" smtClean="0"/>
              <a:t> A, Stone JH. When is it safe to stop </a:t>
            </a:r>
            <a:r>
              <a:rPr lang="en-US" altLang="ko-KR" sz="1400" i="1" dirty="0" err="1" smtClean="0"/>
              <a:t>Pneumocystis</a:t>
            </a:r>
            <a:r>
              <a:rPr lang="en-US" altLang="ko-KR" sz="1400" i="1" dirty="0" smtClean="0"/>
              <a:t> </a:t>
            </a:r>
            <a:r>
              <a:rPr lang="en-US" altLang="ko-KR" sz="1400" i="1" dirty="0" err="1" smtClean="0"/>
              <a:t>jiroveci</a:t>
            </a:r>
            <a:r>
              <a:rPr lang="en-US" altLang="ko-KR" sz="1400" i="1" dirty="0" smtClean="0"/>
              <a:t> pneumonia prophylaxis? Insights from three cases complicating autoimmune diseases. Arthritis Rheum 2008; 59:1034.</a:t>
            </a:r>
            <a:endParaRPr lang="ko-KR" altLang="en-US" sz="1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Introduction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  <a:p>
            <a:r>
              <a:rPr lang="en-US" altLang="ko-KR" dirty="0" smtClean="0"/>
              <a:t> </a:t>
            </a:r>
            <a:r>
              <a:rPr lang="en-US" altLang="ko-KR" dirty="0" err="1" smtClean="0"/>
              <a:t>Glucocorticoids</a:t>
            </a:r>
            <a:r>
              <a:rPr lang="en-US" altLang="ko-KR" dirty="0" smtClean="0"/>
              <a:t> are important in the treatment of many inflammatory, allergic, immunologic, and malignant disorders, and the </a:t>
            </a:r>
            <a:r>
              <a:rPr lang="en-US" altLang="ko-KR" dirty="0" smtClean="0">
                <a:solidFill>
                  <a:srgbClr val="FFFF00"/>
                </a:solidFill>
              </a:rPr>
              <a:t>toxicity of </a:t>
            </a:r>
            <a:r>
              <a:rPr lang="en-US" altLang="ko-KR" dirty="0" err="1" smtClean="0">
                <a:solidFill>
                  <a:srgbClr val="FFFF00"/>
                </a:solidFill>
              </a:rPr>
              <a:t>glucocorticoids</a:t>
            </a:r>
            <a:r>
              <a:rPr lang="en-US" altLang="ko-KR" dirty="0" smtClean="0">
                <a:solidFill>
                  <a:srgbClr val="FFFF00"/>
                </a:solidFill>
              </a:rPr>
              <a:t> </a:t>
            </a:r>
            <a:r>
              <a:rPr lang="en-US" altLang="ko-KR" dirty="0" smtClean="0"/>
              <a:t>is one of the commonest causes of </a:t>
            </a:r>
            <a:r>
              <a:rPr lang="en-US" altLang="ko-KR" dirty="0" smtClean="0">
                <a:solidFill>
                  <a:srgbClr val="FFFF00"/>
                </a:solidFill>
              </a:rPr>
              <a:t>iatrogenic illness </a:t>
            </a:r>
            <a:r>
              <a:rPr lang="en-US" altLang="ko-KR" dirty="0" smtClean="0"/>
              <a:t>associated with chronic inflammatory disease.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000" smtClean="0"/>
              <a:t>Pneumocystis pneumonia (PCP)</a:t>
            </a:r>
            <a:endParaRPr lang="ko-KR" altLang="en-US" sz="400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8596" y="1785926"/>
            <a:ext cx="8229600" cy="2471742"/>
          </a:xfrm>
        </p:spPr>
        <p:txBody>
          <a:bodyPr/>
          <a:lstStyle/>
          <a:p>
            <a:r>
              <a:rPr lang="en-US" altLang="ko-KR" sz="2400" dirty="0" smtClean="0"/>
              <a:t> Patients receiving a </a:t>
            </a:r>
            <a:r>
              <a:rPr lang="en-US" altLang="ko-KR" sz="2400" dirty="0" err="1" smtClean="0"/>
              <a:t>glucocorticoid</a:t>
            </a:r>
            <a:r>
              <a:rPr lang="en-US" altLang="ko-KR" sz="2400" dirty="0" smtClean="0"/>
              <a:t> dose </a:t>
            </a:r>
            <a:r>
              <a:rPr lang="en-US" altLang="ko-KR" sz="2400" dirty="0" smtClean="0">
                <a:solidFill>
                  <a:srgbClr val="FFFF00"/>
                </a:solidFill>
              </a:rPr>
              <a:t>equivalent to ≥20 mg of prednisone daily </a:t>
            </a:r>
            <a:r>
              <a:rPr lang="en-US" altLang="ko-KR" sz="2400" dirty="0" smtClean="0"/>
              <a:t>for </a:t>
            </a:r>
            <a:r>
              <a:rPr lang="en-US" altLang="ko-KR" sz="2400" dirty="0" smtClean="0">
                <a:solidFill>
                  <a:srgbClr val="FFFF00"/>
                </a:solidFill>
              </a:rPr>
              <a:t>one month or longer </a:t>
            </a:r>
            <a:r>
              <a:rPr lang="en-US" altLang="ko-KR" sz="2400" dirty="0" smtClean="0"/>
              <a:t>who also have another cause of </a:t>
            </a:r>
            <a:r>
              <a:rPr lang="en-US" altLang="ko-KR" sz="2400" dirty="0" err="1" smtClean="0"/>
              <a:t>immunocompromise</a:t>
            </a:r>
            <a:r>
              <a:rPr lang="en-US" altLang="ko-KR" sz="2400" dirty="0" smtClean="0"/>
              <a:t>         (</a:t>
            </a:r>
            <a:r>
              <a:rPr lang="en-US" altLang="ko-KR" sz="2400" dirty="0" err="1" smtClean="0"/>
              <a:t>eg</a:t>
            </a:r>
            <a:r>
              <a:rPr lang="en-US" altLang="ko-KR" sz="2400" dirty="0" smtClean="0"/>
              <a:t>, certain hematologic malignancies or a second immunosuppressive drug, particularly a </a:t>
            </a:r>
            <a:r>
              <a:rPr lang="en-US" altLang="ko-KR" sz="2400" dirty="0" err="1" smtClean="0"/>
              <a:t>cytotoxic</a:t>
            </a:r>
            <a:r>
              <a:rPr lang="en-US" altLang="ko-KR" sz="2400" dirty="0" smtClean="0"/>
              <a:t> agent)</a:t>
            </a:r>
          </a:p>
          <a:p>
            <a:endParaRPr lang="en-US" altLang="ko-KR" sz="2800" dirty="0" smtClean="0"/>
          </a:p>
          <a:p>
            <a:endParaRPr lang="ko-KR" altLang="en-US" sz="2600" dirty="0"/>
          </a:p>
        </p:txBody>
      </p:sp>
      <p:sp>
        <p:nvSpPr>
          <p:cNvPr id="5" name="TextBox 4"/>
          <p:cNvSpPr txBox="1"/>
          <p:nvPr/>
        </p:nvSpPr>
        <p:spPr>
          <a:xfrm>
            <a:off x="1928794" y="4071942"/>
            <a:ext cx="67151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i="1" dirty="0" smtClean="0"/>
              <a:t>Huang L, Morris A, Limper AH, et al. An Official ATS Workshop Summary: Recent advances and future directions in </a:t>
            </a:r>
            <a:r>
              <a:rPr lang="en-US" altLang="ko-KR" sz="1400" i="1" dirty="0" err="1" smtClean="0"/>
              <a:t>pneumocystis</a:t>
            </a:r>
            <a:r>
              <a:rPr lang="en-US" altLang="ko-KR" sz="1400" i="1" dirty="0" smtClean="0"/>
              <a:t> pneumonia (PCP). Proc Am </a:t>
            </a:r>
            <a:r>
              <a:rPr lang="en-US" altLang="ko-KR" sz="1400" i="1" dirty="0" err="1" smtClean="0"/>
              <a:t>Thorac</a:t>
            </a:r>
            <a:r>
              <a:rPr lang="en-US" altLang="ko-KR" sz="1400" i="1" dirty="0" smtClean="0"/>
              <a:t> Soc 2006; 3:655.</a:t>
            </a:r>
            <a:endParaRPr lang="ko-KR" altLang="en-US" sz="14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1928794" y="5000636"/>
            <a:ext cx="650085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i="1" dirty="0" err="1" smtClean="0"/>
              <a:t>Sepkowitz</a:t>
            </a:r>
            <a:r>
              <a:rPr lang="en-US" altLang="ko-KR" sz="1400" i="1" dirty="0" smtClean="0"/>
              <a:t> KA, Brown AE, Armstrong D. </a:t>
            </a:r>
            <a:r>
              <a:rPr lang="en-US" altLang="ko-KR" sz="1400" i="1" dirty="0" err="1" smtClean="0"/>
              <a:t>Pneumocystis</a:t>
            </a:r>
            <a:r>
              <a:rPr lang="en-US" altLang="ko-KR" sz="1400" i="1" dirty="0" smtClean="0"/>
              <a:t> </a:t>
            </a:r>
            <a:r>
              <a:rPr lang="en-US" altLang="ko-KR" sz="1400" i="1" dirty="0" err="1" smtClean="0"/>
              <a:t>carinii</a:t>
            </a:r>
            <a:r>
              <a:rPr lang="en-US" altLang="ko-KR" sz="1400" i="1" dirty="0" smtClean="0"/>
              <a:t> pneumonia without acquired immunodeficiency syndrome. More patients, same risk. Arch Intern Med 1995; 155:1125.</a:t>
            </a:r>
            <a:endParaRPr lang="ko-KR" altLang="en-US" sz="1400" i="1" dirty="0"/>
          </a:p>
        </p:txBody>
      </p:sp>
      <p:sp>
        <p:nvSpPr>
          <p:cNvPr id="8" name="TextBox 7"/>
          <p:cNvSpPr txBox="1"/>
          <p:nvPr/>
        </p:nvSpPr>
        <p:spPr>
          <a:xfrm>
            <a:off x="1857356" y="5929330"/>
            <a:ext cx="6643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i="1" dirty="0" smtClean="0"/>
              <a:t>Thomas CF </a:t>
            </a:r>
            <a:r>
              <a:rPr lang="en-US" altLang="ko-KR" sz="1400" i="1" dirty="0" err="1" smtClean="0"/>
              <a:t>Jr</a:t>
            </a:r>
            <a:r>
              <a:rPr lang="en-US" altLang="ko-KR" sz="1400" i="1" dirty="0" smtClean="0"/>
              <a:t>, Limper AH. </a:t>
            </a:r>
            <a:r>
              <a:rPr lang="en-US" altLang="ko-KR" sz="1400" i="1" dirty="0" err="1" smtClean="0"/>
              <a:t>Pneumocystis</a:t>
            </a:r>
            <a:r>
              <a:rPr lang="en-US" altLang="ko-KR" sz="1400" i="1" dirty="0" smtClean="0"/>
              <a:t> pneumonia. N </a:t>
            </a:r>
            <a:r>
              <a:rPr lang="en-US" altLang="ko-KR" sz="1400" i="1" dirty="0" err="1" smtClean="0"/>
              <a:t>Engl</a:t>
            </a:r>
            <a:r>
              <a:rPr lang="en-US" altLang="ko-KR" sz="1400" i="1" dirty="0" smtClean="0"/>
              <a:t> J Med 2004; 350:2487.</a:t>
            </a:r>
            <a:endParaRPr lang="ko-KR" altLang="en-US" sz="1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000" smtClean="0"/>
              <a:t>Pneumocystis pneumonia (PCP)</a:t>
            </a:r>
            <a:endParaRPr lang="ko-KR" altLang="en-US" sz="400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rgbClr val="FFFF00"/>
                </a:solidFill>
              </a:rPr>
              <a:t> Pharmacologic agents</a:t>
            </a:r>
          </a:p>
          <a:p>
            <a:endParaRPr lang="en-US" altLang="ko-KR" dirty="0" smtClean="0"/>
          </a:p>
          <a:p>
            <a:pPr>
              <a:buNone/>
            </a:pPr>
            <a:r>
              <a:rPr lang="en-US" altLang="ko-KR" sz="2800" dirty="0" smtClean="0"/>
              <a:t> -  </a:t>
            </a:r>
            <a:r>
              <a:rPr lang="en-US" altLang="ko-KR" sz="2800" dirty="0" err="1" smtClean="0"/>
              <a:t>Trimethoprim-sulfamethoxazole</a:t>
            </a:r>
            <a:endParaRPr lang="en-US" altLang="ko-KR" sz="2800" dirty="0" smtClean="0"/>
          </a:p>
          <a:p>
            <a:pPr>
              <a:buNone/>
            </a:pPr>
            <a:r>
              <a:rPr lang="en-US" altLang="ko-KR" sz="2800" dirty="0" smtClean="0"/>
              <a:t> -  </a:t>
            </a:r>
            <a:r>
              <a:rPr lang="en-US" altLang="ko-KR" sz="2800" dirty="0" err="1" smtClean="0"/>
              <a:t>Atovaquone</a:t>
            </a:r>
            <a:endParaRPr lang="en-US" altLang="ko-KR" sz="2800" dirty="0" smtClean="0"/>
          </a:p>
          <a:p>
            <a:pPr>
              <a:buNone/>
            </a:pPr>
            <a:r>
              <a:rPr lang="en-US" altLang="ko-KR" sz="2800" dirty="0" smtClean="0"/>
              <a:t> -  </a:t>
            </a:r>
            <a:r>
              <a:rPr lang="en-US" altLang="ko-KR" sz="2800" dirty="0" err="1" smtClean="0"/>
              <a:t>Dapsone</a:t>
            </a:r>
            <a:endParaRPr lang="en-US" altLang="ko-KR" sz="2800" dirty="0" smtClean="0"/>
          </a:p>
          <a:p>
            <a:pPr>
              <a:buNone/>
            </a:pPr>
            <a:r>
              <a:rPr lang="en-US" altLang="ko-KR" sz="2800" dirty="0" smtClean="0"/>
              <a:t> -  Aerosolized or intravenous </a:t>
            </a:r>
            <a:r>
              <a:rPr lang="en-US" altLang="ko-KR" sz="2800" dirty="0" err="1" smtClean="0"/>
              <a:t>pentamidine</a:t>
            </a:r>
            <a:endParaRPr lang="en-US" altLang="ko-KR" sz="2800" dirty="0" smtClean="0"/>
          </a:p>
          <a:p>
            <a:pPr>
              <a:buNone/>
            </a:pPr>
            <a:r>
              <a:rPr lang="en-US" altLang="ko-KR" sz="2800" dirty="0" smtClean="0"/>
              <a:t> -  </a:t>
            </a:r>
            <a:r>
              <a:rPr lang="en-US" altLang="ko-KR" sz="2800" dirty="0" err="1" smtClean="0"/>
              <a:t>Clindamycin</a:t>
            </a:r>
            <a:r>
              <a:rPr lang="en-US" altLang="ko-KR" sz="2800" dirty="0" smtClean="0"/>
              <a:t> plus </a:t>
            </a:r>
            <a:r>
              <a:rPr lang="en-US" altLang="ko-KR" sz="2800" dirty="0" err="1" smtClean="0"/>
              <a:t>primaquine</a:t>
            </a:r>
            <a:endParaRPr lang="en-US" altLang="ko-KR" sz="2800" dirty="0" smtClean="0"/>
          </a:p>
          <a:p>
            <a:pPr>
              <a:buNone/>
            </a:pPr>
            <a:r>
              <a:rPr lang="en-US" altLang="ko-KR" sz="2800" dirty="0" smtClean="0"/>
              <a:t> -  </a:t>
            </a:r>
            <a:r>
              <a:rPr lang="en-US" altLang="ko-KR" sz="2800" dirty="0" err="1" smtClean="0"/>
              <a:t>Sulfadoxine</a:t>
            </a:r>
            <a:r>
              <a:rPr lang="en-US" altLang="ko-KR" sz="2800" dirty="0" smtClean="0"/>
              <a:t> plus </a:t>
            </a:r>
            <a:r>
              <a:rPr lang="en-US" altLang="ko-KR" sz="2800" dirty="0" err="1" smtClean="0"/>
              <a:t>pyrimethamine</a:t>
            </a:r>
            <a:r>
              <a:rPr lang="en-US" altLang="ko-KR" sz="2800" dirty="0" smtClean="0"/>
              <a:t> </a:t>
            </a:r>
            <a:endParaRPr lang="ko-KR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000" smtClean="0"/>
              <a:t>Pneumocystis pneumonia (PCP)</a:t>
            </a:r>
            <a:endParaRPr lang="ko-KR" altLang="en-US" sz="4000"/>
          </a:p>
        </p:txBody>
      </p:sp>
      <p:sp>
        <p:nvSpPr>
          <p:cNvPr id="4" name="TextBox 3"/>
          <p:cNvSpPr txBox="1"/>
          <p:nvPr/>
        </p:nvSpPr>
        <p:spPr>
          <a:xfrm>
            <a:off x="2000200" y="6119336"/>
            <a:ext cx="714380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00" i="1" dirty="0" smtClean="0"/>
              <a:t>Green H, Paul M, Vidal L, </a:t>
            </a:r>
            <a:r>
              <a:rPr lang="en-US" altLang="ko-KR" sz="1300" i="1" dirty="0" err="1" smtClean="0"/>
              <a:t>Leibovici</a:t>
            </a:r>
            <a:r>
              <a:rPr lang="en-US" altLang="ko-KR" sz="1300" i="1" dirty="0" smtClean="0"/>
              <a:t> L. Prophylaxis of </a:t>
            </a:r>
            <a:r>
              <a:rPr lang="en-US" altLang="ko-KR" sz="1300" i="1" dirty="0" err="1" smtClean="0"/>
              <a:t>Pneumocystis</a:t>
            </a:r>
            <a:r>
              <a:rPr lang="en-US" altLang="ko-KR" sz="1300" i="1" dirty="0" smtClean="0"/>
              <a:t> pneumonia in </a:t>
            </a:r>
            <a:r>
              <a:rPr lang="en-US" altLang="ko-KR" sz="1300" i="1" dirty="0" err="1" smtClean="0"/>
              <a:t>immunocompromised</a:t>
            </a:r>
            <a:r>
              <a:rPr lang="en-US" altLang="ko-KR" sz="1300" i="1" dirty="0" smtClean="0"/>
              <a:t> non-HIV-infected patients: systematic review and meta-analysis of randomized controlled trials. Mayo </a:t>
            </a:r>
            <a:r>
              <a:rPr lang="en-US" altLang="ko-KR" sz="1300" i="1" dirty="0" err="1" smtClean="0"/>
              <a:t>Clin</a:t>
            </a:r>
            <a:r>
              <a:rPr lang="en-US" altLang="ko-KR" sz="1300" i="1" dirty="0" smtClean="0"/>
              <a:t> Proc 2007; 82:1052.</a:t>
            </a:r>
            <a:endParaRPr lang="ko-KR" altLang="en-US" sz="1300" i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3259" y="1546243"/>
            <a:ext cx="588769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직선 연결선 5"/>
          <p:cNvCxnSpPr/>
          <p:nvPr/>
        </p:nvCxnSpPr>
        <p:spPr>
          <a:xfrm>
            <a:off x="6572264" y="2889580"/>
            <a:ext cx="78581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>
            <a:off x="6572264" y="4659488"/>
            <a:ext cx="78581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>
            <a:off x="1857356" y="2143116"/>
            <a:ext cx="171451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1857356" y="3548564"/>
            <a:ext cx="85725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1857356" y="4691572"/>
            <a:ext cx="64294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6572264" y="4032588"/>
            <a:ext cx="78581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직사각형 19"/>
          <p:cNvSpPr/>
          <p:nvPr/>
        </p:nvSpPr>
        <p:spPr>
          <a:xfrm>
            <a:off x="2103754" y="5715016"/>
            <a:ext cx="2682560" cy="1428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000" smtClean="0"/>
              <a:t>Pneumocystis pneumonia (PCP)</a:t>
            </a:r>
            <a:endParaRPr lang="ko-KR" altLang="en-US" sz="4000"/>
          </a:p>
        </p:txBody>
      </p:sp>
      <p:sp>
        <p:nvSpPr>
          <p:cNvPr id="4" name="TextBox 3"/>
          <p:cNvSpPr txBox="1"/>
          <p:nvPr/>
        </p:nvSpPr>
        <p:spPr>
          <a:xfrm>
            <a:off x="2000200" y="6119336"/>
            <a:ext cx="714380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00" i="1" dirty="0" smtClean="0"/>
              <a:t>Green H, Paul M, Vidal L, </a:t>
            </a:r>
            <a:r>
              <a:rPr lang="en-US" altLang="ko-KR" sz="1300" i="1" dirty="0" err="1" smtClean="0"/>
              <a:t>Leibovici</a:t>
            </a:r>
            <a:r>
              <a:rPr lang="en-US" altLang="ko-KR" sz="1300" i="1" dirty="0" smtClean="0"/>
              <a:t> L. Prophylaxis of </a:t>
            </a:r>
            <a:r>
              <a:rPr lang="en-US" altLang="ko-KR" sz="1300" i="1" dirty="0" err="1" smtClean="0"/>
              <a:t>Pneumocystis</a:t>
            </a:r>
            <a:r>
              <a:rPr lang="en-US" altLang="ko-KR" sz="1300" i="1" dirty="0" smtClean="0"/>
              <a:t> pneumonia in </a:t>
            </a:r>
            <a:r>
              <a:rPr lang="en-US" altLang="ko-KR" sz="1300" i="1" dirty="0" err="1" smtClean="0"/>
              <a:t>immunocompromised</a:t>
            </a:r>
            <a:r>
              <a:rPr lang="en-US" altLang="ko-KR" sz="1300" i="1" dirty="0" smtClean="0"/>
              <a:t> non-HIV-infected patients: systematic review and meta-analysis of randomized controlled trials. Mayo </a:t>
            </a:r>
            <a:r>
              <a:rPr lang="en-US" altLang="ko-KR" sz="1300" i="1" dirty="0" err="1" smtClean="0"/>
              <a:t>Clin</a:t>
            </a:r>
            <a:r>
              <a:rPr lang="en-US" altLang="ko-KR" sz="1300" i="1" dirty="0" smtClean="0"/>
              <a:t> Proc 2007; 82:1052.</a:t>
            </a:r>
            <a:endParaRPr lang="ko-KR" altLang="en-US" sz="1300" i="1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1571612"/>
            <a:ext cx="6072230" cy="454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직선 연결선 6"/>
          <p:cNvCxnSpPr/>
          <p:nvPr/>
        </p:nvCxnSpPr>
        <p:spPr>
          <a:xfrm>
            <a:off x="1801960" y="2214554"/>
            <a:ext cx="1785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>
            <a:off x="6715140" y="2873538"/>
            <a:ext cx="85725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>
            <a:off x="1785918" y="3539792"/>
            <a:ext cx="100013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1857356" y="4714884"/>
            <a:ext cx="71438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6715140" y="4071942"/>
            <a:ext cx="85725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>
            <a:off x="6747224" y="4714884"/>
            <a:ext cx="78581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직사각형 18"/>
          <p:cNvSpPr/>
          <p:nvPr/>
        </p:nvSpPr>
        <p:spPr>
          <a:xfrm>
            <a:off x="2143108" y="5857892"/>
            <a:ext cx="2428892" cy="1428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000" smtClean="0"/>
              <a:t>Pneumocystis pneumonia (PCP)</a:t>
            </a:r>
            <a:endParaRPr lang="ko-KR" altLang="en-US" sz="400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600" dirty="0" smtClean="0"/>
              <a:t> </a:t>
            </a:r>
            <a:r>
              <a:rPr lang="en-US" altLang="ko-KR" sz="2600" dirty="0" err="1" smtClean="0"/>
              <a:t>Trimethoprim-sulfamethoxazole</a:t>
            </a:r>
            <a:r>
              <a:rPr lang="en-US" altLang="ko-KR" sz="2600" dirty="0" smtClean="0"/>
              <a:t> (</a:t>
            </a:r>
            <a:r>
              <a:rPr lang="en-US" altLang="ko-KR" sz="2600" dirty="0" smtClean="0">
                <a:solidFill>
                  <a:srgbClr val="FFFF00"/>
                </a:solidFill>
              </a:rPr>
              <a:t>TMP-SMX</a:t>
            </a:r>
            <a:r>
              <a:rPr lang="en-US" altLang="ko-KR" sz="2600" dirty="0" smtClean="0"/>
              <a:t>) is the recommended </a:t>
            </a:r>
            <a:r>
              <a:rPr lang="en-US" altLang="ko-KR" sz="2600" dirty="0" smtClean="0">
                <a:solidFill>
                  <a:srgbClr val="FFFF00"/>
                </a:solidFill>
              </a:rPr>
              <a:t>first-line agent </a:t>
            </a:r>
            <a:r>
              <a:rPr lang="en-US" altLang="ko-KR" sz="2600" dirty="0" smtClean="0"/>
              <a:t>for PCP prophylaxis based upon its proven efficacy</a:t>
            </a:r>
          </a:p>
          <a:p>
            <a:endParaRPr lang="en-US" altLang="ko-KR" sz="2600" dirty="0" smtClean="0"/>
          </a:p>
          <a:p>
            <a:r>
              <a:rPr lang="en-US" altLang="ko-KR" sz="2600" dirty="0" smtClean="0"/>
              <a:t> It may be given as one double-strength tablet daily or three times per week or as </a:t>
            </a:r>
            <a:r>
              <a:rPr lang="en-US" altLang="ko-KR" sz="2600" dirty="0" smtClean="0">
                <a:solidFill>
                  <a:srgbClr val="FFFF00"/>
                </a:solidFill>
              </a:rPr>
              <a:t>one single-strength tablet daily</a:t>
            </a:r>
            <a:r>
              <a:rPr lang="en-US" altLang="ko-KR" sz="2600" dirty="0" smtClean="0"/>
              <a:t>.</a:t>
            </a:r>
          </a:p>
          <a:p>
            <a:endParaRPr lang="en-US" altLang="ko-KR" sz="2600" dirty="0" smtClean="0"/>
          </a:p>
          <a:p>
            <a:pPr>
              <a:buNone/>
            </a:pPr>
            <a:r>
              <a:rPr lang="en-US" altLang="ko-KR" sz="2400" dirty="0" smtClean="0"/>
              <a:t> -  Double-strength tablet : TMP 160mg / SMX 800mg</a:t>
            </a:r>
          </a:p>
          <a:p>
            <a:pPr>
              <a:buNone/>
            </a:pPr>
            <a:r>
              <a:rPr lang="en-US" altLang="ko-KR" sz="2400" dirty="0" smtClean="0"/>
              <a:t> -  </a:t>
            </a:r>
            <a:r>
              <a:rPr lang="en-US" altLang="ko-KR" sz="2400" dirty="0" smtClean="0">
                <a:solidFill>
                  <a:srgbClr val="FFFF00"/>
                </a:solidFill>
              </a:rPr>
              <a:t>Single-strength tablet </a:t>
            </a:r>
            <a:r>
              <a:rPr lang="en-US" altLang="ko-KR" sz="2400" dirty="0" smtClean="0"/>
              <a:t>: TMP 80mg / SMX 400mg (</a:t>
            </a:r>
            <a:r>
              <a:rPr lang="ko-KR" altLang="en-US" sz="2400" dirty="0" smtClean="0">
                <a:solidFill>
                  <a:srgbClr val="FFFF00"/>
                </a:solidFill>
              </a:rPr>
              <a:t>본원</a:t>
            </a:r>
            <a:r>
              <a:rPr lang="en-US" altLang="ko-KR" sz="2400" dirty="0" smtClean="0"/>
              <a:t>)</a:t>
            </a:r>
            <a:endParaRPr lang="ko-KR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000" smtClean="0"/>
              <a:t>Pneumocystis pneumonia (PCP)</a:t>
            </a:r>
            <a:endParaRPr lang="ko-KR" altLang="en-US" sz="400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2000240"/>
            <a:ext cx="8572500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직사각형 4"/>
          <p:cNvSpPr/>
          <p:nvPr/>
        </p:nvSpPr>
        <p:spPr>
          <a:xfrm>
            <a:off x="1000100" y="5104158"/>
            <a:ext cx="3357586" cy="2143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직선 연결선 5"/>
          <p:cNvCxnSpPr/>
          <p:nvPr/>
        </p:nvCxnSpPr>
        <p:spPr>
          <a:xfrm>
            <a:off x="4730918" y="5286388"/>
            <a:ext cx="71438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>
            <a:off x="5604216" y="5286388"/>
            <a:ext cx="92869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부제목 2"/>
          <p:cNvSpPr>
            <a:spLocks noGrp="1"/>
          </p:cNvSpPr>
          <p:nvPr>
            <p:ph type="subTitle" idx="1"/>
          </p:nvPr>
        </p:nvSpPr>
        <p:spPr>
          <a:xfrm>
            <a:off x="571472" y="4286256"/>
            <a:ext cx="8001056" cy="1857375"/>
          </a:xfrm>
        </p:spPr>
        <p:txBody>
          <a:bodyPr/>
          <a:lstStyle/>
          <a:p>
            <a:pPr eaLnBrk="1" hangingPunct="1"/>
            <a:endParaRPr lang="en-US" altLang="ko-KR" sz="2000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13315" name="제목 6"/>
          <p:cNvSpPr>
            <a:spLocks noGrp="1"/>
          </p:cNvSpPr>
          <p:nvPr>
            <p:ph type="ctrTitle"/>
          </p:nvPr>
        </p:nvSpPr>
        <p:spPr>
          <a:xfrm>
            <a:off x="0" y="2357430"/>
            <a:ext cx="9144000" cy="1785940"/>
          </a:xfrm>
        </p:spPr>
        <p:txBody>
          <a:bodyPr/>
          <a:lstStyle/>
          <a:p>
            <a:pPr latinLnBrk="0"/>
            <a:r>
              <a:rPr lang="en-US" altLang="ko-KR" sz="4800" dirty="0" smtClean="0"/>
              <a:t>Osteoporosis</a:t>
            </a:r>
            <a:endParaRPr lang="ko-KR" altLang="en-US" sz="4800" dirty="0" smtClean="0">
              <a:solidFill>
                <a:srgbClr val="FCD5B5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Osteoporosis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sz="2600" dirty="0" smtClean="0"/>
          </a:p>
          <a:p>
            <a:r>
              <a:rPr lang="en-US" altLang="ko-KR" sz="2600" dirty="0" smtClean="0"/>
              <a:t> </a:t>
            </a:r>
            <a:r>
              <a:rPr lang="en-US" altLang="ko-KR" sz="2600" dirty="0" err="1" smtClean="0"/>
              <a:t>Glucocorticoid</a:t>
            </a:r>
            <a:r>
              <a:rPr lang="en-US" altLang="ko-KR" sz="2600" dirty="0" smtClean="0"/>
              <a:t> therapy is associated with an appreciable risk of bone loss, which is most pronounced in the first few months of use. </a:t>
            </a:r>
          </a:p>
          <a:p>
            <a:endParaRPr lang="en-US" altLang="ko-KR" sz="2600" dirty="0" smtClean="0"/>
          </a:p>
          <a:p>
            <a:r>
              <a:rPr lang="en-US" altLang="ko-KR" sz="2600" dirty="0" smtClean="0"/>
              <a:t> The increased risk of fracture has been reported with doses of </a:t>
            </a:r>
            <a:r>
              <a:rPr lang="en-US" altLang="ko-KR" sz="2600" dirty="0" smtClean="0">
                <a:solidFill>
                  <a:srgbClr val="FFFF00"/>
                </a:solidFill>
              </a:rPr>
              <a:t>prednisone or its equivalent </a:t>
            </a:r>
            <a:r>
              <a:rPr lang="en-US" altLang="ko-KR" sz="2600" dirty="0" smtClean="0"/>
              <a:t>as low as </a:t>
            </a:r>
            <a:r>
              <a:rPr lang="en-US" altLang="ko-KR" sz="2600" dirty="0" smtClean="0">
                <a:solidFill>
                  <a:srgbClr val="FFFF00"/>
                </a:solidFill>
              </a:rPr>
              <a:t>2.5 to 7.5 mg daily</a:t>
            </a:r>
            <a:endParaRPr lang="ko-KR" altLang="en-US" sz="2600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14580" y="5572140"/>
            <a:ext cx="64294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i="1" dirty="0" smtClean="0"/>
              <a:t>van </a:t>
            </a:r>
            <a:r>
              <a:rPr lang="en-US" altLang="ko-KR" i="1" dirty="0" err="1" smtClean="0"/>
              <a:t>Staa</a:t>
            </a:r>
            <a:r>
              <a:rPr lang="en-US" altLang="ko-KR" i="1" dirty="0" smtClean="0"/>
              <a:t> TP, </a:t>
            </a:r>
            <a:r>
              <a:rPr lang="en-US" altLang="ko-KR" i="1" dirty="0" err="1" smtClean="0"/>
              <a:t>Leufkens</a:t>
            </a:r>
            <a:r>
              <a:rPr lang="en-US" altLang="ko-KR" i="1" dirty="0" smtClean="0"/>
              <a:t> HG, Cooper C. The epidemiology of corticosteroid-induced osteoporosis: a meta-analysis. </a:t>
            </a:r>
            <a:r>
              <a:rPr lang="en-US" altLang="ko-KR" i="1" dirty="0" err="1" smtClean="0"/>
              <a:t>Osteoporos</a:t>
            </a:r>
            <a:r>
              <a:rPr lang="en-US" altLang="ko-KR" i="1" dirty="0" smtClean="0"/>
              <a:t> </a:t>
            </a:r>
            <a:r>
              <a:rPr lang="en-US" altLang="ko-KR" i="1" dirty="0" err="1" smtClean="0"/>
              <a:t>Int</a:t>
            </a:r>
            <a:r>
              <a:rPr lang="en-US" altLang="ko-KR" i="1" dirty="0" smtClean="0"/>
              <a:t> 2002; 13:777.</a:t>
            </a:r>
            <a:endParaRPr lang="ko-KR" alt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Osteoporosis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86056"/>
          </a:xfrm>
        </p:spPr>
        <p:txBody>
          <a:bodyPr/>
          <a:lstStyle/>
          <a:p>
            <a:endParaRPr lang="en-US" altLang="ko-KR" sz="2800" dirty="0" smtClean="0"/>
          </a:p>
          <a:p>
            <a:r>
              <a:rPr lang="en-US" altLang="ko-KR" sz="2800" dirty="0" smtClean="0"/>
              <a:t> In an attempt to minimize bone loss, certain general principles should be followed in all patients receiving all doses of </a:t>
            </a:r>
            <a:r>
              <a:rPr lang="en-US" altLang="ko-KR" sz="2800" dirty="0" err="1" smtClean="0"/>
              <a:t>glucocorticoids</a:t>
            </a:r>
            <a:r>
              <a:rPr lang="en-US" altLang="ko-KR" sz="2800" dirty="0" smtClean="0"/>
              <a:t> for a </a:t>
            </a:r>
            <a:r>
              <a:rPr lang="en-US" altLang="ko-KR" sz="2800" dirty="0" smtClean="0">
                <a:solidFill>
                  <a:srgbClr val="FFFF00"/>
                </a:solidFill>
              </a:rPr>
              <a:t>duration of ≥3 months </a:t>
            </a:r>
            <a:endParaRPr lang="ko-KR" altLang="en-US" sz="2800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94756" y="4286256"/>
            <a:ext cx="6572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i="1" dirty="0" smtClean="0"/>
              <a:t>Heffernan MP, </a:t>
            </a:r>
            <a:r>
              <a:rPr lang="en-US" altLang="ko-KR" sz="1600" i="1" dirty="0" err="1" smtClean="0"/>
              <a:t>Saag</a:t>
            </a:r>
            <a:r>
              <a:rPr lang="en-US" altLang="ko-KR" sz="1600" i="1" dirty="0" smtClean="0"/>
              <a:t> KG, Robinson JK, </a:t>
            </a:r>
            <a:r>
              <a:rPr lang="en-US" altLang="ko-KR" sz="1600" i="1" dirty="0" err="1" smtClean="0"/>
              <a:t>Callen</a:t>
            </a:r>
            <a:r>
              <a:rPr lang="en-US" altLang="ko-KR" sz="1600" i="1" dirty="0" smtClean="0"/>
              <a:t> JP. Prevention of osteoporosis associated with chronic </a:t>
            </a:r>
            <a:r>
              <a:rPr lang="en-US" altLang="ko-KR" sz="1600" i="1" dirty="0" err="1" smtClean="0"/>
              <a:t>glucocorticoid</a:t>
            </a:r>
            <a:r>
              <a:rPr lang="en-US" altLang="ko-KR" sz="1600" i="1" dirty="0" smtClean="0"/>
              <a:t> therapy. JAMA 2006; 295:1300.</a:t>
            </a:r>
            <a:endParaRPr lang="ko-KR" altLang="en-US" sz="1600" i="1" dirty="0"/>
          </a:p>
        </p:txBody>
      </p:sp>
      <p:sp>
        <p:nvSpPr>
          <p:cNvPr id="6" name="TextBox 5"/>
          <p:cNvSpPr txBox="1"/>
          <p:nvPr/>
        </p:nvSpPr>
        <p:spPr>
          <a:xfrm>
            <a:off x="2285984" y="5357826"/>
            <a:ext cx="65722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i="1" dirty="0" smtClean="0"/>
              <a:t>Grossman JM, Gordon R, </a:t>
            </a:r>
            <a:r>
              <a:rPr lang="en-US" altLang="ko-KR" sz="1600" i="1" dirty="0" err="1" smtClean="0"/>
              <a:t>Ranganath</a:t>
            </a:r>
            <a:r>
              <a:rPr lang="en-US" altLang="ko-KR" sz="1600" i="1" dirty="0" smtClean="0"/>
              <a:t> VK, et al. American College of Rheumatology 2010 recommendations for the prevention and treatment of </a:t>
            </a:r>
            <a:r>
              <a:rPr lang="en-US" altLang="ko-KR" sz="1600" i="1" dirty="0" err="1" smtClean="0"/>
              <a:t>glucocorticoid</a:t>
            </a:r>
            <a:r>
              <a:rPr lang="en-US" altLang="ko-KR" sz="1600" i="1" dirty="0" smtClean="0"/>
              <a:t>-induced osteoporosis. Arthritis Care Res (Hoboken) 2010; 62:1515.</a:t>
            </a:r>
            <a:endParaRPr lang="ko-KR" altLang="en-US" sz="1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Osteoporosis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600" dirty="0" smtClean="0"/>
              <a:t> For all patients receiving any dose of chronic </a:t>
            </a:r>
            <a:r>
              <a:rPr lang="en-US" altLang="ko-KR" sz="2600" dirty="0" err="1" smtClean="0"/>
              <a:t>glucocorticoid</a:t>
            </a:r>
            <a:r>
              <a:rPr lang="en-US" altLang="ko-KR" sz="2600" dirty="0" smtClean="0"/>
              <a:t> therapy or initiating </a:t>
            </a:r>
            <a:r>
              <a:rPr lang="en-US" altLang="ko-KR" sz="2600" dirty="0" err="1" smtClean="0"/>
              <a:t>glucocorticoids</a:t>
            </a:r>
            <a:r>
              <a:rPr lang="en-US" altLang="ko-KR" sz="2600" dirty="0" smtClean="0"/>
              <a:t> with an anticipated </a:t>
            </a:r>
            <a:r>
              <a:rPr lang="en-US" altLang="ko-KR" sz="2600" dirty="0" smtClean="0">
                <a:solidFill>
                  <a:srgbClr val="FFFF00"/>
                </a:solidFill>
              </a:rPr>
              <a:t>duration of ≥3 months</a:t>
            </a:r>
            <a:r>
              <a:rPr lang="en-US" altLang="ko-KR" sz="2600" dirty="0" smtClean="0"/>
              <a:t>, we recommend calcium and vitamin D supplementation. Most individuals require </a:t>
            </a:r>
            <a:r>
              <a:rPr lang="en-US" altLang="ko-KR" sz="2600" dirty="0" smtClean="0">
                <a:solidFill>
                  <a:srgbClr val="FFFF00"/>
                </a:solidFill>
              </a:rPr>
              <a:t>1200 mg of elemental calcium</a:t>
            </a:r>
            <a:r>
              <a:rPr lang="en-US" altLang="ko-KR" sz="2600" dirty="0" smtClean="0"/>
              <a:t> daily, total diet plus supplement, and </a:t>
            </a:r>
            <a:r>
              <a:rPr lang="en-US" altLang="ko-KR" sz="2600" dirty="0" smtClean="0">
                <a:solidFill>
                  <a:srgbClr val="FFFF00"/>
                </a:solidFill>
              </a:rPr>
              <a:t>800 IU of vitamin D daily</a:t>
            </a:r>
            <a:r>
              <a:rPr lang="en-US" altLang="ko-KR" sz="2600" dirty="0" smtClean="0"/>
              <a:t>.</a:t>
            </a:r>
          </a:p>
          <a:p>
            <a:endParaRPr lang="en-US" altLang="ko-KR" sz="2600" dirty="0" smtClean="0"/>
          </a:p>
          <a:p>
            <a:pPr>
              <a:buNone/>
            </a:pPr>
            <a:r>
              <a:rPr lang="en-US" altLang="ko-KR" sz="2400" dirty="0" smtClean="0"/>
              <a:t> -  </a:t>
            </a:r>
            <a:r>
              <a:rPr lang="en-US" altLang="ko-KR" sz="2400" dirty="0" err="1" smtClean="0"/>
              <a:t>DiCAmax</a:t>
            </a:r>
            <a:r>
              <a:rPr lang="en-US" altLang="ko-KR" sz="2400" dirty="0" smtClean="0"/>
              <a:t>  1T : Ca 500mg / </a:t>
            </a:r>
            <a:r>
              <a:rPr lang="en-US" altLang="ko-KR" sz="2400" dirty="0" err="1" smtClean="0"/>
              <a:t>Vit</a:t>
            </a:r>
            <a:r>
              <a:rPr lang="en-US" altLang="ko-KR" sz="2400" dirty="0" smtClean="0"/>
              <a:t> D 1000IU</a:t>
            </a:r>
          </a:p>
          <a:p>
            <a:pPr>
              <a:buNone/>
            </a:pPr>
            <a:r>
              <a:rPr lang="en-US" altLang="ko-KR" sz="2400" dirty="0" smtClean="0"/>
              <a:t> -  </a:t>
            </a:r>
            <a:r>
              <a:rPr lang="en-US" altLang="ko-KR" sz="2400" dirty="0" err="1" smtClean="0"/>
              <a:t>Hardcal</a:t>
            </a:r>
            <a:r>
              <a:rPr lang="en-US" altLang="ko-KR" sz="2400" dirty="0" smtClean="0"/>
              <a:t> 1T : Ca 600mg / </a:t>
            </a:r>
            <a:r>
              <a:rPr lang="en-US" altLang="ko-KR" sz="2400" dirty="0" err="1" smtClean="0"/>
              <a:t>Vit</a:t>
            </a:r>
            <a:r>
              <a:rPr lang="en-US" altLang="ko-KR" sz="2400" dirty="0" smtClean="0"/>
              <a:t> D 400IU</a:t>
            </a:r>
          </a:p>
          <a:p>
            <a:pPr>
              <a:buNone/>
            </a:pPr>
            <a:r>
              <a:rPr lang="en-US" altLang="ko-KR" sz="2400" dirty="0" smtClean="0"/>
              <a:t> -  </a:t>
            </a:r>
            <a:r>
              <a:rPr lang="en-US" altLang="ko-KR" sz="2400" dirty="0" err="1" smtClean="0"/>
              <a:t>Calteo</a:t>
            </a:r>
            <a:r>
              <a:rPr lang="en-US" altLang="ko-KR" sz="2400" dirty="0" smtClean="0"/>
              <a:t> 40 1T : Ca 158mg / </a:t>
            </a:r>
            <a:r>
              <a:rPr lang="en-US" altLang="ko-KR" sz="2400" dirty="0" err="1" smtClean="0"/>
              <a:t>Vit</a:t>
            </a:r>
            <a:r>
              <a:rPr lang="en-US" altLang="ko-KR" sz="2400" dirty="0" smtClean="0"/>
              <a:t> D 400IU</a:t>
            </a:r>
            <a:endParaRPr lang="ko-KR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Introduction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sz="2800" dirty="0" smtClean="0"/>
          </a:p>
          <a:p>
            <a:r>
              <a:rPr lang="en-US" altLang="ko-KR" dirty="0" smtClean="0"/>
              <a:t> </a:t>
            </a:r>
            <a:r>
              <a:rPr lang="en-US" altLang="ko-KR" dirty="0" err="1" smtClean="0"/>
              <a:t>Glucocorticoid</a:t>
            </a:r>
            <a:r>
              <a:rPr lang="en-US" altLang="ko-KR" dirty="0" smtClean="0"/>
              <a:t> toxicity is generally related to both the </a:t>
            </a:r>
            <a:r>
              <a:rPr lang="en-US" altLang="ko-KR" dirty="0" smtClean="0">
                <a:solidFill>
                  <a:srgbClr val="FFFF00"/>
                </a:solidFill>
              </a:rPr>
              <a:t>average dose</a:t>
            </a:r>
            <a:r>
              <a:rPr lang="en-US" altLang="ko-KR" dirty="0" smtClean="0"/>
              <a:t> and </a:t>
            </a:r>
            <a:r>
              <a:rPr lang="en-US" altLang="ko-KR" dirty="0" smtClean="0">
                <a:solidFill>
                  <a:srgbClr val="FFFF00"/>
                </a:solidFill>
              </a:rPr>
              <a:t>cumulative duration </a:t>
            </a:r>
            <a:r>
              <a:rPr lang="en-US" altLang="ko-KR" dirty="0" smtClean="0"/>
              <a:t>of use, although, for most toxicities, a “</a:t>
            </a:r>
            <a:r>
              <a:rPr lang="en-US" altLang="ko-KR" dirty="0" smtClean="0">
                <a:solidFill>
                  <a:srgbClr val="FFFF00"/>
                </a:solidFill>
              </a:rPr>
              <a:t>threshold</a:t>
            </a:r>
            <a:r>
              <a:rPr lang="en-US" altLang="ko-KR" dirty="0" smtClean="0"/>
              <a:t>” dose or duration has not been established</a:t>
            </a:r>
          </a:p>
          <a:p>
            <a:endParaRPr lang="en-US" altLang="ko-KR" sz="2800" dirty="0" smtClean="0"/>
          </a:p>
          <a:p>
            <a:endParaRPr lang="en-US" altLang="ko-KR" sz="2800" dirty="0" smtClean="0"/>
          </a:p>
          <a:p>
            <a:endParaRPr lang="en-US" altLang="ko-KR" sz="28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786182" y="3500438"/>
            <a:ext cx="4643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500266" y="5000636"/>
            <a:ext cx="66437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i="1" dirty="0" err="1" smtClean="0"/>
              <a:t>Da</a:t>
            </a:r>
            <a:r>
              <a:rPr lang="en-US" altLang="ko-KR" i="1" dirty="0" smtClean="0"/>
              <a:t> Silva JA, Jacobs JW, </a:t>
            </a:r>
            <a:r>
              <a:rPr lang="en-US" altLang="ko-KR" i="1" dirty="0" err="1" smtClean="0"/>
              <a:t>Kirwan</a:t>
            </a:r>
            <a:r>
              <a:rPr lang="en-US" altLang="ko-KR" i="1" dirty="0" smtClean="0"/>
              <a:t> JR, et al. Safety of low dose </a:t>
            </a:r>
            <a:r>
              <a:rPr lang="en-US" altLang="ko-KR" i="1" dirty="0" err="1" smtClean="0"/>
              <a:t>glucocorticoid</a:t>
            </a:r>
            <a:r>
              <a:rPr lang="en-US" altLang="ko-KR" i="1" dirty="0" smtClean="0"/>
              <a:t> treatment in rheumatoid arthritis: published evidence and prospective trial data. Ann Rheum </a:t>
            </a:r>
            <a:r>
              <a:rPr lang="en-US" altLang="ko-KR" i="1" dirty="0" err="1" smtClean="0"/>
              <a:t>Dis</a:t>
            </a:r>
            <a:r>
              <a:rPr lang="en-US" altLang="ko-KR" i="1" dirty="0" smtClean="0"/>
              <a:t> 2006; 65:285.</a:t>
            </a:r>
            <a:endParaRPr lang="ko-KR" alt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Osteoporosis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sz="2600" dirty="0" smtClean="0"/>
          </a:p>
          <a:p>
            <a:r>
              <a:rPr lang="en-US" altLang="ko-KR" sz="2600" dirty="0" smtClean="0"/>
              <a:t> For men ≥50 years or postmenopausal women</a:t>
            </a:r>
          </a:p>
          <a:p>
            <a:pPr>
              <a:buNone/>
            </a:pPr>
            <a:r>
              <a:rPr lang="en-US" altLang="ko-KR" sz="2600" dirty="0" smtClean="0"/>
              <a:t>    &amp; </a:t>
            </a:r>
            <a:r>
              <a:rPr lang="en-US" altLang="ko-KR" sz="2800" dirty="0" smtClean="0"/>
              <a:t>T-score ≤-2.5 (</a:t>
            </a:r>
            <a:r>
              <a:rPr lang="en-US" altLang="ko-KR" sz="2800" dirty="0" smtClean="0">
                <a:solidFill>
                  <a:srgbClr val="FFFF00"/>
                </a:solidFill>
              </a:rPr>
              <a:t>Osteoporosis</a:t>
            </a:r>
            <a:r>
              <a:rPr lang="en-US" altLang="ko-KR" sz="2800" dirty="0" smtClean="0"/>
              <a:t>)</a:t>
            </a:r>
            <a:endParaRPr lang="en-US" altLang="ko-KR" sz="2600" dirty="0" smtClean="0"/>
          </a:p>
          <a:p>
            <a:pPr>
              <a:buNone/>
            </a:pPr>
            <a:r>
              <a:rPr lang="en-US" altLang="ko-KR" sz="2600" dirty="0" smtClean="0"/>
              <a:t>→  P</a:t>
            </a:r>
            <a:r>
              <a:rPr lang="en-US" altLang="ko-KR" sz="2800" dirty="0" smtClean="0"/>
              <a:t>harmacologic therapy</a:t>
            </a:r>
          </a:p>
          <a:p>
            <a:pPr>
              <a:buNone/>
            </a:pPr>
            <a:r>
              <a:rPr lang="en-US" altLang="ko-KR" sz="2800" dirty="0" smtClean="0"/>
              <a:t>    (any dose of </a:t>
            </a:r>
            <a:r>
              <a:rPr lang="en-US" altLang="ko-KR" sz="2800" dirty="0" err="1" smtClean="0"/>
              <a:t>glucocorticoids</a:t>
            </a:r>
            <a:r>
              <a:rPr lang="en-US" altLang="ko-KR" sz="2800" dirty="0" smtClean="0"/>
              <a:t> for any duration)</a:t>
            </a:r>
          </a:p>
          <a:p>
            <a:pPr>
              <a:buNone/>
            </a:pPr>
            <a:endParaRPr lang="en-US" altLang="ko-KR" sz="2800" dirty="0" smtClean="0"/>
          </a:p>
          <a:p>
            <a:r>
              <a:rPr lang="en-US" altLang="ko-KR" sz="2800" dirty="0" smtClean="0"/>
              <a:t> </a:t>
            </a:r>
            <a:r>
              <a:rPr lang="en-US" altLang="ko-KR" sz="2600" dirty="0" smtClean="0"/>
              <a:t>For men ≥50 years or postmenopausal women</a:t>
            </a:r>
          </a:p>
          <a:p>
            <a:pPr>
              <a:buNone/>
            </a:pPr>
            <a:r>
              <a:rPr lang="en-US" altLang="ko-KR" sz="2600" dirty="0" smtClean="0"/>
              <a:t>    &amp; </a:t>
            </a:r>
            <a:r>
              <a:rPr lang="en-US" altLang="ko-KR" sz="2800" dirty="0" smtClean="0"/>
              <a:t>T-score -2.5 ~ -1.0 (</a:t>
            </a:r>
            <a:r>
              <a:rPr lang="en-US" altLang="ko-KR" sz="2800" dirty="0" err="1" smtClean="0">
                <a:solidFill>
                  <a:srgbClr val="FFFF00"/>
                </a:solidFill>
              </a:rPr>
              <a:t>Osteopenia</a:t>
            </a:r>
            <a:r>
              <a:rPr lang="en-US" altLang="ko-KR" sz="2800" dirty="0" smtClean="0"/>
              <a:t>)</a:t>
            </a:r>
          </a:p>
          <a:p>
            <a:pPr>
              <a:buNone/>
            </a:pPr>
            <a:r>
              <a:rPr lang="en-US" altLang="ko-KR" sz="2600" dirty="0" smtClean="0"/>
              <a:t>→  Risk assessment by </a:t>
            </a:r>
            <a:r>
              <a:rPr lang="en-US" altLang="ko-KR" sz="2600" dirty="0" smtClean="0">
                <a:solidFill>
                  <a:srgbClr val="FFFF00"/>
                </a:solidFill>
              </a:rPr>
              <a:t>FRAX</a:t>
            </a:r>
            <a:r>
              <a:rPr lang="en-US" altLang="ko-KR" sz="2600" dirty="0" smtClean="0"/>
              <a:t> calculation</a:t>
            </a:r>
          </a:p>
          <a:p>
            <a:endParaRPr lang="ko-KR" alt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Osteoporosis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r>
              <a:rPr lang="en-US" altLang="ko-KR" dirty="0" smtClean="0">
                <a:solidFill>
                  <a:srgbClr val="FFFF00"/>
                </a:solidFill>
              </a:rPr>
              <a:t>FRAX</a:t>
            </a:r>
            <a:r>
              <a:rPr lang="en-US" altLang="ko-KR" dirty="0" smtClean="0"/>
              <a:t> (http://www.shef.ac.uk/FRAX)</a:t>
            </a:r>
            <a:endParaRPr lang="ko-KR" alt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2285992"/>
            <a:ext cx="6429420" cy="4240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Osteoporosis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800" dirty="0" smtClean="0"/>
              <a:t> For men ≥50 years or postmenopausal women</a:t>
            </a:r>
          </a:p>
          <a:p>
            <a:pPr>
              <a:buNone/>
            </a:pPr>
            <a:r>
              <a:rPr lang="en-US" altLang="ko-KR" sz="2800" dirty="0" smtClean="0"/>
              <a:t>    &amp; T-score -2.5 ~ -1.0 (</a:t>
            </a:r>
            <a:r>
              <a:rPr lang="en-US" altLang="ko-KR" sz="2800" dirty="0" err="1" smtClean="0">
                <a:solidFill>
                  <a:srgbClr val="FFFF00"/>
                </a:solidFill>
              </a:rPr>
              <a:t>Osteopenia</a:t>
            </a:r>
            <a:r>
              <a:rPr lang="en-US" altLang="ko-KR" sz="2800" dirty="0" smtClean="0"/>
              <a:t>)</a:t>
            </a:r>
          </a:p>
          <a:p>
            <a:pPr>
              <a:buNone/>
            </a:pPr>
            <a:endParaRPr lang="en-US" altLang="ko-KR" sz="2800" dirty="0" smtClean="0"/>
          </a:p>
          <a:p>
            <a:pPr>
              <a:buNone/>
            </a:pPr>
            <a:r>
              <a:rPr lang="en-US" altLang="ko-KR" sz="2800" dirty="0" smtClean="0"/>
              <a:t>→  High risk : Pharmacologic therapy</a:t>
            </a:r>
          </a:p>
          <a:p>
            <a:pPr>
              <a:buNone/>
            </a:pPr>
            <a:r>
              <a:rPr lang="en-US" altLang="ko-KR" sz="2800" dirty="0" smtClean="0"/>
              <a:t>    (any dose of </a:t>
            </a:r>
            <a:r>
              <a:rPr lang="en-US" altLang="ko-KR" sz="2800" dirty="0" err="1" smtClean="0"/>
              <a:t>glucocorticoids</a:t>
            </a:r>
            <a:r>
              <a:rPr lang="en-US" altLang="ko-KR" sz="2800" dirty="0" smtClean="0"/>
              <a:t> for any duration)</a:t>
            </a:r>
          </a:p>
          <a:p>
            <a:pPr>
              <a:buNone/>
            </a:pPr>
            <a:endParaRPr lang="en-US" altLang="ko-KR" sz="2800" dirty="0" smtClean="0"/>
          </a:p>
          <a:p>
            <a:pPr>
              <a:buNone/>
            </a:pPr>
            <a:r>
              <a:rPr lang="en-US" altLang="ko-KR" sz="2800" dirty="0" smtClean="0"/>
              <a:t>→  Low risk : Pharmacologic therapy</a:t>
            </a:r>
          </a:p>
          <a:p>
            <a:pPr>
              <a:buNone/>
            </a:pPr>
            <a:r>
              <a:rPr lang="en-US" altLang="ko-KR" sz="2800" dirty="0" smtClean="0"/>
              <a:t>    (</a:t>
            </a:r>
            <a:r>
              <a:rPr lang="en-US" altLang="ko-KR" sz="2800" dirty="0" smtClean="0">
                <a:solidFill>
                  <a:srgbClr val="FFFF00"/>
                </a:solidFill>
              </a:rPr>
              <a:t>≥7.5 mg/day </a:t>
            </a:r>
            <a:r>
              <a:rPr lang="en-US" altLang="ko-KR" sz="2800" dirty="0" smtClean="0"/>
              <a:t>of prednisone or its equivalent for an anticipated duration of </a:t>
            </a:r>
            <a:r>
              <a:rPr lang="en-US" altLang="ko-KR" sz="2800" dirty="0" smtClean="0">
                <a:solidFill>
                  <a:srgbClr val="FFFF00"/>
                </a:solidFill>
              </a:rPr>
              <a:t>≥3 months</a:t>
            </a:r>
            <a:r>
              <a:rPr lang="en-US" altLang="ko-KR" sz="2800" dirty="0" smtClean="0"/>
              <a:t>)</a:t>
            </a:r>
          </a:p>
          <a:p>
            <a:pPr>
              <a:buNone/>
            </a:pP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Osteoporosis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sz="2800" dirty="0" smtClean="0"/>
          </a:p>
          <a:p>
            <a:r>
              <a:rPr lang="en-US" altLang="ko-KR" sz="2800" dirty="0" smtClean="0"/>
              <a:t> For premenopausal women or men &lt;50 years</a:t>
            </a:r>
          </a:p>
          <a:p>
            <a:pPr>
              <a:buNone/>
            </a:pPr>
            <a:r>
              <a:rPr lang="en-US" altLang="ko-KR" sz="2800" dirty="0" smtClean="0"/>
              <a:t>    &amp; Fragility fracture</a:t>
            </a:r>
          </a:p>
          <a:p>
            <a:pPr>
              <a:buNone/>
            </a:pPr>
            <a:endParaRPr lang="en-US" altLang="ko-KR" sz="2800" dirty="0" smtClean="0"/>
          </a:p>
          <a:p>
            <a:pPr>
              <a:buNone/>
            </a:pPr>
            <a:r>
              <a:rPr lang="en-US" altLang="ko-KR" sz="2800" dirty="0" smtClean="0"/>
              <a:t>→  Pharmacologic therapy</a:t>
            </a:r>
          </a:p>
          <a:p>
            <a:pPr>
              <a:buNone/>
            </a:pPr>
            <a:r>
              <a:rPr lang="en-US" altLang="ko-KR" sz="2800" dirty="0" smtClean="0"/>
              <a:t>    (</a:t>
            </a:r>
            <a:r>
              <a:rPr lang="en-US" altLang="ko-KR" sz="2800" dirty="0" smtClean="0">
                <a:solidFill>
                  <a:srgbClr val="FFFF00"/>
                </a:solidFill>
              </a:rPr>
              <a:t>≥7.5 mg/day </a:t>
            </a:r>
            <a:r>
              <a:rPr lang="en-US" altLang="ko-KR" sz="2800" dirty="0" smtClean="0"/>
              <a:t>of prednisone or its equivalent for an anticipated duration of </a:t>
            </a:r>
            <a:r>
              <a:rPr lang="en-US" altLang="ko-KR" sz="2800" dirty="0" smtClean="0">
                <a:solidFill>
                  <a:srgbClr val="FFFF00"/>
                </a:solidFill>
              </a:rPr>
              <a:t>≥3 months</a:t>
            </a:r>
            <a:r>
              <a:rPr lang="en-US" altLang="ko-KR" sz="2800" dirty="0" smtClean="0"/>
              <a:t>)</a:t>
            </a:r>
          </a:p>
          <a:p>
            <a:pPr>
              <a:buNone/>
            </a:pPr>
            <a:endParaRPr lang="ko-KR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Osteoporosis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643050"/>
            <a:ext cx="6067425" cy="455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522372" y="6357958"/>
            <a:ext cx="41434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i="1" dirty="0" smtClean="0"/>
              <a:t>골다공증 진단 및 치료 지침 </a:t>
            </a:r>
            <a:r>
              <a:rPr lang="en-US" altLang="ko-KR" sz="1400" i="1" dirty="0" smtClean="0"/>
              <a:t>2011. KSBMR</a:t>
            </a:r>
            <a:endParaRPr lang="ko-KR" altLang="en-US" sz="1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Osteoporosis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rgbClr val="FFFF00"/>
                </a:solidFill>
              </a:rPr>
              <a:t> Pharmacologic agents</a:t>
            </a:r>
          </a:p>
          <a:p>
            <a:endParaRPr lang="en-US" altLang="ko-KR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en-US" altLang="ko-KR" dirty="0" smtClean="0"/>
              <a:t> -  </a:t>
            </a:r>
            <a:r>
              <a:rPr lang="en-US" altLang="ko-KR" dirty="0" err="1" smtClean="0"/>
              <a:t>Bisphosphonates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-  Parathyroid hormone</a:t>
            </a:r>
          </a:p>
          <a:p>
            <a:pPr>
              <a:buNone/>
            </a:pPr>
            <a:r>
              <a:rPr lang="en-US" altLang="ko-KR" dirty="0" smtClean="0"/>
              <a:t> -  Hormone replacement</a:t>
            </a:r>
          </a:p>
          <a:p>
            <a:pPr>
              <a:buNone/>
            </a:pPr>
            <a:r>
              <a:rPr lang="en-US" altLang="ko-KR" dirty="0" smtClean="0"/>
              <a:t> -  </a:t>
            </a:r>
            <a:r>
              <a:rPr lang="en-US" altLang="ko-KR" dirty="0" err="1" smtClean="0"/>
              <a:t>Calcitonin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-  </a:t>
            </a:r>
            <a:r>
              <a:rPr lang="en-US" altLang="ko-KR" dirty="0" err="1" smtClean="0"/>
              <a:t>Denosumab</a:t>
            </a:r>
            <a:r>
              <a:rPr lang="en-US" altLang="ko-KR" dirty="0" smtClean="0"/>
              <a:t>   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Take home message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4000" dirty="0" smtClean="0">
                <a:solidFill>
                  <a:srgbClr val="FFFF00"/>
                </a:solidFill>
              </a:rPr>
              <a:t> Peptic ulcer disease (PUD)</a:t>
            </a:r>
          </a:p>
          <a:p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-  </a:t>
            </a:r>
            <a:r>
              <a:rPr lang="en-US" altLang="ko-KR" dirty="0" err="1" smtClean="0"/>
              <a:t>Glucocorticoid</a:t>
            </a:r>
            <a:r>
              <a:rPr lang="en-US" altLang="ko-KR" dirty="0" smtClean="0"/>
              <a:t> alone ?</a:t>
            </a:r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-  In combination with NSAIDs ?</a:t>
            </a:r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-  High dose steroid ? (ex. more than 250 mg hydrocortisone or the equivalent)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Take home message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4000" dirty="0" smtClean="0">
                <a:solidFill>
                  <a:srgbClr val="FFFF00"/>
                </a:solidFill>
              </a:rPr>
              <a:t> </a:t>
            </a:r>
            <a:r>
              <a:rPr lang="en-US" altLang="ko-KR" sz="4000" dirty="0" err="1" smtClean="0">
                <a:solidFill>
                  <a:srgbClr val="FFFF00"/>
                </a:solidFill>
              </a:rPr>
              <a:t>Pneumocystis</a:t>
            </a:r>
            <a:r>
              <a:rPr lang="en-US" altLang="ko-KR" sz="4000" dirty="0" smtClean="0">
                <a:solidFill>
                  <a:srgbClr val="FFFF00"/>
                </a:solidFill>
              </a:rPr>
              <a:t> pneumonia (PCP)</a:t>
            </a:r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-  Solid organ transplant recipients ?</a:t>
            </a:r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-  Steroid ? (Equivalent to ≥20 mg of prednisone daily for one month or longer)</a:t>
            </a:r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-  Choice ? (TMP-SMX : </a:t>
            </a:r>
            <a:r>
              <a:rPr lang="en-US" altLang="ko-KR" err="1" smtClean="0"/>
              <a:t>Septrin</a:t>
            </a:r>
            <a:r>
              <a:rPr lang="en-US" altLang="ko-KR" smtClean="0"/>
              <a:t> </a:t>
            </a:r>
            <a:r>
              <a:rPr lang="en-US" altLang="ko-KR" smtClean="0"/>
              <a:t>2T </a:t>
            </a:r>
            <a:r>
              <a:rPr lang="en-US" altLang="ko-KR" smtClean="0"/>
              <a:t>#</a:t>
            </a:r>
            <a:r>
              <a:rPr lang="en-US" altLang="ko-KR" smtClean="0"/>
              <a:t>1 ?)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Take home message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4000" dirty="0" smtClean="0">
                <a:solidFill>
                  <a:srgbClr val="FFFF00"/>
                </a:solidFill>
              </a:rPr>
              <a:t> Osteoporosis</a:t>
            </a:r>
          </a:p>
          <a:p>
            <a:endParaRPr lang="en-US" altLang="ko-KR" sz="2800" dirty="0" smtClean="0"/>
          </a:p>
          <a:p>
            <a:pPr>
              <a:buNone/>
            </a:pPr>
            <a:r>
              <a:rPr lang="en-US" altLang="ko-KR" sz="2800" dirty="0" smtClean="0"/>
              <a:t> -  Age, menopause, fracture risk</a:t>
            </a:r>
          </a:p>
          <a:p>
            <a:pPr>
              <a:buNone/>
            </a:pPr>
            <a:endParaRPr lang="en-US" altLang="ko-KR" sz="2800" dirty="0" smtClean="0"/>
          </a:p>
          <a:p>
            <a:pPr>
              <a:buNone/>
            </a:pPr>
            <a:r>
              <a:rPr lang="en-US" altLang="ko-KR" sz="2800" dirty="0" smtClean="0"/>
              <a:t> -  Steroid ? (any dose of </a:t>
            </a:r>
            <a:r>
              <a:rPr lang="en-US" altLang="ko-KR" sz="2800" dirty="0" err="1" smtClean="0"/>
              <a:t>glucocorticoids</a:t>
            </a:r>
            <a:r>
              <a:rPr lang="en-US" altLang="ko-KR" sz="2800" dirty="0" smtClean="0"/>
              <a:t> for any duration </a:t>
            </a:r>
            <a:r>
              <a:rPr lang="en-US" altLang="ko-KR" sz="2800" dirty="0" smtClean="0">
                <a:solidFill>
                  <a:srgbClr val="FFFF00"/>
                </a:solidFill>
              </a:rPr>
              <a:t>/</a:t>
            </a:r>
            <a:r>
              <a:rPr lang="en-US" altLang="ko-KR" sz="2800" dirty="0" smtClean="0"/>
              <a:t> ≥7.5 mg/day of prednisone or its equivalent for an anticipated duration of ≥3 months)</a:t>
            </a:r>
          </a:p>
          <a:p>
            <a:pPr>
              <a:buNone/>
            </a:pPr>
            <a:endParaRPr lang="en-US" altLang="ko-KR" sz="2800" dirty="0" smtClean="0"/>
          </a:p>
          <a:p>
            <a:pPr>
              <a:buNone/>
            </a:pPr>
            <a:r>
              <a:rPr lang="en-US" altLang="ko-KR" sz="2800" dirty="0" smtClean="0"/>
              <a:t> -  Calcium, Vitamin D,  Pharmacologic therapy</a:t>
            </a:r>
            <a:endParaRPr lang="ko-KR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Introduction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  <a:p>
            <a:r>
              <a:rPr lang="en-US" altLang="ko-KR" dirty="0" smtClean="0"/>
              <a:t> Controversy exists over the relative safety of “</a:t>
            </a:r>
            <a:r>
              <a:rPr lang="en-US" altLang="ko-KR" dirty="0" smtClean="0">
                <a:solidFill>
                  <a:srgbClr val="FFFF00"/>
                </a:solidFill>
              </a:rPr>
              <a:t>low-dose</a:t>
            </a:r>
            <a:r>
              <a:rPr lang="en-US" altLang="ko-KR" dirty="0" smtClean="0"/>
              <a:t>” </a:t>
            </a:r>
            <a:r>
              <a:rPr lang="en-US" altLang="ko-KR" dirty="0" err="1" smtClean="0"/>
              <a:t>glucocorticoid</a:t>
            </a:r>
            <a:r>
              <a:rPr lang="en-US" altLang="ko-KR" dirty="0" smtClean="0"/>
              <a:t> use (</a:t>
            </a:r>
            <a:r>
              <a:rPr lang="en-US" altLang="ko-KR" dirty="0" smtClean="0">
                <a:solidFill>
                  <a:srgbClr val="FFFF00"/>
                </a:solidFill>
              </a:rPr>
              <a:t>less than or equal to 10 mg/day of prednisone or equivalent</a:t>
            </a:r>
            <a:r>
              <a:rPr lang="en-US" altLang="ko-KR" dirty="0" smtClean="0"/>
              <a:t>) in chronic conditions such as rheumatoid arthritis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357554" y="5072074"/>
            <a:ext cx="55007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i="1" dirty="0" err="1" smtClean="0"/>
              <a:t>Saag</a:t>
            </a:r>
            <a:r>
              <a:rPr lang="en-US" altLang="ko-KR" i="1" dirty="0" smtClean="0"/>
              <a:t> KG, </a:t>
            </a:r>
            <a:r>
              <a:rPr lang="en-US" altLang="ko-KR" i="1" dirty="0" err="1" smtClean="0"/>
              <a:t>Koehnke</a:t>
            </a:r>
            <a:r>
              <a:rPr lang="en-US" altLang="ko-KR" i="1" dirty="0" smtClean="0"/>
              <a:t> R, Caldwell JR, et al. Low dose long-term corticosteroid therapy in rheumatoid arthritis: an analysis of serious adverse events. Am J Med 1994; 96:115.</a:t>
            </a:r>
            <a:endParaRPr lang="ko-KR" alt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Introduction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sz="2800" dirty="0" smtClean="0"/>
          </a:p>
          <a:p>
            <a:r>
              <a:rPr lang="en-US" altLang="ko-KR" sz="3000" dirty="0" smtClean="0"/>
              <a:t> Several large retrospective reviews have shown that long-term </a:t>
            </a:r>
            <a:r>
              <a:rPr lang="en-US" altLang="ko-KR" sz="3000" dirty="0" err="1" smtClean="0"/>
              <a:t>glucocorticoid</a:t>
            </a:r>
            <a:r>
              <a:rPr lang="en-US" altLang="ko-KR" sz="3000" dirty="0" smtClean="0"/>
              <a:t> use, </a:t>
            </a:r>
            <a:r>
              <a:rPr lang="en-US" altLang="ko-KR" sz="3000" dirty="0" smtClean="0">
                <a:solidFill>
                  <a:srgbClr val="FFFF00"/>
                </a:solidFill>
              </a:rPr>
              <a:t>even in low doses</a:t>
            </a:r>
            <a:r>
              <a:rPr lang="en-US" altLang="ko-KR" sz="3000" dirty="0" smtClean="0"/>
              <a:t>, is a significant independent predictor of numerous serious adverse effect and that risk is both dose and time</a:t>
            </a:r>
          </a:p>
          <a:p>
            <a:endParaRPr lang="en-US" altLang="ko-KR" sz="28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214678" y="4929198"/>
            <a:ext cx="56436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i="1" dirty="0" smtClean="0"/>
              <a:t>McDougall R, Sibley J, </a:t>
            </a:r>
            <a:r>
              <a:rPr lang="en-US" altLang="ko-KR" i="1" dirty="0" err="1" smtClean="0"/>
              <a:t>Haga</a:t>
            </a:r>
            <a:r>
              <a:rPr lang="en-US" altLang="ko-KR" i="1" dirty="0" smtClean="0"/>
              <a:t> M, Russell A. Outcome in patients with rheumatoid arthritis receiving prednisone compared to matched controls. J </a:t>
            </a:r>
            <a:r>
              <a:rPr lang="en-US" altLang="ko-KR" i="1" dirty="0" err="1" smtClean="0"/>
              <a:t>Rheumatol</a:t>
            </a:r>
            <a:r>
              <a:rPr lang="en-US" altLang="ko-KR" i="1" dirty="0" smtClean="0"/>
              <a:t> 1994; 21:1207.</a:t>
            </a:r>
            <a:endParaRPr lang="ko-KR" alt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Introduction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 Other analyses note a paucity of evidence documenting toxicity from the use of </a:t>
            </a:r>
            <a:r>
              <a:rPr lang="en-US" altLang="ko-KR" dirty="0" smtClean="0">
                <a:solidFill>
                  <a:srgbClr val="FFFF00"/>
                </a:solidFill>
              </a:rPr>
              <a:t>very low doses</a:t>
            </a:r>
            <a:r>
              <a:rPr lang="en-US" altLang="ko-KR" dirty="0" smtClean="0"/>
              <a:t> of </a:t>
            </a:r>
            <a:r>
              <a:rPr lang="en-US" altLang="ko-KR" dirty="0" err="1" smtClean="0"/>
              <a:t>glucocorticoids</a:t>
            </a:r>
            <a:r>
              <a:rPr lang="en-US" altLang="ko-KR" dirty="0" smtClean="0"/>
              <a:t> (</a:t>
            </a:r>
            <a:r>
              <a:rPr lang="en-US" altLang="ko-KR" dirty="0" err="1" smtClean="0">
                <a:solidFill>
                  <a:srgbClr val="FFFF00"/>
                </a:solidFill>
              </a:rPr>
              <a:t>eg</a:t>
            </a:r>
            <a:r>
              <a:rPr lang="en-US" altLang="ko-KR" dirty="0" smtClean="0">
                <a:solidFill>
                  <a:srgbClr val="FFFF00"/>
                </a:solidFill>
              </a:rPr>
              <a:t>, prednisone &lt;5 mg/day</a:t>
            </a:r>
            <a:r>
              <a:rPr lang="en-US" altLang="ko-KR" dirty="0" smtClean="0"/>
              <a:t>), such as those sometimes used for the treatment of rheumatoid arthritis  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85984" y="4857760"/>
            <a:ext cx="65722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i="1" dirty="0" err="1" smtClean="0"/>
              <a:t>Da</a:t>
            </a:r>
            <a:r>
              <a:rPr lang="en-US" altLang="ko-KR" i="1" dirty="0" smtClean="0"/>
              <a:t> Silva JA, Jacobs JW, </a:t>
            </a:r>
            <a:r>
              <a:rPr lang="en-US" altLang="ko-KR" i="1" dirty="0" err="1" smtClean="0"/>
              <a:t>Kirwan</a:t>
            </a:r>
            <a:r>
              <a:rPr lang="en-US" altLang="ko-KR" i="1" dirty="0" smtClean="0"/>
              <a:t> JR, et al. Safety of low dose </a:t>
            </a:r>
            <a:r>
              <a:rPr lang="en-US" altLang="ko-KR" i="1" dirty="0" err="1" smtClean="0"/>
              <a:t>glucocorticoid</a:t>
            </a:r>
            <a:r>
              <a:rPr lang="en-US" altLang="ko-KR" i="1" dirty="0" smtClean="0"/>
              <a:t> treatment in rheumatoid arthritis: published evidence and prospective trial data. Ann Rheum </a:t>
            </a:r>
            <a:r>
              <a:rPr lang="en-US" altLang="ko-KR" i="1" dirty="0" err="1" smtClean="0"/>
              <a:t>Dis</a:t>
            </a:r>
            <a:r>
              <a:rPr lang="en-US" altLang="ko-KR" i="1" dirty="0" smtClean="0"/>
              <a:t> 2006; 65:285.</a:t>
            </a:r>
            <a:endParaRPr lang="ko-KR" alt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Introduction</a:t>
            </a:r>
            <a:endParaRPr lang="ko-KR" alt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1714488"/>
            <a:ext cx="5143536" cy="4132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286116" y="5996226"/>
            <a:ext cx="542928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i="1" dirty="0" smtClean="0"/>
              <a:t>Data from </a:t>
            </a:r>
            <a:r>
              <a:rPr lang="en-US" altLang="ko-KR" sz="1600" i="1" dirty="0" err="1" smtClean="0"/>
              <a:t>Saag</a:t>
            </a:r>
            <a:r>
              <a:rPr lang="en-US" altLang="ko-KR" sz="1600" i="1" dirty="0" smtClean="0"/>
              <a:t>, KG, </a:t>
            </a:r>
            <a:r>
              <a:rPr lang="en-US" altLang="ko-KR" sz="1600" i="1" dirty="0" err="1" smtClean="0"/>
              <a:t>Koehnke</a:t>
            </a:r>
            <a:r>
              <a:rPr lang="en-US" altLang="ko-KR" sz="1600" i="1" dirty="0" smtClean="0"/>
              <a:t>, R, Caldwell, JR, et al. Am J Med 1994; 96:115.</a:t>
            </a:r>
          </a:p>
          <a:p>
            <a:endParaRPr lang="ko-KR" altLang="en-US" dirty="0"/>
          </a:p>
        </p:txBody>
      </p:sp>
      <p:sp>
        <p:nvSpPr>
          <p:cNvPr id="8" name="타원 7"/>
          <p:cNvSpPr/>
          <p:nvPr/>
        </p:nvSpPr>
        <p:spPr>
          <a:xfrm>
            <a:off x="5072066" y="5429264"/>
            <a:ext cx="357190" cy="2857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타원 8"/>
          <p:cNvSpPr/>
          <p:nvPr/>
        </p:nvSpPr>
        <p:spPr>
          <a:xfrm>
            <a:off x="2428860" y="5572140"/>
            <a:ext cx="428628" cy="2857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3" name="직선 연결선 12"/>
          <p:cNvCxnSpPr/>
          <p:nvPr/>
        </p:nvCxnSpPr>
        <p:spPr>
          <a:xfrm>
            <a:off x="5429256" y="5643578"/>
            <a:ext cx="1500197" cy="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2857488" y="5857892"/>
            <a:ext cx="157163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214290"/>
            <a:ext cx="7096125" cy="635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타원 4"/>
          <p:cNvSpPr/>
          <p:nvPr/>
        </p:nvSpPr>
        <p:spPr>
          <a:xfrm>
            <a:off x="1071538" y="5143512"/>
            <a:ext cx="1357322" cy="2857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/>
          <p:cNvSpPr/>
          <p:nvPr/>
        </p:nvSpPr>
        <p:spPr>
          <a:xfrm>
            <a:off x="4714876" y="2071678"/>
            <a:ext cx="1071570" cy="2857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/>
          <p:cNvSpPr/>
          <p:nvPr/>
        </p:nvSpPr>
        <p:spPr>
          <a:xfrm>
            <a:off x="4786314" y="6000768"/>
            <a:ext cx="1571636" cy="2857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Contents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4525963"/>
          </a:xfrm>
        </p:spPr>
        <p:txBody>
          <a:bodyPr/>
          <a:lstStyle/>
          <a:p>
            <a:endParaRPr lang="en-US" altLang="ko-KR" sz="3600" dirty="0" smtClean="0"/>
          </a:p>
          <a:p>
            <a:r>
              <a:rPr lang="en-US" altLang="ko-KR" sz="3600" dirty="0" smtClean="0"/>
              <a:t>1. Peptic ulcer disease (PUD)</a:t>
            </a:r>
          </a:p>
          <a:p>
            <a:endParaRPr lang="en-US" altLang="ko-KR" sz="3600" dirty="0" smtClean="0"/>
          </a:p>
          <a:p>
            <a:r>
              <a:rPr lang="en-US" altLang="ko-KR" sz="3600" dirty="0" smtClean="0"/>
              <a:t>2. </a:t>
            </a:r>
            <a:r>
              <a:rPr lang="en-US" altLang="ko-KR" sz="3600" dirty="0" err="1" smtClean="0"/>
              <a:t>Pneumocystis</a:t>
            </a:r>
            <a:r>
              <a:rPr lang="en-US" altLang="ko-KR" sz="3600" dirty="0" smtClean="0"/>
              <a:t> pneumonia (PCP)</a:t>
            </a:r>
          </a:p>
          <a:p>
            <a:endParaRPr lang="en-US" altLang="ko-KR" sz="3600" dirty="0" smtClean="0"/>
          </a:p>
          <a:p>
            <a:r>
              <a:rPr lang="en-US" altLang="ko-KR" sz="3600" dirty="0" smtClean="0"/>
              <a:t>3. Osteoporosis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15543</TotalTime>
  <Words>1994</Words>
  <Application>Microsoft Office PowerPoint</Application>
  <PresentationFormat>화면 슬라이드 쇼(4:3)</PresentationFormat>
  <Paragraphs>198</Paragraphs>
  <Slides>38</Slides>
  <Notes>4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38</vt:i4>
      </vt:variant>
    </vt:vector>
  </HeadingPairs>
  <TitlesOfParts>
    <vt:vector size="39" baseType="lpstr">
      <vt:lpstr>Office 테마</vt:lpstr>
      <vt:lpstr>Prevention for complication of glucocorticoid use</vt:lpstr>
      <vt:lpstr>Introduction</vt:lpstr>
      <vt:lpstr>Introduction</vt:lpstr>
      <vt:lpstr>Introduction</vt:lpstr>
      <vt:lpstr>Introduction</vt:lpstr>
      <vt:lpstr>Introduction</vt:lpstr>
      <vt:lpstr>Introduction</vt:lpstr>
      <vt:lpstr>슬라이드 8</vt:lpstr>
      <vt:lpstr>Contents</vt:lpstr>
      <vt:lpstr>Peptic ulcer disease (PUD)</vt:lpstr>
      <vt:lpstr>Peptic ulcer disease (PUD)</vt:lpstr>
      <vt:lpstr>Peptic ulcer disease (PUD)</vt:lpstr>
      <vt:lpstr>Peptic ulcer disease (PUD)</vt:lpstr>
      <vt:lpstr>Peptic ulcer disease (PUD)</vt:lpstr>
      <vt:lpstr>Peptic ulcer disease (PUD)</vt:lpstr>
      <vt:lpstr>Peptic ulcer disease (PUD)</vt:lpstr>
      <vt:lpstr>Pneumocystis pneumonia (PCP)</vt:lpstr>
      <vt:lpstr>Pneumocystis pneumonia (PCP)</vt:lpstr>
      <vt:lpstr>Pneumocystis pneumonia (PCP)</vt:lpstr>
      <vt:lpstr>Pneumocystis pneumonia (PCP)</vt:lpstr>
      <vt:lpstr>Pneumocystis pneumonia (PCP)</vt:lpstr>
      <vt:lpstr>Pneumocystis pneumonia (PCP)</vt:lpstr>
      <vt:lpstr>Pneumocystis pneumonia (PCP)</vt:lpstr>
      <vt:lpstr>Pneumocystis pneumonia (PCP)</vt:lpstr>
      <vt:lpstr>Pneumocystis pneumonia (PCP)</vt:lpstr>
      <vt:lpstr>Osteoporosis</vt:lpstr>
      <vt:lpstr>Osteoporosis</vt:lpstr>
      <vt:lpstr>Osteoporosis</vt:lpstr>
      <vt:lpstr>Osteoporosis</vt:lpstr>
      <vt:lpstr>Osteoporosis</vt:lpstr>
      <vt:lpstr>Osteoporosis</vt:lpstr>
      <vt:lpstr>Osteoporosis</vt:lpstr>
      <vt:lpstr>Osteoporosis</vt:lpstr>
      <vt:lpstr>Osteoporosis</vt:lpstr>
      <vt:lpstr>Osteoporosis</vt:lpstr>
      <vt:lpstr>Take home message</vt:lpstr>
      <vt:lpstr>Take home message</vt:lpstr>
      <vt:lpstr>Take home message</vt:lpstr>
    </vt:vector>
  </TitlesOfParts>
  <Company>MY_HOME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Author</cp:lastModifiedBy>
  <cp:revision>1500</cp:revision>
  <dcterms:created xsi:type="dcterms:W3CDTF">2002-05-31T16:21:56Z</dcterms:created>
  <dcterms:modified xsi:type="dcterms:W3CDTF">2013-04-16T04:24:33Z</dcterms:modified>
</cp:coreProperties>
</file>