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62" r:id="rId2"/>
    <p:sldId id="365" r:id="rId3"/>
    <p:sldId id="377" r:id="rId4"/>
    <p:sldId id="378" r:id="rId5"/>
    <p:sldId id="375" r:id="rId6"/>
    <p:sldId id="367" r:id="rId7"/>
    <p:sldId id="368" r:id="rId8"/>
    <p:sldId id="382" r:id="rId9"/>
    <p:sldId id="380" r:id="rId10"/>
    <p:sldId id="28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41" autoAdjust="0"/>
    <p:restoredTop sz="86339" autoAdjust="0"/>
  </p:normalViewPr>
  <p:slideViewPr>
    <p:cSldViewPr snapToGrid="0" snapToObjects="1" showGuides="1">
      <p:cViewPr varScale="1">
        <p:scale>
          <a:sx n="83" d="100"/>
          <a:sy n="83" d="100"/>
        </p:scale>
        <p:origin x="-1278" y="-96"/>
      </p:cViewPr>
      <p:guideLst>
        <p:guide orient="horz" pos="2160"/>
        <p:guide orient="horz" pos="3906"/>
        <p:guide pos="2903"/>
        <p:guide pos="158"/>
        <p:guide pos="1678"/>
        <p:guide pos="3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 dirty="0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422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422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422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422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422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422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422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의과대학</a:t>
            </a:r>
            <a:r>
              <a:rPr kumimoji="1" lang="en-US" altLang="ko-KR" dirty="0"/>
              <a:t> </a:t>
            </a:r>
            <a:r>
              <a:rPr kumimoji="1" lang="en-US" altLang="ko-KR" dirty="0" smtClean="0"/>
              <a:t>1-B</a:t>
            </a:r>
            <a:endParaRPr kumimoji="1" lang="en-US" altLang="ko-KR" dirty="0"/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8504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dirty="0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2019-09-25</a:t>
            </a:fld>
            <a:endParaRPr kumimoji="1"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135" y="4035834"/>
            <a:ext cx="5379450" cy="1118242"/>
          </a:xfrm>
        </p:spPr>
        <p:txBody>
          <a:bodyPr>
            <a:normAutofit/>
          </a:bodyPr>
          <a:lstStyle/>
          <a:p>
            <a:pPr algn="just">
              <a:lnSpc>
                <a:spcPct val="40000"/>
              </a:lnSpc>
            </a:pPr>
            <a:r>
              <a:rPr kumimoji="1" lang="en" altLang="ko-KR" sz="18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Nam Eun Kim, </a:t>
            </a:r>
            <a:endParaRPr kumimoji="1" lang="en" altLang="ko-KR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just">
              <a:lnSpc>
                <a:spcPct val="40000"/>
              </a:lnSpc>
            </a:pPr>
            <a:r>
              <a:rPr kumimoji="1" lang="en" altLang="ko-KR" sz="15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Division of  </a:t>
            </a: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Pulmonology, </a:t>
            </a:r>
            <a:r>
              <a:rPr kumimoji="1" lang="en" altLang="ko-KR" sz="15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Department of Internal </a:t>
            </a: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Medicine</a:t>
            </a:r>
            <a:endParaRPr kumimoji="1" lang="en" altLang="ko-KR" sz="15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just">
              <a:lnSpc>
                <a:spcPct val="40000"/>
              </a:lnSpc>
            </a:pP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Severance Hospital</a:t>
            </a:r>
            <a:endParaRPr kumimoji="1" lang="en" altLang="ko-KR" sz="15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14135" y="2306622"/>
            <a:ext cx="8323119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4000" b="1" dirty="0" smtClean="0">
                <a:solidFill>
                  <a:schemeClr val="bg1"/>
                </a:solidFill>
              </a:rPr>
              <a:t>Pulmonary  Capillary  Hemangiomatosis  </a:t>
            </a:r>
            <a:endParaRPr kumimoji="1" lang="ko-KR" altLang="en-US" sz="4000" b="1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3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Pulmonary  Capillary  Hemangiomatosis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ea typeface="Calibri" charset="0"/>
                <a:cs typeface="Times New Roman" charset="0"/>
              </a:rPr>
              <a:t>PCH </a:t>
            </a:r>
            <a:endParaRPr lang="en-US" altLang="ko-KR" dirty="0" smtClean="0">
              <a:ea typeface="Calibri" charset="0"/>
              <a:cs typeface="Times New Roman" charset="0"/>
            </a:endParaRPr>
          </a:p>
          <a:p>
            <a:pPr lvl="1"/>
            <a:r>
              <a:rPr lang="en-US" altLang="ko-KR" u="sng" dirty="0" smtClean="0"/>
              <a:t>Proliferation of benign appearing capillaries </a:t>
            </a:r>
            <a:r>
              <a:rPr lang="en-US" altLang="ko-KR" dirty="0" smtClean="0"/>
              <a:t>in alveolar septa</a:t>
            </a:r>
          </a:p>
          <a:p>
            <a:pPr lvl="1"/>
            <a:r>
              <a:rPr lang="en-US" altLang="ko-KR" dirty="0" smtClean="0"/>
              <a:t>vessel intimal thickening -&gt; progressive vascular resistance </a:t>
            </a:r>
            <a:r>
              <a:rPr lang="ko-KR" altLang="en-US" dirty="0" smtClean="0"/>
              <a:t>↑</a:t>
            </a:r>
            <a:endParaRPr lang="en-US" altLang="ko-KR" dirty="0" smtClean="0"/>
          </a:p>
          <a:p>
            <a:pPr lvl="1"/>
            <a:r>
              <a:rPr lang="en-US" altLang="ko-KR" dirty="0" smtClean="0">
                <a:ea typeface="Calibri" charset="0"/>
                <a:cs typeface="Times New Roman" charset="0"/>
              </a:rPr>
              <a:t>rare cause of pulmonary hypertension (Group 1’)</a:t>
            </a:r>
          </a:p>
          <a:p>
            <a:pPr lvl="1"/>
            <a:endParaRPr lang="en-US" altLang="ko-KR" dirty="0" smtClean="0"/>
          </a:p>
          <a:p>
            <a:endParaRPr lang="en-US" altLang="ko-KR" sz="3000" dirty="0" smtClean="0">
              <a:ea typeface="Calibri" charset="0"/>
              <a:cs typeface="Times New Roman" charset="0"/>
            </a:endParaRPr>
          </a:p>
          <a:p>
            <a:pPr lvl="2"/>
            <a:endParaRPr lang="en-US" altLang="ko-KR" sz="2200" dirty="0" smtClean="0">
              <a:latin typeface="Myriad Pro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510" y="1820395"/>
            <a:ext cx="6835140" cy="4699158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110154" y="4572000"/>
            <a:ext cx="3305908" cy="5392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74" y="428817"/>
            <a:ext cx="5080818" cy="6252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06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Pulmonary  Capillary  Hemangiomatosis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ea typeface="Calibri" charset="0"/>
                <a:cs typeface="Times New Roman" charset="0"/>
              </a:rPr>
              <a:t>Incidence </a:t>
            </a:r>
            <a:endParaRPr lang="en-US" altLang="ko-KR" dirty="0" smtClean="0">
              <a:ea typeface="Calibri" charset="0"/>
              <a:cs typeface="Times New Roman" charset="0"/>
            </a:endParaRPr>
          </a:p>
          <a:p>
            <a:pPr lvl="1"/>
            <a:r>
              <a:rPr lang="en-US" altLang="ko-KR" dirty="0" smtClean="0"/>
              <a:t>first reported </a:t>
            </a:r>
            <a:r>
              <a:rPr lang="en-US" altLang="ko-KR" dirty="0"/>
              <a:t>in </a:t>
            </a:r>
            <a:r>
              <a:rPr lang="en-US" altLang="ko-KR" dirty="0" smtClean="0"/>
              <a:t>1978,</a:t>
            </a:r>
            <a:r>
              <a:rPr lang="en-US" altLang="ko-KR" dirty="0" smtClean="0"/>
              <a:t> 100</a:t>
            </a:r>
            <a:r>
              <a:rPr lang="en-US" altLang="ko-KR" dirty="0" smtClean="0"/>
              <a:t> </a:t>
            </a:r>
            <a:r>
              <a:rPr lang="en-US" altLang="ko-KR" dirty="0"/>
              <a:t>by </a:t>
            </a:r>
            <a:r>
              <a:rPr lang="en-US" altLang="ko-KR" dirty="0" smtClean="0"/>
              <a:t>2011</a:t>
            </a:r>
          </a:p>
          <a:p>
            <a:pPr lvl="1"/>
            <a:r>
              <a:rPr lang="en-US" altLang="ko-KR" dirty="0" smtClean="0"/>
              <a:t>general population incidence : unknown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In </a:t>
            </a:r>
            <a:r>
              <a:rPr lang="en-US" altLang="ko-KR" dirty="0" smtClean="0"/>
              <a:t>autopsy </a:t>
            </a:r>
            <a:r>
              <a:rPr lang="en-US" altLang="ko-KR" dirty="0"/>
              <a:t>series, </a:t>
            </a:r>
            <a:r>
              <a:rPr lang="en-US" altLang="ko-KR" dirty="0" smtClean="0"/>
              <a:t>6%</a:t>
            </a:r>
          </a:p>
          <a:p>
            <a:pPr lvl="1"/>
            <a:r>
              <a:rPr lang="en-US" altLang="ko-KR" dirty="0" smtClean="0"/>
              <a:t>7 cases : </a:t>
            </a:r>
            <a:r>
              <a:rPr lang="en-US" altLang="ko-KR" dirty="0" smtClean="0"/>
              <a:t>CTD with PHTN unexpectedly found to have PCH after lung tran</a:t>
            </a:r>
            <a:r>
              <a:rPr lang="en-US" altLang="ko-KR" dirty="0" smtClean="0"/>
              <a:t>splantation </a:t>
            </a:r>
            <a:r>
              <a:rPr lang="en-US" altLang="ko-KR" dirty="0" smtClean="0"/>
              <a:t>, autopsy  </a:t>
            </a:r>
          </a:p>
          <a:p>
            <a:pPr marL="457200" lvl="1" indent="0">
              <a:buNone/>
            </a:pPr>
            <a:r>
              <a:rPr lang="en-US" altLang="ko-KR" sz="1600" i="1" dirty="0"/>
              <a:t> </a:t>
            </a:r>
            <a:r>
              <a:rPr lang="en-US" altLang="ko-KR" sz="1600" i="1" dirty="0" smtClean="0"/>
              <a:t>    </a:t>
            </a:r>
            <a:r>
              <a:rPr lang="en-US" altLang="ko-KR" sz="1600" i="1" dirty="0" smtClean="0"/>
              <a:t>(Annals of </a:t>
            </a:r>
            <a:r>
              <a:rPr lang="en-US" altLang="ko-KR" sz="1600" i="1" dirty="0" smtClean="0"/>
              <a:t>Dia</a:t>
            </a:r>
            <a:r>
              <a:rPr lang="en-US" altLang="ko-KR" sz="1600" i="1" dirty="0" smtClean="0"/>
              <a:t> pathology :V19(2015);149-153) 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Clinical feature</a:t>
            </a:r>
          </a:p>
          <a:p>
            <a:pPr lvl="1"/>
            <a:r>
              <a:rPr lang="en-US" altLang="ko-KR" dirty="0" smtClean="0"/>
              <a:t>Progressive </a:t>
            </a:r>
            <a:r>
              <a:rPr lang="en-US" altLang="ko-KR" dirty="0"/>
              <a:t>d</a:t>
            </a:r>
            <a:r>
              <a:rPr lang="en-US" altLang="ko-KR" dirty="0" smtClean="0"/>
              <a:t>yspnea</a:t>
            </a:r>
          </a:p>
          <a:p>
            <a:pPr lvl="1"/>
            <a:r>
              <a:rPr lang="en-US" altLang="ko-KR" dirty="0" smtClean="0"/>
              <a:t>hemoptysis </a:t>
            </a:r>
          </a:p>
          <a:p>
            <a:pPr lvl="1"/>
            <a:r>
              <a:rPr lang="en-US" altLang="ko-KR" dirty="0" smtClean="0"/>
              <a:t>Cough, fatigue</a:t>
            </a:r>
          </a:p>
          <a:p>
            <a:pPr lvl="1"/>
            <a:r>
              <a:rPr lang="en-US" altLang="ko-KR" dirty="0" smtClean="0"/>
              <a:t>Chest pain 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sz="3000" dirty="0">
              <a:ea typeface="Calibri" charset="0"/>
              <a:cs typeface="Times New Roman" charset="0"/>
            </a:endParaRPr>
          </a:p>
          <a:p>
            <a:pPr lvl="2"/>
            <a:endParaRPr lang="en-US" altLang="ko-KR" sz="2200" dirty="0" smtClean="0">
              <a:latin typeface="Myriad Pro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182" y="2512980"/>
            <a:ext cx="5402818" cy="369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01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Pulmonary  Capillary  Hemangiomatosis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r>
              <a:rPr lang="en-US" altLang="ko-KR" dirty="0"/>
              <a:t>histologic feature </a:t>
            </a:r>
          </a:p>
          <a:p>
            <a:pPr lvl="1"/>
            <a:r>
              <a:rPr lang="en-US" altLang="ko-KR" dirty="0"/>
              <a:t>proliferation of pulmonary </a:t>
            </a:r>
            <a:r>
              <a:rPr lang="en-US" altLang="ko-KR" dirty="0" smtClean="0"/>
              <a:t>capillaries</a:t>
            </a:r>
            <a:endParaRPr lang="en-US" altLang="ko-KR" dirty="0"/>
          </a:p>
          <a:p>
            <a:pPr lvl="2"/>
            <a:r>
              <a:rPr lang="en-US" altLang="ko-KR" dirty="0" smtClean="0"/>
              <a:t>Interstitial, </a:t>
            </a:r>
            <a:r>
              <a:rPr lang="en-US" altLang="ko-KR" dirty="0"/>
              <a:t>bronchial(alveolar walls and alveolar space) , vascular structures of the lung(pulmonary veins, arteries) </a:t>
            </a:r>
          </a:p>
          <a:p>
            <a:pPr lvl="1"/>
            <a:r>
              <a:rPr lang="en-US" altLang="ko-KR" dirty="0" smtClean="0"/>
              <a:t>CD31, CD34 immunohistochemistry can help distinguish capillary proliferation from congestion 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sz="3000" dirty="0">
              <a:ea typeface="Calibri" charset="0"/>
              <a:cs typeface="Times New Roman" charset="0"/>
            </a:endParaRPr>
          </a:p>
          <a:p>
            <a:pPr lvl="2"/>
            <a:endParaRPr lang="en-US" altLang="ko-KR" sz="2200" dirty="0" smtClean="0">
              <a:latin typeface="Myriad Pro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4307"/>
            <a:ext cx="39052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065" y="3984307"/>
            <a:ext cx="390525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83780" y="6086160"/>
            <a:ext cx="4126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 smtClean="0"/>
              <a:t>Pulm</a:t>
            </a:r>
            <a:r>
              <a:rPr lang="en-US" altLang="ko-KR" sz="1600" i="1" dirty="0" smtClean="0"/>
              <a:t> Circ. 2015 Sep; </a:t>
            </a:r>
          </a:p>
          <a:p>
            <a:r>
              <a:rPr lang="en-US" altLang="ko-KR" sz="1600" i="1" dirty="0" smtClean="0"/>
              <a:t>5(3): 580-586</a:t>
            </a:r>
            <a:endParaRPr lang="ko-KR" alt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98242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Pulmonary  Capillary  Hemangiomatosis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Radiologic feature </a:t>
            </a:r>
          </a:p>
          <a:p>
            <a:pPr lvl="1"/>
            <a:r>
              <a:rPr lang="en-US" altLang="ko-KR" dirty="0" smtClean="0"/>
              <a:t>Non-specific</a:t>
            </a:r>
          </a:p>
          <a:p>
            <a:pPr lvl="1"/>
            <a:r>
              <a:rPr lang="en-US" altLang="ko-KR" dirty="0" smtClean="0"/>
              <a:t>CXR : diffuse </a:t>
            </a:r>
            <a:r>
              <a:rPr lang="en-US" altLang="ko-KR" dirty="0" smtClean="0"/>
              <a:t>reticulonodular</a:t>
            </a:r>
            <a:r>
              <a:rPr lang="en-US" altLang="ko-KR" dirty="0" smtClean="0"/>
              <a:t> opacity</a:t>
            </a:r>
          </a:p>
          <a:p>
            <a:pPr lvl="1"/>
            <a:r>
              <a:rPr lang="en-US" altLang="ko-KR" dirty="0" smtClean="0"/>
              <a:t>Chest CT: Enlarged </a:t>
            </a:r>
            <a:r>
              <a:rPr lang="en-US" altLang="ko-KR" dirty="0"/>
              <a:t>pulmonary arteries </a:t>
            </a:r>
            <a:r>
              <a:rPr lang="en-US" altLang="ko-KR" dirty="0" smtClean="0"/>
              <a:t>(main PA&gt;3cm) + </a:t>
            </a:r>
            <a:r>
              <a:rPr lang="en-US" altLang="ko-KR" dirty="0" smtClean="0"/>
              <a:t>centrilobular</a:t>
            </a:r>
            <a:r>
              <a:rPr lang="en-US" altLang="ko-KR" dirty="0" smtClean="0"/>
              <a:t> GGO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sz="3000" dirty="0">
              <a:ea typeface="Calibri" charset="0"/>
              <a:cs typeface="Times New Roman" charset="0"/>
            </a:endParaRPr>
          </a:p>
          <a:p>
            <a:pPr lvl="2"/>
            <a:endParaRPr lang="en-US" altLang="ko-KR" sz="2200" dirty="0" smtClean="0">
              <a:latin typeface="Myriad Pro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" y="3983355"/>
            <a:ext cx="34861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78555"/>
            <a:ext cx="34004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20540" y="6389370"/>
            <a:ext cx="449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J. </a:t>
            </a:r>
            <a:r>
              <a:rPr lang="en-US" altLang="ko-KR" dirty="0" smtClean="0"/>
              <a:t>Bras.pneumol</a:t>
            </a:r>
            <a:r>
              <a:rPr lang="en-US" altLang="ko-KR" dirty="0" smtClean="0"/>
              <a:t>; June 2013 : V(39) 203~204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360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Pulmonary  Capillary  Hemangiomatosis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Diagnosis </a:t>
            </a:r>
          </a:p>
          <a:p>
            <a:pPr lvl="1"/>
            <a:r>
              <a:rPr lang="en-US" altLang="ko-KR" dirty="0"/>
              <a:t>lung </a:t>
            </a:r>
            <a:r>
              <a:rPr lang="en-US" altLang="ko-KR" dirty="0" smtClean="0"/>
              <a:t>biopsy is essential </a:t>
            </a:r>
            <a:r>
              <a:rPr lang="en-US" altLang="ko-KR" dirty="0"/>
              <a:t>(risky in patients with severe pulmonary arterial </a:t>
            </a:r>
            <a:r>
              <a:rPr lang="en-US" altLang="ko-KR" dirty="0" smtClean="0"/>
              <a:t>hypertension) </a:t>
            </a:r>
          </a:p>
          <a:p>
            <a:pPr lvl="1"/>
            <a:r>
              <a:rPr lang="en-US" altLang="ko-KR" dirty="0"/>
              <a:t>a</a:t>
            </a:r>
            <a:r>
              <a:rPr lang="en-US" altLang="ko-KR" dirty="0" smtClean="0"/>
              <a:t>fter lung tran</a:t>
            </a:r>
            <a:r>
              <a:rPr lang="en-US" altLang="ko-KR" dirty="0" smtClean="0"/>
              <a:t>splantation </a:t>
            </a:r>
          </a:p>
          <a:p>
            <a:pPr lvl="1"/>
            <a:r>
              <a:rPr lang="en-US" altLang="ko-KR" dirty="0" smtClean="0"/>
              <a:t>autopsy, after death</a:t>
            </a:r>
          </a:p>
          <a:p>
            <a:pPr lvl="1"/>
            <a:endParaRPr lang="en-US" altLang="ko-KR" dirty="0">
              <a:ea typeface="Calibri" charset="0"/>
              <a:cs typeface="Times New Roman" charset="0"/>
            </a:endParaRPr>
          </a:p>
          <a:p>
            <a:r>
              <a:rPr lang="en-US" altLang="ko-KR" dirty="0" smtClean="0"/>
              <a:t>Different diagnosis </a:t>
            </a:r>
          </a:p>
          <a:p>
            <a:pPr lvl="1"/>
            <a:r>
              <a:rPr lang="en-US" altLang="ko-KR" dirty="0" smtClean="0"/>
              <a:t>idiopathic </a:t>
            </a:r>
            <a:r>
              <a:rPr lang="en-US" altLang="ko-KR" dirty="0"/>
              <a:t>pulmonary arterial </a:t>
            </a:r>
            <a:r>
              <a:rPr lang="en-US" altLang="ko-KR" dirty="0" smtClean="0"/>
              <a:t>hypertension</a:t>
            </a:r>
          </a:p>
          <a:p>
            <a:pPr lvl="1"/>
            <a:r>
              <a:rPr lang="en-US" altLang="ko-KR" dirty="0"/>
              <a:t>pulmonary </a:t>
            </a:r>
            <a:r>
              <a:rPr lang="en-US" altLang="ko-KR" dirty="0"/>
              <a:t>veno</a:t>
            </a:r>
            <a:r>
              <a:rPr lang="en-US" altLang="ko-KR" dirty="0"/>
              <a:t>-occlusive </a:t>
            </a:r>
            <a:r>
              <a:rPr lang="en-US" altLang="ko-KR" dirty="0" smtClean="0"/>
              <a:t>disease</a:t>
            </a:r>
          </a:p>
          <a:p>
            <a:pPr lvl="1"/>
            <a:r>
              <a:rPr lang="en-US" altLang="ko-KR" dirty="0"/>
              <a:t>atypical interstitial lung </a:t>
            </a:r>
            <a:r>
              <a:rPr lang="en-US" altLang="ko-KR" dirty="0" smtClean="0"/>
              <a:t>disease</a:t>
            </a:r>
          </a:p>
        </p:txBody>
      </p:sp>
    </p:spTree>
    <p:extLst>
      <p:ext uri="{BB962C8B-B14F-4D97-AF65-F5344CB8AC3E}">
        <p14:creationId xmlns:p14="http://schemas.microsoft.com/office/powerpoint/2010/main" val="155260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Differential diagnosis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r>
              <a:rPr lang="en-US" altLang="ko-KR" dirty="0"/>
              <a:t>PCH </a:t>
            </a:r>
            <a:r>
              <a:rPr lang="en-US" altLang="ko-KR" dirty="0" smtClean="0"/>
              <a:t>vs </a:t>
            </a:r>
            <a:r>
              <a:rPr lang="en-US" altLang="ko-KR" dirty="0" smtClean="0"/>
              <a:t>Pulmonary hypertension</a:t>
            </a:r>
            <a:endParaRPr lang="en-US" altLang="ko-KR" b="1" dirty="0" smtClean="0"/>
          </a:p>
          <a:p>
            <a:pPr lvl="1"/>
            <a:r>
              <a:rPr lang="en-US" altLang="ko-KR" dirty="0"/>
              <a:t>PCH (group </a:t>
            </a:r>
            <a:r>
              <a:rPr lang="en-US" altLang="ko-KR" dirty="0" smtClean="0"/>
              <a:t>1` </a:t>
            </a:r>
            <a:r>
              <a:rPr lang="en-US" altLang="ko-KR" dirty="0"/>
              <a:t>) is </a:t>
            </a:r>
            <a:r>
              <a:rPr lang="en-US" altLang="ko-KR" dirty="0" smtClean="0"/>
              <a:t>linked to </a:t>
            </a:r>
            <a:r>
              <a:rPr lang="en-US" altLang="ko-KR" dirty="0"/>
              <a:t>but not </a:t>
            </a:r>
            <a:r>
              <a:rPr lang="en-US" altLang="ko-KR" dirty="0" smtClean="0"/>
              <a:t>PAH (</a:t>
            </a:r>
            <a:r>
              <a:rPr lang="en-US" altLang="ko-KR" dirty="0" smtClean="0"/>
              <a:t>group </a:t>
            </a:r>
            <a:r>
              <a:rPr lang="en-US" altLang="ko-KR" dirty="0"/>
              <a:t>1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Different </a:t>
            </a:r>
            <a:r>
              <a:rPr lang="en-US" altLang="ko-KR" dirty="0" smtClean="0"/>
              <a:t>histologic </a:t>
            </a:r>
            <a:r>
              <a:rPr lang="en-US" altLang="ko-KR" dirty="0" smtClean="0"/>
              <a:t>abnormalities</a:t>
            </a:r>
          </a:p>
          <a:p>
            <a:pPr lvl="2"/>
            <a:r>
              <a:rPr lang="en-US" altLang="ko-KR" dirty="0"/>
              <a:t>PCH -capillary proliferation</a:t>
            </a:r>
          </a:p>
          <a:p>
            <a:pPr lvl="2"/>
            <a:r>
              <a:rPr lang="en-US" altLang="ko-KR" dirty="0" smtClean="0"/>
              <a:t>PAH- affects </a:t>
            </a:r>
            <a:r>
              <a:rPr lang="en-US" altLang="ko-KR" dirty="0"/>
              <a:t>small </a:t>
            </a:r>
            <a:r>
              <a:rPr lang="en-US" altLang="ko-KR" dirty="0" smtClean="0"/>
              <a:t>arteries</a:t>
            </a:r>
          </a:p>
          <a:p>
            <a:pPr lvl="2"/>
            <a:endParaRPr lang="en-US" altLang="ko-KR" dirty="0"/>
          </a:p>
          <a:p>
            <a:r>
              <a:rPr lang="en-US" altLang="ko-KR" dirty="0"/>
              <a:t>PVOD vs  </a:t>
            </a:r>
            <a:r>
              <a:rPr lang="en-US" altLang="ko-KR" dirty="0" smtClean="0"/>
              <a:t>PCH</a:t>
            </a:r>
          </a:p>
          <a:p>
            <a:pPr lvl="1"/>
            <a:r>
              <a:rPr lang="en-US" altLang="ko-KR" dirty="0" smtClean="0"/>
              <a:t>Share clinical, genetic, hemodynamic background with PCH </a:t>
            </a:r>
            <a:endParaRPr lang="en-US" altLang="ko-KR" dirty="0"/>
          </a:p>
          <a:p>
            <a:pPr lvl="1"/>
            <a:r>
              <a:rPr lang="en-US" altLang="ko-KR" i="1" dirty="0"/>
              <a:t>EIF2AK4 </a:t>
            </a:r>
            <a:r>
              <a:rPr lang="en-US" altLang="ko-KR" dirty="0"/>
              <a:t>represents a clear link between PCH and </a:t>
            </a:r>
            <a:r>
              <a:rPr lang="en-US" altLang="ko-KR" dirty="0" smtClean="0"/>
              <a:t>PVOD</a:t>
            </a:r>
          </a:p>
          <a:p>
            <a:pPr lvl="2"/>
            <a:r>
              <a:rPr lang="en-US" altLang="ko-KR" dirty="0"/>
              <a:t>eukaryotic translation initiation factor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PVOD-post capillary venous pulmonary vessel </a:t>
            </a:r>
            <a:endParaRPr lang="en-US" altLang="ko-KR" dirty="0" smtClean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8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185739"/>
            <a:ext cx="71247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" y="3009741"/>
            <a:ext cx="74199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7660" y="6501664"/>
            <a:ext cx="54749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 smtClean="0"/>
              <a:t>Cardiovascular pathology : Aug 2013; 22(4); 287-293</a:t>
            </a:r>
            <a:endParaRPr lang="ko-KR" altLang="en-US" sz="16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677948"/>
            <a:ext cx="89496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IPAH</a:t>
            </a:r>
            <a:r>
              <a:rPr lang="en-US" altLang="ko-KR" dirty="0" smtClean="0"/>
              <a:t> : intimal, medial hypertrophy , pulmonary artery stenosis, capillary </a:t>
            </a:r>
            <a:r>
              <a:rPr lang="en-US" altLang="ko-KR" dirty="0" smtClean="0"/>
              <a:t>defecient</a:t>
            </a:r>
            <a:endParaRPr lang="en-US" altLang="ko-KR" dirty="0" smtClean="0"/>
          </a:p>
          <a:p>
            <a:r>
              <a:rPr lang="en-US" altLang="ko-KR" b="1" dirty="0" smtClean="0"/>
              <a:t>PVOD</a:t>
            </a:r>
            <a:r>
              <a:rPr lang="en-US" altLang="ko-KR" dirty="0" smtClean="0"/>
              <a:t>: narrow pulmonary vein, obliteration venous vessel, capillary </a:t>
            </a:r>
            <a:r>
              <a:rPr lang="en-US" altLang="ko-KR" dirty="0" smtClean="0"/>
              <a:t>swallen</a:t>
            </a:r>
            <a:endParaRPr lang="en-US" altLang="ko-KR" dirty="0" smtClean="0"/>
          </a:p>
          <a:p>
            <a:r>
              <a:rPr lang="en-US" altLang="ko-KR" b="1" dirty="0" smtClean="0"/>
              <a:t>PCH</a:t>
            </a:r>
            <a:r>
              <a:rPr lang="en-US" altLang="ko-KR" dirty="0" smtClean="0"/>
              <a:t> : capillary proliferation, resemble  tumorous </a:t>
            </a:r>
            <a:r>
              <a:rPr lang="en-US" altLang="ko-KR" dirty="0" smtClean="0"/>
              <a:t>clustere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592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Pulmonary  Capillary  Hemangiomatosis 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Treatment </a:t>
            </a:r>
          </a:p>
          <a:p>
            <a:pPr lvl="1"/>
            <a:r>
              <a:rPr lang="en-US" altLang="ko-KR" dirty="0" smtClean="0"/>
              <a:t>Lung transplantation (curative treatment) </a:t>
            </a:r>
          </a:p>
          <a:p>
            <a:pPr lvl="1"/>
            <a:r>
              <a:rPr lang="en-US" altLang="ko-KR" dirty="0" smtClean="0"/>
              <a:t>Recombinant interferon alpha-2 (ex. </a:t>
            </a:r>
            <a:r>
              <a:rPr lang="en-US" altLang="ko-KR" dirty="0" smtClean="0"/>
              <a:t>Imatinib</a:t>
            </a:r>
            <a:r>
              <a:rPr lang="en-US" altLang="ko-KR" dirty="0" smtClean="0"/>
              <a:t>, case-report, bridging treatment) </a:t>
            </a:r>
          </a:p>
          <a:p>
            <a:pPr lvl="1"/>
            <a:r>
              <a:rPr lang="en-US" altLang="ko-KR" dirty="0" smtClean="0"/>
              <a:t>Doxycycline (case report, angiogenetic therapy)</a:t>
            </a:r>
          </a:p>
          <a:p>
            <a:pPr lvl="1"/>
            <a:r>
              <a:rPr lang="en-US" altLang="ko-KR" dirty="0" smtClean="0"/>
              <a:t>Pulmonary vasodilator -&gt; contraindication </a:t>
            </a:r>
          </a:p>
          <a:p>
            <a:pPr lvl="2"/>
            <a:r>
              <a:rPr lang="en-US" altLang="ko-KR" dirty="0" smtClean="0"/>
              <a:t>Worsening pulmonary edema, death have been report </a:t>
            </a:r>
          </a:p>
          <a:p>
            <a:pPr lvl="2"/>
            <a:endParaRPr lang="en-US" altLang="ko-KR" dirty="0" smtClean="0"/>
          </a:p>
          <a:p>
            <a:r>
              <a:rPr lang="en-US" altLang="ko-KR" dirty="0"/>
              <a:t>Prognosis </a:t>
            </a:r>
          </a:p>
          <a:p>
            <a:pPr lvl="1"/>
            <a:r>
              <a:rPr lang="en-US" altLang="ko-KR" dirty="0"/>
              <a:t>symptoms appear, course is fulminant and </a:t>
            </a:r>
            <a:r>
              <a:rPr lang="en-US" altLang="ko-KR" dirty="0" smtClean="0"/>
              <a:t>fatal</a:t>
            </a:r>
          </a:p>
          <a:p>
            <a:pPr lvl="1"/>
            <a:r>
              <a:rPr lang="en-US" altLang="ko-KR" dirty="0" smtClean="0"/>
              <a:t>Median survival after diagnosis is usually 3 </a:t>
            </a:r>
            <a:r>
              <a:rPr lang="en-US" altLang="ko-KR" dirty="0" smtClean="0"/>
              <a:t>yrs</a:t>
            </a:r>
            <a:endParaRPr lang="en-US" altLang="ko-KR" dirty="0"/>
          </a:p>
          <a:p>
            <a:pPr lvl="1"/>
            <a:endParaRPr lang="en-US" altLang="ko-KR" dirty="0" smtClean="0"/>
          </a:p>
          <a:p>
            <a:pPr lvl="2"/>
            <a:endParaRPr lang="en-US" altLang="ko-KR" sz="2200" dirty="0" smtClean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62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4819</TotalTime>
  <Words>416</Words>
  <Application>Microsoft Office PowerPoint</Application>
  <PresentationFormat>화면 슬라이드 쇼(4:3)</PresentationFormat>
  <Paragraphs>97</Paragraphs>
  <Slides>10</Slides>
  <Notes>9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Pulmonary  Capillary  Hemangiomatosis </vt:lpstr>
      <vt:lpstr>Pulmonary  Capillary  Hemangiomatosis </vt:lpstr>
      <vt:lpstr>Pulmonary  Capillary  Hemangiomatosis </vt:lpstr>
      <vt:lpstr>Pulmonary  Capillary  Hemangiomatosis </vt:lpstr>
      <vt:lpstr>Pulmonary  Capillary  Hemangiomatosis </vt:lpstr>
      <vt:lpstr>Differential diagnosis </vt:lpstr>
      <vt:lpstr>PowerPoint 프레젠테이션</vt:lpstr>
      <vt:lpstr>Pulmonary  Capillary  Hemangiomatosis 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CA986C9WDS018</cp:lastModifiedBy>
  <cp:revision>379</cp:revision>
  <cp:lastPrinted>2018-05-31T06:44:46Z</cp:lastPrinted>
  <dcterms:created xsi:type="dcterms:W3CDTF">2018-05-02T05:10:17Z</dcterms:created>
  <dcterms:modified xsi:type="dcterms:W3CDTF">2019-09-25T14:07:58Z</dcterms:modified>
</cp:coreProperties>
</file>