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8" r:id="rId2"/>
    <p:sldId id="398" r:id="rId3"/>
    <p:sldId id="399" r:id="rId4"/>
    <p:sldId id="385" r:id="rId5"/>
    <p:sldId id="401" r:id="rId6"/>
    <p:sldId id="386" r:id="rId7"/>
    <p:sldId id="349" r:id="rId8"/>
    <p:sldId id="400" r:id="rId9"/>
    <p:sldId id="397" r:id="rId10"/>
    <p:sldId id="354" r:id="rId11"/>
    <p:sldId id="355" r:id="rId12"/>
    <p:sldId id="389" r:id="rId13"/>
    <p:sldId id="404" r:id="rId14"/>
    <p:sldId id="403" r:id="rId15"/>
    <p:sldId id="405" r:id="rId16"/>
    <p:sldId id="357" r:id="rId17"/>
    <p:sldId id="359" r:id="rId18"/>
    <p:sldId id="402" r:id="rId19"/>
    <p:sldId id="406" r:id="rId20"/>
    <p:sldId id="407" r:id="rId21"/>
    <p:sldId id="409" r:id="rId22"/>
    <p:sldId id="408" r:id="rId23"/>
    <p:sldId id="391" r:id="rId24"/>
    <p:sldId id="367" r:id="rId25"/>
    <p:sldId id="395" r:id="rId26"/>
    <p:sldId id="396" r:id="rId27"/>
    <p:sldId id="410" r:id="rId28"/>
    <p:sldId id="373" r:id="rId29"/>
    <p:sldId id="392" r:id="rId30"/>
    <p:sldId id="326" r:id="rId31"/>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236" autoAdjust="0"/>
  </p:normalViewPr>
  <p:slideViewPr>
    <p:cSldViewPr>
      <p:cViewPr>
        <p:scale>
          <a:sx n="100" d="100"/>
          <a:sy n="100" d="100"/>
        </p:scale>
        <p:origin x="-29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Single Lung</c:v>
                </c:pt>
              </c:strCache>
            </c:strRef>
          </c:tx>
          <c:spPr>
            <a:gradFill flip="none" rotWithShape="1">
              <a:gsLst>
                <a:gs pos="0">
                  <a:srgbClr val="208C03"/>
                </a:gs>
                <a:gs pos="50000">
                  <a:srgbClr val="20F703"/>
                </a:gs>
                <a:gs pos="100000">
                  <a:srgbClr val="208C03"/>
                </a:gs>
              </a:gsLst>
              <a:lin ang="10800000" scaled="1"/>
              <a:tileRect/>
            </a:gradFill>
          </c:spPr>
          <c:invertIfNegative val="0"/>
          <c:cat>
            <c:numRef>
              <c:f>Sheet1!$A$2:$A$27</c:f>
              <c:numCache>
                <c:formatCode>General</c:formatCode>
                <c:ptCount val="2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numCache>
            </c:numRef>
          </c:cat>
          <c:val>
            <c:numRef>
              <c:f>Sheet1!$B$2:$B$27</c:f>
              <c:numCache>
                <c:formatCode>General</c:formatCode>
                <c:ptCount val="26"/>
                <c:pt idx="0">
                  <c:v>4</c:v>
                </c:pt>
                <c:pt idx="1">
                  <c:v>4</c:v>
                </c:pt>
                <c:pt idx="2">
                  <c:v>26</c:v>
                </c:pt>
                <c:pt idx="3">
                  <c:v>49</c:v>
                </c:pt>
                <c:pt idx="4">
                  <c:v>146</c:v>
                </c:pt>
                <c:pt idx="5">
                  <c:v>284</c:v>
                </c:pt>
                <c:pt idx="6">
                  <c:v>483</c:v>
                </c:pt>
                <c:pt idx="7">
                  <c:v>610</c:v>
                </c:pt>
                <c:pt idx="8">
                  <c:v>708</c:v>
                </c:pt>
                <c:pt idx="9">
                  <c:v>759</c:v>
                </c:pt>
                <c:pt idx="10">
                  <c:v>737</c:v>
                </c:pt>
                <c:pt idx="11">
                  <c:v>702</c:v>
                </c:pt>
                <c:pt idx="12">
                  <c:v>754</c:v>
                </c:pt>
                <c:pt idx="13">
                  <c:v>779</c:v>
                </c:pt>
                <c:pt idx="14">
                  <c:v>815</c:v>
                </c:pt>
                <c:pt idx="15">
                  <c:v>815</c:v>
                </c:pt>
                <c:pt idx="16">
                  <c:v>873</c:v>
                </c:pt>
                <c:pt idx="17">
                  <c:v>860</c:v>
                </c:pt>
                <c:pt idx="18">
                  <c:v>784</c:v>
                </c:pt>
                <c:pt idx="19">
                  <c:v>814</c:v>
                </c:pt>
                <c:pt idx="20">
                  <c:v>919</c:v>
                </c:pt>
                <c:pt idx="21">
                  <c:v>917</c:v>
                </c:pt>
                <c:pt idx="22">
                  <c:v>900</c:v>
                </c:pt>
                <c:pt idx="23">
                  <c:v>878</c:v>
                </c:pt>
                <c:pt idx="24">
                  <c:v>933</c:v>
                </c:pt>
                <c:pt idx="25">
                  <c:v>920</c:v>
                </c:pt>
              </c:numCache>
            </c:numRef>
          </c:val>
        </c:ser>
        <c:ser>
          <c:idx val="1"/>
          <c:order val="1"/>
          <c:tx>
            <c:strRef>
              <c:f>Sheet1!$C$1</c:f>
              <c:strCache>
                <c:ptCount val="1"/>
                <c:pt idx="0">
                  <c:v>Bilateral/Double Lung</c:v>
                </c:pt>
              </c:strCache>
            </c:strRef>
          </c:tx>
          <c:spPr>
            <a:gradFill flip="none" rotWithShape="1">
              <a:gsLst>
                <a:gs pos="0">
                  <a:srgbClr val="7030A0"/>
                </a:gs>
                <a:gs pos="50000">
                  <a:srgbClr val="CC66FF"/>
                </a:gs>
                <a:gs pos="100000">
                  <a:srgbClr val="7030A0"/>
                </a:gs>
              </a:gsLst>
              <a:lin ang="10800000" scaled="1"/>
              <a:tileRect/>
            </a:gradFill>
          </c:spPr>
          <c:invertIfNegative val="0"/>
          <c:cat>
            <c:numRef>
              <c:f>Sheet1!$A$2:$A$27</c:f>
              <c:numCache>
                <c:formatCode>General</c:formatCode>
                <c:ptCount val="2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numCache>
            </c:numRef>
          </c:cat>
          <c:val>
            <c:numRef>
              <c:f>Sheet1!$C$2:$C$27</c:f>
              <c:numCache>
                <c:formatCode>General</c:formatCode>
                <c:ptCount val="26"/>
                <c:pt idx="0">
                  <c:v>1</c:v>
                </c:pt>
                <c:pt idx="1">
                  <c:v>3</c:v>
                </c:pt>
                <c:pt idx="2">
                  <c:v>12</c:v>
                </c:pt>
                <c:pt idx="3">
                  <c:v>40</c:v>
                </c:pt>
                <c:pt idx="4">
                  <c:v>58</c:v>
                </c:pt>
                <c:pt idx="5">
                  <c:v>166</c:v>
                </c:pt>
                <c:pt idx="6">
                  <c:v>275</c:v>
                </c:pt>
                <c:pt idx="7">
                  <c:v>360</c:v>
                </c:pt>
                <c:pt idx="8">
                  <c:v>452</c:v>
                </c:pt>
                <c:pt idx="9">
                  <c:v>530</c:v>
                </c:pt>
                <c:pt idx="10">
                  <c:v>675</c:v>
                </c:pt>
                <c:pt idx="11">
                  <c:v>687</c:v>
                </c:pt>
                <c:pt idx="12">
                  <c:v>756</c:v>
                </c:pt>
                <c:pt idx="13">
                  <c:v>768</c:v>
                </c:pt>
                <c:pt idx="14">
                  <c:v>744</c:v>
                </c:pt>
                <c:pt idx="15">
                  <c:v>885</c:v>
                </c:pt>
                <c:pt idx="16">
                  <c:v>911</c:v>
                </c:pt>
                <c:pt idx="17">
                  <c:v>1114</c:v>
                </c:pt>
                <c:pt idx="18">
                  <c:v>1228</c:v>
                </c:pt>
                <c:pt idx="19">
                  <c:v>1404</c:v>
                </c:pt>
                <c:pt idx="20">
                  <c:v>1650</c:v>
                </c:pt>
                <c:pt idx="21">
                  <c:v>1877</c:v>
                </c:pt>
                <c:pt idx="22">
                  <c:v>2020</c:v>
                </c:pt>
                <c:pt idx="23">
                  <c:v>2103</c:v>
                </c:pt>
                <c:pt idx="24">
                  <c:v>2345</c:v>
                </c:pt>
                <c:pt idx="25">
                  <c:v>2599</c:v>
                </c:pt>
              </c:numCache>
            </c:numRef>
          </c:val>
        </c:ser>
        <c:ser>
          <c:idx val="2"/>
          <c:order val="2"/>
          <c:tx>
            <c:strRef>
              <c:f>Sheet1!$D$1</c:f>
              <c:strCache>
                <c:ptCount val="1"/>
                <c:pt idx="0">
                  <c:v>Total</c:v>
                </c:pt>
              </c:strCache>
            </c:strRef>
          </c:tx>
          <c:spPr>
            <a:noFill/>
          </c:spPr>
          <c:invertIfNegative val="0"/>
          <c:dLbls>
            <c:dLbl>
              <c:idx val="10"/>
              <c:layout>
                <c:manualLayout>
                  <c:x val="2.9498525073745892E-3"/>
                  <c:y val="0.11084380899755952"/>
                </c:manualLayout>
              </c:layout>
              <c:dLblPos val="ctr"/>
              <c:showLegendKey val="0"/>
              <c:showVal val="1"/>
              <c:showCatName val="0"/>
              <c:showSerName val="0"/>
              <c:showPercent val="0"/>
              <c:showBubbleSize val="0"/>
            </c:dLbl>
            <c:dLbl>
              <c:idx val="13"/>
              <c:layout>
                <c:manualLayout>
                  <c:x val="-1.4749262536873156E-3"/>
                  <c:y val="0.12329557489524556"/>
                </c:manualLayout>
              </c:layout>
              <c:dLblPos val="ctr"/>
              <c:showLegendKey val="0"/>
              <c:showVal val="1"/>
              <c:showCatName val="0"/>
              <c:showSerName val="0"/>
              <c:showPercent val="0"/>
              <c:showBubbleSize val="0"/>
            </c:dLbl>
            <c:numFmt formatCode="General" sourceLinked="0"/>
            <c:txPr>
              <a:bodyPr/>
              <a:lstStyle/>
              <a:p>
                <a:pPr>
                  <a:defRPr sz="1000" b="1">
                    <a:solidFill>
                      <a:srgbClr val="002060"/>
                    </a:solidFill>
                  </a:defRPr>
                </a:pPr>
                <a:endParaRPr lang="ko-KR"/>
              </a:p>
            </c:txPr>
            <c:dLblPos val="inBase"/>
            <c:showLegendKey val="0"/>
            <c:showVal val="1"/>
            <c:showCatName val="0"/>
            <c:showSerName val="0"/>
            <c:showPercent val="0"/>
            <c:showBubbleSize val="0"/>
            <c:showLeaderLines val="0"/>
          </c:dLbls>
          <c:cat>
            <c:numRef>
              <c:f>Sheet1!$A$2:$A$27</c:f>
              <c:numCache>
                <c:formatCode>General</c:formatCode>
                <c:ptCount val="26"/>
                <c:pt idx="0">
                  <c:v>1985</c:v>
                </c:pt>
                <c:pt idx="1">
                  <c:v>1986</c:v>
                </c:pt>
                <c:pt idx="2">
                  <c:v>1987</c:v>
                </c:pt>
                <c:pt idx="3">
                  <c:v>1988</c:v>
                </c:pt>
                <c:pt idx="4">
                  <c:v>1989</c:v>
                </c:pt>
                <c:pt idx="5">
                  <c:v>1990</c:v>
                </c:pt>
                <c:pt idx="6">
                  <c:v>1991</c:v>
                </c:pt>
                <c:pt idx="7">
                  <c:v>1992</c:v>
                </c:pt>
                <c:pt idx="8">
                  <c:v>1993</c:v>
                </c:pt>
                <c:pt idx="9">
                  <c:v>1994</c:v>
                </c:pt>
                <c:pt idx="10">
                  <c:v>1995</c:v>
                </c:pt>
                <c:pt idx="11">
                  <c:v>1996</c:v>
                </c:pt>
                <c:pt idx="12">
                  <c:v>1997</c:v>
                </c:pt>
                <c:pt idx="13">
                  <c:v>1998</c:v>
                </c:pt>
                <c:pt idx="14">
                  <c:v>1999</c:v>
                </c:pt>
                <c:pt idx="15">
                  <c:v>2000</c:v>
                </c:pt>
                <c:pt idx="16">
                  <c:v>2001</c:v>
                </c:pt>
                <c:pt idx="17">
                  <c:v>2002</c:v>
                </c:pt>
                <c:pt idx="18">
                  <c:v>2003</c:v>
                </c:pt>
                <c:pt idx="19">
                  <c:v>2004</c:v>
                </c:pt>
                <c:pt idx="20">
                  <c:v>2005</c:v>
                </c:pt>
                <c:pt idx="21">
                  <c:v>2006</c:v>
                </c:pt>
                <c:pt idx="22">
                  <c:v>2007</c:v>
                </c:pt>
                <c:pt idx="23">
                  <c:v>2008</c:v>
                </c:pt>
                <c:pt idx="24">
                  <c:v>2009</c:v>
                </c:pt>
                <c:pt idx="25">
                  <c:v>2010</c:v>
                </c:pt>
              </c:numCache>
            </c:numRef>
          </c:cat>
          <c:val>
            <c:numRef>
              <c:f>Sheet1!$D$2:$D$27</c:f>
              <c:numCache>
                <c:formatCode>General</c:formatCode>
                <c:ptCount val="26"/>
                <c:pt idx="0">
                  <c:v>5</c:v>
                </c:pt>
                <c:pt idx="1">
                  <c:v>7</c:v>
                </c:pt>
                <c:pt idx="2">
                  <c:v>38</c:v>
                </c:pt>
                <c:pt idx="3">
                  <c:v>89</c:v>
                </c:pt>
                <c:pt idx="4">
                  <c:v>204</c:v>
                </c:pt>
                <c:pt idx="5">
                  <c:v>450</c:v>
                </c:pt>
                <c:pt idx="6">
                  <c:v>758</c:v>
                </c:pt>
                <c:pt idx="7">
                  <c:v>970</c:v>
                </c:pt>
                <c:pt idx="8">
                  <c:v>1160</c:v>
                </c:pt>
                <c:pt idx="9">
                  <c:v>1289</c:v>
                </c:pt>
                <c:pt idx="10">
                  <c:v>1412</c:v>
                </c:pt>
                <c:pt idx="11">
                  <c:v>1389</c:v>
                </c:pt>
                <c:pt idx="12">
                  <c:v>1510</c:v>
                </c:pt>
                <c:pt idx="13">
                  <c:v>1547</c:v>
                </c:pt>
                <c:pt idx="14">
                  <c:v>1559</c:v>
                </c:pt>
                <c:pt idx="15">
                  <c:v>1700</c:v>
                </c:pt>
                <c:pt idx="16">
                  <c:v>1784</c:v>
                </c:pt>
                <c:pt idx="17">
                  <c:v>1974</c:v>
                </c:pt>
                <c:pt idx="18">
                  <c:v>2012</c:v>
                </c:pt>
                <c:pt idx="19">
                  <c:v>2218</c:v>
                </c:pt>
                <c:pt idx="20">
                  <c:v>2569</c:v>
                </c:pt>
                <c:pt idx="21">
                  <c:v>2794</c:v>
                </c:pt>
                <c:pt idx="22">
                  <c:v>2920</c:v>
                </c:pt>
                <c:pt idx="23">
                  <c:v>2981</c:v>
                </c:pt>
                <c:pt idx="24">
                  <c:v>3278</c:v>
                </c:pt>
                <c:pt idx="25">
                  <c:v>3519</c:v>
                </c:pt>
              </c:numCache>
            </c:numRef>
          </c:val>
        </c:ser>
        <c:dLbls>
          <c:showLegendKey val="0"/>
          <c:showVal val="0"/>
          <c:showCatName val="0"/>
          <c:showSerName val="0"/>
          <c:showPercent val="0"/>
          <c:showBubbleSize val="0"/>
        </c:dLbls>
        <c:gapWidth val="35"/>
        <c:overlap val="100"/>
        <c:axId val="51223936"/>
        <c:axId val="51229824"/>
      </c:barChart>
      <c:catAx>
        <c:axId val="51223936"/>
        <c:scaling>
          <c:orientation val="minMax"/>
        </c:scaling>
        <c:delete val="0"/>
        <c:axPos val="b"/>
        <c:numFmt formatCode="General" sourceLinked="1"/>
        <c:majorTickMark val="out"/>
        <c:minorTickMark val="none"/>
        <c:tickLblPos val="nextTo"/>
        <c:txPr>
          <a:bodyPr rot="-2700000"/>
          <a:lstStyle/>
          <a:p>
            <a:pPr>
              <a:defRPr sz="1500" b="1"/>
            </a:pPr>
            <a:endParaRPr lang="ko-KR"/>
          </a:p>
        </c:txPr>
        <c:crossAx val="51229824"/>
        <c:crosses val="autoZero"/>
        <c:auto val="1"/>
        <c:lblAlgn val="ctr"/>
        <c:lblOffset val="100"/>
        <c:tickLblSkip val="1"/>
        <c:noMultiLvlLbl val="0"/>
      </c:catAx>
      <c:valAx>
        <c:axId val="51229824"/>
        <c:scaling>
          <c:orientation val="minMax"/>
          <c:max val="4000"/>
        </c:scaling>
        <c:delete val="0"/>
        <c:axPos val="l"/>
        <c:majorGridlines>
          <c:spPr>
            <a:ln>
              <a:prstDash val="sysDash"/>
            </a:ln>
          </c:spPr>
        </c:majorGridlines>
        <c:title>
          <c:tx>
            <c:rich>
              <a:bodyPr rot="-5400000" vert="horz"/>
              <a:lstStyle/>
              <a:p>
                <a:pPr>
                  <a:defRPr sz="1700"/>
                </a:pPr>
                <a:r>
                  <a:rPr lang="en-US" sz="1700" dirty="0" smtClean="0"/>
                  <a:t>Number of Transplants</a:t>
                </a:r>
                <a:endParaRPr lang="en-US" sz="1700" dirty="0"/>
              </a:p>
            </c:rich>
          </c:tx>
          <c:layout/>
          <c:overlay val="0"/>
        </c:title>
        <c:numFmt formatCode="General" sourceLinked="0"/>
        <c:majorTickMark val="out"/>
        <c:minorTickMark val="none"/>
        <c:tickLblPos val="nextTo"/>
        <c:txPr>
          <a:bodyPr/>
          <a:lstStyle/>
          <a:p>
            <a:pPr>
              <a:defRPr sz="1500" b="1"/>
            </a:pPr>
            <a:endParaRPr lang="ko-KR"/>
          </a:p>
        </c:txPr>
        <c:crossAx val="51223936"/>
        <c:crosses val="autoZero"/>
        <c:crossBetween val="between"/>
        <c:majorUnit val="500"/>
      </c:valAx>
      <c:spPr>
        <a:solidFill>
          <a:schemeClr val="bg2"/>
        </a:solidFill>
        <a:ln>
          <a:solidFill>
            <a:schemeClr val="tx1"/>
          </a:solidFill>
        </a:ln>
      </c:spPr>
    </c:plotArea>
    <c:legend>
      <c:legendPos val="l"/>
      <c:legendEntry>
        <c:idx val="0"/>
        <c:delete val="1"/>
      </c:legendEntry>
      <c:layout>
        <c:manualLayout>
          <c:xMode val="edge"/>
          <c:yMode val="edge"/>
          <c:x val="0.15929203539823802"/>
          <c:y val="0.10552953907077404"/>
          <c:w val="0.34768117526975811"/>
          <c:h val="0.19817792512778021"/>
        </c:manualLayout>
      </c:layout>
      <c:overlay val="1"/>
      <c:spPr>
        <a:solidFill>
          <a:schemeClr val="bg2"/>
        </a:solidFill>
        <a:ln>
          <a:solidFill>
            <a:schemeClr val="tx1"/>
          </a:solidFill>
        </a:ln>
      </c:spPr>
      <c:txPr>
        <a:bodyPr/>
        <a:lstStyle/>
        <a:p>
          <a:pPr>
            <a:defRPr sz="1500" b="1"/>
          </a:pPr>
          <a:endParaRPr lang="ko-KR"/>
        </a:p>
      </c:txPr>
    </c:legend>
    <c:plotVisOnly val="1"/>
    <c:dispBlanksAs val="gap"/>
    <c:showDLblsOverMax val="0"/>
  </c:chart>
  <c:txPr>
    <a:bodyPr/>
    <a:lstStyle/>
    <a:p>
      <a:pPr>
        <a:defRPr sz="1800"/>
      </a:pPr>
      <a:endParaRPr lang="ko-K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799293893573057E-2"/>
          <c:y val="3.3590508847684365E-2"/>
          <c:w val="0.87737962511323264"/>
          <c:h val="0.77074260114040805"/>
        </c:manualLayout>
      </c:layout>
      <c:scatterChart>
        <c:scatterStyle val="lineMarker"/>
        <c:varyColors val="0"/>
        <c:ser>
          <c:idx val="0"/>
          <c:order val="0"/>
          <c:tx>
            <c:strRef>
              <c:f>Sheet1!$B$1</c:f>
              <c:strCache>
                <c:ptCount val="1"/>
                <c:pt idx="0">
                  <c:v>Bilateral/Double Lung (N=19,566)</c:v>
                </c:pt>
              </c:strCache>
            </c:strRef>
          </c:tx>
          <c:spPr>
            <a:ln w="41275">
              <a:solidFill>
                <a:srgbClr val="00FFFF"/>
              </a:solidFill>
            </a:ln>
          </c:spPr>
          <c:marker>
            <c:symbol val="none"/>
          </c:marker>
          <c:xVal>
            <c:numRef>
              <c:f>Sheet1!$A$2:$A$29</c:f>
              <c:numCache>
                <c:formatCode>General</c:formatCode>
                <c:ptCount val="28"/>
                <c:pt idx="0">
                  <c:v>0</c:v>
                </c:pt>
                <c:pt idx="1">
                  <c:v>8.3300000000000068E-2</c:v>
                </c:pt>
                <c:pt idx="2">
                  <c:v>0.16670000000000001</c:v>
                </c:pt>
                <c:pt idx="3">
                  <c:v>0.25</c:v>
                </c:pt>
                <c:pt idx="4">
                  <c:v>0.33330000000000543</c:v>
                </c:pt>
                <c:pt idx="5">
                  <c:v>0.41670000000000001</c:v>
                </c:pt>
                <c:pt idx="6">
                  <c:v>0.5</c:v>
                </c:pt>
                <c:pt idx="7">
                  <c:v>0.58329999999999949</c:v>
                </c:pt>
                <c:pt idx="8">
                  <c:v>0.66670000000000906</c:v>
                </c:pt>
                <c:pt idx="9">
                  <c:v>0.75000000000000622</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pt idx="26">
                  <c:v>15</c:v>
                </c:pt>
                <c:pt idx="27">
                  <c:v>16</c:v>
                </c:pt>
              </c:numCache>
            </c:numRef>
          </c:xVal>
          <c:yVal>
            <c:numRef>
              <c:f>Sheet1!$B$2:$B$29</c:f>
              <c:numCache>
                <c:formatCode>General</c:formatCode>
                <c:ptCount val="28"/>
                <c:pt idx="0">
                  <c:v>100</c:v>
                </c:pt>
                <c:pt idx="1">
                  <c:v>92.603999999999999</c:v>
                </c:pt>
                <c:pt idx="2">
                  <c:v>90.144000000000005</c:v>
                </c:pt>
                <c:pt idx="3">
                  <c:v>88.363</c:v>
                </c:pt>
                <c:pt idx="4">
                  <c:v>87.124999999999986</c:v>
                </c:pt>
                <c:pt idx="5">
                  <c:v>85.955000000000013</c:v>
                </c:pt>
                <c:pt idx="6">
                  <c:v>84.881</c:v>
                </c:pt>
                <c:pt idx="7">
                  <c:v>83.86999999999999</c:v>
                </c:pt>
                <c:pt idx="8">
                  <c:v>83.178999999999988</c:v>
                </c:pt>
                <c:pt idx="9">
                  <c:v>82.464000000000027</c:v>
                </c:pt>
                <c:pt idx="10">
                  <c:v>81.730999999999995</c:v>
                </c:pt>
                <c:pt idx="11">
                  <c:v>80.897999999999996</c:v>
                </c:pt>
                <c:pt idx="12">
                  <c:v>80.175999999999988</c:v>
                </c:pt>
                <c:pt idx="13">
                  <c:v>72.578999999999979</c:v>
                </c:pt>
                <c:pt idx="14">
                  <c:v>66.257000000000005</c:v>
                </c:pt>
                <c:pt idx="15">
                  <c:v>61.134</c:v>
                </c:pt>
                <c:pt idx="16">
                  <c:v>56.636000000000003</c:v>
                </c:pt>
                <c:pt idx="17">
                  <c:v>52.564</c:v>
                </c:pt>
                <c:pt idx="18">
                  <c:v>48.910999999999994</c:v>
                </c:pt>
                <c:pt idx="19">
                  <c:v>45.009</c:v>
                </c:pt>
                <c:pt idx="20">
                  <c:v>41.268000000000313</c:v>
                </c:pt>
                <c:pt idx="21">
                  <c:v>38.168000000000013</c:v>
                </c:pt>
                <c:pt idx="22">
                  <c:v>35.312999999999995</c:v>
                </c:pt>
                <c:pt idx="23">
                  <c:v>32.409000000000006</c:v>
                </c:pt>
                <c:pt idx="24">
                  <c:v>29.467999999999989</c:v>
                </c:pt>
                <c:pt idx="25">
                  <c:v>26.692</c:v>
                </c:pt>
                <c:pt idx="26">
                  <c:v>24.643000000000001</c:v>
                </c:pt>
                <c:pt idx="27">
                  <c:v>23.47</c:v>
                </c:pt>
              </c:numCache>
            </c:numRef>
          </c:yVal>
          <c:smooth val="0"/>
        </c:ser>
        <c:ser>
          <c:idx val="1"/>
          <c:order val="1"/>
          <c:tx>
            <c:strRef>
              <c:f>Sheet1!$C$1</c:f>
              <c:strCache>
                <c:ptCount val="1"/>
                <c:pt idx="0">
                  <c:v>Single Lung (N=13,276)</c:v>
                </c:pt>
              </c:strCache>
            </c:strRef>
          </c:tx>
          <c:spPr>
            <a:ln w="41275">
              <a:solidFill>
                <a:srgbClr val="FF0000"/>
              </a:solidFill>
              <a:prstDash val="solid"/>
            </a:ln>
          </c:spPr>
          <c:marker>
            <c:symbol val="none"/>
          </c:marker>
          <c:xVal>
            <c:numRef>
              <c:f>Sheet1!$A$2:$A$29</c:f>
              <c:numCache>
                <c:formatCode>General</c:formatCode>
                <c:ptCount val="28"/>
                <c:pt idx="0">
                  <c:v>0</c:v>
                </c:pt>
                <c:pt idx="1">
                  <c:v>8.3300000000000068E-2</c:v>
                </c:pt>
                <c:pt idx="2">
                  <c:v>0.16670000000000001</c:v>
                </c:pt>
                <c:pt idx="3">
                  <c:v>0.25</c:v>
                </c:pt>
                <c:pt idx="4">
                  <c:v>0.33330000000000543</c:v>
                </c:pt>
                <c:pt idx="5">
                  <c:v>0.41670000000000001</c:v>
                </c:pt>
                <c:pt idx="6">
                  <c:v>0.5</c:v>
                </c:pt>
                <c:pt idx="7">
                  <c:v>0.58329999999999949</c:v>
                </c:pt>
                <c:pt idx="8">
                  <c:v>0.66670000000000906</c:v>
                </c:pt>
                <c:pt idx="9">
                  <c:v>0.75000000000000622</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pt idx="26">
                  <c:v>15</c:v>
                </c:pt>
                <c:pt idx="27">
                  <c:v>16</c:v>
                </c:pt>
              </c:numCache>
            </c:numRef>
          </c:xVal>
          <c:yVal>
            <c:numRef>
              <c:f>Sheet1!$C$2:$C$29</c:f>
              <c:numCache>
                <c:formatCode>General</c:formatCode>
                <c:ptCount val="28"/>
                <c:pt idx="0">
                  <c:v>100</c:v>
                </c:pt>
                <c:pt idx="1">
                  <c:v>92.418000000000006</c:v>
                </c:pt>
                <c:pt idx="2">
                  <c:v>89.655999999999949</c:v>
                </c:pt>
                <c:pt idx="3">
                  <c:v>87.727000000000004</c:v>
                </c:pt>
                <c:pt idx="4">
                  <c:v>86.293999999999997</c:v>
                </c:pt>
                <c:pt idx="5">
                  <c:v>84.982000000000014</c:v>
                </c:pt>
                <c:pt idx="6">
                  <c:v>83.754999999999995</c:v>
                </c:pt>
                <c:pt idx="7">
                  <c:v>82.596000000000004</c:v>
                </c:pt>
                <c:pt idx="8">
                  <c:v>81.450999999999993</c:v>
                </c:pt>
                <c:pt idx="9">
                  <c:v>80.444000000000727</c:v>
                </c:pt>
                <c:pt idx="10">
                  <c:v>79.332999999999998</c:v>
                </c:pt>
                <c:pt idx="11">
                  <c:v>78.327999999999989</c:v>
                </c:pt>
                <c:pt idx="12">
                  <c:v>77.433999999999997</c:v>
                </c:pt>
                <c:pt idx="13">
                  <c:v>67.831000000000003</c:v>
                </c:pt>
                <c:pt idx="14">
                  <c:v>60.236000000000011</c:v>
                </c:pt>
                <c:pt idx="15">
                  <c:v>53.607000000000006</c:v>
                </c:pt>
                <c:pt idx="16">
                  <c:v>47.483999999999995</c:v>
                </c:pt>
                <c:pt idx="17">
                  <c:v>41.339000000000006</c:v>
                </c:pt>
                <c:pt idx="18">
                  <c:v>36.062000000000012</c:v>
                </c:pt>
                <c:pt idx="19">
                  <c:v>30.985999999999727</c:v>
                </c:pt>
                <c:pt idx="20">
                  <c:v>26.628</c:v>
                </c:pt>
                <c:pt idx="21">
                  <c:v>22.170999999999999</c:v>
                </c:pt>
                <c:pt idx="22">
                  <c:v>18.673999999999999</c:v>
                </c:pt>
                <c:pt idx="23">
                  <c:v>16.600000000000001</c:v>
                </c:pt>
                <c:pt idx="24">
                  <c:v>13.630999999999998</c:v>
                </c:pt>
                <c:pt idx="25">
                  <c:v>11.366000000000026</c:v>
                </c:pt>
                <c:pt idx="26">
                  <c:v>8.7590000000000003</c:v>
                </c:pt>
                <c:pt idx="27">
                  <c:v>7</c:v>
                </c:pt>
              </c:numCache>
            </c:numRef>
          </c:yVal>
          <c:smooth val="0"/>
        </c:ser>
        <c:ser>
          <c:idx val="2"/>
          <c:order val="2"/>
          <c:tx>
            <c:strRef>
              <c:f>Sheet1!$D$1</c:f>
              <c:strCache>
                <c:ptCount val="1"/>
                <c:pt idx="0">
                  <c:v>All Lungs (N=32,842)</c:v>
                </c:pt>
              </c:strCache>
            </c:strRef>
          </c:tx>
          <c:spPr>
            <a:ln w="41275">
              <a:solidFill>
                <a:srgbClr val="00FF00"/>
              </a:solidFill>
            </a:ln>
          </c:spPr>
          <c:marker>
            <c:symbol val="none"/>
          </c:marker>
          <c:xVal>
            <c:numRef>
              <c:f>Sheet1!$A$2:$A$29</c:f>
              <c:numCache>
                <c:formatCode>General</c:formatCode>
                <c:ptCount val="28"/>
                <c:pt idx="0">
                  <c:v>0</c:v>
                </c:pt>
                <c:pt idx="1">
                  <c:v>8.3300000000000068E-2</c:v>
                </c:pt>
                <c:pt idx="2">
                  <c:v>0.16670000000000001</c:v>
                </c:pt>
                <c:pt idx="3">
                  <c:v>0.25</c:v>
                </c:pt>
                <c:pt idx="4">
                  <c:v>0.33330000000000543</c:v>
                </c:pt>
                <c:pt idx="5">
                  <c:v>0.41670000000000001</c:v>
                </c:pt>
                <c:pt idx="6">
                  <c:v>0.5</c:v>
                </c:pt>
                <c:pt idx="7">
                  <c:v>0.58329999999999949</c:v>
                </c:pt>
                <c:pt idx="8">
                  <c:v>0.66670000000000906</c:v>
                </c:pt>
                <c:pt idx="9">
                  <c:v>0.75000000000000622</c:v>
                </c:pt>
                <c:pt idx="10">
                  <c:v>0.83330000000000004</c:v>
                </c:pt>
                <c:pt idx="11">
                  <c:v>0.91670000000000063</c:v>
                </c:pt>
                <c:pt idx="12">
                  <c:v>1</c:v>
                </c:pt>
                <c:pt idx="13">
                  <c:v>2</c:v>
                </c:pt>
                <c:pt idx="14">
                  <c:v>3</c:v>
                </c:pt>
                <c:pt idx="15">
                  <c:v>4</c:v>
                </c:pt>
                <c:pt idx="16">
                  <c:v>5</c:v>
                </c:pt>
                <c:pt idx="17">
                  <c:v>6</c:v>
                </c:pt>
                <c:pt idx="18">
                  <c:v>7</c:v>
                </c:pt>
                <c:pt idx="19">
                  <c:v>8</c:v>
                </c:pt>
                <c:pt idx="20">
                  <c:v>9</c:v>
                </c:pt>
                <c:pt idx="21">
                  <c:v>10</c:v>
                </c:pt>
                <c:pt idx="22">
                  <c:v>11</c:v>
                </c:pt>
                <c:pt idx="23">
                  <c:v>12</c:v>
                </c:pt>
                <c:pt idx="24">
                  <c:v>13</c:v>
                </c:pt>
                <c:pt idx="25">
                  <c:v>14</c:v>
                </c:pt>
                <c:pt idx="26">
                  <c:v>15</c:v>
                </c:pt>
                <c:pt idx="27">
                  <c:v>16</c:v>
                </c:pt>
              </c:numCache>
            </c:numRef>
          </c:xVal>
          <c:yVal>
            <c:numRef>
              <c:f>Sheet1!$D$2:$D$29</c:f>
              <c:numCache>
                <c:formatCode>General</c:formatCode>
                <c:ptCount val="28"/>
                <c:pt idx="0">
                  <c:v>100</c:v>
                </c:pt>
                <c:pt idx="1">
                  <c:v>92.53</c:v>
                </c:pt>
                <c:pt idx="2">
                  <c:v>89.945000000000007</c:v>
                </c:pt>
                <c:pt idx="3">
                  <c:v>88.103999999999999</c:v>
                </c:pt>
                <c:pt idx="4">
                  <c:v>86.786000000000001</c:v>
                </c:pt>
                <c:pt idx="5">
                  <c:v>85.557999999999993</c:v>
                </c:pt>
                <c:pt idx="6">
                  <c:v>84.421000000000006</c:v>
                </c:pt>
                <c:pt idx="7">
                  <c:v>83.349000000000004</c:v>
                </c:pt>
                <c:pt idx="8">
                  <c:v>82.471000000000004</c:v>
                </c:pt>
                <c:pt idx="9">
                  <c:v>81.635999999999981</c:v>
                </c:pt>
                <c:pt idx="10">
                  <c:v>80.747000000000227</c:v>
                </c:pt>
                <c:pt idx="11">
                  <c:v>79.843000000000004</c:v>
                </c:pt>
                <c:pt idx="12">
                  <c:v>79.05</c:v>
                </c:pt>
                <c:pt idx="13">
                  <c:v>70.60299999999998</c:v>
                </c:pt>
                <c:pt idx="14">
                  <c:v>63.717000000000006</c:v>
                </c:pt>
                <c:pt idx="15">
                  <c:v>57.891000000000005</c:v>
                </c:pt>
                <c:pt idx="16">
                  <c:v>52.596000000000011</c:v>
                </c:pt>
                <c:pt idx="17">
                  <c:v>47.47</c:v>
                </c:pt>
                <c:pt idx="18">
                  <c:v>42.939</c:v>
                </c:pt>
                <c:pt idx="19">
                  <c:v>38.349000000000004</c:v>
                </c:pt>
                <c:pt idx="20">
                  <c:v>34.189</c:v>
                </c:pt>
                <c:pt idx="21">
                  <c:v>30.251000000000001</c:v>
                </c:pt>
                <c:pt idx="22">
                  <c:v>26.951000000000001</c:v>
                </c:pt>
                <c:pt idx="23">
                  <c:v>24.431000000000001</c:v>
                </c:pt>
                <c:pt idx="24">
                  <c:v>21.367000000000001</c:v>
                </c:pt>
                <c:pt idx="25">
                  <c:v>18.787999999999986</c:v>
                </c:pt>
                <c:pt idx="26">
                  <c:v>16.349</c:v>
                </c:pt>
                <c:pt idx="27">
                  <c:v>14.703000000000001</c:v>
                </c:pt>
              </c:numCache>
            </c:numRef>
          </c:yVal>
          <c:smooth val="0"/>
        </c:ser>
        <c:dLbls>
          <c:showLegendKey val="0"/>
          <c:showVal val="0"/>
          <c:showCatName val="0"/>
          <c:showSerName val="0"/>
          <c:showPercent val="0"/>
          <c:showBubbleSize val="0"/>
        </c:dLbls>
        <c:axId val="41491840"/>
        <c:axId val="41502208"/>
      </c:scatterChart>
      <c:valAx>
        <c:axId val="41491840"/>
        <c:scaling>
          <c:orientation val="minMax"/>
          <c:max val="16"/>
          <c:min val="0"/>
        </c:scaling>
        <c:delete val="0"/>
        <c:axPos val="b"/>
        <c:title>
          <c:tx>
            <c:rich>
              <a:bodyPr/>
              <a:lstStyle/>
              <a:p>
                <a:pPr>
                  <a:defRPr sz="1700"/>
                </a:pPr>
                <a:r>
                  <a:rPr lang="en-US" sz="1700" dirty="0" smtClean="0"/>
                  <a:t>Years</a:t>
                </a:r>
                <a:endParaRPr lang="en-US" sz="1700" dirty="0"/>
              </a:p>
            </c:rich>
          </c:tx>
          <c:layout/>
          <c:overlay val="0"/>
        </c:title>
        <c:numFmt formatCode="#,##0" sourceLinked="0"/>
        <c:majorTickMark val="out"/>
        <c:minorTickMark val="none"/>
        <c:tickLblPos val="nextTo"/>
        <c:txPr>
          <a:bodyPr rot="0"/>
          <a:lstStyle/>
          <a:p>
            <a:pPr>
              <a:defRPr sz="1500" b="1"/>
            </a:pPr>
            <a:endParaRPr lang="ko-KR"/>
          </a:p>
        </c:txPr>
        <c:crossAx val="41502208"/>
        <c:crosses val="autoZero"/>
        <c:crossBetween val="midCat"/>
        <c:majorUnit val="1"/>
      </c:valAx>
      <c:valAx>
        <c:axId val="41502208"/>
        <c:scaling>
          <c:orientation val="minMax"/>
          <c:max val="100"/>
          <c:min val="0"/>
        </c:scaling>
        <c:delete val="0"/>
        <c:axPos val="l"/>
        <c:majorGridlines>
          <c:spPr>
            <a:ln>
              <a:prstDash val="sysDash"/>
            </a:ln>
          </c:spPr>
        </c:majorGridlines>
        <c:title>
          <c:tx>
            <c:rich>
              <a:bodyPr rot="-5400000" vert="horz"/>
              <a:lstStyle/>
              <a:p>
                <a:pPr>
                  <a:defRPr sz="1700"/>
                </a:pPr>
                <a:r>
                  <a:rPr lang="en-US" sz="1700" b="1" i="0" baseline="0" dirty="0" smtClean="0">
                    <a:solidFill>
                      <a:schemeClr val="tx1"/>
                    </a:solidFill>
                  </a:rPr>
                  <a:t>Survival (%)</a:t>
                </a:r>
                <a:endParaRPr lang="en-US" sz="1700" b="1" i="0" baseline="0" dirty="0">
                  <a:solidFill>
                    <a:schemeClr val="tx1"/>
                  </a:solidFill>
                </a:endParaRPr>
              </a:p>
            </c:rich>
          </c:tx>
          <c:layout/>
          <c:overlay val="0"/>
        </c:title>
        <c:numFmt formatCode="General" sourceLinked="1"/>
        <c:majorTickMark val="out"/>
        <c:minorTickMark val="none"/>
        <c:tickLblPos val="nextTo"/>
        <c:txPr>
          <a:bodyPr/>
          <a:lstStyle/>
          <a:p>
            <a:pPr>
              <a:defRPr sz="1500" b="1"/>
            </a:pPr>
            <a:endParaRPr lang="ko-KR"/>
          </a:p>
        </c:txPr>
        <c:crossAx val="41491840"/>
        <c:crosses val="autoZero"/>
        <c:crossBetween val="midCat"/>
        <c:majorUnit val="25"/>
      </c:valAx>
      <c:spPr>
        <a:solidFill>
          <a:schemeClr val="bg2"/>
        </a:solidFill>
        <a:ln>
          <a:solidFill>
            <a:schemeClr val="tx1"/>
          </a:solidFill>
        </a:ln>
      </c:spPr>
    </c:plotArea>
    <c:legend>
      <c:legendPos val="r"/>
      <c:layout>
        <c:manualLayout>
          <c:xMode val="edge"/>
          <c:yMode val="edge"/>
          <c:x val="0.12224920446891119"/>
          <c:y val="0.58279887393108198"/>
          <c:w val="0.4293093224458055"/>
          <c:h val="0.18790788248243376"/>
        </c:manualLayout>
      </c:layout>
      <c:overlay val="1"/>
      <c:spPr>
        <a:solidFill>
          <a:schemeClr val="bg2"/>
        </a:solidFill>
        <a:ln>
          <a:solidFill>
            <a:schemeClr val="tx1"/>
          </a:solidFill>
        </a:ln>
      </c:spPr>
      <c:txPr>
        <a:bodyPr/>
        <a:lstStyle/>
        <a:p>
          <a:pPr>
            <a:defRPr sz="1400" b="1"/>
          </a:pPr>
          <a:endParaRPr lang="ko-KR"/>
        </a:p>
      </c:txPr>
    </c:legend>
    <c:plotVisOnly val="1"/>
    <c:dispBlanksAs val="gap"/>
    <c:showDLblsOverMax val="0"/>
  </c:chart>
  <c:txPr>
    <a:bodyPr/>
    <a:lstStyle/>
    <a:p>
      <a:pPr>
        <a:defRPr sz="1800"/>
      </a:pPr>
      <a:endParaRPr lang="ko-KR"/>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0376B4-494D-417B-8C8A-B64F72619097}" type="doc">
      <dgm:prSet loTypeId="urn:microsoft.com/office/officeart/2005/8/layout/vList2" loCatId="list" qsTypeId="urn:microsoft.com/office/officeart/2005/8/quickstyle/simple1" qsCatId="simple" csTypeId="urn:microsoft.com/office/officeart/2005/8/colors/colorful4" csCatId="colorful" phldr="1"/>
      <dgm:spPr/>
      <dgm:t>
        <a:bodyPr/>
        <a:lstStyle/>
        <a:p>
          <a:pPr latinLnBrk="1"/>
          <a:endParaRPr lang="ko-KR" altLang="en-US"/>
        </a:p>
      </dgm:t>
    </dgm:pt>
    <dgm:pt modelId="{751B738A-BDD0-4D54-8EFC-3A4D366EFC4C}">
      <dgm:prSet phldrT="[텍스트]" custT="1"/>
      <dgm:spPr/>
      <dgm:t>
        <a:bodyPr/>
        <a:lstStyle/>
        <a:p>
          <a:pPr latinLnBrk="1"/>
          <a:r>
            <a:rPr lang="en-US" sz="2000" dirty="0" smtClean="0">
              <a:latin typeface="HY헤드라인M" panose="02030600000101010101" pitchFamily="18" charset="-127"/>
              <a:ea typeface="HY헤드라인M" panose="02030600000101010101" pitchFamily="18" charset="-127"/>
            </a:rPr>
            <a:t>Bronchiolitis </a:t>
          </a:r>
          <a:r>
            <a:rPr lang="en-US" sz="2000" dirty="0" err="1" smtClean="0">
              <a:latin typeface="HY헤드라인M" panose="02030600000101010101" pitchFamily="18" charset="-127"/>
              <a:ea typeface="HY헤드라인M" panose="02030600000101010101" pitchFamily="18" charset="-127"/>
            </a:rPr>
            <a:t>obliterans</a:t>
          </a:r>
          <a:r>
            <a:rPr lang="en-US" sz="2000" dirty="0" smtClean="0">
              <a:latin typeface="HY헤드라인M" panose="02030600000101010101" pitchFamily="18" charset="-127"/>
              <a:ea typeface="HY헤드라인M" panose="02030600000101010101" pitchFamily="18" charset="-127"/>
            </a:rPr>
            <a:t> and lung transplantation: evidence for an infectious etiology, </a:t>
          </a:r>
          <a:r>
            <a:rPr lang="en-US" sz="1600" i="1" dirty="0" err="1"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Semin</a:t>
          </a:r>
          <a:r>
            <a:rPr lang="en-US" sz="1600" i="1" dirty="0"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 </a:t>
          </a:r>
          <a:r>
            <a:rPr lang="en-US" sz="1600" i="1" dirty="0" err="1"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Respir</a:t>
          </a:r>
          <a:r>
            <a:rPr lang="en-US" sz="1600" i="1" dirty="0"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 Infect. 2002;17(4):310</a:t>
          </a:r>
          <a:endParaRPr lang="ko-KR" altLang="en-US" sz="1600" i="1" dirty="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dgm:t>
    </dgm:pt>
    <dgm:pt modelId="{5455446F-CF48-4BB4-9628-199F8104E4BF}" type="parTrans" cxnId="{B3CB8ECF-B91B-4B8B-83AE-2B70B58E7440}">
      <dgm:prSet/>
      <dgm:spPr/>
      <dgm:t>
        <a:bodyPr/>
        <a:lstStyle/>
        <a:p>
          <a:pPr latinLnBrk="1"/>
          <a:endParaRPr lang="ko-KR" altLang="en-US"/>
        </a:p>
      </dgm:t>
    </dgm:pt>
    <dgm:pt modelId="{5B9912AA-BF13-476C-ACD0-F8B59EBE9923}" type="sibTrans" cxnId="{B3CB8ECF-B91B-4B8B-83AE-2B70B58E7440}">
      <dgm:prSet/>
      <dgm:spPr/>
      <dgm:t>
        <a:bodyPr/>
        <a:lstStyle/>
        <a:p>
          <a:pPr latinLnBrk="1"/>
          <a:endParaRPr lang="ko-KR" altLang="en-US"/>
        </a:p>
      </dgm:t>
    </dgm:pt>
    <dgm:pt modelId="{74E90201-A197-4C8F-BD6F-BEC0C2E5152B}">
      <dgm:prSet phldrT="[텍스트]"/>
      <dgm:spPr/>
      <dgm:t>
        <a:bodyPr/>
        <a:lstStyle/>
        <a:p>
          <a:pPr latinLnBrk="1">
            <a:lnSpc>
              <a:spcPct val="150000"/>
            </a:lnSpc>
          </a:pPr>
          <a:r>
            <a:rPr lang="en-US" dirty="0" smtClean="0">
              <a:latin typeface="HY헤드라인M" panose="02030600000101010101" pitchFamily="18" charset="-127"/>
              <a:ea typeface="HY헤드라인M" panose="02030600000101010101" pitchFamily="18" charset="-127"/>
            </a:rPr>
            <a:t>CMV infection was noted to have a hazard ratio of 1.62</a:t>
          </a:r>
          <a:endParaRPr lang="ko-KR" altLang="en-US" dirty="0">
            <a:latin typeface="HY헤드라인M" panose="02030600000101010101" pitchFamily="18" charset="-127"/>
            <a:ea typeface="HY헤드라인M" panose="02030600000101010101" pitchFamily="18" charset="-127"/>
          </a:endParaRPr>
        </a:p>
      </dgm:t>
    </dgm:pt>
    <dgm:pt modelId="{3A88752D-C3BD-42F5-BAAF-1190B18FAADC}" type="parTrans" cxnId="{78669B6A-9FB7-40F0-B18D-240AA93FBDD2}">
      <dgm:prSet/>
      <dgm:spPr/>
      <dgm:t>
        <a:bodyPr/>
        <a:lstStyle/>
        <a:p>
          <a:pPr latinLnBrk="1"/>
          <a:endParaRPr lang="ko-KR" altLang="en-US"/>
        </a:p>
      </dgm:t>
    </dgm:pt>
    <dgm:pt modelId="{F7AA0232-6BCC-405F-8293-A19402D6712D}" type="sibTrans" cxnId="{78669B6A-9FB7-40F0-B18D-240AA93FBDD2}">
      <dgm:prSet/>
      <dgm:spPr/>
      <dgm:t>
        <a:bodyPr/>
        <a:lstStyle/>
        <a:p>
          <a:pPr latinLnBrk="1"/>
          <a:endParaRPr lang="ko-KR" altLang="en-US"/>
        </a:p>
      </dgm:t>
    </dgm:pt>
    <dgm:pt modelId="{EFFEDACE-0248-49E2-BDED-373DE6C53DC6}">
      <dgm:prSet phldrT="[텍스트]" custT="1"/>
      <dgm:spPr/>
      <dgm:t>
        <a:bodyPr/>
        <a:lstStyle/>
        <a:p>
          <a:pPr latinLnBrk="1"/>
          <a:r>
            <a:rPr lang="en-US" sz="2000" dirty="0" err="1" smtClean="0">
              <a:latin typeface="HY헤드라인M" panose="02030600000101010101" pitchFamily="18" charset="-127"/>
              <a:ea typeface="HY헤드라인M" panose="02030600000101010101" pitchFamily="18" charset="-127"/>
            </a:rPr>
            <a:t>Aspergillus</a:t>
          </a:r>
          <a:r>
            <a:rPr lang="en-US" sz="2000" dirty="0" smtClean="0">
              <a:latin typeface="HY헤드라인M" panose="02030600000101010101" pitchFamily="18" charset="-127"/>
              <a:ea typeface="HY헤드라인M" panose="02030600000101010101" pitchFamily="18" charset="-127"/>
            </a:rPr>
            <a:t> colonization of the lung allograft is a risk factor for bronchiolitis </a:t>
          </a:r>
          <a:r>
            <a:rPr lang="en-US" sz="2000" dirty="0" err="1" smtClean="0">
              <a:latin typeface="HY헤드라인M" panose="02030600000101010101" pitchFamily="18" charset="-127"/>
              <a:ea typeface="HY헤드라인M" panose="02030600000101010101" pitchFamily="18" charset="-127"/>
            </a:rPr>
            <a:t>obliterans</a:t>
          </a:r>
          <a:r>
            <a:rPr lang="en-US" sz="2000" dirty="0" smtClean="0">
              <a:latin typeface="HY헤드라인M" panose="02030600000101010101" pitchFamily="18" charset="-127"/>
              <a:ea typeface="HY헤드라인M" panose="02030600000101010101" pitchFamily="18" charset="-127"/>
            </a:rPr>
            <a:t> syndrome</a:t>
          </a:r>
          <a:r>
            <a:rPr lang="en-US" sz="1800" dirty="0" smtClean="0">
              <a:latin typeface="HY헤드라인M" panose="02030600000101010101" pitchFamily="18" charset="-127"/>
              <a:ea typeface="HY헤드라인M" panose="02030600000101010101" pitchFamily="18" charset="-127"/>
            </a:rPr>
            <a:t>, </a:t>
          </a:r>
          <a:r>
            <a:rPr lang="de-DE" sz="1600" i="1" dirty="0"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Am J Transplant. 2009;9(8):1903</a:t>
          </a:r>
          <a:endParaRPr lang="ko-KR" altLang="en-US" sz="1600" i="1" dirty="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dgm:t>
    </dgm:pt>
    <dgm:pt modelId="{0BF3AAFE-D6D8-4D5E-9143-E3A8211F74D1}" type="parTrans" cxnId="{96BAC9CB-2C05-413A-AED0-1F3AD5DDAABA}">
      <dgm:prSet/>
      <dgm:spPr/>
      <dgm:t>
        <a:bodyPr/>
        <a:lstStyle/>
        <a:p>
          <a:pPr latinLnBrk="1"/>
          <a:endParaRPr lang="ko-KR" altLang="en-US"/>
        </a:p>
      </dgm:t>
    </dgm:pt>
    <dgm:pt modelId="{480C2977-9381-4348-82DA-55B24EC7AF4B}" type="sibTrans" cxnId="{96BAC9CB-2C05-413A-AED0-1F3AD5DDAABA}">
      <dgm:prSet/>
      <dgm:spPr/>
      <dgm:t>
        <a:bodyPr/>
        <a:lstStyle/>
        <a:p>
          <a:pPr latinLnBrk="1"/>
          <a:endParaRPr lang="ko-KR" altLang="en-US"/>
        </a:p>
      </dgm:t>
    </dgm:pt>
    <dgm:pt modelId="{7A84F9ED-E848-4BCF-9121-FF10A628D6AF}">
      <dgm:prSet phldrT="[텍스트]"/>
      <dgm:spPr/>
      <dgm:t>
        <a:bodyPr/>
        <a:lstStyle/>
        <a:p>
          <a:pPr latinLnBrk="1">
            <a:lnSpc>
              <a:spcPct val="150000"/>
            </a:lnSpc>
          </a:pPr>
          <a:r>
            <a:rPr lang="en-US" altLang="ko-KR" dirty="0" smtClean="0">
              <a:latin typeface="HY헤드라인M" panose="02030600000101010101" pitchFamily="18" charset="-127"/>
              <a:ea typeface="HY헤드라인M" panose="02030600000101010101" pitchFamily="18" charset="-127"/>
            </a:rPr>
            <a:t>201 lung transplant recipients in which 54 (27 percent) were colonized with </a:t>
          </a:r>
          <a:r>
            <a:rPr lang="en-US" altLang="ko-KR" i="1" dirty="0" err="1" smtClean="0">
              <a:latin typeface="HY헤드라인M" panose="02030600000101010101" pitchFamily="18" charset="-127"/>
              <a:ea typeface="HY헤드라인M" panose="02030600000101010101" pitchFamily="18" charset="-127"/>
            </a:rPr>
            <a:t>Aspergillus</a:t>
          </a:r>
          <a:r>
            <a:rPr lang="en-US" altLang="ko-KR" dirty="0" smtClean="0">
              <a:latin typeface="HY헤드라인M" panose="02030600000101010101" pitchFamily="18" charset="-127"/>
              <a:ea typeface="HY헤드라인M" panose="02030600000101010101" pitchFamily="18" charset="-127"/>
            </a:rPr>
            <a:t> </a:t>
          </a:r>
          <a:r>
            <a:rPr lang="en-US" altLang="ko-KR" dirty="0" err="1" smtClean="0">
              <a:latin typeface="HY헤드라인M" panose="02030600000101010101" pitchFamily="18" charset="-127"/>
              <a:ea typeface="HY헤드라인M" panose="02030600000101010101" pitchFamily="18" charset="-127"/>
            </a:rPr>
            <a:t>spp</a:t>
          </a:r>
          <a:r>
            <a:rPr lang="en-US" altLang="ko-KR" dirty="0" smtClean="0">
              <a:latin typeface="HY헤드라인M" panose="02030600000101010101" pitchFamily="18" charset="-127"/>
              <a:ea typeface="HY헤드라인M" panose="02030600000101010101" pitchFamily="18" charset="-127"/>
            </a:rPr>
            <a:t>, such colonization was found to be an independent risk factor for BOS on multivariate analysis (hazard ratio 1.81, 95% CI 1.03-3.19)</a:t>
          </a:r>
          <a:endParaRPr lang="ko-KR" altLang="en-US" dirty="0">
            <a:latin typeface="HY헤드라인M" panose="02030600000101010101" pitchFamily="18" charset="-127"/>
            <a:ea typeface="HY헤드라인M" panose="02030600000101010101" pitchFamily="18" charset="-127"/>
          </a:endParaRPr>
        </a:p>
      </dgm:t>
    </dgm:pt>
    <dgm:pt modelId="{AE254AF1-433A-42DB-9C4A-27A060E6561A}" type="parTrans" cxnId="{3C1CF55B-FB3F-4FDC-9065-E2B5732A50D2}">
      <dgm:prSet/>
      <dgm:spPr/>
      <dgm:t>
        <a:bodyPr/>
        <a:lstStyle/>
        <a:p>
          <a:pPr latinLnBrk="1"/>
          <a:endParaRPr lang="ko-KR" altLang="en-US"/>
        </a:p>
      </dgm:t>
    </dgm:pt>
    <dgm:pt modelId="{12B425E0-9EE2-450D-B50A-0C46B70493ED}" type="sibTrans" cxnId="{3C1CF55B-FB3F-4FDC-9065-E2B5732A50D2}">
      <dgm:prSet/>
      <dgm:spPr/>
      <dgm:t>
        <a:bodyPr/>
        <a:lstStyle/>
        <a:p>
          <a:pPr latinLnBrk="1"/>
          <a:endParaRPr lang="ko-KR" altLang="en-US"/>
        </a:p>
      </dgm:t>
    </dgm:pt>
    <dgm:pt modelId="{0C3E42B3-D43F-45C0-A07D-328C21140CAB}">
      <dgm:prSet phldrT="[텍스트]"/>
      <dgm:spPr/>
      <dgm:t>
        <a:bodyPr/>
        <a:lstStyle/>
        <a:p>
          <a:pPr latinLnBrk="1">
            <a:lnSpc>
              <a:spcPct val="150000"/>
            </a:lnSpc>
          </a:pPr>
          <a:r>
            <a:rPr lang="en-US" dirty="0" smtClean="0">
              <a:latin typeface="HY헤드라인M" panose="02030600000101010101" pitchFamily="18" charset="-127"/>
              <a:ea typeface="HY헤드라인M" panose="02030600000101010101" pitchFamily="18" charset="-127"/>
            </a:rPr>
            <a:t>A higher (47%) incidence of BOS has been noted during the respiratory virus season</a:t>
          </a:r>
          <a:endParaRPr lang="ko-KR" altLang="en-US" dirty="0">
            <a:latin typeface="HY헤드라인M" panose="02030600000101010101" pitchFamily="18" charset="-127"/>
            <a:ea typeface="HY헤드라인M" panose="02030600000101010101" pitchFamily="18" charset="-127"/>
          </a:endParaRPr>
        </a:p>
      </dgm:t>
    </dgm:pt>
    <dgm:pt modelId="{26A89CD9-A282-41A2-801C-8DC69373AD2D}" type="parTrans" cxnId="{EAD9C429-57C7-4F50-962F-B7F00CFDF67A}">
      <dgm:prSet/>
      <dgm:spPr/>
      <dgm:t>
        <a:bodyPr/>
        <a:lstStyle/>
        <a:p>
          <a:pPr latinLnBrk="1"/>
          <a:endParaRPr lang="ko-KR" altLang="en-US"/>
        </a:p>
      </dgm:t>
    </dgm:pt>
    <dgm:pt modelId="{4630071C-FA7E-447A-B730-136450DB49E5}" type="sibTrans" cxnId="{EAD9C429-57C7-4F50-962F-B7F00CFDF67A}">
      <dgm:prSet/>
      <dgm:spPr/>
      <dgm:t>
        <a:bodyPr/>
        <a:lstStyle/>
        <a:p>
          <a:pPr latinLnBrk="1"/>
          <a:endParaRPr lang="ko-KR" altLang="en-US"/>
        </a:p>
      </dgm:t>
    </dgm:pt>
    <dgm:pt modelId="{3894B5C6-2AFB-49FF-856E-769ED7EE7E00}">
      <dgm:prSet phldrT="[텍스트]"/>
      <dgm:spPr/>
      <dgm:t>
        <a:bodyPr/>
        <a:lstStyle/>
        <a:p>
          <a:pPr latinLnBrk="1">
            <a:lnSpc>
              <a:spcPct val="150000"/>
            </a:lnSpc>
          </a:pPr>
          <a:r>
            <a:rPr lang="en-US" dirty="0" smtClean="0">
              <a:latin typeface="HY헤드라인M" panose="02030600000101010101" pitchFamily="18" charset="-127"/>
              <a:ea typeface="HY헤드라인M" panose="02030600000101010101" pitchFamily="18" charset="-127"/>
            </a:rPr>
            <a:t>CMV pneumonitis was associated with relative risk of 2.3.</a:t>
          </a:r>
          <a:endParaRPr lang="ko-KR" altLang="en-US" dirty="0">
            <a:latin typeface="HY헤드라인M" panose="02030600000101010101" pitchFamily="18" charset="-127"/>
            <a:ea typeface="HY헤드라인M" panose="02030600000101010101" pitchFamily="18" charset="-127"/>
          </a:endParaRPr>
        </a:p>
      </dgm:t>
    </dgm:pt>
    <dgm:pt modelId="{0471DAC1-9AE3-4A00-A646-4708D51C5D38}" type="parTrans" cxnId="{6FB47278-A788-47B1-A8A8-6BB9990775D3}">
      <dgm:prSet/>
      <dgm:spPr/>
    </dgm:pt>
    <dgm:pt modelId="{2CF50973-A774-4AC7-83F1-AE019E5627E7}" type="sibTrans" cxnId="{6FB47278-A788-47B1-A8A8-6BB9990775D3}">
      <dgm:prSet/>
      <dgm:spPr/>
    </dgm:pt>
    <dgm:pt modelId="{532BC182-15EA-4AFE-B30D-728DD9EA823E}" type="pres">
      <dgm:prSet presAssocID="{BA0376B4-494D-417B-8C8A-B64F72619097}" presName="linear" presStyleCnt="0">
        <dgm:presLayoutVars>
          <dgm:animLvl val="lvl"/>
          <dgm:resizeHandles val="exact"/>
        </dgm:presLayoutVars>
      </dgm:prSet>
      <dgm:spPr/>
      <dgm:t>
        <a:bodyPr/>
        <a:lstStyle/>
        <a:p>
          <a:pPr latinLnBrk="1"/>
          <a:endParaRPr lang="ko-KR" altLang="en-US"/>
        </a:p>
      </dgm:t>
    </dgm:pt>
    <dgm:pt modelId="{FA738874-0C9C-46BE-B6E9-F844F15F470D}" type="pres">
      <dgm:prSet presAssocID="{751B738A-BDD0-4D54-8EFC-3A4D366EFC4C}" presName="parentText" presStyleLbl="node1" presStyleIdx="0" presStyleCnt="2">
        <dgm:presLayoutVars>
          <dgm:chMax val="0"/>
          <dgm:bulletEnabled val="1"/>
        </dgm:presLayoutVars>
      </dgm:prSet>
      <dgm:spPr/>
      <dgm:t>
        <a:bodyPr/>
        <a:lstStyle/>
        <a:p>
          <a:pPr latinLnBrk="1"/>
          <a:endParaRPr lang="ko-KR" altLang="en-US"/>
        </a:p>
      </dgm:t>
    </dgm:pt>
    <dgm:pt modelId="{9FA3F196-F510-401C-B143-9DFB731AFEE0}" type="pres">
      <dgm:prSet presAssocID="{751B738A-BDD0-4D54-8EFC-3A4D366EFC4C}" presName="childText" presStyleLbl="revTx" presStyleIdx="0" presStyleCnt="2">
        <dgm:presLayoutVars>
          <dgm:bulletEnabled val="1"/>
        </dgm:presLayoutVars>
      </dgm:prSet>
      <dgm:spPr/>
      <dgm:t>
        <a:bodyPr/>
        <a:lstStyle/>
        <a:p>
          <a:pPr latinLnBrk="1"/>
          <a:endParaRPr lang="ko-KR" altLang="en-US"/>
        </a:p>
      </dgm:t>
    </dgm:pt>
    <dgm:pt modelId="{4FB80B0E-1A60-480E-BA2F-495E3472E05D}" type="pres">
      <dgm:prSet presAssocID="{EFFEDACE-0248-49E2-BDED-373DE6C53DC6}" presName="parentText" presStyleLbl="node1" presStyleIdx="1" presStyleCnt="2">
        <dgm:presLayoutVars>
          <dgm:chMax val="0"/>
          <dgm:bulletEnabled val="1"/>
        </dgm:presLayoutVars>
      </dgm:prSet>
      <dgm:spPr/>
      <dgm:t>
        <a:bodyPr/>
        <a:lstStyle/>
        <a:p>
          <a:pPr latinLnBrk="1"/>
          <a:endParaRPr lang="ko-KR" altLang="en-US"/>
        </a:p>
      </dgm:t>
    </dgm:pt>
    <dgm:pt modelId="{944A8004-5B60-4C05-80CD-28D654E64406}" type="pres">
      <dgm:prSet presAssocID="{EFFEDACE-0248-49E2-BDED-373DE6C53DC6}" presName="childText" presStyleLbl="revTx" presStyleIdx="1" presStyleCnt="2">
        <dgm:presLayoutVars>
          <dgm:bulletEnabled val="1"/>
        </dgm:presLayoutVars>
      </dgm:prSet>
      <dgm:spPr/>
      <dgm:t>
        <a:bodyPr/>
        <a:lstStyle/>
        <a:p>
          <a:pPr latinLnBrk="1"/>
          <a:endParaRPr lang="ko-KR" altLang="en-US"/>
        </a:p>
      </dgm:t>
    </dgm:pt>
  </dgm:ptLst>
  <dgm:cxnLst>
    <dgm:cxn modelId="{3C1CF55B-FB3F-4FDC-9065-E2B5732A50D2}" srcId="{EFFEDACE-0248-49E2-BDED-373DE6C53DC6}" destId="{7A84F9ED-E848-4BCF-9121-FF10A628D6AF}" srcOrd="0" destOrd="0" parTransId="{AE254AF1-433A-42DB-9C4A-27A060E6561A}" sibTransId="{12B425E0-9EE2-450D-B50A-0C46B70493ED}"/>
    <dgm:cxn modelId="{BB6E9421-666C-4264-8983-F3B3E7811183}" type="presOf" srcId="{751B738A-BDD0-4D54-8EFC-3A4D366EFC4C}" destId="{FA738874-0C9C-46BE-B6E9-F844F15F470D}" srcOrd="0" destOrd="0" presId="urn:microsoft.com/office/officeart/2005/8/layout/vList2"/>
    <dgm:cxn modelId="{78669B6A-9FB7-40F0-B18D-240AA93FBDD2}" srcId="{751B738A-BDD0-4D54-8EFC-3A4D366EFC4C}" destId="{74E90201-A197-4C8F-BD6F-BEC0C2E5152B}" srcOrd="0" destOrd="0" parTransId="{3A88752D-C3BD-42F5-BAAF-1190B18FAADC}" sibTransId="{F7AA0232-6BCC-405F-8293-A19402D6712D}"/>
    <dgm:cxn modelId="{EAD9C429-57C7-4F50-962F-B7F00CFDF67A}" srcId="{751B738A-BDD0-4D54-8EFC-3A4D366EFC4C}" destId="{0C3E42B3-D43F-45C0-A07D-328C21140CAB}" srcOrd="2" destOrd="0" parTransId="{26A89CD9-A282-41A2-801C-8DC69373AD2D}" sibTransId="{4630071C-FA7E-447A-B730-136450DB49E5}"/>
    <dgm:cxn modelId="{F723AFBA-384C-4D81-A806-781631CD7518}" type="presOf" srcId="{0C3E42B3-D43F-45C0-A07D-328C21140CAB}" destId="{9FA3F196-F510-401C-B143-9DFB731AFEE0}" srcOrd="0" destOrd="2" presId="urn:microsoft.com/office/officeart/2005/8/layout/vList2"/>
    <dgm:cxn modelId="{01D8ECC5-B5D8-45A3-921F-B5B1779683EA}" type="presOf" srcId="{74E90201-A197-4C8F-BD6F-BEC0C2E5152B}" destId="{9FA3F196-F510-401C-B143-9DFB731AFEE0}" srcOrd="0" destOrd="0" presId="urn:microsoft.com/office/officeart/2005/8/layout/vList2"/>
    <dgm:cxn modelId="{6FB47278-A788-47B1-A8A8-6BB9990775D3}" srcId="{751B738A-BDD0-4D54-8EFC-3A4D366EFC4C}" destId="{3894B5C6-2AFB-49FF-856E-769ED7EE7E00}" srcOrd="1" destOrd="0" parTransId="{0471DAC1-9AE3-4A00-A646-4708D51C5D38}" sibTransId="{2CF50973-A774-4AC7-83F1-AE019E5627E7}"/>
    <dgm:cxn modelId="{96BAC9CB-2C05-413A-AED0-1F3AD5DDAABA}" srcId="{BA0376B4-494D-417B-8C8A-B64F72619097}" destId="{EFFEDACE-0248-49E2-BDED-373DE6C53DC6}" srcOrd="1" destOrd="0" parTransId="{0BF3AAFE-D6D8-4D5E-9143-E3A8211F74D1}" sibTransId="{480C2977-9381-4348-82DA-55B24EC7AF4B}"/>
    <dgm:cxn modelId="{B3CB8ECF-B91B-4B8B-83AE-2B70B58E7440}" srcId="{BA0376B4-494D-417B-8C8A-B64F72619097}" destId="{751B738A-BDD0-4D54-8EFC-3A4D366EFC4C}" srcOrd="0" destOrd="0" parTransId="{5455446F-CF48-4BB4-9628-199F8104E4BF}" sibTransId="{5B9912AA-BF13-476C-ACD0-F8B59EBE9923}"/>
    <dgm:cxn modelId="{04EBB152-2CFC-49E4-BE08-05456BD66AE1}" type="presOf" srcId="{3894B5C6-2AFB-49FF-856E-769ED7EE7E00}" destId="{9FA3F196-F510-401C-B143-9DFB731AFEE0}" srcOrd="0" destOrd="1" presId="urn:microsoft.com/office/officeart/2005/8/layout/vList2"/>
    <dgm:cxn modelId="{B0DA298A-0750-4331-84DF-3B785720B9AC}" type="presOf" srcId="{7A84F9ED-E848-4BCF-9121-FF10A628D6AF}" destId="{944A8004-5B60-4C05-80CD-28D654E64406}" srcOrd="0" destOrd="0" presId="urn:microsoft.com/office/officeart/2005/8/layout/vList2"/>
    <dgm:cxn modelId="{591DD449-BD67-4D2A-9139-AF2676D67952}" type="presOf" srcId="{EFFEDACE-0248-49E2-BDED-373DE6C53DC6}" destId="{4FB80B0E-1A60-480E-BA2F-495E3472E05D}" srcOrd="0" destOrd="0" presId="urn:microsoft.com/office/officeart/2005/8/layout/vList2"/>
    <dgm:cxn modelId="{09AEDDF7-9B2C-4E5C-BBFF-690D28AF8AC9}" type="presOf" srcId="{BA0376B4-494D-417B-8C8A-B64F72619097}" destId="{532BC182-15EA-4AFE-B30D-728DD9EA823E}" srcOrd="0" destOrd="0" presId="urn:microsoft.com/office/officeart/2005/8/layout/vList2"/>
    <dgm:cxn modelId="{D71B9A1E-FC0A-4370-ADBA-04F6FB2527AF}" type="presParOf" srcId="{532BC182-15EA-4AFE-B30D-728DD9EA823E}" destId="{FA738874-0C9C-46BE-B6E9-F844F15F470D}" srcOrd="0" destOrd="0" presId="urn:microsoft.com/office/officeart/2005/8/layout/vList2"/>
    <dgm:cxn modelId="{FFAF9FB2-2E97-40F1-9842-084738A6BFAD}" type="presParOf" srcId="{532BC182-15EA-4AFE-B30D-728DD9EA823E}" destId="{9FA3F196-F510-401C-B143-9DFB731AFEE0}" srcOrd="1" destOrd="0" presId="urn:microsoft.com/office/officeart/2005/8/layout/vList2"/>
    <dgm:cxn modelId="{522CC0DD-A0EF-459D-AC43-7505EE337E38}" type="presParOf" srcId="{532BC182-15EA-4AFE-B30D-728DD9EA823E}" destId="{4FB80B0E-1A60-480E-BA2F-495E3472E05D}" srcOrd="2" destOrd="0" presId="urn:microsoft.com/office/officeart/2005/8/layout/vList2"/>
    <dgm:cxn modelId="{8771F932-1306-494D-9A82-BBF390851C19}" type="presParOf" srcId="{532BC182-15EA-4AFE-B30D-728DD9EA823E}" destId="{944A8004-5B60-4C05-80CD-28D654E6440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BF0092-D68B-4AFD-A541-93BD22DB1224}"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pPr latinLnBrk="1"/>
          <a:endParaRPr lang="ko-KR" altLang="en-US"/>
        </a:p>
      </dgm:t>
    </dgm:pt>
    <dgm:pt modelId="{33A2DD48-2175-46FB-8317-007BEDC1E06A}">
      <dgm:prSet phldrT="[텍스트]"/>
      <dgm:spPr/>
      <dgm:t>
        <a:bodyPr/>
        <a:lstStyle/>
        <a:p>
          <a:pPr latinLnBrk="1"/>
          <a:r>
            <a:rPr lang="en-US" dirty="0" err="1" smtClean="0">
              <a:solidFill>
                <a:srgbClr val="FFFF00"/>
              </a:solidFill>
              <a:latin typeface="HY헤드라인M" pitchFamily="18" charset="-127"/>
              <a:ea typeface="HY헤드라인M" pitchFamily="18" charset="-127"/>
            </a:rPr>
            <a:t>Aspergillus</a:t>
          </a:r>
          <a:r>
            <a:rPr lang="en-US" dirty="0" smtClean="0">
              <a:solidFill>
                <a:srgbClr val="FFFF00"/>
              </a:solidFill>
              <a:latin typeface="HY헤드라인M" pitchFamily="18" charset="-127"/>
              <a:ea typeface="HY헤드라인M" pitchFamily="18" charset="-127"/>
            </a:rPr>
            <a:t> infections after LT: clinical differences in type of transplant and implications for management:</a:t>
          </a:r>
          <a:r>
            <a:rPr lang="en-US" altLang="ko-KR" dirty="0" smtClean="0">
              <a:solidFill>
                <a:srgbClr val="FFFF00"/>
              </a:solidFill>
              <a:latin typeface="HY헤드라인M" pitchFamily="18" charset="-127"/>
              <a:ea typeface="HY헤드라인M" pitchFamily="18" charset="-127"/>
            </a:rPr>
            <a:t> </a:t>
          </a:r>
        </a:p>
        <a:p>
          <a:pPr latinLnBrk="1"/>
          <a:r>
            <a:rPr lang="en-US" altLang="ko-KR" dirty="0" smtClean="0">
              <a:latin typeface="HY헤드라인M" pitchFamily="18" charset="-127"/>
              <a:ea typeface="HY헤드라인M" pitchFamily="18" charset="-127"/>
            </a:rPr>
            <a:t>40 report, ~2000.12’</a:t>
          </a:r>
        </a:p>
        <a:p>
          <a:pPr latinLnBrk="1"/>
          <a:r>
            <a:rPr lang="en-US" altLang="ko-KR" dirty="0" smtClean="0">
              <a:latin typeface="HY헤드라인M" pitchFamily="18" charset="-127"/>
              <a:ea typeface="HY헤드라인M" pitchFamily="18" charset="-127"/>
            </a:rPr>
            <a:t>Total 78 cases, </a:t>
          </a:r>
          <a:r>
            <a:rPr lang="en-US" dirty="0" smtClean="0">
              <a:latin typeface="HY헤드라인M" pitchFamily="18" charset="-127"/>
              <a:ea typeface="HY헤드라인M" pitchFamily="18" charset="-127"/>
            </a:rPr>
            <a:t>The median incidence: 6.2%</a:t>
          </a:r>
          <a:endParaRPr lang="ko-KR" altLang="en-US" dirty="0">
            <a:latin typeface="HY헤드라인M" pitchFamily="18" charset="-127"/>
            <a:ea typeface="HY헤드라인M" pitchFamily="18" charset="-127"/>
          </a:endParaRPr>
        </a:p>
      </dgm:t>
    </dgm:pt>
    <dgm:pt modelId="{1835AFC9-32E4-4272-88FF-CCF156AF299E}" type="parTrans" cxnId="{CC9B7DFE-3C70-4F47-8619-1983099D4496}">
      <dgm:prSet/>
      <dgm:spPr/>
      <dgm:t>
        <a:bodyPr/>
        <a:lstStyle/>
        <a:p>
          <a:pPr latinLnBrk="1"/>
          <a:endParaRPr lang="ko-KR" altLang="en-US"/>
        </a:p>
      </dgm:t>
    </dgm:pt>
    <dgm:pt modelId="{0B62F089-E813-4086-B48D-105ECCB13B53}" type="sibTrans" cxnId="{CC9B7DFE-3C70-4F47-8619-1983099D4496}">
      <dgm:prSet/>
      <dgm:spPr/>
      <dgm:t>
        <a:bodyPr/>
        <a:lstStyle/>
        <a:p>
          <a:pPr latinLnBrk="1"/>
          <a:endParaRPr lang="ko-KR" altLang="en-US"/>
        </a:p>
      </dgm:t>
    </dgm:pt>
    <dgm:pt modelId="{049EBA02-C443-45D1-887E-009B527B4BAD}">
      <dgm:prSet phldrT="[텍스트]"/>
      <dgm:spPr/>
      <dgm:t>
        <a:bodyPr/>
        <a:lstStyle/>
        <a:p>
          <a:pPr latinLnBrk="1"/>
          <a:r>
            <a:rPr lang="en-US" dirty="0" smtClean="0">
              <a:latin typeface="HY헤드라인M" pitchFamily="18" charset="-127"/>
              <a:ea typeface="HY헤드라인M" pitchFamily="18" charset="-127"/>
            </a:rPr>
            <a:t>37% - </a:t>
          </a:r>
          <a:r>
            <a:rPr lang="en-US" dirty="0" err="1" smtClean="0">
              <a:latin typeface="HY헤드라인M" pitchFamily="18" charset="-127"/>
              <a:ea typeface="HY헤드라인M" pitchFamily="18" charset="-127"/>
            </a:rPr>
            <a:t>tracheobronchitis</a:t>
          </a:r>
          <a:r>
            <a:rPr lang="en-US" dirty="0" smtClean="0">
              <a:latin typeface="HY헤드라인M" pitchFamily="18" charset="-127"/>
              <a:ea typeface="HY헤드라인M" pitchFamily="18" charset="-127"/>
            </a:rPr>
            <a:t> (29)</a:t>
          </a:r>
        </a:p>
        <a:p>
          <a:pPr latinLnBrk="1"/>
          <a:r>
            <a:rPr lang="en-US" dirty="0" smtClean="0">
              <a:latin typeface="HY헤드라인M" pitchFamily="18" charset="-127"/>
              <a:ea typeface="HY헤드라인M" pitchFamily="18" charset="-127"/>
            </a:rPr>
            <a:t>32% - invasive pulmonary </a:t>
          </a:r>
          <a:r>
            <a:rPr lang="en-US" dirty="0" err="1" smtClean="0">
              <a:latin typeface="HY헤드라인M" pitchFamily="18" charset="-127"/>
              <a:ea typeface="HY헤드라인M" pitchFamily="18" charset="-127"/>
            </a:rPr>
            <a:t>aspergillosis</a:t>
          </a:r>
          <a:r>
            <a:rPr lang="en-US" dirty="0" smtClean="0">
              <a:latin typeface="HY헤드라인M" pitchFamily="18" charset="-127"/>
              <a:ea typeface="HY헤드라인M" pitchFamily="18" charset="-127"/>
            </a:rPr>
            <a:t> (25)</a:t>
          </a:r>
        </a:p>
        <a:p>
          <a:pPr latinLnBrk="1"/>
          <a:r>
            <a:rPr lang="en-US" dirty="0" smtClean="0">
              <a:latin typeface="HY헤드라인M" pitchFamily="18" charset="-127"/>
              <a:ea typeface="HY헤드라인M" pitchFamily="18" charset="-127"/>
            </a:rPr>
            <a:t>20% - anastomotic infections (16)</a:t>
          </a:r>
        </a:p>
        <a:p>
          <a:pPr latinLnBrk="1"/>
          <a:r>
            <a:rPr lang="en-US" dirty="0" smtClean="0">
              <a:latin typeface="HY헤드라인M" pitchFamily="18" charset="-127"/>
              <a:ea typeface="HY헤드라인M" pitchFamily="18" charset="-127"/>
            </a:rPr>
            <a:t>10% - disseminated infections (8)</a:t>
          </a:r>
          <a:endParaRPr lang="ko-KR" altLang="en-US" dirty="0">
            <a:latin typeface="HY헤드라인M" pitchFamily="18" charset="-127"/>
            <a:ea typeface="HY헤드라인M" pitchFamily="18" charset="-127"/>
          </a:endParaRPr>
        </a:p>
      </dgm:t>
    </dgm:pt>
    <dgm:pt modelId="{FD1DCFD7-F9D6-47B3-9A12-B066E9F77380}" type="parTrans" cxnId="{8D1CBF96-B64D-4298-92A9-828381C5AAF5}">
      <dgm:prSet/>
      <dgm:spPr/>
      <dgm:t>
        <a:bodyPr/>
        <a:lstStyle/>
        <a:p>
          <a:pPr latinLnBrk="1"/>
          <a:endParaRPr lang="ko-KR" altLang="en-US"/>
        </a:p>
      </dgm:t>
    </dgm:pt>
    <dgm:pt modelId="{E6E36001-307B-4618-A73E-EFDBF1C13BC0}" type="sibTrans" cxnId="{8D1CBF96-B64D-4298-92A9-828381C5AAF5}">
      <dgm:prSet/>
      <dgm:spPr/>
      <dgm:t>
        <a:bodyPr/>
        <a:lstStyle/>
        <a:p>
          <a:pPr latinLnBrk="1"/>
          <a:endParaRPr lang="ko-KR" altLang="en-US"/>
        </a:p>
      </dgm:t>
    </dgm:pt>
    <dgm:pt modelId="{7A47F7B5-4F07-4359-AD17-2B56773321CD}">
      <dgm:prSet phldrT="[텍스트]"/>
      <dgm:spPr/>
      <dgm:t>
        <a:bodyPr/>
        <a:lstStyle/>
        <a:p>
          <a:pPr latinLnBrk="1"/>
          <a:r>
            <a:rPr lang="en-US" dirty="0" smtClean="0">
              <a:latin typeface="HY헤드라인M" pitchFamily="18" charset="-127"/>
              <a:ea typeface="HY헤드라인M" pitchFamily="18" charset="-127"/>
            </a:rPr>
            <a:t>Single lung transplant with </a:t>
          </a:r>
          <a:r>
            <a:rPr lang="en-US" dirty="0" err="1" smtClean="0">
              <a:latin typeface="HY헤드라인M" pitchFamily="18" charset="-127"/>
              <a:ea typeface="HY헤드라인M" pitchFamily="18" charset="-127"/>
            </a:rPr>
            <a:t>Aspergillus</a:t>
          </a:r>
          <a:r>
            <a:rPr lang="en-US" dirty="0" smtClean="0">
              <a:latin typeface="HY헤드라인M" pitchFamily="18" charset="-127"/>
              <a:ea typeface="HY헤드라인M" pitchFamily="18" charset="-127"/>
            </a:rPr>
            <a:t> infections : </a:t>
          </a:r>
        </a:p>
        <a:p>
          <a:pPr latinLnBrk="1"/>
          <a:r>
            <a:rPr lang="en-US" dirty="0" smtClean="0">
              <a:latin typeface="HY헤드라인M" pitchFamily="18" charset="-127"/>
              <a:ea typeface="HY헤드라인M" pitchFamily="18" charset="-127"/>
            </a:rPr>
            <a:t>older (p = 0.006), COPD as an underlying illness (p = 0.05] invasive </a:t>
          </a:r>
          <a:r>
            <a:rPr lang="en-US" dirty="0" err="1" smtClean="0">
              <a:latin typeface="HY헤드라인M" pitchFamily="18" charset="-127"/>
              <a:ea typeface="HY헤드라인M" pitchFamily="18" charset="-127"/>
            </a:rPr>
            <a:t>aspergillosis</a:t>
          </a:r>
          <a:r>
            <a:rPr lang="en-US" dirty="0" smtClean="0">
              <a:latin typeface="HY헤드라인M" pitchFamily="18" charset="-127"/>
              <a:ea typeface="HY헤드라인M" pitchFamily="18" charset="-127"/>
            </a:rPr>
            <a:t> (p = 0.11)</a:t>
          </a:r>
          <a:endParaRPr lang="ko-KR" altLang="en-US" dirty="0">
            <a:latin typeface="HY헤드라인M" pitchFamily="18" charset="-127"/>
            <a:ea typeface="HY헤드라인M" pitchFamily="18" charset="-127"/>
          </a:endParaRPr>
        </a:p>
      </dgm:t>
    </dgm:pt>
    <dgm:pt modelId="{FC771C22-12C4-4E99-A8FC-4B3C754544C4}" type="parTrans" cxnId="{F1CDBA47-CD91-478E-B018-0DA8ADD40472}">
      <dgm:prSet/>
      <dgm:spPr/>
      <dgm:t>
        <a:bodyPr/>
        <a:lstStyle/>
        <a:p>
          <a:pPr latinLnBrk="1"/>
          <a:endParaRPr lang="ko-KR" altLang="en-US"/>
        </a:p>
      </dgm:t>
    </dgm:pt>
    <dgm:pt modelId="{DF58B2B0-89A3-4DE3-99C1-3B396C2F2BAB}" type="sibTrans" cxnId="{F1CDBA47-CD91-478E-B018-0DA8ADD40472}">
      <dgm:prSet/>
      <dgm:spPr/>
      <dgm:t>
        <a:bodyPr/>
        <a:lstStyle/>
        <a:p>
          <a:pPr latinLnBrk="1"/>
          <a:endParaRPr lang="ko-KR" altLang="en-US"/>
        </a:p>
      </dgm:t>
    </dgm:pt>
    <dgm:pt modelId="{0DCCE6DA-FAA0-45D7-AD7D-6318687774CE}" type="pres">
      <dgm:prSet presAssocID="{D2BF0092-D68B-4AFD-A541-93BD22DB1224}" presName="outerComposite" presStyleCnt="0">
        <dgm:presLayoutVars>
          <dgm:chMax val="5"/>
          <dgm:dir/>
          <dgm:resizeHandles val="exact"/>
        </dgm:presLayoutVars>
      </dgm:prSet>
      <dgm:spPr/>
      <dgm:t>
        <a:bodyPr/>
        <a:lstStyle/>
        <a:p>
          <a:pPr latinLnBrk="1"/>
          <a:endParaRPr lang="ko-KR" altLang="en-US"/>
        </a:p>
      </dgm:t>
    </dgm:pt>
    <dgm:pt modelId="{47A63AEC-40DA-4FAF-8143-8CE934D39BD2}" type="pres">
      <dgm:prSet presAssocID="{D2BF0092-D68B-4AFD-A541-93BD22DB1224}" presName="dummyMaxCanvas" presStyleCnt="0">
        <dgm:presLayoutVars/>
      </dgm:prSet>
      <dgm:spPr/>
    </dgm:pt>
    <dgm:pt modelId="{74C86CD3-B59A-479E-928C-44D48D28E2C1}" type="pres">
      <dgm:prSet presAssocID="{D2BF0092-D68B-4AFD-A541-93BD22DB1224}" presName="ThreeNodes_1" presStyleLbl="node1" presStyleIdx="0" presStyleCnt="3">
        <dgm:presLayoutVars>
          <dgm:bulletEnabled val="1"/>
        </dgm:presLayoutVars>
      </dgm:prSet>
      <dgm:spPr/>
      <dgm:t>
        <a:bodyPr/>
        <a:lstStyle/>
        <a:p>
          <a:pPr latinLnBrk="1"/>
          <a:endParaRPr lang="ko-KR" altLang="en-US"/>
        </a:p>
      </dgm:t>
    </dgm:pt>
    <dgm:pt modelId="{A4505778-F9F4-48B4-9829-F278420DEC47}" type="pres">
      <dgm:prSet presAssocID="{D2BF0092-D68B-4AFD-A541-93BD22DB1224}" presName="ThreeNodes_2" presStyleLbl="node1" presStyleIdx="1" presStyleCnt="3">
        <dgm:presLayoutVars>
          <dgm:bulletEnabled val="1"/>
        </dgm:presLayoutVars>
      </dgm:prSet>
      <dgm:spPr/>
      <dgm:t>
        <a:bodyPr/>
        <a:lstStyle/>
        <a:p>
          <a:pPr latinLnBrk="1"/>
          <a:endParaRPr lang="ko-KR" altLang="en-US"/>
        </a:p>
      </dgm:t>
    </dgm:pt>
    <dgm:pt modelId="{F3DADD37-DDB5-424B-9DC3-318A90D36E0C}" type="pres">
      <dgm:prSet presAssocID="{D2BF0092-D68B-4AFD-A541-93BD22DB1224}" presName="ThreeNodes_3" presStyleLbl="node1" presStyleIdx="2" presStyleCnt="3">
        <dgm:presLayoutVars>
          <dgm:bulletEnabled val="1"/>
        </dgm:presLayoutVars>
      </dgm:prSet>
      <dgm:spPr/>
      <dgm:t>
        <a:bodyPr/>
        <a:lstStyle/>
        <a:p>
          <a:pPr latinLnBrk="1"/>
          <a:endParaRPr lang="ko-KR" altLang="en-US"/>
        </a:p>
      </dgm:t>
    </dgm:pt>
    <dgm:pt modelId="{2391B9F0-1F25-4B0F-B543-EF1AC79D7053}" type="pres">
      <dgm:prSet presAssocID="{D2BF0092-D68B-4AFD-A541-93BD22DB1224}" presName="ThreeConn_1-2" presStyleLbl="fgAccFollowNode1" presStyleIdx="0" presStyleCnt="2">
        <dgm:presLayoutVars>
          <dgm:bulletEnabled val="1"/>
        </dgm:presLayoutVars>
      </dgm:prSet>
      <dgm:spPr/>
      <dgm:t>
        <a:bodyPr/>
        <a:lstStyle/>
        <a:p>
          <a:pPr latinLnBrk="1"/>
          <a:endParaRPr lang="ko-KR" altLang="en-US"/>
        </a:p>
      </dgm:t>
    </dgm:pt>
    <dgm:pt modelId="{A22C4D4D-805B-47D2-9352-AAF3D5F24BD2}" type="pres">
      <dgm:prSet presAssocID="{D2BF0092-D68B-4AFD-A541-93BD22DB1224}" presName="ThreeConn_2-3" presStyleLbl="fgAccFollowNode1" presStyleIdx="1" presStyleCnt="2">
        <dgm:presLayoutVars>
          <dgm:bulletEnabled val="1"/>
        </dgm:presLayoutVars>
      </dgm:prSet>
      <dgm:spPr/>
      <dgm:t>
        <a:bodyPr/>
        <a:lstStyle/>
        <a:p>
          <a:pPr latinLnBrk="1"/>
          <a:endParaRPr lang="ko-KR" altLang="en-US"/>
        </a:p>
      </dgm:t>
    </dgm:pt>
    <dgm:pt modelId="{50AA7611-2BA6-456F-9117-5998FE6A4FDE}" type="pres">
      <dgm:prSet presAssocID="{D2BF0092-D68B-4AFD-A541-93BD22DB1224}" presName="ThreeNodes_1_text" presStyleLbl="node1" presStyleIdx="2" presStyleCnt="3">
        <dgm:presLayoutVars>
          <dgm:bulletEnabled val="1"/>
        </dgm:presLayoutVars>
      </dgm:prSet>
      <dgm:spPr/>
      <dgm:t>
        <a:bodyPr/>
        <a:lstStyle/>
        <a:p>
          <a:pPr latinLnBrk="1"/>
          <a:endParaRPr lang="ko-KR" altLang="en-US"/>
        </a:p>
      </dgm:t>
    </dgm:pt>
    <dgm:pt modelId="{764D5703-2C59-4465-9B5B-17BB87042D58}" type="pres">
      <dgm:prSet presAssocID="{D2BF0092-D68B-4AFD-A541-93BD22DB1224}" presName="ThreeNodes_2_text" presStyleLbl="node1" presStyleIdx="2" presStyleCnt="3">
        <dgm:presLayoutVars>
          <dgm:bulletEnabled val="1"/>
        </dgm:presLayoutVars>
      </dgm:prSet>
      <dgm:spPr/>
      <dgm:t>
        <a:bodyPr/>
        <a:lstStyle/>
        <a:p>
          <a:pPr latinLnBrk="1"/>
          <a:endParaRPr lang="ko-KR" altLang="en-US"/>
        </a:p>
      </dgm:t>
    </dgm:pt>
    <dgm:pt modelId="{2CD0967B-18E0-4DD1-8D1D-A9EE7D133260}" type="pres">
      <dgm:prSet presAssocID="{D2BF0092-D68B-4AFD-A541-93BD22DB1224}" presName="ThreeNodes_3_text" presStyleLbl="node1" presStyleIdx="2" presStyleCnt="3">
        <dgm:presLayoutVars>
          <dgm:bulletEnabled val="1"/>
        </dgm:presLayoutVars>
      </dgm:prSet>
      <dgm:spPr/>
      <dgm:t>
        <a:bodyPr/>
        <a:lstStyle/>
        <a:p>
          <a:pPr latinLnBrk="1"/>
          <a:endParaRPr lang="ko-KR" altLang="en-US"/>
        </a:p>
      </dgm:t>
    </dgm:pt>
  </dgm:ptLst>
  <dgm:cxnLst>
    <dgm:cxn modelId="{B87CD066-66BA-483F-BCE2-B01BBF12ADB5}" type="presOf" srcId="{0B62F089-E813-4086-B48D-105ECCB13B53}" destId="{2391B9F0-1F25-4B0F-B543-EF1AC79D7053}" srcOrd="0" destOrd="0" presId="urn:microsoft.com/office/officeart/2005/8/layout/vProcess5"/>
    <dgm:cxn modelId="{20A01A38-0BBE-4B0F-835F-2825E922E1C3}" type="presOf" srcId="{33A2DD48-2175-46FB-8317-007BEDC1E06A}" destId="{50AA7611-2BA6-456F-9117-5998FE6A4FDE}" srcOrd="1" destOrd="0" presId="urn:microsoft.com/office/officeart/2005/8/layout/vProcess5"/>
    <dgm:cxn modelId="{EA6CA5E5-4295-4974-A770-C2605D124F0B}" type="presOf" srcId="{E6E36001-307B-4618-A73E-EFDBF1C13BC0}" destId="{A22C4D4D-805B-47D2-9352-AAF3D5F24BD2}" srcOrd="0" destOrd="0" presId="urn:microsoft.com/office/officeart/2005/8/layout/vProcess5"/>
    <dgm:cxn modelId="{2F59E232-71FD-4EF8-AEF1-4B4BD189BE8B}" type="presOf" srcId="{049EBA02-C443-45D1-887E-009B527B4BAD}" destId="{764D5703-2C59-4465-9B5B-17BB87042D58}" srcOrd="1" destOrd="0" presId="urn:microsoft.com/office/officeart/2005/8/layout/vProcess5"/>
    <dgm:cxn modelId="{F1CDBA47-CD91-478E-B018-0DA8ADD40472}" srcId="{D2BF0092-D68B-4AFD-A541-93BD22DB1224}" destId="{7A47F7B5-4F07-4359-AD17-2B56773321CD}" srcOrd="2" destOrd="0" parTransId="{FC771C22-12C4-4E99-A8FC-4B3C754544C4}" sibTransId="{DF58B2B0-89A3-4DE3-99C1-3B396C2F2BAB}"/>
    <dgm:cxn modelId="{18B20095-2959-4F9B-8F3A-069E4560BC3E}" type="presOf" srcId="{7A47F7B5-4F07-4359-AD17-2B56773321CD}" destId="{F3DADD37-DDB5-424B-9DC3-318A90D36E0C}" srcOrd="0" destOrd="0" presId="urn:microsoft.com/office/officeart/2005/8/layout/vProcess5"/>
    <dgm:cxn modelId="{CC9B7DFE-3C70-4F47-8619-1983099D4496}" srcId="{D2BF0092-D68B-4AFD-A541-93BD22DB1224}" destId="{33A2DD48-2175-46FB-8317-007BEDC1E06A}" srcOrd="0" destOrd="0" parTransId="{1835AFC9-32E4-4272-88FF-CCF156AF299E}" sibTransId="{0B62F089-E813-4086-B48D-105ECCB13B53}"/>
    <dgm:cxn modelId="{E3E9E9AB-D673-46C3-849F-BC5949118DE0}" type="presOf" srcId="{7A47F7B5-4F07-4359-AD17-2B56773321CD}" destId="{2CD0967B-18E0-4DD1-8D1D-A9EE7D133260}" srcOrd="1" destOrd="0" presId="urn:microsoft.com/office/officeart/2005/8/layout/vProcess5"/>
    <dgm:cxn modelId="{DB184EFC-DACA-41D5-A38E-34B9C9F193C3}" type="presOf" srcId="{049EBA02-C443-45D1-887E-009B527B4BAD}" destId="{A4505778-F9F4-48B4-9829-F278420DEC47}" srcOrd="0" destOrd="0" presId="urn:microsoft.com/office/officeart/2005/8/layout/vProcess5"/>
    <dgm:cxn modelId="{0D97CA17-C52F-4432-8864-E71DEFA95426}" type="presOf" srcId="{D2BF0092-D68B-4AFD-A541-93BD22DB1224}" destId="{0DCCE6DA-FAA0-45D7-AD7D-6318687774CE}" srcOrd="0" destOrd="0" presId="urn:microsoft.com/office/officeart/2005/8/layout/vProcess5"/>
    <dgm:cxn modelId="{E247685B-360D-48C8-BCE4-6BCF63E18089}" type="presOf" srcId="{33A2DD48-2175-46FB-8317-007BEDC1E06A}" destId="{74C86CD3-B59A-479E-928C-44D48D28E2C1}" srcOrd="0" destOrd="0" presId="urn:microsoft.com/office/officeart/2005/8/layout/vProcess5"/>
    <dgm:cxn modelId="{8D1CBF96-B64D-4298-92A9-828381C5AAF5}" srcId="{D2BF0092-D68B-4AFD-A541-93BD22DB1224}" destId="{049EBA02-C443-45D1-887E-009B527B4BAD}" srcOrd="1" destOrd="0" parTransId="{FD1DCFD7-F9D6-47B3-9A12-B066E9F77380}" sibTransId="{E6E36001-307B-4618-A73E-EFDBF1C13BC0}"/>
    <dgm:cxn modelId="{502967D2-B351-40C4-A8AE-455569904DD5}" type="presParOf" srcId="{0DCCE6DA-FAA0-45D7-AD7D-6318687774CE}" destId="{47A63AEC-40DA-4FAF-8143-8CE934D39BD2}" srcOrd="0" destOrd="0" presId="urn:microsoft.com/office/officeart/2005/8/layout/vProcess5"/>
    <dgm:cxn modelId="{395221F2-97A3-4097-A2BD-FFDCB61B6923}" type="presParOf" srcId="{0DCCE6DA-FAA0-45D7-AD7D-6318687774CE}" destId="{74C86CD3-B59A-479E-928C-44D48D28E2C1}" srcOrd="1" destOrd="0" presId="urn:microsoft.com/office/officeart/2005/8/layout/vProcess5"/>
    <dgm:cxn modelId="{8B532AA0-A86B-46EE-B615-067C83A99120}" type="presParOf" srcId="{0DCCE6DA-FAA0-45D7-AD7D-6318687774CE}" destId="{A4505778-F9F4-48B4-9829-F278420DEC47}" srcOrd="2" destOrd="0" presId="urn:microsoft.com/office/officeart/2005/8/layout/vProcess5"/>
    <dgm:cxn modelId="{CE7898E4-B7F4-47A9-9AD1-F951D750E563}" type="presParOf" srcId="{0DCCE6DA-FAA0-45D7-AD7D-6318687774CE}" destId="{F3DADD37-DDB5-424B-9DC3-318A90D36E0C}" srcOrd="3" destOrd="0" presId="urn:microsoft.com/office/officeart/2005/8/layout/vProcess5"/>
    <dgm:cxn modelId="{8B1BEBF1-421D-439F-BC59-D74775FB2D83}" type="presParOf" srcId="{0DCCE6DA-FAA0-45D7-AD7D-6318687774CE}" destId="{2391B9F0-1F25-4B0F-B543-EF1AC79D7053}" srcOrd="4" destOrd="0" presId="urn:microsoft.com/office/officeart/2005/8/layout/vProcess5"/>
    <dgm:cxn modelId="{21A44C23-D565-4586-A9D2-CCE565339F89}" type="presParOf" srcId="{0DCCE6DA-FAA0-45D7-AD7D-6318687774CE}" destId="{A22C4D4D-805B-47D2-9352-AAF3D5F24BD2}" srcOrd="5" destOrd="0" presId="urn:microsoft.com/office/officeart/2005/8/layout/vProcess5"/>
    <dgm:cxn modelId="{E7931F75-EB43-44A0-BF0D-2A8FA5C3A6D0}" type="presParOf" srcId="{0DCCE6DA-FAA0-45D7-AD7D-6318687774CE}" destId="{50AA7611-2BA6-456F-9117-5998FE6A4FDE}" srcOrd="6" destOrd="0" presId="urn:microsoft.com/office/officeart/2005/8/layout/vProcess5"/>
    <dgm:cxn modelId="{F59106B5-3746-417A-8D5D-D58985A6FE62}" type="presParOf" srcId="{0DCCE6DA-FAA0-45D7-AD7D-6318687774CE}" destId="{764D5703-2C59-4465-9B5B-17BB87042D58}" srcOrd="7" destOrd="0" presId="urn:microsoft.com/office/officeart/2005/8/layout/vProcess5"/>
    <dgm:cxn modelId="{2D61BFAD-5B74-4530-A654-2643D97A11F0}" type="presParOf" srcId="{0DCCE6DA-FAA0-45D7-AD7D-6318687774CE}" destId="{2CD0967B-18E0-4DD1-8D1D-A9EE7D13326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E88052-D6D7-4190-8703-F75F274B4FE2}"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pPr latinLnBrk="1"/>
          <a:endParaRPr lang="ko-KR" altLang="en-US"/>
        </a:p>
      </dgm:t>
    </dgm:pt>
    <dgm:pt modelId="{F2FC97A4-1876-4D3B-994A-5539C6A1325D}">
      <dgm:prSet phldrT="[텍스트]">
        <dgm:style>
          <a:lnRef idx="1">
            <a:schemeClr val="accent1"/>
          </a:lnRef>
          <a:fillRef idx="2">
            <a:schemeClr val="accent1"/>
          </a:fillRef>
          <a:effectRef idx="1">
            <a:schemeClr val="accent1"/>
          </a:effectRef>
          <a:fontRef idx="minor">
            <a:schemeClr val="dk1"/>
          </a:fontRef>
        </dgm:style>
      </dgm:prSet>
      <dgm:spPr/>
      <dgm:t>
        <a:bodyPr/>
        <a:lstStyle/>
        <a:p>
          <a:pPr latinLnBrk="1"/>
          <a:r>
            <a:rPr lang="en-US" altLang="ko-KR" dirty="0" smtClean="0">
              <a:latin typeface="HY헤드라인M" pitchFamily="18" charset="-127"/>
              <a:ea typeface="HY헤드라인M" pitchFamily="18" charset="-127"/>
            </a:rPr>
            <a:t>Method:</a:t>
          </a:r>
        </a:p>
        <a:p>
          <a:pPr latinLnBrk="1"/>
          <a:r>
            <a:rPr lang="en-US" altLang="ko-KR" dirty="0" smtClean="0">
              <a:latin typeface="HY헤드라인M" pitchFamily="18" charset="-127"/>
              <a:ea typeface="HY헤드라인M" pitchFamily="18" charset="-127"/>
            </a:rPr>
            <a:t>70 </a:t>
          </a:r>
          <a:r>
            <a:rPr lang="en-US" altLang="ko-KR" dirty="0" err="1" smtClean="0">
              <a:latin typeface="HY헤드라인M" pitchFamily="18" charset="-127"/>
              <a:ea typeface="HY헤드라인M" pitchFamily="18" charset="-127"/>
            </a:rPr>
            <a:t>pt</a:t>
          </a:r>
          <a:r>
            <a:rPr lang="en-US" altLang="ko-KR" dirty="0" smtClean="0">
              <a:latin typeface="HY헤드라인M" pitchFamily="18" charset="-127"/>
              <a:ea typeface="HY헤드라인M" pitchFamily="18" charset="-127"/>
            </a:rPr>
            <a:t>, twice weekly for </a:t>
          </a:r>
          <a:r>
            <a:rPr lang="en-US" altLang="ko-KR" dirty="0" err="1" smtClean="0">
              <a:latin typeface="HY헤드라인M" pitchFamily="18" charset="-127"/>
              <a:ea typeface="HY헤드라인M" pitchFamily="18" charset="-127"/>
            </a:rPr>
            <a:t>galactomannan</a:t>
          </a:r>
          <a:endParaRPr lang="en-US" altLang="ko-KR" dirty="0" smtClean="0">
            <a:latin typeface="HY헤드라인M" pitchFamily="18" charset="-127"/>
            <a:ea typeface="HY헤드라인M" pitchFamily="18" charset="-127"/>
          </a:endParaRPr>
        </a:p>
        <a:p>
          <a:pPr latinLnBrk="1"/>
          <a:r>
            <a:rPr lang="en-US" altLang="ko-KR" dirty="0" smtClean="0">
              <a:latin typeface="HY헤드라인M" pitchFamily="18" charset="-127"/>
              <a:ea typeface="HY헤드라인M" pitchFamily="18" charset="-127"/>
            </a:rPr>
            <a:t>IA: 17.1%(12/70)</a:t>
          </a:r>
          <a:endParaRPr lang="ko-KR" altLang="en-US" dirty="0"/>
        </a:p>
      </dgm:t>
    </dgm:pt>
    <dgm:pt modelId="{4D62D860-4D2D-45A7-8CC0-9BDE6ED8FC9E}" type="parTrans" cxnId="{029D1AA3-D504-4730-83E2-01FECAAD6DBC}">
      <dgm:prSet/>
      <dgm:spPr/>
      <dgm:t>
        <a:bodyPr/>
        <a:lstStyle/>
        <a:p>
          <a:pPr latinLnBrk="1"/>
          <a:endParaRPr lang="ko-KR" altLang="en-US"/>
        </a:p>
      </dgm:t>
    </dgm:pt>
    <dgm:pt modelId="{3D9C5255-501E-49E1-BA50-9DCA57E87FDD}" type="sibTrans" cxnId="{029D1AA3-D504-4730-83E2-01FECAAD6DBC}">
      <dgm:prSet/>
      <dgm:spPr/>
      <dgm:t>
        <a:bodyPr/>
        <a:lstStyle/>
        <a:p>
          <a:pPr latinLnBrk="1"/>
          <a:endParaRPr lang="ko-KR" altLang="en-US"/>
        </a:p>
      </dgm:t>
    </dgm:pt>
    <dgm:pt modelId="{1CAF709E-0469-439F-8E82-276EF3C7D67F}">
      <dgm:prSet phldrT="[텍스트]" custT="1">
        <dgm:style>
          <a:lnRef idx="1">
            <a:schemeClr val="accent3"/>
          </a:lnRef>
          <a:fillRef idx="2">
            <a:schemeClr val="accent3"/>
          </a:fillRef>
          <a:effectRef idx="1">
            <a:schemeClr val="accent3"/>
          </a:effectRef>
          <a:fontRef idx="minor">
            <a:schemeClr val="dk1"/>
          </a:fontRef>
        </dgm:style>
      </dgm:prSet>
      <dgm:spPr/>
      <dgm:t>
        <a:bodyPr/>
        <a:lstStyle/>
        <a:p>
          <a:pPr latinLnBrk="1"/>
          <a:r>
            <a:rPr lang="en-US" altLang="ko-KR" sz="1600" dirty="0" smtClean="0">
              <a:latin typeface="HY헤드라인M" pitchFamily="18" charset="-127"/>
              <a:ea typeface="HY헤드라인M" pitchFamily="18" charset="-127"/>
            </a:rPr>
            <a:t>cut-off value ≥0.5 sensitivity 30%, specificity 93%</a:t>
          </a:r>
          <a:endParaRPr lang="ko-KR" altLang="en-US" sz="1600" dirty="0" smtClean="0">
            <a:latin typeface="HY헤드라인M" pitchFamily="18" charset="-127"/>
            <a:ea typeface="HY헤드라인M" pitchFamily="18" charset="-127"/>
          </a:endParaRPr>
        </a:p>
        <a:p>
          <a:pPr latinLnBrk="1"/>
          <a:r>
            <a:rPr lang="en-US" altLang="ko-KR" sz="1600" dirty="0" smtClean="0">
              <a:latin typeface="HY헤드라인M" pitchFamily="18" charset="-127"/>
              <a:ea typeface="HY헤드라인M" pitchFamily="18" charset="-127"/>
            </a:rPr>
            <a:t>cut-off value ≥0.66 sensitivity 30%, specificity 95%</a:t>
          </a:r>
          <a:endParaRPr lang="ko-KR" altLang="en-US" sz="1600" dirty="0"/>
        </a:p>
      </dgm:t>
    </dgm:pt>
    <dgm:pt modelId="{7FF97095-E427-426D-B8D0-221DD39F95C8}" type="parTrans" cxnId="{F7A02855-1FBA-4EA0-BED5-E12999E23AAC}">
      <dgm:prSet/>
      <dgm:spPr/>
      <dgm:t>
        <a:bodyPr/>
        <a:lstStyle/>
        <a:p>
          <a:pPr latinLnBrk="1"/>
          <a:endParaRPr lang="ko-KR" altLang="en-US"/>
        </a:p>
      </dgm:t>
    </dgm:pt>
    <dgm:pt modelId="{482581F6-EA45-4D9F-8E50-AE7004115CEE}" type="sibTrans" cxnId="{F7A02855-1FBA-4EA0-BED5-E12999E23AAC}">
      <dgm:prSet/>
      <dgm:spPr/>
      <dgm:t>
        <a:bodyPr/>
        <a:lstStyle/>
        <a:p>
          <a:pPr latinLnBrk="1"/>
          <a:endParaRPr lang="ko-KR" altLang="en-US"/>
        </a:p>
      </dgm:t>
    </dgm:pt>
    <dgm:pt modelId="{BAB09911-D07A-46C9-883D-61AA64EC48EF}">
      <dgm:prSet phldrT="[텍스트]">
        <dgm:style>
          <a:lnRef idx="1">
            <a:schemeClr val="accent4"/>
          </a:lnRef>
          <a:fillRef idx="2">
            <a:schemeClr val="accent4"/>
          </a:fillRef>
          <a:effectRef idx="1">
            <a:schemeClr val="accent4"/>
          </a:effectRef>
          <a:fontRef idx="minor">
            <a:schemeClr val="dk1"/>
          </a:fontRef>
        </dgm:style>
      </dgm:prSet>
      <dgm:spPr/>
      <dgm:t>
        <a:bodyPr/>
        <a:lstStyle/>
        <a:p>
          <a:pPr latinLnBrk="1">
            <a:lnSpc>
              <a:spcPct val="150000"/>
            </a:lnSpc>
          </a:pPr>
          <a:r>
            <a:rPr lang="en-US" altLang="ko-KR" dirty="0" smtClean="0">
              <a:latin typeface="HY헤드라인M" pitchFamily="18" charset="-127"/>
              <a:ea typeface="HY헤드라인M" pitchFamily="18" charset="-127"/>
            </a:rPr>
            <a:t>Total 14: false(+)- cystic fibrosis or COPD (9), 6/14 within 3 days, 9/14 within 7 days </a:t>
          </a:r>
          <a:endParaRPr lang="ko-KR" altLang="en-US" dirty="0" smtClean="0">
            <a:latin typeface="HY헤드라인M" pitchFamily="18" charset="-127"/>
            <a:ea typeface="HY헤드라인M" pitchFamily="18" charset="-127"/>
          </a:endParaRPr>
        </a:p>
      </dgm:t>
    </dgm:pt>
    <dgm:pt modelId="{98099FD7-BF4B-472F-BD9C-042B225595B9}" type="parTrans" cxnId="{7D6FC6BB-C086-4874-B23C-8BA648221A41}">
      <dgm:prSet/>
      <dgm:spPr/>
      <dgm:t>
        <a:bodyPr/>
        <a:lstStyle/>
        <a:p>
          <a:pPr latinLnBrk="1"/>
          <a:endParaRPr lang="ko-KR" altLang="en-US"/>
        </a:p>
      </dgm:t>
    </dgm:pt>
    <dgm:pt modelId="{DB251262-1879-41C4-B91A-7ACCFBDECCA6}" type="sibTrans" cxnId="{7D6FC6BB-C086-4874-B23C-8BA648221A41}">
      <dgm:prSet/>
      <dgm:spPr/>
      <dgm:t>
        <a:bodyPr/>
        <a:lstStyle/>
        <a:p>
          <a:pPr latinLnBrk="1"/>
          <a:endParaRPr lang="ko-KR" altLang="en-US"/>
        </a:p>
      </dgm:t>
    </dgm:pt>
    <dgm:pt modelId="{F9B00DCE-21E3-4594-8369-114434ACBC7F}" type="pres">
      <dgm:prSet presAssocID="{24E88052-D6D7-4190-8703-F75F274B4FE2}" presName="outerComposite" presStyleCnt="0">
        <dgm:presLayoutVars>
          <dgm:chMax val="5"/>
          <dgm:dir/>
          <dgm:resizeHandles val="exact"/>
        </dgm:presLayoutVars>
      </dgm:prSet>
      <dgm:spPr/>
      <dgm:t>
        <a:bodyPr/>
        <a:lstStyle/>
        <a:p>
          <a:pPr latinLnBrk="1"/>
          <a:endParaRPr lang="ko-KR" altLang="en-US"/>
        </a:p>
      </dgm:t>
    </dgm:pt>
    <dgm:pt modelId="{8EA15604-2119-44D9-ABA5-2A0CB7544074}" type="pres">
      <dgm:prSet presAssocID="{24E88052-D6D7-4190-8703-F75F274B4FE2}" presName="dummyMaxCanvas" presStyleCnt="0">
        <dgm:presLayoutVars/>
      </dgm:prSet>
      <dgm:spPr/>
    </dgm:pt>
    <dgm:pt modelId="{E3EDE754-157B-459F-BC35-D3002A797E9B}" type="pres">
      <dgm:prSet presAssocID="{24E88052-D6D7-4190-8703-F75F274B4FE2}" presName="ThreeNodes_1" presStyleLbl="node1" presStyleIdx="0" presStyleCnt="3">
        <dgm:presLayoutVars>
          <dgm:bulletEnabled val="1"/>
        </dgm:presLayoutVars>
      </dgm:prSet>
      <dgm:spPr/>
      <dgm:t>
        <a:bodyPr/>
        <a:lstStyle/>
        <a:p>
          <a:pPr latinLnBrk="1"/>
          <a:endParaRPr lang="ko-KR" altLang="en-US"/>
        </a:p>
      </dgm:t>
    </dgm:pt>
    <dgm:pt modelId="{8930BBE1-7E6C-4D5A-92F7-8775A1B9BDB2}" type="pres">
      <dgm:prSet presAssocID="{24E88052-D6D7-4190-8703-F75F274B4FE2}" presName="ThreeNodes_2" presStyleLbl="node1" presStyleIdx="1" presStyleCnt="3">
        <dgm:presLayoutVars>
          <dgm:bulletEnabled val="1"/>
        </dgm:presLayoutVars>
      </dgm:prSet>
      <dgm:spPr/>
      <dgm:t>
        <a:bodyPr/>
        <a:lstStyle/>
        <a:p>
          <a:pPr latinLnBrk="1"/>
          <a:endParaRPr lang="ko-KR" altLang="en-US"/>
        </a:p>
      </dgm:t>
    </dgm:pt>
    <dgm:pt modelId="{6B54FF18-C68D-46DF-9059-C17B8D6DD5C0}" type="pres">
      <dgm:prSet presAssocID="{24E88052-D6D7-4190-8703-F75F274B4FE2}" presName="ThreeNodes_3" presStyleLbl="node1" presStyleIdx="2" presStyleCnt="3">
        <dgm:presLayoutVars>
          <dgm:bulletEnabled val="1"/>
        </dgm:presLayoutVars>
      </dgm:prSet>
      <dgm:spPr/>
      <dgm:t>
        <a:bodyPr/>
        <a:lstStyle/>
        <a:p>
          <a:pPr latinLnBrk="1"/>
          <a:endParaRPr lang="ko-KR" altLang="en-US"/>
        </a:p>
      </dgm:t>
    </dgm:pt>
    <dgm:pt modelId="{B97E8C0D-9EB6-4518-82BE-33362FD916C8}" type="pres">
      <dgm:prSet presAssocID="{24E88052-D6D7-4190-8703-F75F274B4FE2}" presName="ThreeConn_1-2" presStyleLbl="fgAccFollowNode1" presStyleIdx="0" presStyleCnt="2">
        <dgm:presLayoutVars>
          <dgm:bulletEnabled val="1"/>
        </dgm:presLayoutVars>
      </dgm:prSet>
      <dgm:spPr/>
      <dgm:t>
        <a:bodyPr/>
        <a:lstStyle/>
        <a:p>
          <a:pPr latinLnBrk="1"/>
          <a:endParaRPr lang="ko-KR" altLang="en-US"/>
        </a:p>
      </dgm:t>
    </dgm:pt>
    <dgm:pt modelId="{C6401476-C3EA-45A8-BE5B-7C5A920F984E}" type="pres">
      <dgm:prSet presAssocID="{24E88052-D6D7-4190-8703-F75F274B4FE2}" presName="ThreeConn_2-3" presStyleLbl="fgAccFollowNode1" presStyleIdx="1" presStyleCnt="2">
        <dgm:presLayoutVars>
          <dgm:bulletEnabled val="1"/>
        </dgm:presLayoutVars>
      </dgm:prSet>
      <dgm:spPr/>
      <dgm:t>
        <a:bodyPr/>
        <a:lstStyle/>
        <a:p>
          <a:pPr latinLnBrk="1"/>
          <a:endParaRPr lang="ko-KR" altLang="en-US"/>
        </a:p>
      </dgm:t>
    </dgm:pt>
    <dgm:pt modelId="{72E77F1B-5C60-42BF-8B75-5DD240150901}" type="pres">
      <dgm:prSet presAssocID="{24E88052-D6D7-4190-8703-F75F274B4FE2}" presName="ThreeNodes_1_text" presStyleLbl="node1" presStyleIdx="2" presStyleCnt="3">
        <dgm:presLayoutVars>
          <dgm:bulletEnabled val="1"/>
        </dgm:presLayoutVars>
      </dgm:prSet>
      <dgm:spPr/>
      <dgm:t>
        <a:bodyPr/>
        <a:lstStyle/>
        <a:p>
          <a:pPr latinLnBrk="1"/>
          <a:endParaRPr lang="ko-KR" altLang="en-US"/>
        </a:p>
      </dgm:t>
    </dgm:pt>
    <dgm:pt modelId="{DFE9BDA1-93C7-40A9-B2B4-9533DC072451}" type="pres">
      <dgm:prSet presAssocID="{24E88052-D6D7-4190-8703-F75F274B4FE2}" presName="ThreeNodes_2_text" presStyleLbl="node1" presStyleIdx="2" presStyleCnt="3">
        <dgm:presLayoutVars>
          <dgm:bulletEnabled val="1"/>
        </dgm:presLayoutVars>
      </dgm:prSet>
      <dgm:spPr/>
      <dgm:t>
        <a:bodyPr/>
        <a:lstStyle/>
        <a:p>
          <a:pPr latinLnBrk="1"/>
          <a:endParaRPr lang="ko-KR" altLang="en-US"/>
        </a:p>
      </dgm:t>
    </dgm:pt>
    <dgm:pt modelId="{A56E483B-BDEE-40BD-9B08-D7FD7009150A}" type="pres">
      <dgm:prSet presAssocID="{24E88052-D6D7-4190-8703-F75F274B4FE2}" presName="ThreeNodes_3_text" presStyleLbl="node1" presStyleIdx="2" presStyleCnt="3">
        <dgm:presLayoutVars>
          <dgm:bulletEnabled val="1"/>
        </dgm:presLayoutVars>
      </dgm:prSet>
      <dgm:spPr/>
      <dgm:t>
        <a:bodyPr/>
        <a:lstStyle/>
        <a:p>
          <a:pPr latinLnBrk="1"/>
          <a:endParaRPr lang="ko-KR" altLang="en-US"/>
        </a:p>
      </dgm:t>
    </dgm:pt>
  </dgm:ptLst>
  <dgm:cxnLst>
    <dgm:cxn modelId="{6BCB2E08-AA7C-4641-9CF5-C29B1C768213}" type="presOf" srcId="{F2FC97A4-1876-4D3B-994A-5539C6A1325D}" destId="{72E77F1B-5C60-42BF-8B75-5DD240150901}" srcOrd="1" destOrd="0" presId="urn:microsoft.com/office/officeart/2005/8/layout/vProcess5"/>
    <dgm:cxn modelId="{F7A02855-1FBA-4EA0-BED5-E12999E23AAC}" srcId="{24E88052-D6D7-4190-8703-F75F274B4FE2}" destId="{1CAF709E-0469-439F-8E82-276EF3C7D67F}" srcOrd="1" destOrd="0" parTransId="{7FF97095-E427-426D-B8D0-221DD39F95C8}" sibTransId="{482581F6-EA45-4D9F-8E50-AE7004115CEE}"/>
    <dgm:cxn modelId="{76EE2067-60C0-4DA1-8758-DA7A62C6D429}" type="presOf" srcId="{1CAF709E-0469-439F-8E82-276EF3C7D67F}" destId="{8930BBE1-7E6C-4D5A-92F7-8775A1B9BDB2}" srcOrd="0" destOrd="0" presId="urn:microsoft.com/office/officeart/2005/8/layout/vProcess5"/>
    <dgm:cxn modelId="{7D6FC6BB-C086-4874-B23C-8BA648221A41}" srcId="{24E88052-D6D7-4190-8703-F75F274B4FE2}" destId="{BAB09911-D07A-46C9-883D-61AA64EC48EF}" srcOrd="2" destOrd="0" parTransId="{98099FD7-BF4B-472F-BD9C-042B225595B9}" sibTransId="{DB251262-1879-41C4-B91A-7ACCFBDECCA6}"/>
    <dgm:cxn modelId="{76025F11-EBE0-4515-B137-E545B2393C65}" type="presOf" srcId="{BAB09911-D07A-46C9-883D-61AA64EC48EF}" destId="{6B54FF18-C68D-46DF-9059-C17B8D6DD5C0}" srcOrd="0" destOrd="0" presId="urn:microsoft.com/office/officeart/2005/8/layout/vProcess5"/>
    <dgm:cxn modelId="{7B8C7A51-4FCA-4F48-92AF-DF828D128AC1}" type="presOf" srcId="{482581F6-EA45-4D9F-8E50-AE7004115CEE}" destId="{C6401476-C3EA-45A8-BE5B-7C5A920F984E}" srcOrd="0" destOrd="0" presId="urn:microsoft.com/office/officeart/2005/8/layout/vProcess5"/>
    <dgm:cxn modelId="{CB88AE4A-22F0-4D09-97E6-42D5E63D117D}" type="presOf" srcId="{BAB09911-D07A-46C9-883D-61AA64EC48EF}" destId="{A56E483B-BDEE-40BD-9B08-D7FD7009150A}" srcOrd="1" destOrd="0" presId="urn:microsoft.com/office/officeart/2005/8/layout/vProcess5"/>
    <dgm:cxn modelId="{EADF5FCC-3507-4694-9750-D6600F628CB5}" type="presOf" srcId="{3D9C5255-501E-49E1-BA50-9DCA57E87FDD}" destId="{B97E8C0D-9EB6-4518-82BE-33362FD916C8}" srcOrd="0" destOrd="0" presId="urn:microsoft.com/office/officeart/2005/8/layout/vProcess5"/>
    <dgm:cxn modelId="{72E4A50D-8AF9-4473-AE81-A4235EB33A43}" type="presOf" srcId="{24E88052-D6D7-4190-8703-F75F274B4FE2}" destId="{F9B00DCE-21E3-4594-8369-114434ACBC7F}" srcOrd="0" destOrd="0" presId="urn:microsoft.com/office/officeart/2005/8/layout/vProcess5"/>
    <dgm:cxn modelId="{029D1AA3-D504-4730-83E2-01FECAAD6DBC}" srcId="{24E88052-D6D7-4190-8703-F75F274B4FE2}" destId="{F2FC97A4-1876-4D3B-994A-5539C6A1325D}" srcOrd="0" destOrd="0" parTransId="{4D62D860-4D2D-45A7-8CC0-9BDE6ED8FC9E}" sibTransId="{3D9C5255-501E-49E1-BA50-9DCA57E87FDD}"/>
    <dgm:cxn modelId="{E8D61559-CB93-477C-B15F-006B762664DE}" type="presOf" srcId="{1CAF709E-0469-439F-8E82-276EF3C7D67F}" destId="{DFE9BDA1-93C7-40A9-B2B4-9533DC072451}" srcOrd="1" destOrd="0" presId="urn:microsoft.com/office/officeart/2005/8/layout/vProcess5"/>
    <dgm:cxn modelId="{936EAF0A-4ABB-4593-9A93-37EA8DB76D12}" type="presOf" srcId="{F2FC97A4-1876-4D3B-994A-5539C6A1325D}" destId="{E3EDE754-157B-459F-BC35-D3002A797E9B}" srcOrd="0" destOrd="0" presId="urn:microsoft.com/office/officeart/2005/8/layout/vProcess5"/>
    <dgm:cxn modelId="{96B4217D-BCC9-45E2-95C5-344FC1ABC3B1}" type="presParOf" srcId="{F9B00DCE-21E3-4594-8369-114434ACBC7F}" destId="{8EA15604-2119-44D9-ABA5-2A0CB7544074}" srcOrd="0" destOrd="0" presId="urn:microsoft.com/office/officeart/2005/8/layout/vProcess5"/>
    <dgm:cxn modelId="{8709C607-5F99-44C0-91BF-844085EF799C}" type="presParOf" srcId="{F9B00DCE-21E3-4594-8369-114434ACBC7F}" destId="{E3EDE754-157B-459F-BC35-D3002A797E9B}" srcOrd="1" destOrd="0" presId="urn:microsoft.com/office/officeart/2005/8/layout/vProcess5"/>
    <dgm:cxn modelId="{43AE9950-71DF-42D0-B3FA-61E018B95C10}" type="presParOf" srcId="{F9B00DCE-21E3-4594-8369-114434ACBC7F}" destId="{8930BBE1-7E6C-4D5A-92F7-8775A1B9BDB2}" srcOrd="2" destOrd="0" presId="urn:microsoft.com/office/officeart/2005/8/layout/vProcess5"/>
    <dgm:cxn modelId="{33AA1158-E6A5-45AC-80B5-904D73D3E9F8}" type="presParOf" srcId="{F9B00DCE-21E3-4594-8369-114434ACBC7F}" destId="{6B54FF18-C68D-46DF-9059-C17B8D6DD5C0}" srcOrd="3" destOrd="0" presId="urn:microsoft.com/office/officeart/2005/8/layout/vProcess5"/>
    <dgm:cxn modelId="{9963C748-7351-4D77-8772-74A6F43A50B0}" type="presParOf" srcId="{F9B00DCE-21E3-4594-8369-114434ACBC7F}" destId="{B97E8C0D-9EB6-4518-82BE-33362FD916C8}" srcOrd="4" destOrd="0" presId="urn:microsoft.com/office/officeart/2005/8/layout/vProcess5"/>
    <dgm:cxn modelId="{690F1789-C4BF-4E8B-B392-A8365216DD3C}" type="presParOf" srcId="{F9B00DCE-21E3-4594-8369-114434ACBC7F}" destId="{C6401476-C3EA-45A8-BE5B-7C5A920F984E}" srcOrd="5" destOrd="0" presId="urn:microsoft.com/office/officeart/2005/8/layout/vProcess5"/>
    <dgm:cxn modelId="{7020E486-6627-484E-939C-55BA78A31FD0}" type="presParOf" srcId="{F9B00DCE-21E3-4594-8369-114434ACBC7F}" destId="{72E77F1B-5C60-42BF-8B75-5DD240150901}" srcOrd="6" destOrd="0" presId="urn:microsoft.com/office/officeart/2005/8/layout/vProcess5"/>
    <dgm:cxn modelId="{7AA6DB6F-76BA-40DB-9E1B-CEF83651EBF1}" type="presParOf" srcId="{F9B00DCE-21E3-4594-8369-114434ACBC7F}" destId="{DFE9BDA1-93C7-40A9-B2B4-9533DC072451}" srcOrd="7" destOrd="0" presId="urn:microsoft.com/office/officeart/2005/8/layout/vProcess5"/>
    <dgm:cxn modelId="{DA116CC6-546E-4EC9-8689-B4C86C8F305E}" type="presParOf" srcId="{F9B00DCE-21E3-4594-8369-114434ACBC7F}" destId="{A56E483B-BDEE-40BD-9B08-D7FD7009150A}"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3CB1FC-2BAE-4462-8044-FB0B92C0AB8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pPr latinLnBrk="1"/>
          <a:endParaRPr lang="ko-KR" altLang="en-US"/>
        </a:p>
      </dgm:t>
    </dgm:pt>
    <dgm:pt modelId="{5B7AD259-A451-4722-9425-1AB61F1B88CB}">
      <dgm:prSet phldrT="[텍스트]">
        <dgm:style>
          <a:lnRef idx="1">
            <a:schemeClr val="accent1"/>
          </a:lnRef>
          <a:fillRef idx="2">
            <a:schemeClr val="accent1"/>
          </a:fillRef>
          <a:effectRef idx="1">
            <a:schemeClr val="accent1"/>
          </a:effectRef>
          <a:fontRef idx="minor">
            <a:schemeClr val="dk1"/>
          </a:fontRef>
        </dgm:style>
      </dgm:prSet>
      <dgm:spPr/>
      <dgm:t>
        <a:bodyPr/>
        <a:lstStyle/>
        <a:p>
          <a:pPr latinLnBrk="1"/>
          <a:r>
            <a:rPr lang="en-US" dirty="0" smtClean="0">
              <a:latin typeface="HY헤드라인M" pitchFamily="18" charset="-127"/>
              <a:ea typeface="HY헤드라인M" pitchFamily="18" charset="-127"/>
            </a:rPr>
            <a:t>A total of 333 BAL samples from 116 patients</a:t>
          </a:r>
        </a:p>
        <a:p>
          <a:pPr latinLnBrk="1"/>
          <a:r>
            <a:rPr lang="en-US" dirty="0" smtClean="0">
              <a:latin typeface="HY헤드라인M" pitchFamily="18" charset="-127"/>
              <a:ea typeface="HY헤드라인M" pitchFamily="18" charset="-127"/>
            </a:rPr>
            <a:t>IA: 5.2% (6/116)  </a:t>
          </a:r>
          <a:endParaRPr lang="ko-KR" altLang="en-US" dirty="0"/>
        </a:p>
      </dgm:t>
    </dgm:pt>
    <dgm:pt modelId="{8AE6E9E9-AE55-4415-91F7-AD5DABF3CD55}" type="parTrans" cxnId="{320519AA-245F-4781-A79C-D9B1B8A1C8DB}">
      <dgm:prSet/>
      <dgm:spPr/>
      <dgm:t>
        <a:bodyPr/>
        <a:lstStyle/>
        <a:p>
          <a:pPr latinLnBrk="1"/>
          <a:endParaRPr lang="ko-KR" altLang="en-US"/>
        </a:p>
      </dgm:t>
    </dgm:pt>
    <dgm:pt modelId="{757CE224-FFCA-4B30-B61C-21127754B0AA}" type="sibTrans" cxnId="{320519AA-245F-4781-A79C-D9B1B8A1C8DB}">
      <dgm:prSet/>
      <dgm:spPr/>
      <dgm:t>
        <a:bodyPr/>
        <a:lstStyle/>
        <a:p>
          <a:pPr latinLnBrk="1"/>
          <a:endParaRPr lang="ko-KR" altLang="en-US"/>
        </a:p>
      </dgm:t>
    </dgm:pt>
    <dgm:pt modelId="{D4F93C17-51FE-4D83-994B-1E9932570947}">
      <dgm:prSet phldrT="[텍스트]">
        <dgm:style>
          <a:lnRef idx="1">
            <a:schemeClr val="dk1"/>
          </a:lnRef>
          <a:fillRef idx="2">
            <a:schemeClr val="dk1"/>
          </a:fillRef>
          <a:effectRef idx="1">
            <a:schemeClr val="dk1"/>
          </a:effectRef>
          <a:fontRef idx="minor">
            <a:schemeClr val="dk1"/>
          </a:fontRef>
        </dgm:style>
      </dgm:prSet>
      <dgm:spPr/>
      <dgm:t>
        <a:bodyPr/>
        <a:lstStyle/>
        <a:p>
          <a:pPr latinLnBrk="1"/>
          <a:r>
            <a:rPr lang="en-US" dirty="0" smtClean="0">
              <a:latin typeface="HY헤드라인M" pitchFamily="18" charset="-127"/>
              <a:ea typeface="HY헤드라인M" pitchFamily="18" charset="-127"/>
            </a:rPr>
            <a:t>Cut-off value </a:t>
          </a:r>
          <a:r>
            <a:rPr lang="en-US" altLang="ko-KR" dirty="0" smtClean="0">
              <a:latin typeface="HY헤드라인M" pitchFamily="18" charset="-127"/>
              <a:ea typeface="HY헤드라인M" pitchFamily="18" charset="-127"/>
            </a:rPr>
            <a:t>≥</a:t>
          </a:r>
          <a:r>
            <a:rPr lang="en-US" dirty="0" smtClean="0">
              <a:latin typeface="HY헤드라인M" pitchFamily="18" charset="-127"/>
              <a:ea typeface="HY헤드라인M" pitchFamily="18" charset="-127"/>
            </a:rPr>
            <a:t>0.5, sensitivity 60%, specificity 95%</a:t>
          </a:r>
          <a:endParaRPr lang="ko-KR" altLang="en-US" dirty="0" smtClean="0">
            <a:latin typeface="HY헤드라인M" pitchFamily="18" charset="-127"/>
            <a:ea typeface="HY헤드라인M" pitchFamily="18" charset="-127"/>
          </a:endParaRPr>
        </a:p>
        <a:p>
          <a:pPr latinLnBrk="1"/>
          <a:r>
            <a:rPr lang="en-US" dirty="0" smtClean="0">
              <a:latin typeface="HY헤드라인M" pitchFamily="18" charset="-127"/>
              <a:ea typeface="HY헤드라인M" pitchFamily="18" charset="-127"/>
            </a:rPr>
            <a:t>Cut-off value </a:t>
          </a:r>
          <a:r>
            <a:rPr lang="en-US" altLang="ko-KR" dirty="0" smtClean="0">
              <a:latin typeface="HY헤드라인M" pitchFamily="18" charset="-127"/>
              <a:ea typeface="HY헤드라인M" pitchFamily="18" charset="-127"/>
            </a:rPr>
            <a:t>≥</a:t>
          </a:r>
          <a:r>
            <a:rPr lang="en-US" dirty="0" smtClean="0">
              <a:latin typeface="HY헤드라인M" pitchFamily="18" charset="-127"/>
              <a:ea typeface="HY헤드라인M" pitchFamily="18" charset="-127"/>
            </a:rPr>
            <a:t>1.0, sensitivity 60%, specificity of 98%</a:t>
          </a:r>
          <a:endParaRPr lang="ko-KR" altLang="en-US" dirty="0"/>
        </a:p>
      </dgm:t>
    </dgm:pt>
    <dgm:pt modelId="{3BE95EBB-7647-44A3-A021-59F852199F6B}" type="parTrans" cxnId="{B041CD58-CDF4-4007-9078-C9CC6CF826BB}">
      <dgm:prSet/>
      <dgm:spPr/>
      <dgm:t>
        <a:bodyPr/>
        <a:lstStyle/>
        <a:p>
          <a:pPr latinLnBrk="1"/>
          <a:endParaRPr lang="ko-KR" altLang="en-US"/>
        </a:p>
      </dgm:t>
    </dgm:pt>
    <dgm:pt modelId="{D8DC9C0D-898C-405C-A359-95409BB4B234}" type="sibTrans" cxnId="{B041CD58-CDF4-4007-9078-C9CC6CF826BB}">
      <dgm:prSet/>
      <dgm:spPr/>
      <dgm:t>
        <a:bodyPr/>
        <a:lstStyle/>
        <a:p>
          <a:pPr latinLnBrk="1"/>
          <a:endParaRPr lang="ko-KR" altLang="en-US"/>
        </a:p>
      </dgm:t>
    </dgm:pt>
    <dgm:pt modelId="{E9F35BF1-3012-46A5-8EE9-E9692CB56B75}">
      <dgm:prSet phldrT="[텍스트]">
        <dgm:style>
          <a:lnRef idx="1">
            <a:schemeClr val="accent6"/>
          </a:lnRef>
          <a:fillRef idx="2">
            <a:schemeClr val="accent6"/>
          </a:fillRef>
          <a:effectRef idx="1">
            <a:schemeClr val="accent6"/>
          </a:effectRef>
          <a:fontRef idx="minor">
            <a:schemeClr val="dk1"/>
          </a:fontRef>
        </dgm:style>
      </dgm:prSet>
      <dgm:spPr/>
      <dgm:t>
        <a:bodyPr/>
        <a:lstStyle/>
        <a:p>
          <a:pPr latinLnBrk="1">
            <a:lnSpc>
              <a:spcPct val="150000"/>
            </a:lnSpc>
          </a:pPr>
          <a:r>
            <a:rPr lang="en-US" dirty="0" err="1" smtClean="0">
              <a:latin typeface="HY헤드라인M" pitchFamily="18" charset="-127"/>
              <a:ea typeface="HY헤드라인M" pitchFamily="18" charset="-127"/>
            </a:rPr>
            <a:t>Platelia</a:t>
          </a:r>
          <a:r>
            <a:rPr lang="en-US" dirty="0" smtClean="0">
              <a:latin typeface="HY헤드라인M" pitchFamily="18" charset="-127"/>
              <a:ea typeface="HY헤드라인M" pitchFamily="18" charset="-127"/>
            </a:rPr>
            <a:t> EIA index cut-off &gt; or =1.0 in the BAL fluid in a lung transplant recipient with a compatible clinical illness may be considered as suggestive of IA</a:t>
          </a:r>
          <a:endParaRPr lang="ko-KR" altLang="en-US" dirty="0">
            <a:latin typeface="HY헤드라인M" pitchFamily="18" charset="-127"/>
            <a:ea typeface="HY헤드라인M" pitchFamily="18" charset="-127"/>
          </a:endParaRPr>
        </a:p>
      </dgm:t>
    </dgm:pt>
    <dgm:pt modelId="{C791CA05-9AA4-4E93-B15D-017BA3CB0645}" type="parTrans" cxnId="{667B9C99-982E-41AE-8558-7D758A6ECC1C}">
      <dgm:prSet/>
      <dgm:spPr/>
      <dgm:t>
        <a:bodyPr/>
        <a:lstStyle/>
        <a:p>
          <a:pPr latinLnBrk="1"/>
          <a:endParaRPr lang="ko-KR" altLang="en-US"/>
        </a:p>
      </dgm:t>
    </dgm:pt>
    <dgm:pt modelId="{E4776C30-BC9F-4514-93B4-72029E715300}" type="sibTrans" cxnId="{667B9C99-982E-41AE-8558-7D758A6ECC1C}">
      <dgm:prSet/>
      <dgm:spPr/>
      <dgm:t>
        <a:bodyPr/>
        <a:lstStyle/>
        <a:p>
          <a:pPr latinLnBrk="1"/>
          <a:endParaRPr lang="ko-KR" altLang="en-US"/>
        </a:p>
      </dgm:t>
    </dgm:pt>
    <dgm:pt modelId="{EEC62329-67EF-4B39-AFE6-C06F8DB5D295}" type="pres">
      <dgm:prSet presAssocID="{183CB1FC-2BAE-4462-8044-FB0B92C0AB82}" presName="outerComposite" presStyleCnt="0">
        <dgm:presLayoutVars>
          <dgm:chMax val="5"/>
          <dgm:dir/>
          <dgm:resizeHandles val="exact"/>
        </dgm:presLayoutVars>
      </dgm:prSet>
      <dgm:spPr/>
      <dgm:t>
        <a:bodyPr/>
        <a:lstStyle/>
        <a:p>
          <a:pPr latinLnBrk="1"/>
          <a:endParaRPr lang="ko-KR" altLang="en-US"/>
        </a:p>
      </dgm:t>
    </dgm:pt>
    <dgm:pt modelId="{C3812EBC-E46C-4CC1-80E4-5C2AE461804B}" type="pres">
      <dgm:prSet presAssocID="{183CB1FC-2BAE-4462-8044-FB0B92C0AB82}" presName="dummyMaxCanvas" presStyleCnt="0">
        <dgm:presLayoutVars/>
      </dgm:prSet>
      <dgm:spPr/>
    </dgm:pt>
    <dgm:pt modelId="{EC48AA5A-A683-43EA-B23C-C9440158AA38}" type="pres">
      <dgm:prSet presAssocID="{183CB1FC-2BAE-4462-8044-FB0B92C0AB82}" presName="ThreeNodes_1" presStyleLbl="node1" presStyleIdx="0" presStyleCnt="3">
        <dgm:presLayoutVars>
          <dgm:bulletEnabled val="1"/>
        </dgm:presLayoutVars>
      </dgm:prSet>
      <dgm:spPr/>
      <dgm:t>
        <a:bodyPr/>
        <a:lstStyle/>
        <a:p>
          <a:pPr latinLnBrk="1"/>
          <a:endParaRPr lang="ko-KR" altLang="en-US"/>
        </a:p>
      </dgm:t>
    </dgm:pt>
    <dgm:pt modelId="{BB6EA8B0-9F1D-4B3D-BCF8-D127C6585E59}" type="pres">
      <dgm:prSet presAssocID="{183CB1FC-2BAE-4462-8044-FB0B92C0AB82}" presName="ThreeNodes_2" presStyleLbl="node1" presStyleIdx="1" presStyleCnt="3">
        <dgm:presLayoutVars>
          <dgm:bulletEnabled val="1"/>
        </dgm:presLayoutVars>
      </dgm:prSet>
      <dgm:spPr/>
      <dgm:t>
        <a:bodyPr/>
        <a:lstStyle/>
        <a:p>
          <a:pPr latinLnBrk="1"/>
          <a:endParaRPr lang="ko-KR" altLang="en-US"/>
        </a:p>
      </dgm:t>
    </dgm:pt>
    <dgm:pt modelId="{970250D7-31FE-42E6-9F80-0FE250C560EF}" type="pres">
      <dgm:prSet presAssocID="{183CB1FC-2BAE-4462-8044-FB0B92C0AB82}" presName="ThreeNodes_3" presStyleLbl="node1" presStyleIdx="2" presStyleCnt="3">
        <dgm:presLayoutVars>
          <dgm:bulletEnabled val="1"/>
        </dgm:presLayoutVars>
      </dgm:prSet>
      <dgm:spPr/>
      <dgm:t>
        <a:bodyPr/>
        <a:lstStyle/>
        <a:p>
          <a:pPr latinLnBrk="1"/>
          <a:endParaRPr lang="ko-KR" altLang="en-US"/>
        </a:p>
      </dgm:t>
    </dgm:pt>
    <dgm:pt modelId="{9744C064-086B-4F49-AADB-6DD2DBFD0B03}" type="pres">
      <dgm:prSet presAssocID="{183CB1FC-2BAE-4462-8044-FB0B92C0AB82}" presName="ThreeConn_1-2" presStyleLbl="fgAccFollowNode1" presStyleIdx="0" presStyleCnt="2">
        <dgm:presLayoutVars>
          <dgm:bulletEnabled val="1"/>
        </dgm:presLayoutVars>
      </dgm:prSet>
      <dgm:spPr/>
      <dgm:t>
        <a:bodyPr/>
        <a:lstStyle/>
        <a:p>
          <a:pPr latinLnBrk="1"/>
          <a:endParaRPr lang="ko-KR" altLang="en-US"/>
        </a:p>
      </dgm:t>
    </dgm:pt>
    <dgm:pt modelId="{AAFA8A48-71EA-4736-8EEA-35167B2E764E}" type="pres">
      <dgm:prSet presAssocID="{183CB1FC-2BAE-4462-8044-FB0B92C0AB82}" presName="ThreeConn_2-3" presStyleLbl="fgAccFollowNode1" presStyleIdx="1" presStyleCnt="2">
        <dgm:presLayoutVars>
          <dgm:bulletEnabled val="1"/>
        </dgm:presLayoutVars>
      </dgm:prSet>
      <dgm:spPr/>
      <dgm:t>
        <a:bodyPr/>
        <a:lstStyle/>
        <a:p>
          <a:pPr latinLnBrk="1"/>
          <a:endParaRPr lang="ko-KR" altLang="en-US"/>
        </a:p>
      </dgm:t>
    </dgm:pt>
    <dgm:pt modelId="{E44657E4-E86A-4AF7-A7D4-80A455A01EFF}" type="pres">
      <dgm:prSet presAssocID="{183CB1FC-2BAE-4462-8044-FB0B92C0AB82}" presName="ThreeNodes_1_text" presStyleLbl="node1" presStyleIdx="2" presStyleCnt="3">
        <dgm:presLayoutVars>
          <dgm:bulletEnabled val="1"/>
        </dgm:presLayoutVars>
      </dgm:prSet>
      <dgm:spPr/>
      <dgm:t>
        <a:bodyPr/>
        <a:lstStyle/>
        <a:p>
          <a:pPr latinLnBrk="1"/>
          <a:endParaRPr lang="ko-KR" altLang="en-US"/>
        </a:p>
      </dgm:t>
    </dgm:pt>
    <dgm:pt modelId="{4729C21C-388C-4ABF-83B1-FEBD1A0EA7A5}" type="pres">
      <dgm:prSet presAssocID="{183CB1FC-2BAE-4462-8044-FB0B92C0AB82}" presName="ThreeNodes_2_text" presStyleLbl="node1" presStyleIdx="2" presStyleCnt="3">
        <dgm:presLayoutVars>
          <dgm:bulletEnabled val="1"/>
        </dgm:presLayoutVars>
      </dgm:prSet>
      <dgm:spPr/>
      <dgm:t>
        <a:bodyPr/>
        <a:lstStyle/>
        <a:p>
          <a:pPr latinLnBrk="1"/>
          <a:endParaRPr lang="ko-KR" altLang="en-US"/>
        </a:p>
      </dgm:t>
    </dgm:pt>
    <dgm:pt modelId="{CAE5873D-4122-4A44-B48C-3E8C178F045A}" type="pres">
      <dgm:prSet presAssocID="{183CB1FC-2BAE-4462-8044-FB0B92C0AB82}" presName="ThreeNodes_3_text" presStyleLbl="node1" presStyleIdx="2" presStyleCnt="3">
        <dgm:presLayoutVars>
          <dgm:bulletEnabled val="1"/>
        </dgm:presLayoutVars>
      </dgm:prSet>
      <dgm:spPr/>
      <dgm:t>
        <a:bodyPr/>
        <a:lstStyle/>
        <a:p>
          <a:pPr latinLnBrk="1"/>
          <a:endParaRPr lang="ko-KR" altLang="en-US"/>
        </a:p>
      </dgm:t>
    </dgm:pt>
  </dgm:ptLst>
  <dgm:cxnLst>
    <dgm:cxn modelId="{9D093959-1EBC-41E7-BB7B-9D32DC40BBC7}" type="presOf" srcId="{E9F35BF1-3012-46A5-8EE9-E9692CB56B75}" destId="{970250D7-31FE-42E6-9F80-0FE250C560EF}" srcOrd="0" destOrd="0" presId="urn:microsoft.com/office/officeart/2005/8/layout/vProcess5"/>
    <dgm:cxn modelId="{BCB3FF0F-0D11-4D97-8D79-24B366FA99B8}" type="presOf" srcId="{5B7AD259-A451-4722-9425-1AB61F1B88CB}" destId="{E44657E4-E86A-4AF7-A7D4-80A455A01EFF}" srcOrd="1" destOrd="0" presId="urn:microsoft.com/office/officeart/2005/8/layout/vProcess5"/>
    <dgm:cxn modelId="{2FA4F50D-6A57-453B-A5AF-E4057EE2BBC1}" type="presOf" srcId="{D4F93C17-51FE-4D83-994B-1E9932570947}" destId="{BB6EA8B0-9F1D-4B3D-BCF8-D127C6585E59}" srcOrd="0" destOrd="0" presId="urn:microsoft.com/office/officeart/2005/8/layout/vProcess5"/>
    <dgm:cxn modelId="{066C189C-AA3C-4369-8DF5-CED1F0B0BB35}" type="presOf" srcId="{D4F93C17-51FE-4D83-994B-1E9932570947}" destId="{4729C21C-388C-4ABF-83B1-FEBD1A0EA7A5}" srcOrd="1" destOrd="0" presId="urn:microsoft.com/office/officeart/2005/8/layout/vProcess5"/>
    <dgm:cxn modelId="{CCD64C02-7772-4098-BF37-193001C00C7A}" type="presOf" srcId="{183CB1FC-2BAE-4462-8044-FB0B92C0AB82}" destId="{EEC62329-67EF-4B39-AFE6-C06F8DB5D295}" srcOrd="0" destOrd="0" presId="urn:microsoft.com/office/officeart/2005/8/layout/vProcess5"/>
    <dgm:cxn modelId="{60D7D58C-3920-490D-B6E2-B16B1F0CDDCE}" type="presOf" srcId="{D8DC9C0D-898C-405C-A359-95409BB4B234}" destId="{AAFA8A48-71EA-4736-8EEA-35167B2E764E}" srcOrd="0" destOrd="0" presId="urn:microsoft.com/office/officeart/2005/8/layout/vProcess5"/>
    <dgm:cxn modelId="{7C4B96F8-661E-4EDD-9648-7B40E1E80B19}" type="presOf" srcId="{E9F35BF1-3012-46A5-8EE9-E9692CB56B75}" destId="{CAE5873D-4122-4A44-B48C-3E8C178F045A}" srcOrd="1" destOrd="0" presId="urn:microsoft.com/office/officeart/2005/8/layout/vProcess5"/>
    <dgm:cxn modelId="{667B9C99-982E-41AE-8558-7D758A6ECC1C}" srcId="{183CB1FC-2BAE-4462-8044-FB0B92C0AB82}" destId="{E9F35BF1-3012-46A5-8EE9-E9692CB56B75}" srcOrd="2" destOrd="0" parTransId="{C791CA05-9AA4-4E93-B15D-017BA3CB0645}" sibTransId="{E4776C30-BC9F-4514-93B4-72029E715300}"/>
    <dgm:cxn modelId="{B041CD58-CDF4-4007-9078-C9CC6CF826BB}" srcId="{183CB1FC-2BAE-4462-8044-FB0B92C0AB82}" destId="{D4F93C17-51FE-4D83-994B-1E9932570947}" srcOrd="1" destOrd="0" parTransId="{3BE95EBB-7647-44A3-A021-59F852199F6B}" sibTransId="{D8DC9C0D-898C-405C-A359-95409BB4B234}"/>
    <dgm:cxn modelId="{8FA4A9DB-A00E-44A1-821D-CDCE79163652}" type="presOf" srcId="{5B7AD259-A451-4722-9425-1AB61F1B88CB}" destId="{EC48AA5A-A683-43EA-B23C-C9440158AA38}" srcOrd="0" destOrd="0" presId="urn:microsoft.com/office/officeart/2005/8/layout/vProcess5"/>
    <dgm:cxn modelId="{320DD1CC-E8FC-4374-86B6-7B4941DA0271}" type="presOf" srcId="{757CE224-FFCA-4B30-B61C-21127754B0AA}" destId="{9744C064-086B-4F49-AADB-6DD2DBFD0B03}" srcOrd="0" destOrd="0" presId="urn:microsoft.com/office/officeart/2005/8/layout/vProcess5"/>
    <dgm:cxn modelId="{320519AA-245F-4781-A79C-D9B1B8A1C8DB}" srcId="{183CB1FC-2BAE-4462-8044-FB0B92C0AB82}" destId="{5B7AD259-A451-4722-9425-1AB61F1B88CB}" srcOrd="0" destOrd="0" parTransId="{8AE6E9E9-AE55-4415-91F7-AD5DABF3CD55}" sibTransId="{757CE224-FFCA-4B30-B61C-21127754B0AA}"/>
    <dgm:cxn modelId="{2558EBA9-6711-41AB-B7A3-DB00250C0183}" type="presParOf" srcId="{EEC62329-67EF-4B39-AFE6-C06F8DB5D295}" destId="{C3812EBC-E46C-4CC1-80E4-5C2AE461804B}" srcOrd="0" destOrd="0" presId="urn:microsoft.com/office/officeart/2005/8/layout/vProcess5"/>
    <dgm:cxn modelId="{94DB8D5C-5813-4BF1-A8BF-1D3B053B1B39}" type="presParOf" srcId="{EEC62329-67EF-4B39-AFE6-C06F8DB5D295}" destId="{EC48AA5A-A683-43EA-B23C-C9440158AA38}" srcOrd="1" destOrd="0" presId="urn:microsoft.com/office/officeart/2005/8/layout/vProcess5"/>
    <dgm:cxn modelId="{62EA5873-C0D0-48FF-90D7-7B20B3AD30C6}" type="presParOf" srcId="{EEC62329-67EF-4B39-AFE6-C06F8DB5D295}" destId="{BB6EA8B0-9F1D-4B3D-BCF8-D127C6585E59}" srcOrd="2" destOrd="0" presId="urn:microsoft.com/office/officeart/2005/8/layout/vProcess5"/>
    <dgm:cxn modelId="{F0395112-4734-438B-B582-7EBBD695786E}" type="presParOf" srcId="{EEC62329-67EF-4B39-AFE6-C06F8DB5D295}" destId="{970250D7-31FE-42E6-9F80-0FE250C560EF}" srcOrd="3" destOrd="0" presId="urn:microsoft.com/office/officeart/2005/8/layout/vProcess5"/>
    <dgm:cxn modelId="{0B043A59-B411-44BB-84D8-DCDE176EF5EF}" type="presParOf" srcId="{EEC62329-67EF-4B39-AFE6-C06F8DB5D295}" destId="{9744C064-086B-4F49-AADB-6DD2DBFD0B03}" srcOrd="4" destOrd="0" presId="urn:microsoft.com/office/officeart/2005/8/layout/vProcess5"/>
    <dgm:cxn modelId="{394D67B9-B400-42C8-B860-868F2A4A0FCA}" type="presParOf" srcId="{EEC62329-67EF-4B39-AFE6-C06F8DB5D295}" destId="{AAFA8A48-71EA-4736-8EEA-35167B2E764E}" srcOrd="5" destOrd="0" presId="urn:microsoft.com/office/officeart/2005/8/layout/vProcess5"/>
    <dgm:cxn modelId="{5954A5A2-7300-4584-A5C0-7571F14CC591}" type="presParOf" srcId="{EEC62329-67EF-4B39-AFE6-C06F8DB5D295}" destId="{E44657E4-E86A-4AF7-A7D4-80A455A01EFF}" srcOrd="6" destOrd="0" presId="urn:microsoft.com/office/officeart/2005/8/layout/vProcess5"/>
    <dgm:cxn modelId="{314198BB-53C4-4755-9932-E13A543A7FCB}" type="presParOf" srcId="{EEC62329-67EF-4B39-AFE6-C06F8DB5D295}" destId="{4729C21C-388C-4ABF-83B1-FEBD1A0EA7A5}" srcOrd="7" destOrd="0" presId="urn:microsoft.com/office/officeart/2005/8/layout/vProcess5"/>
    <dgm:cxn modelId="{A8E90329-0482-4488-98C9-881D616B100A}" type="presParOf" srcId="{EEC62329-67EF-4B39-AFE6-C06F8DB5D295}" destId="{CAE5873D-4122-4A44-B48C-3E8C178F045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50D058-28B9-4610-9BCF-7FA67D1CFE69}" type="doc">
      <dgm:prSet loTypeId="urn:microsoft.com/office/officeart/2005/8/layout/vList2" loCatId="list" qsTypeId="urn:microsoft.com/office/officeart/2005/8/quickstyle/simple1" qsCatId="simple" csTypeId="urn:microsoft.com/office/officeart/2005/8/colors/accent1_5" csCatId="accent1" phldr="1"/>
      <dgm:spPr/>
      <dgm:t>
        <a:bodyPr/>
        <a:lstStyle/>
        <a:p>
          <a:pPr latinLnBrk="1"/>
          <a:endParaRPr lang="ko-KR" altLang="en-US"/>
        </a:p>
      </dgm:t>
    </dgm:pt>
    <dgm:pt modelId="{65A5C974-2840-4EA8-BC26-B6CDFE8A3FB3}">
      <dgm:prSet phldrT="[텍스트]" custT="1"/>
      <dgm:spPr/>
      <dgm:t>
        <a:bodyPr/>
        <a:lstStyle/>
        <a:p>
          <a:pPr latinLnBrk="1"/>
          <a:r>
            <a:rPr lang="en-US" sz="2300" b="0" dirty="0" err="1" smtClean="0">
              <a:latin typeface="HY헤드라인M" pitchFamily="18" charset="-127"/>
              <a:ea typeface="HY헤드라인M" pitchFamily="18" charset="-127"/>
            </a:rPr>
            <a:t>Galactomannan</a:t>
          </a:r>
          <a:r>
            <a:rPr lang="en-US" sz="2300" b="0" dirty="0" smtClean="0">
              <a:latin typeface="HY헤드라인M" pitchFamily="18" charset="-127"/>
              <a:ea typeface="HY헤드라인M" pitchFamily="18" charset="-127"/>
            </a:rPr>
            <a:t> in </a:t>
          </a:r>
          <a:r>
            <a:rPr lang="en-US" sz="2300" b="0" dirty="0" err="1" smtClean="0">
              <a:latin typeface="HY헤드라인M" pitchFamily="18" charset="-127"/>
              <a:ea typeface="HY헤드라인M" pitchFamily="18" charset="-127"/>
            </a:rPr>
            <a:t>Piperacillin-Tazobactam</a:t>
          </a:r>
          <a:r>
            <a:rPr lang="en-US" sz="2300" b="0" dirty="0" smtClean="0">
              <a:latin typeface="HY헤드라인M" pitchFamily="18" charset="-127"/>
              <a:ea typeface="HY헤드라인M" pitchFamily="18" charset="-127"/>
            </a:rPr>
            <a:t>: How Much and to What Extent? </a:t>
          </a:r>
          <a:r>
            <a:rPr lang="en-US" sz="1600" b="1" i="1" dirty="0" smtClean="0">
              <a:solidFill>
                <a:srgbClr val="FFFF00"/>
              </a:solidFill>
              <a:latin typeface="HY헤드라인M" pitchFamily="18" charset="-127"/>
              <a:ea typeface="HY헤드라인M" pitchFamily="18" charset="-127"/>
            </a:rPr>
            <a:t>-</a:t>
          </a:r>
          <a:r>
            <a:rPr lang="en-US" sz="1600" i="1" dirty="0" err="1" smtClean="0">
              <a:solidFill>
                <a:srgbClr val="FFFF00"/>
              </a:solidFill>
              <a:latin typeface="HY헤드라인M" pitchFamily="18" charset="-127"/>
              <a:ea typeface="HY헤드라인M" pitchFamily="18" charset="-127"/>
            </a:rPr>
            <a:t>Antimicrob</a:t>
          </a:r>
          <a:r>
            <a:rPr lang="en-US" sz="1600" i="1" dirty="0" smtClean="0">
              <a:solidFill>
                <a:srgbClr val="FFFF00"/>
              </a:solidFill>
              <a:latin typeface="HY헤드라인M" pitchFamily="18" charset="-127"/>
              <a:ea typeface="HY헤드라인M" pitchFamily="18" charset="-127"/>
            </a:rPr>
            <a:t> Agents </a:t>
          </a:r>
          <a:r>
            <a:rPr lang="en-US" sz="1600" i="1" dirty="0" err="1" smtClean="0">
              <a:solidFill>
                <a:srgbClr val="FFFF00"/>
              </a:solidFill>
              <a:latin typeface="HY헤드라인M" pitchFamily="18" charset="-127"/>
              <a:ea typeface="HY헤드라인M" pitchFamily="18" charset="-127"/>
            </a:rPr>
            <a:t>Chemother</a:t>
          </a:r>
          <a:r>
            <a:rPr lang="en-US" sz="1600" i="1" dirty="0" smtClean="0">
              <a:solidFill>
                <a:srgbClr val="FFFF00"/>
              </a:solidFill>
              <a:latin typeface="HY헤드라인M" pitchFamily="18" charset="-127"/>
              <a:ea typeface="HY헤드라인M" pitchFamily="18" charset="-127"/>
            </a:rPr>
            <a:t>. 2005-</a:t>
          </a:r>
          <a:endParaRPr lang="ko-KR" altLang="en-US" sz="1600" i="1" dirty="0">
            <a:solidFill>
              <a:srgbClr val="FFFF00"/>
            </a:solidFill>
            <a:latin typeface="HY헤드라인M" pitchFamily="18" charset="-127"/>
            <a:ea typeface="HY헤드라인M" pitchFamily="18" charset="-127"/>
          </a:endParaRPr>
        </a:p>
      </dgm:t>
    </dgm:pt>
    <dgm:pt modelId="{9350F84B-BD76-42D6-AC78-9DFF9D0AECBB}" type="parTrans" cxnId="{884AA0D1-3E39-4EE4-A9C8-CAFEC8716807}">
      <dgm:prSet/>
      <dgm:spPr/>
      <dgm:t>
        <a:bodyPr/>
        <a:lstStyle/>
        <a:p>
          <a:pPr latinLnBrk="1"/>
          <a:endParaRPr lang="ko-KR" altLang="en-US"/>
        </a:p>
      </dgm:t>
    </dgm:pt>
    <dgm:pt modelId="{8A09358C-9994-42F2-9F49-64754D68BFEF}" type="sibTrans" cxnId="{884AA0D1-3E39-4EE4-A9C8-CAFEC8716807}">
      <dgm:prSet/>
      <dgm:spPr/>
      <dgm:t>
        <a:bodyPr/>
        <a:lstStyle/>
        <a:p>
          <a:pPr latinLnBrk="1"/>
          <a:endParaRPr lang="ko-KR" altLang="en-US"/>
        </a:p>
      </dgm:t>
    </dgm:pt>
    <dgm:pt modelId="{8DDCC2EF-79CB-463A-AC07-7A95A17A42DE}">
      <dgm:prSet phldrT="[텍스트]"/>
      <dgm:spPr/>
      <dgm:t>
        <a:bodyPr/>
        <a:lstStyle/>
        <a:p>
          <a:pPr latinLnBrk="1">
            <a:lnSpc>
              <a:spcPct val="150000"/>
            </a:lnSpc>
          </a:pPr>
          <a:r>
            <a:rPr lang="en-US" altLang="ko-KR" dirty="0" smtClean="0">
              <a:latin typeface="HY헤드라인M" pitchFamily="18" charset="-127"/>
              <a:ea typeface="HY헤드라인M" pitchFamily="18" charset="-127"/>
            </a:rPr>
            <a:t>90 </a:t>
          </a:r>
          <a:r>
            <a:rPr lang="en-US" altLang="ko-KR" dirty="0" err="1" smtClean="0">
              <a:latin typeface="HY헤드라인M" pitchFamily="18" charset="-127"/>
              <a:ea typeface="HY헤드라인M" pitchFamily="18" charset="-127"/>
            </a:rPr>
            <a:t>piperacillin-tazobactam</a:t>
          </a:r>
          <a:r>
            <a:rPr lang="en-US" altLang="ko-KR" dirty="0" smtClean="0">
              <a:latin typeface="HY헤드라인M" pitchFamily="18" charset="-127"/>
              <a:ea typeface="HY헤드라인M" pitchFamily="18" charset="-127"/>
            </a:rPr>
            <a:t> vials VS NS control group</a:t>
          </a:r>
          <a:endParaRPr lang="ko-KR" altLang="en-US" dirty="0">
            <a:latin typeface="HY헤드라인M" pitchFamily="18" charset="-127"/>
            <a:ea typeface="HY헤드라인M" pitchFamily="18" charset="-127"/>
          </a:endParaRPr>
        </a:p>
      </dgm:t>
    </dgm:pt>
    <dgm:pt modelId="{014A0F4C-B8DF-4326-8DC2-B2AC63BCFF6A}" type="parTrans" cxnId="{39DA529D-D6C2-48F4-94BC-1972E71C53FB}">
      <dgm:prSet/>
      <dgm:spPr/>
      <dgm:t>
        <a:bodyPr/>
        <a:lstStyle/>
        <a:p>
          <a:pPr latinLnBrk="1"/>
          <a:endParaRPr lang="ko-KR" altLang="en-US"/>
        </a:p>
      </dgm:t>
    </dgm:pt>
    <dgm:pt modelId="{F17462C1-15BD-4077-84F1-7C601A77C51B}" type="sibTrans" cxnId="{39DA529D-D6C2-48F4-94BC-1972E71C53FB}">
      <dgm:prSet/>
      <dgm:spPr/>
      <dgm:t>
        <a:bodyPr/>
        <a:lstStyle/>
        <a:p>
          <a:pPr latinLnBrk="1"/>
          <a:endParaRPr lang="ko-KR" altLang="en-US"/>
        </a:p>
      </dgm:t>
    </dgm:pt>
    <dgm:pt modelId="{7DDFD48D-9F85-4A50-AA87-554402C6A82E}">
      <dgm:prSet phldrT="[텍스트]"/>
      <dgm:spPr/>
      <dgm:t>
        <a:bodyPr/>
        <a:lstStyle/>
        <a:p>
          <a:pPr>
            <a:lnSpc>
              <a:spcPct val="150000"/>
            </a:lnSpc>
          </a:pPr>
          <a:r>
            <a:rPr lang="en-US" altLang="en-US" dirty="0" smtClean="0">
              <a:solidFill>
                <a:schemeClr val="tx1"/>
              </a:solidFill>
              <a:latin typeface="HY헤드라인M" pitchFamily="18" charset="-127"/>
              <a:ea typeface="HY헤드라인M" pitchFamily="18" charset="-127"/>
            </a:rPr>
            <a:t>Drug–laboratory interaction between beta-lactam antibiotics and the </a:t>
          </a:r>
          <a:r>
            <a:rPr lang="en-US" altLang="en-US" dirty="0" err="1" smtClean="0">
              <a:solidFill>
                <a:schemeClr val="tx1"/>
              </a:solidFill>
              <a:latin typeface="HY헤드라인M" pitchFamily="18" charset="-127"/>
              <a:ea typeface="HY헤드라인M" pitchFamily="18" charset="-127"/>
            </a:rPr>
            <a:t>galactomannan</a:t>
          </a:r>
          <a:r>
            <a:rPr lang="en-US" altLang="en-US" dirty="0" smtClean="0">
              <a:solidFill>
                <a:schemeClr val="tx1"/>
              </a:solidFill>
              <a:latin typeface="HY헤드라인M" pitchFamily="18" charset="-127"/>
              <a:ea typeface="HY헤드라인M" pitchFamily="18" charset="-127"/>
            </a:rPr>
            <a:t> antigen test used to detect </a:t>
          </a:r>
          <a:r>
            <a:rPr lang="en-US" altLang="en-US" dirty="0" err="1" smtClean="0">
              <a:solidFill>
                <a:schemeClr val="tx1"/>
              </a:solidFill>
              <a:latin typeface="HY헤드라인M" pitchFamily="18" charset="-127"/>
              <a:ea typeface="HY헤드라인M" pitchFamily="18" charset="-127"/>
            </a:rPr>
            <a:t>mould</a:t>
          </a:r>
          <a:r>
            <a:rPr lang="en-US" altLang="en-US" dirty="0" smtClean="0">
              <a:solidFill>
                <a:schemeClr val="tx1"/>
              </a:solidFill>
              <a:latin typeface="HY헤드라인M" pitchFamily="18" charset="-127"/>
              <a:ea typeface="HY헤드라인M" pitchFamily="18" charset="-127"/>
            </a:rPr>
            <a:t> infections</a:t>
          </a:r>
          <a:endParaRPr lang="ko-KR" altLang="en-US" dirty="0">
            <a:solidFill>
              <a:schemeClr val="tx1"/>
            </a:solidFill>
            <a:latin typeface="HY헤드라인M" pitchFamily="18" charset="-127"/>
            <a:ea typeface="HY헤드라인M" pitchFamily="18" charset="-127"/>
          </a:endParaRPr>
        </a:p>
      </dgm:t>
    </dgm:pt>
    <dgm:pt modelId="{9A20E836-64EC-4594-A35B-FF3528A213A4}" type="parTrans" cxnId="{AFDA6B3D-A337-408F-B690-8661BA66202A}">
      <dgm:prSet/>
      <dgm:spPr/>
      <dgm:t>
        <a:bodyPr/>
        <a:lstStyle/>
        <a:p>
          <a:pPr latinLnBrk="1"/>
          <a:endParaRPr lang="ko-KR" altLang="en-US"/>
        </a:p>
      </dgm:t>
    </dgm:pt>
    <dgm:pt modelId="{B7BA7304-C767-469A-BEF3-55A4BB1AF37A}" type="sibTrans" cxnId="{AFDA6B3D-A337-408F-B690-8661BA66202A}">
      <dgm:prSet/>
      <dgm:spPr/>
      <dgm:t>
        <a:bodyPr/>
        <a:lstStyle/>
        <a:p>
          <a:pPr latinLnBrk="1"/>
          <a:endParaRPr lang="ko-KR" altLang="en-US"/>
        </a:p>
      </dgm:t>
    </dgm:pt>
    <dgm:pt modelId="{AA56609F-04FC-4A94-9AC6-4F755B11349A}">
      <dgm:prSet phldrT="[텍스트]"/>
      <dgm:spPr/>
      <dgm:t>
        <a:bodyPr/>
        <a:lstStyle/>
        <a:p>
          <a:pPr latinLnBrk="1">
            <a:lnSpc>
              <a:spcPct val="150000"/>
            </a:lnSpc>
          </a:pPr>
          <a:r>
            <a:rPr lang="en-US" altLang="en-US" dirty="0" smtClean="0">
              <a:latin typeface="HY헤드라인M" pitchFamily="18" charset="-127"/>
              <a:ea typeface="HY헤드라인M" pitchFamily="18" charset="-127"/>
            </a:rPr>
            <a:t>no drug–laboratory interaction with </a:t>
          </a:r>
          <a:r>
            <a:rPr lang="en-US" altLang="en-US" dirty="0" err="1" smtClean="0">
              <a:latin typeface="HY헤드라인M" pitchFamily="18" charset="-127"/>
              <a:ea typeface="HY헤드라인M" pitchFamily="18" charset="-127"/>
            </a:rPr>
            <a:t>piperacillin</a:t>
          </a:r>
          <a:r>
            <a:rPr lang="en-US" altLang="en-US" dirty="0" smtClean="0">
              <a:latin typeface="HY헤드라인M" pitchFamily="18" charset="-127"/>
              <a:ea typeface="HY헤드라인M" pitchFamily="18" charset="-127"/>
            </a:rPr>
            <a:t>/</a:t>
          </a:r>
          <a:r>
            <a:rPr lang="en-US" altLang="en-US" dirty="0" err="1" smtClean="0">
              <a:latin typeface="HY헤드라인M" pitchFamily="18" charset="-127"/>
              <a:ea typeface="HY헤드라인M" pitchFamily="18" charset="-127"/>
            </a:rPr>
            <a:t>tazobactam</a:t>
          </a:r>
          <a:r>
            <a:rPr lang="en-US" altLang="en-US" dirty="0" smtClean="0">
              <a:latin typeface="HY헤드라인M" pitchFamily="18" charset="-127"/>
              <a:ea typeface="HY헤드라인M" pitchFamily="18" charset="-127"/>
            </a:rPr>
            <a:t> and a possible drug–laboratory interaction with </a:t>
          </a:r>
          <a:r>
            <a:rPr lang="en-US" altLang="en-US" dirty="0" err="1" smtClean="0">
              <a:latin typeface="HY헤드라인M" pitchFamily="18" charset="-127"/>
              <a:ea typeface="HY헤드라인M" pitchFamily="18" charset="-127"/>
            </a:rPr>
            <a:t>imipenem</a:t>
          </a:r>
          <a:r>
            <a:rPr lang="en-US" altLang="en-US" dirty="0" smtClean="0">
              <a:latin typeface="HY헤드라인M" pitchFamily="18" charset="-127"/>
              <a:ea typeface="HY헤드라인M" pitchFamily="18" charset="-127"/>
            </a:rPr>
            <a:t>/</a:t>
          </a:r>
          <a:r>
            <a:rPr lang="en-US" altLang="en-US" dirty="0" err="1" smtClean="0">
              <a:latin typeface="HY헤드라인M" pitchFamily="18" charset="-127"/>
              <a:ea typeface="HY헤드라인M" pitchFamily="18" charset="-127"/>
            </a:rPr>
            <a:t>cilastatin</a:t>
          </a:r>
          <a:endParaRPr lang="ko-KR" altLang="en-US" dirty="0">
            <a:latin typeface="HY헤드라인M" pitchFamily="18" charset="-127"/>
            <a:ea typeface="HY헤드라인M" pitchFamily="18" charset="-127"/>
          </a:endParaRPr>
        </a:p>
      </dgm:t>
    </dgm:pt>
    <dgm:pt modelId="{4B308BA1-6426-4458-B927-AA1D627B43B3}" type="parTrans" cxnId="{7266223B-7F8E-4846-818F-85B6A661D7C2}">
      <dgm:prSet/>
      <dgm:spPr/>
      <dgm:t>
        <a:bodyPr/>
        <a:lstStyle/>
        <a:p>
          <a:pPr latinLnBrk="1"/>
          <a:endParaRPr lang="ko-KR" altLang="en-US"/>
        </a:p>
      </dgm:t>
    </dgm:pt>
    <dgm:pt modelId="{ECFB13F0-69CA-43AE-B873-92C61E28E64E}" type="sibTrans" cxnId="{7266223B-7F8E-4846-818F-85B6A661D7C2}">
      <dgm:prSet/>
      <dgm:spPr/>
      <dgm:t>
        <a:bodyPr/>
        <a:lstStyle/>
        <a:p>
          <a:pPr latinLnBrk="1"/>
          <a:endParaRPr lang="ko-KR" altLang="en-US"/>
        </a:p>
      </dgm:t>
    </dgm:pt>
    <dgm:pt modelId="{7D1A0EE5-61E7-4241-A088-7EE494FC7829}">
      <dgm:prSet phldrT="[텍스트]"/>
      <dgm:spPr/>
      <dgm:t>
        <a:bodyPr/>
        <a:lstStyle/>
        <a:p>
          <a:pPr latinLnBrk="1">
            <a:lnSpc>
              <a:spcPct val="150000"/>
            </a:lnSpc>
          </a:pPr>
          <a:r>
            <a:rPr lang="en-US" altLang="ko-KR" dirty="0" smtClean="0">
              <a:latin typeface="HY헤드라인M" pitchFamily="18" charset="-127"/>
              <a:ea typeface="HY헤드라인M" pitchFamily="18" charset="-127"/>
            </a:rPr>
            <a:t>79 vial (76%) – false (+), </a:t>
          </a:r>
          <a:r>
            <a:rPr lang="en-US" dirty="0" smtClean="0">
              <a:latin typeface="HY헤드라인M" pitchFamily="18" charset="-127"/>
              <a:ea typeface="HY헤드라인M" pitchFamily="18" charset="-127"/>
            </a:rPr>
            <a:t>agreement with previous reports </a:t>
          </a:r>
          <a:endParaRPr lang="ko-KR" altLang="en-US" dirty="0">
            <a:latin typeface="HY헤드라인M" pitchFamily="18" charset="-127"/>
            <a:ea typeface="HY헤드라인M" pitchFamily="18" charset="-127"/>
          </a:endParaRPr>
        </a:p>
      </dgm:t>
    </dgm:pt>
    <dgm:pt modelId="{A6E240EF-A6AA-4E26-B4D3-3345AFDDD0D4}" type="parTrans" cxnId="{E85E6FA0-A924-4FCD-AAC4-435A83C0CEBF}">
      <dgm:prSet/>
      <dgm:spPr/>
      <dgm:t>
        <a:bodyPr/>
        <a:lstStyle/>
        <a:p>
          <a:pPr latinLnBrk="1"/>
          <a:endParaRPr lang="ko-KR" altLang="en-US"/>
        </a:p>
      </dgm:t>
    </dgm:pt>
    <dgm:pt modelId="{65AE9DDC-4CEB-453E-8485-BF3474D36730}" type="sibTrans" cxnId="{E85E6FA0-A924-4FCD-AAC4-435A83C0CEBF}">
      <dgm:prSet/>
      <dgm:spPr/>
      <dgm:t>
        <a:bodyPr/>
        <a:lstStyle/>
        <a:p>
          <a:pPr latinLnBrk="1"/>
          <a:endParaRPr lang="ko-KR" altLang="en-US"/>
        </a:p>
      </dgm:t>
    </dgm:pt>
    <dgm:pt modelId="{BEAE323D-0A6B-4ED8-A7FA-BD989E38675A}">
      <dgm:prSet phldrT="[텍스트]"/>
      <dgm:spPr/>
      <dgm:t>
        <a:bodyPr/>
        <a:lstStyle/>
        <a:p>
          <a:pPr latinLnBrk="1">
            <a:lnSpc>
              <a:spcPct val="150000"/>
            </a:lnSpc>
          </a:pPr>
          <a:r>
            <a:rPr lang="en-US" dirty="0" smtClean="0">
              <a:latin typeface="HY헤드라인M" pitchFamily="18" charset="-127"/>
              <a:ea typeface="HY헤드라인M" pitchFamily="18" charset="-127"/>
            </a:rPr>
            <a:t>due to the presence of GM in TZP VS a cross-reaction with the antibiotic </a:t>
          </a:r>
          <a:endParaRPr lang="ko-KR" altLang="en-US" dirty="0">
            <a:latin typeface="HY헤드라인M" pitchFamily="18" charset="-127"/>
            <a:ea typeface="HY헤드라인M" pitchFamily="18" charset="-127"/>
          </a:endParaRPr>
        </a:p>
      </dgm:t>
    </dgm:pt>
    <dgm:pt modelId="{010570E5-30F8-40FA-BF56-8A09BE30B8A1}" type="parTrans" cxnId="{8929CCBB-60DE-4ABA-8184-4BD1A52BB3C4}">
      <dgm:prSet/>
      <dgm:spPr/>
      <dgm:t>
        <a:bodyPr/>
        <a:lstStyle/>
        <a:p>
          <a:pPr latinLnBrk="1"/>
          <a:endParaRPr lang="ko-KR" altLang="en-US"/>
        </a:p>
      </dgm:t>
    </dgm:pt>
    <dgm:pt modelId="{2864E284-B1DC-46BF-9397-5A54B742ED6D}" type="sibTrans" cxnId="{8929CCBB-60DE-4ABA-8184-4BD1A52BB3C4}">
      <dgm:prSet/>
      <dgm:spPr/>
      <dgm:t>
        <a:bodyPr/>
        <a:lstStyle/>
        <a:p>
          <a:pPr latinLnBrk="1"/>
          <a:endParaRPr lang="ko-KR" altLang="en-US"/>
        </a:p>
      </dgm:t>
    </dgm:pt>
    <dgm:pt modelId="{3F12D1E7-8882-44E5-A31E-2C602F306A4B}" type="pres">
      <dgm:prSet presAssocID="{C450D058-28B9-4610-9BCF-7FA67D1CFE69}" presName="linear" presStyleCnt="0">
        <dgm:presLayoutVars>
          <dgm:animLvl val="lvl"/>
          <dgm:resizeHandles val="exact"/>
        </dgm:presLayoutVars>
      </dgm:prSet>
      <dgm:spPr/>
      <dgm:t>
        <a:bodyPr/>
        <a:lstStyle/>
        <a:p>
          <a:pPr latinLnBrk="1"/>
          <a:endParaRPr lang="ko-KR" altLang="en-US"/>
        </a:p>
      </dgm:t>
    </dgm:pt>
    <dgm:pt modelId="{A2AEFC01-53BA-4053-86FA-E91433475947}" type="pres">
      <dgm:prSet presAssocID="{65A5C974-2840-4EA8-BC26-B6CDFE8A3FB3}" presName="parentText" presStyleLbl="node1" presStyleIdx="0" presStyleCnt="2">
        <dgm:presLayoutVars>
          <dgm:chMax val="0"/>
          <dgm:bulletEnabled val="1"/>
        </dgm:presLayoutVars>
      </dgm:prSet>
      <dgm:spPr/>
      <dgm:t>
        <a:bodyPr/>
        <a:lstStyle/>
        <a:p>
          <a:pPr latinLnBrk="1"/>
          <a:endParaRPr lang="ko-KR" altLang="en-US"/>
        </a:p>
      </dgm:t>
    </dgm:pt>
    <dgm:pt modelId="{3B2C7827-1E03-41CA-BAAA-EE000559254B}" type="pres">
      <dgm:prSet presAssocID="{65A5C974-2840-4EA8-BC26-B6CDFE8A3FB3}" presName="childText" presStyleLbl="revTx" presStyleIdx="0" presStyleCnt="2">
        <dgm:presLayoutVars>
          <dgm:bulletEnabled val="1"/>
        </dgm:presLayoutVars>
      </dgm:prSet>
      <dgm:spPr/>
      <dgm:t>
        <a:bodyPr/>
        <a:lstStyle/>
        <a:p>
          <a:pPr latinLnBrk="1"/>
          <a:endParaRPr lang="ko-KR" altLang="en-US"/>
        </a:p>
      </dgm:t>
    </dgm:pt>
    <dgm:pt modelId="{CD48E7AF-33A2-4877-96EC-B7BFA83E9FCA}" type="pres">
      <dgm:prSet presAssocID="{7DDFD48D-9F85-4A50-AA87-554402C6A82E}" presName="parentText" presStyleLbl="node1" presStyleIdx="1" presStyleCnt="2">
        <dgm:presLayoutVars>
          <dgm:chMax val="0"/>
          <dgm:bulletEnabled val="1"/>
        </dgm:presLayoutVars>
      </dgm:prSet>
      <dgm:spPr/>
      <dgm:t>
        <a:bodyPr/>
        <a:lstStyle/>
        <a:p>
          <a:pPr latinLnBrk="1"/>
          <a:endParaRPr lang="ko-KR" altLang="en-US"/>
        </a:p>
      </dgm:t>
    </dgm:pt>
    <dgm:pt modelId="{EF216A02-07CA-405B-A5FF-F783D22361EF}" type="pres">
      <dgm:prSet presAssocID="{7DDFD48D-9F85-4A50-AA87-554402C6A82E}" presName="childText" presStyleLbl="revTx" presStyleIdx="1" presStyleCnt="2">
        <dgm:presLayoutVars>
          <dgm:bulletEnabled val="1"/>
        </dgm:presLayoutVars>
      </dgm:prSet>
      <dgm:spPr/>
      <dgm:t>
        <a:bodyPr/>
        <a:lstStyle/>
        <a:p>
          <a:pPr latinLnBrk="1"/>
          <a:endParaRPr lang="ko-KR" altLang="en-US"/>
        </a:p>
      </dgm:t>
    </dgm:pt>
  </dgm:ptLst>
  <dgm:cxnLst>
    <dgm:cxn modelId="{90CA0C4D-71B8-47D0-AB15-B2001E3AC27C}" type="presOf" srcId="{7DDFD48D-9F85-4A50-AA87-554402C6A82E}" destId="{CD48E7AF-33A2-4877-96EC-B7BFA83E9FCA}" srcOrd="0" destOrd="0" presId="urn:microsoft.com/office/officeart/2005/8/layout/vList2"/>
    <dgm:cxn modelId="{8929CCBB-60DE-4ABA-8184-4BD1A52BB3C4}" srcId="{65A5C974-2840-4EA8-BC26-B6CDFE8A3FB3}" destId="{BEAE323D-0A6B-4ED8-A7FA-BD989E38675A}" srcOrd="2" destOrd="0" parTransId="{010570E5-30F8-40FA-BF56-8A09BE30B8A1}" sibTransId="{2864E284-B1DC-46BF-9397-5A54B742ED6D}"/>
    <dgm:cxn modelId="{2947C7C9-40AE-4271-A591-82D06906B9F1}" type="presOf" srcId="{BEAE323D-0A6B-4ED8-A7FA-BD989E38675A}" destId="{3B2C7827-1E03-41CA-BAAA-EE000559254B}" srcOrd="0" destOrd="2" presId="urn:microsoft.com/office/officeart/2005/8/layout/vList2"/>
    <dgm:cxn modelId="{884AA0D1-3E39-4EE4-A9C8-CAFEC8716807}" srcId="{C450D058-28B9-4610-9BCF-7FA67D1CFE69}" destId="{65A5C974-2840-4EA8-BC26-B6CDFE8A3FB3}" srcOrd="0" destOrd="0" parTransId="{9350F84B-BD76-42D6-AC78-9DFF9D0AECBB}" sibTransId="{8A09358C-9994-42F2-9F49-64754D68BFEF}"/>
    <dgm:cxn modelId="{62FD92A6-530F-444E-9D73-81B6F363CFDF}" type="presOf" srcId="{7D1A0EE5-61E7-4241-A088-7EE494FC7829}" destId="{3B2C7827-1E03-41CA-BAAA-EE000559254B}" srcOrd="0" destOrd="1" presId="urn:microsoft.com/office/officeart/2005/8/layout/vList2"/>
    <dgm:cxn modelId="{AFDA6B3D-A337-408F-B690-8661BA66202A}" srcId="{C450D058-28B9-4610-9BCF-7FA67D1CFE69}" destId="{7DDFD48D-9F85-4A50-AA87-554402C6A82E}" srcOrd="1" destOrd="0" parTransId="{9A20E836-64EC-4594-A35B-FF3528A213A4}" sibTransId="{B7BA7304-C767-469A-BEF3-55A4BB1AF37A}"/>
    <dgm:cxn modelId="{272C0C87-9260-4808-9CBB-C8DC25D202B0}" type="presOf" srcId="{8DDCC2EF-79CB-463A-AC07-7A95A17A42DE}" destId="{3B2C7827-1E03-41CA-BAAA-EE000559254B}" srcOrd="0" destOrd="0" presId="urn:microsoft.com/office/officeart/2005/8/layout/vList2"/>
    <dgm:cxn modelId="{6FCDD01D-D365-43FB-86E3-9E58996078C6}" type="presOf" srcId="{65A5C974-2840-4EA8-BC26-B6CDFE8A3FB3}" destId="{A2AEFC01-53BA-4053-86FA-E91433475947}" srcOrd="0" destOrd="0" presId="urn:microsoft.com/office/officeart/2005/8/layout/vList2"/>
    <dgm:cxn modelId="{E85E6FA0-A924-4FCD-AAC4-435A83C0CEBF}" srcId="{65A5C974-2840-4EA8-BC26-B6CDFE8A3FB3}" destId="{7D1A0EE5-61E7-4241-A088-7EE494FC7829}" srcOrd="1" destOrd="0" parTransId="{A6E240EF-A6AA-4E26-B4D3-3345AFDDD0D4}" sibTransId="{65AE9DDC-4CEB-453E-8485-BF3474D36730}"/>
    <dgm:cxn modelId="{39DA529D-D6C2-48F4-94BC-1972E71C53FB}" srcId="{65A5C974-2840-4EA8-BC26-B6CDFE8A3FB3}" destId="{8DDCC2EF-79CB-463A-AC07-7A95A17A42DE}" srcOrd="0" destOrd="0" parTransId="{014A0F4C-B8DF-4326-8DC2-B2AC63BCFF6A}" sibTransId="{F17462C1-15BD-4077-84F1-7C601A77C51B}"/>
    <dgm:cxn modelId="{127BC26B-95F5-4B0A-BF35-C283D913CED3}" type="presOf" srcId="{C450D058-28B9-4610-9BCF-7FA67D1CFE69}" destId="{3F12D1E7-8882-44E5-A31E-2C602F306A4B}" srcOrd="0" destOrd="0" presId="urn:microsoft.com/office/officeart/2005/8/layout/vList2"/>
    <dgm:cxn modelId="{7266223B-7F8E-4846-818F-85B6A661D7C2}" srcId="{7DDFD48D-9F85-4A50-AA87-554402C6A82E}" destId="{AA56609F-04FC-4A94-9AC6-4F755B11349A}" srcOrd="0" destOrd="0" parTransId="{4B308BA1-6426-4458-B927-AA1D627B43B3}" sibTransId="{ECFB13F0-69CA-43AE-B873-92C61E28E64E}"/>
    <dgm:cxn modelId="{F197EB94-0E33-4848-9D9E-E2674C2862E2}" type="presOf" srcId="{AA56609F-04FC-4A94-9AC6-4F755B11349A}" destId="{EF216A02-07CA-405B-A5FF-F783D22361EF}" srcOrd="0" destOrd="0" presId="urn:microsoft.com/office/officeart/2005/8/layout/vList2"/>
    <dgm:cxn modelId="{B1A0332B-7E0A-4E3E-B790-DBE9EDBD8233}" type="presParOf" srcId="{3F12D1E7-8882-44E5-A31E-2C602F306A4B}" destId="{A2AEFC01-53BA-4053-86FA-E91433475947}" srcOrd="0" destOrd="0" presId="urn:microsoft.com/office/officeart/2005/8/layout/vList2"/>
    <dgm:cxn modelId="{E5D01D71-4B2B-451B-B5AB-8E74D2C1DC45}" type="presParOf" srcId="{3F12D1E7-8882-44E5-A31E-2C602F306A4B}" destId="{3B2C7827-1E03-41CA-BAAA-EE000559254B}" srcOrd="1" destOrd="0" presId="urn:microsoft.com/office/officeart/2005/8/layout/vList2"/>
    <dgm:cxn modelId="{EB5B5931-478F-4331-B44B-E2780B50EE43}" type="presParOf" srcId="{3F12D1E7-8882-44E5-A31E-2C602F306A4B}" destId="{CD48E7AF-33A2-4877-96EC-B7BFA83E9FCA}" srcOrd="2" destOrd="0" presId="urn:microsoft.com/office/officeart/2005/8/layout/vList2"/>
    <dgm:cxn modelId="{F709FC2E-BF23-418F-9734-53B1AC28C5BD}" type="presParOf" srcId="{3F12D1E7-8882-44E5-A31E-2C602F306A4B}" destId="{EF216A02-07CA-405B-A5FF-F783D22361E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AC645DA-F864-418E-B672-CEA0A93D764C}"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pPr latinLnBrk="1"/>
          <a:endParaRPr lang="ko-KR" altLang="en-US"/>
        </a:p>
      </dgm:t>
    </dgm:pt>
    <dgm:pt modelId="{8CC8A978-719D-4573-9143-36F2CD7E06F4}">
      <dgm:prSet phldrT="[텍스트]">
        <dgm:style>
          <a:lnRef idx="1">
            <a:schemeClr val="accent1"/>
          </a:lnRef>
          <a:fillRef idx="2">
            <a:schemeClr val="accent1"/>
          </a:fillRef>
          <a:effectRef idx="1">
            <a:schemeClr val="accent1"/>
          </a:effectRef>
          <a:fontRef idx="minor">
            <a:schemeClr val="dk1"/>
          </a:fontRef>
        </dgm:style>
      </dgm:prSet>
      <dgm:spPr/>
      <dgm:t>
        <a:bodyPr/>
        <a:lstStyle/>
        <a:p>
          <a:pPr latinLnBrk="1">
            <a:lnSpc>
              <a:spcPct val="150000"/>
            </a:lnSpc>
          </a:pPr>
          <a:r>
            <a:rPr lang="en-US" dirty="0" smtClean="0">
              <a:latin typeface="HY헤드라인M" pitchFamily="18" charset="-127"/>
              <a:ea typeface="HY헤드라인M" pitchFamily="18" charset="-127"/>
            </a:rPr>
            <a:t>Method: Serum samples 09.10’~ 10.10’</a:t>
          </a:r>
        </a:p>
        <a:p>
          <a:pPr latinLnBrk="1">
            <a:lnSpc>
              <a:spcPct val="150000"/>
            </a:lnSpc>
          </a:pPr>
          <a:r>
            <a:rPr lang="en-US" dirty="0" smtClean="0">
              <a:latin typeface="HY헤드라인M" pitchFamily="18" charset="-127"/>
              <a:ea typeface="HY헤드라인M" pitchFamily="18" charset="-127"/>
            </a:rPr>
            <a:t>76 HSCT recipients for GM testing: 2/wk  (defined as GM ≥ 0.5)</a:t>
          </a:r>
          <a:endParaRPr lang="ko-KR" altLang="en-US" dirty="0">
            <a:latin typeface="HY헤드라인M" pitchFamily="18" charset="-127"/>
            <a:ea typeface="HY헤드라인M" pitchFamily="18" charset="-127"/>
          </a:endParaRPr>
        </a:p>
      </dgm:t>
    </dgm:pt>
    <dgm:pt modelId="{74206227-080A-487B-A43B-2E14AFEDC0D3}" type="parTrans" cxnId="{B6A5970A-330B-463B-8924-67E84F54271D}">
      <dgm:prSet/>
      <dgm:spPr/>
      <dgm:t>
        <a:bodyPr/>
        <a:lstStyle/>
        <a:p>
          <a:pPr latinLnBrk="1"/>
          <a:endParaRPr lang="ko-KR" altLang="en-US"/>
        </a:p>
      </dgm:t>
    </dgm:pt>
    <dgm:pt modelId="{77BFB25C-A54C-406D-B9E1-F237D2937695}" type="sibTrans" cxnId="{B6A5970A-330B-463B-8924-67E84F54271D}">
      <dgm:prSet/>
      <dgm:spPr/>
      <dgm:t>
        <a:bodyPr/>
        <a:lstStyle/>
        <a:p>
          <a:pPr latinLnBrk="1"/>
          <a:endParaRPr lang="ko-KR" altLang="en-US"/>
        </a:p>
      </dgm:t>
    </dgm:pt>
    <dgm:pt modelId="{26542953-293B-405A-BF51-E07A64128EAC}">
      <dgm:prSet phldrT="[텍스트]">
        <dgm:style>
          <a:lnRef idx="1">
            <a:schemeClr val="accent3"/>
          </a:lnRef>
          <a:fillRef idx="2">
            <a:schemeClr val="accent3"/>
          </a:fillRef>
          <a:effectRef idx="1">
            <a:schemeClr val="accent3"/>
          </a:effectRef>
          <a:fontRef idx="minor">
            <a:schemeClr val="dk1"/>
          </a:fontRef>
        </dgm:style>
      </dgm:prSet>
      <dgm:spPr/>
      <dgm:t>
        <a:bodyPr/>
        <a:lstStyle/>
        <a:p>
          <a:pPr latinLnBrk="1">
            <a:lnSpc>
              <a:spcPct val="150000"/>
            </a:lnSpc>
          </a:pPr>
          <a:r>
            <a:rPr lang="en-US" dirty="0" smtClean="0">
              <a:latin typeface="HY헤드라인M" pitchFamily="18" charset="-127"/>
              <a:ea typeface="HY헤드라인M" pitchFamily="18" charset="-127"/>
            </a:rPr>
            <a:t>Without </a:t>
          </a:r>
          <a:r>
            <a:rPr lang="en-US" dirty="0" err="1" smtClean="0">
              <a:latin typeface="HY헤드라인M" pitchFamily="18" charset="-127"/>
              <a:ea typeface="HY헤드라인M" pitchFamily="18" charset="-127"/>
            </a:rPr>
            <a:t>tazo</a:t>
          </a:r>
          <a:r>
            <a:rPr lang="en-US" dirty="0" smtClean="0">
              <a:latin typeface="HY헤드라인M" pitchFamily="18" charset="-127"/>
              <a:ea typeface="HY헤드라인M" pitchFamily="18" charset="-127"/>
            </a:rPr>
            <a:t> group: 25/1606 (1.6%)</a:t>
          </a:r>
        </a:p>
        <a:p>
          <a:pPr latinLnBrk="1">
            <a:lnSpc>
              <a:spcPct val="150000"/>
            </a:lnSpc>
          </a:pPr>
          <a:r>
            <a:rPr lang="en-US" dirty="0" smtClean="0">
              <a:latin typeface="HY헤드라인M" pitchFamily="18" charset="-127"/>
              <a:ea typeface="HY헤드라인M" pitchFamily="18" charset="-127"/>
            </a:rPr>
            <a:t>With </a:t>
          </a:r>
          <a:r>
            <a:rPr lang="en-US" dirty="0" err="1" smtClean="0">
              <a:latin typeface="HY헤드라인M" pitchFamily="18" charset="-127"/>
              <a:ea typeface="HY헤드라인M" pitchFamily="18" charset="-127"/>
            </a:rPr>
            <a:t>tazo</a:t>
          </a:r>
          <a:r>
            <a:rPr lang="en-US" dirty="0" smtClean="0">
              <a:latin typeface="HY헤드라인M" pitchFamily="18" charset="-127"/>
              <a:ea typeface="HY헤드라인M" pitchFamily="18" charset="-127"/>
            </a:rPr>
            <a:t> group: 10/394 (2.5%) (P = 0.18)</a:t>
          </a:r>
        </a:p>
        <a:p>
          <a:pPr latinLnBrk="1">
            <a:lnSpc>
              <a:spcPct val="150000"/>
            </a:lnSpc>
          </a:pPr>
          <a:r>
            <a:rPr lang="en-US" dirty="0" smtClean="0">
              <a:latin typeface="HY헤드라인M" pitchFamily="18" charset="-127"/>
              <a:ea typeface="HY헤드라인M" pitchFamily="18" charset="-127"/>
            </a:rPr>
            <a:t>Median GM: 0.122 versus 0.141 (P &lt; 0.001) </a:t>
          </a:r>
          <a:endParaRPr lang="ko-KR" altLang="en-US" dirty="0">
            <a:latin typeface="HY헤드라인M" pitchFamily="18" charset="-127"/>
            <a:ea typeface="HY헤드라인M" pitchFamily="18" charset="-127"/>
          </a:endParaRPr>
        </a:p>
      </dgm:t>
    </dgm:pt>
    <dgm:pt modelId="{1AFB25FF-2E1E-429C-9BC1-A7F0D01808D6}" type="parTrans" cxnId="{A7BA6992-C4BE-4109-8532-ED6C6850B4E8}">
      <dgm:prSet/>
      <dgm:spPr/>
      <dgm:t>
        <a:bodyPr/>
        <a:lstStyle/>
        <a:p>
          <a:pPr latinLnBrk="1"/>
          <a:endParaRPr lang="ko-KR" altLang="en-US"/>
        </a:p>
      </dgm:t>
    </dgm:pt>
    <dgm:pt modelId="{36A6385E-AAD5-47D4-B1A3-8DD6C96246FC}" type="sibTrans" cxnId="{A7BA6992-C4BE-4109-8532-ED6C6850B4E8}">
      <dgm:prSet/>
      <dgm:spPr/>
      <dgm:t>
        <a:bodyPr/>
        <a:lstStyle/>
        <a:p>
          <a:pPr latinLnBrk="1"/>
          <a:endParaRPr lang="ko-KR" altLang="en-US"/>
        </a:p>
      </dgm:t>
    </dgm:pt>
    <dgm:pt modelId="{BD9CF2A2-A563-4637-B1B6-8EDC47C23384}">
      <dgm:prSet phldrT="[텍스트]">
        <dgm:style>
          <a:lnRef idx="1">
            <a:schemeClr val="accent5"/>
          </a:lnRef>
          <a:fillRef idx="2">
            <a:schemeClr val="accent5"/>
          </a:fillRef>
          <a:effectRef idx="1">
            <a:schemeClr val="accent5"/>
          </a:effectRef>
          <a:fontRef idx="minor">
            <a:schemeClr val="dk1"/>
          </a:fontRef>
        </dgm:style>
      </dgm:prSet>
      <dgm:spPr/>
      <dgm:t>
        <a:bodyPr/>
        <a:lstStyle/>
        <a:p>
          <a:pPr latinLnBrk="1">
            <a:lnSpc>
              <a:spcPct val="150000"/>
            </a:lnSpc>
          </a:pPr>
          <a:r>
            <a:rPr lang="en-US" dirty="0" smtClean="0">
              <a:latin typeface="HY헤드라인M" pitchFamily="18" charset="-127"/>
              <a:ea typeface="HY헤드라인M" pitchFamily="18" charset="-127"/>
            </a:rPr>
            <a:t>Although some residual GM might still be present </a:t>
          </a:r>
        </a:p>
        <a:p>
          <a:pPr latinLnBrk="1">
            <a:lnSpc>
              <a:spcPct val="150000"/>
            </a:lnSpc>
          </a:pPr>
          <a:r>
            <a:rPr lang="en-US" dirty="0" smtClean="0">
              <a:latin typeface="HY헤드라인M" pitchFamily="18" charset="-127"/>
              <a:ea typeface="HY헤드라인M" pitchFamily="18" charset="-127"/>
            </a:rPr>
            <a:t>no longer responsible for false-positive GM results</a:t>
          </a:r>
          <a:endParaRPr lang="ko-KR" altLang="en-US" dirty="0">
            <a:latin typeface="HY헤드라인M" pitchFamily="18" charset="-127"/>
            <a:ea typeface="HY헤드라인M" pitchFamily="18" charset="-127"/>
          </a:endParaRPr>
        </a:p>
      </dgm:t>
    </dgm:pt>
    <dgm:pt modelId="{B08095F7-29AA-4E50-812E-422B24A08005}" type="parTrans" cxnId="{2F661D68-E260-4E6A-921E-3DE52E4F883F}">
      <dgm:prSet/>
      <dgm:spPr/>
      <dgm:t>
        <a:bodyPr/>
        <a:lstStyle/>
        <a:p>
          <a:pPr latinLnBrk="1"/>
          <a:endParaRPr lang="ko-KR" altLang="en-US"/>
        </a:p>
      </dgm:t>
    </dgm:pt>
    <dgm:pt modelId="{58DAE142-8C00-499E-BB3C-53C742352CC8}" type="sibTrans" cxnId="{2F661D68-E260-4E6A-921E-3DE52E4F883F}">
      <dgm:prSet/>
      <dgm:spPr/>
      <dgm:t>
        <a:bodyPr/>
        <a:lstStyle/>
        <a:p>
          <a:pPr latinLnBrk="1"/>
          <a:endParaRPr lang="ko-KR" altLang="en-US"/>
        </a:p>
      </dgm:t>
    </dgm:pt>
    <dgm:pt modelId="{15716839-2781-4A5E-873F-A0199830C01F}" type="pres">
      <dgm:prSet presAssocID="{5AC645DA-F864-418E-B672-CEA0A93D764C}" presName="outerComposite" presStyleCnt="0">
        <dgm:presLayoutVars>
          <dgm:chMax val="5"/>
          <dgm:dir/>
          <dgm:resizeHandles val="exact"/>
        </dgm:presLayoutVars>
      </dgm:prSet>
      <dgm:spPr/>
      <dgm:t>
        <a:bodyPr/>
        <a:lstStyle/>
        <a:p>
          <a:pPr latinLnBrk="1"/>
          <a:endParaRPr lang="ko-KR" altLang="en-US"/>
        </a:p>
      </dgm:t>
    </dgm:pt>
    <dgm:pt modelId="{EB99D0CC-4F6E-4266-9646-DCABB4DFCD0E}" type="pres">
      <dgm:prSet presAssocID="{5AC645DA-F864-418E-B672-CEA0A93D764C}" presName="dummyMaxCanvas" presStyleCnt="0">
        <dgm:presLayoutVars/>
      </dgm:prSet>
      <dgm:spPr/>
    </dgm:pt>
    <dgm:pt modelId="{607C39B5-CE16-4AE3-B681-B785106527BA}" type="pres">
      <dgm:prSet presAssocID="{5AC645DA-F864-418E-B672-CEA0A93D764C}" presName="ThreeNodes_1" presStyleLbl="node1" presStyleIdx="0" presStyleCnt="3">
        <dgm:presLayoutVars>
          <dgm:bulletEnabled val="1"/>
        </dgm:presLayoutVars>
      </dgm:prSet>
      <dgm:spPr/>
      <dgm:t>
        <a:bodyPr/>
        <a:lstStyle/>
        <a:p>
          <a:pPr latinLnBrk="1"/>
          <a:endParaRPr lang="ko-KR" altLang="en-US"/>
        </a:p>
      </dgm:t>
    </dgm:pt>
    <dgm:pt modelId="{59F59E56-CE27-41E6-96E9-BBDFF01520D9}" type="pres">
      <dgm:prSet presAssocID="{5AC645DA-F864-418E-B672-CEA0A93D764C}" presName="ThreeNodes_2" presStyleLbl="node1" presStyleIdx="1" presStyleCnt="3">
        <dgm:presLayoutVars>
          <dgm:bulletEnabled val="1"/>
        </dgm:presLayoutVars>
      </dgm:prSet>
      <dgm:spPr/>
      <dgm:t>
        <a:bodyPr/>
        <a:lstStyle/>
        <a:p>
          <a:pPr latinLnBrk="1"/>
          <a:endParaRPr lang="ko-KR" altLang="en-US"/>
        </a:p>
      </dgm:t>
    </dgm:pt>
    <dgm:pt modelId="{C1A2915A-0F5F-4241-A66A-904C2E2F1954}" type="pres">
      <dgm:prSet presAssocID="{5AC645DA-F864-418E-B672-CEA0A93D764C}" presName="ThreeNodes_3" presStyleLbl="node1" presStyleIdx="2" presStyleCnt="3">
        <dgm:presLayoutVars>
          <dgm:bulletEnabled val="1"/>
        </dgm:presLayoutVars>
      </dgm:prSet>
      <dgm:spPr/>
      <dgm:t>
        <a:bodyPr/>
        <a:lstStyle/>
        <a:p>
          <a:pPr latinLnBrk="1"/>
          <a:endParaRPr lang="ko-KR" altLang="en-US"/>
        </a:p>
      </dgm:t>
    </dgm:pt>
    <dgm:pt modelId="{6FA720B7-9CAE-4DE6-9B68-46F6FF1BD029}" type="pres">
      <dgm:prSet presAssocID="{5AC645DA-F864-418E-B672-CEA0A93D764C}" presName="ThreeConn_1-2" presStyleLbl="fgAccFollowNode1" presStyleIdx="0" presStyleCnt="2">
        <dgm:presLayoutVars>
          <dgm:bulletEnabled val="1"/>
        </dgm:presLayoutVars>
      </dgm:prSet>
      <dgm:spPr/>
      <dgm:t>
        <a:bodyPr/>
        <a:lstStyle/>
        <a:p>
          <a:pPr latinLnBrk="1"/>
          <a:endParaRPr lang="ko-KR" altLang="en-US"/>
        </a:p>
      </dgm:t>
    </dgm:pt>
    <dgm:pt modelId="{86143EE7-376E-4CCE-9985-3D1FDDD998A4}" type="pres">
      <dgm:prSet presAssocID="{5AC645DA-F864-418E-B672-CEA0A93D764C}" presName="ThreeConn_2-3" presStyleLbl="fgAccFollowNode1" presStyleIdx="1" presStyleCnt="2">
        <dgm:presLayoutVars>
          <dgm:bulletEnabled val="1"/>
        </dgm:presLayoutVars>
      </dgm:prSet>
      <dgm:spPr/>
      <dgm:t>
        <a:bodyPr/>
        <a:lstStyle/>
        <a:p>
          <a:pPr latinLnBrk="1"/>
          <a:endParaRPr lang="ko-KR" altLang="en-US"/>
        </a:p>
      </dgm:t>
    </dgm:pt>
    <dgm:pt modelId="{26898AA0-4E8A-467E-B336-2FBB402CF5EA}" type="pres">
      <dgm:prSet presAssocID="{5AC645DA-F864-418E-B672-CEA0A93D764C}" presName="ThreeNodes_1_text" presStyleLbl="node1" presStyleIdx="2" presStyleCnt="3">
        <dgm:presLayoutVars>
          <dgm:bulletEnabled val="1"/>
        </dgm:presLayoutVars>
      </dgm:prSet>
      <dgm:spPr/>
      <dgm:t>
        <a:bodyPr/>
        <a:lstStyle/>
        <a:p>
          <a:pPr latinLnBrk="1"/>
          <a:endParaRPr lang="ko-KR" altLang="en-US"/>
        </a:p>
      </dgm:t>
    </dgm:pt>
    <dgm:pt modelId="{2EE8ED04-FD4A-45E4-9FA2-D74E0777C657}" type="pres">
      <dgm:prSet presAssocID="{5AC645DA-F864-418E-B672-CEA0A93D764C}" presName="ThreeNodes_2_text" presStyleLbl="node1" presStyleIdx="2" presStyleCnt="3">
        <dgm:presLayoutVars>
          <dgm:bulletEnabled val="1"/>
        </dgm:presLayoutVars>
      </dgm:prSet>
      <dgm:spPr/>
      <dgm:t>
        <a:bodyPr/>
        <a:lstStyle/>
        <a:p>
          <a:pPr latinLnBrk="1"/>
          <a:endParaRPr lang="ko-KR" altLang="en-US"/>
        </a:p>
      </dgm:t>
    </dgm:pt>
    <dgm:pt modelId="{D20ECFB6-D102-427F-91F5-FC2E62A78D42}" type="pres">
      <dgm:prSet presAssocID="{5AC645DA-F864-418E-B672-CEA0A93D764C}" presName="ThreeNodes_3_text" presStyleLbl="node1" presStyleIdx="2" presStyleCnt="3">
        <dgm:presLayoutVars>
          <dgm:bulletEnabled val="1"/>
        </dgm:presLayoutVars>
      </dgm:prSet>
      <dgm:spPr/>
      <dgm:t>
        <a:bodyPr/>
        <a:lstStyle/>
        <a:p>
          <a:pPr latinLnBrk="1"/>
          <a:endParaRPr lang="ko-KR" altLang="en-US"/>
        </a:p>
      </dgm:t>
    </dgm:pt>
  </dgm:ptLst>
  <dgm:cxnLst>
    <dgm:cxn modelId="{42D9A5A6-6D57-4FC9-975B-CA34B3210942}" type="presOf" srcId="{26542953-293B-405A-BF51-E07A64128EAC}" destId="{59F59E56-CE27-41E6-96E9-BBDFF01520D9}" srcOrd="0" destOrd="0" presId="urn:microsoft.com/office/officeart/2005/8/layout/vProcess5"/>
    <dgm:cxn modelId="{2C96DFCB-F491-4B17-B480-A7E040D7B822}" type="presOf" srcId="{77BFB25C-A54C-406D-B9E1-F237D2937695}" destId="{6FA720B7-9CAE-4DE6-9B68-46F6FF1BD029}" srcOrd="0" destOrd="0" presId="urn:microsoft.com/office/officeart/2005/8/layout/vProcess5"/>
    <dgm:cxn modelId="{D05BF6CF-56EF-479C-A14C-00B4419E8870}" type="presOf" srcId="{BD9CF2A2-A563-4637-B1B6-8EDC47C23384}" destId="{D20ECFB6-D102-427F-91F5-FC2E62A78D42}" srcOrd="1" destOrd="0" presId="urn:microsoft.com/office/officeart/2005/8/layout/vProcess5"/>
    <dgm:cxn modelId="{EE1C46DE-1DB7-4ACC-B14E-A7A5FAE85C17}" type="presOf" srcId="{26542953-293B-405A-BF51-E07A64128EAC}" destId="{2EE8ED04-FD4A-45E4-9FA2-D74E0777C657}" srcOrd="1" destOrd="0" presId="urn:microsoft.com/office/officeart/2005/8/layout/vProcess5"/>
    <dgm:cxn modelId="{B4B1C469-51CE-4EC6-9687-D50581E57B13}" type="presOf" srcId="{36A6385E-AAD5-47D4-B1A3-8DD6C96246FC}" destId="{86143EE7-376E-4CCE-9985-3D1FDDD998A4}" srcOrd="0" destOrd="0" presId="urn:microsoft.com/office/officeart/2005/8/layout/vProcess5"/>
    <dgm:cxn modelId="{8A6C2554-12E8-478C-91C0-D97ACE763DCB}" type="presOf" srcId="{8CC8A978-719D-4573-9143-36F2CD7E06F4}" destId="{26898AA0-4E8A-467E-B336-2FBB402CF5EA}" srcOrd="1" destOrd="0" presId="urn:microsoft.com/office/officeart/2005/8/layout/vProcess5"/>
    <dgm:cxn modelId="{B6A5970A-330B-463B-8924-67E84F54271D}" srcId="{5AC645DA-F864-418E-B672-CEA0A93D764C}" destId="{8CC8A978-719D-4573-9143-36F2CD7E06F4}" srcOrd="0" destOrd="0" parTransId="{74206227-080A-487B-A43B-2E14AFEDC0D3}" sibTransId="{77BFB25C-A54C-406D-B9E1-F237D2937695}"/>
    <dgm:cxn modelId="{693DBB62-5F5A-41CA-9D7C-C720346250EE}" type="presOf" srcId="{8CC8A978-719D-4573-9143-36F2CD7E06F4}" destId="{607C39B5-CE16-4AE3-B681-B785106527BA}" srcOrd="0" destOrd="0" presId="urn:microsoft.com/office/officeart/2005/8/layout/vProcess5"/>
    <dgm:cxn modelId="{A7BA6992-C4BE-4109-8532-ED6C6850B4E8}" srcId="{5AC645DA-F864-418E-B672-CEA0A93D764C}" destId="{26542953-293B-405A-BF51-E07A64128EAC}" srcOrd="1" destOrd="0" parTransId="{1AFB25FF-2E1E-429C-9BC1-A7F0D01808D6}" sibTransId="{36A6385E-AAD5-47D4-B1A3-8DD6C96246FC}"/>
    <dgm:cxn modelId="{8643EEEE-B72F-4ABC-984A-CF34E3AC3A4F}" type="presOf" srcId="{BD9CF2A2-A563-4637-B1B6-8EDC47C23384}" destId="{C1A2915A-0F5F-4241-A66A-904C2E2F1954}" srcOrd="0" destOrd="0" presId="urn:microsoft.com/office/officeart/2005/8/layout/vProcess5"/>
    <dgm:cxn modelId="{053DBF7E-2365-425F-9561-24A779D467B6}" type="presOf" srcId="{5AC645DA-F864-418E-B672-CEA0A93D764C}" destId="{15716839-2781-4A5E-873F-A0199830C01F}" srcOrd="0" destOrd="0" presId="urn:microsoft.com/office/officeart/2005/8/layout/vProcess5"/>
    <dgm:cxn modelId="{2F661D68-E260-4E6A-921E-3DE52E4F883F}" srcId="{5AC645DA-F864-418E-B672-CEA0A93D764C}" destId="{BD9CF2A2-A563-4637-B1B6-8EDC47C23384}" srcOrd="2" destOrd="0" parTransId="{B08095F7-29AA-4E50-812E-422B24A08005}" sibTransId="{58DAE142-8C00-499E-BB3C-53C742352CC8}"/>
    <dgm:cxn modelId="{F64F6E26-FFC4-43ED-A70D-995A2FCA91B0}" type="presParOf" srcId="{15716839-2781-4A5E-873F-A0199830C01F}" destId="{EB99D0CC-4F6E-4266-9646-DCABB4DFCD0E}" srcOrd="0" destOrd="0" presId="urn:microsoft.com/office/officeart/2005/8/layout/vProcess5"/>
    <dgm:cxn modelId="{C5C89B84-06A3-4A84-B0E8-099AE0300690}" type="presParOf" srcId="{15716839-2781-4A5E-873F-A0199830C01F}" destId="{607C39B5-CE16-4AE3-B681-B785106527BA}" srcOrd="1" destOrd="0" presId="urn:microsoft.com/office/officeart/2005/8/layout/vProcess5"/>
    <dgm:cxn modelId="{3B110E1B-3FAD-4011-BB78-E3DD1DF3B66F}" type="presParOf" srcId="{15716839-2781-4A5E-873F-A0199830C01F}" destId="{59F59E56-CE27-41E6-96E9-BBDFF01520D9}" srcOrd="2" destOrd="0" presId="urn:microsoft.com/office/officeart/2005/8/layout/vProcess5"/>
    <dgm:cxn modelId="{B06AF400-803C-4392-A65B-F7BF8C3D7BCF}" type="presParOf" srcId="{15716839-2781-4A5E-873F-A0199830C01F}" destId="{C1A2915A-0F5F-4241-A66A-904C2E2F1954}" srcOrd="3" destOrd="0" presId="urn:microsoft.com/office/officeart/2005/8/layout/vProcess5"/>
    <dgm:cxn modelId="{7266286B-D68C-4731-B85C-B3DC2E4FCF6C}" type="presParOf" srcId="{15716839-2781-4A5E-873F-A0199830C01F}" destId="{6FA720B7-9CAE-4DE6-9B68-46F6FF1BD029}" srcOrd="4" destOrd="0" presId="urn:microsoft.com/office/officeart/2005/8/layout/vProcess5"/>
    <dgm:cxn modelId="{01EF3633-5B21-4E72-8F97-BA975F0934B5}" type="presParOf" srcId="{15716839-2781-4A5E-873F-A0199830C01F}" destId="{86143EE7-376E-4CCE-9985-3D1FDDD998A4}" srcOrd="5" destOrd="0" presId="urn:microsoft.com/office/officeart/2005/8/layout/vProcess5"/>
    <dgm:cxn modelId="{E8498194-C5A5-49E6-A79B-2B8A82A8E606}" type="presParOf" srcId="{15716839-2781-4A5E-873F-A0199830C01F}" destId="{26898AA0-4E8A-467E-B336-2FBB402CF5EA}" srcOrd="6" destOrd="0" presId="urn:microsoft.com/office/officeart/2005/8/layout/vProcess5"/>
    <dgm:cxn modelId="{76B34ECA-E50C-4586-B812-31D26512EAE5}" type="presParOf" srcId="{15716839-2781-4A5E-873F-A0199830C01F}" destId="{2EE8ED04-FD4A-45E4-9FA2-D74E0777C657}" srcOrd="7" destOrd="0" presId="urn:microsoft.com/office/officeart/2005/8/layout/vProcess5"/>
    <dgm:cxn modelId="{9A719BB5-A4FF-4F28-8FE9-0931680DA1DD}" type="presParOf" srcId="{15716839-2781-4A5E-873F-A0199830C01F}" destId="{D20ECFB6-D102-427F-91F5-FC2E62A78D4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E3AD73-697A-43B8-BC92-C727B10EB56A}"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pPr latinLnBrk="1"/>
          <a:endParaRPr lang="ko-KR" altLang="en-US"/>
        </a:p>
      </dgm:t>
    </dgm:pt>
    <dgm:pt modelId="{009EFB38-2E56-4345-A729-A2CD4E921A38}">
      <dgm:prSet phldrT="[텍스트]"/>
      <dgm:spPr/>
      <dgm:t>
        <a:bodyPr/>
        <a:lstStyle/>
        <a:p>
          <a:pPr latinLnBrk="1"/>
          <a:r>
            <a:rPr lang="en-US" altLang="ko-KR" dirty="0" smtClean="0">
              <a:solidFill>
                <a:srgbClr val="FFFF00"/>
              </a:solidFill>
              <a:latin typeface="HY헤드라인M" panose="02030600000101010101" pitchFamily="18" charset="-127"/>
              <a:ea typeface="HY헤드라인M" panose="02030600000101010101" pitchFamily="18" charset="-127"/>
            </a:rPr>
            <a:t>Prospective, multicenter, observational study</a:t>
          </a:r>
        </a:p>
        <a:p>
          <a:pPr latinLnBrk="1"/>
          <a:r>
            <a:rPr lang="en-US" dirty="0" err="1" smtClean="0">
              <a:latin typeface="HY헤드라인M" panose="02030600000101010101" pitchFamily="18" charset="-127"/>
              <a:ea typeface="HY헤드라인M" panose="02030600000101010101" pitchFamily="18" charset="-127"/>
            </a:rPr>
            <a:t>voriconazole</a:t>
          </a:r>
          <a:r>
            <a:rPr lang="en-US" dirty="0" smtClean="0">
              <a:latin typeface="HY헤드라인M" panose="02030600000101010101" pitchFamily="18" charset="-127"/>
              <a:ea typeface="HY헤드라인M" panose="02030600000101010101" pitchFamily="18" charset="-127"/>
            </a:rPr>
            <a:t> and </a:t>
          </a:r>
          <a:r>
            <a:rPr lang="en-US" dirty="0" err="1" smtClean="0">
              <a:latin typeface="HY헤드라인M" panose="02030600000101010101" pitchFamily="18" charset="-127"/>
              <a:ea typeface="HY헤드라인M" panose="02030600000101010101" pitchFamily="18" charset="-127"/>
            </a:rPr>
            <a:t>caspofungin</a:t>
          </a:r>
          <a:r>
            <a:rPr lang="en-US" dirty="0" smtClean="0">
              <a:latin typeface="HY헤드라인M" panose="02030600000101010101" pitchFamily="18" charset="-127"/>
              <a:ea typeface="HY헤드라인M" panose="02030600000101010101" pitchFamily="18" charset="-127"/>
            </a:rPr>
            <a:t> (n=40) VS lipid formulation of </a:t>
          </a:r>
          <a:r>
            <a:rPr lang="en-US" dirty="0" err="1" smtClean="0">
              <a:latin typeface="HY헤드라인M" panose="02030600000101010101" pitchFamily="18" charset="-127"/>
              <a:ea typeface="HY헤드라인M" panose="02030600000101010101" pitchFamily="18" charset="-127"/>
            </a:rPr>
            <a:t>AmB</a:t>
          </a:r>
          <a:r>
            <a:rPr lang="en-US" dirty="0" smtClean="0">
              <a:latin typeface="HY헤드라인M" panose="02030600000101010101" pitchFamily="18" charset="-127"/>
              <a:ea typeface="HY헤드라인M" panose="02030600000101010101" pitchFamily="18" charset="-127"/>
            </a:rPr>
            <a:t> (n=47), </a:t>
          </a:r>
          <a:r>
            <a:rPr lang="en-US" dirty="0" smtClean="0">
              <a:solidFill>
                <a:srgbClr val="FFFF00"/>
              </a:solidFill>
              <a:latin typeface="HY헤드라인M" panose="02030600000101010101" pitchFamily="18" charset="-127"/>
              <a:ea typeface="HY헤드라인M" panose="02030600000101010101" pitchFamily="18" charset="-127"/>
            </a:rPr>
            <a:t>Survival at 90 days</a:t>
          </a:r>
          <a:endParaRPr lang="ko-KR" altLang="en-US" dirty="0">
            <a:solidFill>
              <a:srgbClr val="FFFF00"/>
            </a:solidFill>
            <a:latin typeface="HY헤드라인M" panose="02030600000101010101" pitchFamily="18" charset="-127"/>
            <a:ea typeface="HY헤드라인M" panose="02030600000101010101" pitchFamily="18" charset="-127"/>
          </a:endParaRPr>
        </a:p>
      </dgm:t>
    </dgm:pt>
    <dgm:pt modelId="{7E2D59D2-46B7-45CE-B63A-ED3A72F99155}" type="parTrans" cxnId="{C2AE8CA0-C829-4603-AC66-45BF5401F667}">
      <dgm:prSet/>
      <dgm:spPr/>
      <dgm:t>
        <a:bodyPr/>
        <a:lstStyle/>
        <a:p>
          <a:pPr latinLnBrk="1"/>
          <a:endParaRPr lang="ko-KR" altLang="en-US"/>
        </a:p>
      </dgm:t>
    </dgm:pt>
    <dgm:pt modelId="{2D18043F-81E8-492B-9390-F584EC84AA3A}" type="sibTrans" cxnId="{C2AE8CA0-C829-4603-AC66-45BF5401F667}">
      <dgm:prSet/>
      <dgm:spPr/>
      <dgm:t>
        <a:bodyPr/>
        <a:lstStyle/>
        <a:p>
          <a:pPr latinLnBrk="1"/>
          <a:endParaRPr lang="ko-KR" altLang="en-US"/>
        </a:p>
      </dgm:t>
    </dgm:pt>
    <dgm:pt modelId="{5D1FEB74-D835-4AD8-BD95-EC65AEA6376A}">
      <dgm:prSet phldrT="[텍스트]"/>
      <dgm:spPr/>
      <dgm:t>
        <a:bodyPr/>
        <a:lstStyle/>
        <a:p>
          <a:pPr latinLnBrk="1"/>
          <a:r>
            <a:rPr lang="en-US" dirty="0" smtClean="0">
              <a:latin typeface="HY헤드라인M" panose="02030600000101010101" pitchFamily="18" charset="-127"/>
              <a:ea typeface="HY헤드라인M" panose="02030600000101010101" pitchFamily="18" charset="-127"/>
            </a:rPr>
            <a:t>Sur: 67.5% (27/40) VS 51% (24/47), P=0.117</a:t>
          </a:r>
        </a:p>
        <a:p>
          <a:pPr latinLnBrk="1"/>
          <a:r>
            <a:rPr lang="en-US" dirty="0" smtClean="0">
              <a:latin typeface="HY헤드라인M" panose="02030600000101010101" pitchFamily="18" charset="-127"/>
              <a:ea typeface="HY헤드라인M" panose="02030600000101010101" pitchFamily="18" charset="-127"/>
            </a:rPr>
            <a:t>recipients with renal failure (HR 0.32, P=0.022) </a:t>
          </a:r>
        </a:p>
        <a:p>
          <a:pPr latinLnBrk="1"/>
          <a:r>
            <a:rPr lang="en-US" dirty="0" smtClean="0">
              <a:latin typeface="HY헤드라인M" panose="02030600000101010101" pitchFamily="18" charset="-127"/>
              <a:ea typeface="HY헤드라인M" panose="02030600000101010101" pitchFamily="18" charset="-127"/>
            </a:rPr>
            <a:t>A. </a:t>
          </a:r>
          <a:r>
            <a:rPr lang="en-US" dirty="0" err="1" smtClean="0">
              <a:latin typeface="HY헤드라인M" panose="02030600000101010101" pitchFamily="18" charset="-127"/>
              <a:ea typeface="HY헤드라인M" panose="02030600000101010101" pitchFamily="18" charset="-127"/>
            </a:rPr>
            <a:t>fumigatus</a:t>
          </a:r>
          <a:r>
            <a:rPr lang="en-US" dirty="0" smtClean="0">
              <a:latin typeface="HY헤드라인M" panose="02030600000101010101" pitchFamily="18" charset="-127"/>
              <a:ea typeface="HY헤드라인M" panose="02030600000101010101" pitchFamily="18" charset="-127"/>
            </a:rPr>
            <a:t> infection (HR 0.37, P=0.019)</a:t>
          </a:r>
          <a:endParaRPr lang="ko-KR" altLang="en-US" dirty="0">
            <a:latin typeface="HY헤드라인M" panose="02030600000101010101" pitchFamily="18" charset="-127"/>
            <a:ea typeface="HY헤드라인M" panose="02030600000101010101" pitchFamily="18" charset="-127"/>
          </a:endParaRPr>
        </a:p>
      </dgm:t>
    </dgm:pt>
    <dgm:pt modelId="{2C84C658-023C-4142-A3D0-6E674CD4179E}" type="parTrans" cxnId="{D5453533-DE0C-40FF-86EE-7D10716A1EE5}">
      <dgm:prSet/>
      <dgm:spPr/>
      <dgm:t>
        <a:bodyPr/>
        <a:lstStyle/>
        <a:p>
          <a:pPr latinLnBrk="1"/>
          <a:endParaRPr lang="ko-KR" altLang="en-US"/>
        </a:p>
      </dgm:t>
    </dgm:pt>
    <dgm:pt modelId="{A6DA68D2-B660-4BEA-9EEF-E1733A5616FE}" type="sibTrans" cxnId="{D5453533-DE0C-40FF-86EE-7D10716A1EE5}">
      <dgm:prSet/>
      <dgm:spPr/>
      <dgm:t>
        <a:bodyPr/>
        <a:lstStyle/>
        <a:p>
          <a:pPr latinLnBrk="1"/>
          <a:endParaRPr lang="ko-KR" altLang="en-US"/>
        </a:p>
      </dgm:t>
    </dgm:pt>
    <dgm:pt modelId="{65473183-F735-475D-99AC-293CC2BAF533}">
      <dgm:prSet phldrT="[텍스트]"/>
      <dgm:spPr/>
      <dgm:t>
        <a:bodyPr/>
        <a:lstStyle/>
        <a:p>
          <a:pPr latinLnBrk="1"/>
          <a:r>
            <a:rPr lang="en-US" altLang="ko-KR" dirty="0" smtClean="0">
              <a:latin typeface="HY헤드라인M" panose="02030600000101010101" pitchFamily="18" charset="-127"/>
              <a:ea typeface="HY헤드라인M" panose="02030600000101010101" pitchFamily="18" charset="-127"/>
            </a:rPr>
            <a:t>Conclusion: </a:t>
          </a:r>
          <a:r>
            <a:rPr lang="en-US" dirty="0" smtClean="0">
              <a:latin typeface="HY헤드라인M" panose="02030600000101010101" pitchFamily="18" charset="-127"/>
              <a:ea typeface="HY헤드라인M" panose="02030600000101010101" pitchFamily="18" charset="-127"/>
            </a:rPr>
            <a:t>Combination of </a:t>
          </a:r>
          <a:r>
            <a:rPr lang="en-US" dirty="0" err="1" smtClean="0">
              <a:latin typeface="HY헤드라인M" panose="02030600000101010101" pitchFamily="18" charset="-127"/>
              <a:ea typeface="HY헤드라인M" panose="02030600000101010101" pitchFamily="18" charset="-127"/>
            </a:rPr>
            <a:t>voriconazole</a:t>
          </a:r>
          <a:r>
            <a:rPr lang="en-US" dirty="0" smtClean="0">
              <a:latin typeface="HY헤드라인M" panose="02030600000101010101" pitchFamily="18" charset="-127"/>
              <a:ea typeface="HY헤드라인M" panose="02030600000101010101" pitchFamily="18" charset="-127"/>
            </a:rPr>
            <a:t> and </a:t>
          </a:r>
          <a:r>
            <a:rPr lang="en-US" dirty="0" err="1" smtClean="0">
              <a:latin typeface="HY헤드라인M" panose="02030600000101010101" pitchFamily="18" charset="-127"/>
              <a:ea typeface="HY헤드라인M" panose="02030600000101010101" pitchFamily="18" charset="-127"/>
            </a:rPr>
            <a:t>caspofungin</a:t>
          </a:r>
          <a:r>
            <a:rPr lang="en-US" dirty="0" smtClean="0">
              <a:latin typeface="HY헤드라인M" panose="02030600000101010101" pitchFamily="18" charset="-127"/>
              <a:ea typeface="HY헤드라인M" panose="02030600000101010101" pitchFamily="18" charset="-127"/>
            </a:rPr>
            <a:t> might be considered preferable therapy </a:t>
          </a:r>
          <a:endParaRPr lang="ko-KR" altLang="en-US" dirty="0">
            <a:latin typeface="HY헤드라인M" panose="02030600000101010101" pitchFamily="18" charset="-127"/>
            <a:ea typeface="HY헤드라인M" panose="02030600000101010101" pitchFamily="18" charset="-127"/>
          </a:endParaRPr>
        </a:p>
      </dgm:t>
    </dgm:pt>
    <dgm:pt modelId="{D7572B58-1DFF-497F-9608-1EDB472A160C}" type="parTrans" cxnId="{05C42730-5B49-4588-A88A-02B30494BCE2}">
      <dgm:prSet/>
      <dgm:spPr/>
      <dgm:t>
        <a:bodyPr/>
        <a:lstStyle/>
        <a:p>
          <a:pPr latinLnBrk="1"/>
          <a:endParaRPr lang="ko-KR" altLang="en-US"/>
        </a:p>
      </dgm:t>
    </dgm:pt>
    <dgm:pt modelId="{AE05BD10-5773-4BCB-A003-220E3ED7021F}" type="sibTrans" cxnId="{05C42730-5B49-4588-A88A-02B30494BCE2}">
      <dgm:prSet/>
      <dgm:spPr/>
      <dgm:t>
        <a:bodyPr/>
        <a:lstStyle/>
        <a:p>
          <a:pPr latinLnBrk="1"/>
          <a:endParaRPr lang="ko-KR" altLang="en-US"/>
        </a:p>
      </dgm:t>
    </dgm:pt>
    <dgm:pt modelId="{6C05E313-BD90-4AD5-897A-63E7D29887A9}" type="pres">
      <dgm:prSet presAssocID="{96E3AD73-697A-43B8-BC92-C727B10EB56A}" presName="outerComposite" presStyleCnt="0">
        <dgm:presLayoutVars>
          <dgm:chMax val="5"/>
          <dgm:dir/>
          <dgm:resizeHandles val="exact"/>
        </dgm:presLayoutVars>
      </dgm:prSet>
      <dgm:spPr/>
      <dgm:t>
        <a:bodyPr/>
        <a:lstStyle/>
        <a:p>
          <a:pPr latinLnBrk="1"/>
          <a:endParaRPr lang="ko-KR" altLang="en-US"/>
        </a:p>
      </dgm:t>
    </dgm:pt>
    <dgm:pt modelId="{CA4D1644-780F-448A-935D-C7522358AA8D}" type="pres">
      <dgm:prSet presAssocID="{96E3AD73-697A-43B8-BC92-C727B10EB56A}" presName="dummyMaxCanvas" presStyleCnt="0">
        <dgm:presLayoutVars/>
      </dgm:prSet>
      <dgm:spPr/>
    </dgm:pt>
    <dgm:pt modelId="{989CB3F1-4702-4558-9C35-7AE991949B59}" type="pres">
      <dgm:prSet presAssocID="{96E3AD73-697A-43B8-BC92-C727B10EB56A}" presName="ThreeNodes_1" presStyleLbl="node1" presStyleIdx="0" presStyleCnt="3">
        <dgm:presLayoutVars>
          <dgm:bulletEnabled val="1"/>
        </dgm:presLayoutVars>
      </dgm:prSet>
      <dgm:spPr/>
      <dgm:t>
        <a:bodyPr/>
        <a:lstStyle/>
        <a:p>
          <a:pPr latinLnBrk="1"/>
          <a:endParaRPr lang="ko-KR" altLang="en-US"/>
        </a:p>
      </dgm:t>
    </dgm:pt>
    <dgm:pt modelId="{B16BD73F-1C98-46A5-931C-A1597326E0FD}" type="pres">
      <dgm:prSet presAssocID="{96E3AD73-697A-43B8-BC92-C727B10EB56A}" presName="ThreeNodes_2" presStyleLbl="node1" presStyleIdx="1" presStyleCnt="3">
        <dgm:presLayoutVars>
          <dgm:bulletEnabled val="1"/>
        </dgm:presLayoutVars>
      </dgm:prSet>
      <dgm:spPr/>
      <dgm:t>
        <a:bodyPr/>
        <a:lstStyle/>
        <a:p>
          <a:pPr latinLnBrk="1"/>
          <a:endParaRPr lang="ko-KR" altLang="en-US"/>
        </a:p>
      </dgm:t>
    </dgm:pt>
    <dgm:pt modelId="{7600BAE1-C5FD-454C-8082-0C138EC9840F}" type="pres">
      <dgm:prSet presAssocID="{96E3AD73-697A-43B8-BC92-C727B10EB56A}" presName="ThreeNodes_3" presStyleLbl="node1" presStyleIdx="2" presStyleCnt="3">
        <dgm:presLayoutVars>
          <dgm:bulletEnabled val="1"/>
        </dgm:presLayoutVars>
      </dgm:prSet>
      <dgm:spPr/>
      <dgm:t>
        <a:bodyPr/>
        <a:lstStyle/>
        <a:p>
          <a:pPr latinLnBrk="1"/>
          <a:endParaRPr lang="ko-KR" altLang="en-US"/>
        </a:p>
      </dgm:t>
    </dgm:pt>
    <dgm:pt modelId="{E2BB2489-9A74-4019-AB26-90D07969F03C}" type="pres">
      <dgm:prSet presAssocID="{96E3AD73-697A-43B8-BC92-C727B10EB56A}" presName="ThreeConn_1-2" presStyleLbl="fgAccFollowNode1" presStyleIdx="0" presStyleCnt="2">
        <dgm:presLayoutVars>
          <dgm:bulletEnabled val="1"/>
        </dgm:presLayoutVars>
      </dgm:prSet>
      <dgm:spPr/>
      <dgm:t>
        <a:bodyPr/>
        <a:lstStyle/>
        <a:p>
          <a:pPr latinLnBrk="1"/>
          <a:endParaRPr lang="ko-KR" altLang="en-US"/>
        </a:p>
      </dgm:t>
    </dgm:pt>
    <dgm:pt modelId="{CE5B1FA0-58BB-4E39-9D96-889CD26DF2DA}" type="pres">
      <dgm:prSet presAssocID="{96E3AD73-697A-43B8-BC92-C727B10EB56A}" presName="ThreeConn_2-3" presStyleLbl="fgAccFollowNode1" presStyleIdx="1" presStyleCnt="2">
        <dgm:presLayoutVars>
          <dgm:bulletEnabled val="1"/>
        </dgm:presLayoutVars>
      </dgm:prSet>
      <dgm:spPr/>
      <dgm:t>
        <a:bodyPr/>
        <a:lstStyle/>
        <a:p>
          <a:pPr latinLnBrk="1"/>
          <a:endParaRPr lang="ko-KR" altLang="en-US"/>
        </a:p>
      </dgm:t>
    </dgm:pt>
    <dgm:pt modelId="{B99A1694-F7B2-4E92-9BFE-CC472EEEC2BD}" type="pres">
      <dgm:prSet presAssocID="{96E3AD73-697A-43B8-BC92-C727B10EB56A}" presName="ThreeNodes_1_text" presStyleLbl="node1" presStyleIdx="2" presStyleCnt="3">
        <dgm:presLayoutVars>
          <dgm:bulletEnabled val="1"/>
        </dgm:presLayoutVars>
      </dgm:prSet>
      <dgm:spPr/>
      <dgm:t>
        <a:bodyPr/>
        <a:lstStyle/>
        <a:p>
          <a:pPr latinLnBrk="1"/>
          <a:endParaRPr lang="ko-KR" altLang="en-US"/>
        </a:p>
      </dgm:t>
    </dgm:pt>
    <dgm:pt modelId="{FBA355E7-2E50-44D9-894A-196BBDE247A9}" type="pres">
      <dgm:prSet presAssocID="{96E3AD73-697A-43B8-BC92-C727B10EB56A}" presName="ThreeNodes_2_text" presStyleLbl="node1" presStyleIdx="2" presStyleCnt="3">
        <dgm:presLayoutVars>
          <dgm:bulletEnabled val="1"/>
        </dgm:presLayoutVars>
      </dgm:prSet>
      <dgm:spPr/>
      <dgm:t>
        <a:bodyPr/>
        <a:lstStyle/>
        <a:p>
          <a:pPr latinLnBrk="1"/>
          <a:endParaRPr lang="ko-KR" altLang="en-US"/>
        </a:p>
      </dgm:t>
    </dgm:pt>
    <dgm:pt modelId="{F7222267-8E6A-4F4C-859B-4D642772F1AC}" type="pres">
      <dgm:prSet presAssocID="{96E3AD73-697A-43B8-BC92-C727B10EB56A}" presName="ThreeNodes_3_text" presStyleLbl="node1" presStyleIdx="2" presStyleCnt="3">
        <dgm:presLayoutVars>
          <dgm:bulletEnabled val="1"/>
        </dgm:presLayoutVars>
      </dgm:prSet>
      <dgm:spPr/>
      <dgm:t>
        <a:bodyPr/>
        <a:lstStyle/>
        <a:p>
          <a:pPr latinLnBrk="1"/>
          <a:endParaRPr lang="ko-KR" altLang="en-US"/>
        </a:p>
      </dgm:t>
    </dgm:pt>
  </dgm:ptLst>
  <dgm:cxnLst>
    <dgm:cxn modelId="{A6080874-633A-48F5-9790-BC1F5D65FB84}" type="presOf" srcId="{009EFB38-2E56-4345-A729-A2CD4E921A38}" destId="{989CB3F1-4702-4558-9C35-7AE991949B59}" srcOrd="0" destOrd="0" presId="urn:microsoft.com/office/officeart/2005/8/layout/vProcess5"/>
    <dgm:cxn modelId="{D5453533-DE0C-40FF-86EE-7D10716A1EE5}" srcId="{96E3AD73-697A-43B8-BC92-C727B10EB56A}" destId="{5D1FEB74-D835-4AD8-BD95-EC65AEA6376A}" srcOrd="1" destOrd="0" parTransId="{2C84C658-023C-4142-A3D0-6E674CD4179E}" sibTransId="{A6DA68D2-B660-4BEA-9EEF-E1733A5616FE}"/>
    <dgm:cxn modelId="{C2AE8CA0-C829-4603-AC66-45BF5401F667}" srcId="{96E3AD73-697A-43B8-BC92-C727B10EB56A}" destId="{009EFB38-2E56-4345-A729-A2CD4E921A38}" srcOrd="0" destOrd="0" parTransId="{7E2D59D2-46B7-45CE-B63A-ED3A72F99155}" sibTransId="{2D18043F-81E8-492B-9390-F584EC84AA3A}"/>
    <dgm:cxn modelId="{C4BCC17A-D457-4612-B71C-88F795C8505C}" type="presOf" srcId="{009EFB38-2E56-4345-A729-A2CD4E921A38}" destId="{B99A1694-F7B2-4E92-9BFE-CC472EEEC2BD}" srcOrd="1" destOrd="0" presId="urn:microsoft.com/office/officeart/2005/8/layout/vProcess5"/>
    <dgm:cxn modelId="{691E6F04-186E-4704-A7C4-A46E0B51C7ED}" type="presOf" srcId="{5D1FEB74-D835-4AD8-BD95-EC65AEA6376A}" destId="{B16BD73F-1C98-46A5-931C-A1597326E0FD}" srcOrd="0" destOrd="0" presId="urn:microsoft.com/office/officeart/2005/8/layout/vProcess5"/>
    <dgm:cxn modelId="{CE76A17C-DC20-4B09-B95B-6A00722D08DE}" type="presOf" srcId="{65473183-F735-475D-99AC-293CC2BAF533}" destId="{F7222267-8E6A-4F4C-859B-4D642772F1AC}" srcOrd="1" destOrd="0" presId="urn:microsoft.com/office/officeart/2005/8/layout/vProcess5"/>
    <dgm:cxn modelId="{05C42730-5B49-4588-A88A-02B30494BCE2}" srcId="{96E3AD73-697A-43B8-BC92-C727B10EB56A}" destId="{65473183-F735-475D-99AC-293CC2BAF533}" srcOrd="2" destOrd="0" parTransId="{D7572B58-1DFF-497F-9608-1EDB472A160C}" sibTransId="{AE05BD10-5773-4BCB-A003-220E3ED7021F}"/>
    <dgm:cxn modelId="{6D03E0F3-1CBA-4EC9-A068-8C126C86A61C}" type="presOf" srcId="{96E3AD73-697A-43B8-BC92-C727B10EB56A}" destId="{6C05E313-BD90-4AD5-897A-63E7D29887A9}" srcOrd="0" destOrd="0" presId="urn:microsoft.com/office/officeart/2005/8/layout/vProcess5"/>
    <dgm:cxn modelId="{80C99B6B-EFC8-4A2A-8AA9-2576C94AB98C}" type="presOf" srcId="{2D18043F-81E8-492B-9390-F584EC84AA3A}" destId="{E2BB2489-9A74-4019-AB26-90D07969F03C}" srcOrd="0" destOrd="0" presId="urn:microsoft.com/office/officeart/2005/8/layout/vProcess5"/>
    <dgm:cxn modelId="{8D58AD0B-D63C-40EB-A6EF-87E9108D03CF}" type="presOf" srcId="{A6DA68D2-B660-4BEA-9EEF-E1733A5616FE}" destId="{CE5B1FA0-58BB-4E39-9D96-889CD26DF2DA}" srcOrd="0" destOrd="0" presId="urn:microsoft.com/office/officeart/2005/8/layout/vProcess5"/>
    <dgm:cxn modelId="{4C532A1E-BDE9-48FD-8211-0438E1B1F20E}" type="presOf" srcId="{65473183-F735-475D-99AC-293CC2BAF533}" destId="{7600BAE1-C5FD-454C-8082-0C138EC9840F}" srcOrd="0" destOrd="0" presId="urn:microsoft.com/office/officeart/2005/8/layout/vProcess5"/>
    <dgm:cxn modelId="{9227E70B-A5A2-4241-8A67-B5F6CDD5079F}" type="presOf" srcId="{5D1FEB74-D835-4AD8-BD95-EC65AEA6376A}" destId="{FBA355E7-2E50-44D9-894A-196BBDE247A9}" srcOrd="1" destOrd="0" presId="urn:microsoft.com/office/officeart/2005/8/layout/vProcess5"/>
    <dgm:cxn modelId="{FBFCA7EB-36EC-4563-B784-FD8D4076BC34}" type="presParOf" srcId="{6C05E313-BD90-4AD5-897A-63E7D29887A9}" destId="{CA4D1644-780F-448A-935D-C7522358AA8D}" srcOrd="0" destOrd="0" presId="urn:microsoft.com/office/officeart/2005/8/layout/vProcess5"/>
    <dgm:cxn modelId="{6F41E11F-DBBB-4028-AB50-08CDE5DED23D}" type="presParOf" srcId="{6C05E313-BD90-4AD5-897A-63E7D29887A9}" destId="{989CB3F1-4702-4558-9C35-7AE991949B59}" srcOrd="1" destOrd="0" presId="urn:microsoft.com/office/officeart/2005/8/layout/vProcess5"/>
    <dgm:cxn modelId="{82B49C22-6239-4A7A-8C46-C4484E475EA6}" type="presParOf" srcId="{6C05E313-BD90-4AD5-897A-63E7D29887A9}" destId="{B16BD73F-1C98-46A5-931C-A1597326E0FD}" srcOrd="2" destOrd="0" presId="urn:microsoft.com/office/officeart/2005/8/layout/vProcess5"/>
    <dgm:cxn modelId="{C74F2C30-512E-4881-AE73-B6D809143A7B}" type="presParOf" srcId="{6C05E313-BD90-4AD5-897A-63E7D29887A9}" destId="{7600BAE1-C5FD-454C-8082-0C138EC9840F}" srcOrd="3" destOrd="0" presId="urn:microsoft.com/office/officeart/2005/8/layout/vProcess5"/>
    <dgm:cxn modelId="{AC69197B-8118-4B05-A1F6-343587C7954F}" type="presParOf" srcId="{6C05E313-BD90-4AD5-897A-63E7D29887A9}" destId="{E2BB2489-9A74-4019-AB26-90D07969F03C}" srcOrd="4" destOrd="0" presId="urn:microsoft.com/office/officeart/2005/8/layout/vProcess5"/>
    <dgm:cxn modelId="{981B6063-0BF2-48DF-B2CE-AE1971D9EEC6}" type="presParOf" srcId="{6C05E313-BD90-4AD5-897A-63E7D29887A9}" destId="{CE5B1FA0-58BB-4E39-9D96-889CD26DF2DA}" srcOrd="5" destOrd="0" presId="urn:microsoft.com/office/officeart/2005/8/layout/vProcess5"/>
    <dgm:cxn modelId="{A22614BC-621A-4501-872A-0E99660F6DE3}" type="presParOf" srcId="{6C05E313-BD90-4AD5-897A-63E7D29887A9}" destId="{B99A1694-F7B2-4E92-9BFE-CC472EEEC2BD}" srcOrd="6" destOrd="0" presId="urn:microsoft.com/office/officeart/2005/8/layout/vProcess5"/>
    <dgm:cxn modelId="{173091C8-8054-4068-A4FE-3D1038BDC071}" type="presParOf" srcId="{6C05E313-BD90-4AD5-897A-63E7D29887A9}" destId="{FBA355E7-2E50-44D9-894A-196BBDE247A9}" srcOrd="7" destOrd="0" presId="urn:microsoft.com/office/officeart/2005/8/layout/vProcess5"/>
    <dgm:cxn modelId="{4453942F-C320-4360-B63E-30F33551E739}" type="presParOf" srcId="{6C05E313-BD90-4AD5-897A-63E7D29887A9}" destId="{F7222267-8E6A-4F4C-859B-4D642772F1A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CE8FEE9-BD81-4011-9367-2FA4AAE20D37}"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pPr latinLnBrk="1"/>
          <a:endParaRPr lang="ko-KR" altLang="en-US"/>
        </a:p>
      </dgm:t>
    </dgm:pt>
    <dgm:pt modelId="{2BF306A4-C177-4F9B-BAE0-219439EC7A01}">
      <dgm:prSet phldrT="[텍스트]"/>
      <dgm:spPr/>
      <dgm:t>
        <a:bodyPr/>
        <a:lstStyle/>
        <a:p>
          <a:pPr latinLnBrk="1"/>
          <a:r>
            <a:rPr lang="en-US" dirty="0" smtClean="0">
              <a:latin typeface="HY헤드라인M" panose="02030600000101010101" pitchFamily="18" charset="-127"/>
              <a:ea typeface="HY헤드라인M" panose="02030600000101010101" pitchFamily="18" charset="-127"/>
            </a:rPr>
            <a:t>- Combination of liposomal (</a:t>
          </a:r>
          <a:r>
            <a:rPr lang="en-US" dirty="0" err="1" smtClean="0">
              <a:latin typeface="HY헤드라인M" panose="02030600000101010101" pitchFamily="18" charset="-127"/>
              <a:ea typeface="HY헤드라인M" panose="02030600000101010101" pitchFamily="18" charset="-127"/>
            </a:rPr>
            <a:t>AmB</a:t>
          </a:r>
          <a:r>
            <a:rPr lang="en-US" dirty="0" smtClean="0">
              <a:latin typeface="HY헤드라인M" panose="02030600000101010101" pitchFamily="18" charset="-127"/>
              <a:ea typeface="HY헤드라인M" panose="02030600000101010101" pitchFamily="18" charset="-127"/>
            </a:rPr>
            <a:t>) (3 mg/kg daily) + </a:t>
          </a:r>
          <a:r>
            <a:rPr lang="en-US" dirty="0" err="1" smtClean="0">
              <a:latin typeface="HY헤드라인M" panose="02030600000101010101" pitchFamily="18" charset="-127"/>
              <a:ea typeface="HY헤드라인M" panose="02030600000101010101" pitchFamily="18" charset="-127"/>
            </a:rPr>
            <a:t>caspofungin</a:t>
          </a:r>
          <a:r>
            <a:rPr lang="en-US" dirty="0" smtClean="0">
              <a:latin typeface="HY헤드라인M" panose="02030600000101010101" pitchFamily="18" charset="-127"/>
              <a:ea typeface="HY헤드라인M" panose="02030600000101010101" pitchFamily="18" charset="-127"/>
            </a:rPr>
            <a:t> VS high-dose </a:t>
          </a:r>
          <a:r>
            <a:rPr lang="en-US" dirty="0" err="1" smtClean="0">
              <a:latin typeface="HY헤드라인M" panose="02030600000101010101" pitchFamily="18" charset="-127"/>
              <a:ea typeface="HY헤드라인M" panose="02030600000101010101" pitchFamily="18" charset="-127"/>
            </a:rPr>
            <a:t>AmB</a:t>
          </a:r>
          <a:r>
            <a:rPr lang="en-US" dirty="0" smtClean="0">
              <a:latin typeface="HY헤드라인M" panose="02030600000101010101" pitchFamily="18" charset="-127"/>
              <a:ea typeface="HY헤드라인M" panose="02030600000101010101" pitchFamily="18" charset="-127"/>
            </a:rPr>
            <a:t> regimen (10 mg/kg daily)</a:t>
          </a:r>
        </a:p>
        <a:p>
          <a:pPr latinLnBrk="1"/>
          <a:r>
            <a:rPr lang="en-US" dirty="0" smtClean="0">
              <a:latin typeface="HY헤드라인M" panose="02030600000101010101" pitchFamily="18" charset="-127"/>
              <a:ea typeface="HY헤드라인M" panose="02030600000101010101" pitchFamily="18" charset="-127"/>
            </a:rPr>
            <a:t>- 21 men and 9 women) with hematologic malignancies </a:t>
          </a:r>
          <a:endParaRPr lang="ko-KR" altLang="en-US" dirty="0">
            <a:latin typeface="HY헤드라인M" panose="02030600000101010101" pitchFamily="18" charset="-127"/>
            <a:ea typeface="HY헤드라인M" panose="02030600000101010101" pitchFamily="18" charset="-127"/>
          </a:endParaRPr>
        </a:p>
      </dgm:t>
    </dgm:pt>
    <dgm:pt modelId="{C21C58B4-9E41-4AAE-AF34-14D6AAE01B52}" type="parTrans" cxnId="{BC890161-6A3B-45F6-B557-805478796B92}">
      <dgm:prSet/>
      <dgm:spPr/>
      <dgm:t>
        <a:bodyPr/>
        <a:lstStyle/>
        <a:p>
          <a:pPr latinLnBrk="1"/>
          <a:endParaRPr lang="ko-KR" altLang="en-US"/>
        </a:p>
      </dgm:t>
    </dgm:pt>
    <dgm:pt modelId="{3FEBD699-A175-4AA5-BBDC-0F0577402A63}" type="sibTrans" cxnId="{BC890161-6A3B-45F6-B557-805478796B92}">
      <dgm:prSet/>
      <dgm:spPr/>
      <dgm:t>
        <a:bodyPr/>
        <a:lstStyle/>
        <a:p>
          <a:pPr latinLnBrk="1"/>
          <a:endParaRPr lang="ko-KR" altLang="en-US"/>
        </a:p>
      </dgm:t>
    </dgm:pt>
    <dgm:pt modelId="{EB3201E6-384B-48DA-8100-BDD71131C396}">
      <dgm:prSet phldrT="[텍스트]"/>
      <dgm:spPr/>
      <dgm:t>
        <a:bodyPr/>
        <a:lstStyle/>
        <a:p>
          <a:pPr latinLnBrk="1"/>
          <a:r>
            <a:rPr lang="en-US" dirty="0" smtClean="0">
              <a:latin typeface="HY헤드라인M" panose="02030600000101010101" pitchFamily="18" charset="-127"/>
              <a:ea typeface="HY헤드라인M" panose="02030600000101010101" pitchFamily="18" charset="-127"/>
            </a:rPr>
            <a:t>PR or CR: 67% VS 27%</a:t>
          </a:r>
        </a:p>
        <a:p>
          <a:pPr latinLnBrk="1"/>
          <a:r>
            <a:rPr lang="en-US" dirty="0" smtClean="0">
              <a:latin typeface="HY헤드라인M" panose="02030600000101010101" pitchFamily="18" charset="-127"/>
              <a:ea typeface="HY헤드라인M" panose="02030600000101010101" pitchFamily="18" charset="-127"/>
            </a:rPr>
            <a:t>Survival rates at 12 weeks: 100% VS. 80%</a:t>
          </a:r>
        </a:p>
        <a:p>
          <a:pPr latinLnBrk="1"/>
          <a:r>
            <a:rPr lang="en-US" dirty="0" smtClean="0">
              <a:latin typeface="HY헤드라인M" panose="02030600000101010101" pitchFamily="18" charset="-127"/>
              <a:ea typeface="HY헤드라인M" panose="02030600000101010101" pitchFamily="18" charset="-127"/>
            </a:rPr>
            <a:t>A 2-fold increase in serum creatinine : 7% VS 23%</a:t>
          </a:r>
          <a:endParaRPr lang="ko-KR" altLang="en-US" dirty="0">
            <a:latin typeface="HY헤드라인M" panose="02030600000101010101" pitchFamily="18" charset="-127"/>
            <a:ea typeface="HY헤드라인M" panose="02030600000101010101" pitchFamily="18" charset="-127"/>
          </a:endParaRPr>
        </a:p>
      </dgm:t>
    </dgm:pt>
    <dgm:pt modelId="{B1E85A11-3EAF-437C-B4CB-AA65B251FE83}" type="parTrans" cxnId="{2C338406-5D7D-4729-B384-A505CD3C6F3C}">
      <dgm:prSet/>
      <dgm:spPr/>
      <dgm:t>
        <a:bodyPr/>
        <a:lstStyle/>
        <a:p>
          <a:pPr latinLnBrk="1"/>
          <a:endParaRPr lang="ko-KR" altLang="en-US"/>
        </a:p>
      </dgm:t>
    </dgm:pt>
    <dgm:pt modelId="{B93FE861-6CD6-4C62-8F65-7814E23A5ABB}" type="sibTrans" cxnId="{2C338406-5D7D-4729-B384-A505CD3C6F3C}">
      <dgm:prSet/>
      <dgm:spPr/>
      <dgm:t>
        <a:bodyPr/>
        <a:lstStyle/>
        <a:p>
          <a:pPr latinLnBrk="1"/>
          <a:endParaRPr lang="ko-KR" altLang="en-US"/>
        </a:p>
      </dgm:t>
    </dgm:pt>
    <dgm:pt modelId="{FA4A71D6-C70B-4EC9-9814-29206C3F9F92}">
      <dgm:prSet phldrT="[텍스트]"/>
      <dgm:spPr/>
      <dgm:t>
        <a:bodyPr/>
        <a:lstStyle/>
        <a:p>
          <a:pPr latinLnBrk="1"/>
          <a:r>
            <a:rPr lang="en-US" dirty="0" smtClean="0">
              <a:latin typeface="HY헤드라인M" panose="02030600000101010101" pitchFamily="18" charset="-127"/>
              <a:ea typeface="HY헤드라인M" panose="02030600000101010101" pitchFamily="18" charset="-127"/>
            </a:rPr>
            <a:t>combination of liposomal </a:t>
          </a:r>
          <a:r>
            <a:rPr lang="en-US" dirty="0" err="1" smtClean="0">
              <a:latin typeface="HY헤드라인M" panose="02030600000101010101" pitchFamily="18" charset="-127"/>
              <a:ea typeface="HY헤드라인M" panose="02030600000101010101" pitchFamily="18" charset="-127"/>
            </a:rPr>
            <a:t>AmB</a:t>
          </a:r>
          <a:r>
            <a:rPr lang="en-US" dirty="0" smtClean="0">
              <a:latin typeface="HY헤드라인M" panose="02030600000101010101" pitchFamily="18" charset="-127"/>
              <a:ea typeface="HY헤드라인M" panose="02030600000101010101" pitchFamily="18" charset="-127"/>
            </a:rPr>
            <a:t> and </a:t>
          </a:r>
          <a:r>
            <a:rPr lang="en-US" dirty="0" err="1" smtClean="0">
              <a:latin typeface="HY헤드라인M" panose="02030600000101010101" pitchFamily="18" charset="-127"/>
              <a:ea typeface="HY헤드라인M" panose="02030600000101010101" pitchFamily="18" charset="-127"/>
            </a:rPr>
            <a:t>caspofungin</a:t>
          </a:r>
          <a:r>
            <a:rPr lang="en-US" dirty="0" smtClean="0">
              <a:latin typeface="HY헤드라인M" panose="02030600000101010101" pitchFamily="18" charset="-127"/>
              <a:ea typeface="HY헤드라인M" panose="02030600000101010101" pitchFamily="18" charset="-127"/>
            </a:rPr>
            <a:t> was promising as therapy for IA compared with </a:t>
          </a:r>
          <a:r>
            <a:rPr lang="en-US" dirty="0" err="1" smtClean="0">
              <a:latin typeface="HY헤드라인M" panose="02030600000101010101" pitchFamily="18" charset="-127"/>
              <a:ea typeface="HY헤드라인M" panose="02030600000101010101" pitchFamily="18" charset="-127"/>
            </a:rPr>
            <a:t>monoThx</a:t>
          </a:r>
          <a:endParaRPr lang="ko-KR" altLang="en-US" dirty="0">
            <a:latin typeface="HY헤드라인M" panose="02030600000101010101" pitchFamily="18" charset="-127"/>
            <a:ea typeface="HY헤드라인M" panose="02030600000101010101" pitchFamily="18" charset="-127"/>
          </a:endParaRPr>
        </a:p>
      </dgm:t>
    </dgm:pt>
    <dgm:pt modelId="{0D5293A8-9ADF-4665-9A05-390F03C08196}" type="parTrans" cxnId="{3D7FDE41-9482-4991-9970-2FC7389553A0}">
      <dgm:prSet/>
      <dgm:spPr/>
      <dgm:t>
        <a:bodyPr/>
        <a:lstStyle/>
        <a:p>
          <a:pPr latinLnBrk="1"/>
          <a:endParaRPr lang="ko-KR" altLang="en-US"/>
        </a:p>
      </dgm:t>
    </dgm:pt>
    <dgm:pt modelId="{63B96A4E-F7CE-41FB-8DC2-47CF4ABC7B16}" type="sibTrans" cxnId="{3D7FDE41-9482-4991-9970-2FC7389553A0}">
      <dgm:prSet/>
      <dgm:spPr/>
      <dgm:t>
        <a:bodyPr/>
        <a:lstStyle/>
        <a:p>
          <a:pPr latinLnBrk="1"/>
          <a:endParaRPr lang="ko-KR" altLang="en-US"/>
        </a:p>
      </dgm:t>
    </dgm:pt>
    <dgm:pt modelId="{7359902B-33F6-4B7D-B7B5-613599A852FD}" type="pres">
      <dgm:prSet presAssocID="{ECE8FEE9-BD81-4011-9367-2FA4AAE20D37}" presName="outerComposite" presStyleCnt="0">
        <dgm:presLayoutVars>
          <dgm:chMax val="5"/>
          <dgm:dir/>
          <dgm:resizeHandles val="exact"/>
        </dgm:presLayoutVars>
      </dgm:prSet>
      <dgm:spPr/>
      <dgm:t>
        <a:bodyPr/>
        <a:lstStyle/>
        <a:p>
          <a:pPr latinLnBrk="1"/>
          <a:endParaRPr lang="ko-KR" altLang="en-US"/>
        </a:p>
      </dgm:t>
    </dgm:pt>
    <dgm:pt modelId="{97677F6A-7BDC-43DC-B7BC-D3BCD40D3395}" type="pres">
      <dgm:prSet presAssocID="{ECE8FEE9-BD81-4011-9367-2FA4AAE20D37}" presName="dummyMaxCanvas" presStyleCnt="0">
        <dgm:presLayoutVars/>
      </dgm:prSet>
      <dgm:spPr/>
    </dgm:pt>
    <dgm:pt modelId="{37100EB7-83D7-4829-8ADE-E3AA667CA561}" type="pres">
      <dgm:prSet presAssocID="{ECE8FEE9-BD81-4011-9367-2FA4AAE20D37}" presName="ThreeNodes_1" presStyleLbl="node1" presStyleIdx="0" presStyleCnt="3">
        <dgm:presLayoutVars>
          <dgm:bulletEnabled val="1"/>
        </dgm:presLayoutVars>
      </dgm:prSet>
      <dgm:spPr/>
      <dgm:t>
        <a:bodyPr/>
        <a:lstStyle/>
        <a:p>
          <a:pPr latinLnBrk="1"/>
          <a:endParaRPr lang="ko-KR" altLang="en-US"/>
        </a:p>
      </dgm:t>
    </dgm:pt>
    <dgm:pt modelId="{D87834D5-09FC-4C08-A15D-03798FC6AB13}" type="pres">
      <dgm:prSet presAssocID="{ECE8FEE9-BD81-4011-9367-2FA4AAE20D37}" presName="ThreeNodes_2" presStyleLbl="node1" presStyleIdx="1" presStyleCnt="3">
        <dgm:presLayoutVars>
          <dgm:bulletEnabled val="1"/>
        </dgm:presLayoutVars>
      </dgm:prSet>
      <dgm:spPr/>
      <dgm:t>
        <a:bodyPr/>
        <a:lstStyle/>
        <a:p>
          <a:pPr latinLnBrk="1"/>
          <a:endParaRPr lang="ko-KR" altLang="en-US"/>
        </a:p>
      </dgm:t>
    </dgm:pt>
    <dgm:pt modelId="{1BB8653A-A33F-448F-A8C2-40462408458D}" type="pres">
      <dgm:prSet presAssocID="{ECE8FEE9-BD81-4011-9367-2FA4AAE20D37}" presName="ThreeNodes_3" presStyleLbl="node1" presStyleIdx="2" presStyleCnt="3">
        <dgm:presLayoutVars>
          <dgm:bulletEnabled val="1"/>
        </dgm:presLayoutVars>
      </dgm:prSet>
      <dgm:spPr/>
      <dgm:t>
        <a:bodyPr/>
        <a:lstStyle/>
        <a:p>
          <a:pPr latinLnBrk="1"/>
          <a:endParaRPr lang="ko-KR" altLang="en-US"/>
        </a:p>
      </dgm:t>
    </dgm:pt>
    <dgm:pt modelId="{EB0C9698-2092-45E5-82D1-A6C2D254B730}" type="pres">
      <dgm:prSet presAssocID="{ECE8FEE9-BD81-4011-9367-2FA4AAE20D37}" presName="ThreeConn_1-2" presStyleLbl="fgAccFollowNode1" presStyleIdx="0" presStyleCnt="2">
        <dgm:presLayoutVars>
          <dgm:bulletEnabled val="1"/>
        </dgm:presLayoutVars>
      </dgm:prSet>
      <dgm:spPr/>
      <dgm:t>
        <a:bodyPr/>
        <a:lstStyle/>
        <a:p>
          <a:pPr latinLnBrk="1"/>
          <a:endParaRPr lang="ko-KR" altLang="en-US"/>
        </a:p>
      </dgm:t>
    </dgm:pt>
    <dgm:pt modelId="{B957EC8A-EC27-44FD-AAA3-87FB405FC944}" type="pres">
      <dgm:prSet presAssocID="{ECE8FEE9-BD81-4011-9367-2FA4AAE20D37}" presName="ThreeConn_2-3" presStyleLbl="fgAccFollowNode1" presStyleIdx="1" presStyleCnt="2">
        <dgm:presLayoutVars>
          <dgm:bulletEnabled val="1"/>
        </dgm:presLayoutVars>
      </dgm:prSet>
      <dgm:spPr/>
      <dgm:t>
        <a:bodyPr/>
        <a:lstStyle/>
        <a:p>
          <a:pPr latinLnBrk="1"/>
          <a:endParaRPr lang="ko-KR" altLang="en-US"/>
        </a:p>
      </dgm:t>
    </dgm:pt>
    <dgm:pt modelId="{D6651A8D-7472-40D5-B93D-3DDB119A4FCD}" type="pres">
      <dgm:prSet presAssocID="{ECE8FEE9-BD81-4011-9367-2FA4AAE20D37}" presName="ThreeNodes_1_text" presStyleLbl="node1" presStyleIdx="2" presStyleCnt="3">
        <dgm:presLayoutVars>
          <dgm:bulletEnabled val="1"/>
        </dgm:presLayoutVars>
      </dgm:prSet>
      <dgm:spPr/>
      <dgm:t>
        <a:bodyPr/>
        <a:lstStyle/>
        <a:p>
          <a:pPr latinLnBrk="1"/>
          <a:endParaRPr lang="ko-KR" altLang="en-US"/>
        </a:p>
      </dgm:t>
    </dgm:pt>
    <dgm:pt modelId="{D92E484B-6432-4E0E-8A3A-5CAF1755A419}" type="pres">
      <dgm:prSet presAssocID="{ECE8FEE9-BD81-4011-9367-2FA4AAE20D37}" presName="ThreeNodes_2_text" presStyleLbl="node1" presStyleIdx="2" presStyleCnt="3">
        <dgm:presLayoutVars>
          <dgm:bulletEnabled val="1"/>
        </dgm:presLayoutVars>
      </dgm:prSet>
      <dgm:spPr/>
      <dgm:t>
        <a:bodyPr/>
        <a:lstStyle/>
        <a:p>
          <a:pPr latinLnBrk="1"/>
          <a:endParaRPr lang="ko-KR" altLang="en-US"/>
        </a:p>
      </dgm:t>
    </dgm:pt>
    <dgm:pt modelId="{3EB97D15-2FBC-4A91-A9E3-A42DF902258F}" type="pres">
      <dgm:prSet presAssocID="{ECE8FEE9-BD81-4011-9367-2FA4AAE20D37}" presName="ThreeNodes_3_text" presStyleLbl="node1" presStyleIdx="2" presStyleCnt="3">
        <dgm:presLayoutVars>
          <dgm:bulletEnabled val="1"/>
        </dgm:presLayoutVars>
      </dgm:prSet>
      <dgm:spPr/>
      <dgm:t>
        <a:bodyPr/>
        <a:lstStyle/>
        <a:p>
          <a:pPr latinLnBrk="1"/>
          <a:endParaRPr lang="ko-KR" altLang="en-US"/>
        </a:p>
      </dgm:t>
    </dgm:pt>
  </dgm:ptLst>
  <dgm:cxnLst>
    <dgm:cxn modelId="{4FD75E30-AC6D-47AA-BE8C-B11A48E41FE3}" type="presOf" srcId="{EB3201E6-384B-48DA-8100-BDD71131C396}" destId="{D87834D5-09FC-4C08-A15D-03798FC6AB13}" srcOrd="0" destOrd="0" presId="urn:microsoft.com/office/officeart/2005/8/layout/vProcess5"/>
    <dgm:cxn modelId="{98CF2272-F1E8-45C1-ACE4-835E570E790E}" type="presOf" srcId="{3FEBD699-A175-4AA5-BBDC-0F0577402A63}" destId="{EB0C9698-2092-45E5-82D1-A6C2D254B730}" srcOrd="0" destOrd="0" presId="urn:microsoft.com/office/officeart/2005/8/layout/vProcess5"/>
    <dgm:cxn modelId="{89EA12A4-6F6D-4793-93AE-02303DCE64DC}" type="presOf" srcId="{FA4A71D6-C70B-4EC9-9814-29206C3F9F92}" destId="{3EB97D15-2FBC-4A91-A9E3-A42DF902258F}" srcOrd="1" destOrd="0" presId="urn:microsoft.com/office/officeart/2005/8/layout/vProcess5"/>
    <dgm:cxn modelId="{48479C0E-24EC-479C-B0DC-E84CCF0C07B1}" type="presOf" srcId="{FA4A71D6-C70B-4EC9-9814-29206C3F9F92}" destId="{1BB8653A-A33F-448F-A8C2-40462408458D}" srcOrd="0" destOrd="0" presId="urn:microsoft.com/office/officeart/2005/8/layout/vProcess5"/>
    <dgm:cxn modelId="{5DDBEA3B-B91A-451D-9AA8-8F1CF4F55B7D}" type="presOf" srcId="{ECE8FEE9-BD81-4011-9367-2FA4AAE20D37}" destId="{7359902B-33F6-4B7D-B7B5-613599A852FD}" srcOrd="0" destOrd="0" presId="urn:microsoft.com/office/officeart/2005/8/layout/vProcess5"/>
    <dgm:cxn modelId="{2C338406-5D7D-4729-B384-A505CD3C6F3C}" srcId="{ECE8FEE9-BD81-4011-9367-2FA4AAE20D37}" destId="{EB3201E6-384B-48DA-8100-BDD71131C396}" srcOrd="1" destOrd="0" parTransId="{B1E85A11-3EAF-437C-B4CB-AA65B251FE83}" sibTransId="{B93FE861-6CD6-4C62-8F65-7814E23A5ABB}"/>
    <dgm:cxn modelId="{74CEEE2E-77DF-4A49-9260-9BB12ADAF034}" type="presOf" srcId="{2BF306A4-C177-4F9B-BAE0-219439EC7A01}" destId="{37100EB7-83D7-4829-8ADE-E3AA667CA561}" srcOrd="0" destOrd="0" presId="urn:microsoft.com/office/officeart/2005/8/layout/vProcess5"/>
    <dgm:cxn modelId="{9178596F-7D69-487D-9DE2-DBF09386C38A}" type="presOf" srcId="{2BF306A4-C177-4F9B-BAE0-219439EC7A01}" destId="{D6651A8D-7472-40D5-B93D-3DDB119A4FCD}" srcOrd="1" destOrd="0" presId="urn:microsoft.com/office/officeart/2005/8/layout/vProcess5"/>
    <dgm:cxn modelId="{3D7FDE41-9482-4991-9970-2FC7389553A0}" srcId="{ECE8FEE9-BD81-4011-9367-2FA4AAE20D37}" destId="{FA4A71D6-C70B-4EC9-9814-29206C3F9F92}" srcOrd="2" destOrd="0" parTransId="{0D5293A8-9ADF-4665-9A05-390F03C08196}" sibTransId="{63B96A4E-F7CE-41FB-8DC2-47CF4ABC7B16}"/>
    <dgm:cxn modelId="{CAC73D43-FBD3-448D-923E-47DE572ECFF7}" type="presOf" srcId="{EB3201E6-384B-48DA-8100-BDD71131C396}" destId="{D92E484B-6432-4E0E-8A3A-5CAF1755A419}" srcOrd="1" destOrd="0" presId="urn:microsoft.com/office/officeart/2005/8/layout/vProcess5"/>
    <dgm:cxn modelId="{4769D303-6227-4017-87DC-DA09A2AEC632}" type="presOf" srcId="{B93FE861-6CD6-4C62-8F65-7814E23A5ABB}" destId="{B957EC8A-EC27-44FD-AAA3-87FB405FC944}" srcOrd="0" destOrd="0" presId="urn:microsoft.com/office/officeart/2005/8/layout/vProcess5"/>
    <dgm:cxn modelId="{BC890161-6A3B-45F6-B557-805478796B92}" srcId="{ECE8FEE9-BD81-4011-9367-2FA4AAE20D37}" destId="{2BF306A4-C177-4F9B-BAE0-219439EC7A01}" srcOrd="0" destOrd="0" parTransId="{C21C58B4-9E41-4AAE-AF34-14D6AAE01B52}" sibTransId="{3FEBD699-A175-4AA5-BBDC-0F0577402A63}"/>
    <dgm:cxn modelId="{0BA70144-8891-400D-BB24-7FA446278333}" type="presParOf" srcId="{7359902B-33F6-4B7D-B7B5-613599A852FD}" destId="{97677F6A-7BDC-43DC-B7BC-D3BCD40D3395}" srcOrd="0" destOrd="0" presId="urn:microsoft.com/office/officeart/2005/8/layout/vProcess5"/>
    <dgm:cxn modelId="{F45AC459-AAA8-4B45-AF5D-AB62B4579146}" type="presParOf" srcId="{7359902B-33F6-4B7D-B7B5-613599A852FD}" destId="{37100EB7-83D7-4829-8ADE-E3AA667CA561}" srcOrd="1" destOrd="0" presId="urn:microsoft.com/office/officeart/2005/8/layout/vProcess5"/>
    <dgm:cxn modelId="{4BAD9CFD-479C-459B-9448-F803262BFD7F}" type="presParOf" srcId="{7359902B-33F6-4B7D-B7B5-613599A852FD}" destId="{D87834D5-09FC-4C08-A15D-03798FC6AB13}" srcOrd="2" destOrd="0" presId="urn:microsoft.com/office/officeart/2005/8/layout/vProcess5"/>
    <dgm:cxn modelId="{DB19A2A6-3696-4E3F-86C2-BE5EA4135234}" type="presParOf" srcId="{7359902B-33F6-4B7D-B7B5-613599A852FD}" destId="{1BB8653A-A33F-448F-A8C2-40462408458D}" srcOrd="3" destOrd="0" presId="urn:microsoft.com/office/officeart/2005/8/layout/vProcess5"/>
    <dgm:cxn modelId="{71F10EC3-C583-448D-99B4-C373991F4EB9}" type="presParOf" srcId="{7359902B-33F6-4B7D-B7B5-613599A852FD}" destId="{EB0C9698-2092-45E5-82D1-A6C2D254B730}" srcOrd="4" destOrd="0" presId="urn:microsoft.com/office/officeart/2005/8/layout/vProcess5"/>
    <dgm:cxn modelId="{20E112F9-F656-4647-8FDF-1316C3ACB3FA}" type="presParOf" srcId="{7359902B-33F6-4B7D-B7B5-613599A852FD}" destId="{B957EC8A-EC27-44FD-AAA3-87FB405FC944}" srcOrd="5" destOrd="0" presId="urn:microsoft.com/office/officeart/2005/8/layout/vProcess5"/>
    <dgm:cxn modelId="{342A273C-5F9E-4F67-97D2-B556415573AD}" type="presParOf" srcId="{7359902B-33F6-4B7D-B7B5-613599A852FD}" destId="{D6651A8D-7472-40D5-B93D-3DDB119A4FCD}" srcOrd="6" destOrd="0" presId="urn:microsoft.com/office/officeart/2005/8/layout/vProcess5"/>
    <dgm:cxn modelId="{C62323B5-AA13-44B2-9A02-AFB3FBBBC80E}" type="presParOf" srcId="{7359902B-33F6-4B7D-B7B5-613599A852FD}" destId="{D92E484B-6432-4E0E-8A3A-5CAF1755A419}" srcOrd="7" destOrd="0" presId="urn:microsoft.com/office/officeart/2005/8/layout/vProcess5"/>
    <dgm:cxn modelId="{B228486E-77BF-4676-940C-95ADE2D920D7}" type="presParOf" srcId="{7359902B-33F6-4B7D-B7B5-613599A852FD}" destId="{3EB97D15-2FBC-4A91-A9E3-A42DF902258F}"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738874-0C9C-46BE-B6E9-F844F15F470D}">
      <dsp:nvSpPr>
        <dsp:cNvPr id="0" name=""/>
        <dsp:cNvSpPr/>
      </dsp:nvSpPr>
      <dsp:spPr>
        <a:xfrm>
          <a:off x="0" y="15079"/>
          <a:ext cx="8229599" cy="82835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latinLnBrk="1">
            <a:lnSpc>
              <a:spcPct val="90000"/>
            </a:lnSpc>
            <a:spcBef>
              <a:spcPct val="0"/>
            </a:spcBef>
            <a:spcAft>
              <a:spcPct val="35000"/>
            </a:spcAft>
          </a:pPr>
          <a:r>
            <a:rPr lang="en-US" sz="2000" kern="1200" dirty="0" smtClean="0">
              <a:latin typeface="HY헤드라인M" panose="02030600000101010101" pitchFamily="18" charset="-127"/>
              <a:ea typeface="HY헤드라인M" panose="02030600000101010101" pitchFamily="18" charset="-127"/>
            </a:rPr>
            <a:t>Bronchiolitis </a:t>
          </a:r>
          <a:r>
            <a:rPr lang="en-US" sz="2000" kern="1200" dirty="0" err="1" smtClean="0">
              <a:latin typeface="HY헤드라인M" panose="02030600000101010101" pitchFamily="18" charset="-127"/>
              <a:ea typeface="HY헤드라인M" panose="02030600000101010101" pitchFamily="18" charset="-127"/>
            </a:rPr>
            <a:t>obliterans</a:t>
          </a:r>
          <a:r>
            <a:rPr lang="en-US" sz="2000" kern="1200" dirty="0" smtClean="0">
              <a:latin typeface="HY헤드라인M" panose="02030600000101010101" pitchFamily="18" charset="-127"/>
              <a:ea typeface="HY헤드라인M" panose="02030600000101010101" pitchFamily="18" charset="-127"/>
            </a:rPr>
            <a:t> and lung transplantation: evidence for an infectious etiology, </a:t>
          </a:r>
          <a:r>
            <a:rPr lang="en-US" sz="1600" i="1" kern="1200" dirty="0" err="1"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Semin</a:t>
          </a:r>
          <a:r>
            <a:rPr lang="en-US" sz="1600" i="1" kern="1200" dirty="0"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 </a:t>
          </a:r>
          <a:r>
            <a:rPr lang="en-US" sz="1600" i="1" kern="1200" dirty="0" err="1"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Respir</a:t>
          </a:r>
          <a:r>
            <a:rPr lang="en-US" sz="1600" i="1" kern="1200" dirty="0"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 Infect. 2002;17(4):310</a:t>
          </a:r>
          <a:endParaRPr lang="ko-KR" altLang="en-US" sz="1600" i="1" kern="1200" dirty="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dsp:txBody>
      <dsp:txXfrm>
        <a:off x="40437" y="55516"/>
        <a:ext cx="8148725" cy="747485"/>
      </dsp:txXfrm>
    </dsp:sp>
    <dsp:sp modelId="{9FA3F196-F510-401C-B143-9DFB731AFEE0}">
      <dsp:nvSpPr>
        <dsp:cNvPr id="0" name=""/>
        <dsp:cNvSpPr/>
      </dsp:nvSpPr>
      <dsp:spPr>
        <a:xfrm>
          <a:off x="0" y="843439"/>
          <a:ext cx="8229599" cy="2086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latinLnBrk="1">
            <a:lnSpc>
              <a:spcPct val="150000"/>
            </a:lnSpc>
            <a:spcBef>
              <a:spcPct val="0"/>
            </a:spcBef>
            <a:spcAft>
              <a:spcPct val="20000"/>
            </a:spcAft>
            <a:buChar char="••"/>
          </a:pPr>
          <a:r>
            <a:rPr lang="en-US" sz="1900" kern="1200" dirty="0" smtClean="0">
              <a:latin typeface="HY헤드라인M" panose="02030600000101010101" pitchFamily="18" charset="-127"/>
              <a:ea typeface="HY헤드라인M" panose="02030600000101010101" pitchFamily="18" charset="-127"/>
            </a:rPr>
            <a:t>CMV infection was noted to have a hazard ratio of 1.62</a:t>
          </a:r>
          <a:endParaRPr lang="ko-KR" altLang="en-US" sz="1900" kern="1200" dirty="0">
            <a:latin typeface="HY헤드라인M" panose="02030600000101010101" pitchFamily="18" charset="-127"/>
            <a:ea typeface="HY헤드라인M" panose="02030600000101010101" pitchFamily="18" charset="-127"/>
          </a:endParaRPr>
        </a:p>
        <a:p>
          <a:pPr marL="171450" lvl="1" indent="-171450" algn="l" defTabSz="844550" latinLnBrk="1">
            <a:lnSpc>
              <a:spcPct val="150000"/>
            </a:lnSpc>
            <a:spcBef>
              <a:spcPct val="0"/>
            </a:spcBef>
            <a:spcAft>
              <a:spcPct val="20000"/>
            </a:spcAft>
            <a:buChar char="••"/>
          </a:pPr>
          <a:r>
            <a:rPr lang="en-US" sz="1900" kern="1200" dirty="0" smtClean="0">
              <a:latin typeface="HY헤드라인M" panose="02030600000101010101" pitchFamily="18" charset="-127"/>
              <a:ea typeface="HY헤드라인M" panose="02030600000101010101" pitchFamily="18" charset="-127"/>
            </a:rPr>
            <a:t>CMV pneumonitis was associated with relative risk of 2.3.</a:t>
          </a:r>
          <a:endParaRPr lang="ko-KR" altLang="en-US" sz="1900" kern="1200" dirty="0">
            <a:latin typeface="HY헤드라인M" panose="02030600000101010101" pitchFamily="18" charset="-127"/>
            <a:ea typeface="HY헤드라인M" panose="02030600000101010101" pitchFamily="18" charset="-127"/>
          </a:endParaRPr>
        </a:p>
        <a:p>
          <a:pPr marL="171450" lvl="1" indent="-171450" algn="l" defTabSz="844550" latinLnBrk="1">
            <a:lnSpc>
              <a:spcPct val="150000"/>
            </a:lnSpc>
            <a:spcBef>
              <a:spcPct val="0"/>
            </a:spcBef>
            <a:spcAft>
              <a:spcPct val="20000"/>
            </a:spcAft>
            <a:buChar char="••"/>
          </a:pPr>
          <a:r>
            <a:rPr lang="en-US" sz="1900" kern="1200" dirty="0" smtClean="0">
              <a:latin typeface="HY헤드라인M" panose="02030600000101010101" pitchFamily="18" charset="-127"/>
              <a:ea typeface="HY헤드라인M" panose="02030600000101010101" pitchFamily="18" charset="-127"/>
            </a:rPr>
            <a:t>A higher (47%) incidence of BOS has been noted during the respiratory virus season</a:t>
          </a:r>
          <a:endParaRPr lang="ko-KR" altLang="en-US" sz="1900" kern="1200" dirty="0">
            <a:latin typeface="HY헤드라인M" panose="02030600000101010101" pitchFamily="18" charset="-127"/>
            <a:ea typeface="HY헤드라인M" panose="02030600000101010101" pitchFamily="18" charset="-127"/>
          </a:endParaRPr>
        </a:p>
      </dsp:txBody>
      <dsp:txXfrm>
        <a:off x="0" y="843439"/>
        <a:ext cx="8229599" cy="2086560"/>
      </dsp:txXfrm>
    </dsp:sp>
    <dsp:sp modelId="{4FB80B0E-1A60-480E-BA2F-495E3472E05D}">
      <dsp:nvSpPr>
        <dsp:cNvPr id="0" name=""/>
        <dsp:cNvSpPr/>
      </dsp:nvSpPr>
      <dsp:spPr>
        <a:xfrm>
          <a:off x="0" y="2929999"/>
          <a:ext cx="8229599" cy="828359"/>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latinLnBrk="1">
            <a:lnSpc>
              <a:spcPct val="90000"/>
            </a:lnSpc>
            <a:spcBef>
              <a:spcPct val="0"/>
            </a:spcBef>
            <a:spcAft>
              <a:spcPct val="35000"/>
            </a:spcAft>
          </a:pPr>
          <a:r>
            <a:rPr lang="en-US" sz="2000" kern="1200" dirty="0" err="1" smtClean="0">
              <a:latin typeface="HY헤드라인M" panose="02030600000101010101" pitchFamily="18" charset="-127"/>
              <a:ea typeface="HY헤드라인M" panose="02030600000101010101" pitchFamily="18" charset="-127"/>
            </a:rPr>
            <a:t>Aspergillus</a:t>
          </a:r>
          <a:r>
            <a:rPr lang="en-US" sz="2000" kern="1200" dirty="0" smtClean="0">
              <a:latin typeface="HY헤드라인M" panose="02030600000101010101" pitchFamily="18" charset="-127"/>
              <a:ea typeface="HY헤드라인M" panose="02030600000101010101" pitchFamily="18" charset="-127"/>
            </a:rPr>
            <a:t> colonization of the lung allograft is a risk factor for bronchiolitis </a:t>
          </a:r>
          <a:r>
            <a:rPr lang="en-US" sz="2000" kern="1200" dirty="0" err="1" smtClean="0">
              <a:latin typeface="HY헤드라인M" panose="02030600000101010101" pitchFamily="18" charset="-127"/>
              <a:ea typeface="HY헤드라인M" panose="02030600000101010101" pitchFamily="18" charset="-127"/>
            </a:rPr>
            <a:t>obliterans</a:t>
          </a:r>
          <a:r>
            <a:rPr lang="en-US" sz="2000" kern="1200" dirty="0" smtClean="0">
              <a:latin typeface="HY헤드라인M" panose="02030600000101010101" pitchFamily="18" charset="-127"/>
              <a:ea typeface="HY헤드라인M" panose="02030600000101010101" pitchFamily="18" charset="-127"/>
            </a:rPr>
            <a:t> syndrome</a:t>
          </a:r>
          <a:r>
            <a:rPr lang="en-US" sz="1800" kern="1200" dirty="0" smtClean="0">
              <a:latin typeface="HY헤드라인M" panose="02030600000101010101" pitchFamily="18" charset="-127"/>
              <a:ea typeface="HY헤드라인M" panose="02030600000101010101" pitchFamily="18" charset="-127"/>
            </a:rPr>
            <a:t>, </a:t>
          </a:r>
          <a:r>
            <a:rPr lang="de-DE" sz="1600" i="1" kern="1200" dirty="0"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Am J Transplant. 2009;9(8):1903</a:t>
          </a:r>
          <a:endParaRPr lang="ko-KR" altLang="en-US" sz="1600" i="1" kern="1200" dirty="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dsp:txBody>
      <dsp:txXfrm>
        <a:off x="40437" y="2970436"/>
        <a:ext cx="8148725" cy="747485"/>
      </dsp:txXfrm>
    </dsp:sp>
    <dsp:sp modelId="{944A8004-5B60-4C05-80CD-28D654E64406}">
      <dsp:nvSpPr>
        <dsp:cNvPr id="0" name=""/>
        <dsp:cNvSpPr/>
      </dsp:nvSpPr>
      <dsp:spPr>
        <a:xfrm>
          <a:off x="0" y="3758360"/>
          <a:ext cx="8229599" cy="19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0480" rIns="170688" bIns="30480" numCol="1" spcCol="1270" anchor="t" anchorCtr="0">
          <a:noAutofit/>
        </a:bodyPr>
        <a:lstStyle/>
        <a:p>
          <a:pPr marL="171450" lvl="1" indent="-171450" algn="l" defTabSz="844550" latinLnBrk="1">
            <a:lnSpc>
              <a:spcPct val="150000"/>
            </a:lnSpc>
            <a:spcBef>
              <a:spcPct val="0"/>
            </a:spcBef>
            <a:spcAft>
              <a:spcPct val="20000"/>
            </a:spcAft>
            <a:buChar char="••"/>
          </a:pPr>
          <a:r>
            <a:rPr lang="en-US" altLang="ko-KR" sz="1900" kern="1200" dirty="0" smtClean="0">
              <a:latin typeface="HY헤드라인M" panose="02030600000101010101" pitchFamily="18" charset="-127"/>
              <a:ea typeface="HY헤드라인M" panose="02030600000101010101" pitchFamily="18" charset="-127"/>
            </a:rPr>
            <a:t>201 lung transplant recipients in which 54 (27 percent) were colonized with </a:t>
          </a:r>
          <a:r>
            <a:rPr lang="en-US" altLang="ko-KR" sz="1900" i="1" kern="1200" dirty="0" err="1" smtClean="0">
              <a:latin typeface="HY헤드라인M" panose="02030600000101010101" pitchFamily="18" charset="-127"/>
              <a:ea typeface="HY헤드라인M" panose="02030600000101010101" pitchFamily="18" charset="-127"/>
            </a:rPr>
            <a:t>Aspergillus</a:t>
          </a:r>
          <a:r>
            <a:rPr lang="en-US" altLang="ko-KR" sz="1900" kern="1200" dirty="0" smtClean="0">
              <a:latin typeface="HY헤드라인M" panose="02030600000101010101" pitchFamily="18" charset="-127"/>
              <a:ea typeface="HY헤드라인M" panose="02030600000101010101" pitchFamily="18" charset="-127"/>
            </a:rPr>
            <a:t> </a:t>
          </a:r>
          <a:r>
            <a:rPr lang="en-US" altLang="ko-KR" sz="1900" kern="1200" dirty="0" err="1" smtClean="0">
              <a:latin typeface="HY헤드라인M" panose="02030600000101010101" pitchFamily="18" charset="-127"/>
              <a:ea typeface="HY헤드라인M" panose="02030600000101010101" pitchFamily="18" charset="-127"/>
            </a:rPr>
            <a:t>spp</a:t>
          </a:r>
          <a:r>
            <a:rPr lang="en-US" altLang="ko-KR" sz="1900" kern="1200" dirty="0" smtClean="0">
              <a:latin typeface="HY헤드라인M" panose="02030600000101010101" pitchFamily="18" charset="-127"/>
              <a:ea typeface="HY헤드라인M" panose="02030600000101010101" pitchFamily="18" charset="-127"/>
            </a:rPr>
            <a:t>, such colonization was found to be an independent risk factor for BOS on multivariate analysis (hazard ratio 1.81, 95% CI 1.03-3.19)</a:t>
          </a:r>
          <a:endParaRPr lang="ko-KR" altLang="en-US" sz="1900" kern="1200" dirty="0">
            <a:latin typeface="HY헤드라인M" panose="02030600000101010101" pitchFamily="18" charset="-127"/>
            <a:ea typeface="HY헤드라인M" panose="02030600000101010101" pitchFamily="18" charset="-127"/>
          </a:endParaRPr>
        </a:p>
      </dsp:txBody>
      <dsp:txXfrm>
        <a:off x="0" y="3758360"/>
        <a:ext cx="8229599" cy="1987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86CD3-B59A-479E-928C-44D48D28E2C1}">
      <dsp:nvSpPr>
        <dsp:cNvPr id="0" name=""/>
        <dsp:cNvSpPr/>
      </dsp:nvSpPr>
      <dsp:spPr>
        <a:xfrm>
          <a:off x="0" y="0"/>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latinLnBrk="1">
            <a:lnSpc>
              <a:spcPct val="90000"/>
            </a:lnSpc>
            <a:spcBef>
              <a:spcPct val="0"/>
            </a:spcBef>
            <a:spcAft>
              <a:spcPct val="35000"/>
            </a:spcAft>
          </a:pPr>
          <a:r>
            <a:rPr lang="en-US" sz="1500" kern="1200" dirty="0" err="1" smtClean="0">
              <a:solidFill>
                <a:srgbClr val="FFFF00"/>
              </a:solidFill>
              <a:latin typeface="HY헤드라인M" pitchFamily="18" charset="-127"/>
              <a:ea typeface="HY헤드라인M" pitchFamily="18" charset="-127"/>
            </a:rPr>
            <a:t>Aspergillus</a:t>
          </a:r>
          <a:r>
            <a:rPr lang="en-US" sz="1500" kern="1200" dirty="0" smtClean="0">
              <a:solidFill>
                <a:srgbClr val="FFFF00"/>
              </a:solidFill>
              <a:latin typeface="HY헤드라인M" pitchFamily="18" charset="-127"/>
              <a:ea typeface="HY헤드라인M" pitchFamily="18" charset="-127"/>
            </a:rPr>
            <a:t> infections after LT: clinical differences in type of transplant and implications for management:</a:t>
          </a:r>
          <a:r>
            <a:rPr lang="en-US" altLang="ko-KR" sz="1500" kern="1200" dirty="0" smtClean="0">
              <a:solidFill>
                <a:srgbClr val="FFFF00"/>
              </a:solidFill>
              <a:latin typeface="HY헤드라인M" pitchFamily="18" charset="-127"/>
              <a:ea typeface="HY헤드라인M" pitchFamily="18" charset="-127"/>
            </a:rPr>
            <a:t> </a:t>
          </a:r>
        </a:p>
        <a:p>
          <a:pPr lvl="0" algn="l" defTabSz="666750" latinLnBrk="1">
            <a:lnSpc>
              <a:spcPct val="90000"/>
            </a:lnSpc>
            <a:spcBef>
              <a:spcPct val="0"/>
            </a:spcBef>
            <a:spcAft>
              <a:spcPct val="35000"/>
            </a:spcAft>
          </a:pPr>
          <a:r>
            <a:rPr lang="en-US" altLang="ko-KR" sz="1500" kern="1200" dirty="0" smtClean="0">
              <a:latin typeface="HY헤드라인M" pitchFamily="18" charset="-127"/>
              <a:ea typeface="HY헤드라인M" pitchFamily="18" charset="-127"/>
            </a:rPr>
            <a:t>40 report, ~2000.12’</a:t>
          </a:r>
        </a:p>
        <a:p>
          <a:pPr lvl="0" algn="l" defTabSz="666750" latinLnBrk="1">
            <a:lnSpc>
              <a:spcPct val="90000"/>
            </a:lnSpc>
            <a:spcBef>
              <a:spcPct val="0"/>
            </a:spcBef>
            <a:spcAft>
              <a:spcPct val="35000"/>
            </a:spcAft>
          </a:pPr>
          <a:r>
            <a:rPr lang="en-US" altLang="ko-KR" sz="1500" kern="1200" dirty="0" smtClean="0">
              <a:latin typeface="HY헤드라인M" pitchFamily="18" charset="-127"/>
              <a:ea typeface="HY헤드라인M" pitchFamily="18" charset="-127"/>
            </a:rPr>
            <a:t>Total 78 cases, </a:t>
          </a:r>
          <a:r>
            <a:rPr lang="en-US" sz="1500" kern="1200" dirty="0" smtClean="0">
              <a:latin typeface="HY헤드라인M" pitchFamily="18" charset="-127"/>
              <a:ea typeface="HY헤드라인M" pitchFamily="18" charset="-127"/>
            </a:rPr>
            <a:t>The median incidence: 6.2%</a:t>
          </a:r>
          <a:endParaRPr lang="ko-KR" altLang="en-US" sz="1500" kern="1200" dirty="0">
            <a:latin typeface="HY헤드라인M" pitchFamily="18" charset="-127"/>
            <a:ea typeface="HY헤드라인M" pitchFamily="18" charset="-127"/>
          </a:endParaRPr>
        </a:p>
      </dsp:txBody>
      <dsp:txXfrm>
        <a:off x="39768" y="39768"/>
        <a:ext cx="5530000" cy="1278252"/>
      </dsp:txXfrm>
    </dsp:sp>
    <dsp:sp modelId="{A4505778-F9F4-48B4-9829-F278420DEC47}">
      <dsp:nvSpPr>
        <dsp:cNvPr id="0" name=""/>
        <dsp:cNvSpPr/>
      </dsp:nvSpPr>
      <dsp:spPr>
        <a:xfrm>
          <a:off x="617219" y="1584087"/>
          <a:ext cx="6995160" cy="1357788"/>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latinLnBrk="1">
            <a:lnSpc>
              <a:spcPct val="90000"/>
            </a:lnSpc>
            <a:spcBef>
              <a:spcPct val="0"/>
            </a:spcBef>
            <a:spcAft>
              <a:spcPct val="35000"/>
            </a:spcAft>
          </a:pPr>
          <a:r>
            <a:rPr lang="en-US" sz="1500" kern="1200" dirty="0" smtClean="0">
              <a:latin typeface="HY헤드라인M" pitchFamily="18" charset="-127"/>
              <a:ea typeface="HY헤드라인M" pitchFamily="18" charset="-127"/>
            </a:rPr>
            <a:t>37% - </a:t>
          </a:r>
          <a:r>
            <a:rPr lang="en-US" sz="1500" kern="1200" dirty="0" err="1" smtClean="0">
              <a:latin typeface="HY헤드라인M" pitchFamily="18" charset="-127"/>
              <a:ea typeface="HY헤드라인M" pitchFamily="18" charset="-127"/>
            </a:rPr>
            <a:t>tracheobronchitis</a:t>
          </a:r>
          <a:r>
            <a:rPr lang="en-US" sz="1500" kern="1200" dirty="0" smtClean="0">
              <a:latin typeface="HY헤드라인M" pitchFamily="18" charset="-127"/>
              <a:ea typeface="HY헤드라인M" pitchFamily="18" charset="-127"/>
            </a:rPr>
            <a:t> (29)</a:t>
          </a:r>
        </a:p>
        <a:p>
          <a:pPr lvl="0" algn="l" defTabSz="666750" latinLnBrk="1">
            <a:lnSpc>
              <a:spcPct val="90000"/>
            </a:lnSpc>
            <a:spcBef>
              <a:spcPct val="0"/>
            </a:spcBef>
            <a:spcAft>
              <a:spcPct val="35000"/>
            </a:spcAft>
          </a:pPr>
          <a:r>
            <a:rPr lang="en-US" sz="1500" kern="1200" dirty="0" smtClean="0">
              <a:latin typeface="HY헤드라인M" pitchFamily="18" charset="-127"/>
              <a:ea typeface="HY헤드라인M" pitchFamily="18" charset="-127"/>
            </a:rPr>
            <a:t>32% - invasive pulmonary </a:t>
          </a:r>
          <a:r>
            <a:rPr lang="en-US" sz="1500" kern="1200" dirty="0" err="1" smtClean="0">
              <a:latin typeface="HY헤드라인M" pitchFamily="18" charset="-127"/>
              <a:ea typeface="HY헤드라인M" pitchFamily="18" charset="-127"/>
            </a:rPr>
            <a:t>aspergillosis</a:t>
          </a:r>
          <a:r>
            <a:rPr lang="en-US" sz="1500" kern="1200" dirty="0" smtClean="0">
              <a:latin typeface="HY헤드라인M" pitchFamily="18" charset="-127"/>
              <a:ea typeface="HY헤드라인M" pitchFamily="18" charset="-127"/>
            </a:rPr>
            <a:t> (25)</a:t>
          </a:r>
        </a:p>
        <a:p>
          <a:pPr lvl="0" algn="l" defTabSz="666750" latinLnBrk="1">
            <a:lnSpc>
              <a:spcPct val="90000"/>
            </a:lnSpc>
            <a:spcBef>
              <a:spcPct val="0"/>
            </a:spcBef>
            <a:spcAft>
              <a:spcPct val="35000"/>
            </a:spcAft>
          </a:pPr>
          <a:r>
            <a:rPr lang="en-US" sz="1500" kern="1200" dirty="0" smtClean="0">
              <a:latin typeface="HY헤드라인M" pitchFamily="18" charset="-127"/>
              <a:ea typeface="HY헤드라인M" pitchFamily="18" charset="-127"/>
            </a:rPr>
            <a:t>20% - anastomotic infections (16)</a:t>
          </a:r>
        </a:p>
        <a:p>
          <a:pPr lvl="0" algn="l" defTabSz="666750" latinLnBrk="1">
            <a:lnSpc>
              <a:spcPct val="90000"/>
            </a:lnSpc>
            <a:spcBef>
              <a:spcPct val="0"/>
            </a:spcBef>
            <a:spcAft>
              <a:spcPct val="35000"/>
            </a:spcAft>
          </a:pPr>
          <a:r>
            <a:rPr lang="en-US" sz="1500" kern="1200" dirty="0" smtClean="0">
              <a:latin typeface="HY헤드라인M" pitchFamily="18" charset="-127"/>
              <a:ea typeface="HY헤드라인M" pitchFamily="18" charset="-127"/>
            </a:rPr>
            <a:t>10% - disseminated infections (8)</a:t>
          </a:r>
          <a:endParaRPr lang="ko-KR" altLang="en-US" sz="1500" kern="1200" dirty="0">
            <a:latin typeface="HY헤드라인M" pitchFamily="18" charset="-127"/>
            <a:ea typeface="HY헤드라인M" pitchFamily="18" charset="-127"/>
          </a:endParaRPr>
        </a:p>
      </dsp:txBody>
      <dsp:txXfrm>
        <a:off x="656987" y="1623855"/>
        <a:ext cx="5415841" cy="1278252"/>
      </dsp:txXfrm>
    </dsp:sp>
    <dsp:sp modelId="{F3DADD37-DDB5-424B-9DC3-318A90D36E0C}">
      <dsp:nvSpPr>
        <dsp:cNvPr id="0" name=""/>
        <dsp:cNvSpPr/>
      </dsp:nvSpPr>
      <dsp:spPr>
        <a:xfrm>
          <a:off x="1234439" y="3168174"/>
          <a:ext cx="6995160" cy="1357788"/>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latinLnBrk="1">
            <a:lnSpc>
              <a:spcPct val="90000"/>
            </a:lnSpc>
            <a:spcBef>
              <a:spcPct val="0"/>
            </a:spcBef>
            <a:spcAft>
              <a:spcPct val="35000"/>
            </a:spcAft>
          </a:pPr>
          <a:r>
            <a:rPr lang="en-US" sz="1500" kern="1200" dirty="0" smtClean="0">
              <a:latin typeface="HY헤드라인M" pitchFamily="18" charset="-127"/>
              <a:ea typeface="HY헤드라인M" pitchFamily="18" charset="-127"/>
            </a:rPr>
            <a:t>Single lung transplant with </a:t>
          </a:r>
          <a:r>
            <a:rPr lang="en-US" sz="1500" kern="1200" dirty="0" err="1" smtClean="0">
              <a:latin typeface="HY헤드라인M" pitchFamily="18" charset="-127"/>
              <a:ea typeface="HY헤드라인M" pitchFamily="18" charset="-127"/>
            </a:rPr>
            <a:t>Aspergillus</a:t>
          </a:r>
          <a:r>
            <a:rPr lang="en-US" sz="1500" kern="1200" dirty="0" smtClean="0">
              <a:latin typeface="HY헤드라인M" pitchFamily="18" charset="-127"/>
              <a:ea typeface="HY헤드라인M" pitchFamily="18" charset="-127"/>
            </a:rPr>
            <a:t> infections : </a:t>
          </a:r>
        </a:p>
        <a:p>
          <a:pPr lvl="0" algn="l" defTabSz="666750" latinLnBrk="1">
            <a:lnSpc>
              <a:spcPct val="90000"/>
            </a:lnSpc>
            <a:spcBef>
              <a:spcPct val="0"/>
            </a:spcBef>
            <a:spcAft>
              <a:spcPct val="35000"/>
            </a:spcAft>
          </a:pPr>
          <a:r>
            <a:rPr lang="en-US" sz="1500" kern="1200" dirty="0" smtClean="0">
              <a:latin typeface="HY헤드라인M" pitchFamily="18" charset="-127"/>
              <a:ea typeface="HY헤드라인M" pitchFamily="18" charset="-127"/>
            </a:rPr>
            <a:t>older (p = 0.006), COPD as an underlying illness (p = 0.05] invasive </a:t>
          </a:r>
          <a:r>
            <a:rPr lang="en-US" sz="1500" kern="1200" dirty="0" err="1" smtClean="0">
              <a:latin typeface="HY헤드라인M" pitchFamily="18" charset="-127"/>
              <a:ea typeface="HY헤드라인M" pitchFamily="18" charset="-127"/>
            </a:rPr>
            <a:t>aspergillosis</a:t>
          </a:r>
          <a:r>
            <a:rPr lang="en-US" sz="1500" kern="1200" dirty="0" smtClean="0">
              <a:latin typeface="HY헤드라인M" pitchFamily="18" charset="-127"/>
              <a:ea typeface="HY헤드라인M" pitchFamily="18" charset="-127"/>
            </a:rPr>
            <a:t> (p = 0.11)</a:t>
          </a:r>
          <a:endParaRPr lang="ko-KR" altLang="en-US" sz="1500" kern="1200" dirty="0">
            <a:latin typeface="HY헤드라인M" pitchFamily="18" charset="-127"/>
            <a:ea typeface="HY헤드라인M" pitchFamily="18" charset="-127"/>
          </a:endParaRPr>
        </a:p>
      </dsp:txBody>
      <dsp:txXfrm>
        <a:off x="1274207" y="3207942"/>
        <a:ext cx="5415841" cy="1278252"/>
      </dsp:txXfrm>
    </dsp:sp>
    <dsp:sp modelId="{2391B9F0-1F25-4B0F-B543-EF1AC79D7053}">
      <dsp:nvSpPr>
        <dsp:cNvPr id="0" name=""/>
        <dsp:cNvSpPr/>
      </dsp:nvSpPr>
      <dsp:spPr>
        <a:xfrm>
          <a:off x="6112597" y="1029656"/>
          <a:ext cx="882562" cy="88256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311173" y="1029656"/>
        <a:ext cx="485410" cy="664128"/>
      </dsp:txXfrm>
    </dsp:sp>
    <dsp:sp modelId="{A22C4D4D-805B-47D2-9352-AAF3D5F24BD2}">
      <dsp:nvSpPr>
        <dsp:cNvPr id="0" name=""/>
        <dsp:cNvSpPr/>
      </dsp:nvSpPr>
      <dsp:spPr>
        <a:xfrm>
          <a:off x="6729817" y="2604691"/>
          <a:ext cx="882562" cy="882562"/>
        </a:xfrm>
        <a:prstGeom prst="downArrow">
          <a:avLst>
            <a:gd name="adj1" fmla="val 55000"/>
            <a:gd name="adj2" fmla="val 45000"/>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928393" y="2604691"/>
        <a:ext cx="485410" cy="6641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DE754-157B-459F-BC35-D3002A797E9B}">
      <dsp:nvSpPr>
        <dsp:cNvPr id="0" name=""/>
        <dsp:cNvSpPr/>
      </dsp:nvSpPr>
      <dsp:spPr>
        <a:xfrm>
          <a:off x="0" y="0"/>
          <a:ext cx="6995160" cy="1357788"/>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lvl="0" algn="l" defTabSz="800100" latinLnBrk="1">
            <a:lnSpc>
              <a:spcPct val="90000"/>
            </a:lnSpc>
            <a:spcBef>
              <a:spcPct val="0"/>
            </a:spcBef>
            <a:spcAft>
              <a:spcPct val="35000"/>
            </a:spcAft>
          </a:pPr>
          <a:r>
            <a:rPr lang="en-US" altLang="ko-KR" sz="1800" kern="1200" dirty="0" smtClean="0">
              <a:latin typeface="HY헤드라인M" pitchFamily="18" charset="-127"/>
              <a:ea typeface="HY헤드라인M" pitchFamily="18" charset="-127"/>
            </a:rPr>
            <a:t>Method:</a:t>
          </a:r>
        </a:p>
        <a:p>
          <a:pPr lvl="0" algn="l" defTabSz="800100" latinLnBrk="1">
            <a:lnSpc>
              <a:spcPct val="90000"/>
            </a:lnSpc>
            <a:spcBef>
              <a:spcPct val="0"/>
            </a:spcBef>
            <a:spcAft>
              <a:spcPct val="35000"/>
            </a:spcAft>
          </a:pPr>
          <a:r>
            <a:rPr lang="en-US" altLang="ko-KR" sz="1800" kern="1200" dirty="0" smtClean="0">
              <a:latin typeface="HY헤드라인M" pitchFamily="18" charset="-127"/>
              <a:ea typeface="HY헤드라인M" pitchFamily="18" charset="-127"/>
            </a:rPr>
            <a:t>70 </a:t>
          </a:r>
          <a:r>
            <a:rPr lang="en-US" altLang="ko-KR" sz="1800" kern="1200" dirty="0" err="1" smtClean="0">
              <a:latin typeface="HY헤드라인M" pitchFamily="18" charset="-127"/>
              <a:ea typeface="HY헤드라인M" pitchFamily="18" charset="-127"/>
            </a:rPr>
            <a:t>pt</a:t>
          </a:r>
          <a:r>
            <a:rPr lang="en-US" altLang="ko-KR" sz="1800" kern="1200" dirty="0" smtClean="0">
              <a:latin typeface="HY헤드라인M" pitchFamily="18" charset="-127"/>
              <a:ea typeface="HY헤드라인M" pitchFamily="18" charset="-127"/>
            </a:rPr>
            <a:t>, twice weekly for </a:t>
          </a:r>
          <a:r>
            <a:rPr lang="en-US" altLang="ko-KR" sz="1800" kern="1200" dirty="0" err="1" smtClean="0">
              <a:latin typeface="HY헤드라인M" pitchFamily="18" charset="-127"/>
              <a:ea typeface="HY헤드라인M" pitchFamily="18" charset="-127"/>
            </a:rPr>
            <a:t>galactomannan</a:t>
          </a:r>
          <a:endParaRPr lang="en-US" altLang="ko-KR" sz="1800" kern="1200" dirty="0" smtClean="0">
            <a:latin typeface="HY헤드라인M" pitchFamily="18" charset="-127"/>
            <a:ea typeface="HY헤드라인M" pitchFamily="18" charset="-127"/>
          </a:endParaRPr>
        </a:p>
        <a:p>
          <a:pPr lvl="0" algn="l" defTabSz="800100" latinLnBrk="1">
            <a:lnSpc>
              <a:spcPct val="90000"/>
            </a:lnSpc>
            <a:spcBef>
              <a:spcPct val="0"/>
            </a:spcBef>
            <a:spcAft>
              <a:spcPct val="35000"/>
            </a:spcAft>
          </a:pPr>
          <a:r>
            <a:rPr lang="en-US" altLang="ko-KR" sz="1800" kern="1200" dirty="0" smtClean="0">
              <a:latin typeface="HY헤드라인M" pitchFamily="18" charset="-127"/>
              <a:ea typeface="HY헤드라인M" pitchFamily="18" charset="-127"/>
            </a:rPr>
            <a:t>IA: 17.1%(12/70)</a:t>
          </a:r>
          <a:endParaRPr lang="ko-KR" altLang="en-US" sz="1800" kern="1200" dirty="0"/>
        </a:p>
      </dsp:txBody>
      <dsp:txXfrm>
        <a:off x="39768" y="39768"/>
        <a:ext cx="5530000" cy="1278252"/>
      </dsp:txXfrm>
    </dsp:sp>
    <dsp:sp modelId="{8930BBE1-7E6C-4D5A-92F7-8775A1B9BDB2}">
      <dsp:nvSpPr>
        <dsp:cNvPr id="0" name=""/>
        <dsp:cNvSpPr/>
      </dsp:nvSpPr>
      <dsp:spPr>
        <a:xfrm>
          <a:off x="617219" y="1584087"/>
          <a:ext cx="6995160" cy="1357788"/>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60960" tIns="60960" rIns="60960" bIns="60960" numCol="1" spcCol="1270" anchor="ctr" anchorCtr="0">
          <a:noAutofit/>
        </a:bodyPr>
        <a:lstStyle/>
        <a:p>
          <a:pPr lvl="0" algn="l" defTabSz="711200" latinLnBrk="1">
            <a:lnSpc>
              <a:spcPct val="90000"/>
            </a:lnSpc>
            <a:spcBef>
              <a:spcPct val="0"/>
            </a:spcBef>
            <a:spcAft>
              <a:spcPct val="35000"/>
            </a:spcAft>
          </a:pPr>
          <a:r>
            <a:rPr lang="en-US" altLang="ko-KR" sz="1600" kern="1200" dirty="0" smtClean="0">
              <a:latin typeface="HY헤드라인M" pitchFamily="18" charset="-127"/>
              <a:ea typeface="HY헤드라인M" pitchFamily="18" charset="-127"/>
            </a:rPr>
            <a:t>cut-off value ≥0.5 sensitivity 30%, specificity 93%</a:t>
          </a:r>
          <a:endParaRPr lang="ko-KR" altLang="en-US" sz="1600" kern="1200" dirty="0" smtClean="0">
            <a:latin typeface="HY헤드라인M" pitchFamily="18" charset="-127"/>
            <a:ea typeface="HY헤드라인M" pitchFamily="18" charset="-127"/>
          </a:endParaRPr>
        </a:p>
        <a:p>
          <a:pPr lvl="0" algn="l" defTabSz="711200" latinLnBrk="1">
            <a:lnSpc>
              <a:spcPct val="90000"/>
            </a:lnSpc>
            <a:spcBef>
              <a:spcPct val="0"/>
            </a:spcBef>
            <a:spcAft>
              <a:spcPct val="35000"/>
            </a:spcAft>
          </a:pPr>
          <a:r>
            <a:rPr lang="en-US" altLang="ko-KR" sz="1600" kern="1200" dirty="0" smtClean="0">
              <a:latin typeface="HY헤드라인M" pitchFamily="18" charset="-127"/>
              <a:ea typeface="HY헤드라인M" pitchFamily="18" charset="-127"/>
            </a:rPr>
            <a:t>cut-off value ≥0.66 sensitivity 30%, specificity 95%</a:t>
          </a:r>
          <a:endParaRPr lang="ko-KR" altLang="en-US" sz="1600" kern="1200" dirty="0"/>
        </a:p>
      </dsp:txBody>
      <dsp:txXfrm>
        <a:off x="656987" y="1623855"/>
        <a:ext cx="5415841" cy="1278252"/>
      </dsp:txXfrm>
    </dsp:sp>
    <dsp:sp modelId="{6B54FF18-C68D-46DF-9059-C17B8D6DD5C0}">
      <dsp:nvSpPr>
        <dsp:cNvPr id="0" name=""/>
        <dsp:cNvSpPr/>
      </dsp:nvSpPr>
      <dsp:spPr>
        <a:xfrm>
          <a:off x="1234439" y="3168174"/>
          <a:ext cx="6995160" cy="1357788"/>
        </a:xfrm>
        <a:prstGeom prst="roundRect">
          <a:avLst>
            <a:gd name="adj" fmla="val 10000"/>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68580" tIns="68580" rIns="68580" bIns="68580" numCol="1" spcCol="1270" anchor="ctr" anchorCtr="0">
          <a:noAutofit/>
        </a:bodyPr>
        <a:lstStyle/>
        <a:p>
          <a:pPr lvl="0" algn="l" defTabSz="800100" latinLnBrk="1">
            <a:lnSpc>
              <a:spcPct val="150000"/>
            </a:lnSpc>
            <a:spcBef>
              <a:spcPct val="0"/>
            </a:spcBef>
            <a:spcAft>
              <a:spcPct val="35000"/>
            </a:spcAft>
          </a:pPr>
          <a:r>
            <a:rPr lang="en-US" altLang="ko-KR" sz="1800" kern="1200" dirty="0" smtClean="0">
              <a:latin typeface="HY헤드라인M" pitchFamily="18" charset="-127"/>
              <a:ea typeface="HY헤드라인M" pitchFamily="18" charset="-127"/>
            </a:rPr>
            <a:t>Total 14: false(+)- cystic fibrosis or COPD (9), 6/14 within 3 days, 9/14 within 7 days </a:t>
          </a:r>
          <a:endParaRPr lang="ko-KR" altLang="en-US" sz="1800" kern="1200" dirty="0" smtClean="0">
            <a:latin typeface="HY헤드라인M" pitchFamily="18" charset="-127"/>
            <a:ea typeface="HY헤드라인M" pitchFamily="18" charset="-127"/>
          </a:endParaRPr>
        </a:p>
      </dsp:txBody>
      <dsp:txXfrm>
        <a:off x="1274207" y="3207942"/>
        <a:ext cx="5415841" cy="1278252"/>
      </dsp:txXfrm>
    </dsp:sp>
    <dsp:sp modelId="{B97E8C0D-9EB6-4518-82BE-33362FD916C8}">
      <dsp:nvSpPr>
        <dsp:cNvPr id="0" name=""/>
        <dsp:cNvSpPr/>
      </dsp:nvSpPr>
      <dsp:spPr>
        <a:xfrm>
          <a:off x="6112597" y="1029656"/>
          <a:ext cx="882562" cy="88256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311173" y="1029656"/>
        <a:ext cx="485410" cy="664128"/>
      </dsp:txXfrm>
    </dsp:sp>
    <dsp:sp modelId="{C6401476-C3EA-45A8-BE5B-7C5A920F984E}">
      <dsp:nvSpPr>
        <dsp:cNvPr id="0" name=""/>
        <dsp:cNvSpPr/>
      </dsp:nvSpPr>
      <dsp:spPr>
        <a:xfrm>
          <a:off x="6729817" y="2604691"/>
          <a:ext cx="882562" cy="882562"/>
        </a:xfrm>
        <a:prstGeom prst="downArrow">
          <a:avLst>
            <a:gd name="adj1" fmla="val 55000"/>
            <a:gd name="adj2" fmla="val 45000"/>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928393" y="2604691"/>
        <a:ext cx="485410" cy="6641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48AA5A-A683-43EA-B23C-C9440158AA38}">
      <dsp:nvSpPr>
        <dsp:cNvPr id="0" name=""/>
        <dsp:cNvSpPr/>
      </dsp:nvSpPr>
      <dsp:spPr>
        <a:xfrm>
          <a:off x="0" y="0"/>
          <a:ext cx="6995160" cy="1357788"/>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0960" tIns="60960" rIns="60960" bIns="60960" numCol="1" spcCol="1270" anchor="ctr" anchorCtr="0">
          <a:noAutofit/>
        </a:bodyPr>
        <a:lstStyle/>
        <a:p>
          <a:pPr lvl="0" algn="l" defTabSz="711200" latinLnBrk="1">
            <a:lnSpc>
              <a:spcPct val="90000"/>
            </a:lnSpc>
            <a:spcBef>
              <a:spcPct val="0"/>
            </a:spcBef>
            <a:spcAft>
              <a:spcPct val="35000"/>
            </a:spcAft>
          </a:pPr>
          <a:r>
            <a:rPr lang="en-US" sz="1600" kern="1200" dirty="0" smtClean="0">
              <a:latin typeface="HY헤드라인M" pitchFamily="18" charset="-127"/>
              <a:ea typeface="HY헤드라인M" pitchFamily="18" charset="-127"/>
            </a:rPr>
            <a:t>A total of 333 BAL samples from 116 patients</a:t>
          </a:r>
        </a:p>
        <a:p>
          <a:pPr lvl="0" algn="l" defTabSz="711200" latinLnBrk="1">
            <a:lnSpc>
              <a:spcPct val="90000"/>
            </a:lnSpc>
            <a:spcBef>
              <a:spcPct val="0"/>
            </a:spcBef>
            <a:spcAft>
              <a:spcPct val="35000"/>
            </a:spcAft>
          </a:pPr>
          <a:r>
            <a:rPr lang="en-US" sz="1600" kern="1200" dirty="0" smtClean="0">
              <a:latin typeface="HY헤드라인M" pitchFamily="18" charset="-127"/>
              <a:ea typeface="HY헤드라인M" pitchFamily="18" charset="-127"/>
            </a:rPr>
            <a:t>IA: 5.2% (6/116)  </a:t>
          </a:r>
          <a:endParaRPr lang="ko-KR" altLang="en-US" sz="1600" kern="1200" dirty="0"/>
        </a:p>
      </dsp:txBody>
      <dsp:txXfrm>
        <a:off x="39768" y="39768"/>
        <a:ext cx="5530000" cy="1278252"/>
      </dsp:txXfrm>
    </dsp:sp>
    <dsp:sp modelId="{BB6EA8B0-9F1D-4B3D-BCF8-D127C6585E59}">
      <dsp:nvSpPr>
        <dsp:cNvPr id="0" name=""/>
        <dsp:cNvSpPr/>
      </dsp:nvSpPr>
      <dsp:spPr>
        <a:xfrm>
          <a:off x="617219" y="1584087"/>
          <a:ext cx="6995160" cy="1357788"/>
        </a:xfrm>
        <a:prstGeom prst="roundRect">
          <a:avLst>
            <a:gd name="adj" fmla="val 10000"/>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60960" tIns="60960" rIns="60960" bIns="60960" numCol="1" spcCol="1270" anchor="ctr" anchorCtr="0">
          <a:noAutofit/>
        </a:bodyPr>
        <a:lstStyle/>
        <a:p>
          <a:pPr lvl="0" algn="l" defTabSz="711200" latinLnBrk="1">
            <a:lnSpc>
              <a:spcPct val="90000"/>
            </a:lnSpc>
            <a:spcBef>
              <a:spcPct val="0"/>
            </a:spcBef>
            <a:spcAft>
              <a:spcPct val="35000"/>
            </a:spcAft>
          </a:pPr>
          <a:r>
            <a:rPr lang="en-US" sz="1600" kern="1200" dirty="0" smtClean="0">
              <a:latin typeface="HY헤드라인M" pitchFamily="18" charset="-127"/>
              <a:ea typeface="HY헤드라인M" pitchFamily="18" charset="-127"/>
            </a:rPr>
            <a:t>Cut-off value </a:t>
          </a:r>
          <a:r>
            <a:rPr lang="en-US" altLang="ko-KR" sz="1600" kern="1200" dirty="0" smtClean="0">
              <a:latin typeface="HY헤드라인M" pitchFamily="18" charset="-127"/>
              <a:ea typeface="HY헤드라인M" pitchFamily="18" charset="-127"/>
            </a:rPr>
            <a:t>≥</a:t>
          </a:r>
          <a:r>
            <a:rPr lang="en-US" sz="1600" kern="1200" dirty="0" smtClean="0">
              <a:latin typeface="HY헤드라인M" pitchFamily="18" charset="-127"/>
              <a:ea typeface="HY헤드라인M" pitchFamily="18" charset="-127"/>
            </a:rPr>
            <a:t>0.5, sensitivity 60%, specificity 95%</a:t>
          </a:r>
          <a:endParaRPr lang="ko-KR" altLang="en-US" sz="1600" kern="1200" dirty="0" smtClean="0">
            <a:latin typeface="HY헤드라인M" pitchFamily="18" charset="-127"/>
            <a:ea typeface="HY헤드라인M" pitchFamily="18" charset="-127"/>
          </a:endParaRPr>
        </a:p>
        <a:p>
          <a:pPr lvl="0" algn="l" defTabSz="711200" latinLnBrk="1">
            <a:lnSpc>
              <a:spcPct val="90000"/>
            </a:lnSpc>
            <a:spcBef>
              <a:spcPct val="0"/>
            </a:spcBef>
            <a:spcAft>
              <a:spcPct val="35000"/>
            </a:spcAft>
          </a:pPr>
          <a:r>
            <a:rPr lang="en-US" sz="1600" kern="1200" dirty="0" smtClean="0">
              <a:latin typeface="HY헤드라인M" pitchFamily="18" charset="-127"/>
              <a:ea typeface="HY헤드라인M" pitchFamily="18" charset="-127"/>
            </a:rPr>
            <a:t>Cut-off value </a:t>
          </a:r>
          <a:r>
            <a:rPr lang="en-US" altLang="ko-KR" sz="1600" kern="1200" dirty="0" smtClean="0">
              <a:latin typeface="HY헤드라인M" pitchFamily="18" charset="-127"/>
              <a:ea typeface="HY헤드라인M" pitchFamily="18" charset="-127"/>
            </a:rPr>
            <a:t>≥</a:t>
          </a:r>
          <a:r>
            <a:rPr lang="en-US" sz="1600" kern="1200" dirty="0" smtClean="0">
              <a:latin typeface="HY헤드라인M" pitchFamily="18" charset="-127"/>
              <a:ea typeface="HY헤드라인M" pitchFamily="18" charset="-127"/>
            </a:rPr>
            <a:t>1.0, sensitivity 60%, specificity of 98%</a:t>
          </a:r>
          <a:endParaRPr lang="ko-KR" altLang="en-US" sz="1600" kern="1200" dirty="0"/>
        </a:p>
      </dsp:txBody>
      <dsp:txXfrm>
        <a:off x="656987" y="1623855"/>
        <a:ext cx="5415841" cy="1278252"/>
      </dsp:txXfrm>
    </dsp:sp>
    <dsp:sp modelId="{970250D7-31FE-42E6-9F80-0FE250C560EF}">
      <dsp:nvSpPr>
        <dsp:cNvPr id="0" name=""/>
        <dsp:cNvSpPr/>
      </dsp:nvSpPr>
      <dsp:spPr>
        <a:xfrm>
          <a:off x="1234439" y="3168174"/>
          <a:ext cx="6995160" cy="1357788"/>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latinLnBrk="1">
            <a:lnSpc>
              <a:spcPct val="150000"/>
            </a:lnSpc>
            <a:spcBef>
              <a:spcPct val="0"/>
            </a:spcBef>
            <a:spcAft>
              <a:spcPct val="35000"/>
            </a:spcAft>
          </a:pPr>
          <a:r>
            <a:rPr lang="en-US" sz="1600" kern="1200" dirty="0" err="1" smtClean="0">
              <a:latin typeface="HY헤드라인M" pitchFamily="18" charset="-127"/>
              <a:ea typeface="HY헤드라인M" pitchFamily="18" charset="-127"/>
            </a:rPr>
            <a:t>Platelia</a:t>
          </a:r>
          <a:r>
            <a:rPr lang="en-US" sz="1600" kern="1200" dirty="0" smtClean="0">
              <a:latin typeface="HY헤드라인M" pitchFamily="18" charset="-127"/>
              <a:ea typeface="HY헤드라인M" pitchFamily="18" charset="-127"/>
            </a:rPr>
            <a:t> EIA index cut-off &gt; or =1.0 in the BAL fluid in a lung transplant recipient with a compatible clinical illness may be considered as suggestive of IA</a:t>
          </a:r>
          <a:endParaRPr lang="ko-KR" altLang="en-US" sz="1600" kern="1200" dirty="0">
            <a:latin typeface="HY헤드라인M" pitchFamily="18" charset="-127"/>
            <a:ea typeface="HY헤드라인M" pitchFamily="18" charset="-127"/>
          </a:endParaRPr>
        </a:p>
      </dsp:txBody>
      <dsp:txXfrm>
        <a:off x="1274207" y="3207942"/>
        <a:ext cx="5415841" cy="1278252"/>
      </dsp:txXfrm>
    </dsp:sp>
    <dsp:sp modelId="{9744C064-086B-4F49-AADB-6DD2DBFD0B03}">
      <dsp:nvSpPr>
        <dsp:cNvPr id="0" name=""/>
        <dsp:cNvSpPr/>
      </dsp:nvSpPr>
      <dsp:spPr>
        <a:xfrm>
          <a:off x="6112597" y="1029656"/>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311173" y="1029656"/>
        <a:ext cx="485410" cy="664128"/>
      </dsp:txXfrm>
    </dsp:sp>
    <dsp:sp modelId="{AAFA8A48-71EA-4736-8EEA-35167B2E764E}">
      <dsp:nvSpPr>
        <dsp:cNvPr id="0" name=""/>
        <dsp:cNvSpPr/>
      </dsp:nvSpPr>
      <dsp:spPr>
        <a:xfrm>
          <a:off x="6729817" y="2604691"/>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928393" y="2604691"/>
        <a:ext cx="485410" cy="664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EFC01-53BA-4053-86FA-E91433475947}">
      <dsp:nvSpPr>
        <dsp:cNvPr id="0" name=""/>
        <dsp:cNvSpPr/>
      </dsp:nvSpPr>
      <dsp:spPr>
        <a:xfrm>
          <a:off x="0" y="397316"/>
          <a:ext cx="8229599" cy="1224734"/>
        </a:xfrm>
        <a:prstGeom prst="roundRect">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latinLnBrk="1">
            <a:lnSpc>
              <a:spcPct val="90000"/>
            </a:lnSpc>
            <a:spcBef>
              <a:spcPct val="0"/>
            </a:spcBef>
            <a:spcAft>
              <a:spcPct val="35000"/>
            </a:spcAft>
          </a:pPr>
          <a:r>
            <a:rPr lang="en-US" sz="2300" b="0" kern="1200" dirty="0" err="1" smtClean="0">
              <a:latin typeface="HY헤드라인M" pitchFamily="18" charset="-127"/>
              <a:ea typeface="HY헤드라인M" pitchFamily="18" charset="-127"/>
            </a:rPr>
            <a:t>Galactomannan</a:t>
          </a:r>
          <a:r>
            <a:rPr lang="en-US" sz="2300" b="0" kern="1200" dirty="0" smtClean="0">
              <a:latin typeface="HY헤드라인M" pitchFamily="18" charset="-127"/>
              <a:ea typeface="HY헤드라인M" pitchFamily="18" charset="-127"/>
            </a:rPr>
            <a:t> in </a:t>
          </a:r>
          <a:r>
            <a:rPr lang="en-US" sz="2300" b="0" kern="1200" dirty="0" err="1" smtClean="0">
              <a:latin typeface="HY헤드라인M" pitchFamily="18" charset="-127"/>
              <a:ea typeface="HY헤드라인M" pitchFamily="18" charset="-127"/>
            </a:rPr>
            <a:t>Piperacillin-Tazobactam</a:t>
          </a:r>
          <a:r>
            <a:rPr lang="en-US" sz="2300" b="0" kern="1200" dirty="0" smtClean="0">
              <a:latin typeface="HY헤드라인M" pitchFamily="18" charset="-127"/>
              <a:ea typeface="HY헤드라인M" pitchFamily="18" charset="-127"/>
            </a:rPr>
            <a:t>: How Much and to What Extent? </a:t>
          </a:r>
          <a:r>
            <a:rPr lang="en-US" sz="1600" b="1" i="1" kern="1200" dirty="0" smtClean="0">
              <a:solidFill>
                <a:srgbClr val="FFFF00"/>
              </a:solidFill>
              <a:latin typeface="HY헤드라인M" pitchFamily="18" charset="-127"/>
              <a:ea typeface="HY헤드라인M" pitchFamily="18" charset="-127"/>
            </a:rPr>
            <a:t>-</a:t>
          </a:r>
          <a:r>
            <a:rPr lang="en-US" sz="1600" i="1" kern="1200" dirty="0" err="1" smtClean="0">
              <a:solidFill>
                <a:srgbClr val="FFFF00"/>
              </a:solidFill>
              <a:latin typeface="HY헤드라인M" pitchFamily="18" charset="-127"/>
              <a:ea typeface="HY헤드라인M" pitchFamily="18" charset="-127"/>
            </a:rPr>
            <a:t>Antimicrob</a:t>
          </a:r>
          <a:r>
            <a:rPr lang="en-US" sz="1600" i="1" kern="1200" dirty="0" smtClean="0">
              <a:solidFill>
                <a:srgbClr val="FFFF00"/>
              </a:solidFill>
              <a:latin typeface="HY헤드라인M" pitchFamily="18" charset="-127"/>
              <a:ea typeface="HY헤드라인M" pitchFamily="18" charset="-127"/>
            </a:rPr>
            <a:t> Agents </a:t>
          </a:r>
          <a:r>
            <a:rPr lang="en-US" sz="1600" i="1" kern="1200" dirty="0" err="1" smtClean="0">
              <a:solidFill>
                <a:srgbClr val="FFFF00"/>
              </a:solidFill>
              <a:latin typeface="HY헤드라인M" pitchFamily="18" charset="-127"/>
              <a:ea typeface="HY헤드라인M" pitchFamily="18" charset="-127"/>
            </a:rPr>
            <a:t>Chemother</a:t>
          </a:r>
          <a:r>
            <a:rPr lang="en-US" sz="1600" i="1" kern="1200" dirty="0" smtClean="0">
              <a:solidFill>
                <a:srgbClr val="FFFF00"/>
              </a:solidFill>
              <a:latin typeface="HY헤드라인M" pitchFamily="18" charset="-127"/>
              <a:ea typeface="HY헤드라인M" pitchFamily="18" charset="-127"/>
            </a:rPr>
            <a:t>. 2005-</a:t>
          </a:r>
          <a:endParaRPr lang="ko-KR" altLang="en-US" sz="1600" i="1" kern="1200" dirty="0">
            <a:solidFill>
              <a:srgbClr val="FFFF00"/>
            </a:solidFill>
            <a:latin typeface="HY헤드라인M" pitchFamily="18" charset="-127"/>
            <a:ea typeface="HY헤드라인M" pitchFamily="18" charset="-127"/>
          </a:endParaRPr>
        </a:p>
      </dsp:txBody>
      <dsp:txXfrm>
        <a:off x="59787" y="457103"/>
        <a:ext cx="8110025" cy="1105160"/>
      </dsp:txXfrm>
    </dsp:sp>
    <dsp:sp modelId="{3B2C7827-1E03-41CA-BAAA-EE000559254B}">
      <dsp:nvSpPr>
        <dsp:cNvPr id="0" name=""/>
        <dsp:cNvSpPr/>
      </dsp:nvSpPr>
      <dsp:spPr>
        <a:xfrm>
          <a:off x="0" y="1622050"/>
          <a:ext cx="8229599" cy="1297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latinLnBrk="1">
            <a:lnSpc>
              <a:spcPct val="150000"/>
            </a:lnSpc>
            <a:spcBef>
              <a:spcPct val="0"/>
            </a:spcBef>
            <a:spcAft>
              <a:spcPct val="20000"/>
            </a:spcAft>
            <a:buChar char="••"/>
          </a:pPr>
          <a:r>
            <a:rPr lang="en-US" altLang="ko-KR" sz="1500" kern="1200" dirty="0" smtClean="0">
              <a:latin typeface="HY헤드라인M" pitchFamily="18" charset="-127"/>
              <a:ea typeface="HY헤드라인M" pitchFamily="18" charset="-127"/>
            </a:rPr>
            <a:t>90 </a:t>
          </a:r>
          <a:r>
            <a:rPr lang="en-US" altLang="ko-KR" sz="1500" kern="1200" dirty="0" err="1" smtClean="0">
              <a:latin typeface="HY헤드라인M" pitchFamily="18" charset="-127"/>
              <a:ea typeface="HY헤드라인M" pitchFamily="18" charset="-127"/>
            </a:rPr>
            <a:t>piperacillin-tazobactam</a:t>
          </a:r>
          <a:r>
            <a:rPr lang="en-US" altLang="ko-KR" sz="1500" kern="1200" dirty="0" smtClean="0">
              <a:latin typeface="HY헤드라인M" pitchFamily="18" charset="-127"/>
              <a:ea typeface="HY헤드라인M" pitchFamily="18" charset="-127"/>
            </a:rPr>
            <a:t> vials VS NS control group</a:t>
          </a:r>
          <a:endParaRPr lang="ko-KR" altLang="en-US" sz="1500" kern="1200" dirty="0">
            <a:latin typeface="HY헤드라인M" pitchFamily="18" charset="-127"/>
            <a:ea typeface="HY헤드라인M" pitchFamily="18" charset="-127"/>
          </a:endParaRPr>
        </a:p>
        <a:p>
          <a:pPr marL="114300" lvl="1" indent="-114300" algn="l" defTabSz="666750" latinLnBrk="1">
            <a:lnSpc>
              <a:spcPct val="150000"/>
            </a:lnSpc>
            <a:spcBef>
              <a:spcPct val="0"/>
            </a:spcBef>
            <a:spcAft>
              <a:spcPct val="20000"/>
            </a:spcAft>
            <a:buChar char="••"/>
          </a:pPr>
          <a:r>
            <a:rPr lang="en-US" altLang="ko-KR" sz="1500" kern="1200" dirty="0" smtClean="0">
              <a:latin typeface="HY헤드라인M" pitchFamily="18" charset="-127"/>
              <a:ea typeface="HY헤드라인M" pitchFamily="18" charset="-127"/>
            </a:rPr>
            <a:t>79 vial (76%) – false (+), </a:t>
          </a:r>
          <a:r>
            <a:rPr lang="en-US" sz="1500" kern="1200" dirty="0" smtClean="0">
              <a:latin typeface="HY헤드라인M" pitchFamily="18" charset="-127"/>
              <a:ea typeface="HY헤드라인M" pitchFamily="18" charset="-127"/>
            </a:rPr>
            <a:t>agreement with previous reports </a:t>
          </a:r>
          <a:endParaRPr lang="ko-KR" altLang="en-US" sz="1500" kern="1200" dirty="0">
            <a:latin typeface="HY헤드라인M" pitchFamily="18" charset="-127"/>
            <a:ea typeface="HY헤드라인M" pitchFamily="18" charset="-127"/>
          </a:endParaRPr>
        </a:p>
        <a:p>
          <a:pPr marL="114300" lvl="1" indent="-114300" algn="l" defTabSz="666750" latinLnBrk="1">
            <a:lnSpc>
              <a:spcPct val="150000"/>
            </a:lnSpc>
            <a:spcBef>
              <a:spcPct val="0"/>
            </a:spcBef>
            <a:spcAft>
              <a:spcPct val="20000"/>
            </a:spcAft>
            <a:buChar char="••"/>
          </a:pPr>
          <a:r>
            <a:rPr lang="en-US" sz="1500" kern="1200" dirty="0" smtClean="0">
              <a:latin typeface="HY헤드라인M" pitchFamily="18" charset="-127"/>
              <a:ea typeface="HY헤드라인M" pitchFamily="18" charset="-127"/>
            </a:rPr>
            <a:t>due to the presence of GM in TZP VS a cross-reaction with the antibiotic </a:t>
          </a:r>
          <a:endParaRPr lang="ko-KR" altLang="en-US" sz="1500" kern="1200" dirty="0">
            <a:latin typeface="HY헤드라인M" pitchFamily="18" charset="-127"/>
            <a:ea typeface="HY헤드라인M" pitchFamily="18" charset="-127"/>
          </a:endParaRPr>
        </a:p>
      </dsp:txBody>
      <dsp:txXfrm>
        <a:off x="0" y="1622050"/>
        <a:ext cx="8229599" cy="1297889"/>
      </dsp:txXfrm>
    </dsp:sp>
    <dsp:sp modelId="{CD48E7AF-33A2-4877-96EC-B7BFA83E9FCA}">
      <dsp:nvSpPr>
        <dsp:cNvPr id="0" name=""/>
        <dsp:cNvSpPr/>
      </dsp:nvSpPr>
      <dsp:spPr>
        <a:xfrm>
          <a:off x="0" y="2919940"/>
          <a:ext cx="8229599" cy="1224734"/>
        </a:xfrm>
        <a:prstGeom prst="roundRect">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150000"/>
            </a:lnSpc>
            <a:spcBef>
              <a:spcPct val="0"/>
            </a:spcBef>
            <a:spcAft>
              <a:spcPct val="35000"/>
            </a:spcAft>
          </a:pPr>
          <a:r>
            <a:rPr lang="en-US" altLang="en-US" sz="1900" kern="1200" dirty="0" smtClean="0">
              <a:solidFill>
                <a:schemeClr val="tx1"/>
              </a:solidFill>
              <a:latin typeface="HY헤드라인M" pitchFamily="18" charset="-127"/>
              <a:ea typeface="HY헤드라인M" pitchFamily="18" charset="-127"/>
            </a:rPr>
            <a:t>Drug–laboratory interaction between beta-lactam antibiotics and the </a:t>
          </a:r>
          <a:r>
            <a:rPr lang="en-US" altLang="en-US" sz="1900" kern="1200" dirty="0" err="1" smtClean="0">
              <a:solidFill>
                <a:schemeClr val="tx1"/>
              </a:solidFill>
              <a:latin typeface="HY헤드라인M" pitchFamily="18" charset="-127"/>
              <a:ea typeface="HY헤드라인M" pitchFamily="18" charset="-127"/>
            </a:rPr>
            <a:t>galactomannan</a:t>
          </a:r>
          <a:r>
            <a:rPr lang="en-US" altLang="en-US" sz="1900" kern="1200" dirty="0" smtClean="0">
              <a:solidFill>
                <a:schemeClr val="tx1"/>
              </a:solidFill>
              <a:latin typeface="HY헤드라인M" pitchFamily="18" charset="-127"/>
              <a:ea typeface="HY헤드라인M" pitchFamily="18" charset="-127"/>
            </a:rPr>
            <a:t> antigen test used to detect </a:t>
          </a:r>
          <a:r>
            <a:rPr lang="en-US" altLang="en-US" sz="1900" kern="1200" dirty="0" err="1" smtClean="0">
              <a:solidFill>
                <a:schemeClr val="tx1"/>
              </a:solidFill>
              <a:latin typeface="HY헤드라인M" pitchFamily="18" charset="-127"/>
              <a:ea typeface="HY헤드라인M" pitchFamily="18" charset="-127"/>
            </a:rPr>
            <a:t>mould</a:t>
          </a:r>
          <a:r>
            <a:rPr lang="en-US" altLang="en-US" sz="1900" kern="1200" dirty="0" smtClean="0">
              <a:solidFill>
                <a:schemeClr val="tx1"/>
              </a:solidFill>
              <a:latin typeface="HY헤드라인M" pitchFamily="18" charset="-127"/>
              <a:ea typeface="HY헤드라인M" pitchFamily="18" charset="-127"/>
            </a:rPr>
            <a:t> infections</a:t>
          </a:r>
          <a:endParaRPr lang="ko-KR" altLang="en-US" sz="1900" kern="1200" dirty="0">
            <a:solidFill>
              <a:schemeClr val="tx1"/>
            </a:solidFill>
            <a:latin typeface="HY헤드라인M" pitchFamily="18" charset="-127"/>
            <a:ea typeface="HY헤드라인M" pitchFamily="18" charset="-127"/>
          </a:endParaRPr>
        </a:p>
      </dsp:txBody>
      <dsp:txXfrm>
        <a:off x="59787" y="2979727"/>
        <a:ext cx="8110025" cy="1105160"/>
      </dsp:txXfrm>
    </dsp:sp>
    <dsp:sp modelId="{EF216A02-07CA-405B-A5FF-F783D22361EF}">
      <dsp:nvSpPr>
        <dsp:cNvPr id="0" name=""/>
        <dsp:cNvSpPr/>
      </dsp:nvSpPr>
      <dsp:spPr>
        <a:xfrm>
          <a:off x="0" y="4144675"/>
          <a:ext cx="8229599"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4130" rIns="135128" bIns="24130" numCol="1" spcCol="1270" anchor="t" anchorCtr="0">
          <a:noAutofit/>
        </a:bodyPr>
        <a:lstStyle/>
        <a:p>
          <a:pPr marL="114300" lvl="1" indent="-114300" algn="l" defTabSz="666750" latinLnBrk="1">
            <a:lnSpc>
              <a:spcPct val="150000"/>
            </a:lnSpc>
            <a:spcBef>
              <a:spcPct val="0"/>
            </a:spcBef>
            <a:spcAft>
              <a:spcPct val="20000"/>
            </a:spcAft>
            <a:buChar char="••"/>
          </a:pPr>
          <a:r>
            <a:rPr lang="en-US" altLang="en-US" sz="1500" kern="1200" dirty="0" smtClean="0">
              <a:latin typeface="HY헤드라인M" pitchFamily="18" charset="-127"/>
              <a:ea typeface="HY헤드라인M" pitchFamily="18" charset="-127"/>
            </a:rPr>
            <a:t>no drug–laboratory interaction with </a:t>
          </a:r>
          <a:r>
            <a:rPr lang="en-US" altLang="en-US" sz="1500" kern="1200" dirty="0" err="1" smtClean="0">
              <a:latin typeface="HY헤드라인M" pitchFamily="18" charset="-127"/>
              <a:ea typeface="HY헤드라인M" pitchFamily="18" charset="-127"/>
            </a:rPr>
            <a:t>piperacillin</a:t>
          </a:r>
          <a:r>
            <a:rPr lang="en-US" altLang="en-US" sz="1500" kern="1200" dirty="0" smtClean="0">
              <a:latin typeface="HY헤드라인M" pitchFamily="18" charset="-127"/>
              <a:ea typeface="HY헤드라인M" pitchFamily="18" charset="-127"/>
            </a:rPr>
            <a:t>/</a:t>
          </a:r>
          <a:r>
            <a:rPr lang="en-US" altLang="en-US" sz="1500" kern="1200" dirty="0" err="1" smtClean="0">
              <a:latin typeface="HY헤드라인M" pitchFamily="18" charset="-127"/>
              <a:ea typeface="HY헤드라인M" pitchFamily="18" charset="-127"/>
            </a:rPr>
            <a:t>tazobactam</a:t>
          </a:r>
          <a:r>
            <a:rPr lang="en-US" altLang="en-US" sz="1500" kern="1200" dirty="0" smtClean="0">
              <a:latin typeface="HY헤드라인M" pitchFamily="18" charset="-127"/>
              <a:ea typeface="HY헤드라인M" pitchFamily="18" charset="-127"/>
            </a:rPr>
            <a:t> and a possible drug–laboratory interaction with </a:t>
          </a:r>
          <a:r>
            <a:rPr lang="en-US" altLang="en-US" sz="1500" kern="1200" dirty="0" err="1" smtClean="0">
              <a:latin typeface="HY헤드라인M" pitchFamily="18" charset="-127"/>
              <a:ea typeface="HY헤드라인M" pitchFamily="18" charset="-127"/>
            </a:rPr>
            <a:t>imipenem</a:t>
          </a:r>
          <a:r>
            <a:rPr lang="en-US" altLang="en-US" sz="1500" kern="1200" dirty="0" smtClean="0">
              <a:latin typeface="HY헤드라인M" pitchFamily="18" charset="-127"/>
              <a:ea typeface="HY헤드라인M" pitchFamily="18" charset="-127"/>
            </a:rPr>
            <a:t>/</a:t>
          </a:r>
          <a:r>
            <a:rPr lang="en-US" altLang="en-US" sz="1500" kern="1200" dirty="0" err="1" smtClean="0">
              <a:latin typeface="HY헤드라인M" pitchFamily="18" charset="-127"/>
              <a:ea typeface="HY헤드라인M" pitchFamily="18" charset="-127"/>
            </a:rPr>
            <a:t>cilastatin</a:t>
          </a:r>
          <a:endParaRPr lang="ko-KR" altLang="en-US" sz="1500" kern="1200" dirty="0">
            <a:latin typeface="HY헤드라인M" pitchFamily="18" charset="-127"/>
            <a:ea typeface="HY헤드라인M" pitchFamily="18" charset="-127"/>
          </a:endParaRPr>
        </a:p>
      </dsp:txBody>
      <dsp:txXfrm>
        <a:off x="0" y="4144675"/>
        <a:ext cx="8229599" cy="7865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C39B5-CE16-4AE3-B681-B785106527BA}">
      <dsp:nvSpPr>
        <dsp:cNvPr id="0" name=""/>
        <dsp:cNvSpPr/>
      </dsp:nvSpPr>
      <dsp:spPr>
        <a:xfrm>
          <a:off x="0" y="0"/>
          <a:ext cx="6995160" cy="1357788"/>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53340" tIns="53340" rIns="53340" bIns="53340" numCol="1" spcCol="1270" anchor="ctr" anchorCtr="0">
          <a:noAutofit/>
        </a:bodyPr>
        <a:lstStyle/>
        <a:p>
          <a:pPr lvl="0" algn="l" defTabSz="622300" latinLnBrk="1">
            <a:lnSpc>
              <a:spcPct val="150000"/>
            </a:lnSpc>
            <a:spcBef>
              <a:spcPct val="0"/>
            </a:spcBef>
            <a:spcAft>
              <a:spcPct val="35000"/>
            </a:spcAft>
          </a:pPr>
          <a:r>
            <a:rPr lang="en-US" sz="1400" kern="1200" dirty="0" smtClean="0">
              <a:latin typeface="HY헤드라인M" pitchFamily="18" charset="-127"/>
              <a:ea typeface="HY헤드라인M" pitchFamily="18" charset="-127"/>
            </a:rPr>
            <a:t>Method: Serum samples 09.10’~ 10.10’</a:t>
          </a:r>
        </a:p>
        <a:p>
          <a:pPr lvl="0" algn="l" defTabSz="622300" latinLnBrk="1">
            <a:lnSpc>
              <a:spcPct val="150000"/>
            </a:lnSpc>
            <a:spcBef>
              <a:spcPct val="0"/>
            </a:spcBef>
            <a:spcAft>
              <a:spcPct val="35000"/>
            </a:spcAft>
          </a:pPr>
          <a:r>
            <a:rPr lang="en-US" sz="1400" kern="1200" dirty="0" smtClean="0">
              <a:latin typeface="HY헤드라인M" pitchFamily="18" charset="-127"/>
              <a:ea typeface="HY헤드라인M" pitchFamily="18" charset="-127"/>
            </a:rPr>
            <a:t>76 HSCT recipients for GM testing: 2/wk  (defined as GM ≥ 0.5)</a:t>
          </a:r>
          <a:endParaRPr lang="ko-KR" altLang="en-US" sz="1400" kern="1200" dirty="0">
            <a:latin typeface="HY헤드라인M" pitchFamily="18" charset="-127"/>
            <a:ea typeface="HY헤드라인M" pitchFamily="18" charset="-127"/>
          </a:endParaRPr>
        </a:p>
      </dsp:txBody>
      <dsp:txXfrm>
        <a:off x="39768" y="39768"/>
        <a:ext cx="5530000" cy="1278252"/>
      </dsp:txXfrm>
    </dsp:sp>
    <dsp:sp modelId="{59F59E56-CE27-41E6-96E9-BBDFF01520D9}">
      <dsp:nvSpPr>
        <dsp:cNvPr id="0" name=""/>
        <dsp:cNvSpPr/>
      </dsp:nvSpPr>
      <dsp:spPr>
        <a:xfrm>
          <a:off x="617219" y="1584087"/>
          <a:ext cx="6995160" cy="1357788"/>
        </a:xfrm>
        <a:prstGeom prst="roundRect">
          <a:avLst>
            <a:gd name="adj" fmla="val 10000"/>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53340" tIns="53340" rIns="53340" bIns="53340" numCol="1" spcCol="1270" anchor="ctr" anchorCtr="0">
          <a:noAutofit/>
        </a:bodyPr>
        <a:lstStyle/>
        <a:p>
          <a:pPr lvl="0" algn="l" defTabSz="622300" latinLnBrk="1">
            <a:lnSpc>
              <a:spcPct val="150000"/>
            </a:lnSpc>
            <a:spcBef>
              <a:spcPct val="0"/>
            </a:spcBef>
            <a:spcAft>
              <a:spcPct val="35000"/>
            </a:spcAft>
          </a:pPr>
          <a:r>
            <a:rPr lang="en-US" sz="1400" kern="1200" dirty="0" smtClean="0">
              <a:latin typeface="HY헤드라인M" pitchFamily="18" charset="-127"/>
              <a:ea typeface="HY헤드라인M" pitchFamily="18" charset="-127"/>
            </a:rPr>
            <a:t>Without </a:t>
          </a:r>
          <a:r>
            <a:rPr lang="en-US" sz="1400" kern="1200" dirty="0" err="1" smtClean="0">
              <a:latin typeface="HY헤드라인M" pitchFamily="18" charset="-127"/>
              <a:ea typeface="HY헤드라인M" pitchFamily="18" charset="-127"/>
            </a:rPr>
            <a:t>tazo</a:t>
          </a:r>
          <a:r>
            <a:rPr lang="en-US" sz="1400" kern="1200" dirty="0" smtClean="0">
              <a:latin typeface="HY헤드라인M" pitchFamily="18" charset="-127"/>
              <a:ea typeface="HY헤드라인M" pitchFamily="18" charset="-127"/>
            </a:rPr>
            <a:t> group: 25/1606 (1.6%)</a:t>
          </a:r>
        </a:p>
        <a:p>
          <a:pPr lvl="0" algn="l" defTabSz="622300" latinLnBrk="1">
            <a:lnSpc>
              <a:spcPct val="150000"/>
            </a:lnSpc>
            <a:spcBef>
              <a:spcPct val="0"/>
            </a:spcBef>
            <a:spcAft>
              <a:spcPct val="35000"/>
            </a:spcAft>
          </a:pPr>
          <a:r>
            <a:rPr lang="en-US" sz="1400" kern="1200" dirty="0" smtClean="0">
              <a:latin typeface="HY헤드라인M" pitchFamily="18" charset="-127"/>
              <a:ea typeface="HY헤드라인M" pitchFamily="18" charset="-127"/>
            </a:rPr>
            <a:t>With </a:t>
          </a:r>
          <a:r>
            <a:rPr lang="en-US" sz="1400" kern="1200" dirty="0" err="1" smtClean="0">
              <a:latin typeface="HY헤드라인M" pitchFamily="18" charset="-127"/>
              <a:ea typeface="HY헤드라인M" pitchFamily="18" charset="-127"/>
            </a:rPr>
            <a:t>tazo</a:t>
          </a:r>
          <a:r>
            <a:rPr lang="en-US" sz="1400" kern="1200" dirty="0" smtClean="0">
              <a:latin typeface="HY헤드라인M" pitchFamily="18" charset="-127"/>
              <a:ea typeface="HY헤드라인M" pitchFamily="18" charset="-127"/>
            </a:rPr>
            <a:t> group: 10/394 (2.5%) (P = 0.18)</a:t>
          </a:r>
        </a:p>
        <a:p>
          <a:pPr lvl="0" algn="l" defTabSz="622300" latinLnBrk="1">
            <a:lnSpc>
              <a:spcPct val="150000"/>
            </a:lnSpc>
            <a:spcBef>
              <a:spcPct val="0"/>
            </a:spcBef>
            <a:spcAft>
              <a:spcPct val="35000"/>
            </a:spcAft>
          </a:pPr>
          <a:r>
            <a:rPr lang="en-US" sz="1400" kern="1200" dirty="0" smtClean="0">
              <a:latin typeface="HY헤드라인M" pitchFamily="18" charset="-127"/>
              <a:ea typeface="HY헤드라인M" pitchFamily="18" charset="-127"/>
            </a:rPr>
            <a:t>Median GM: 0.122 versus 0.141 (P &lt; 0.001) </a:t>
          </a:r>
          <a:endParaRPr lang="ko-KR" altLang="en-US" sz="1400" kern="1200" dirty="0">
            <a:latin typeface="HY헤드라인M" pitchFamily="18" charset="-127"/>
            <a:ea typeface="HY헤드라인M" pitchFamily="18" charset="-127"/>
          </a:endParaRPr>
        </a:p>
      </dsp:txBody>
      <dsp:txXfrm>
        <a:off x="656987" y="1623855"/>
        <a:ext cx="5415841" cy="1278252"/>
      </dsp:txXfrm>
    </dsp:sp>
    <dsp:sp modelId="{C1A2915A-0F5F-4241-A66A-904C2E2F1954}">
      <dsp:nvSpPr>
        <dsp:cNvPr id="0" name=""/>
        <dsp:cNvSpPr/>
      </dsp:nvSpPr>
      <dsp:spPr>
        <a:xfrm>
          <a:off x="1234439" y="3168174"/>
          <a:ext cx="6995160" cy="1357788"/>
        </a:xfrm>
        <a:prstGeom prst="roundRect">
          <a:avLst>
            <a:gd name="adj" fmla="val 10000"/>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53340" tIns="53340" rIns="53340" bIns="53340" numCol="1" spcCol="1270" anchor="ctr" anchorCtr="0">
          <a:noAutofit/>
        </a:bodyPr>
        <a:lstStyle/>
        <a:p>
          <a:pPr lvl="0" algn="l" defTabSz="622300" latinLnBrk="1">
            <a:lnSpc>
              <a:spcPct val="150000"/>
            </a:lnSpc>
            <a:spcBef>
              <a:spcPct val="0"/>
            </a:spcBef>
            <a:spcAft>
              <a:spcPct val="35000"/>
            </a:spcAft>
          </a:pPr>
          <a:r>
            <a:rPr lang="en-US" sz="1400" kern="1200" dirty="0" smtClean="0">
              <a:latin typeface="HY헤드라인M" pitchFamily="18" charset="-127"/>
              <a:ea typeface="HY헤드라인M" pitchFamily="18" charset="-127"/>
            </a:rPr>
            <a:t>Although some residual GM might still be present </a:t>
          </a:r>
        </a:p>
        <a:p>
          <a:pPr lvl="0" algn="l" defTabSz="622300" latinLnBrk="1">
            <a:lnSpc>
              <a:spcPct val="150000"/>
            </a:lnSpc>
            <a:spcBef>
              <a:spcPct val="0"/>
            </a:spcBef>
            <a:spcAft>
              <a:spcPct val="35000"/>
            </a:spcAft>
          </a:pPr>
          <a:r>
            <a:rPr lang="en-US" sz="1400" kern="1200" dirty="0" smtClean="0">
              <a:latin typeface="HY헤드라인M" pitchFamily="18" charset="-127"/>
              <a:ea typeface="HY헤드라인M" pitchFamily="18" charset="-127"/>
            </a:rPr>
            <a:t>no longer responsible for false-positive GM results</a:t>
          </a:r>
          <a:endParaRPr lang="ko-KR" altLang="en-US" sz="1400" kern="1200" dirty="0">
            <a:latin typeface="HY헤드라인M" pitchFamily="18" charset="-127"/>
            <a:ea typeface="HY헤드라인M" pitchFamily="18" charset="-127"/>
          </a:endParaRPr>
        </a:p>
      </dsp:txBody>
      <dsp:txXfrm>
        <a:off x="1274207" y="3207942"/>
        <a:ext cx="5415841" cy="1278252"/>
      </dsp:txXfrm>
    </dsp:sp>
    <dsp:sp modelId="{6FA720B7-9CAE-4DE6-9B68-46F6FF1BD029}">
      <dsp:nvSpPr>
        <dsp:cNvPr id="0" name=""/>
        <dsp:cNvSpPr/>
      </dsp:nvSpPr>
      <dsp:spPr>
        <a:xfrm>
          <a:off x="6112597" y="1029656"/>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311173" y="1029656"/>
        <a:ext cx="485410" cy="664128"/>
      </dsp:txXfrm>
    </dsp:sp>
    <dsp:sp modelId="{86143EE7-376E-4CCE-9985-3D1FDDD998A4}">
      <dsp:nvSpPr>
        <dsp:cNvPr id="0" name=""/>
        <dsp:cNvSpPr/>
      </dsp:nvSpPr>
      <dsp:spPr>
        <a:xfrm>
          <a:off x="6729817" y="2604691"/>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928393" y="2604691"/>
        <a:ext cx="485410" cy="6641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CB3F1-4702-4558-9C35-7AE991949B59}">
      <dsp:nvSpPr>
        <dsp:cNvPr id="0" name=""/>
        <dsp:cNvSpPr/>
      </dsp:nvSpPr>
      <dsp:spPr>
        <a:xfrm>
          <a:off x="0" y="0"/>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latinLnBrk="1">
            <a:lnSpc>
              <a:spcPct val="90000"/>
            </a:lnSpc>
            <a:spcBef>
              <a:spcPct val="0"/>
            </a:spcBef>
            <a:spcAft>
              <a:spcPct val="35000"/>
            </a:spcAft>
          </a:pPr>
          <a:r>
            <a:rPr lang="en-US" altLang="ko-KR" sz="1800" kern="1200" dirty="0" smtClean="0">
              <a:solidFill>
                <a:srgbClr val="FFFF00"/>
              </a:solidFill>
              <a:latin typeface="HY헤드라인M" panose="02030600000101010101" pitchFamily="18" charset="-127"/>
              <a:ea typeface="HY헤드라인M" panose="02030600000101010101" pitchFamily="18" charset="-127"/>
            </a:rPr>
            <a:t>Prospective, multicenter, observational study</a:t>
          </a:r>
        </a:p>
        <a:p>
          <a:pPr lvl="0" algn="l" defTabSz="800100" latinLnBrk="1">
            <a:lnSpc>
              <a:spcPct val="90000"/>
            </a:lnSpc>
            <a:spcBef>
              <a:spcPct val="0"/>
            </a:spcBef>
            <a:spcAft>
              <a:spcPct val="35000"/>
            </a:spcAft>
          </a:pPr>
          <a:r>
            <a:rPr lang="en-US" sz="1800" kern="1200" dirty="0" err="1" smtClean="0">
              <a:latin typeface="HY헤드라인M" panose="02030600000101010101" pitchFamily="18" charset="-127"/>
              <a:ea typeface="HY헤드라인M" panose="02030600000101010101" pitchFamily="18" charset="-127"/>
            </a:rPr>
            <a:t>voriconazole</a:t>
          </a:r>
          <a:r>
            <a:rPr lang="en-US" sz="1800" kern="1200" dirty="0" smtClean="0">
              <a:latin typeface="HY헤드라인M" panose="02030600000101010101" pitchFamily="18" charset="-127"/>
              <a:ea typeface="HY헤드라인M" panose="02030600000101010101" pitchFamily="18" charset="-127"/>
            </a:rPr>
            <a:t> and </a:t>
          </a:r>
          <a:r>
            <a:rPr lang="en-US" sz="1800" kern="1200" dirty="0" err="1" smtClean="0">
              <a:latin typeface="HY헤드라인M" panose="02030600000101010101" pitchFamily="18" charset="-127"/>
              <a:ea typeface="HY헤드라인M" panose="02030600000101010101" pitchFamily="18" charset="-127"/>
            </a:rPr>
            <a:t>caspofungin</a:t>
          </a:r>
          <a:r>
            <a:rPr lang="en-US" sz="1800" kern="1200" dirty="0" smtClean="0">
              <a:latin typeface="HY헤드라인M" panose="02030600000101010101" pitchFamily="18" charset="-127"/>
              <a:ea typeface="HY헤드라인M" panose="02030600000101010101" pitchFamily="18" charset="-127"/>
            </a:rPr>
            <a:t> (n=40) VS lipid formulation of </a:t>
          </a:r>
          <a:r>
            <a:rPr lang="en-US" sz="1800" kern="1200" dirty="0" err="1" smtClean="0">
              <a:latin typeface="HY헤드라인M" panose="02030600000101010101" pitchFamily="18" charset="-127"/>
              <a:ea typeface="HY헤드라인M" panose="02030600000101010101" pitchFamily="18" charset="-127"/>
            </a:rPr>
            <a:t>AmB</a:t>
          </a:r>
          <a:r>
            <a:rPr lang="en-US" sz="1800" kern="1200" dirty="0" smtClean="0">
              <a:latin typeface="HY헤드라인M" panose="02030600000101010101" pitchFamily="18" charset="-127"/>
              <a:ea typeface="HY헤드라인M" panose="02030600000101010101" pitchFamily="18" charset="-127"/>
            </a:rPr>
            <a:t> (n=47), </a:t>
          </a:r>
          <a:r>
            <a:rPr lang="en-US" sz="1800" kern="1200" dirty="0" smtClean="0">
              <a:solidFill>
                <a:srgbClr val="FFFF00"/>
              </a:solidFill>
              <a:latin typeface="HY헤드라인M" panose="02030600000101010101" pitchFamily="18" charset="-127"/>
              <a:ea typeface="HY헤드라인M" panose="02030600000101010101" pitchFamily="18" charset="-127"/>
            </a:rPr>
            <a:t>Survival at 90 days</a:t>
          </a:r>
          <a:endParaRPr lang="ko-KR" altLang="en-US" sz="1800" kern="1200" dirty="0">
            <a:solidFill>
              <a:srgbClr val="FFFF00"/>
            </a:solidFill>
            <a:latin typeface="HY헤드라인M" panose="02030600000101010101" pitchFamily="18" charset="-127"/>
            <a:ea typeface="HY헤드라인M" panose="02030600000101010101" pitchFamily="18" charset="-127"/>
          </a:endParaRPr>
        </a:p>
      </dsp:txBody>
      <dsp:txXfrm>
        <a:off x="39768" y="39768"/>
        <a:ext cx="5530000" cy="1278252"/>
      </dsp:txXfrm>
    </dsp:sp>
    <dsp:sp modelId="{B16BD73F-1C98-46A5-931C-A1597326E0FD}">
      <dsp:nvSpPr>
        <dsp:cNvPr id="0" name=""/>
        <dsp:cNvSpPr/>
      </dsp:nvSpPr>
      <dsp:spPr>
        <a:xfrm>
          <a:off x="617219" y="1584087"/>
          <a:ext cx="6995160" cy="1357788"/>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latinLnBrk="1">
            <a:lnSpc>
              <a:spcPct val="90000"/>
            </a:lnSpc>
            <a:spcBef>
              <a:spcPct val="0"/>
            </a:spcBef>
            <a:spcAft>
              <a:spcPct val="35000"/>
            </a:spcAft>
          </a:pPr>
          <a:r>
            <a:rPr lang="en-US" sz="1800" kern="1200" dirty="0" smtClean="0">
              <a:latin typeface="HY헤드라인M" panose="02030600000101010101" pitchFamily="18" charset="-127"/>
              <a:ea typeface="HY헤드라인M" panose="02030600000101010101" pitchFamily="18" charset="-127"/>
            </a:rPr>
            <a:t>Sur: 67.5% (27/40) VS 51% (24/47), P=0.117</a:t>
          </a:r>
        </a:p>
        <a:p>
          <a:pPr lvl="0" algn="l" defTabSz="800100" latinLnBrk="1">
            <a:lnSpc>
              <a:spcPct val="90000"/>
            </a:lnSpc>
            <a:spcBef>
              <a:spcPct val="0"/>
            </a:spcBef>
            <a:spcAft>
              <a:spcPct val="35000"/>
            </a:spcAft>
          </a:pPr>
          <a:r>
            <a:rPr lang="en-US" sz="1800" kern="1200" dirty="0" smtClean="0">
              <a:latin typeface="HY헤드라인M" panose="02030600000101010101" pitchFamily="18" charset="-127"/>
              <a:ea typeface="HY헤드라인M" panose="02030600000101010101" pitchFamily="18" charset="-127"/>
            </a:rPr>
            <a:t>recipients with renal failure (HR 0.32, P=0.022) </a:t>
          </a:r>
        </a:p>
        <a:p>
          <a:pPr lvl="0" algn="l" defTabSz="800100" latinLnBrk="1">
            <a:lnSpc>
              <a:spcPct val="90000"/>
            </a:lnSpc>
            <a:spcBef>
              <a:spcPct val="0"/>
            </a:spcBef>
            <a:spcAft>
              <a:spcPct val="35000"/>
            </a:spcAft>
          </a:pPr>
          <a:r>
            <a:rPr lang="en-US" sz="1800" kern="1200" dirty="0" smtClean="0">
              <a:latin typeface="HY헤드라인M" panose="02030600000101010101" pitchFamily="18" charset="-127"/>
              <a:ea typeface="HY헤드라인M" panose="02030600000101010101" pitchFamily="18" charset="-127"/>
            </a:rPr>
            <a:t>A. </a:t>
          </a:r>
          <a:r>
            <a:rPr lang="en-US" sz="1800" kern="1200" dirty="0" err="1" smtClean="0">
              <a:latin typeface="HY헤드라인M" panose="02030600000101010101" pitchFamily="18" charset="-127"/>
              <a:ea typeface="HY헤드라인M" panose="02030600000101010101" pitchFamily="18" charset="-127"/>
            </a:rPr>
            <a:t>fumigatus</a:t>
          </a:r>
          <a:r>
            <a:rPr lang="en-US" sz="1800" kern="1200" dirty="0" smtClean="0">
              <a:latin typeface="HY헤드라인M" panose="02030600000101010101" pitchFamily="18" charset="-127"/>
              <a:ea typeface="HY헤드라인M" panose="02030600000101010101" pitchFamily="18" charset="-127"/>
            </a:rPr>
            <a:t> infection (HR 0.37, P=0.019)</a:t>
          </a:r>
          <a:endParaRPr lang="ko-KR" altLang="en-US" sz="1800" kern="1200" dirty="0">
            <a:latin typeface="HY헤드라인M" panose="02030600000101010101" pitchFamily="18" charset="-127"/>
            <a:ea typeface="HY헤드라인M" panose="02030600000101010101" pitchFamily="18" charset="-127"/>
          </a:endParaRPr>
        </a:p>
      </dsp:txBody>
      <dsp:txXfrm>
        <a:off x="656987" y="1623855"/>
        <a:ext cx="5415841" cy="1278252"/>
      </dsp:txXfrm>
    </dsp:sp>
    <dsp:sp modelId="{7600BAE1-C5FD-454C-8082-0C138EC9840F}">
      <dsp:nvSpPr>
        <dsp:cNvPr id="0" name=""/>
        <dsp:cNvSpPr/>
      </dsp:nvSpPr>
      <dsp:spPr>
        <a:xfrm>
          <a:off x="1234439" y="3168174"/>
          <a:ext cx="6995160" cy="1357788"/>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latinLnBrk="1">
            <a:lnSpc>
              <a:spcPct val="90000"/>
            </a:lnSpc>
            <a:spcBef>
              <a:spcPct val="0"/>
            </a:spcBef>
            <a:spcAft>
              <a:spcPct val="35000"/>
            </a:spcAft>
          </a:pPr>
          <a:r>
            <a:rPr lang="en-US" altLang="ko-KR" sz="1800" kern="1200" dirty="0" smtClean="0">
              <a:latin typeface="HY헤드라인M" panose="02030600000101010101" pitchFamily="18" charset="-127"/>
              <a:ea typeface="HY헤드라인M" panose="02030600000101010101" pitchFamily="18" charset="-127"/>
            </a:rPr>
            <a:t>Conclusion: </a:t>
          </a:r>
          <a:r>
            <a:rPr lang="en-US" sz="1800" kern="1200" dirty="0" smtClean="0">
              <a:latin typeface="HY헤드라인M" panose="02030600000101010101" pitchFamily="18" charset="-127"/>
              <a:ea typeface="HY헤드라인M" panose="02030600000101010101" pitchFamily="18" charset="-127"/>
            </a:rPr>
            <a:t>Combination of </a:t>
          </a:r>
          <a:r>
            <a:rPr lang="en-US" sz="1800" kern="1200" dirty="0" err="1" smtClean="0">
              <a:latin typeface="HY헤드라인M" panose="02030600000101010101" pitchFamily="18" charset="-127"/>
              <a:ea typeface="HY헤드라인M" panose="02030600000101010101" pitchFamily="18" charset="-127"/>
            </a:rPr>
            <a:t>voriconazole</a:t>
          </a:r>
          <a:r>
            <a:rPr lang="en-US" sz="1800" kern="1200" dirty="0" smtClean="0">
              <a:latin typeface="HY헤드라인M" panose="02030600000101010101" pitchFamily="18" charset="-127"/>
              <a:ea typeface="HY헤드라인M" panose="02030600000101010101" pitchFamily="18" charset="-127"/>
            </a:rPr>
            <a:t> and </a:t>
          </a:r>
          <a:r>
            <a:rPr lang="en-US" sz="1800" kern="1200" dirty="0" err="1" smtClean="0">
              <a:latin typeface="HY헤드라인M" panose="02030600000101010101" pitchFamily="18" charset="-127"/>
              <a:ea typeface="HY헤드라인M" panose="02030600000101010101" pitchFamily="18" charset="-127"/>
            </a:rPr>
            <a:t>caspofungin</a:t>
          </a:r>
          <a:r>
            <a:rPr lang="en-US" sz="1800" kern="1200" dirty="0" smtClean="0">
              <a:latin typeface="HY헤드라인M" panose="02030600000101010101" pitchFamily="18" charset="-127"/>
              <a:ea typeface="HY헤드라인M" panose="02030600000101010101" pitchFamily="18" charset="-127"/>
            </a:rPr>
            <a:t> might be considered preferable therapy </a:t>
          </a:r>
          <a:endParaRPr lang="ko-KR" altLang="en-US" sz="1800" kern="1200" dirty="0">
            <a:latin typeface="HY헤드라인M" panose="02030600000101010101" pitchFamily="18" charset="-127"/>
            <a:ea typeface="HY헤드라인M" panose="02030600000101010101" pitchFamily="18" charset="-127"/>
          </a:endParaRPr>
        </a:p>
      </dsp:txBody>
      <dsp:txXfrm>
        <a:off x="1274207" y="3207942"/>
        <a:ext cx="5415841" cy="1278252"/>
      </dsp:txXfrm>
    </dsp:sp>
    <dsp:sp modelId="{E2BB2489-9A74-4019-AB26-90D07969F03C}">
      <dsp:nvSpPr>
        <dsp:cNvPr id="0" name=""/>
        <dsp:cNvSpPr/>
      </dsp:nvSpPr>
      <dsp:spPr>
        <a:xfrm>
          <a:off x="6112597" y="1029656"/>
          <a:ext cx="882562" cy="88256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311173" y="1029656"/>
        <a:ext cx="485410" cy="664128"/>
      </dsp:txXfrm>
    </dsp:sp>
    <dsp:sp modelId="{CE5B1FA0-58BB-4E39-9D96-889CD26DF2DA}">
      <dsp:nvSpPr>
        <dsp:cNvPr id="0" name=""/>
        <dsp:cNvSpPr/>
      </dsp:nvSpPr>
      <dsp:spPr>
        <a:xfrm>
          <a:off x="6729817" y="2604691"/>
          <a:ext cx="882562" cy="882562"/>
        </a:xfrm>
        <a:prstGeom prst="downArrow">
          <a:avLst>
            <a:gd name="adj1" fmla="val 55000"/>
            <a:gd name="adj2" fmla="val 45000"/>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928393" y="2604691"/>
        <a:ext cx="485410" cy="6641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00EB7-83D7-4829-8ADE-E3AA667CA561}">
      <dsp:nvSpPr>
        <dsp:cNvPr id="0" name=""/>
        <dsp:cNvSpPr/>
      </dsp:nvSpPr>
      <dsp:spPr>
        <a:xfrm>
          <a:off x="0" y="0"/>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latinLnBrk="1">
            <a:lnSpc>
              <a:spcPct val="90000"/>
            </a:lnSpc>
            <a:spcBef>
              <a:spcPct val="0"/>
            </a:spcBef>
            <a:spcAft>
              <a:spcPct val="35000"/>
            </a:spcAft>
          </a:pPr>
          <a:r>
            <a:rPr lang="en-US" sz="1600" kern="1200" dirty="0" smtClean="0">
              <a:latin typeface="HY헤드라인M" panose="02030600000101010101" pitchFamily="18" charset="-127"/>
              <a:ea typeface="HY헤드라인M" panose="02030600000101010101" pitchFamily="18" charset="-127"/>
            </a:rPr>
            <a:t>- Combination of liposomal (</a:t>
          </a:r>
          <a:r>
            <a:rPr lang="en-US" sz="1600" kern="1200" dirty="0" err="1" smtClean="0">
              <a:latin typeface="HY헤드라인M" panose="02030600000101010101" pitchFamily="18" charset="-127"/>
              <a:ea typeface="HY헤드라인M" panose="02030600000101010101" pitchFamily="18" charset="-127"/>
            </a:rPr>
            <a:t>AmB</a:t>
          </a:r>
          <a:r>
            <a:rPr lang="en-US" sz="1600" kern="1200" dirty="0" smtClean="0">
              <a:latin typeface="HY헤드라인M" panose="02030600000101010101" pitchFamily="18" charset="-127"/>
              <a:ea typeface="HY헤드라인M" panose="02030600000101010101" pitchFamily="18" charset="-127"/>
            </a:rPr>
            <a:t>) (3 mg/kg daily) + </a:t>
          </a:r>
          <a:r>
            <a:rPr lang="en-US" sz="1600" kern="1200" dirty="0" err="1" smtClean="0">
              <a:latin typeface="HY헤드라인M" panose="02030600000101010101" pitchFamily="18" charset="-127"/>
              <a:ea typeface="HY헤드라인M" panose="02030600000101010101" pitchFamily="18" charset="-127"/>
            </a:rPr>
            <a:t>caspofungin</a:t>
          </a:r>
          <a:r>
            <a:rPr lang="en-US" sz="1600" kern="1200" dirty="0" smtClean="0">
              <a:latin typeface="HY헤드라인M" panose="02030600000101010101" pitchFamily="18" charset="-127"/>
              <a:ea typeface="HY헤드라인M" panose="02030600000101010101" pitchFamily="18" charset="-127"/>
            </a:rPr>
            <a:t> VS high-dose </a:t>
          </a:r>
          <a:r>
            <a:rPr lang="en-US" sz="1600" kern="1200" dirty="0" err="1" smtClean="0">
              <a:latin typeface="HY헤드라인M" panose="02030600000101010101" pitchFamily="18" charset="-127"/>
              <a:ea typeface="HY헤드라인M" panose="02030600000101010101" pitchFamily="18" charset="-127"/>
            </a:rPr>
            <a:t>AmB</a:t>
          </a:r>
          <a:r>
            <a:rPr lang="en-US" sz="1600" kern="1200" dirty="0" smtClean="0">
              <a:latin typeface="HY헤드라인M" panose="02030600000101010101" pitchFamily="18" charset="-127"/>
              <a:ea typeface="HY헤드라인M" panose="02030600000101010101" pitchFamily="18" charset="-127"/>
            </a:rPr>
            <a:t> regimen (10 mg/kg daily)</a:t>
          </a:r>
        </a:p>
        <a:p>
          <a:pPr lvl="0" algn="l" defTabSz="711200" latinLnBrk="1">
            <a:lnSpc>
              <a:spcPct val="90000"/>
            </a:lnSpc>
            <a:spcBef>
              <a:spcPct val="0"/>
            </a:spcBef>
            <a:spcAft>
              <a:spcPct val="35000"/>
            </a:spcAft>
          </a:pPr>
          <a:r>
            <a:rPr lang="en-US" sz="1600" kern="1200" dirty="0" smtClean="0">
              <a:latin typeface="HY헤드라인M" panose="02030600000101010101" pitchFamily="18" charset="-127"/>
              <a:ea typeface="HY헤드라인M" panose="02030600000101010101" pitchFamily="18" charset="-127"/>
            </a:rPr>
            <a:t>- 21 men and 9 women) with hematologic malignancies </a:t>
          </a:r>
          <a:endParaRPr lang="ko-KR" altLang="en-US" sz="1600" kern="1200" dirty="0">
            <a:latin typeface="HY헤드라인M" panose="02030600000101010101" pitchFamily="18" charset="-127"/>
            <a:ea typeface="HY헤드라인M" panose="02030600000101010101" pitchFamily="18" charset="-127"/>
          </a:endParaRPr>
        </a:p>
      </dsp:txBody>
      <dsp:txXfrm>
        <a:off x="39768" y="39768"/>
        <a:ext cx="5530000" cy="1278252"/>
      </dsp:txXfrm>
    </dsp:sp>
    <dsp:sp modelId="{D87834D5-09FC-4C08-A15D-03798FC6AB13}">
      <dsp:nvSpPr>
        <dsp:cNvPr id="0" name=""/>
        <dsp:cNvSpPr/>
      </dsp:nvSpPr>
      <dsp:spPr>
        <a:xfrm>
          <a:off x="617219" y="1584087"/>
          <a:ext cx="6995160" cy="1357788"/>
        </a:xfrm>
        <a:prstGeom prst="roundRect">
          <a:avLst>
            <a:gd name="adj" fmla="val 1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latinLnBrk="1">
            <a:lnSpc>
              <a:spcPct val="90000"/>
            </a:lnSpc>
            <a:spcBef>
              <a:spcPct val="0"/>
            </a:spcBef>
            <a:spcAft>
              <a:spcPct val="35000"/>
            </a:spcAft>
          </a:pPr>
          <a:r>
            <a:rPr lang="en-US" sz="1600" kern="1200" dirty="0" smtClean="0">
              <a:latin typeface="HY헤드라인M" panose="02030600000101010101" pitchFamily="18" charset="-127"/>
              <a:ea typeface="HY헤드라인M" panose="02030600000101010101" pitchFamily="18" charset="-127"/>
            </a:rPr>
            <a:t>PR or CR: 67% VS 27%</a:t>
          </a:r>
        </a:p>
        <a:p>
          <a:pPr lvl="0" algn="l" defTabSz="711200" latinLnBrk="1">
            <a:lnSpc>
              <a:spcPct val="90000"/>
            </a:lnSpc>
            <a:spcBef>
              <a:spcPct val="0"/>
            </a:spcBef>
            <a:spcAft>
              <a:spcPct val="35000"/>
            </a:spcAft>
          </a:pPr>
          <a:r>
            <a:rPr lang="en-US" sz="1600" kern="1200" dirty="0" smtClean="0">
              <a:latin typeface="HY헤드라인M" panose="02030600000101010101" pitchFamily="18" charset="-127"/>
              <a:ea typeface="HY헤드라인M" panose="02030600000101010101" pitchFamily="18" charset="-127"/>
            </a:rPr>
            <a:t>Survival rates at 12 weeks: 100% VS. 80%</a:t>
          </a:r>
        </a:p>
        <a:p>
          <a:pPr lvl="0" algn="l" defTabSz="711200" latinLnBrk="1">
            <a:lnSpc>
              <a:spcPct val="90000"/>
            </a:lnSpc>
            <a:spcBef>
              <a:spcPct val="0"/>
            </a:spcBef>
            <a:spcAft>
              <a:spcPct val="35000"/>
            </a:spcAft>
          </a:pPr>
          <a:r>
            <a:rPr lang="en-US" sz="1600" kern="1200" dirty="0" smtClean="0">
              <a:latin typeface="HY헤드라인M" panose="02030600000101010101" pitchFamily="18" charset="-127"/>
              <a:ea typeface="HY헤드라인M" panose="02030600000101010101" pitchFamily="18" charset="-127"/>
            </a:rPr>
            <a:t>A 2-fold increase in serum creatinine : 7% VS 23%</a:t>
          </a:r>
          <a:endParaRPr lang="ko-KR" altLang="en-US" sz="1600" kern="1200" dirty="0">
            <a:latin typeface="HY헤드라인M" panose="02030600000101010101" pitchFamily="18" charset="-127"/>
            <a:ea typeface="HY헤드라인M" panose="02030600000101010101" pitchFamily="18" charset="-127"/>
          </a:endParaRPr>
        </a:p>
      </dsp:txBody>
      <dsp:txXfrm>
        <a:off x="656987" y="1623855"/>
        <a:ext cx="5415841" cy="1278252"/>
      </dsp:txXfrm>
    </dsp:sp>
    <dsp:sp modelId="{1BB8653A-A33F-448F-A8C2-40462408458D}">
      <dsp:nvSpPr>
        <dsp:cNvPr id="0" name=""/>
        <dsp:cNvSpPr/>
      </dsp:nvSpPr>
      <dsp:spPr>
        <a:xfrm>
          <a:off x="1234439" y="3168174"/>
          <a:ext cx="6995160" cy="1357788"/>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latinLnBrk="1">
            <a:lnSpc>
              <a:spcPct val="90000"/>
            </a:lnSpc>
            <a:spcBef>
              <a:spcPct val="0"/>
            </a:spcBef>
            <a:spcAft>
              <a:spcPct val="35000"/>
            </a:spcAft>
          </a:pPr>
          <a:r>
            <a:rPr lang="en-US" sz="1600" kern="1200" dirty="0" smtClean="0">
              <a:latin typeface="HY헤드라인M" panose="02030600000101010101" pitchFamily="18" charset="-127"/>
              <a:ea typeface="HY헤드라인M" panose="02030600000101010101" pitchFamily="18" charset="-127"/>
            </a:rPr>
            <a:t>combination of liposomal </a:t>
          </a:r>
          <a:r>
            <a:rPr lang="en-US" sz="1600" kern="1200" dirty="0" err="1" smtClean="0">
              <a:latin typeface="HY헤드라인M" panose="02030600000101010101" pitchFamily="18" charset="-127"/>
              <a:ea typeface="HY헤드라인M" panose="02030600000101010101" pitchFamily="18" charset="-127"/>
            </a:rPr>
            <a:t>AmB</a:t>
          </a:r>
          <a:r>
            <a:rPr lang="en-US" sz="1600" kern="1200" dirty="0" smtClean="0">
              <a:latin typeface="HY헤드라인M" panose="02030600000101010101" pitchFamily="18" charset="-127"/>
              <a:ea typeface="HY헤드라인M" panose="02030600000101010101" pitchFamily="18" charset="-127"/>
            </a:rPr>
            <a:t> and </a:t>
          </a:r>
          <a:r>
            <a:rPr lang="en-US" sz="1600" kern="1200" dirty="0" err="1" smtClean="0">
              <a:latin typeface="HY헤드라인M" panose="02030600000101010101" pitchFamily="18" charset="-127"/>
              <a:ea typeface="HY헤드라인M" panose="02030600000101010101" pitchFamily="18" charset="-127"/>
            </a:rPr>
            <a:t>caspofungin</a:t>
          </a:r>
          <a:r>
            <a:rPr lang="en-US" sz="1600" kern="1200" dirty="0" smtClean="0">
              <a:latin typeface="HY헤드라인M" panose="02030600000101010101" pitchFamily="18" charset="-127"/>
              <a:ea typeface="HY헤드라인M" panose="02030600000101010101" pitchFamily="18" charset="-127"/>
            </a:rPr>
            <a:t> was promising as therapy for IA compared with </a:t>
          </a:r>
          <a:r>
            <a:rPr lang="en-US" sz="1600" kern="1200" dirty="0" err="1" smtClean="0">
              <a:latin typeface="HY헤드라인M" panose="02030600000101010101" pitchFamily="18" charset="-127"/>
              <a:ea typeface="HY헤드라인M" panose="02030600000101010101" pitchFamily="18" charset="-127"/>
            </a:rPr>
            <a:t>monoThx</a:t>
          </a:r>
          <a:endParaRPr lang="ko-KR" altLang="en-US" sz="1600" kern="1200" dirty="0">
            <a:latin typeface="HY헤드라인M" panose="02030600000101010101" pitchFamily="18" charset="-127"/>
            <a:ea typeface="HY헤드라인M" panose="02030600000101010101" pitchFamily="18" charset="-127"/>
          </a:endParaRPr>
        </a:p>
      </dsp:txBody>
      <dsp:txXfrm>
        <a:off x="1274207" y="3207942"/>
        <a:ext cx="5415841" cy="1278252"/>
      </dsp:txXfrm>
    </dsp:sp>
    <dsp:sp modelId="{EB0C9698-2092-45E5-82D1-A6C2D254B730}">
      <dsp:nvSpPr>
        <dsp:cNvPr id="0" name=""/>
        <dsp:cNvSpPr/>
      </dsp:nvSpPr>
      <dsp:spPr>
        <a:xfrm>
          <a:off x="6112597" y="1029656"/>
          <a:ext cx="882562" cy="88256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311173" y="1029656"/>
        <a:ext cx="485410" cy="664128"/>
      </dsp:txXfrm>
    </dsp:sp>
    <dsp:sp modelId="{B957EC8A-EC27-44FD-AAA3-87FB405FC944}">
      <dsp:nvSpPr>
        <dsp:cNvPr id="0" name=""/>
        <dsp:cNvSpPr/>
      </dsp:nvSpPr>
      <dsp:spPr>
        <a:xfrm>
          <a:off x="6729817" y="2604691"/>
          <a:ext cx="882562" cy="882562"/>
        </a:xfrm>
        <a:prstGeom prst="downArrow">
          <a:avLst>
            <a:gd name="adj1" fmla="val 55000"/>
            <a:gd name="adj2" fmla="val 45000"/>
          </a:avLst>
        </a:prstGeom>
        <a:solidFill>
          <a:schemeClr val="accent4">
            <a:tint val="40000"/>
            <a:alpha val="90000"/>
            <a:hueOff val="-3945706"/>
            <a:satOff val="22157"/>
            <a:lumOff val="1408"/>
            <a:alphaOff val="0"/>
          </a:schemeClr>
        </a:solidFill>
        <a:ln w="25400" cap="flat" cmpd="sng" algn="ctr">
          <a:solidFill>
            <a:schemeClr val="accent4">
              <a:tint val="40000"/>
              <a:alpha val="90000"/>
              <a:hueOff val="-3945706"/>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latinLnBrk="1">
            <a:lnSpc>
              <a:spcPct val="90000"/>
            </a:lnSpc>
            <a:spcBef>
              <a:spcPct val="0"/>
            </a:spcBef>
            <a:spcAft>
              <a:spcPct val="35000"/>
            </a:spcAft>
          </a:pPr>
          <a:endParaRPr lang="ko-KR" altLang="en-US" sz="2900" kern="1200"/>
        </a:p>
      </dsp:txBody>
      <dsp:txXfrm>
        <a:off x="6928393" y="2604691"/>
        <a:ext cx="485410" cy="66412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0.5175</cdr:x>
      <cdr:y>0.10178</cdr:y>
    </cdr:from>
    <cdr:to>
      <cdr:x>0.96374</cdr:x>
      <cdr:y>0.27679</cdr:y>
    </cdr:to>
    <cdr:sp macro="" textlink="">
      <cdr:nvSpPr>
        <cdr:cNvPr id="5" name="TextBox 4"/>
        <cdr:cNvSpPr txBox="1"/>
      </cdr:nvSpPr>
      <cdr:spPr>
        <a:xfrm xmlns:a="http://schemas.openxmlformats.org/drawingml/2006/main">
          <a:off x="4258816" y="460649"/>
          <a:ext cx="3672407" cy="792088"/>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en-US" sz="1400" b="1" dirty="0" smtClean="0">
              <a:solidFill>
                <a:srgbClr val="002060"/>
              </a:solidFill>
            </a:rPr>
            <a:t>Double lung: 1/2-life = 6.7 Years</a:t>
          </a:r>
        </a:p>
        <a:p xmlns:a="http://schemas.openxmlformats.org/drawingml/2006/main">
          <a:r>
            <a:rPr lang="en-US" sz="1400" b="1" dirty="0" smtClean="0">
              <a:solidFill>
                <a:srgbClr val="002060"/>
              </a:solidFill>
            </a:rPr>
            <a:t>Single lung: 1/2-life = 4.6 Years</a:t>
          </a:r>
        </a:p>
        <a:p xmlns:a="http://schemas.openxmlformats.org/drawingml/2006/main">
          <a:r>
            <a:rPr lang="en-US" sz="1400" b="1" dirty="0" smtClean="0">
              <a:solidFill>
                <a:srgbClr val="FF0000"/>
              </a:solidFill>
            </a:rPr>
            <a:t>All lungs: 1/2-life = 5.5 Years</a:t>
          </a:r>
          <a:endParaRPr lang="en-US" sz="1400" b="1" dirty="0">
            <a:solidFill>
              <a:srgbClr val="FF0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741966-4F1B-49FE-947C-243BDF7D25A0}" type="datetimeFigureOut">
              <a:rPr lang="ko-KR" altLang="en-US" smtClean="0"/>
              <a:pPr/>
              <a:t>2015-02-10</a:t>
            </a:fld>
            <a:endParaRPr lang="ko-KR" altLang="en-US" dirty="0"/>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dirty="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7AB0B-3BDA-4425-A664-F7D6FF70F838}" type="slidenum">
              <a:rPr lang="ko-KR" altLang="en-US" smtClean="0"/>
              <a:pPr/>
              <a:t>‹#›</a:t>
            </a:fld>
            <a:endParaRPr lang="ko-KR" altLang="en-US" dirty="0"/>
          </a:p>
        </p:txBody>
      </p:sp>
    </p:spTree>
    <p:extLst>
      <p:ext uri="{BB962C8B-B14F-4D97-AF65-F5344CB8AC3E}">
        <p14:creationId xmlns:p14="http://schemas.microsoft.com/office/powerpoint/2010/main" val="421771746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a:t>
            </a:fld>
            <a:endParaRPr lang="ko-KR"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34</a:t>
            </a:r>
            <a:r>
              <a:rPr lang="ko-KR" altLang="en-US" dirty="0" smtClean="0"/>
              <a:t>명 </a:t>
            </a:r>
            <a:r>
              <a:rPr lang="en-US" altLang="ko-KR" dirty="0" smtClean="0"/>
              <a:t>single, 23 double, 9 HL</a:t>
            </a:r>
          </a:p>
          <a:p>
            <a:r>
              <a:rPr lang="en-US" altLang="ko-KR" dirty="0" smtClean="0"/>
              <a:t>COPD</a:t>
            </a:r>
            <a:r>
              <a:rPr lang="ko-KR" altLang="en-US" dirty="0" smtClean="0"/>
              <a:t>의 전체 </a:t>
            </a:r>
            <a:r>
              <a:rPr lang="ko-KR" altLang="en-US" dirty="0" err="1" smtClean="0"/>
              <a:t>유병율은</a:t>
            </a:r>
            <a:r>
              <a:rPr lang="ko-KR" altLang="en-US" dirty="0" smtClean="0"/>
              <a:t> </a:t>
            </a:r>
            <a:r>
              <a:rPr lang="en-US" altLang="ko-KR" dirty="0" smtClean="0"/>
              <a:t>30.8%</a:t>
            </a:r>
            <a:r>
              <a:rPr lang="en-US" altLang="ko-KR" baseline="0" dirty="0" smtClean="0"/>
              <a:t> </a:t>
            </a:r>
            <a:r>
              <a:rPr lang="ko-KR" altLang="en-US" baseline="0" dirty="0" smtClean="0"/>
              <a:t>였음</a:t>
            </a:r>
            <a:r>
              <a:rPr lang="en-US" altLang="ko-KR" baseline="0" dirty="0" smtClean="0"/>
              <a:t>.</a:t>
            </a:r>
          </a:p>
          <a:p>
            <a:r>
              <a:rPr lang="ko-KR" altLang="en-US" baseline="0" dirty="0" smtClean="0"/>
              <a:t>전체 평균 나이는 </a:t>
            </a:r>
            <a:r>
              <a:rPr lang="en-US" altLang="ko-KR" baseline="0" dirty="0" smtClean="0"/>
              <a:t>45.9yr</a:t>
            </a:r>
            <a:endParaRPr lang="en-US" altLang="ko-KR" dirty="0" smtClean="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14</a:t>
            </a:fld>
            <a:endParaRPr lang="ko-KR" altLang="en-US" dirty="0"/>
          </a:p>
        </p:txBody>
      </p:sp>
    </p:spTree>
    <p:extLst>
      <p:ext uri="{BB962C8B-B14F-4D97-AF65-F5344CB8AC3E}">
        <p14:creationId xmlns:p14="http://schemas.microsoft.com/office/powerpoint/2010/main" val="4233306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erythema, </a:t>
            </a:r>
            <a:r>
              <a:rPr lang="en-US" altLang="ko-KR" dirty="0" err="1" smtClean="0"/>
              <a:t>pseudomembranes</a:t>
            </a:r>
            <a:r>
              <a:rPr lang="en-US" altLang="ko-KR" dirty="0" smtClean="0"/>
              <a:t>, or ulcerations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16</a:t>
            </a:fld>
            <a:endParaRPr lang="ko-KR" altLang="en-US" dirty="0"/>
          </a:p>
        </p:txBody>
      </p:sp>
    </p:spTree>
    <p:extLst>
      <p:ext uri="{BB962C8B-B14F-4D97-AF65-F5344CB8AC3E}">
        <p14:creationId xmlns:p14="http://schemas.microsoft.com/office/powerpoint/2010/main" val="2260394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IA</a:t>
            </a:r>
            <a:r>
              <a:rPr lang="ko-KR" altLang="en-US" dirty="0" smtClean="0"/>
              <a:t>가 많은 이유</a:t>
            </a:r>
            <a:r>
              <a:rPr lang="en-US" altLang="ko-KR" dirty="0" smtClean="0"/>
              <a:t>: single</a:t>
            </a:r>
            <a:r>
              <a:rPr lang="en-US" altLang="ko-KR" baseline="0" dirty="0" smtClean="0"/>
              <a:t> lung </a:t>
            </a:r>
            <a:r>
              <a:rPr lang="ko-KR" altLang="en-US" baseline="0" dirty="0" smtClean="0"/>
              <a:t>이 </a:t>
            </a:r>
            <a:r>
              <a:rPr lang="en-US" altLang="ko-KR" baseline="0" dirty="0" smtClean="0"/>
              <a:t>52.9%</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19</a:t>
            </a:fld>
            <a:endParaRPr lang="ko-KR" altLang="en-US" dirty="0"/>
          </a:p>
        </p:txBody>
      </p:sp>
    </p:spTree>
    <p:extLst>
      <p:ext uri="{BB962C8B-B14F-4D97-AF65-F5344CB8AC3E}">
        <p14:creationId xmlns:p14="http://schemas.microsoft.com/office/powerpoint/2010/main" val="2545855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ko-KR" altLang="en-US" dirty="0" smtClean="0"/>
              <a:t>본래 </a:t>
            </a:r>
            <a:r>
              <a:rPr lang="en-US" altLang="ko-KR" dirty="0" smtClean="0"/>
              <a:t>81</a:t>
            </a:r>
            <a:r>
              <a:rPr lang="ko-KR" altLang="en-US" dirty="0" smtClean="0"/>
              <a:t>명 환자 </a:t>
            </a:r>
            <a:r>
              <a:rPr lang="en-US" altLang="ko-KR" dirty="0" smtClean="0"/>
              <a:t>-&gt; 76</a:t>
            </a:r>
            <a:r>
              <a:rPr lang="ko-KR" altLang="en-US" dirty="0" smtClean="0"/>
              <a:t>명만 </a:t>
            </a:r>
            <a:r>
              <a:rPr lang="en-US" altLang="ko-KR" dirty="0" smtClean="0"/>
              <a:t>data available,</a:t>
            </a:r>
            <a:r>
              <a:rPr lang="en-US" altLang="ko-KR" baseline="0" dirty="0" smtClean="0"/>
              <a:t> 8</a:t>
            </a:r>
            <a:r>
              <a:rPr lang="ko-KR" altLang="en-US" baseline="0" dirty="0" smtClean="0"/>
              <a:t>명이 </a:t>
            </a:r>
            <a:r>
              <a:rPr lang="en-US" altLang="ko-KR" baseline="0" dirty="0" smtClean="0"/>
              <a:t>probable IA, 9</a:t>
            </a:r>
            <a:r>
              <a:rPr lang="ko-KR" altLang="en-US" baseline="0" dirty="0" smtClean="0"/>
              <a:t>명은 </a:t>
            </a:r>
            <a:r>
              <a:rPr lang="en-US" altLang="ko-KR" baseline="0" smtClean="0"/>
              <a:t>false (+)</a:t>
            </a:r>
            <a:endParaRPr lang="ko-KR" altLang="en-US"/>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22</a:t>
            </a:fld>
            <a:endParaRPr lang="ko-KR"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NEJM: 12</a:t>
            </a:r>
            <a:r>
              <a:rPr lang="ko-KR" altLang="en-US" dirty="0" smtClean="0"/>
              <a:t>주의 결과</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23</a:t>
            </a:fld>
            <a:endParaRPr lang="ko-KR" altLang="en-US" dirty="0"/>
          </a:p>
        </p:txBody>
      </p:sp>
    </p:spTree>
    <p:extLst>
      <p:ext uri="{BB962C8B-B14F-4D97-AF65-F5344CB8AC3E}">
        <p14:creationId xmlns:p14="http://schemas.microsoft.com/office/powerpoint/2010/main" val="3223086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lvl="1" indent="0" algn="l" defTabSz="914400" rtl="0" eaLnBrk="1" fontAlgn="auto" latinLnBrk="1" hangingPunct="1">
              <a:lnSpc>
                <a:spcPct val="100000"/>
              </a:lnSpc>
              <a:spcBef>
                <a:spcPts val="0"/>
              </a:spcBef>
              <a:spcAft>
                <a:spcPts val="0"/>
              </a:spcAft>
              <a:buClrTx/>
              <a:buSzTx/>
              <a:buFontTx/>
              <a:buNone/>
              <a:tabLst/>
              <a:defRPr/>
            </a:pPr>
            <a:r>
              <a:rPr lang="en-US" altLang="ko-KR" dirty="0" err="1" smtClean="0">
                <a:latin typeface="HY헤드라인M" pitchFamily="18" charset="-127"/>
                <a:ea typeface="HY헤드라인M" pitchFamily="18" charset="-127"/>
              </a:rPr>
              <a:t>Echinocandins</a:t>
            </a:r>
            <a:r>
              <a:rPr lang="en-US" altLang="ko-KR" dirty="0" smtClean="0">
                <a:latin typeface="HY헤드라인M" pitchFamily="18" charset="-127"/>
                <a:ea typeface="HY헤드라인M" pitchFamily="18" charset="-127"/>
              </a:rPr>
              <a:t> (</a:t>
            </a:r>
            <a:r>
              <a:rPr lang="en-US" altLang="ko-KR" dirty="0" err="1" smtClean="0">
                <a:latin typeface="HY헤드라인M" pitchFamily="18" charset="-127"/>
                <a:ea typeface="HY헤드라인M" pitchFamily="18" charset="-127"/>
              </a:rPr>
              <a:t>caspofungin</a:t>
            </a:r>
            <a:r>
              <a:rPr lang="en-US" altLang="ko-KR" dirty="0" smtClean="0">
                <a:latin typeface="HY헤드라인M" pitchFamily="18" charset="-127"/>
                <a:ea typeface="HY헤드라인M" pitchFamily="18" charset="-127"/>
              </a:rPr>
              <a:t>, </a:t>
            </a:r>
            <a:r>
              <a:rPr lang="en-US" altLang="ko-KR" dirty="0" err="1" smtClean="0">
                <a:latin typeface="HY헤드라인M" pitchFamily="18" charset="-127"/>
                <a:ea typeface="HY헤드라인M" pitchFamily="18" charset="-127"/>
              </a:rPr>
              <a:t>micafungin</a:t>
            </a:r>
            <a:r>
              <a:rPr lang="en-US" altLang="ko-KR" dirty="0" smtClean="0">
                <a:latin typeface="HY헤드라인M" pitchFamily="18" charset="-127"/>
                <a:ea typeface="HY헤드라인M" pitchFamily="18" charset="-127"/>
              </a:rPr>
              <a:t>, and </a:t>
            </a:r>
            <a:r>
              <a:rPr lang="en-US" altLang="ko-KR" dirty="0" err="1" smtClean="0">
                <a:latin typeface="HY헤드라인M" pitchFamily="18" charset="-127"/>
                <a:ea typeface="HY헤드라인M" pitchFamily="18" charset="-127"/>
              </a:rPr>
              <a:t>anidulafungin</a:t>
            </a:r>
            <a:r>
              <a:rPr lang="en-US" altLang="ko-KR" dirty="0" smtClean="0">
                <a:latin typeface="HY헤드라인M" pitchFamily="18" charset="-127"/>
                <a:ea typeface="HY헤드라인M" pitchFamily="18" charset="-127"/>
              </a:rPr>
              <a:t>) have some in vitro activity against </a:t>
            </a:r>
            <a:r>
              <a:rPr lang="en-US" altLang="ko-KR" i="1" dirty="0" err="1" smtClean="0">
                <a:latin typeface="HY헤드라인M" pitchFamily="18" charset="-127"/>
                <a:ea typeface="HY헤드라인M" pitchFamily="18" charset="-127"/>
              </a:rPr>
              <a:t>Aspergillus</a:t>
            </a:r>
            <a:r>
              <a:rPr lang="en-US" altLang="ko-KR" dirty="0" smtClean="0">
                <a:latin typeface="HY헤드라인M" pitchFamily="18" charset="-127"/>
                <a:ea typeface="HY헤드라인M" pitchFamily="18" charset="-127"/>
              </a:rPr>
              <a:t> but have not been studied as first-line therapy</a:t>
            </a:r>
          </a:p>
          <a:p>
            <a:pPr marL="0" marR="0" lvl="1" indent="0" algn="l" defTabSz="914400" rtl="0" eaLnBrk="1" fontAlgn="auto" latinLnBrk="1" hangingPunct="1">
              <a:lnSpc>
                <a:spcPct val="100000"/>
              </a:lnSpc>
              <a:spcBef>
                <a:spcPts val="0"/>
              </a:spcBef>
              <a:spcAft>
                <a:spcPts val="0"/>
              </a:spcAft>
              <a:buClrTx/>
              <a:buSzTx/>
              <a:buFontTx/>
              <a:buNone/>
              <a:tabLst/>
              <a:defRPr/>
            </a:pPr>
            <a:r>
              <a:rPr lang="en-US" altLang="ko-KR" dirty="0" smtClean="0"/>
              <a:t>Combination systemic therapy with </a:t>
            </a:r>
            <a:r>
              <a:rPr lang="en-US" altLang="ko-KR" dirty="0" err="1" smtClean="0"/>
              <a:t>voriconazol</a:t>
            </a:r>
            <a:r>
              <a:rPr lang="en-US" altLang="ko-KR" baseline="0" dirty="0" smtClean="0"/>
              <a:t> -&gt; not well studied</a:t>
            </a:r>
            <a:endParaRPr lang="ko-KR" altLang="en-US" dirty="0" smtClean="0">
              <a:latin typeface="HY헤드라인M" pitchFamily="18" charset="-127"/>
              <a:ea typeface="HY헤드라인M" pitchFamily="18" charset="-127"/>
            </a:endParaRP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24</a:t>
            </a:fld>
            <a:endParaRPr lang="ko-KR" altLang="en-US" dirty="0"/>
          </a:p>
        </p:txBody>
      </p:sp>
    </p:spTree>
    <p:extLst>
      <p:ext uri="{BB962C8B-B14F-4D97-AF65-F5344CB8AC3E}">
        <p14:creationId xmlns:p14="http://schemas.microsoft.com/office/powerpoint/2010/main" val="11091410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2003 and 2005 VS 1999 and 2002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25</a:t>
            </a:fld>
            <a:endParaRPr lang="ko-KR" altLang="en-US" dirty="0"/>
          </a:p>
        </p:txBody>
      </p:sp>
    </p:spTree>
    <p:extLst>
      <p:ext uri="{BB962C8B-B14F-4D97-AF65-F5344CB8AC3E}">
        <p14:creationId xmlns:p14="http://schemas.microsoft.com/office/powerpoint/2010/main" val="1049000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25% infection</a:t>
            </a:r>
            <a:r>
              <a:rPr lang="ko-KR" altLang="en-US" dirty="0" smtClean="0"/>
              <a:t>으로 사망하고</a:t>
            </a:r>
            <a:r>
              <a:rPr lang="en-US" altLang="ko-KR" dirty="0" smtClean="0"/>
              <a:t>, </a:t>
            </a:r>
            <a:r>
              <a:rPr lang="en-US" altLang="ko-KR" dirty="0" err="1" smtClean="0"/>
              <a:t>aspergillosis</a:t>
            </a:r>
            <a:r>
              <a:rPr lang="ko-KR" altLang="en-US" dirty="0" smtClean="0"/>
              <a:t>에 의한 사망률 또한 </a:t>
            </a:r>
            <a:r>
              <a:rPr lang="en-US" altLang="ko-KR" dirty="0" smtClean="0"/>
              <a:t>52%</a:t>
            </a:r>
            <a:r>
              <a:rPr lang="ko-KR" altLang="en-US" dirty="0" smtClean="0"/>
              <a:t>로 높기 때문에 </a:t>
            </a:r>
            <a:r>
              <a:rPr lang="ko-KR" altLang="en-US" dirty="0" err="1" smtClean="0"/>
              <a:t>면역억제제를</a:t>
            </a:r>
            <a:r>
              <a:rPr lang="ko-KR" altLang="en-US" dirty="0" smtClean="0"/>
              <a:t> 많이 쓰는 </a:t>
            </a:r>
            <a:r>
              <a:rPr lang="ko-KR" altLang="en-US" baseline="0" dirty="0" err="1" smtClean="0"/>
              <a:t>폐이식</a:t>
            </a:r>
            <a:r>
              <a:rPr lang="ko-KR" altLang="en-US" baseline="0" dirty="0" smtClean="0"/>
              <a:t> 환자에 있어서 </a:t>
            </a:r>
            <a:r>
              <a:rPr lang="en-US" altLang="ko-KR" baseline="0" dirty="0" smtClean="0"/>
              <a:t>prophylactic </a:t>
            </a:r>
            <a:r>
              <a:rPr lang="ko-KR" altLang="en-US" baseline="0" dirty="0" smtClean="0"/>
              <a:t>한 </a:t>
            </a:r>
            <a:r>
              <a:rPr lang="en-US" altLang="ko-KR" baseline="0" dirty="0" smtClean="0"/>
              <a:t>antifungal agent </a:t>
            </a:r>
            <a:r>
              <a:rPr lang="ko-KR" altLang="en-US" baseline="0" dirty="0" smtClean="0"/>
              <a:t>사용은 합리적이라고 판단됩니다</a:t>
            </a:r>
            <a:r>
              <a:rPr lang="en-US" altLang="ko-KR" baseline="0" dirty="0" smtClean="0"/>
              <a:t>.</a:t>
            </a:r>
          </a:p>
          <a:p>
            <a:r>
              <a:rPr lang="en-US" altLang="ko-KR" baseline="0" dirty="0" smtClean="0"/>
              <a:t>68%</a:t>
            </a:r>
            <a:r>
              <a:rPr lang="ko-KR" altLang="en-US" baseline="0" dirty="0" smtClean="0"/>
              <a:t>의</a:t>
            </a:r>
            <a:r>
              <a:rPr lang="en-US" altLang="ko-KR" baseline="0" dirty="0" smtClean="0"/>
              <a:t> </a:t>
            </a:r>
            <a:r>
              <a:rPr lang="ko-KR" altLang="en-US" baseline="0" dirty="0" smtClean="0"/>
              <a:t>기관들이 </a:t>
            </a:r>
            <a:r>
              <a:rPr lang="en-US" altLang="ko-KR" baseline="0" dirty="0" err="1" smtClean="0"/>
              <a:t>monotherapy</a:t>
            </a:r>
            <a:r>
              <a:rPr lang="ko-KR" altLang="en-US" baseline="0" dirty="0" smtClean="0"/>
              <a:t>를 하고 보통 </a:t>
            </a:r>
            <a:r>
              <a:rPr lang="en-US" altLang="ko-KR" baseline="0" dirty="0" err="1" smtClean="0"/>
              <a:t>voriconazole</a:t>
            </a:r>
            <a:r>
              <a:rPr lang="en-US" altLang="ko-KR" baseline="0" dirty="0" smtClean="0"/>
              <a:t> </a:t>
            </a:r>
            <a:r>
              <a:rPr lang="ko-KR" altLang="en-US" baseline="0" dirty="0" smtClean="0"/>
              <a:t>이나 </a:t>
            </a:r>
            <a:r>
              <a:rPr lang="en-US" altLang="ko-KR" baseline="0" dirty="0" err="1" smtClean="0"/>
              <a:t>itraconalzoles</a:t>
            </a:r>
            <a:r>
              <a:rPr lang="ko-KR" altLang="en-US" baseline="0" dirty="0" smtClean="0"/>
              <a:t>사용하며</a:t>
            </a:r>
            <a:endParaRPr lang="en-US" altLang="ko-KR" baseline="0" dirty="0" smtClean="0"/>
          </a:p>
          <a:p>
            <a:r>
              <a:rPr lang="ko-KR" altLang="en-US" baseline="0" dirty="0" smtClean="0"/>
              <a:t>경우에 따라 </a:t>
            </a:r>
            <a:r>
              <a:rPr lang="en-US" altLang="ko-KR" baseline="0" dirty="0" smtClean="0"/>
              <a:t>GI candida colonization</a:t>
            </a:r>
            <a:r>
              <a:rPr lang="ko-KR" altLang="en-US" baseline="0" dirty="0" smtClean="0"/>
              <a:t>을 예방하기 위해 </a:t>
            </a:r>
            <a:r>
              <a:rPr lang="en-US" altLang="ko-KR" baseline="0" dirty="0" err="1" smtClean="0"/>
              <a:t>nystatin</a:t>
            </a:r>
            <a:r>
              <a:rPr lang="ko-KR" altLang="en-US" baseline="0" dirty="0" smtClean="0"/>
              <a:t>을 사용한다</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28</a:t>
            </a:fld>
            <a:endParaRPr lang="ko-KR" altLang="en-US" dirty="0"/>
          </a:p>
        </p:txBody>
      </p:sp>
    </p:spTree>
    <p:extLst>
      <p:ext uri="{BB962C8B-B14F-4D97-AF65-F5344CB8AC3E}">
        <p14:creationId xmlns:p14="http://schemas.microsoft.com/office/powerpoint/2010/main" val="3217082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dirty="0" err="1" smtClean="0"/>
              <a:t>Itra</a:t>
            </a:r>
            <a:r>
              <a:rPr lang="en-US" altLang="ko-KR" baseline="0" dirty="0" smtClean="0"/>
              <a:t> = </a:t>
            </a:r>
            <a:r>
              <a:rPr lang="en-US" altLang="ko-KR" baseline="0" dirty="0" err="1" smtClean="0"/>
              <a:t>sporanox</a:t>
            </a:r>
            <a:endParaRPr lang="en-US" altLang="ko-KR" baseline="0" dirty="0" smtClean="0"/>
          </a:p>
          <a:p>
            <a:r>
              <a:rPr lang="en-US" altLang="ko-KR" baseline="0" dirty="0" err="1" smtClean="0"/>
              <a:t>Posaconazole</a:t>
            </a:r>
            <a:r>
              <a:rPr lang="en-US" altLang="ko-KR" baseline="0" dirty="0" smtClean="0"/>
              <a:t> = </a:t>
            </a:r>
            <a:r>
              <a:rPr lang="en-US" altLang="ko-KR" baseline="0" dirty="0" err="1" smtClean="0"/>
              <a:t>noxafil</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30</a:t>
            </a:fld>
            <a:endParaRPr lang="ko-KR"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전세계적으로 </a:t>
            </a:r>
            <a:r>
              <a:rPr lang="ko-KR" altLang="en-US" dirty="0" err="1" smtClean="0"/>
              <a:t>폐이식은</a:t>
            </a:r>
            <a:r>
              <a:rPr lang="ko-KR" altLang="en-US" dirty="0" smtClean="0"/>
              <a:t> 전체적으로 증가추세이며</a:t>
            </a:r>
            <a:r>
              <a:rPr lang="en-US" altLang="ko-KR" dirty="0" smtClean="0"/>
              <a:t>, double lung </a:t>
            </a:r>
            <a:r>
              <a:rPr lang="ko-KR" altLang="en-US" dirty="0" smtClean="0"/>
              <a:t>이 증가추세이다</a:t>
            </a:r>
            <a:r>
              <a:rPr lang="en-US" altLang="ko-KR" dirty="0" smtClean="0"/>
              <a:t>. </a:t>
            </a: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2</a:t>
            </a:fld>
            <a:endParaRPr lang="ko-KR" altLang="en-US" dirty="0"/>
          </a:p>
        </p:txBody>
      </p:sp>
    </p:spTree>
    <p:extLst>
      <p:ext uri="{BB962C8B-B14F-4D97-AF65-F5344CB8AC3E}">
        <p14:creationId xmlns:p14="http://schemas.microsoft.com/office/powerpoint/2010/main" val="631900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전체적으로 </a:t>
            </a:r>
            <a:r>
              <a:rPr lang="en-US" altLang="ko-KR" dirty="0" smtClean="0"/>
              <a:t>mortality </a:t>
            </a:r>
            <a:r>
              <a:rPr lang="ko-KR" altLang="en-US" dirty="0" smtClean="0"/>
              <a:t>의 </a:t>
            </a:r>
            <a:r>
              <a:rPr lang="en-US" altLang="ko-KR" dirty="0" smtClean="0"/>
              <a:t>25%</a:t>
            </a:r>
            <a:r>
              <a:rPr lang="ko-KR" altLang="en-US" dirty="0" smtClean="0"/>
              <a:t>가 </a:t>
            </a:r>
            <a:r>
              <a:rPr lang="en-US" altLang="ko-KR" dirty="0" smtClean="0"/>
              <a:t>infection</a:t>
            </a:r>
            <a:r>
              <a:rPr lang="en-US" altLang="ko-KR" baseline="0" dirty="0" smtClean="0"/>
              <a:t> </a:t>
            </a:r>
            <a:r>
              <a:rPr lang="ko-KR" altLang="en-US" baseline="0" dirty="0" smtClean="0"/>
              <a:t>에 의함</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4</a:t>
            </a:fld>
            <a:endParaRPr lang="ko-KR" altLang="en-US" dirty="0"/>
          </a:p>
        </p:txBody>
      </p:sp>
    </p:spTree>
    <p:extLst>
      <p:ext uri="{BB962C8B-B14F-4D97-AF65-F5344CB8AC3E}">
        <p14:creationId xmlns:p14="http://schemas.microsoft.com/office/powerpoint/2010/main" val="82925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BOS</a:t>
            </a:r>
            <a:r>
              <a:rPr lang="ko-KR" altLang="en-US" dirty="0" smtClean="0"/>
              <a:t>는 </a:t>
            </a:r>
            <a:r>
              <a:rPr lang="en-US" altLang="ko-KR" dirty="0" smtClean="0"/>
              <a:t>lung transplant </a:t>
            </a:r>
            <a:r>
              <a:rPr lang="ko-KR" altLang="en-US" dirty="0" smtClean="0"/>
              <a:t>의 </a:t>
            </a:r>
            <a:r>
              <a:rPr lang="en-US" altLang="ko-KR" dirty="0" smtClean="0"/>
              <a:t>long term survival</a:t>
            </a:r>
            <a:r>
              <a:rPr lang="ko-KR" altLang="en-US" dirty="0" smtClean="0"/>
              <a:t>을 늘리기 위해 중요하다</a:t>
            </a:r>
            <a:r>
              <a:rPr lang="en-US" altLang="ko-KR" dirty="0" smtClean="0"/>
              <a:t>.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5</a:t>
            </a:fld>
            <a:endParaRPr lang="ko-KR" altLang="en-US" dirty="0"/>
          </a:p>
        </p:txBody>
      </p:sp>
    </p:spTree>
    <p:extLst>
      <p:ext uri="{BB962C8B-B14F-4D97-AF65-F5344CB8AC3E}">
        <p14:creationId xmlns:p14="http://schemas.microsoft.com/office/powerpoint/2010/main" val="796180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a:lnSpc>
                <a:spcPct val="150000"/>
              </a:lnSpc>
            </a:pPr>
            <a:r>
              <a:rPr lang="en-US" altLang="ko-KR" sz="1200" dirty="0" err="1" smtClean="0">
                <a:latin typeface="HY헤드라인M" panose="02030600000101010101" pitchFamily="18" charset="-127"/>
                <a:ea typeface="HY헤드라인M" panose="02030600000101010101" pitchFamily="18" charset="-127"/>
              </a:rPr>
              <a:t>Candidemia</a:t>
            </a:r>
            <a:r>
              <a:rPr lang="en-US" altLang="ko-KR" sz="1200" dirty="0" smtClean="0">
                <a:latin typeface="HY헤드라인M" panose="02030600000101010101" pitchFamily="18" charset="-127"/>
                <a:ea typeface="HY헤드라인M" panose="02030600000101010101" pitchFamily="18" charset="-127"/>
              </a:rPr>
              <a:t> usually occurs during the </a:t>
            </a:r>
            <a:r>
              <a:rPr lang="en-US" altLang="ko-KR" sz="1200" dirty="0" smtClean="0">
                <a:solidFill>
                  <a:srgbClr val="FF0000"/>
                </a:solidFill>
                <a:latin typeface="HY헤드라인M" panose="02030600000101010101" pitchFamily="18" charset="-127"/>
                <a:ea typeface="HY헤드라인M" panose="02030600000101010101" pitchFamily="18" charset="-127"/>
              </a:rPr>
              <a:t>first month </a:t>
            </a:r>
            <a:r>
              <a:rPr lang="en-US" altLang="ko-KR" sz="1200" dirty="0" smtClean="0">
                <a:latin typeface="HY헤드라인M" panose="02030600000101010101" pitchFamily="18" charset="-127"/>
                <a:ea typeface="HY헤드라인M" panose="02030600000101010101" pitchFamily="18" charset="-127"/>
              </a:rPr>
              <a:t>following lung transplantation as a result of intensive care unit exposure and recent surgery. </a:t>
            </a:r>
          </a:p>
          <a:p>
            <a:pPr>
              <a:lnSpc>
                <a:spcPct val="150000"/>
              </a:lnSpc>
            </a:pPr>
            <a:endParaRPr lang="en-US" altLang="ko-KR" sz="1200" dirty="0" smtClean="0">
              <a:latin typeface="HY헤드라인M" panose="02030600000101010101" pitchFamily="18" charset="-127"/>
              <a:ea typeface="HY헤드라인M" panose="02030600000101010101" pitchFamily="18" charset="-127"/>
            </a:endParaRPr>
          </a:p>
          <a:p>
            <a:pPr>
              <a:lnSpc>
                <a:spcPct val="150000"/>
              </a:lnSpc>
            </a:pPr>
            <a:r>
              <a:rPr lang="en-US" altLang="ko-KR" sz="1200" dirty="0" err="1" smtClean="0">
                <a:latin typeface="HY헤드라인M" panose="02030600000101010101" pitchFamily="18" charset="-127"/>
                <a:ea typeface="HY헤드라인M" panose="02030600000101010101" pitchFamily="18" charset="-127"/>
              </a:rPr>
              <a:t>Aspergillosis</a:t>
            </a:r>
            <a:r>
              <a:rPr lang="en-US" altLang="ko-KR" sz="1200" dirty="0" smtClean="0">
                <a:latin typeface="HY헤드라인M" panose="02030600000101010101" pitchFamily="18" charset="-127"/>
                <a:ea typeface="HY헤드라인M" panose="02030600000101010101" pitchFamily="18" charset="-127"/>
              </a:rPr>
              <a:t> occurs a </a:t>
            </a:r>
            <a:r>
              <a:rPr lang="en-US" altLang="ko-KR" sz="1200" dirty="0" smtClean="0">
                <a:solidFill>
                  <a:srgbClr val="FF0000"/>
                </a:solidFill>
                <a:latin typeface="HY헤드라인M" panose="02030600000101010101" pitchFamily="18" charset="-127"/>
                <a:ea typeface="HY헤드라인M" panose="02030600000101010101" pitchFamily="18" charset="-127"/>
              </a:rPr>
              <a:t>median of 3.2 months </a:t>
            </a:r>
            <a:r>
              <a:rPr lang="en-US" altLang="ko-KR" sz="1200" dirty="0" smtClean="0">
                <a:latin typeface="HY헤드라인M" panose="02030600000101010101" pitchFamily="18" charset="-127"/>
                <a:ea typeface="HY헤드라인M" panose="02030600000101010101" pitchFamily="18" charset="-127"/>
              </a:rPr>
              <a:t>following lung transplantation, with 72 percent of cases occurring within the first six months</a:t>
            </a:r>
            <a:endParaRPr lang="ko-KR" altLang="en-US" sz="1200" dirty="0" smtClean="0">
              <a:latin typeface="HY헤드라인M" panose="02030600000101010101" pitchFamily="18" charset="-127"/>
              <a:ea typeface="HY헤드라인M" panose="02030600000101010101" pitchFamily="18" charset="-127"/>
            </a:endParaRPr>
          </a:p>
          <a:p>
            <a:endParaRPr lang="en-US" altLang="ko-KR" dirty="0" smtClean="0"/>
          </a:p>
          <a:p>
            <a:r>
              <a:rPr lang="en-US" altLang="ko-KR" dirty="0" smtClean="0"/>
              <a:t>1</a:t>
            </a:r>
            <a:r>
              <a:rPr lang="ko-KR" altLang="en-US" dirty="0" smtClean="0"/>
              <a:t>개월 내 </a:t>
            </a:r>
            <a:r>
              <a:rPr lang="en-US" altLang="ko-KR" dirty="0" err="1" smtClean="0"/>
              <a:t>aspergilosis</a:t>
            </a:r>
            <a:r>
              <a:rPr lang="en-US" altLang="ko-KR" dirty="0" smtClean="0"/>
              <a:t> 26%</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6</a:t>
            </a:fld>
            <a:endParaRPr lang="ko-KR" altLang="en-US" dirty="0"/>
          </a:p>
        </p:txBody>
      </p:sp>
    </p:spTree>
    <p:extLst>
      <p:ext uri="{BB962C8B-B14F-4D97-AF65-F5344CB8AC3E}">
        <p14:creationId xmlns:p14="http://schemas.microsoft.com/office/powerpoint/2010/main" val="2679641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err="1" smtClean="0">
                <a:solidFill>
                  <a:srgbClr val="FF0000"/>
                </a:solidFill>
                <a:latin typeface="HY헤드라인M" panose="02030600000101010101" pitchFamily="18" charset="-127"/>
                <a:ea typeface="HY헤드라인M" panose="02030600000101010101" pitchFamily="18" charset="-127"/>
              </a:rPr>
              <a:t>Aspergillus</a:t>
            </a:r>
            <a:r>
              <a:rPr lang="en-US" altLang="ko-KR" baseline="0" dirty="0" smtClean="0">
                <a:solidFill>
                  <a:srgbClr val="FF0000"/>
                </a:solidFill>
                <a:latin typeface="HY헤드라인M" panose="02030600000101010101" pitchFamily="18" charset="-127"/>
                <a:ea typeface="HY헤드라인M" panose="02030600000101010101" pitchFamily="18" charset="-127"/>
              </a:rPr>
              <a:t> and candida species(m/c), </a:t>
            </a:r>
            <a:r>
              <a:rPr lang="ko-KR" altLang="en-US" baseline="0" dirty="0" smtClean="0">
                <a:solidFill>
                  <a:srgbClr val="FF0000"/>
                </a:solidFill>
                <a:latin typeface="HY헤드라인M" panose="02030600000101010101" pitchFamily="18" charset="-127"/>
                <a:ea typeface="HY헤드라인M" panose="02030600000101010101" pitchFamily="18" charset="-127"/>
              </a:rPr>
              <a:t>그 외 </a:t>
            </a:r>
            <a:r>
              <a:rPr lang="en-US" altLang="ko-KR" baseline="0" dirty="0" err="1" smtClean="0">
                <a:solidFill>
                  <a:srgbClr val="FF0000"/>
                </a:solidFill>
                <a:latin typeface="HY헤드라인M" panose="02030600000101010101" pitchFamily="18" charset="-127"/>
                <a:ea typeface="HY헤드라인M" panose="02030600000101010101" pitchFamily="18" charset="-127"/>
              </a:rPr>
              <a:t>cryptococcus</a:t>
            </a:r>
            <a:r>
              <a:rPr lang="en-US" altLang="ko-KR" baseline="0" dirty="0" smtClean="0">
                <a:solidFill>
                  <a:srgbClr val="FF0000"/>
                </a:solidFill>
                <a:latin typeface="HY헤드라인M" panose="02030600000101010101" pitchFamily="18" charset="-127"/>
                <a:ea typeface="HY헤드라인M" panose="02030600000101010101" pitchFamily="18" charset="-127"/>
              </a:rPr>
              <a:t>, </a:t>
            </a:r>
            <a:r>
              <a:rPr lang="en-US" altLang="ko-KR" baseline="0" dirty="0" err="1" smtClean="0">
                <a:solidFill>
                  <a:srgbClr val="FF0000"/>
                </a:solidFill>
                <a:latin typeface="HY헤드라인M" panose="02030600000101010101" pitchFamily="18" charset="-127"/>
                <a:ea typeface="HY헤드라인M" panose="02030600000101010101" pitchFamily="18" charset="-127"/>
              </a:rPr>
              <a:t>mucormycosis</a:t>
            </a:r>
            <a:r>
              <a:rPr lang="en-US" altLang="ko-KR" baseline="0" dirty="0" smtClean="0">
                <a:solidFill>
                  <a:srgbClr val="FF0000"/>
                </a:solidFill>
                <a:latin typeface="HY헤드라인M" panose="02030600000101010101" pitchFamily="18" charset="-127"/>
                <a:ea typeface="HY헤드라인M" panose="02030600000101010101" pitchFamily="18" charset="-127"/>
              </a:rPr>
              <a:t>, endemic fungi(</a:t>
            </a:r>
            <a:r>
              <a:rPr lang="en-US" altLang="ko-KR" baseline="0" dirty="0" err="1" smtClean="0">
                <a:solidFill>
                  <a:srgbClr val="FF0000"/>
                </a:solidFill>
                <a:latin typeface="HY헤드라인M" panose="02030600000101010101" pitchFamily="18" charset="-127"/>
                <a:ea typeface="HY헤드라인M" panose="02030600000101010101" pitchFamily="18" charset="-127"/>
              </a:rPr>
              <a:t>histoplasma</a:t>
            </a:r>
            <a:r>
              <a:rPr lang="en-US" altLang="ko-KR" baseline="0" dirty="0" smtClean="0">
                <a:solidFill>
                  <a:srgbClr val="FF0000"/>
                </a:solidFill>
                <a:latin typeface="HY헤드라인M" panose="02030600000101010101" pitchFamily="18" charset="-127"/>
                <a:ea typeface="HY헤드라인M" panose="02030600000101010101" pitchFamily="18" charset="-127"/>
              </a:rPr>
              <a:t>, </a:t>
            </a:r>
            <a:r>
              <a:rPr lang="en-US" altLang="ko-KR" baseline="0" dirty="0" err="1" smtClean="0">
                <a:solidFill>
                  <a:srgbClr val="FF0000"/>
                </a:solidFill>
                <a:latin typeface="HY헤드라인M" panose="02030600000101010101" pitchFamily="18" charset="-127"/>
                <a:ea typeface="HY헤드라인M" panose="02030600000101010101" pitchFamily="18" charset="-127"/>
              </a:rPr>
              <a:t>coccidioides</a:t>
            </a:r>
            <a:r>
              <a:rPr lang="en-US" altLang="ko-KR" baseline="0" dirty="0" smtClean="0">
                <a:solidFill>
                  <a:srgbClr val="FF0000"/>
                </a:solidFill>
                <a:latin typeface="HY헤드라인M" panose="02030600000101010101" pitchFamily="18" charset="-127"/>
                <a:ea typeface="HY헤드라인M" panose="02030600000101010101" pitchFamily="18" charset="-127"/>
              </a:rPr>
              <a:t>) </a:t>
            </a:r>
            <a:r>
              <a:rPr lang="ko-KR" altLang="en-US" baseline="0" dirty="0" smtClean="0">
                <a:solidFill>
                  <a:srgbClr val="FF0000"/>
                </a:solidFill>
                <a:latin typeface="HY헤드라인M" panose="02030600000101010101" pitchFamily="18" charset="-127"/>
                <a:ea typeface="HY헤드라인M" panose="02030600000101010101" pitchFamily="18" charset="-127"/>
              </a:rPr>
              <a:t>등</a:t>
            </a:r>
            <a:endParaRPr lang="en-US" altLang="ko-KR" dirty="0" smtClean="0">
              <a:solidFill>
                <a:srgbClr val="FF0000"/>
              </a:solidFill>
              <a:latin typeface="HY헤드라인M" panose="02030600000101010101" pitchFamily="18" charset="-127"/>
              <a:ea typeface="HY헤드라인M" panose="02030600000101010101" pitchFamily="18" charset="-127"/>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solidFill>
                  <a:srgbClr val="FF0000"/>
                </a:solidFill>
                <a:latin typeface="HY헤드라인M" panose="02030600000101010101" pitchFamily="18" charset="-127"/>
                <a:ea typeface="HY헤드라인M" panose="02030600000101010101" pitchFamily="18" charset="-127"/>
              </a:rPr>
              <a:t>Pneumonia</a:t>
            </a:r>
            <a:r>
              <a:rPr lang="en-US" altLang="ko-KR" dirty="0" smtClean="0">
                <a:latin typeface="HY헤드라인M" panose="02030600000101010101" pitchFamily="18" charset="-127"/>
                <a:ea typeface="HY헤드라인M" panose="02030600000101010101" pitchFamily="18" charset="-127"/>
              </a:rPr>
              <a:t> - the most common type (inhalation)</a:t>
            </a: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err="1" smtClean="0">
                <a:latin typeface="HY헤드라인M" panose="02030600000101010101" pitchFamily="18" charset="-127"/>
                <a:ea typeface="HY헤드라인M" panose="02030600000101010101" pitchFamily="18" charset="-127"/>
              </a:rPr>
              <a:t>Pretransplant</a:t>
            </a:r>
            <a:r>
              <a:rPr lang="en-US" altLang="ko-KR" dirty="0" smtClean="0">
                <a:latin typeface="HY헤드라인M" panose="02030600000101010101" pitchFamily="18" charset="-127"/>
                <a:ea typeface="HY헤드라인M" panose="02030600000101010101" pitchFamily="18" charset="-127"/>
              </a:rPr>
              <a:t> colonization (</a:t>
            </a:r>
            <a:r>
              <a:rPr lang="en-US" altLang="ko-KR" dirty="0" err="1" smtClean="0">
                <a:latin typeface="HY헤드라인M" panose="02030600000101010101" pitchFamily="18" charset="-127"/>
                <a:ea typeface="HY헤드라인M" panose="02030600000101010101" pitchFamily="18" charset="-127"/>
              </a:rPr>
              <a:t>eg</a:t>
            </a:r>
            <a:r>
              <a:rPr lang="en-US" altLang="ko-KR" dirty="0" smtClean="0">
                <a:latin typeface="HY헤드라인M" panose="02030600000101010101" pitchFamily="18" charset="-127"/>
                <a:ea typeface="HY헤드라인M" panose="02030600000101010101" pitchFamily="18" charset="-127"/>
              </a:rPr>
              <a:t>, </a:t>
            </a:r>
            <a:r>
              <a:rPr lang="en-US" altLang="ko-KR" i="1" dirty="0" err="1" smtClean="0">
                <a:latin typeface="HY헤드라인M" panose="02030600000101010101" pitchFamily="18" charset="-127"/>
                <a:ea typeface="HY헤드라인M" panose="02030600000101010101" pitchFamily="18" charset="-127"/>
              </a:rPr>
              <a:t>Aspergillus</a:t>
            </a:r>
            <a:r>
              <a:rPr lang="en-US" altLang="ko-KR" dirty="0" smtClean="0">
                <a:latin typeface="HY헤드라인M" panose="02030600000101010101" pitchFamily="18" charset="-127"/>
                <a:ea typeface="HY헤드라인M" panose="02030600000101010101" pitchFamily="18" charset="-127"/>
              </a:rPr>
              <a:t> </a:t>
            </a:r>
            <a:r>
              <a:rPr lang="en-US" altLang="ko-KR" dirty="0" err="1" smtClean="0">
                <a:latin typeface="HY헤드라인M" panose="02030600000101010101" pitchFamily="18" charset="-127"/>
                <a:ea typeface="HY헤드라인M" panose="02030600000101010101" pitchFamily="18" charset="-127"/>
              </a:rPr>
              <a:t>spp</a:t>
            </a:r>
            <a:r>
              <a:rPr lang="en-US" altLang="ko-KR" dirty="0" smtClean="0">
                <a:latin typeface="HY헤드라인M" panose="02030600000101010101" pitchFamily="18" charset="-127"/>
                <a:ea typeface="HY헤드라인M" panose="02030600000101010101" pitchFamily="18" charset="-127"/>
              </a:rPr>
              <a:t>)</a:t>
            </a: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dirty="0" smtClean="0">
              <a:latin typeface="HY헤드라인M" panose="02030600000101010101" pitchFamily="18" charset="-127"/>
              <a:ea typeface="HY헤드라인M" panose="02030600000101010101" pitchFamily="18" charset="-127"/>
            </a:endParaRPr>
          </a:p>
          <a:p>
            <a:pPr marL="0" marR="0" indent="0" algn="l" defTabSz="914400" rtl="0" eaLnBrk="1" fontAlgn="auto" latinLnBrk="1" hangingPunct="1">
              <a:lnSpc>
                <a:spcPct val="100000"/>
              </a:lnSpc>
              <a:spcBef>
                <a:spcPts val="0"/>
              </a:spcBef>
              <a:spcAft>
                <a:spcPts val="0"/>
              </a:spcAft>
              <a:buClrTx/>
              <a:buSzTx/>
              <a:buFontTx/>
              <a:buNone/>
              <a:tabLst/>
              <a:defRPr/>
            </a:pPr>
            <a:r>
              <a:rPr lang="ko-KR" altLang="en-US" dirty="0" err="1" smtClean="0">
                <a:latin typeface="HY헤드라인M" panose="02030600000101010101" pitchFamily="18" charset="-127"/>
                <a:ea typeface="HY헤드라인M" panose="02030600000101010101" pitchFamily="18" charset="-127"/>
              </a:rPr>
              <a:t>그외</a:t>
            </a:r>
            <a:r>
              <a:rPr lang="ko-KR" altLang="en-US" dirty="0" smtClean="0">
                <a:latin typeface="HY헤드라인M" panose="02030600000101010101" pitchFamily="18" charset="-127"/>
                <a:ea typeface="HY헤드라인M" panose="02030600000101010101" pitchFamily="18" charset="-127"/>
              </a:rPr>
              <a:t> 환자의 상태</a:t>
            </a:r>
            <a:r>
              <a:rPr lang="en-US" altLang="ko-KR" dirty="0" smtClean="0">
                <a:latin typeface="HY헤드라인M" panose="02030600000101010101" pitchFamily="18" charset="-127"/>
                <a:ea typeface="HY헤드라인M" panose="02030600000101010101" pitchFamily="18" charset="-127"/>
              </a:rPr>
              <a:t>(ECMO, infection, steroid, </a:t>
            </a:r>
            <a:r>
              <a:rPr lang="en-US" altLang="ko-KR" dirty="0" err="1" smtClean="0">
                <a:latin typeface="HY헤드라인M" panose="02030600000101010101" pitchFamily="18" charset="-127"/>
                <a:ea typeface="HY헤드라인M" panose="02030600000101010101" pitchFamily="18" charset="-127"/>
              </a:rPr>
              <a:t>inotropics</a:t>
            </a:r>
            <a:r>
              <a:rPr lang="en-US" altLang="ko-KR" dirty="0" smtClean="0">
                <a:latin typeface="HY헤드라인M" panose="02030600000101010101" pitchFamily="18" charset="-127"/>
                <a:ea typeface="HY헤드라인M" panose="02030600000101010101" pitchFamily="18" charset="-127"/>
              </a:rPr>
              <a:t>,</a:t>
            </a:r>
            <a:r>
              <a:rPr lang="en-US" altLang="ko-KR" baseline="0" dirty="0" smtClean="0">
                <a:latin typeface="HY헤드라인M" panose="02030600000101010101" pitchFamily="18" charset="-127"/>
                <a:ea typeface="HY헤드라인M" panose="02030600000101010101" pitchFamily="18" charset="-127"/>
              </a:rPr>
              <a:t> cardio problem</a:t>
            </a:r>
            <a:r>
              <a:rPr lang="ko-KR" altLang="en-US" baseline="0" dirty="0" smtClean="0">
                <a:latin typeface="HY헤드라인M" panose="02030600000101010101" pitchFamily="18" charset="-127"/>
                <a:ea typeface="HY헤드라인M" panose="02030600000101010101" pitchFamily="18" charset="-127"/>
              </a:rPr>
              <a:t>으로 </a:t>
            </a:r>
            <a:r>
              <a:rPr lang="en-US" altLang="ko-KR" baseline="0" dirty="0" smtClean="0">
                <a:latin typeface="HY헤드라인M" panose="02030600000101010101" pitchFamily="18" charset="-127"/>
                <a:ea typeface="HY헤드라인M" panose="02030600000101010101" pitchFamily="18" charset="-127"/>
              </a:rPr>
              <a:t>heparin </a:t>
            </a:r>
            <a:r>
              <a:rPr lang="ko-KR" altLang="en-US" baseline="0" dirty="0" smtClean="0">
                <a:latin typeface="HY헤드라인M" panose="02030600000101010101" pitchFamily="18" charset="-127"/>
                <a:ea typeface="HY헤드라인M" panose="02030600000101010101" pitchFamily="18" charset="-127"/>
              </a:rPr>
              <a:t>이나 </a:t>
            </a:r>
            <a:r>
              <a:rPr lang="en-US" altLang="ko-KR" baseline="0" dirty="0" err="1" smtClean="0">
                <a:latin typeface="HY헤드라인M" panose="02030600000101010101" pitchFamily="18" charset="-127"/>
                <a:ea typeface="HY헤드라인M" panose="02030600000101010101" pitchFamily="18" charset="-127"/>
              </a:rPr>
              <a:t>plavix</a:t>
            </a:r>
            <a:r>
              <a:rPr lang="en-US" altLang="ko-KR" baseline="0" dirty="0" smtClean="0">
                <a:latin typeface="HY헤드라인M" panose="02030600000101010101" pitchFamily="18" charset="-127"/>
                <a:ea typeface="HY헤드라인M" panose="02030600000101010101" pitchFamily="18" charset="-127"/>
              </a:rPr>
              <a:t>)</a:t>
            </a:r>
            <a:endParaRPr lang="en-US" altLang="ko-KR" dirty="0" smtClean="0">
              <a:latin typeface="HY헤드라인M" panose="02030600000101010101" pitchFamily="18" charset="-127"/>
              <a:ea typeface="HY헤드라인M" panose="02030600000101010101" pitchFamily="18" charset="-127"/>
            </a:endParaRPr>
          </a:p>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7</a:t>
            </a:fld>
            <a:endParaRPr lang="ko-KR" altLang="en-US" dirty="0"/>
          </a:p>
        </p:txBody>
      </p:sp>
    </p:spTree>
    <p:extLst>
      <p:ext uri="{BB962C8B-B14F-4D97-AF65-F5344CB8AC3E}">
        <p14:creationId xmlns:p14="http://schemas.microsoft.com/office/powerpoint/2010/main" val="3770880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The likelihood and type of infection varies with the degree of host immunosuppression, timing since transplantation, nature and duration of antimicrobial prophylaxis, and local hospital and regional microbiology.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8</a:t>
            </a:fld>
            <a:endParaRPr lang="ko-KR" altLang="en-US" dirty="0"/>
          </a:p>
        </p:txBody>
      </p:sp>
    </p:spTree>
    <p:extLst>
      <p:ext uri="{BB962C8B-B14F-4D97-AF65-F5344CB8AC3E}">
        <p14:creationId xmlns:p14="http://schemas.microsoft.com/office/powerpoint/2010/main" val="321809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effectLst/>
              </a:rPr>
              <a:t>Specific risk factors for invasive </a:t>
            </a:r>
            <a:r>
              <a:rPr lang="en-US" altLang="ko-KR" dirty="0" err="1" smtClean="0">
                <a:effectLst/>
              </a:rPr>
              <a:t>aspergillosis</a:t>
            </a:r>
            <a:r>
              <a:rPr lang="en-US" altLang="ko-KR" dirty="0" smtClean="0">
                <a:effectLst/>
              </a:rPr>
              <a:t> </a:t>
            </a:r>
          </a:p>
          <a:p>
            <a:r>
              <a:rPr lang="en-US" altLang="ko-KR" dirty="0" smtClean="0">
                <a:effectLst/>
              </a:rPr>
              <a:t>Those who developed invasive </a:t>
            </a:r>
            <a:r>
              <a:rPr lang="en-US" altLang="ko-KR" dirty="0" err="1" smtClean="0">
                <a:effectLst/>
              </a:rPr>
              <a:t>aspergillosis</a:t>
            </a:r>
            <a:r>
              <a:rPr lang="en-US" altLang="ko-KR" dirty="0" smtClean="0">
                <a:effectLst/>
              </a:rPr>
              <a:t> were more likely to have chronic obstructive pulmonary disease, which predisposes to colonization with </a:t>
            </a:r>
            <a:r>
              <a:rPr lang="en-US" altLang="ko-KR" i="1" dirty="0" err="1" smtClean="0">
                <a:effectLst/>
              </a:rPr>
              <a:t>Aspergillus</a:t>
            </a:r>
            <a:r>
              <a:rPr lang="en-US" altLang="ko-KR" dirty="0" smtClean="0">
                <a:effectLst/>
              </a:rPr>
              <a:t> spp.</a:t>
            </a:r>
          </a:p>
          <a:p>
            <a:endParaRPr lang="en-US" altLang="ko-KR" dirty="0" smtClean="0">
              <a:effectLst/>
            </a:endParaRPr>
          </a:p>
          <a:p>
            <a:r>
              <a:rPr lang="en-US" altLang="ko-KR" dirty="0" smtClean="0">
                <a:effectLst/>
              </a:rPr>
              <a:t>Risk factors for invasive </a:t>
            </a:r>
            <a:r>
              <a:rPr lang="en-US" altLang="ko-KR" dirty="0" err="1" smtClean="0">
                <a:effectLst/>
              </a:rPr>
              <a:t>aspergillosis</a:t>
            </a:r>
            <a:r>
              <a:rPr lang="en-US" altLang="ko-KR" dirty="0" smtClean="0">
                <a:effectLst/>
              </a:rPr>
              <a:t> that are common to all solid organ transplant recipients include rejection, cytomegalovirus (CMV) disease, high doses of glucocorticoids, and the use of anti-T cell agents </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11</a:t>
            </a:fld>
            <a:endParaRPr lang="ko-KR" altLang="en-US" dirty="0"/>
          </a:p>
        </p:txBody>
      </p:sp>
    </p:spTree>
    <p:extLst>
      <p:ext uri="{BB962C8B-B14F-4D97-AF65-F5344CB8AC3E}">
        <p14:creationId xmlns:p14="http://schemas.microsoft.com/office/powerpoint/2010/main" val="3830112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Overall mortality in lung transplant recipients with </a:t>
            </a:r>
            <a:r>
              <a:rPr lang="en-US" altLang="ko-KR" dirty="0" err="1" smtClean="0"/>
              <a:t>Aspergillus</a:t>
            </a:r>
            <a:r>
              <a:rPr lang="en-US" altLang="ko-KR" dirty="0" smtClean="0"/>
              <a:t> infections was 52%</a:t>
            </a:r>
          </a:p>
          <a:p>
            <a:r>
              <a:rPr lang="en-US" altLang="ko-KR" dirty="0" smtClean="0">
                <a:effectLst/>
              </a:rPr>
              <a:t>TBA can be asymptomatic and detected only by surveillance bronchoscopy. Reported clinical findings have included fever, cough, wheezing, and/or hemoptysis.</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12</a:t>
            </a:fld>
            <a:endParaRPr lang="ko-KR" altLang="en-US" dirty="0"/>
          </a:p>
        </p:txBody>
      </p:sp>
    </p:spTree>
    <p:extLst>
      <p:ext uri="{BB962C8B-B14F-4D97-AF65-F5344CB8AC3E}">
        <p14:creationId xmlns:p14="http://schemas.microsoft.com/office/powerpoint/2010/main" val="23273294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2015-02-10</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2015-02-10</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9"/>
          <p:cNvSpPr txBox="1">
            <a:spLocks noChangeArrowheads="1"/>
          </p:cNvSpPr>
          <p:nvPr/>
        </p:nvSpPr>
        <p:spPr bwMode="gray">
          <a:xfrm>
            <a:off x="0" y="4941168"/>
            <a:ext cx="5940152" cy="1368152"/>
          </a:xfrm>
          <a:prstGeom prst="rect">
            <a:avLst/>
          </a:prstGeom>
          <a:noFill/>
          <a:ln>
            <a:miter lim="800000"/>
            <a:headEnd/>
            <a:tailEnd/>
          </a:ln>
        </p:spPr>
        <p:txBody>
          <a:bodyPr/>
          <a:lstStyle/>
          <a:p>
            <a:pPr latinLnBrk="0">
              <a:lnSpc>
                <a:spcPct val="150000"/>
              </a:lnSpc>
            </a:pPr>
            <a:r>
              <a:rPr lang="en-US" altLang="ko-KR" sz="1500" i="1" dirty="0" smtClean="0">
                <a:latin typeface="HY헤드라인M" pitchFamily="18" charset="-127"/>
                <a:ea typeface="HY헤드라인M" pitchFamily="18" charset="-127"/>
              </a:rPr>
              <a:t>S. H. Lee, </a:t>
            </a:r>
          </a:p>
          <a:p>
            <a:r>
              <a:rPr lang="en-US" altLang="ko-KR" sz="1600" dirty="0" smtClean="0">
                <a:latin typeface="HY헤드라인M" pitchFamily="18" charset="-127"/>
                <a:ea typeface="HY헤드라인M" pitchFamily="18" charset="-127"/>
                <a:cs typeface="Times New Roman" pitchFamily="18" charset="0"/>
              </a:rPr>
              <a:t>Division </a:t>
            </a:r>
            <a:r>
              <a:rPr lang="en-US" altLang="ko-KR" sz="1600" dirty="0">
                <a:latin typeface="HY헤드라인M" pitchFamily="18" charset="-127"/>
                <a:ea typeface="HY헤드라인M" pitchFamily="18" charset="-127"/>
                <a:cs typeface="Times New Roman" pitchFamily="18" charset="0"/>
              </a:rPr>
              <a:t>of Pulmonology</a:t>
            </a:r>
          </a:p>
          <a:p>
            <a:r>
              <a:rPr lang="en-US" altLang="ko-KR" sz="1600" dirty="0">
                <a:latin typeface="HY헤드라인M" pitchFamily="18" charset="-127"/>
                <a:ea typeface="HY헤드라인M" pitchFamily="18" charset="-127"/>
                <a:cs typeface="Times New Roman" pitchFamily="18" charset="0"/>
              </a:rPr>
              <a:t>Department Of internal medicine</a:t>
            </a:r>
          </a:p>
          <a:p>
            <a:r>
              <a:rPr lang="en-US" altLang="ko-KR" sz="1600" dirty="0">
                <a:latin typeface="HY헤드라인M" pitchFamily="18" charset="-127"/>
                <a:ea typeface="HY헤드라인M" pitchFamily="18" charset="-127"/>
                <a:cs typeface="Times New Roman" pitchFamily="18" charset="0"/>
              </a:rPr>
              <a:t>Yonsei University College of Medicine</a:t>
            </a:r>
          </a:p>
          <a:p>
            <a:pPr algn="ctr">
              <a:lnSpc>
                <a:spcPct val="65000"/>
              </a:lnSpc>
              <a:spcAft>
                <a:spcPct val="40000"/>
              </a:spcAft>
              <a:defRPr/>
            </a:pPr>
            <a:endParaRPr lang="en-US" altLang="ko-KR" sz="1600" kern="0" noProof="1">
              <a:gradFill>
                <a:gsLst>
                  <a:gs pos="0">
                    <a:schemeClr val="tx1">
                      <a:lumMod val="85000"/>
                      <a:lumOff val="15000"/>
                    </a:schemeClr>
                  </a:gs>
                  <a:gs pos="58000">
                    <a:schemeClr val="tx1">
                      <a:lumMod val="75000"/>
                      <a:lumOff val="25000"/>
                    </a:schemeClr>
                  </a:gs>
                  <a:gs pos="100000">
                    <a:schemeClr val="tx1">
                      <a:lumMod val="85000"/>
                      <a:lumOff val="15000"/>
                    </a:schemeClr>
                  </a:gs>
                </a:gsLst>
                <a:lin ang="10800000" scaled="1"/>
              </a:gradFill>
              <a:latin typeface="Arial"/>
              <a:cs typeface="Arial"/>
            </a:endParaRPr>
          </a:p>
          <a:p>
            <a:pPr latinLnBrk="0">
              <a:lnSpc>
                <a:spcPct val="150000"/>
              </a:lnSpc>
            </a:pPr>
            <a:endParaRPr lang="en-US" altLang="ko-KR" sz="1600" kern="0" noProof="1">
              <a:solidFill>
                <a:srgbClr val="7030A0"/>
              </a:solidFill>
              <a:effectLst>
                <a:outerShdw blurRad="38100" dist="38100" dir="2700000" algn="tl">
                  <a:srgbClr val="000000">
                    <a:alpha val="43137"/>
                  </a:srgbClr>
                </a:outerShdw>
              </a:effectLst>
              <a:latin typeface="Arial"/>
              <a:cs typeface="Arial"/>
            </a:endParaRPr>
          </a:p>
        </p:txBody>
      </p:sp>
      <p:sp>
        <p:nvSpPr>
          <p:cNvPr id="4" name="Rectangle 18"/>
          <p:cNvSpPr txBox="1">
            <a:spLocks noChangeArrowheads="1"/>
          </p:cNvSpPr>
          <p:nvPr/>
        </p:nvSpPr>
        <p:spPr bwMode="auto">
          <a:xfrm>
            <a:off x="317701" y="173189"/>
            <a:ext cx="8712968" cy="2160240"/>
          </a:xfrm>
          <a:prstGeom prst="rect">
            <a:avLst/>
          </a:prstGeom>
          <a:noFill/>
          <a:ln>
            <a:miter lim="800000"/>
            <a:headEnd/>
            <a:tailEnd/>
          </a:ln>
        </p:spPr>
        <p:txBody>
          <a:bodyPr anchor="b"/>
          <a:lstStyle/>
          <a:p>
            <a:pPr fontAlgn="auto">
              <a:spcBef>
                <a:spcPts val="0"/>
              </a:spcBef>
              <a:spcAft>
                <a:spcPts val="0"/>
              </a:spcAft>
              <a:defRPr/>
            </a:pPr>
            <a:r>
              <a:rPr lang="en-US" altLang="ko-KR" sz="4400" kern="0" noProof="1" smtClean="0">
                <a:solidFill>
                  <a:srgbClr val="FFFF66"/>
                </a:solidFill>
                <a:effectLst>
                  <a:outerShdw blurRad="38100" dist="38100" dir="2700000" algn="tl">
                    <a:srgbClr val="000000">
                      <a:alpha val="43137"/>
                    </a:srgbClr>
                  </a:outerShdw>
                </a:effectLst>
                <a:latin typeface="HY헤드라인M" pitchFamily="18" charset="-127"/>
                <a:ea typeface="HY헤드라인M" pitchFamily="18" charset="-127"/>
                <a:cs typeface="Times New Roman" pitchFamily="18" charset="0"/>
              </a:rPr>
              <a:t>Fungal pneumonia after Lung Transplantation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600" dirty="0">
                <a:effectLst>
                  <a:outerShdw blurRad="38100" dist="38100" dir="2700000" algn="tl">
                    <a:srgbClr val="000000">
                      <a:alpha val="43137"/>
                    </a:srgbClr>
                  </a:outerShdw>
                </a:effectLst>
                <a:latin typeface="HY헤드라인M" pitchFamily="18" charset="-127"/>
                <a:ea typeface="HY헤드라인M" pitchFamily="18" charset="-127"/>
              </a:rPr>
              <a:t>ASPERGILLOSIS</a:t>
            </a:r>
            <a:endParaRPr lang="ko-KR" altLang="en-US" sz="3600" dirty="0">
              <a:effectLst>
                <a:outerShdw blurRad="38100" dist="38100" dir="2700000" algn="tl">
                  <a:srgbClr val="000000">
                    <a:alpha val="43137"/>
                  </a:srgbClr>
                </a:outerShdw>
              </a:effectLst>
              <a:latin typeface="HY헤드라인M" pitchFamily="18" charset="-127"/>
              <a:ea typeface="HY헤드라인M" pitchFamily="18" charset="-127"/>
            </a:endParaRPr>
          </a:p>
        </p:txBody>
      </p:sp>
      <p:sp>
        <p:nvSpPr>
          <p:cNvPr id="3" name="내용 개체 틀 2"/>
          <p:cNvSpPr>
            <a:spLocks noGrp="1"/>
          </p:cNvSpPr>
          <p:nvPr>
            <p:ph idx="1"/>
          </p:nvPr>
        </p:nvSpPr>
        <p:spPr/>
        <p:txBody>
          <a:bodyPr>
            <a:normAutofit/>
          </a:bodyPr>
          <a:lstStyle/>
          <a:p>
            <a:pPr>
              <a:lnSpc>
                <a:spcPct val="150000"/>
              </a:lnSpc>
            </a:pPr>
            <a:r>
              <a:rPr lang="en-US" altLang="ko-KR" sz="2000" dirty="0" smtClean="0">
                <a:latin typeface="HY헤드라인M" pitchFamily="18" charset="-127"/>
                <a:ea typeface="HY헤드라인M" pitchFamily="18" charset="-127"/>
              </a:rPr>
              <a:t>most </a:t>
            </a:r>
            <a:r>
              <a:rPr lang="en-US" altLang="ko-KR" sz="2000" dirty="0">
                <a:latin typeface="HY헤드라인M" pitchFamily="18" charset="-127"/>
                <a:ea typeface="HY헤드라인M" pitchFamily="18" charset="-127"/>
              </a:rPr>
              <a:t>common </a:t>
            </a:r>
            <a:r>
              <a:rPr lang="en-US" altLang="ko-KR" sz="2000" dirty="0" smtClean="0">
                <a:latin typeface="HY헤드라인M" pitchFamily="18" charset="-127"/>
                <a:ea typeface="HY헤드라인M" pitchFamily="18" charset="-127"/>
              </a:rPr>
              <a:t>cause: invasive </a:t>
            </a:r>
            <a:r>
              <a:rPr lang="en-US" altLang="ko-KR" sz="2000" dirty="0">
                <a:latin typeface="HY헤드라인M" pitchFamily="18" charset="-127"/>
                <a:ea typeface="HY헤드라인M" pitchFamily="18" charset="-127"/>
              </a:rPr>
              <a:t>fungal </a:t>
            </a:r>
            <a:r>
              <a:rPr lang="en-US" altLang="ko-KR" sz="2000" dirty="0" smtClean="0">
                <a:latin typeface="HY헤드라인M" pitchFamily="18" charset="-127"/>
                <a:ea typeface="HY헤드라인M" pitchFamily="18" charset="-127"/>
              </a:rPr>
              <a:t>infection</a:t>
            </a:r>
          </a:p>
          <a:p>
            <a:pPr lvl="1">
              <a:lnSpc>
                <a:spcPct val="150000"/>
              </a:lnSpc>
            </a:pPr>
            <a:r>
              <a:rPr lang="en-US" altLang="ko-KR" sz="1600" dirty="0" smtClean="0">
                <a:latin typeface="HY헤드라인M" pitchFamily="18" charset="-127"/>
                <a:ea typeface="HY헤드라인M" pitchFamily="18" charset="-127"/>
              </a:rPr>
              <a:t>40.5 in</a:t>
            </a:r>
            <a:r>
              <a:rPr lang="ko-KR" altLang="en-US" sz="1600" dirty="0" smtClean="0">
                <a:latin typeface="HY헤드라인M" pitchFamily="18" charset="-127"/>
                <a:ea typeface="HY헤드라인M" pitchFamily="18" charset="-127"/>
              </a:rPr>
              <a:t> </a:t>
            </a:r>
            <a:r>
              <a:rPr lang="en-US" altLang="ko-KR" sz="1600" dirty="0" smtClean="0">
                <a:latin typeface="HY헤드라인M" pitchFamily="18" charset="-127"/>
                <a:ea typeface="HY헤드라인M" pitchFamily="18" charset="-127"/>
              </a:rPr>
              <a:t>LT VS. 1.2 in KT, 4.8 in all SOT (per 1000 </a:t>
            </a:r>
            <a:r>
              <a:rPr lang="en-US" altLang="ko-KR" sz="1600" dirty="0" err="1" smtClean="0">
                <a:latin typeface="HY헤드라인M" pitchFamily="18" charset="-127"/>
                <a:ea typeface="HY헤드라인M" pitchFamily="18" charset="-127"/>
              </a:rPr>
              <a:t>pts-yrs</a:t>
            </a:r>
            <a:r>
              <a:rPr lang="en-US" altLang="ko-KR" sz="1600" dirty="0" smtClean="0">
                <a:latin typeface="HY헤드라인M" pitchFamily="18" charset="-127"/>
                <a:ea typeface="HY헤드라인M" pitchFamily="18" charset="-127"/>
              </a:rPr>
              <a:t>) </a:t>
            </a:r>
          </a:p>
          <a:p>
            <a:pPr>
              <a:lnSpc>
                <a:spcPct val="150000"/>
              </a:lnSpc>
            </a:pPr>
            <a:r>
              <a:rPr lang="en-US" altLang="ko-KR" sz="2000" dirty="0">
                <a:latin typeface="HY헤드라인M" pitchFamily="18" charset="-127"/>
                <a:ea typeface="HY헤드라인M" pitchFamily="18" charset="-127"/>
              </a:rPr>
              <a:t>Approximately 6 percent (range 3 to 15 percent) of lung transplant recipients develop </a:t>
            </a:r>
            <a:r>
              <a:rPr lang="en-US" altLang="ko-KR" sz="2000" dirty="0" err="1">
                <a:latin typeface="HY헤드라인M" pitchFamily="18" charset="-127"/>
                <a:ea typeface="HY헤드라인M" pitchFamily="18" charset="-127"/>
              </a:rPr>
              <a:t>aspergillosis</a:t>
            </a:r>
            <a:r>
              <a:rPr lang="en-US" altLang="ko-KR" sz="2000" dirty="0">
                <a:latin typeface="HY헤드라인M" pitchFamily="18" charset="-127"/>
                <a:ea typeface="HY헤드라인M" pitchFamily="18" charset="-127"/>
              </a:rPr>
              <a:t> </a:t>
            </a:r>
            <a:endParaRPr lang="en-US" altLang="ko-KR" sz="2000" dirty="0" smtClean="0">
              <a:latin typeface="HY헤드라인M" pitchFamily="18" charset="-127"/>
              <a:ea typeface="HY헤드라인M" pitchFamily="18" charset="-127"/>
            </a:endParaRPr>
          </a:p>
          <a:p>
            <a:pPr>
              <a:lnSpc>
                <a:spcPct val="150000"/>
              </a:lnSpc>
            </a:pPr>
            <a:endParaRPr lang="en-US" altLang="ko-KR" sz="2000" dirty="0" smtClean="0">
              <a:latin typeface="HY헤드라인M" pitchFamily="18" charset="-127"/>
              <a:ea typeface="HY헤드라인M" pitchFamily="18" charset="-127"/>
            </a:endParaRPr>
          </a:p>
          <a:p>
            <a:pPr>
              <a:lnSpc>
                <a:spcPct val="150000"/>
              </a:lnSpc>
            </a:pPr>
            <a:r>
              <a:rPr lang="en-US" altLang="ko-KR" sz="2000" i="1" dirty="0">
                <a:latin typeface="HY헤드라인M" pitchFamily="18" charset="-127"/>
                <a:ea typeface="HY헤드라인M" pitchFamily="18" charset="-127"/>
              </a:rPr>
              <a:t>A. </a:t>
            </a:r>
            <a:r>
              <a:rPr lang="en-US" altLang="ko-KR" sz="2000" i="1" dirty="0" err="1">
                <a:latin typeface="HY헤드라인M" pitchFamily="18" charset="-127"/>
                <a:ea typeface="HY헤드라인M" pitchFamily="18" charset="-127"/>
              </a:rPr>
              <a:t>fumigatus</a:t>
            </a:r>
            <a:r>
              <a:rPr lang="en-US" altLang="ko-KR" sz="2000" dirty="0">
                <a:latin typeface="HY헤드라인M" pitchFamily="18" charset="-127"/>
                <a:ea typeface="HY헤드라인M" pitchFamily="18" charset="-127"/>
              </a:rPr>
              <a:t> is the most common species </a:t>
            </a:r>
            <a:endParaRPr lang="en-US" altLang="ko-KR" sz="2000" dirty="0" smtClean="0">
              <a:latin typeface="HY헤드라인M" pitchFamily="18" charset="-127"/>
              <a:ea typeface="HY헤드라인M" pitchFamily="18" charset="-127"/>
            </a:endParaRPr>
          </a:p>
          <a:p>
            <a:pPr>
              <a:lnSpc>
                <a:spcPct val="150000"/>
              </a:lnSpc>
            </a:pPr>
            <a:r>
              <a:rPr lang="en-US" altLang="ko-KR" sz="2000" i="1" dirty="0">
                <a:latin typeface="HY헤드라인M" pitchFamily="18" charset="-127"/>
                <a:ea typeface="HY헤드라인M" pitchFamily="18" charset="-127"/>
              </a:rPr>
              <a:t>A. </a:t>
            </a:r>
            <a:r>
              <a:rPr lang="en-US" altLang="ko-KR" sz="2000" i="1" dirty="0" err="1">
                <a:latin typeface="HY헤드라인M" pitchFamily="18" charset="-127"/>
                <a:ea typeface="HY헤드라인M" pitchFamily="18" charset="-127"/>
              </a:rPr>
              <a:t>terreus</a:t>
            </a:r>
            <a:r>
              <a:rPr lang="en-US" altLang="ko-KR" sz="2000" dirty="0">
                <a:latin typeface="HY헤드라인M" pitchFamily="18" charset="-127"/>
                <a:ea typeface="HY헤드라인M" pitchFamily="18" charset="-127"/>
              </a:rPr>
              <a:t> </a:t>
            </a:r>
            <a:r>
              <a:rPr lang="en-US" altLang="ko-KR" sz="2000" dirty="0" smtClean="0">
                <a:latin typeface="HY헤드라인M" pitchFamily="18" charset="-127"/>
                <a:ea typeface="HY헤드라인M" pitchFamily="18" charset="-127"/>
              </a:rPr>
              <a:t>: resistant </a:t>
            </a:r>
            <a:r>
              <a:rPr lang="en-US" altLang="ko-KR" sz="2000" dirty="0">
                <a:latin typeface="HY헤드라인M" pitchFamily="18" charset="-127"/>
                <a:ea typeface="HY헤드라인M" pitchFamily="18" charset="-127"/>
              </a:rPr>
              <a:t>to amphotericin </a:t>
            </a:r>
            <a:r>
              <a:rPr lang="en-US" altLang="ko-KR" sz="2000" dirty="0" smtClean="0">
                <a:latin typeface="HY헤드라인M" pitchFamily="18" charset="-127"/>
                <a:ea typeface="HY헤드라인M" pitchFamily="18" charset="-127"/>
              </a:rPr>
              <a:t>B in </a:t>
            </a:r>
            <a:r>
              <a:rPr lang="en-US" altLang="ko-KR" sz="2000" dirty="0">
                <a:latin typeface="HY헤드라인M" pitchFamily="18" charset="-127"/>
                <a:ea typeface="HY헤드라인M" pitchFamily="18" charset="-127"/>
              </a:rPr>
              <a:t>vitro </a:t>
            </a:r>
            <a:endParaRPr lang="ko-KR" altLang="en-US" sz="2000" dirty="0">
              <a:latin typeface="HY헤드라인M" pitchFamily="18" charset="-127"/>
              <a:ea typeface="HY헤드라인M" pitchFamily="18" charset="-127"/>
            </a:endParaRPr>
          </a:p>
        </p:txBody>
      </p:sp>
    </p:spTree>
    <p:extLst>
      <p:ext uri="{BB962C8B-B14F-4D97-AF65-F5344CB8AC3E}">
        <p14:creationId xmlns:p14="http://schemas.microsoft.com/office/powerpoint/2010/main" val="31011696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effectLst>
                  <a:outerShdw blurRad="38100" dist="38100" dir="2700000" algn="tl">
                    <a:srgbClr val="000000">
                      <a:alpha val="43137"/>
                    </a:srgbClr>
                  </a:outerShdw>
                </a:effectLst>
                <a:latin typeface="HY헤드라인M" pitchFamily="18" charset="-127"/>
                <a:ea typeface="HY헤드라인M" pitchFamily="18" charset="-127"/>
              </a:rPr>
              <a:t>Risk Factor </a:t>
            </a:r>
            <a:r>
              <a:rPr lang="en-US" altLang="ko-KR" sz="2400" dirty="0" smtClean="0">
                <a:effectLst>
                  <a:outerShdw blurRad="38100" dist="38100" dir="2700000" algn="tl">
                    <a:srgbClr val="000000">
                      <a:alpha val="43137"/>
                    </a:srgbClr>
                  </a:outerShdw>
                </a:effectLst>
                <a:latin typeface="HY헤드라인M" pitchFamily="18" charset="-127"/>
                <a:ea typeface="HY헤드라인M" pitchFamily="18" charset="-127"/>
              </a:rPr>
              <a:t>[ASPERGILLOSIS]</a:t>
            </a:r>
            <a:endParaRPr lang="ko-KR" altLang="en-US" sz="2400" dirty="0"/>
          </a:p>
        </p:txBody>
      </p:sp>
      <p:sp>
        <p:nvSpPr>
          <p:cNvPr id="3" name="내용 개체 틀 2"/>
          <p:cNvSpPr>
            <a:spLocks noGrp="1"/>
          </p:cNvSpPr>
          <p:nvPr>
            <p:ph idx="1"/>
          </p:nvPr>
        </p:nvSpPr>
        <p:spPr/>
        <p:txBody>
          <a:bodyPr>
            <a:normAutofit lnSpcReduction="10000"/>
          </a:bodyPr>
          <a:lstStyle/>
          <a:p>
            <a:pPr>
              <a:lnSpc>
                <a:spcPct val="150000"/>
              </a:lnSpc>
              <a:buFont typeface="Wingdings" pitchFamily="2" charset="2"/>
              <a:buChar char="§"/>
            </a:pPr>
            <a:r>
              <a:rPr lang="en-US" altLang="ko-KR" sz="2600" dirty="0" smtClean="0">
                <a:latin typeface="HY헤드라인M" pitchFamily="18" charset="-127"/>
                <a:ea typeface="HY헤드라인M" pitchFamily="18" charset="-127"/>
              </a:rPr>
              <a:t>Airway </a:t>
            </a:r>
            <a:r>
              <a:rPr lang="en-US" altLang="ko-KR" sz="2600" dirty="0">
                <a:latin typeface="HY헤드라인M" pitchFamily="18" charset="-127"/>
                <a:ea typeface="HY헤드라인M" pitchFamily="18" charset="-127"/>
              </a:rPr>
              <a:t>colonization with </a:t>
            </a:r>
            <a:r>
              <a:rPr lang="en-US" altLang="ko-KR" sz="2600" i="1" dirty="0" err="1">
                <a:latin typeface="HY헤드라인M" pitchFamily="18" charset="-127"/>
                <a:ea typeface="HY헤드라인M" pitchFamily="18" charset="-127"/>
              </a:rPr>
              <a:t>Aspergillus</a:t>
            </a:r>
            <a:r>
              <a:rPr lang="en-US" altLang="ko-KR" sz="2600" dirty="0">
                <a:latin typeface="HY헤드라인M" pitchFamily="18" charset="-127"/>
                <a:ea typeface="HY헤드라인M" pitchFamily="18" charset="-127"/>
              </a:rPr>
              <a:t> </a:t>
            </a:r>
            <a:r>
              <a:rPr lang="en-US" altLang="ko-KR" sz="2600" dirty="0" err="1" smtClean="0">
                <a:latin typeface="HY헤드라인M" pitchFamily="18" charset="-127"/>
                <a:ea typeface="HY헤드라인M" pitchFamily="18" charset="-127"/>
              </a:rPr>
              <a:t>spp</a:t>
            </a:r>
            <a:endParaRPr lang="en-US" altLang="ko-KR" sz="2600" dirty="0" smtClean="0">
              <a:latin typeface="HY헤드라인M" pitchFamily="18" charset="-127"/>
              <a:ea typeface="HY헤드라인M" pitchFamily="18" charset="-127"/>
            </a:endParaRPr>
          </a:p>
          <a:p>
            <a:pPr lvl="1">
              <a:lnSpc>
                <a:spcPct val="150000"/>
              </a:lnSpc>
            </a:pPr>
            <a:r>
              <a:rPr lang="en-US" altLang="ko-KR" sz="2200" dirty="0">
                <a:latin typeface="HY헤드라인M" pitchFamily="18" charset="-127"/>
                <a:ea typeface="HY헤드라인M" pitchFamily="18" charset="-127"/>
              </a:rPr>
              <a:t>Airway colonization occurs in 25 to 30 percent of lung transplant recipients </a:t>
            </a:r>
            <a:r>
              <a:rPr lang="en-US" altLang="ko-KR" sz="2200" dirty="0" smtClean="0">
                <a:latin typeface="HY헤드라인M" pitchFamily="18" charset="-127"/>
                <a:ea typeface="HY헤드라인M" pitchFamily="18" charset="-127"/>
              </a:rPr>
              <a:t>but </a:t>
            </a:r>
            <a:r>
              <a:rPr lang="en-US" altLang="ko-KR" sz="2200" dirty="0">
                <a:latin typeface="HY헤드라인M" pitchFamily="18" charset="-127"/>
                <a:ea typeface="HY헤드라인M" pitchFamily="18" charset="-127"/>
              </a:rPr>
              <a:t>in approximately 50 percent among those with cystic fibrosis </a:t>
            </a:r>
            <a:endParaRPr lang="en-US" altLang="ko-KR" sz="2200" dirty="0" smtClean="0">
              <a:latin typeface="HY헤드라인M" pitchFamily="18" charset="-127"/>
              <a:ea typeface="HY헤드라인M" pitchFamily="18" charset="-127"/>
            </a:endParaRPr>
          </a:p>
          <a:p>
            <a:pPr lvl="1">
              <a:lnSpc>
                <a:spcPct val="150000"/>
              </a:lnSpc>
            </a:pPr>
            <a:r>
              <a:rPr lang="en-US" altLang="ko-KR" sz="2200" dirty="0">
                <a:latin typeface="HY헤드라인M" pitchFamily="18" charset="-127"/>
                <a:ea typeface="HY헤드라인M" pitchFamily="18" charset="-127"/>
              </a:rPr>
              <a:t>Recipients of single lung transplants are at risk for </a:t>
            </a:r>
            <a:r>
              <a:rPr lang="en-US" altLang="ko-KR" sz="2200" dirty="0" err="1" smtClean="0">
                <a:latin typeface="HY헤드라인M" pitchFamily="18" charset="-127"/>
                <a:ea typeface="HY헤드라인M" pitchFamily="18" charset="-127"/>
              </a:rPr>
              <a:t>aspergillosis</a:t>
            </a:r>
            <a:endParaRPr lang="en-US" altLang="ko-KR" sz="2200" dirty="0">
              <a:latin typeface="HY헤드라인M" pitchFamily="18" charset="-127"/>
              <a:ea typeface="HY헤드라인M" pitchFamily="18" charset="-127"/>
            </a:endParaRPr>
          </a:p>
          <a:p>
            <a:pPr>
              <a:lnSpc>
                <a:spcPct val="150000"/>
              </a:lnSpc>
              <a:buFont typeface="Wingdings" pitchFamily="2" charset="2"/>
              <a:buChar char="§"/>
            </a:pPr>
            <a:r>
              <a:rPr lang="en-US" altLang="ko-KR" sz="2600" dirty="0" smtClean="0">
                <a:latin typeface="HY헤드라인M" pitchFamily="18" charset="-127"/>
                <a:ea typeface="HY헤드라인M" pitchFamily="18" charset="-127"/>
              </a:rPr>
              <a:t>Airway </a:t>
            </a:r>
            <a:r>
              <a:rPr lang="en-US" altLang="ko-KR" sz="2600" dirty="0">
                <a:latin typeface="HY헤드라인M" pitchFamily="18" charset="-127"/>
                <a:ea typeface="HY헤드라인M" pitchFamily="18" charset="-127"/>
              </a:rPr>
              <a:t>ischemia</a:t>
            </a:r>
          </a:p>
          <a:p>
            <a:pPr>
              <a:lnSpc>
                <a:spcPct val="150000"/>
              </a:lnSpc>
              <a:buFont typeface="Wingdings" pitchFamily="2" charset="2"/>
              <a:buChar char="§"/>
            </a:pPr>
            <a:r>
              <a:rPr lang="en-US" altLang="ko-KR" sz="2600" dirty="0" smtClean="0">
                <a:latin typeface="HY헤드라인M" pitchFamily="18" charset="-127"/>
                <a:ea typeface="HY헤드라인M" pitchFamily="18" charset="-127"/>
              </a:rPr>
              <a:t>Bronchiolitis </a:t>
            </a:r>
            <a:r>
              <a:rPr lang="en-US" altLang="ko-KR" sz="2600" dirty="0" err="1">
                <a:latin typeface="HY헤드라인M" pitchFamily="18" charset="-127"/>
                <a:ea typeface="HY헤드라인M" pitchFamily="18" charset="-127"/>
              </a:rPr>
              <a:t>obliterans</a:t>
            </a:r>
            <a:r>
              <a:rPr lang="en-US" altLang="ko-KR" sz="2600" dirty="0">
                <a:latin typeface="HY헤드라인M" pitchFamily="18" charset="-127"/>
                <a:ea typeface="HY헤드라인M" pitchFamily="18" charset="-127"/>
              </a:rPr>
              <a:t> (rejection)</a:t>
            </a:r>
          </a:p>
          <a:p>
            <a:endParaRPr lang="ko-KR" altLang="en-US" dirty="0"/>
          </a:p>
        </p:txBody>
      </p:sp>
    </p:spTree>
    <p:extLst>
      <p:ext uri="{BB962C8B-B14F-4D97-AF65-F5344CB8AC3E}">
        <p14:creationId xmlns:p14="http://schemas.microsoft.com/office/powerpoint/2010/main" val="31224356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fontScale="90000"/>
          </a:bodyPr>
          <a:lstStyle/>
          <a:p>
            <a:r>
              <a:rPr lang="en-US" altLang="ko-KR" dirty="0">
                <a:effectLst>
                  <a:outerShdw blurRad="38100" dist="38100" dir="2700000" algn="tl">
                    <a:srgbClr val="000000">
                      <a:alpha val="43137"/>
                    </a:srgbClr>
                  </a:outerShdw>
                </a:effectLst>
                <a:latin typeface="HY헤드라인M" pitchFamily="18" charset="-127"/>
                <a:ea typeface="HY헤드라인M" pitchFamily="18" charset="-127"/>
              </a:rPr>
              <a:t>Clinical manifestations </a:t>
            </a:r>
            <a:r>
              <a:rPr lang="en-US" altLang="ko-KR" sz="2800" dirty="0">
                <a:effectLst>
                  <a:outerShdw blurRad="38100" dist="38100" dir="2700000" algn="tl">
                    <a:srgbClr val="000000">
                      <a:alpha val="43137"/>
                    </a:srgbClr>
                  </a:outerShdw>
                </a:effectLst>
                <a:latin typeface="HY헤드라인M" pitchFamily="18" charset="-127"/>
                <a:ea typeface="HY헤드라인M" pitchFamily="18" charset="-127"/>
              </a:rPr>
              <a:t>[ASPERGILLOSIS]</a:t>
            </a:r>
            <a:endParaRPr lang="ko-KR" altLang="en-US" dirty="0"/>
          </a:p>
        </p:txBody>
      </p:sp>
      <p:graphicFrame>
        <p:nvGraphicFramePr>
          <p:cNvPr id="4" name="내용 개체 틀 3"/>
          <p:cNvGraphicFramePr>
            <a:graphicFrameLocks noGrp="1"/>
          </p:cNvGraphicFramePr>
          <p:nvPr>
            <p:ph idx="1"/>
            <p:extLst>
              <p:ext uri="{D42A27DB-BD31-4B8C-83A1-F6EECF244321}">
                <p14:modId xmlns:p14="http://schemas.microsoft.com/office/powerpoint/2010/main" val="30105545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모서리가 둥근 직사각형 4"/>
          <p:cNvSpPr/>
          <p:nvPr/>
        </p:nvSpPr>
        <p:spPr>
          <a:xfrm>
            <a:off x="3851920" y="6309320"/>
            <a:ext cx="4968552"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i="1" dirty="0" smtClean="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J </a:t>
            </a:r>
            <a:r>
              <a:rPr lang="en-US" altLang="ko-KR" i="1" dirty="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Heart Lung Transplant. 2003;22(3):</a:t>
            </a:r>
            <a:r>
              <a:rPr lang="en-US" altLang="ko-KR" i="1" dirty="0" smtClean="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258</a:t>
            </a:r>
            <a:r>
              <a:rPr lang="en-US" altLang="ko-KR" i="1" dirty="0" smtClean="0">
                <a:effectLst>
                  <a:outerShdw blurRad="38100" dist="38100" dir="2700000" algn="tl">
                    <a:srgbClr val="000000">
                      <a:alpha val="43137"/>
                    </a:srgbClr>
                  </a:outerShdw>
                </a:effectLst>
                <a:latin typeface="HY헤드라인M" pitchFamily="18" charset="-127"/>
                <a:ea typeface="HY헤드라인M" pitchFamily="18" charset="-127"/>
              </a:rPr>
              <a:t>-</a:t>
            </a:r>
            <a:endParaRPr lang="ko-KR" altLang="en-US" i="1" dirty="0">
              <a:effectLst>
                <a:outerShdw blurRad="38100" dist="38100" dir="2700000" algn="tl">
                  <a:srgbClr val="000000">
                    <a:alpha val="43137"/>
                  </a:srgbClr>
                </a:outerShdw>
              </a:effectLst>
              <a:latin typeface="HY헤드라인M" pitchFamily="18" charset="-127"/>
              <a:ea typeface="HY헤드라인M" pitchFamily="18" charset="-127"/>
            </a:endParaRPr>
          </a:p>
        </p:txBody>
      </p:sp>
    </p:spTree>
    <p:extLst>
      <p:ext uri="{BB962C8B-B14F-4D97-AF65-F5344CB8AC3E}">
        <p14:creationId xmlns:p14="http://schemas.microsoft.com/office/powerpoint/2010/main" val="32376729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484784"/>
            <a:ext cx="9121830" cy="4241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p:cNvCxnSpPr/>
          <p:nvPr/>
        </p:nvCxnSpPr>
        <p:spPr>
          <a:xfrm>
            <a:off x="5252839" y="2665487"/>
            <a:ext cx="381642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직선 연결선 5"/>
          <p:cNvCxnSpPr/>
          <p:nvPr/>
        </p:nvCxnSpPr>
        <p:spPr>
          <a:xfrm>
            <a:off x="5262364" y="3088010"/>
            <a:ext cx="381642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5262364" y="4346054"/>
            <a:ext cx="381642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5571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340768"/>
            <a:ext cx="9119891" cy="4442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p:cNvCxnSpPr/>
          <p:nvPr/>
        </p:nvCxnSpPr>
        <p:spPr>
          <a:xfrm>
            <a:off x="3635896" y="2492896"/>
            <a:ext cx="381642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3635896" y="2723778"/>
            <a:ext cx="381642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3664471" y="2933328"/>
            <a:ext cx="381642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3654946" y="3356992"/>
            <a:ext cx="381642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6406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 y="95250"/>
            <a:ext cx="9077071" cy="6617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p:cNvCxnSpPr/>
          <p:nvPr/>
        </p:nvCxnSpPr>
        <p:spPr>
          <a:xfrm>
            <a:off x="2595017" y="2113806"/>
            <a:ext cx="476205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2555776" y="4653136"/>
            <a:ext cx="476205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2555775" y="6597352"/>
            <a:ext cx="476205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140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dirty="0" smtClean="0">
                <a:latin typeface="HY헤드라인M" pitchFamily="18" charset="-127"/>
                <a:ea typeface="HY헤드라인M" pitchFamily="18" charset="-127"/>
              </a:rPr>
              <a:t>Diagnosis </a:t>
            </a:r>
            <a:r>
              <a:rPr lang="en-US" altLang="ko-KR" sz="2400" dirty="0" smtClean="0">
                <a:effectLst>
                  <a:outerShdw blurRad="38100" dist="38100" dir="2700000" algn="tl">
                    <a:srgbClr val="000000">
                      <a:alpha val="43137"/>
                    </a:srgbClr>
                  </a:outerShdw>
                </a:effectLst>
                <a:latin typeface="HY헤드라인M" pitchFamily="18" charset="-127"/>
                <a:ea typeface="HY헤드라인M" pitchFamily="18" charset="-127"/>
              </a:rPr>
              <a:t>[</a:t>
            </a:r>
            <a:r>
              <a:rPr lang="en-US" altLang="ko-KR" sz="2400" dirty="0">
                <a:effectLst>
                  <a:outerShdw blurRad="38100" dist="38100" dir="2700000" algn="tl">
                    <a:srgbClr val="000000">
                      <a:alpha val="43137"/>
                    </a:srgbClr>
                  </a:outerShdw>
                </a:effectLst>
                <a:latin typeface="HY헤드라인M" pitchFamily="18" charset="-127"/>
                <a:ea typeface="HY헤드라인M" pitchFamily="18" charset="-127"/>
              </a:rPr>
              <a:t>ASPERGILLOSIS]</a:t>
            </a:r>
            <a:endParaRPr lang="ko-KR" altLang="en-US" sz="2400" dirty="0">
              <a:latin typeface="HY헤드라인M" pitchFamily="18" charset="-127"/>
              <a:ea typeface="HY헤드라인M" pitchFamily="18" charset="-127"/>
            </a:endParaRPr>
          </a:p>
        </p:txBody>
      </p:sp>
      <p:sp>
        <p:nvSpPr>
          <p:cNvPr id="3" name="내용 개체 틀 2"/>
          <p:cNvSpPr>
            <a:spLocks noGrp="1"/>
          </p:cNvSpPr>
          <p:nvPr>
            <p:ph idx="1"/>
          </p:nvPr>
        </p:nvSpPr>
        <p:spPr/>
        <p:txBody>
          <a:bodyPr>
            <a:normAutofit/>
          </a:bodyPr>
          <a:lstStyle/>
          <a:p>
            <a:pPr>
              <a:lnSpc>
                <a:spcPct val="150000"/>
              </a:lnSpc>
            </a:pPr>
            <a:r>
              <a:rPr lang="en-US" altLang="ko-KR" sz="2800" dirty="0" smtClean="0">
                <a:latin typeface="HY헤드라인M" pitchFamily="18" charset="-127"/>
                <a:ea typeface="HY헤드라인M" pitchFamily="18" charset="-127"/>
              </a:rPr>
              <a:t>Bronchoscopy + CT+ Lab + Pathology</a:t>
            </a:r>
          </a:p>
          <a:p>
            <a:pPr>
              <a:lnSpc>
                <a:spcPct val="150000"/>
              </a:lnSpc>
            </a:pPr>
            <a:r>
              <a:rPr lang="en-US" altLang="ko-KR" sz="2800" dirty="0" smtClean="0">
                <a:latin typeface="HY헤드라인M" pitchFamily="18" charset="-127"/>
                <a:ea typeface="HY헤드라인M" pitchFamily="18" charset="-127"/>
              </a:rPr>
              <a:t>Early </a:t>
            </a:r>
            <a:r>
              <a:rPr lang="en-US" altLang="ko-KR" sz="2800" dirty="0">
                <a:latin typeface="HY헤드라인M" pitchFamily="18" charset="-127"/>
                <a:ea typeface="HY헤드라인M" pitchFamily="18" charset="-127"/>
              </a:rPr>
              <a:t>surveillance bronchoscopies to examine the anastomosis as well as fungal staining and culture of </a:t>
            </a:r>
            <a:r>
              <a:rPr lang="en-US" altLang="ko-KR" sz="2800" dirty="0" smtClean="0">
                <a:latin typeface="HY헤드라인M" pitchFamily="18" charset="-127"/>
                <a:ea typeface="HY헤드라인M" pitchFamily="18" charset="-127"/>
              </a:rPr>
              <a:t>(</a:t>
            </a:r>
            <a:r>
              <a:rPr lang="en-US" altLang="ko-KR" sz="2800" dirty="0">
                <a:latin typeface="HY헤드라인M" pitchFamily="18" charset="-127"/>
                <a:ea typeface="HY헤드라인M" pitchFamily="18" charset="-127"/>
              </a:rPr>
              <a:t>BAL) </a:t>
            </a:r>
            <a:r>
              <a:rPr lang="en-US" altLang="ko-KR" sz="2800" dirty="0" smtClean="0">
                <a:latin typeface="HY헤드라인M" pitchFamily="18" charset="-127"/>
                <a:ea typeface="HY헤드라인M" pitchFamily="18" charset="-127"/>
              </a:rPr>
              <a:t>fluid</a:t>
            </a:r>
            <a:endParaRPr lang="ko-KR" altLang="en-US" sz="2800" dirty="0">
              <a:latin typeface="HY헤드라인M" pitchFamily="18" charset="-127"/>
              <a:ea typeface="HY헤드라인M" pitchFamily="18" charset="-127"/>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62263" y="2996952"/>
            <a:ext cx="3419475" cy="340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3352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dirty="0">
                <a:latin typeface="HY헤드라인M" pitchFamily="18" charset="-127"/>
                <a:ea typeface="HY헤드라인M" pitchFamily="18" charset="-127"/>
              </a:rPr>
              <a:t>Diagnosis </a:t>
            </a:r>
            <a:r>
              <a:rPr lang="en-US" altLang="ko-KR" sz="2400" dirty="0">
                <a:effectLst>
                  <a:outerShdw blurRad="38100" dist="38100" dir="2700000" algn="tl">
                    <a:srgbClr val="000000">
                      <a:alpha val="43137"/>
                    </a:srgbClr>
                  </a:outerShdw>
                </a:effectLst>
                <a:latin typeface="HY헤드라인M" pitchFamily="18" charset="-127"/>
                <a:ea typeface="HY헤드라인M" pitchFamily="18" charset="-127"/>
              </a:rPr>
              <a:t>[ASPERGILLOSIS]</a:t>
            </a:r>
            <a:endParaRPr lang="ko-KR" altLang="en-US" sz="2400" dirty="0"/>
          </a:p>
        </p:txBody>
      </p:sp>
      <p:sp>
        <p:nvSpPr>
          <p:cNvPr id="3" name="내용 개체 틀 2"/>
          <p:cNvSpPr>
            <a:spLocks noGrp="1"/>
          </p:cNvSpPr>
          <p:nvPr>
            <p:ph idx="1"/>
          </p:nvPr>
        </p:nvSpPr>
        <p:spPr/>
        <p:txBody>
          <a:bodyPr>
            <a:normAutofit fontScale="77500" lnSpcReduction="20000"/>
          </a:bodyPr>
          <a:lstStyle/>
          <a:p>
            <a:pPr>
              <a:lnSpc>
                <a:spcPct val="160000"/>
              </a:lnSpc>
              <a:buFont typeface="Wingdings" pitchFamily="2" charset="2"/>
              <a:buChar char="§"/>
            </a:pPr>
            <a:r>
              <a:rPr lang="en-US" altLang="ko-KR" dirty="0">
                <a:latin typeface="HY헤드라인M" pitchFamily="18" charset="-127"/>
                <a:ea typeface="HY헤드라인M" pitchFamily="18" charset="-127"/>
              </a:rPr>
              <a:t>CT </a:t>
            </a:r>
            <a:r>
              <a:rPr lang="en-US" altLang="ko-KR" dirty="0" smtClean="0">
                <a:latin typeface="HY헤드라인M" pitchFamily="18" charset="-127"/>
                <a:ea typeface="HY헤드라인M" pitchFamily="18" charset="-127"/>
              </a:rPr>
              <a:t>findings </a:t>
            </a:r>
            <a:endParaRPr lang="en-US" altLang="ko-KR" dirty="0">
              <a:latin typeface="HY헤드라인M" pitchFamily="18" charset="-127"/>
              <a:ea typeface="HY헤드라인M" pitchFamily="18" charset="-127"/>
            </a:endParaRPr>
          </a:p>
          <a:p>
            <a:pPr lvl="1">
              <a:lnSpc>
                <a:spcPct val="160000"/>
              </a:lnSpc>
            </a:pPr>
            <a:r>
              <a:rPr lang="en-US" altLang="ko-KR" dirty="0" smtClean="0">
                <a:latin typeface="HY헤드라인M" pitchFamily="18" charset="-127"/>
                <a:ea typeface="HY헤드라인M" pitchFamily="18" charset="-127"/>
              </a:rPr>
              <a:t>consolidation </a:t>
            </a:r>
            <a:r>
              <a:rPr lang="en-US" altLang="ko-KR" dirty="0">
                <a:latin typeface="HY헤드라인M" pitchFamily="18" charset="-127"/>
                <a:ea typeface="HY헤드라인M" pitchFamily="18" charset="-127"/>
              </a:rPr>
              <a:t>(40 percent) </a:t>
            </a:r>
          </a:p>
          <a:p>
            <a:pPr lvl="1">
              <a:lnSpc>
                <a:spcPct val="160000"/>
              </a:lnSpc>
            </a:pPr>
            <a:r>
              <a:rPr lang="en-US" altLang="ko-KR" dirty="0" err="1" smtClean="0">
                <a:latin typeface="HY헤드라인M" pitchFamily="18" charset="-127"/>
                <a:ea typeface="HY헤드라인M" pitchFamily="18" charset="-127"/>
              </a:rPr>
              <a:t>cavitary</a:t>
            </a:r>
            <a:r>
              <a:rPr lang="en-US" altLang="ko-KR" dirty="0" smtClean="0">
                <a:latin typeface="HY헤드라인M" pitchFamily="18" charset="-127"/>
                <a:ea typeface="HY헤드라인M" pitchFamily="18" charset="-127"/>
              </a:rPr>
              <a:t> </a:t>
            </a:r>
            <a:r>
              <a:rPr lang="en-US" altLang="ko-KR" dirty="0">
                <a:latin typeface="HY헤드라인M" pitchFamily="18" charset="-127"/>
                <a:ea typeface="HY헤드라인M" pitchFamily="18" charset="-127"/>
              </a:rPr>
              <a:t>lesions (30 percent) </a:t>
            </a:r>
          </a:p>
          <a:p>
            <a:pPr lvl="1">
              <a:lnSpc>
                <a:spcPct val="160000"/>
              </a:lnSpc>
            </a:pPr>
            <a:r>
              <a:rPr lang="en-US" altLang="ko-KR" dirty="0" smtClean="0">
                <a:latin typeface="HY헤드라인M" pitchFamily="18" charset="-127"/>
                <a:ea typeface="HY헤드라인M" pitchFamily="18" charset="-127"/>
              </a:rPr>
              <a:t>nodular </a:t>
            </a:r>
            <a:r>
              <a:rPr lang="en-US" altLang="ko-KR" dirty="0">
                <a:latin typeface="HY헤드라인M" pitchFamily="18" charset="-127"/>
                <a:ea typeface="HY헤드라인M" pitchFamily="18" charset="-127"/>
              </a:rPr>
              <a:t>or mass-like lesions (30 percent) </a:t>
            </a:r>
            <a:endParaRPr lang="en-US" altLang="ko-KR" dirty="0" smtClean="0">
              <a:latin typeface="HY헤드라인M" pitchFamily="18" charset="-127"/>
              <a:ea typeface="HY헤드라인M" pitchFamily="18" charset="-127"/>
            </a:endParaRPr>
          </a:p>
          <a:p>
            <a:pPr lvl="1">
              <a:lnSpc>
                <a:spcPct val="160000"/>
              </a:lnSpc>
            </a:pPr>
            <a:endParaRPr lang="en-US" altLang="ko-KR" dirty="0" smtClean="0">
              <a:latin typeface="HY헤드라인M" pitchFamily="18" charset="-127"/>
              <a:ea typeface="HY헤드라인M" pitchFamily="18" charset="-127"/>
            </a:endParaRPr>
          </a:p>
          <a:p>
            <a:pPr>
              <a:lnSpc>
                <a:spcPct val="160000"/>
              </a:lnSpc>
              <a:buFont typeface="Wingdings" pitchFamily="2" charset="2"/>
              <a:buChar char="§"/>
            </a:pPr>
            <a:r>
              <a:rPr lang="en-US" altLang="ko-KR" dirty="0">
                <a:latin typeface="HY헤드라인M" pitchFamily="18" charset="-127"/>
                <a:ea typeface="HY헤드라인M" pitchFamily="18" charset="-127"/>
              </a:rPr>
              <a:t>CT or </a:t>
            </a:r>
            <a:r>
              <a:rPr lang="en-US" altLang="ko-KR" dirty="0" smtClean="0">
                <a:latin typeface="HY헤드라인M" pitchFamily="18" charset="-127"/>
                <a:ea typeface="HY헤드라인M" pitchFamily="18" charset="-127"/>
              </a:rPr>
              <a:t>(</a:t>
            </a:r>
            <a:r>
              <a:rPr lang="en-US" altLang="ko-KR" dirty="0">
                <a:latin typeface="HY헤드라인M" pitchFamily="18" charset="-127"/>
                <a:ea typeface="HY헤드라인M" pitchFamily="18" charset="-127"/>
              </a:rPr>
              <a:t>MRI) of the CNS is advised in lung transplant recipients with invasive pulmonary </a:t>
            </a:r>
            <a:r>
              <a:rPr lang="en-US" altLang="ko-KR" dirty="0" err="1">
                <a:latin typeface="HY헤드라인M" pitchFamily="18" charset="-127"/>
                <a:ea typeface="HY헤드라인M" pitchFamily="18" charset="-127"/>
              </a:rPr>
              <a:t>aspergillosis</a:t>
            </a:r>
            <a:r>
              <a:rPr lang="en-US" altLang="ko-KR" dirty="0">
                <a:latin typeface="HY헤드라인M" pitchFamily="18" charset="-127"/>
                <a:ea typeface="HY헤드라인M" pitchFamily="18" charset="-127"/>
              </a:rPr>
              <a:t> to evaluate for dissemination. </a:t>
            </a:r>
            <a:endParaRPr lang="ko-KR" altLang="en-US" dirty="0">
              <a:latin typeface="HY헤드라인M" pitchFamily="18" charset="-127"/>
              <a:ea typeface="HY헤드라인M" pitchFamily="18" charset="-127"/>
            </a:endParaRPr>
          </a:p>
        </p:txBody>
      </p:sp>
    </p:spTree>
    <p:extLst>
      <p:ext uri="{BB962C8B-B14F-4D97-AF65-F5344CB8AC3E}">
        <p14:creationId xmlns:p14="http://schemas.microsoft.com/office/powerpoint/2010/main" val="17540114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dirty="0"/>
          </a:p>
        </p:txBody>
      </p:sp>
      <p:sp>
        <p:nvSpPr>
          <p:cNvPr id="3" name="내용 개체 틀 2"/>
          <p:cNvSpPr>
            <a:spLocks noGrp="1"/>
          </p:cNvSpPr>
          <p:nvPr>
            <p:ph idx="1"/>
          </p:nvPr>
        </p:nvSpPr>
        <p:spPr/>
        <p:txBody>
          <a:bodyPr/>
          <a:lstStyle/>
          <a:p>
            <a:endParaRPr lang="ko-KR" alt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370756"/>
            <a:ext cx="4090935" cy="3553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8102" y="1964339"/>
            <a:ext cx="4189884" cy="4150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693" y="4149080"/>
            <a:ext cx="3486150" cy="2524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9607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extLst>
              <p:ext uri="{D42A27DB-BD31-4B8C-83A1-F6EECF244321}">
                <p14:modId xmlns:p14="http://schemas.microsoft.com/office/powerpoint/2010/main" val="125497826"/>
              </p:ext>
            </p:extLst>
          </p:nvPr>
        </p:nvGraphicFramePr>
        <p:xfrm>
          <a:off x="457200" y="980728"/>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모서리가 둥근 직사각형 4"/>
          <p:cNvSpPr/>
          <p:nvPr/>
        </p:nvSpPr>
        <p:spPr>
          <a:xfrm>
            <a:off x="1259632" y="5661248"/>
            <a:ext cx="7344816" cy="10081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dirty="0" smtClean="0">
                <a:solidFill>
                  <a:schemeClr val="tx1"/>
                </a:solidFill>
                <a:latin typeface="HY헤드라인M" pitchFamily="18" charset="-127"/>
                <a:ea typeface="HY헤드라인M" pitchFamily="18" charset="-127"/>
              </a:rPr>
              <a:t>Prospective assessment of </a:t>
            </a:r>
            <a:r>
              <a:rPr lang="en-US" altLang="ko-KR" dirty="0" err="1" smtClean="0">
                <a:solidFill>
                  <a:schemeClr val="tx1"/>
                </a:solidFill>
                <a:latin typeface="HY헤드라인M" pitchFamily="18" charset="-127"/>
                <a:ea typeface="HY헤드라인M" pitchFamily="18" charset="-127"/>
              </a:rPr>
              <a:t>Platelia</a:t>
            </a:r>
            <a:r>
              <a:rPr lang="en-US" altLang="ko-KR" dirty="0" smtClean="0">
                <a:solidFill>
                  <a:schemeClr val="tx1"/>
                </a:solidFill>
                <a:latin typeface="HY헤드라인M" pitchFamily="18" charset="-127"/>
                <a:ea typeface="HY헤드라인M" pitchFamily="18" charset="-127"/>
              </a:rPr>
              <a:t> </a:t>
            </a:r>
            <a:r>
              <a:rPr lang="en-US" altLang="ko-KR" dirty="0" err="1" smtClean="0">
                <a:solidFill>
                  <a:schemeClr val="tx1"/>
                </a:solidFill>
                <a:latin typeface="HY헤드라인M" pitchFamily="18" charset="-127"/>
                <a:ea typeface="HY헤드라인M" pitchFamily="18" charset="-127"/>
              </a:rPr>
              <a:t>Aspergillus</a:t>
            </a:r>
            <a:r>
              <a:rPr lang="en-US" altLang="ko-KR" dirty="0" smtClean="0">
                <a:solidFill>
                  <a:schemeClr val="tx1"/>
                </a:solidFill>
                <a:latin typeface="HY헤드라인M" pitchFamily="18" charset="-127"/>
                <a:ea typeface="HY헤드라인M" pitchFamily="18" charset="-127"/>
              </a:rPr>
              <a:t> </a:t>
            </a:r>
            <a:r>
              <a:rPr lang="en-US" altLang="ko-KR" dirty="0" err="1" smtClean="0">
                <a:solidFill>
                  <a:schemeClr val="tx1"/>
                </a:solidFill>
                <a:latin typeface="HY헤드라인M" pitchFamily="18" charset="-127"/>
                <a:ea typeface="HY헤드라인M" pitchFamily="18" charset="-127"/>
              </a:rPr>
              <a:t>galactomannan</a:t>
            </a:r>
            <a:r>
              <a:rPr lang="en-US" altLang="ko-KR" dirty="0" smtClean="0">
                <a:solidFill>
                  <a:schemeClr val="tx1"/>
                </a:solidFill>
                <a:latin typeface="HY헤드라인M" pitchFamily="18" charset="-127"/>
                <a:ea typeface="HY헤드라인M" pitchFamily="18" charset="-127"/>
              </a:rPr>
              <a:t> antigen for the diagnosis of invasive </a:t>
            </a:r>
            <a:r>
              <a:rPr lang="en-US" altLang="ko-KR" dirty="0" err="1" smtClean="0">
                <a:solidFill>
                  <a:schemeClr val="tx1"/>
                </a:solidFill>
                <a:latin typeface="HY헤드라인M" pitchFamily="18" charset="-127"/>
                <a:ea typeface="HY헤드라인M" pitchFamily="18" charset="-127"/>
              </a:rPr>
              <a:t>aspergillosis</a:t>
            </a:r>
            <a:r>
              <a:rPr lang="en-US" altLang="ko-KR" dirty="0" smtClean="0">
                <a:solidFill>
                  <a:schemeClr val="tx1"/>
                </a:solidFill>
                <a:latin typeface="HY헤드라인M" pitchFamily="18" charset="-127"/>
                <a:ea typeface="HY헤드라인M" pitchFamily="18" charset="-127"/>
              </a:rPr>
              <a:t> in LT</a:t>
            </a:r>
          </a:p>
          <a:p>
            <a:pPr algn="r"/>
            <a:r>
              <a:rPr lang="en-US" altLang="ko-KR" i="1" dirty="0" smtClean="0">
                <a:solidFill>
                  <a:srgbClr val="FF0000"/>
                </a:solidFill>
                <a:latin typeface="HY헤드라인M" pitchFamily="18" charset="-127"/>
                <a:ea typeface="HY헤드라인M" pitchFamily="18" charset="-127"/>
              </a:rPr>
              <a:t>-</a:t>
            </a:r>
            <a:r>
              <a:rPr lang="de-DE" altLang="ko-KR" i="1" dirty="0">
                <a:solidFill>
                  <a:srgbClr val="FF0000"/>
                </a:solidFill>
                <a:latin typeface="HY헤드라인M" pitchFamily="18" charset="-127"/>
                <a:ea typeface="HY헤드라인M" pitchFamily="18" charset="-127"/>
              </a:rPr>
              <a:t>Am J Transplant. 2004;4(5):796- </a:t>
            </a:r>
            <a:endParaRPr lang="ko-KR" altLang="en-US" sz="2200" i="1" dirty="0">
              <a:solidFill>
                <a:srgbClr val="FF0000"/>
              </a:solidFill>
              <a:latin typeface="HY헤드라인M" pitchFamily="18" charset="-127"/>
              <a:ea typeface="HY헤드라인M" pitchFamily="18" charset="-127"/>
            </a:endParaRPr>
          </a:p>
        </p:txBody>
      </p:sp>
      <p:pic>
        <p:nvPicPr>
          <p:cNvPr id="4098"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73103" y="332656"/>
            <a:ext cx="5382146" cy="234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883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78811061"/>
              </p:ext>
            </p:extLst>
          </p:nvPr>
        </p:nvGraphicFramePr>
        <p:xfrm>
          <a:off x="467544" y="764704"/>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모서리가 둥근 직사각형 4"/>
          <p:cNvSpPr/>
          <p:nvPr/>
        </p:nvSpPr>
        <p:spPr>
          <a:xfrm>
            <a:off x="2636168" y="5507360"/>
            <a:ext cx="6264696" cy="7200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200" b="1" dirty="0">
                <a:solidFill>
                  <a:srgbClr val="002060"/>
                </a:solidFill>
              </a:rPr>
              <a:t>NOTE: This figure includes only the lung transplants that are reported to the ISHLT Transplant Registry.  As such, this should not be construed as representing changes in the number of lung transplants performed worldwide.</a:t>
            </a:r>
            <a:endParaRPr lang="en-US" altLang="ko-KR" sz="1200" dirty="0">
              <a:solidFill>
                <a:srgbClr val="002060"/>
              </a:solidFill>
            </a:endParaRPr>
          </a:p>
          <a:p>
            <a:pPr algn="ctr"/>
            <a:endParaRPr lang="ko-KR" altLang="en-US" sz="1200" dirty="0"/>
          </a:p>
        </p:txBody>
      </p:sp>
      <p:pic>
        <p:nvPicPr>
          <p:cNvPr id="6" name="Picture 2052" descr="ISHLTLGB"/>
          <p:cNvPicPr>
            <a:picLocks noChangeAspect="1" noChangeArrowheads="1"/>
          </p:cNvPicPr>
          <p:nvPr/>
        </p:nvPicPr>
        <p:blipFill>
          <a:blip r:embed="rId4" cstate="print"/>
          <a:srcRect/>
          <a:stretch>
            <a:fillRect/>
          </a:stretch>
        </p:blipFill>
        <p:spPr bwMode="auto">
          <a:xfrm>
            <a:off x="381000" y="5837565"/>
            <a:ext cx="752475" cy="755650"/>
          </a:xfrm>
          <a:prstGeom prst="rect">
            <a:avLst/>
          </a:prstGeom>
          <a:noFill/>
          <a:ln w="9525">
            <a:noFill/>
            <a:miter lim="800000"/>
            <a:headEnd/>
            <a:tailEnd/>
          </a:ln>
        </p:spPr>
      </p:pic>
      <p:sp>
        <p:nvSpPr>
          <p:cNvPr id="7" name="TextBox 6"/>
          <p:cNvSpPr txBox="1"/>
          <p:nvPr/>
        </p:nvSpPr>
        <p:spPr>
          <a:xfrm>
            <a:off x="1212382" y="5953780"/>
            <a:ext cx="1298448" cy="523220"/>
          </a:xfrm>
          <a:prstGeom prst="rect">
            <a:avLst/>
          </a:prstGeom>
          <a:noFill/>
        </p:spPr>
        <p:txBody>
          <a:bodyPr wrap="square" rtlCol="0">
            <a:spAutoFit/>
          </a:bodyPr>
          <a:lstStyle/>
          <a:p>
            <a:r>
              <a:rPr lang="en-US" sz="2800" b="1" i="1" dirty="0" smtClean="0"/>
              <a:t>ISHLT</a:t>
            </a:r>
            <a:endParaRPr lang="en-US" sz="2800" b="1" i="1" dirty="0"/>
          </a:p>
        </p:txBody>
      </p:sp>
      <p:sp>
        <p:nvSpPr>
          <p:cNvPr id="8" name="TextBox 7"/>
          <p:cNvSpPr txBox="1"/>
          <p:nvPr/>
        </p:nvSpPr>
        <p:spPr>
          <a:xfrm>
            <a:off x="914400" y="6439326"/>
            <a:ext cx="4876800" cy="307777"/>
          </a:xfrm>
          <a:prstGeom prst="rect">
            <a:avLst/>
          </a:prstGeom>
          <a:noFill/>
        </p:spPr>
        <p:txBody>
          <a:bodyPr wrap="square" rtlCol="0">
            <a:spAutoFit/>
          </a:bodyPr>
          <a:lstStyle/>
          <a:p>
            <a:r>
              <a:rPr lang="en-US" sz="1400" b="1" i="1" dirty="0" smtClean="0">
                <a:solidFill>
                  <a:srgbClr val="002060"/>
                </a:solidFill>
              </a:rPr>
              <a:t>J Heart Lung Transplant.  2012 Oct; 31(10): 1045-1095</a:t>
            </a:r>
            <a:endParaRPr lang="en-US" sz="1400" b="1" i="1" dirty="0">
              <a:solidFill>
                <a:srgbClr val="002060"/>
              </a:solidFill>
            </a:endParaRPr>
          </a:p>
        </p:txBody>
      </p:sp>
    </p:spTree>
    <p:extLst>
      <p:ext uri="{BB962C8B-B14F-4D97-AF65-F5344CB8AC3E}">
        <p14:creationId xmlns:p14="http://schemas.microsoft.com/office/powerpoint/2010/main" val="41359353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graphicFrame>
        <p:nvGraphicFramePr>
          <p:cNvPr id="4" name="내용 개체 틀 3"/>
          <p:cNvGraphicFramePr>
            <a:graphicFrameLocks noGrp="1"/>
          </p:cNvGraphicFramePr>
          <p:nvPr>
            <p:ph idx="1"/>
            <p:extLst>
              <p:ext uri="{D42A27DB-BD31-4B8C-83A1-F6EECF244321}">
                <p14:modId xmlns:p14="http://schemas.microsoft.com/office/powerpoint/2010/main" val="3109390390"/>
              </p:ext>
            </p:extLst>
          </p:nvPr>
        </p:nvGraphicFramePr>
        <p:xfrm>
          <a:off x="457200" y="76470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모서리가 둥근 직사각형 4"/>
          <p:cNvSpPr/>
          <p:nvPr/>
        </p:nvSpPr>
        <p:spPr>
          <a:xfrm>
            <a:off x="1259632" y="5661248"/>
            <a:ext cx="7344816" cy="10081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dirty="0" err="1">
                <a:solidFill>
                  <a:schemeClr val="tx1"/>
                </a:solidFill>
                <a:latin typeface="HY헤드라인M" pitchFamily="18" charset="-127"/>
                <a:ea typeface="HY헤드라인M" pitchFamily="18" charset="-127"/>
              </a:rPr>
              <a:t>Aspergillus</a:t>
            </a:r>
            <a:r>
              <a:rPr lang="en-US" altLang="ko-KR" dirty="0">
                <a:solidFill>
                  <a:schemeClr val="tx1"/>
                </a:solidFill>
                <a:latin typeface="HY헤드라인M" pitchFamily="18" charset="-127"/>
                <a:ea typeface="HY헤드라인M" pitchFamily="18" charset="-127"/>
              </a:rPr>
              <a:t> </a:t>
            </a:r>
            <a:r>
              <a:rPr lang="en-US" altLang="ko-KR" dirty="0" err="1">
                <a:solidFill>
                  <a:schemeClr val="tx1"/>
                </a:solidFill>
                <a:latin typeface="HY헤드라인M" pitchFamily="18" charset="-127"/>
                <a:ea typeface="HY헤드라인M" pitchFamily="18" charset="-127"/>
              </a:rPr>
              <a:t>galactomannan</a:t>
            </a:r>
            <a:r>
              <a:rPr lang="en-US" altLang="ko-KR" dirty="0">
                <a:solidFill>
                  <a:schemeClr val="tx1"/>
                </a:solidFill>
                <a:latin typeface="HY헤드라인M" pitchFamily="18" charset="-127"/>
                <a:ea typeface="HY헤드라인M" pitchFamily="18" charset="-127"/>
              </a:rPr>
              <a:t> antigen in the </a:t>
            </a:r>
            <a:r>
              <a:rPr lang="en-US" altLang="ko-KR" dirty="0" err="1">
                <a:solidFill>
                  <a:schemeClr val="tx1"/>
                </a:solidFill>
                <a:latin typeface="HY헤드라인M" pitchFamily="18" charset="-127"/>
                <a:ea typeface="HY헤드라인M" pitchFamily="18" charset="-127"/>
              </a:rPr>
              <a:t>bronchoalveolar</a:t>
            </a:r>
            <a:r>
              <a:rPr lang="en-US" altLang="ko-KR" dirty="0">
                <a:solidFill>
                  <a:schemeClr val="tx1"/>
                </a:solidFill>
                <a:latin typeface="HY헤드라인M" pitchFamily="18" charset="-127"/>
                <a:ea typeface="HY헤드라인M" pitchFamily="18" charset="-127"/>
              </a:rPr>
              <a:t> lavage fluid for the diagnosis of invasive </a:t>
            </a:r>
            <a:r>
              <a:rPr lang="en-US" altLang="ko-KR" dirty="0" err="1">
                <a:solidFill>
                  <a:schemeClr val="tx1"/>
                </a:solidFill>
                <a:latin typeface="HY헤드라인M" pitchFamily="18" charset="-127"/>
                <a:ea typeface="HY헤드라인M" pitchFamily="18" charset="-127"/>
              </a:rPr>
              <a:t>aspergillosis</a:t>
            </a:r>
            <a:r>
              <a:rPr lang="en-US" altLang="ko-KR" dirty="0">
                <a:solidFill>
                  <a:schemeClr val="tx1"/>
                </a:solidFill>
                <a:latin typeface="HY헤드라인M" pitchFamily="18" charset="-127"/>
                <a:ea typeface="HY헤드라인M" pitchFamily="18" charset="-127"/>
              </a:rPr>
              <a:t> in lung transplant recipients </a:t>
            </a:r>
            <a:r>
              <a:rPr lang="en-US" altLang="ko-KR" sz="1400" i="1" dirty="0">
                <a:solidFill>
                  <a:srgbClr val="FF0000"/>
                </a:solidFill>
                <a:latin typeface="HY헤드라인M" pitchFamily="18" charset="-127"/>
                <a:ea typeface="HY헤드라인M" pitchFamily="18" charset="-127"/>
              </a:rPr>
              <a:t>-Transplantation. 2007;83(10):</a:t>
            </a:r>
            <a:r>
              <a:rPr lang="en-US" altLang="ko-KR" sz="1400" i="1" dirty="0" smtClean="0">
                <a:solidFill>
                  <a:srgbClr val="FF0000"/>
                </a:solidFill>
                <a:latin typeface="HY헤드라인M" pitchFamily="18" charset="-127"/>
                <a:ea typeface="HY헤드라인M" pitchFamily="18" charset="-127"/>
              </a:rPr>
              <a:t>1330-</a:t>
            </a:r>
            <a:endParaRPr lang="ko-KR" altLang="en-US" sz="1400" i="1" dirty="0">
              <a:solidFill>
                <a:srgbClr val="FF0000"/>
              </a:solidFill>
              <a:latin typeface="HY헤드라인M" pitchFamily="18" charset="-127"/>
              <a:ea typeface="HY헤드라인M" pitchFamily="18" charset="-127"/>
            </a:endParaRPr>
          </a:p>
        </p:txBody>
      </p:sp>
    </p:spTree>
    <p:extLst>
      <p:ext uri="{BB962C8B-B14F-4D97-AF65-F5344CB8AC3E}">
        <p14:creationId xmlns:p14="http://schemas.microsoft.com/office/powerpoint/2010/main" val="6282132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effectLst>
                  <a:outerShdw blurRad="38100" dist="38100" dir="2700000" algn="tl">
                    <a:srgbClr val="000000">
                      <a:alpha val="43137"/>
                    </a:srgbClr>
                  </a:outerShdw>
                </a:effectLst>
                <a:latin typeface="HY헤드라인M" pitchFamily="18" charset="-127"/>
                <a:ea typeface="HY헤드라인M" pitchFamily="18" charset="-127"/>
              </a:rPr>
              <a:t>AG false (+) </a:t>
            </a:r>
            <a:r>
              <a:rPr lang="en-US" altLang="ko-KR" dirty="0" smtClean="0">
                <a:effectLst>
                  <a:outerShdw blurRad="38100" dist="38100" dir="2700000" algn="tl">
                    <a:srgbClr val="000000">
                      <a:alpha val="43137"/>
                    </a:srgbClr>
                  </a:outerShdw>
                </a:effectLst>
                <a:latin typeface="HY헤드라인M" pitchFamily="18" charset="-127"/>
                <a:ea typeface="HY헤드라인M" pitchFamily="18" charset="-127"/>
              </a:rPr>
              <a:t>in </a:t>
            </a:r>
            <a:r>
              <a:rPr lang="en-US" altLang="ko-KR" dirty="0" err="1">
                <a:effectLst>
                  <a:outerShdw blurRad="38100" dist="38100" dir="2700000" algn="tl">
                    <a:srgbClr val="000000">
                      <a:alpha val="43137"/>
                    </a:srgbClr>
                  </a:outerShdw>
                </a:effectLst>
                <a:latin typeface="HY헤드라인M" pitchFamily="18" charset="-127"/>
                <a:ea typeface="HY헤드라인M" pitchFamily="18" charset="-127"/>
              </a:rPr>
              <a:t>Tazocin</a:t>
            </a:r>
            <a:endParaRPr lang="ko-KR" altLang="en-US" dirty="0"/>
          </a:p>
        </p:txBody>
      </p:sp>
      <p:graphicFrame>
        <p:nvGraphicFramePr>
          <p:cNvPr id="4" name="내용 개체 틀 3"/>
          <p:cNvGraphicFramePr>
            <a:graphicFrameLocks noGrp="1"/>
          </p:cNvGraphicFramePr>
          <p:nvPr>
            <p:ph idx="1"/>
            <p:extLst>
              <p:ext uri="{D42A27DB-BD31-4B8C-83A1-F6EECF244321}">
                <p14:modId xmlns:p14="http://schemas.microsoft.com/office/powerpoint/2010/main" val="2755558482"/>
              </p:ext>
            </p:extLst>
          </p:nvPr>
        </p:nvGraphicFramePr>
        <p:xfrm>
          <a:off x="457200" y="1340768"/>
          <a:ext cx="82296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87638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850106"/>
          </a:xfrm>
        </p:spPr>
        <p:txBody>
          <a:bodyPr>
            <a:normAutofit/>
          </a:bodyPr>
          <a:lstStyle/>
          <a:p>
            <a:r>
              <a:rPr lang="en-US" altLang="ko-KR" sz="3200" dirty="0" smtClean="0">
                <a:effectLst>
                  <a:outerShdw blurRad="38100" dist="38100" dir="2700000" algn="tl">
                    <a:srgbClr val="000000">
                      <a:alpha val="43137"/>
                    </a:srgbClr>
                  </a:outerShdw>
                </a:effectLst>
                <a:latin typeface="HY헤드라인M" pitchFamily="18" charset="-127"/>
                <a:ea typeface="HY헤드라인M" pitchFamily="18" charset="-127"/>
              </a:rPr>
              <a:t>AG false (+) </a:t>
            </a:r>
            <a:r>
              <a:rPr lang="en-US" altLang="ko-KR" sz="3200" dirty="0" err="1" smtClean="0">
                <a:effectLst>
                  <a:outerShdw blurRad="38100" dist="38100" dir="2700000" algn="tl">
                    <a:srgbClr val="000000">
                      <a:alpha val="43137"/>
                    </a:srgbClr>
                  </a:outerShdw>
                </a:effectLst>
                <a:latin typeface="HY헤드라인M" pitchFamily="18" charset="-127"/>
                <a:ea typeface="HY헤드라인M" pitchFamily="18" charset="-127"/>
              </a:rPr>
              <a:t>vs</a:t>
            </a:r>
            <a:r>
              <a:rPr lang="en-US" altLang="ko-KR" sz="3200" dirty="0" smtClean="0">
                <a:effectLst>
                  <a:outerShdw blurRad="38100" dist="38100" dir="2700000" algn="tl">
                    <a:srgbClr val="000000">
                      <a:alpha val="43137"/>
                    </a:srgbClr>
                  </a:outerShdw>
                </a:effectLst>
                <a:latin typeface="HY헤드라인M" pitchFamily="18" charset="-127"/>
                <a:ea typeface="HY헤드라인M" pitchFamily="18" charset="-127"/>
              </a:rPr>
              <a:t> </a:t>
            </a:r>
            <a:r>
              <a:rPr lang="en-US" altLang="ko-KR" sz="3200" dirty="0" err="1" smtClean="0">
                <a:effectLst>
                  <a:outerShdw blurRad="38100" dist="38100" dir="2700000" algn="tl">
                    <a:srgbClr val="000000">
                      <a:alpha val="43137"/>
                    </a:srgbClr>
                  </a:outerShdw>
                </a:effectLst>
                <a:latin typeface="HY헤드라인M" pitchFamily="18" charset="-127"/>
                <a:ea typeface="HY헤드라인M" pitchFamily="18" charset="-127"/>
              </a:rPr>
              <a:t>Tazocin</a:t>
            </a:r>
            <a:endParaRPr lang="ko-KR" altLang="en-US" sz="3200" dirty="0">
              <a:effectLst>
                <a:outerShdw blurRad="38100" dist="38100" dir="2700000" algn="tl">
                  <a:srgbClr val="000000">
                    <a:alpha val="43137"/>
                  </a:srgbClr>
                </a:outerShdw>
              </a:effectLst>
              <a:latin typeface="HY헤드라인M" pitchFamily="18" charset="-127"/>
              <a:ea typeface="HY헤드라인M" pitchFamily="18" charset="-127"/>
            </a:endParaRPr>
          </a:p>
        </p:txBody>
      </p:sp>
      <p:graphicFrame>
        <p:nvGraphicFramePr>
          <p:cNvPr id="4" name="내용 개체 틀 3"/>
          <p:cNvGraphicFramePr>
            <a:graphicFrameLocks noGrp="1"/>
          </p:cNvGraphicFramePr>
          <p:nvPr>
            <p:ph idx="1"/>
            <p:extLst>
              <p:ext uri="{D42A27DB-BD31-4B8C-83A1-F6EECF244321}">
                <p14:modId xmlns:p14="http://schemas.microsoft.com/office/powerpoint/2010/main" val="822629558"/>
              </p:ext>
            </p:extLst>
          </p:nvPr>
        </p:nvGraphicFramePr>
        <p:xfrm>
          <a:off x="457200" y="1166018"/>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모서리가 둥근 직사각형 4"/>
          <p:cNvSpPr/>
          <p:nvPr/>
        </p:nvSpPr>
        <p:spPr>
          <a:xfrm>
            <a:off x="2411760" y="5877272"/>
            <a:ext cx="6480720" cy="79208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sz="1600" dirty="0" err="1">
                <a:solidFill>
                  <a:schemeClr val="tx1"/>
                </a:solidFill>
                <a:latin typeface="HY헤드라인M" pitchFamily="18" charset="-127"/>
                <a:ea typeface="HY헤드라인M" pitchFamily="18" charset="-127"/>
              </a:rPr>
              <a:t>Piperacillin</a:t>
            </a:r>
            <a:r>
              <a:rPr lang="en-US" altLang="ko-KR" sz="1600" dirty="0">
                <a:solidFill>
                  <a:schemeClr val="tx1"/>
                </a:solidFill>
                <a:latin typeface="HY헤드라인M" pitchFamily="18" charset="-127"/>
                <a:ea typeface="HY헤드라인M" pitchFamily="18" charset="-127"/>
              </a:rPr>
              <a:t>/</a:t>
            </a:r>
            <a:r>
              <a:rPr lang="en-US" altLang="ko-KR" sz="1600" dirty="0" err="1">
                <a:solidFill>
                  <a:schemeClr val="tx1"/>
                </a:solidFill>
                <a:latin typeface="HY헤드라인M" pitchFamily="18" charset="-127"/>
                <a:ea typeface="HY헤드라인M" pitchFamily="18" charset="-127"/>
              </a:rPr>
              <a:t>tazobactam</a:t>
            </a:r>
            <a:r>
              <a:rPr lang="en-US" altLang="ko-KR" sz="1600" dirty="0">
                <a:solidFill>
                  <a:schemeClr val="tx1"/>
                </a:solidFill>
                <a:latin typeface="HY헤드라인M" pitchFamily="18" charset="-127"/>
                <a:ea typeface="HY헤드라인M" pitchFamily="18" charset="-127"/>
              </a:rPr>
              <a:t> (</a:t>
            </a:r>
            <a:r>
              <a:rPr lang="en-US" altLang="ko-KR" sz="1600" dirty="0" err="1">
                <a:solidFill>
                  <a:schemeClr val="tx1"/>
                </a:solidFill>
                <a:latin typeface="HY헤드라인M" pitchFamily="18" charset="-127"/>
                <a:ea typeface="HY헤드라인M" pitchFamily="18" charset="-127"/>
              </a:rPr>
              <a:t>Tazocin</a:t>
            </a:r>
            <a:r>
              <a:rPr lang="en-US" altLang="ko-KR" sz="1600" dirty="0">
                <a:solidFill>
                  <a:schemeClr val="tx1"/>
                </a:solidFill>
                <a:latin typeface="HY헤드라인M" pitchFamily="18" charset="-127"/>
                <a:ea typeface="HY헤드라인M" pitchFamily="18" charset="-127"/>
              </a:rPr>
              <a:t>™) seems to be no longer responsible for false-positive results of the </a:t>
            </a:r>
            <a:r>
              <a:rPr lang="en-US" altLang="ko-KR" sz="1600" dirty="0" err="1">
                <a:solidFill>
                  <a:schemeClr val="tx1"/>
                </a:solidFill>
                <a:latin typeface="HY헤드라인M" pitchFamily="18" charset="-127"/>
                <a:ea typeface="HY헤드라인M" pitchFamily="18" charset="-127"/>
              </a:rPr>
              <a:t>galactomannan</a:t>
            </a:r>
            <a:r>
              <a:rPr lang="en-US" altLang="ko-KR" sz="1600" dirty="0">
                <a:solidFill>
                  <a:schemeClr val="tx1"/>
                </a:solidFill>
                <a:latin typeface="HY헤드라인M" pitchFamily="18" charset="-127"/>
                <a:ea typeface="HY헤드라인M" pitchFamily="18" charset="-127"/>
              </a:rPr>
              <a:t> </a:t>
            </a:r>
            <a:r>
              <a:rPr lang="en-US" altLang="ko-KR" sz="1600" dirty="0" smtClean="0">
                <a:solidFill>
                  <a:schemeClr val="tx1"/>
                </a:solidFill>
                <a:latin typeface="HY헤드라인M" pitchFamily="18" charset="-127"/>
                <a:ea typeface="HY헤드라인M" pitchFamily="18" charset="-127"/>
              </a:rPr>
              <a:t>assay </a:t>
            </a:r>
          </a:p>
          <a:p>
            <a:pPr lvl="0" algn="r"/>
            <a:r>
              <a:rPr lang="en-US" altLang="ko-KR" sz="1400" i="1" dirty="0" smtClean="0">
                <a:solidFill>
                  <a:srgbClr val="FF0000"/>
                </a:solidFill>
                <a:latin typeface="HY헤드라인M" pitchFamily="18" charset="-127"/>
                <a:ea typeface="HY헤드라인M" pitchFamily="18" charset="-127"/>
              </a:rPr>
              <a:t>-</a:t>
            </a:r>
            <a:r>
              <a:rPr lang="en-US" altLang="ko-KR" sz="1400" i="1" dirty="0">
                <a:solidFill>
                  <a:srgbClr val="FF0000"/>
                </a:solidFill>
                <a:latin typeface="HY헤드라인M" pitchFamily="18" charset="-127"/>
                <a:ea typeface="HY헤드라인M" pitchFamily="18" charset="-127"/>
              </a:rPr>
              <a:t>J </a:t>
            </a:r>
            <a:r>
              <a:rPr lang="en-US" altLang="ko-KR" sz="1400" i="1" dirty="0" err="1">
                <a:solidFill>
                  <a:srgbClr val="FF0000"/>
                </a:solidFill>
                <a:latin typeface="HY헤드라인M" pitchFamily="18" charset="-127"/>
                <a:ea typeface="HY헤드라인M" pitchFamily="18" charset="-127"/>
              </a:rPr>
              <a:t>Antimicrob</a:t>
            </a:r>
            <a:r>
              <a:rPr lang="en-US" altLang="ko-KR" sz="1400" i="1" dirty="0">
                <a:solidFill>
                  <a:srgbClr val="FF0000"/>
                </a:solidFill>
                <a:latin typeface="HY헤드라인M" pitchFamily="18" charset="-127"/>
                <a:ea typeface="HY헤드라인M" pitchFamily="18" charset="-127"/>
              </a:rPr>
              <a:t> </a:t>
            </a:r>
            <a:r>
              <a:rPr lang="en-US" altLang="ko-KR" sz="1400" i="1" dirty="0" err="1" smtClean="0">
                <a:solidFill>
                  <a:srgbClr val="FF0000"/>
                </a:solidFill>
                <a:latin typeface="HY헤드라인M" pitchFamily="18" charset="-127"/>
                <a:ea typeface="HY헤드라인M" pitchFamily="18" charset="-127"/>
              </a:rPr>
              <a:t>Chemother</a:t>
            </a:r>
            <a:r>
              <a:rPr lang="en-US" altLang="ko-KR" sz="1400" i="1" dirty="0" smtClean="0">
                <a:solidFill>
                  <a:srgbClr val="FF0000"/>
                </a:solidFill>
                <a:latin typeface="HY헤드라인M" pitchFamily="18" charset="-127"/>
                <a:ea typeface="HY헤드라인M" pitchFamily="18" charset="-127"/>
              </a:rPr>
              <a:t> 2012 </a:t>
            </a:r>
            <a:r>
              <a:rPr lang="en-US" altLang="ko-KR" sz="1400" i="1" dirty="0">
                <a:solidFill>
                  <a:srgbClr val="FF0000"/>
                </a:solidFill>
                <a:latin typeface="HY헤드라인M" pitchFamily="18" charset="-127"/>
                <a:ea typeface="HY헤드라인M" pitchFamily="18" charset="-127"/>
              </a:rPr>
              <a:t>Jul;67(7):</a:t>
            </a:r>
            <a:r>
              <a:rPr lang="en-US" altLang="ko-KR" sz="1400" i="1" dirty="0" smtClean="0">
                <a:solidFill>
                  <a:srgbClr val="FF0000"/>
                </a:solidFill>
                <a:latin typeface="HY헤드라인M" pitchFamily="18" charset="-127"/>
                <a:ea typeface="HY헤드라인M" pitchFamily="18" charset="-127"/>
              </a:rPr>
              <a:t>1746-8-</a:t>
            </a:r>
            <a:endParaRPr lang="ko-KR" altLang="en-US" sz="1400" i="1" dirty="0">
              <a:solidFill>
                <a:srgbClr val="FF0000"/>
              </a:solidFill>
              <a:latin typeface="HY헤드라인M" pitchFamily="18" charset="-127"/>
              <a:ea typeface="HY헤드라인M" pitchFamily="18" charset="-127"/>
            </a:endParaRPr>
          </a:p>
        </p:txBody>
      </p:sp>
    </p:spTree>
    <p:extLst>
      <p:ext uri="{BB962C8B-B14F-4D97-AF65-F5344CB8AC3E}">
        <p14:creationId xmlns:p14="http://schemas.microsoft.com/office/powerpoint/2010/main" val="9737017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p:txBody>
          <a:bodyPr>
            <a:normAutofit/>
          </a:bodyPr>
          <a:lstStyle/>
          <a:p>
            <a:r>
              <a:rPr lang="en-US" altLang="ko-KR" sz="4000" dirty="0">
                <a:latin typeface="HY헤드라인M" pitchFamily="18" charset="-127"/>
                <a:ea typeface="HY헤드라인M" pitchFamily="18" charset="-127"/>
              </a:rPr>
              <a:t>Treatment </a:t>
            </a:r>
            <a:r>
              <a:rPr lang="en-US" altLang="ko-KR" sz="2400" dirty="0">
                <a:effectLst>
                  <a:outerShdw blurRad="38100" dist="38100" dir="2700000" algn="tl">
                    <a:srgbClr val="000000">
                      <a:alpha val="43137"/>
                    </a:srgbClr>
                  </a:outerShdw>
                </a:effectLst>
                <a:latin typeface="HY헤드라인M" pitchFamily="18" charset="-127"/>
                <a:ea typeface="HY헤드라인M" pitchFamily="18" charset="-127"/>
              </a:rPr>
              <a:t>[ASPERGILLOSIS]</a:t>
            </a:r>
            <a:endParaRPr lang="ko-KR" altLang="en-US" sz="2400" dirty="0"/>
          </a:p>
        </p:txBody>
      </p:sp>
      <p:sp>
        <p:nvSpPr>
          <p:cNvPr id="5" name="텍스트 개체 틀 4"/>
          <p:cNvSpPr>
            <a:spLocks noGrp="1"/>
          </p:cNvSpPr>
          <p:nvPr>
            <p:ph type="body" idx="1"/>
          </p:nvPr>
        </p:nvSpPr>
        <p:spPr/>
        <p:txBody>
          <a:bodyPr>
            <a:normAutofit fontScale="92500" lnSpcReduction="20000"/>
          </a:bodyPr>
          <a:lstStyle/>
          <a:p>
            <a:pPr algn="ctr"/>
            <a:r>
              <a:rPr lang="en-US" altLang="ko-KR" dirty="0" smtClean="0">
                <a:solidFill>
                  <a:srgbClr val="7030A0"/>
                </a:solidFill>
                <a:latin typeface="HY헤드라인M" pitchFamily="18" charset="-127"/>
                <a:ea typeface="HY헤드라인M" pitchFamily="18" charset="-127"/>
              </a:rPr>
              <a:t>Tracheobronchial </a:t>
            </a:r>
            <a:r>
              <a:rPr lang="en-US" altLang="ko-KR" dirty="0" err="1">
                <a:solidFill>
                  <a:srgbClr val="7030A0"/>
                </a:solidFill>
                <a:latin typeface="HY헤드라인M" pitchFamily="18" charset="-127"/>
                <a:ea typeface="HY헤드라인M" pitchFamily="18" charset="-127"/>
              </a:rPr>
              <a:t>aspergillosis</a:t>
            </a:r>
            <a:r>
              <a:rPr lang="en-US" altLang="ko-KR" dirty="0">
                <a:solidFill>
                  <a:srgbClr val="7030A0"/>
                </a:solidFill>
                <a:latin typeface="HY헤드라인M" pitchFamily="18" charset="-127"/>
                <a:ea typeface="HY헤드라인M" pitchFamily="18" charset="-127"/>
              </a:rPr>
              <a:t> </a:t>
            </a:r>
            <a:endParaRPr lang="ko-KR" altLang="en-US" dirty="0">
              <a:solidFill>
                <a:srgbClr val="7030A0"/>
              </a:solidFill>
              <a:latin typeface="HY헤드라인M" pitchFamily="18" charset="-127"/>
              <a:ea typeface="HY헤드라인M" pitchFamily="18" charset="-127"/>
            </a:endParaRPr>
          </a:p>
        </p:txBody>
      </p:sp>
      <p:sp>
        <p:nvSpPr>
          <p:cNvPr id="6" name="내용 개체 틀 5"/>
          <p:cNvSpPr>
            <a:spLocks noGrp="1"/>
          </p:cNvSpPr>
          <p:nvPr>
            <p:ph sz="half" idx="2"/>
          </p:nvPr>
        </p:nvSpPr>
        <p:spPr>
          <a:xfrm>
            <a:off x="457200" y="2276871"/>
            <a:ext cx="4040188" cy="3960441"/>
          </a:xfrm>
        </p:spPr>
        <p:style>
          <a:lnRef idx="1">
            <a:schemeClr val="accent5"/>
          </a:lnRef>
          <a:fillRef idx="2">
            <a:schemeClr val="accent5"/>
          </a:fillRef>
          <a:effectRef idx="1">
            <a:schemeClr val="accent5"/>
          </a:effectRef>
          <a:fontRef idx="minor">
            <a:schemeClr val="dk1"/>
          </a:fontRef>
        </p:style>
        <p:txBody>
          <a:bodyPr/>
          <a:lstStyle/>
          <a:p>
            <a:r>
              <a:rPr lang="en-US" altLang="ko-KR" sz="2000" dirty="0" smtClean="0">
                <a:latin typeface="HY헤드라인M" pitchFamily="18" charset="-127"/>
                <a:ea typeface="HY헤드라인M" pitchFamily="18" charset="-127"/>
              </a:rPr>
              <a:t>283pt</a:t>
            </a:r>
          </a:p>
          <a:p>
            <a:r>
              <a:rPr lang="en-US" altLang="ko-KR" sz="2000" dirty="0" smtClean="0">
                <a:latin typeface="HY헤드라인M" pitchFamily="18" charset="-127"/>
                <a:ea typeface="HY헤드라인M" pitchFamily="18" charset="-127"/>
              </a:rPr>
              <a:t>15 (5.3%): anastomotic infections</a:t>
            </a:r>
          </a:p>
          <a:p>
            <a:r>
              <a:rPr lang="en-US" altLang="ko-KR" sz="2000" dirty="0" err="1" smtClean="0">
                <a:latin typeface="HY헤드라인M" pitchFamily="18" charset="-127"/>
                <a:ea typeface="HY헤드라인M" pitchFamily="18" charset="-127"/>
              </a:rPr>
              <a:t>Aspergillus</a:t>
            </a:r>
            <a:r>
              <a:rPr lang="en-US" altLang="ko-KR" sz="2000" dirty="0" smtClean="0">
                <a:latin typeface="HY헤드라인M" pitchFamily="18" charset="-127"/>
                <a:ea typeface="HY헤드라인M" pitchFamily="18" charset="-127"/>
              </a:rPr>
              <a:t>: 6 </a:t>
            </a:r>
            <a:r>
              <a:rPr lang="en-US" altLang="ko-KR" sz="2000" dirty="0" err="1" smtClean="0">
                <a:latin typeface="HY헤드라인M" pitchFamily="18" charset="-127"/>
                <a:ea typeface="HY헤드라인M" pitchFamily="18" charset="-127"/>
              </a:rPr>
              <a:t>pt</a:t>
            </a:r>
            <a:endParaRPr lang="en-US" altLang="ko-KR" sz="2000" dirty="0" smtClean="0">
              <a:latin typeface="HY헤드라인M" pitchFamily="18" charset="-127"/>
              <a:ea typeface="HY헤드라인M" pitchFamily="18" charset="-127"/>
            </a:endParaRPr>
          </a:p>
          <a:p>
            <a:endParaRPr lang="en-US" altLang="ko-KR" sz="2000" dirty="0" smtClean="0">
              <a:latin typeface="HY헤드라인M" pitchFamily="18" charset="-127"/>
              <a:ea typeface="HY헤드라인M" pitchFamily="18" charset="-127"/>
            </a:endParaRPr>
          </a:p>
          <a:p>
            <a:r>
              <a:rPr lang="en-US" altLang="ko-KR" sz="2000" dirty="0" err="1">
                <a:solidFill>
                  <a:srgbClr val="FF0000"/>
                </a:solidFill>
                <a:latin typeface="HY헤드라인M" pitchFamily="18" charset="-127"/>
                <a:ea typeface="HY헤드라인M" pitchFamily="18" charset="-127"/>
              </a:rPr>
              <a:t>voriconazole</a:t>
            </a:r>
            <a:r>
              <a:rPr lang="en-US" altLang="ko-KR" sz="2000" dirty="0">
                <a:solidFill>
                  <a:srgbClr val="FF0000"/>
                </a:solidFill>
                <a:latin typeface="HY헤드라인M" pitchFamily="18" charset="-127"/>
                <a:ea typeface="HY헤드라인M" pitchFamily="18" charset="-127"/>
              </a:rPr>
              <a:t> </a:t>
            </a:r>
            <a:r>
              <a:rPr lang="en-US" altLang="ko-KR" sz="2000" dirty="0" smtClean="0">
                <a:solidFill>
                  <a:srgbClr val="FF0000"/>
                </a:solidFill>
                <a:latin typeface="HY헤드라인M" pitchFamily="18" charset="-127"/>
                <a:ea typeface="HY헤드라인M" pitchFamily="18" charset="-127"/>
              </a:rPr>
              <a:t>+ nebulized </a:t>
            </a:r>
            <a:r>
              <a:rPr lang="en-US" altLang="ko-KR" sz="2000" dirty="0">
                <a:solidFill>
                  <a:srgbClr val="FF0000"/>
                </a:solidFill>
                <a:latin typeface="HY헤드라인M" pitchFamily="18" charset="-127"/>
                <a:ea typeface="HY헤드라인M" pitchFamily="18" charset="-127"/>
              </a:rPr>
              <a:t>amphotericin B</a:t>
            </a:r>
          </a:p>
          <a:p>
            <a:endParaRPr lang="ko-KR" altLang="en-US" dirty="0"/>
          </a:p>
        </p:txBody>
      </p:sp>
      <p:sp>
        <p:nvSpPr>
          <p:cNvPr id="7" name="텍스트 개체 틀 6"/>
          <p:cNvSpPr>
            <a:spLocks noGrp="1"/>
          </p:cNvSpPr>
          <p:nvPr>
            <p:ph type="body" sz="quarter" idx="3"/>
          </p:nvPr>
        </p:nvSpPr>
        <p:spPr/>
        <p:txBody>
          <a:bodyPr>
            <a:normAutofit fontScale="92500" lnSpcReduction="20000"/>
          </a:bodyPr>
          <a:lstStyle/>
          <a:p>
            <a:pPr algn="ctr"/>
            <a:r>
              <a:rPr lang="en-US" altLang="ko-KR" dirty="0">
                <a:solidFill>
                  <a:srgbClr val="002060"/>
                </a:solidFill>
                <a:latin typeface="HY헤드라인M" pitchFamily="18" charset="-127"/>
                <a:ea typeface="HY헤드라인M" pitchFamily="18" charset="-127"/>
              </a:rPr>
              <a:t>Pulmonary and disseminated </a:t>
            </a:r>
            <a:r>
              <a:rPr lang="en-US" altLang="ko-KR" dirty="0" err="1">
                <a:solidFill>
                  <a:srgbClr val="002060"/>
                </a:solidFill>
                <a:latin typeface="HY헤드라인M" pitchFamily="18" charset="-127"/>
                <a:ea typeface="HY헤드라인M" pitchFamily="18" charset="-127"/>
              </a:rPr>
              <a:t>aspergillosis</a:t>
            </a:r>
            <a:r>
              <a:rPr lang="en-US" altLang="ko-KR" dirty="0">
                <a:solidFill>
                  <a:srgbClr val="002060"/>
                </a:solidFill>
                <a:latin typeface="HY헤드라인M" pitchFamily="18" charset="-127"/>
                <a:ea typeface="HY헤드라인M" pitchFamily="18" charset="-127"/>
              </a:rPr>
              <a:t> </a:t>
            </a:r>
            <a:endParaRPr lang="ko-KR" altLang="en-US" dirty="0">
              <a:solidFill>
                <a:srgbClr val="002060"/>
              </a:solidFill>
              <a:latin typeface="HY헤드라인M" pitchFamily="18" charset="-127"/>
              <a:ea typeface="HY헤드라인M" pitchFamily="18" charset="-127"/>
            </a:endParaRPr>
          </a:p>
        </p:txBody>
      </p:sp>
      <p:sp>
        <p:nvSpPr>
          <p:cNvPr id="8" name="내용 개체 틀 7"/>
          <p:cNvSpPr>
            <a:spLocks noGrp="1"/>
          </p:cNvSpPr>
          <p:nvPr>
            <p:ph sz="quarter" idx="4"/>
          </p:nvPr>
        </p:nvSpPr>
        <p:spPr>
          <a:xfrm>
            <a:off x="4645025" y="2279650"/>
            <a:ext cx="4041775" cy="3951288"/>
          </a:xfrm>
        </p:spPr>
        <p:style>
          <a:lnRef idx="1">
            <a:schemeClr val="accent6"/>
          </a:lnRef>
          <a:fillRef idx="2">
            <a:schemeClr val="accent6"/>
          </a:fillRef>
          <a:effectRef idx="1">
            <a:schemeClr val="accent6"/>
          </a:effectRef>
          <a:fontRef idx="minor">
            <a:schemeClr val="dk1"/>
          </a:fontRef>
        </p:style>
        <p:txBody>
          <a:bodyPr>
            <a:normAutofit/>
          </a:bodyPr>
          <a:lstStyle/>
          <a:p>
            <a:r>
              <a:rPr lang="en-US" altLang="ko-KR" sz="1800" dirty="0" smtClean="0">
                <a:latin typeface="HY헤드라인M" pitchFamily="18" charset="-127"/>
                <a:ea typeface="HY헤드라인M" pitchFamily="18" charset="-127"/>
              </a:rPr>
              <a:t>144: </a:t>
            </a:r>
            <a:r>
              <a:rPr lang="en-US" altLang="ko-KR" sz="1800" dirty="0" err="1">
                <a:latin typeface="HY헤드라인M" pitchFamily="18" charset="-127"/>
                <a:ea typeface="HY헤드라인M" pitchFamily="18" charset="-127"/>
              </a:rPr>
              <a:t>voriconazole</a:t>
            </a:r>
            <a:r>
              <a:rPr lang="en-US" altLang="ko-KR" sz="1800" dirty="0">
                <a:latin typeface="HY헤드라인M" pitchFamily="18" charset="-127"/>
                <a:ea typeface="HY헤드라인M" pitchFamily="18" charset="-127"/>
              </a:rPr>
              <a:t> group </a:t>
            </a:r>
            <a:endParaRPr lang="en-US" altLang="ko-KR" sz="1800" dirty="0" smtClean="0">
              <a:latin typeface="HY헤드라인M" pitchFamily="18" charset="-127"/>
              <a:ea typeface="HY헤드라인M" pitchFamily="18" charset="-127"/>
            </a:endParaRPr>
          </a:p>
          <a:p>
            <a:pPr marL="0" indent="0">
              <a:buNone/>
            </a:pPr>
            <a:r>
              <a:rPr lang="en-US" altLang="ko-KR" sz="1800" dirty="0">
                <a:latin typeface="HY헤드라인M" pitchFamily="18" charset="-127"/>
                <a:ea typeface="HY헤드라인M" pitchFamily="18" charset="-127"/>
              </a:rPr>
              <a:t> </a:t>
            </a:r>
            <a:r>
              <a:rPr lang="en-US" altLang="ko-KR" sz="1800" dirty="0" smtClean="0">
                <a:latin typeface="HY헤드라인M" pitchFamily="18" charset="-127"/>
                <a:ea typeface="HY헤드라인M" pitchFamily="18" charset="-127"/>
              </a:rPr>
              <a:t>    133: amphotericin </a:t>
            </a:r>
            <a:r>
              <a:rPr lang="en-US" altLang="ko-KR" sz="1800" dirty="0">
                <a:latin typeface="HY헤드라인M" pitchFamily="18" charset="-127"/>
                <a:ea typeface="HY헤드라인M" pitchFamily="18" charset="-127"/>
              </a:rPr>
              <a:t>B group </a:t>
            </a:r>
            <a:endParaRPr lang="en-US" altLang="ko-KR" sz="1800" dirty="0" smtClean="0">
              <a:latin typeface="HY헤드라인M" pitchFamily="18" charset="-127"/>
              <a:ea typeface="HY헤드라인M" pitchFamily="18" charset="-127"/>
            </a:endParaRPr>
          </a:p>
          <a:p>
            <a:r>
              <a:rPr lang="en-US" altLang="ko-KR" sz="1800" dirty="0" smtClean="0">
                <a:latin typeface="HY헤드라인M" pitchFamily="18" charset="-127"/>
                <a:ea typeface="HY헤드라인M" pitchFamily="18" charset="-127"/>
              </a:rPr>
              <a:t>CR/PR (53% </a:t>
            </a:r>
            <a:r>
              <a:rPr lang="en-US" altLang="ko-KR" sz="1800" dirty="0" err="1" smtClean="0">
                <a:latin typeface="HY헤드라인M" pitchFamily="18" charset="-127"/>
                <a:ea typeface="HY헤드라인M" pitchFamily="18" charset="-127"/>
              </a:rPr>
              <a:t>vs</a:t>
            </a:r>
            <a:r>
              <a:rPr lang="en-US" altLang="ko-KR" sz="1800" dirty="0" smtClean="0">
                <a:latin typeface="HY헤드라인M" pitchFamily="18" charset="-127"/>
                <a:ea typeface="HY헤드라인M" pitchFamily="18" charset="-127"/>
              </a:rPr>
              <a:t> 32%)</a:t>
            </a:r>
          </a:p>
          <a:p>
            <a:r>
              <a:rPr lang="en-US" altLang="ko-KR" sz="1800" dirty="0">
                <a:latin typeface="HY헤드라인M" pitchFamily="18" charset="-127"/>
                <a:ea typeface="HY헤드라인M" pitchFamily="18" charset="-127"/>
              </a:rPr>
              <a:t>mortality rate (</a:t>
            </a:r>
            <a:r>
              <a:rPr lang="en-US" altLang="ko-KR" sz="1800" dirty="0" smtClean="0">
                <a:latin typeface="HY헤드라인M" pitchFamily="18" charset="-127"/>
                <a:ea typeface="HY헤드라인M" pitchFamily="18" charset="-127"/>
              </a:rPr>
              <a:t>29% </a:t>
            </a:r>
            <a:r>
              <a:rPr lang="en-US" altLang="ko-KR" sz="1800" dirty="0" err="1" smtClean="0">
                <a:latin typeface="HY헤드라인M" pitchFamily="18" charset="-127"/>
                <a:ea typeface="HY헤드라인M" pitchFamily="18" charset="-127"/>
              </a:rPr>
              <a:t>vs</a:t>
            </a:r>
            <a:r>
              <a:rPr lang="en-US" altLang="ko-KR" sz="1800" dirty="0" smtClean="0">
                <a:latin typeface="HY헤드라인M" pitchFamily="18" charset="-127"/>
                <a:ea typeface="HY헤드라인M" pitchFamily="18" charset="-127"/>
              </a:rPr>
              <a:t> 42%]</a:t>
            </a:r>
          </a:p>
          <a:p>
            <a:r>
              <a:rPr lang="en-US" altLang="ko-KR" sz="1800" dirty="0" smtClean="0">
                <a:latin typeface="HY헤드라인M" pitchFamily="18" charset="-127"/>
                <a:ea typeface="HY헤드라인M" pitchFamily="18" charset="-127"/>
              </a:rPr>
              <a:t>Changing anti [36% </a:t>
            </a:r>
            <a:r>
              <a:rPr lang="en-US" altLang="ko-KR" sz="1800" dirty="0" err="1" smtClean="0">
                <a:latin typeface="HY헤드라인M" pitchFamily="18" charset="-127"/>
                <a:ea typeface="HY헤드라인M" pitchFamily="18" charset="-127"/>
              </a:rPr>
              <a:t>vs</a:t>
            </a:r>
            <a:r>
              <a:rPr lang="en-US" altLang="ko-KR" sz="1800" dirty="0" smtClean="0">
                <a:latin typeface="HY헤드라인M" pitchFamily="18" charset="-127"/>
                <a:ea typeface="HY헤드라인M" pitchFamily="18" charset="-127"/>
              </a:rPr>
              <a:t> 80%]</a:t>
            </a:r>
          </a:p>
          <a:p>
            <a:r>
              <a:rPr lang="en-US" altLang="ko-KR" sz="1800" dirty="0" smtClean="0">
                <a:latin typeface="HY헤드라인M" pitchFamily="18" charset="-127"/>
                <a:ea typeface="HY헤드라인M" pitchFamily="18" charset="-127"/>
              </a:rPr>
              <a:t>Severe AD </a:t>
            </a:r>
            <a:endParaRPr lang="ko-KR" altLang="en-US" sz="1800" dirty="0">
              <a:latin typeface="HY헤드라인M" pitchFamily="18" charset="-127"/>
              <a:ea typeface="HY헤드라인M" pitchFamily="18" charset="-127"/>
            </a:endParaRPr>
          </a:p>
        </p:txBody>
      </p:sp>
      <p:sp>
        <p:nvSpPr>
          <p:cNvPr id="9" name="모서리가 둥근 직사각형 8"/>
          <p:cNvSpPr/>
          <p:nvPr/>
        </p:nvSpPr>
        <p:spPr>
          <a:xfrm>
            <a:off x="899592" y="5013176"/>
            <a:ext cx="3528392" cy="1008112"/>
          </a:xfrm>
          <a:prstGeom prst="roundRect">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600" dirty="0">
                <a:solidFill>
                  <a:schemeClr val="tx2"/>
                </a:solidFill>
                <a:latin typeface="HY헤드라인M" pitchFamily="18" charset="-127"/>
                <a:ea typeface="HY헤드라인M" pitchFamily="18" charset="-127"/>
              </a:rPr>
              <a:t>Anastomotic infections in lung transplant </a:t>
            </a:r>
            <a:r>
              <a:rPr lang="en-US" altLang="ko-KR" sz="1600" dirty="0" smtClean="0">
                <a:solidFill>
                  <a:schemeClr val="tx2"/>
                </a:solidFill>
                <a:latin typeface="HY헤드라인M" pitchFamily="18" charset="-127"/>
                <a:ea typeface="HY헤드라인M" pitchFamily="18" charset="-127"/>
              </a:rPr>
              <a:t>recipients</a:t>
            </a:r>
          </a:p>
          <a:p>
            <a:r>
              <a:rPr lang="en-US" altLang="ko-KR" sz="1600" i="1" dirty="0" smtClean="0">
                <a:solidFill>
                  <a:srgbClr val="FF0000"/>
                </a:solidFill>
                <a:latin typeface="HY헤드라인M" pitchFamily="18" charset="-127"/>
                <a:ea typeface="HY헤드라인M" pitchFamily="18" charset="-127"/>
              </a:rPr>
              <a:t>- Ann </a:t>
            </a:r>
            <a:r>
              <a:rPr lang="en-US" altLang="ko-KR" sz="1600" i="1" dirty="0">
                <a:solidFill>
                  <a:srgbClr val="FF0000"/>
                </a:solidFill>
                <a:latin typeface="HY헤드라인M" pitchFamily="18" charset="-127"/>
                <a:ea typeface="HY헤드라인M" pitchFamily="18" charset="-127"/>
              </a:rPr>
              <a:t>Transplant. 2000;5(3):</a:t>
            </a:r>
            <a:r>
              <a:rPr lang="en-US" altLang="ko-KR" sz="1600" i="1" dirty="0" smtClean="0">
                <a:solidFill>
                  <a:srgbClr val="FF0000"/>
                </a:solidFill>
                <a:latin typeface="HY헤드라인M" pitchFamily="18" charset="-127"/>
                <a:ea typeface="HY헤드라인M" pitchFamily="18" charset="-127"/>
              </a:rPr>
              <a:t>13-</a:t>
            </a:r>
            <a:endParaRPr lang="ko-KR" altLang="en-US" sz="1600" i="1" dirty="0">
              <a:solidFill>
                <a:srgbClr val="FF0000"/>
              </a:solidFill>
              <a:latin typeface="HY헤드라인M" pitchFamily="18" charset="-127"/>
              <a:ea typeface="HY헤드라인M" pitchFamily="18" charset="-127"/>
            </a:endParaRPr>
          </a:p>
        </p:txBody>
      </p:sp>
      <p:sp>
        <p:nvSpPr>
          <p:cNvPr id="11" name="모서리가 둥근 직사각형 10"/>
          <p:cNvSpPr/>
          <p:nvPr/>
        </p:nvSpPr>
        <p:spPr>
          <a:xfrm>
            <a:off x="4888607" y="5056608"/>
            <a:ext cx="3744416" cy="929605"/>
          </a:xfrm>
          <a:prstGeom prst="roundRect">
            <a:avLst/>
          </a:prstGeom>
          <a:no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600" dirty="0" err="1">
                <a:solidFill>
                  <a:srgbClr val="002060"/>
                </a:solidFill>
                <a:latin typeface="HY헤드라인M" pitchFamily="18" charset="-127"/>
                <a:ea typeface="HY헤드라인M" pitchFamily="18" charset="-127"/>
              </a:rPr>
              <a:t>Voriconazole</a:t>
            </a:r>
            <a:r>
              <a:rPr lang="en-US" altLang="ko-KR" sz="1600" dirty="0">
                <a:solidFill>
                  <a:srgbClr val="002060"/>
                </a:solidFill>
                <a:latin typeface="HY헤드라인M" pitchFamily="18" charset="-127"/>
                <a:ea typeface="HY헤드라인M" pitchFamily="18" charset="-127"/>
              </a:rPr>
              <a:t> </a:t>
            </a:r>
            <a:r>
              <a:rPr lang="en-US" altLang="ko-KR" sz="1600" dirty="0" smtClean="0">
                <a:solidFill>
                  <a:srgbClr val="002060"/>
                </a:solidFill>
                <a:latin typeface="HY헤드라인M" pitchFamily="18" charset="-127"/>
                <a:ea typeface="HY헤드라인M" pitchFamily="18" charset="-127"/>
              </a:rPr>
              <a:t>vs. </a:t>
            </a:r>
            <a:r>
              <a:rPr lang="en-US" altLang="ko-KR" sz="1600" dirty="0" err="1" smtClean="0">
                <a:solidFill>
                  <a:srgbClr val="002060"/>
                </a:solidFill>
                <a:latin typeface="HY헤드라인M" pitchFamily="18" charset="-127"/>
                <a:ea typeface="HY헤드라인M" pitchFamily="18" charset="-127"/>
              </a:rPr>
              <a:t>ampho</a:t>
            </a:r>
            <a:r>
              <a:rPr lang="en-US" altLang="ko-KR" sz="1600" dirty="0" smtClean="0">
                <a:solidFill>
                  <a:srgbClr val="002060"/>
                </a:solidFill>
                <a:latin typeface="HY헤드라인M" pitchFamily="18" charset="-127"/>
                <a:ea typeface="HY헤드라인M" pitchFamily="18" charset="-127"/>
              </a:rPr>
              <a:t> </a:t>
            </a:r>
            <a:r>
              <a:rPr lang="en-US" altLang="ko-KR" sz="1600" dirty="0">
                <a:solidFill>
                  <a:srgbClr val="002060"/>
                </a:solidFill>
                <a:latin typeface="HY헤드라인M" pitchFamily="18" charset="-127"/>
                <a:ea typeface="HY헤드라인M" pitchFamily="18" charset="-127"/>
              </a:rPr>
              <a:t>B for primary </a:t>
            </a:r>
            <a:r>
              <a:rPr lang="en-US" altLang="ko-KR" sz="1600" dirty="0" err="1" smtClean="0">
                <a:solidFill>
                  <a:srgbClr val="002060"/>
                </a:solidFill>
                <a:latin typeface="HY헤드라인M" pitchFamily="18" charset="-127"/>
                <a:ea typeface="HY헤드라인M" pitchFamily="18" charset="-127"/>
              </a:rPr>
              <a:t>Tx</a:t>
            </a:r>
            <a:r>
              <a:rPr lang="en-US" altLang="ko-KR" sz="1600" dirty="0" smtClean="0">
                <a:solidFill>
                  <a:srgbClr val="002060"/>
                </a:solidFill>
                <a:latin typeface="HY헤드라인M" pitchFamily="18" charset="-127"/>
                <a:ea typeface="HY헤드라인M" pitchFamily="18" charset="-127"/>
              </a:rPr>
              <a:t> </a:t>
            </a:r>
            <a:r>
              <a:rPr lang="en-US" altLang="ko-KR" sz="1600" dirty="0">
                <a:solidFill>
                  <a:srgbClr val="002060"/>
                </a:solidFill>
                <a:latin typeface="HY헤드라인M" pitchFamily="18" charset="-127"/>
                <a:ea typeface="HY헤드라인M" pitchFamily="18" charset="-127"/>
              </a:rPr>
              <a:t>of invasive </a:t>
            </a:r>
            <a:r>
              <a:rPr lang="en-US" altLang="ko-KR" sz="1600" dirty="0" err="1">
                <a:solidFill>
                  <a:srgbClr val="002060"/>
                </a:solidFill>
                <a:latin typeface="HY헤드라인M" pitchFamily="18" charset="-127"/>
                <a:ea typeface="HY헤드라인M" pitchFamily="18" charset="-127"/>
              </a:rPr>
              <a:t>a</a:t>
            </a:r>
            <a:r>
              <a:rPr lang="en-US" altLang="ko-KR" sz="1600" dirty="0" err="1" smtClean="0">
                <a:solidFill>
                  <a:srgbClr val="002060"/>
                </a:solidFill>
                <a:latin typeface="HY헤드라인M" pitchFamily="18" charset="-127"/>
                <a:ea typeface="HY헤드라인M" pitchFamily="18" charset="-127"/>
              </a:rPr>
              <a:t>spergillosis</a:t>
            </a:r>
            <a:endParaRPr lang="en-US" altLang="ko-KR" sz="1600" dirty="0">
              <a:solidFill>
                <a:srgbClr val="002060"/>
              </a:solidFill>
              <a:latin typeface="HY헤드라인M" pitchFamily="18" charset="-127"/>
              <a:ea typeface="HY헤드라인M" pitchFamily="18" charset="-127"/>
            </a:endParaRPr>
          </a:p>
          <a:p>
            <a:r>
              <a:rPr lang="en-US" altLang="ko-KR" sz="1600" i="1" dirty="0" smtClean="0">
                <a:solidFill>
                  <a:srgbClr val="FF0000"/>
                </a:solidFill>
                <a:latin typeface="HY헤드라인M" pitchFamily="18" charset="-127"/>
                <a:ea typeface="HY헤드라인M" pitchFamily="18" charset="-127"/>
              </a:rPr>
              <a:t>- N </a:t>
            </a:r>
            <a:r>
              <a:rPr lang="en-US" altLang="ko-KR" sz="1600" i="1" dirty="0" err="1">
                <a:solidFill>
                  <a:srgbClr val="FF0000"/>
                </a:solidFill>
                <a:latin typeface="HY헤드라인M" pitchFamily="18" charset="-127"/>
                <a:ea typeface="HY헤드라인M" pitchFamily="18" charset="-127"/>
              </a:rPr>
              <a:t>Engl</a:t>
            </a:r>
            <a:r>
              <a:rPr lang="en-US" altLang="ko-KR" sz="1600" i="1" dirty="0">
                <a:solidFill>
                  <a:srgbClr val="FF0000"/>
                </a:solidFill>
                <a:latin typeface="HY헤드라인M" pitchFamily="18" charset="-127"/>
                <a:ea typeface="HY헤드라인M" pitchFamily="18" charset="-127"/>
              </a:rPr>
              <a:t> J Med. 2002;347(6):</a:t>
            </a:r>
            <a:r>
              <a:rPr lang="en-US" altLang="ko-KR" sz="1600" i="1" dirty="0" smtClean="0">
                <a:solidFill>
                  <a:srgbClr val="FF0000"/>
                </a:solidFill>
                <a:latin typeface="HY헤드라인M" pitchFamily="18" charset="-127"/>
                <a:ea typeface="HY헤드라인M" pitchFamily="18" charset="-127"/>
              </a:rPr>
              <a:t>408-</a:t>
            </a:r>
            <a:endParaRPr lang="en-US" altLang="ko-KR" sz="1600" i="1" dirty="0">
              <a:solidFill>
                <a:srgbClr val="FF0000"/>
              </a:solidFill>
              <a:latin typeface="HY헤드라인M" pitchFamily="18" charset="-127"/>
              <a:ea typeface="HY헤드라인M" pitchFamily="18" charset="-127"/>
            </a:endParaRPr>
          </a:p>
        </p:txBody>
      </p:sp>
      <p:sp>
        <p:nvSpPr>
          <p:cNvPr id="12" name="모서리가 둥근 직사각형 11"/>
          <p:cNvSpPr/>
          <p:nvPr/>
        </p:nvSpPr>
        <p:spPr>
          <a:xfrm>
            <a:off x="2051720" y="3429000"/>
            <a:ext cx="5040560"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400" dirty="0" smtClean="0">
                <a:solidFill>
                  <a:srgbClr val="FFFF00"/>
                </a:solidFill>
                <a:latin typeface="HY헤드라인M" pitchFamily="18" charset="-127"/>
                <a:ea typeface="HY헤드라인M" pitchFamily="18" charset="-127"/>
              </a:rPr>
              <a:t>Significant </a:t>
            </a:r>
            <a:r>
              <a:rPr lang="en-US" altLang="ko-KR" sz="2400" dirty="0">
                <a:solidFill>
                  <a:srgbClr val="FFFF00"/>
                </a:solidFill>
                <a:latin typeface="HY헤드라인M" pitchFamily="18" charset="-127"/>
                <a:ea typeface="HY헤드라인M" pitchFamily="18" charset="-127"/>
              </a:rPr>
              <a:t>interactions with </a:t>
            </a:r>
            <a:r>
              <a:rPr lang="en-US" altLang="ko-KR" sz="2400" dirty="0" err="1" smtClean="0">
                <a:solidFill>
                  <a:srgbClr val="FFFF00"/>
                </a:solidFill>
                <a:latin typeface="HY헤드라인M" pitchFamily="18" charset="-127"/>
                <a:ea typeface="HY헤드라인M" pitchFamily="18" charset="-127"/>
              </a:rPr>
              <a:t>immunosuppressants</a:t>
            </a:r>
            <a:r>
              <a:rPr lang="en-US" altLang="ko-KR" sz="2400" dirty="0" smtClean="0">
                <a:solidFill>
                  <a:srgbClr val="FFFF00"/>
                </a:solidFill>
                <a:latin typeface="HY헤드라인M" pitchFamily="18" charset="-127"/>
                <a:ea typeface="HY헤드라인M" pitchFamily="18" charset="-127"/>
              </a:rPr>
              <a:t>!!</a:t>
            </a:r>
            <a:endParaRPr lang="ko-KR" altLang="en-US" sz="2400" dirty="0">
              <a:solidFill>
                <a:srgbClr val="FFFF00"/>
              </a:solidFill>
              <a:latin typeface="HY헤드라인M" pitchFamily="18" charset="-127"/>
              <a:ea typeface="HY헤드라인M" pitchFamily="18" charset="-127"/>
            </a:endParaRPr>
          </a:p>
        </p:txBody>
      </p:sp>
    </p:spTree>
    <p:extLst>
      <p:ext uri="{BB962C8B-B14F-4D97-AF65-F5344CB8AC3E}">
        <p14:creationId xmlns:p14="http://schemas.microsoft.com/office/powerpoint/2010/main" val="334767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dirty="0">
                <a:latin typeface="HY헤드라인M" pitchFamily="18" charset="-127"/>
                <a:ea typeface="HY헤드라인M" pitchFamily="18" charset="-127"/>
              </a:rPr>
              <a:t>Treatment</a:t>
            </a:r>
            <a:r>
              <a:rPr lang="en-US" altLang="ko-KR" sz="6600" dirty="0">
                <a:latin typeface="HY헤드라인M" pitchFamily="18" charset="-127"/>
                <a:ea typeface="HY헤드라인M" pitchFamily="18" charset="-127"/>
              </a:rPr>
              <a:t> </a:t>
            </a:r>
            <a:r>
              <a:rPr lang="en-US" altLang="ko-KR" sz="2400" dirty="0">
                <a:effectLst>
                  <a:outerShdw blurRad="38100" dist="38100" dir="2700000" algn="tl">
                    <a:srgbClr val="000000">
                      <a:alpha val="43137"/>
                    </a:srgbClr>
                  </a:outerShdw>
                </a:effectLst>
                <a:latin typeface="HY헤드라인M" pitchFamily="18" charset="-127"/>
                <a:ea typeface="HY헤드라인M" pitchFamily="18" charset="-127"/>
              </a:rPr>
              <a:t>[ASPERGILLOSIS]</a:t>
            </a:r>
            <a:endParaRPr lang="ko-KR" altLang="en-US" sz="2400" dirty="0"/>
          </a:p>
        </p:txBody>
      </p:sp>
      <p:sp>
        <p:nvSpPr>
          <p:cNvPr id="3" name="내용 개체 틀 2"/>
          <p:cNvSpPr>
            <a:spLocks noGrp="1"/>
          </p:cNvSpPr>
          <p:nvPr>
            <p:ph idx="1"/>
          </p:nvPr>
        </p:nvSpPr>
        <p:spPr/>
        <p:txBody>
          <a:bodyPr>
            <a:normAutofit fontScale="92500" lnSpcReduction="10000"/>
          </a:bodyPr>
          <a:lstStyle/>
          <a:p>
            <a:pPr>
              <a:lnSpc>
                <a:spcPct val="170000"/>
              </a:lnSpc>
            </a:pPr>
            <a:r>
              <a:rPr lang="en-US" altLang="ko-KR" dirty="0">
                <a:latin typeface="HY헤드라인M" pitchFamily="18" charset="-127"/>
                <a:ea typeface="HY헤드라인M" pitchFamily="18" charset="-127"/>
              </a:rPr>
              <a:t>Alternatives to </a:t>
            </a:r>
            <a:r>
              <a:rPr lang="en-US" altLang="ko-KR" dirty="0" err="1" smtClean="0">
                <a:latin typeface="HY헤드라인M" pitchFamily="18" charset="-127"/>
                <a:ea typeface="HY헤드라인M" pitchFamily="18" charset="-127"/>
              </a:rPr>
              <a:t>voriconazole</a:t>
            </a:r>
            <a:endParaRPr lang="en-US" altLang="ko-KR" dirty="0" smtClean="0">
              <a:latin typeface="HY헤드라인M" pitchFamily="18" charset="-127"/>
              <a:ea typeface="HY헤드라인M" pitchFamily="18" charset="-127"/>
            </a:endParaRPr>
          </a:p>
          <a:p>
            <a:pPr lvl="1">
              <a:lnSpc>
                <a:spcPct val="170000"/>
              </a:lnSpc>
            </a:pPr>
            <a:r>
              <a:rPr lang="en-US" altLang="ko-KR" dirty="0" smtClean="0">
                <a:latin typeface="HY헤드라인M" pitchFamily="18" charset="-127"/>
                <a:ea typeface="HY헤드라인M" pitchFamily="18" charset="-127"/>
              </a:rPr>
              <a:t>amphotericin </a:t>
            </a:r>
            <a:r>
              <a:rPr lang="en-US" altLang="ko-KR" dirty="0">
                <a:latin typeface="HY헤드라인M" pitchFamily="18" charset="-127"/>
                <a:ea typeface="HY헤드라인M" pitchFamily="18" charset="-127"/>
              </a:rPr>
              <a:t>B </a:t>
            </a:r>
            <a:r>
              <a:rPr lang="en-US" altLang="ko-KR" dirty="0" err="1" smtClean="0">
                <a:latin typeface="HY헤드라인M" pitchFamily="18" charset="-127"/>
                <a:ea typeface="HY헤드라인M" pitchFamily="18" charset="-127"/>
              </a:rPr>
              <a:t>deoxycholate</a:t>
            </a:r>
            <a:r>
              <a:rPr lang="en-US" altLang="ko-KR" dirty="0" smtClean="0">
                <a:latin typeface="HY헤드라인M" pitchFamily="18" charset="-127"/>
                <a:ea typeface="HY헤드라인M" pitchFamily="18" charset="-127"/>
              </a:rPr>
              <a:t> </a:t>
            </a:r>
          </a:p>
          <a:p>
            <a:pPr lvl="1">
              <a:lnSpc>
                <a:spcPct val="170000"/>
              </a:lnSpc>
            </a:pPr>
            <a:r>
              <a:rPr lang="en-US" altLang="ko-KR" dirty="0" smtClean="0">
                <a:latin typeface="HY헤드라인M" pitchFamily="18" charset="-127"/>
                <a:ea typeface="HY헤드라인M" pitchFamily="18" charset="-127"/>
              </a:rPr>
              <a:t>lipid </a:t>
            </a:r>
            <a:r>
              <a:rPr lang="en-US" altLang="ko-KR" dirty="0">
                <a:latin typeface="HY헤드라인M" pitchFamily="18" charset="-127"/>
                <a:ea typeface="HY헤드라인M" pitchFamily="18" charset="-127"/>
              </a:rPr>
              <a:t>formulations of amphotericin B. </a:t>
            </a:r>
            <a:endParaRPr lang="en-US" altLang="ko-KR" dirty="0" smtClean="0">
              <a:latin typeface="HY헤드라인M" pitchFamily="18" charset="-127"/>
              <a:ea typeface="HY헤드라인M" pitchFamily="18" charset="-127"/>
            </a:endParaRPr>
          </a:p>
          <a:p>
            <a:pPr lvl="1">
              <a:lnSpc>
                <a:spcPct val="170000"/>
              </a:lnSpc>
            </a:pPr>
            <a:r>
              <a:rPr lang="en-US" altLang="ko-KR" dirty="0" err="1" smtClean="0">
                <a:latin typeface="HY헤드라인M" pitchFamily="18" charset="-127"/>
                <a:ea typeface="HY헤드라인M" pitchFamily="18" charset="-127"/>
              </a:rPr>
              <a:t>Posaconazole</a:t>
            </a:r>
            <a:r>
              <a:rPr lang="en-US" altLang="ko-KR" dirty="0" smtClean="0">
                <a:latin typeface="HY헤드라인M" pitchFamily="18" charset="-127"/>
                <a:ea typeface="HY헤드라인M" pitchFamily="18" charset="-127"/>
              </a:rPr>
              <a:t> </a:t>
            </a:r>
          </a:p>
          <a:p>
            <a:pPr lvl="1">
              <a:lnSpc>
                <a:spcPct val="170000"/>
              </a:lnSpc>
            </a:pPr>
            <a:r>
              <a:rPr lang="en-US" altLang="ko-KR" dirty="0" err="1">
                <a:latin typeface="HY헤드라인M" pitchFamily="18" charset="-127"/>
                <a:ea typeface="HY헤드라인M" pitchFamily="18" charset="-127"/>
              </a:rPr>
              <a:t>E</a:t>
            </a:r>
            <a:r>
              <a:rPr lang="en-US" altLang="ko-KR" dirty="0" err="1" smtClean="0">
                <a:latin typeface="HY헤드라인M" pitchFamily="18" charset="-127"/>
                <a:ea typeface="HY헤드라인M" pitchFamily="18" charset="-127"/>
              </a:rPr>
              <a:t>chinocandins</a:t>
            </a:r>
            <a:r>
              <a:rPr lang="en-US" altLang="ko-KR" dirty="0" smtClean="0">
                <a:latin typeface="HY헤드라인M" pitchFamily="18" charset="-127"/>
                <a:ea typeface="HY헤드라인M" pitchFamily="18" charset="-127"/>
              </a:rPr>
              <a:t> </a:t>
            </a:r>
            <a:r>
              <a:rPr lang="en-US" altLang="ko-KR" dirty="0">
                <a:latin typeface="HY헤드라인M" pitchFamily="18" charset="-127"/>
                <a:ea typeface="HY헤드라인M" pitchFamily="18" charset="-127"/>
              </a:rPr>
              <a:t>(</a:t>
            </a:r>
            <a:r>
              <a:rPr lang="en-US" altLang="ko-KR" dirty="0" err="1">
                <a:latin typeface="HY헤드라인M" pitchFamily="18" charset="-127"/>
                <a:ea typeface="HY헤드라인M" pitchFamily="18" charset="-127"/>
              </a:rPr>
              <a:t>caspofungin</a:t>
            </a:r>
            <a:r>
              <a:rPr lang="en-US" altLang="ko-KR" dirty="0">
                <a:latin typeface="HY헤드라인M" pitchFamily="18" charset="-127"/>
                <a:ea typeface="HY헤드라인M" pitchFamily="18" charset="-127"/>
              </a:rPr>
              <a:t>, </a:t>
            </a:r>
            <a:r>
              <a:rPr lang="en-US" altLang="ko-KR" dirty="0" err="1">
                <a:latin typeface="HY헤드라인M" pitchFamily="18" charset="-127"/>
                <a:ea typeface="HY헤드라인M" pitchFamily="18" charset="-127"/>
              </a:rPr>
              <a:t>micafungin</a:t>
            </a:r>
            <a:r>
              <a:rPr lang="en-US" altLang="ko-KR" dirty="0">
                <a:latin typeface="HY헤드라인M" pitchFamily="18" charset="-127"/>
                <a:ea typeface="HY헤드라인M" pitchFamily="18" charset="-127"/>
              </a:rPr>
              <a:t>, and </a:t>
            </a:r>
            <a:r>
              <a:rPr lang="en-US" altLang="ko-KR" dirty="0" err="1">
                <a:latin typeface="HY헤드라인M" pitchFamily="18" charset="-127"/>
                <a:ea typeface="HY헤드라인M" pitchFamily="18" charset="-127"/>
              </a:rPr>
              <a:t>anidulafungin</a:t>
            </a:r>
            <a:r>
              <a:rPr lang="en-US" altLang="ko-KR" dirty="0" smtClean="0">
                <a:latin typeface="HY헤드라인M" pitchFamily="18" charset="-127"/>
                <a:ea typeface="HY헤드라인M" pitchFamily="18" charset="-127"/>
              </a:rPr>
              <a:t>)</a:t>
            </a:r>
            <a:endParaRPr lang="ko-KR" altLang="en-US" dirty="0">
              <a:latin typeface="HY헤드라인M" pitchFamily="18" charset="-127"/>
              <a:ea typeface="HY헤드라인M" pitchFamily="18" charset="-127"/>
            </a:endParaRPr>
          </a:p>
        </p:txBody>
      </p:sp>
    </p:spTree>
    <p:extLst>
      <p:ext uri="{BB962C8B-B14F-4D97-AF65-F5344CB8AC3E}">
        <p14:creationId xmlns:p14="http://schemas.microsoft.com/office/powerpoint/2010/main" val="19048119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994122"/>
          </a:xfrm>
        </p:spPr>
        <p:txBody>
          <a:bodyPr>
            <a:normAutofit/>
          </a:bodyPr>
          <a:lstStyle/>
          <a:p>
            <a:r>
              <a:rPr lang="en-US" altLang="ko-KR" sz="2000" dirty="0">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Combination of </a:t>
            </a:r>
            <a:r>
              <a:rPr lang="en-US" altLang="ko-KR" sz="2000" dirty="0" err="1">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voriconazole</a:t>
            </a:r>
            <a:r>
              <a:rPr lang="en-US" altLang="ko-KR" sz="2000" dirty="0">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 and </a:t>
            </a:r>
            <a:r>
              <a:rPr lang="en-US" altLang="ko-KR" sz="2000" dirty="0" err="1">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caspofungin</a:t>
            </a:r>
            <a:r>
              <a:rPr lang="en-US" altLang="ko-KR" sz="2000" dirty="0">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 </a:t>
            </a:r>
            <a:r>
              <a:rPr lang="en-US" altLang="ko-KR" sz="2000" dirty="0">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as primary therapy for invasive </a:t>
            </a:r>
            <a:r>
              <a:rPr lang="en-US" altLang="ko-KR" sz="2000" dirty="0" err="1">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aspergillosis</a:t>
            </a:r>
            <a:r>
              <a:rPr lang="en-US" altLang="ko-KR" sz="2000" dirty="0">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 in solid organ transplant </a:t>
            </a:r>
            <a:r>
              <a:rPr lang="en-US" altLang="ko-KR" sz="2000" dirty="0" smtClean="0">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recipients</a:t>
            </a:r>
            <a:endParaRPr lang="ko-KR" altLang="en-US" sz="2000" dirty="0">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p:txBody>
      </p:sp>
      <p:graphicFrame>
        <p:nvGraphicFramePr>
          <p:cNvPr id="4" name="내용 개체 틀 3"/>
          <p:cNvGraphicFramePr>
            <a:graphicFrameLocks noGrp="1"/>
          </p:cNvGraphicFramePr>
          <p:nvPr>
            <p:ph idx="1"/>
            <p:extLst>
              <p:ext uri="{D42A27DB-BD31-4B8C-83A1-F6EECF244321}">
                <p14:modId xmlns:p14="http://schemas.microsoft.com/office/powerpoint/2010/main" val="3063079945"/>
              </p:ext>
            </p:extLst>
          </p:nvPr>
        </p:nvGraphicFramePr>
        <p:xfrm>
          <a:off x="457200" y="141277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모서리가 둥근 직사각형 4"/>
          <p:cNvSpPr/>
          <p:nvPr/>
        </p:nvSpPr>
        <p:spPr>
          <a:xfrm>
            <a:off x="2817887" y="6021288"/>
            <a:ext cx="5902349" cy="43204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ko-KR" i="1" dirty="0">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Transplantation. 2006;81(3):320</a:t>
            </a:r>
            <a:endParaRPr lang="ko-KR" altLang="en-US" i="1" dirty="0">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p:txBody>
      </p:sp>
    </p:spTree>
    <p:extLst>
      <p:ext uri="{BB962C8B-B14F-4D97-AF65-F5344CB8AC3E}">
        <p14:creationId xmlns:p14="http://schemas.microsoft.com/office/powerpoint/2010/main" val="19165039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2000" b="1" dirty="0">
                <a:latin typeface="HY헤드라인M" panose="02030600000101010101" pitchFamily="18" charset="-127"/>
                <a:ea typeface="HY헤드라인M" panose="02030600000101010101" pitchFamily="18" charset="-127"/>
              </a:rPr>
              <a:t>Liposomal amphotericin B in combination with </a:t>
            </a:r>
            <a:r>
              <a:rPr lang="en-US" altLang="ko-KR" sz="2000" b="1" dirty="0" err="1">
                <a:latin typeface="HY헤드라인M" panose="02030600000101010101" pitchFamily="18" charset="-127"/>
                <a:ea typeface="HY헤드라인M" panose="02030600000101010101" pitchFamily="18" charset="-127"/>
              </a:rPr>
              <a:t>caspofungin</a:t>
            </a:r>
            <a:r>
              <a:rPr lang="en-US" altLang="ko-KR" sz="2000" b="1" dirty="0">
                <a:latin typeface="HY헤드라인M" panose="02030600000101010101" pitchFamily="18" charset="-127"/>
                <a:ea typeface="HY헤드라인M" panose="02030600000101010101" pitchFamily="18" charset="-127"/>
              </a:rPr>
              <a:t> for invasive </a:t>
            </a:r>
            <a:r>
              <a:rPr lang="en-US" altLang="ko-KR" sz="2000" b="1" dirty="0" err="1">
                <a:latin typeface="HY헤드라인M" panose="02030600000101010101" pitchFamily="18" charset="-127"/>
                <a:ea typeface="HY헤드라인M" panose="02030600000101010101" pitchFamily="18" charset="-127"/>
              </a:rPr>
              <a:t>aspergillosis</a:t>
            </a:r>
            <a:r>
              <a:rPr lang="en-US" altLang="ko-KR" sz="2000" b="1" dirty="0">
                <a:latin typeface="HY헤드라인M" panose="02030600000101010101" pitchFamily="18" charset="-127"/>
                <a:ea typeface="HY헤드라인M" panose="02030600000101010101" pitchFamily="18" charset="-127"/>
              </a:rPr>
              <a:t> in patients with hematologic malignancies: a randomized pilot study (</a:t>
            </a:r>
            <a:r>
              <a:rPr lang="en-US" altLang="ko-KR" sz="2000" b="1" dirty="0" err="1">
                <a:latin typeface="HY헤드라인M" panose="02030600000101010101" pitchFamily="18" charset="-127"/>
                <a:ea typeface="HY헤드라인M" panose="02030600000101010101" pitchFamily="18" charset="-127"/>
              </a:rPr>
              <a:t>Combistrat</a:t>
            </a:r>
            <a:r>
              <a:rPr lang="en-US" altLang="ko-KR" sz="2000" b="1" dirty="0">
                <a:latin typeface="HY헤드라인M" panose="02030600000101010101" pitchFamily="18" charset="-127"/>
                <a:ea typeface="HY헤드라인M" panose="02030600000101010101" pitchFamily="18" charset="-127"/>
              </a:rPr>
              <a:t> trial</a:t>
            </a:r>
            <a:r>
              <a:rPr lang="en-US" altLang="ko-KR" sz="2000" b="1" dirty="0" smtClean="0">
                <a:latin typeface="HY헤드라인M" panose="02030600000101010101" pitchFamily="18" charset="-127"/>
                <a:ea typeface="HY헤드라인M" panose="02030600000101010101" pitchFamily="18" charset="-127"/>
              </a:rPr>
              <a:t>)</a:t>
            </a:r>
            <a:endParaRPr lang="ko-KR" altLang="en-US" sz="2000" dirty="0">
              <a:latin typeface="HY헤드라인M" panose="02030600000101010101" pitchFamily="18" charset="-127"/>
              <a:ea typeface="HY헤드라인M" panose="02030600000101010101" pitchFamily="18" charset="-127"/>
            </a:endParaRPr>
          </a:p>
        </p:txBody>
      </p:sp>
      <p:graphicFrame>
        <p:nvGraphicFramePr>
          <p:cNvPr id="4" name="내용 개체 틀 3"/>
          <p:cNvGraphicFramePr>
            <a:graphicFrameLocks noGrp="1"/>
          </p:cNvGraphicFramePr>
          <p:nvPr>
            <p:ph idx="1"/>
            <p:extLst>
              <p:ext uri="{D42A27DB-BD31-4B8C-83A1-F6EECF244321}">
                <p14:modId xmlns:p14="http://schemas.microsoft.com/office/powerpoint/2010/main" val="31841196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모서리가 둥근 직사각형 4"/>
          <p:cNvSpPr/>
          <p:nvPr/>
        </p:nvSpPr>
        <p:spPr>
          <a:xfrm>
            <a:off x="4788024" y="6309320"/>
            <a:ext cx="4032448" cy="36004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i="1" dirty="0" smtClean="0">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Cancer. 2007 </a:t>
            </a:r>
            <a:r>
              <a:rPr lang="en-US" altLang="ko-KR" sz="1600" i="1" dirty="0">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Dec 15;110(12):</a:t>
            </a:r>
            <a:r>
              <a:rPr lang="en-US" altLang="ko-KR" sz="1600" i="1" dirty="0" smtClean="0">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2740-6</a:t>
            </a:r>
            <a:endParaRPr lang="ko-KR" altLang="en-US" sz="1600" i="1" dirty="0">
              <a:solidFill>
                <a:srgbClr val="FF00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p:txBody>
      </p:sp>
    </p:spTree>
    <p:extLst>
      <p:ext uri="{BB962C8B-B14F-4D97-AF65-F5344CB8AC3E}">
        <p14:creationId xmlns:p14="http://schemas.microsoft.com/office/powerpoint/2010/main" val="3858155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effectLst>
                  <a:outerShdw blurRad="38100" dist="38100" dir="2700000" algn="tl">
                    <a:srgbClr val="000000">
                      <a:alpha val="43137"/>
                    </a:srgbClr>
                  </a:outerShdw>
                </a:effectLst>
                <a:latin typeface="HY헤드라인M" pitchFamily="18" charset="-127"/>
                <a:ea typeface="HY헤드라인M" pitchFamily="18" charset="-127"/>
              </a:rPr>
              <a:t>Outcome</a:t>
            </a:r>
            <a:endParaRPr lang="ko-KR" altLang="en-US" dirty="0">
              <a:effectLst>
                <a:outerShdw blurRad="38100" dist="38100" dir="2700000" algn="tl">
                  <a:srgbClr val="000000">
                    <a:alpha val="43137"/>
                  </a:srgbClr>
                </a:outerShdw>
              </a:effectLst>
              <a:latin typeface="HY헤드라인M" pitchFamily="18" charset="-127"/>
              <a:ea typeface="HY헤드라인M" pitchFamily="18" charset="-127"/>
            </a:endParaRPr>
          </a:p>
        </p:txBody>
      </p:sp>
      <p:sp>
        <p:nvSpPr>
          <p:cNvPr id="3" name="내용 개체 틀 2"/>
          <p:cNvSpPr>
            <a:spLocks noGrp="1"/>
          </p:cNvSpPr>
          <p:nvPr>
            <p:ph idx="1"/>
          </p:nvPr>
        </p:nvSpPr>
        <p:spPr/>
        <p:txBody>
          <a:bodyPr/>
          <a:lstStyle/>
          <a:p>
            <a:pPr>
              <a:lnSpc>
                <a:spcPct val="200000"/>
              </a:lnSpc>
            </a:pPr>
            <a:r>
              <a:rPr lang="en-US" altLang="ko-KR" sz="2800" dirty="0">
                <a:latin typeface="HY헤드라인M" pitchFamily="18" charset="-127"/>
                <a:ea typeface="HY헤드라인M" pitchFamily="18" charset="-127"/>
              </a:rPr>
              <a:t>I</a:t>
            </a:r>
            <a:r>
              <a:rPr lang="en-US" altLang="ko-KR" sz="2800" dirty="0" smtClean="0">
                <a:latin typeface="HY헤드라인M" pitchFamily="18" charset="-127"/>
                <a:ea typeface="HY헤드라인M" pitchFamily="18" charset="-127"/>
              </a:rPr>
              <a:t>nvasive </a:t>
            </a:r>
            <a:r>
              <a:rPr lang="en-US" altLang="ko-KR" sz="2800" dirty="0" err="1">
                <a:latin typeface="HY헤드라인M" pitchFamily="18" charset="-127"/>
                <a:ea typeface="HY헤드라인M" pitchFamily="18" charset="-127"/>
              </a:rPr>
              <a:t>aspergillosis</a:t>
            </a:r>
            <a:r>
              <a:rPr lang="en-US" altLang="ko-KR" sz="2800" dirty="0">
                <a:latin typeface="HY헤드라인M" pitchFamily="18" charset="-127"/>
                <a:ea typeface="HY헤드라인M" pitchFamily="18" charset="-127"/>
              </a:rPr>
              <a:t> -</a:t>
            </a:r>
            <a:r>
              <a:rPr lang="en-US" altLang="ko-KR" sz="2800" dirty="0" smtClean="0">
                <a:latin typeface="HY헤드라인M" pitchFamily="18" charset="-127"/>
                <a:ea typeface="HY헤드라인M" pitchFamily="18" charset="-127"/>
              </a:rPr>
              <a:t> </a:t>
            </a:r>
            <a:r>
              <a:rPr lang="en-US" altLang="ko-KR" sz="2800" dirty="0">
                <a:latin typeface="HY헤드라인M" pitchFamily="18" charset="-127"/>
                <a:ea typeface="HY헤드라인M" pitchFamily="18" charset="-127"/>
              </a:rPr>
              <a:t>52 to </a:t>
            </a:r>
            <a:r>
              <a:rPr lang="en-US" altLang="ko-KR" sz="2800" dirty="0" smtClean="0">
                <a:latin typeface="HY헤드라인M" pitchFamily="18" charset="-127"/>
                <a:ea typeface="HY헤드라인M" pitchFamily="18" charset="-127"/>
              </a:rPr>
              <a:t>55% </a:t>
            </a:r>
          </a:p>
          <a:p>
            <a:pPr>
              <a:lnSpc>
                <a:spcPct val="200000"/>
              </a:lnSpc>
            </a:pPr>
            <a:r>
              <a:rPr lang="en-US" altLang="ko-KR" sz="2800" dirty="0" err="1">
                <a:latin typeface="HY헤드라인M" pitchFamily="18" charset="-127"/>
                <a:ea typeface="HY헤드라인M" pitchFamily="18" charset="-127"/>
              </a:rPr>
              <a:t>Tracheobronchitis</a:t>
            </a:r>
            <a:r>
              <a:rPr lang="en-US" altLang="ko-KR" sz="2800" dirty="0">
                <a:latin typeface="HY헤드라인M" pitchFamily="18" charset="-127"/>
                <a:ea typeface="HY헤드라인M" pitchFamily="18" charset="-127"/>
              </a:rPr>
              <a:t> - approximately 25% </a:t>
            </a:r>
            <a:endParaRPr lang="en-US" altLang="ko-KR" sz="2800" dirty="0" smtClean="0">
              <a:latin typeface="HY헤드라인M" pitchFamily="18" charset="-127"/>
              <a:ea typeface="HY헤드라인M" pitchFamily="18" charset="-127"/>
            </a:endParaRPr>
          </a:p>
          <a:p>
            <a:pPr>
              <a:lnSpc>
                <a:spcPct val="200000"/>
              </a:lnSpc>
            </a:pPr>
            <a:r>
              <a:rPr lang="en-US" altLang="ko-KR" sz="2800" dirty="0">
                <a:latin typeface="HY헤드라인M" pitchFamily="18" charset="-127"/>
                <a:ea typeface="HY헤드라인M" pitchFamily="18" charset="-127"/>
              </a:rPr>
              <a:t>I</a:t>
            </a:r>
            <a:r>
              <a:rPr lang="en-US" altLang="ko-KR" sz="2800" dirty="0" smtClean="0">
                <a:latin typeface="HY헤드라인M" pitchFamily="18" charset="-127"/>
                <a:ea typeface="HY헤드라인M" pitchFamily="18" charset="-127"/>
              </a:rPr>
              <a:t>nvasive </a:t>
            </a:r>
            <a:r>
              <a:rPr lang="en-US" altLang="ko-KR" sz="2800" dirty="0">
                <a:latin typeface="HY헤드라인M" pitchFamily="18" charset="-127"/>
                <a:ea typeface="HY헤드라인M" pitchFamily="18" charset="-127"/>
              </a:rPr>
              <a:t>pulmonary </a:t>
            </a:r>
            <a:r>
              <a:rPr lang="en-US" altLang="ko-KR" sz="2800" dirty="0" smtClean="0">
                <a:latin typeface="HY헤드라인M" pitchFamily="18" charset="-127"/>
                <a:ea typeface="HY헤드라인M" pitchFamily="18" charset="-127"/>
              </a:rPr>
              <a:t>infections - </a:t>
            </a:r>
            <a:r>
              <a:rPr lang="en-US" altLang="ko-KR" sz="2800" dirty="0">
                <a:latin typeface="HY헤드라인M" pitchFamily="18" charset="-127"/>
                <a:ea typeface="HY헤드라인M" pitchFamily="18" charset="-127"/>
              </a:rPr>
              <a:t>67 to </a:t>
            </a:r>
            <a:r>
              <a:rPr lang="en-US" altLang="ko-KR" sz="2800" dirty="0" smtClean="0">
                <a:latin typeface="HY헤드라인M" pitchFamily="18" charset="-127"/>
                <a:ea typeface="HY헤드라인M" pitchFamily="18" charset="-127"/>
              </a:rPr>
              <a:t>82%</a:t>
            </a:r>
          </a:p>
          <a:p>
            <a:endParaRPr lang="ko-KR" altLang="en-US" dirty="0"/>
          </a:p>
        </p:txBody>
      </p:sp>
    </p:spTree>
    <p:extLst>
      <p:ext uri="{BB962C8B-B14F-4D97-AF65-F5344CB8AC3E}">
        <p14:creationId xmlns:p14="http://schemas.microsoft.com/office/powerpoint/2010/main" val="37089615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dirty="0">
                <a:effectLst>
                  <a:outerShdw blurRad="38100" dist="38100" dir="2700000" algn="tl">
                    <a:srgbClr val="000000">
                      <a:alpha val="43137"/>
                    </a:srgbClr>
                  </a:outerShdw>
                </a:effectLst>
                <a:latin typeface="HY헤드라인M" pitchFamily="18" charset="-127"/>
                <a:ea typeface="HY헤드라인M" pitchFamily="18" charset="-127"/>
              </a:rPr>
              <a:t>PROPHYLAXIS</a:t>
            </a:r>
            <a:endParaRPr lang="ko-KR" altLang="en-US" sz="4000" dirty="0">
              <a:effectLst>
                <a:outerShdw blurRad="38100" dist="38100" dir="2700000" algn="tl">
                  <a:srgbClr val="000000">
                    <a:alpha val="43137"/>
                  </a:srgbClr>
                </a:outerShdw>
              </a:effectLst>
              <a:latin typeface="HY헤드라인M" pitchFamily="18" charset="-127"/>
              <a:ea typeface="HY헤드라인M" pitchFamily="18" charset="-127"/>
            </a:endParaRPr>
          </a:p>
        </p:txBody>
      </p:sp>
      <p:pic>
        <p:nvPicPr>
          <p:cNvPr id="4" name="내용 개체 틀 3" descr="이미지 2.png"/>
          <p:cNvPicPr>
            <a:picLocks noGrp="1" noChangeAspect="1"/>
          </p:cNvPicPr>
          <p:nvPr>
            <p:ph idx="1"/>
          </p:nvPr>
        </p:nvPicPr>
        <p:blipFill>
          <a:blip r:embed="rId3" cstate="print"/>
          <a:stretch>
            <a:fillRect/>
          </a:stretch>
        </p:blipFill>
        <p:spPr>
          <a:xfrm>
            <a:off x="89756" y="1700808"/>
            <a:ext cx="8964488" cy="2676497"/>
          </a:xfrm>
          <a:prstGeom prst="rect">
            <a:avLst/>
          </a:prstGeom>
        </p:spPr>
      </p:pic>
      <p:sp>
        <p:nvSpPr>
          <p:cNvPr id="6" name="모서리가 둥근 직사각형 5"/>
          <p:cNvSpPr/>
          <p:nvPr/>
        </p:nvSpPr>
        <p:spPr>
          <a:xfrm>
            <a:off x="971600" y="4797152"/>
            <a:ext cx="7416824" cy="12961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smtClean="0">
                <a:solidFill>
                  <a:schemeClr val="tx1"/>
                </a:solidFill>
                <a:latin typeface="HY헤드라인M" pitchFamily="18" charset="-127"/>
                <a:ea typeface="HY헤드라인M" pitchFamily="18" charset="-127"/>
              </a:rPr>
              <a:t>68% </a:t>
            </a:r>
            <a:r>
              <a:rPr lang="en-US" altLang="ko-KR" dirty="0" err="1" smtClean="0">
                <a:solidFill>
                  <a:schemeClr val="tx1"/>
                </a:solidFill>
                <a:latin typeface="HY헤드라인M" pitchFamily="18" charset="-127"/>
                <a:ea typeface="HY헤드라인M" pitchFamily="18" charset="-127"/>
              </a:rPr>
              <a:t>monotherapy</a:t>
            </a:r>
            <a:r>
              <a:rPr lang="en-US" altLang="ko-KR" dirty="0" smtClean="0">
                <a:solidFill>
                  <a:schemeClr val="tx1"/>
                </a:solidFill>
                <a:latin typeface="HY헤드라인M" pitchFamily="18" charset="-127"/>
                <a:ea typeface="HY헤드라인M" pitchFamily="18" charset="-127"/>
              </a:rPr>
              <a:t> – </a:t>
            </a:r>
            <a:r>
              <a:rPr lang="en-US" altLang="ko-KR" dirty="0" err="1" smtClean="0">
                <a:solidFill>
                  <a:schemeClr val="tx1"/>
                </a:solidFill>
                <a:latin typeface="HY헤드라인M" pitchFamily="18" charset="-127"/>
                <a:ea typeface="HY헤드라인M" pitchFamily="18" charset="-127"/>
              </a:rPr>
              <a:t>voriconazole</a:t>
            </a:r>
            <a:r>
              <a:rPr lang="en-US" altLang="ko-KR" dirty="0" smtClean="0">
                <a:solidFill>
                  <a:schemeClr val="tx1"/>
                </a:solidFill>
                <a:latin typeface="HY헤드라인M" pitchFamily="18" charset="-127"/>
                <a:ea typeface="HY헤드라인M" pitchFamily="18" charset="-127"/>
              </a:rPr>
              <a:t> or </a:t>
            </a:r>
            <a:r>
              <a:rPr lang="en-US" altLang="ko-KR" dirty="0" err="1" smtClean="0">
                <a:solidFill>
                  <a:schemeClr val="tx1"/>
                </a:solidFill>
                <a:latin typeface="HY헤드라인M" pitchFamily="18" charset="-127"/>
                <a:ea typeface="HY헤드라인M" pitchFamily="18" charset="-127"/>
              </a:rPr>
              <a:t>itraconazole</a:t>
            </a:r>
            <a:endParaRPr lang="en-US" altLang="ko-KR" dirty="0" smtClean="0">
              <a:solidFill>
                <a:schemeClr val="tx1"/>
              </a:solidFill>
              <a:latin typeface="HY헤드라인M" pitchFamily="18" charset="-127"/>
              <a:ea typeface="HY헤드라인M" pitchFamily="18" charset="-127"/>
            </a:endParaRPr>
          </a:p>
          <a:p>
            <a:pPr algn="ctr"/>
            <a:endParaRPr lang="en-US" altLang="ko-KR" dirty="0" smtClean="0">
              <a:solidFill>
                <a:schemeClr val="tx1"/>
              </a:solidFill>
              <a:latin typeface="HY헤드라인M" pitchFamily="18" charset="-127"/>
              <a:ea typeface="HY헤드라인M" pitchFamily="18" charset="-127"/>
            </a:endParaRPr>
          </a:p>
          <a:p>
            <a:pPr algn="ctr"/>
            <a:r>
              <a:rPr lang="en-US" altLang="ko-KR" dirty="0" smtClean="0">
                <a:solidFill>
                  <a:schemeClr val="tx1"/>
                </a:solidFill>
                <a:latin typeface="HY헤드라인M" pitchFamily="18" charset="-127"/>
                <a:ea typeface="HY헤드라인M" pitchFamily="18" charset="-127"/>
              </a:rPr>
              <a:t>Optimal </a:t>
            </a:r>
            <a:r>
              <a:rPr lang="en-US" altLang="ko-KR" dirty="0" err="1" smtClean="0">
                <a:solidFill>
                  <a:schemeClr val="tx1"/>
                </a:solidFill>
                <a:latin typeface="HY헤드라인M" pitchFamily="18" charset="-127"/>
                <a:ea typeface="HY헤드라인M" pitchFamily="18" charset="-127"/>
              </a:rPr>
              <a:t>prophylazix</a:t>
            </a:r>
            <a:r>
              <a:rPr lang="en-US" altLang="ko-KR" dirty="0" smtClean="0">
                <a:solidFill>
                  <a:schemeClr val="tx1"/>
                </a:solidFill>
                <a:latin typeface="HY헤드라인M" pitchFamily="18" charset="-127"/>
                <a:ea typeface="HY헤드라인M" pitchFamily="18" charset="-127"/>
              </a:rPr>
              <a:t> and duration or therapy : remain unclear</a:t>
            </a:r>
            <a:endParaRPr lang="ko-KR" altLang="en-US" dirty="0">
              <a:solidFill>
                <a:schemeClr val="tx1"/>
              </a:solidFill>
              <a:latin typeface="HY헤드라인M" pitchFamily="18" charset="-127"/>
              <a:ea typeface="HY헤드라인M" pitchFamily="18" charset="-127"/>
            </a:endParaRPr>
          </a:p>
        </p:txBody>
      </p:sp>
    </p:spTree>
    <p:extLst>
      <p:ext uri="{BB962C8B-B14F-4D97-AF65-F5344CB8AC3E}">
        <p14:creationId xmlns:p14="http://schemas.microsoft.com/office/powerpoint/2010/main" val="21373683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effectLst>
                  <a:outerShdw blurRad="38100" dist="38100" dir="2700000" algn="tl">
                    <a:srgbClr val="000000">
                      <a:alpha val="43137"/>
                    </a:srgbClr>
                  </a:outerShdw>
                </a:effectLst>
                <a:latin typeface="HY헤드라인M" pitchFamily="18" charset="-127"/>
                <a:ea typeface="HY헤드라인M" pitchFamily="18" charset="-127"/>
              </a:rPr>
              <a:t>PROPHYLAXIS </a:t>
            </a:r>
            <a:r>
              <a:rPr lang="en-US" altLang="ko-KR" sz="2800" dirty="0" smtClean="0">
                <a:effectLst>
                  <a:outerShdw blurRad="38100" dist="38100" dir="2700000" algn="tl">
                    <a:srgbClr val="000000">
                      <a:alpha val="43137"/>
                    </a:srgbClr>
                  </a:outerShdw>
                </a:effectLst>
                <a:latin typeface="HY헤드라인M" pitchFamily="18" charset="-127"/>
                <a:ea typeface="HY헤드라인M" pitchFamily="18" charset="-127"/>
              </a:rPr>
              <a:t>[Efficacy]</a:t>
            </a:r>
            <a:endParaRPr lang="ko-KR" altLang="en-US" sz="2800" dirty="0"/>
          </a:p>
        </p:txBody>
      </p:sp>
      <p:sp>
        <p:nvSpPr>
          <p:cNvPr id="4" name="텍스트 개체 틀 3"/>
          <p:cNvSpPr>
            <a:spLocks noGrp="1"/>
          </p:cNvSpPr>
          <p:nvPr>
            <p:ph type="body" idx="1"/>
          </p:nvPr>
        </p:nvSpPr>
        <p:spPr/>
        <p:txBody>
          <a:bodyPr/>
          <a:lstStyle/>
          <a:p>
            <a:pPr algn="ctr"/>
            <a:r>
              <a:rPr lang="en-US" altLang="ko-KR" b="0" dirty="0">
                <a:latin typeface="HY헤드라인M" pitchFamily="18" charset="-127"/>
                <a:ea typeface="HY헤드라인M" pitchFamily="18" charset="-127"/>
              </a:rPr>
              <a:t>Nebulized amphotericin B</a:t>
            </a:r>
            <a:endParaRPr lang="ko-KR" altLang="en-US" b="0" dirty="0">
              <a:latin typeface="HY헤드라인M" pitchFamily="18" charset="-127"/>
              <a:ea typeface="HY헤드라인M" pitchFamily="18" charset="-127"/>
            </a:endParaRPr>
          </a:p>
        </p:txBody>
      </p:sp>
      <p:sp>
        <p:nvSpPr>
          <p:cNvPr id="5" name="내용 개체 틀 4"/>
          <p:cNvSpPr>
            <a:spLocks noGrp="1"/>
          </p:cNvSpPr>
          <p:nvPr>
            <p:ph sz="half" idx="2"/>
          </p:nvPr>
        </p:nvSpPr>
        <p:spPr>
          <a:xfrm>
            <a:off x="457200" y="2270125"/>
            <a:ext cx="4040188" cy="3951288"/>
          </a:xfrm>
        </p:spPr>
        <p:style>
          <a:lnRef idx="1">
            <a:schemeClr val="accent3"/>
          </a:lnRef>
          <a:fillRef idx="2">
            <a:schemeClr val="accent3"/>
          </a:fillRef>
          <a:effectRef idx="1">
            <a:schemeClr val="accent3"/>
          </a:effectRef>
          <a:fontRef idx="minor">
            <a:schemeClr val="dk1"/>
          </a:fontRef>
        </p:style>
        <p:txBody>
          <a:bodyPr>
            <a:normAutofit/>
          </a:bodyPr>
          <a:lstStyle/>
          <a:p>
            <a:r>
              <a:rPr lang="en-US" altLang="ko-KR" sz="2000" dirty="0" smtClean="0">
                <a:latin typeface="HY헤드라인M" pitchFamily="18" charset="-127"/>
                <a:ea typeface="HY헤드라인M" pitchFamily="18" charset="-127"/>
              </a:rPr>
              <a:t>55pts -&gt; 80%(44) </a:t>
            </a:r>
            <a:r>
              <a:rPr lang="en-US" altLang="ko-KR" sz="2000" dirty="0" err="1" smtClean="0">
                <a:latin typeface="HY헤드라인M" pitchFamily="18" charset="-127"/>
                <a:ea typeface="HY헤드라인M" pitchFamily="18" charset="-127"/>
              </a:rPr>
              <a:t>nAB</a:t>
            </a:r>
            <a:endParaRPr lang="en-US" altLang="ko-KR" sz="2000" dirty="0" smtClean="0">
              <a:latin typeface="HY헤드라인M" pitchFamily="18" charset="-127"/>
              <a:ea typeface="HY헤드라인M" pitchFamily="18" charset="-127"/>
            </a:endParaRPr>
          </a:p>
          <a:p>
            <a:r>
              <a:rPr lang="en-US" altLang="ko-KR" sz="2000" dirty="0" smtClean="0">
                <a:latin typeface="HY헤드라인M" pitchFamily="18" charset="-127"/>
                <a:ea typeface="HY헤드라인M" pitchFamily="18" charset="-127"/>
              </a:rPr>
              <a:t>18pt -&gt; </a:t>
            </a:r>
            <a:r>
              <a:rPr lang="en-US" altLang="ko-KR" sz="2000" dirty="0" err="1" smtClean="0">
                <a:latin typeface="HY헤드라인M" pitchFamily="18" charset="-127"/>
                <a:ea typeface="HY헤드라인M" pitchFamily="18" charset="-127"/>
              </a:rPr>
              <a:t>aspergillus</a:t>
            </a:r>
            <a:endParaRPr lang="en-US" altLang="ko-KR" sz="2000" dirty="0" smtClean="0">
              <a:latin typeface="HY헤드라인M" pitchFamily="18" charset="-127"/>
              <a:ea typeface="HY헤드라인M" pitchFamily="18" charset="-127"/>
            </a:endParaRPr>
          </a:p>
          <a:p>
            <a:r>
              <a:rPr lang="en-US" altLang="ko-KR" sz="2000" dirty="0" err="1" smtClean="0">
                <a:latin typeface="HY헤드라인M" pitchFamily="18" charset="-127"/>
                <a:ea typeface="HY헤드라인M" pitchFamily="18" charset="-127"/>
              </a:rPr>
              <a:t>nAB</a:t>
            </a:r>
            <a:r>
              <a:rPr lang="en-US" altLang="ko-KR" sz="2000" dirty="0" smtClean="0">
                <a:latin typeface="HY헤드라인M" pitchFamily="18" charset="-127"/>
                <a:ea typeface="HY헤드라인M" pitchFamily="18" charset="-127"/>
              </a:rPr>
              <a:t> group: OR 0.13</a:t>
            </a:r>
          </a:p>
          <a:p>
            <a:endParaRPr lang="en-US" altLang="ko-KR" sz="2000" dirty="0">
              <a:latin typeface="HY헤드라인M" pitchFamily="18" charset="-127"/>
              <a:ea typeface="HY헤드라인M" pitchFamily="18" charset="-127"/>
            </a:endParaRPr>
          </a:p>
          <a:p>
            <a:endParaRPr lang="en-US" altLang="ko-KR" sz="2000" dirty="0" smtClean="0">
              <a:latin typeface="HY헤드라인M" pitchFamily="18" charset="-127"/>
              <a:ea typeface="HY헤드라인M" pitchFamily="18" charset="-127"/>
            </a:endParaRPr>
          </a:p>
          <a:p>
            <a:r>
              <a:rPr lang="en-US" altLang="ko-KR" sz="2000" dirty="0" smtClean="0">
                <a:latin typeface="HY헤드라인M" pitchFamily="18" charset="-127"/>
                <a:ea typeface="HY헤드라인M" pitchFamily="18" charset="-127"/>
              </a:rPr>
              <a:t>Prospective, 100 </a:t>
            </a:r>
            <a:r>
              <a:rPr lang="en-US" altLang="ko-KR" sz="2000" dirty="0" err="1" smtClean="0">
                <a:latin typeface="HY헤드라인M" pitchFamily="18" charset="-127"/>
                <a:ea typeface="HY헤드라인M" pitchFamily="18" charset="-127"/>
              </a:rPr>
              <a:t>pts</a:t>
            </a:r>
            <a:endParaRPr lang="en-US" altLang="ko-KR" sz="2000" dirty="0" smtClean="0">
              <a:latin typeface="HY헤드라인M" pitchFamily="18" charset="-127"/>
              <a:ea typeface="HY헤드라인M" pitchFamily="18" charset="-127"/>
            </a:endParaRPr>
          </a:p>
          <a:p>
            <a:r>
              <a:rPr lang="en-US" altLang="ko-KR" sz="2000" dirty="0" err="1" smtClean="0">
                <a:latin typeface="HY헤드라인M" pitchFamily="18" charset="-127"/>
                <a:ea typeface="HY헤드라인M" pitchFamily="18" charset="-127"/>
              </a:rPr>
              <a:t>AmBd</a:t>
            </a:r>
            <a:r>
              <a:rPr lang="en-US" altLang="ko-KR" sz="2000" dirty="0" smtClean="0">
                <a:latin typeface="HY헤드라인M" pitchFamily="18" charset="-127"/>
                <a:ea typeface="HY헤드라인M" pitchFamily="18" charset="-127"/>
              </a:rPr>
              <a:t> VS ABLC </a:t>
            </a:r>
          </a:p>
          <a:p>
            <a:r>
              <a:rPr lang="en-US" altLang="ko-KR" sz="2000" dirty="0" smtClean="0">
                <a:latin typeface="HY헤드라인M" pitchFamily="18" charset="-127"/>
                <a:ea typeface="HY헤드라인M" pitchFamily="18" charset="-127"/>
              </a:rPr>
              <a:t>Intolerance 12.2% </a:t>
            </a:r>
            <a:r>
              <a:rPr lang="en-US" altLang="ko-KR" sz="2000" dirty="0" err="1" smtClean="0">
                <a:latin typeface="HY헤드라인M" pitchFamily="18" charset="-127"/>
                <a:ea typeface="HY헤드라인M" pitchFamily="18" charset="-127"/>
              </a:rPr>
              <a:t>vs</a:t>
            </a:r>
            <a:r>
              <a:rPr lang="en-US" altLang="ko-KR" sz="2000" dirty="0" smtClean="0">
                <a:latin typeface="HY헤드라인M" pitchFamily="18" charset="-127"/>
                <a:ea typeface="HY헤드라인M" pitchFamily="18" charset="-127"/>
              </a:rPr>
              <a:t> 5.9%</a:t>
            </a:r>
            <a:endParaRPr lang="ko-KR" altLang="en-US" sz="2000" dirty="0">
              <a:latin typeface="HY헤드라인M" pitchFamily="18" charset="-127"/>
              <a:ea typeface="HY헤드라인M" pitchFamily="18" charset="-127"/>
            </a:endParaRPr>
          </a:p>
        </p:txBody>
      </p:sp>
      <p:sp>
        <p:nvSpPr>
          <p:cNvPr id="6" name="텍스트 개체 틀 5"/>
          <p:cNvSpPr>
            <a:spLocks noGrp="1"/>
          </p:cNvSpPr>
          <p:nvPr>
            <p:ph type="body" sz="quarter" idx="3"/>
          </p:nvPr>
        </p:nvSpPr>
        <p:spPr/>
        <p:txBody>
          <a:bodyPr/>
          <a:lstStyle/>
          <a:p>
            <a:pPr algn="ctr"/>
            <a:r>
              <a:rPr lang="en-US" altLang="ko-KR" b="0" dirty="0">
                <a:latin typeface="HY헤드라인M" pitchFamily="18" charset="-127"/>
                <a:ea typeface="HY헤드라인M" pitchFamily="18" charset="-127"/>
              </a:rPr>
              <a:t>Azoles</a:t>
            </a:r>
            <a:endParaRPr lang="ko-KR" altLang="en-US" b="0" dirty="0">
              <a:latin typeface="HY헤드라인M" pitchFamily="18" charset="-127"/>
              <a:ea typeface="HY헤드라인M" pitchFamily="18" charset="-127"/>
            </a:endParaRPr>
          </a:p>
        </p:txBody>
      </p:sp>
      <p:sp>
        <p:nvSpPr>
          <p:cNvPr id="7" name="내용 개체 틀 6"/>
          <p:cNvSpPr>
            <a:spLocks noGrp="1"/>
          </p:cNvSpPr>
          <p:nvPr>
            <p:ph sz="quarter" idx="4"/>
          </p:nvPr>
        </p:nvSpPr>
        <p:spPr>
          <a:xfrm>
            <a:off x="4645025" y="2279650"/>
            <a:ext cx="4041775" cy="3951288"/>
          </a:xfrm>
        </p:spPr>
        <p:style>
          <a:lnRef idx="1">
            <a:schemeClr val="accent3"/>
          </a:lnRef>
          <a:fillRef idx="2">
            <a:schemeClr val="accent3"/>
          </a:fillRef>
          <a:effectRef idx="1">
            <a:schemeClr val="accent3"/>
          </a:effectRef>
          <a:fontRef idx="minor">
            <a:schemeClr val="dk1"/>
          </a:fontRef>
        </p:style>
        <p:txBody>
          <a:bodyPr>
            <a:normAutofit/>
          </a:bodyPr>
          <a:lstStyle/>
          <a:p>
            <a:pPr>
              <a:lnSpc>
                <a:spcPct val="150000"/>
              </a:lnSpc>
            </a:pPr>
            <a:r>
              <a:rPr lang="en-US" altLang="ko-KR" sz="2000" dirty="0">
                <a:latin typeface="HY헤드라인M" pitchFamily="18" charset="-127"/>
                <a:ea typeface="HY헤드라인M" pitchFamily="18" charset="-127"/>
              </a:rPr>
              <a:t>nonrandomized, </a:t>
            </a:r>
            <a:r>
              <a:rPr lang="en-US" altLang="ko-KR" sz="2000" dirty="0" smtClean="0">
                <a:latin typeface="HY헤드라인M" pitchFamily="18" charset="-127"/>
                <a:ea typeface="HY헤드라인M" pitchFamily="18" charset="-127"/>
              </a:rPr>
              <a:t>retrospective</a:t>
            </a:r>
            <a:endParaRPr lang="en-US" altLang="ko-KR" sz="2000" dirty="0">
              <a:latin typeface="HY헤드라인M" pitchFamily="18" charset="-127"/>
              <a:ea typeface="HY헤드라인M" pitchFamily="18" charset="-127"/>
            </a:endParaRPr>
          </a:p>
          <a:p>
            <a:pPr>
              <a:lnSpc>
                <a:spcPct val="150000"/>
              </a:lnSpc>
            </a:pPr>
            <a:r>
              <a:rPr lang="en-US" altLang="ko-KR" sz="2000" dirty="0" err="1">
                <a:latin typeface="HY헤드라인M" pitchFamily="18" charset="-127"/>
                <a:ea typeface="HY헤드라인M" pitchFamily="18" charset="-127"/>
              </a:rPr>
              <a:t>voriconazole</a:t>
            </a:r>
            <a:r>
              <a:rPr lang="en-US" altLang="ko-KR" sz="2000" dirty="0">
                <a:latin typeface="HY헤드라인M" pitchFamily="18" charset="-127"/>
                <a:ea typeface="HY헤드라인M" pitchFamily="18" charset="-127"/>
              </a:rPr>
              <a:t> (n = 65) </a:t>
            </a:r>
            <a:r>
              <a:rPr lang="en-US" altLang="ko-KR" sz="2000" dirty="0" err="1" smtClean="0">
                <a:latin typeface="HY헤드라인M" pitchFamily="18" charset="-127"/>
                <a:ea typeface="HY헤드라인M" pitchFamily="18" charset="-127"/>
              </a:rPr>
              <a:t>itraconazole</a:t>
            </a:r>
            <a:r>
              <a:rPr lang="en-US" altLang="ko-KR" sz="2000" dirty="0" smtClean="0">
                <a:latin typeface="HY헤드라인M" pitchFamily="18" charset="-127"/>
                <a:ea typeface="HY헤드라인M" pitchFamily="18" charset="-127"/>
              </a:rPr>
              <a:t> </a:t>
            </a:r>
            <a:r>
              <a:rPr lang="en-US" altLang="ko-KR" sz="2000" dirty="0">
                <a:latin typeface="HY헤드라인M" pitchFamily="18" charset="-127"/>
                <a:ea typeface="HY헤드라인M" pitchFamily="18" charset="-127"/>
              </a:rPr>
              <a:t>(n = 30)</a:t>
            </a:r>
            <a:endParaRPr lang="en-US" altLang="ko-KR" sz="2000" dirty="0" smtClean="0">
              <a:latin typeface="HY헤드라인M" pitchFamily="18" charset="-127"/>
              <a:ea typeface="HY헤드라인M" pitchFamily="18" charset="-127"/>
            </a:endParaRPr>
          </a:p>
          <a:p>
            <a:pPr>
              <a:lnSpc>
                <a:spcPct val="150000"/>
              </a:lnSpc>
            </a:pPr>
            <a:r>
              <a:rPr lang="sv-SE" altLang="ko-KR" sz="2000" dirty="0" smtClean="0">
                <a:latin typeface="HY헤드라인M" pitchFamily="18" charset="-127"/>
                <a:ea typeface="HY헤드라인M" pitchFamily="18" charset="-127"/>
              </a:rPr>
              <a:t>Invasive aspergillosis 1.5</a:t>
            </a:r>
            <a:r>
              <a:rPr lang="sv-SE" altLang="ko-KR" sz="2000" dirty="0">
                <a:latin typeface="HY헤드라인M" pitchFamily="18" charset="-127"/>
                <a:ea typeface="HY헤드라인M" pitchFamily="18" charset="-127"/>
              </a:rPr>
              <a:t>% vs. 23%; p = 0.001</a:t>
            </a:r>
            <a:endParaRPr lang="ko-KR" altLang="en-US" sz="2000" dirty="0">
              <a:latin typeface="HY헤드라인M" pitchFamily="18" charset="-127"/>
              <a:ea typeface="HY헤드라인M" pitchFamily="18" charset="-127"/>
            </a:endParaRPr>
          </a:p>
        </p:txBody>
      </p:sp>
      <p:sp>
        <p:nvSpPr>
          <p:cNvPr id="8" name="모서리가 둥근 직사각형 7"/>
          <p:cNvSpPr/>
          <p:nvPr/>
        </p:nvSpPr>
        <p:spPr>
          <a:xfrm>
            <a:off x="971600" y="3397188"/>
            <a:ext cx="3456384" cy="5040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ko-KR" i="1" dirty="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J Heart Lung Transplant. 2001;20(12):</a:t>
            </a:r>
            <a:r>
              <a:rPr lang="en-US" altLang="ko-KR" i="1" dirty="0" smtClean="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1274</a:t>
            </a:r>
            <a:endParaRPr lang="ko-KR" altLang="en-US" i="1" dirty="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endParaRPr>
          </a:p>
        </p:txBody>
      </p:sp>
      <p:sp>
        <p:nvSpPr>
          <p:cNvPr id="9" name="모서리가 둥근 직사각형 8"/>
          <p:cNvSpPr/>
          <p:nvPr/>
        </p:nvSpPr>
        <p:spPr>
          <a:xfrm>
            <a:off x="798612" y="5261148"/>
            <a:ext cx="3656062" cy="5040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ko-KR" i="1" dirty="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Transplantation. 2004;77(2):</a:t>
            </a:r>
            <a:r>
              <a:rPr lang="en-US" altLang="ko-KR" i="1" dirty="0" smtClean="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232</a:t>
            </a:r>
            <a:endParaRPr lang="ko-KR" altLang="en-US" i="1" dirty="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endParaRPr>
          </a:p>
        </p:txBody>
      </p:sp>
      <p:sp>
        <p:nvSpPr>
          <p:cNvPr id="11" name="모서리가 둥근 직사각형 10"/>
          <p:cNvSpPr/>
          <p:nvPr/>
        </p:nvSpPr>
        <p:spPr>
          <a:xfrm>
            <a:off x="4788024" y="5513176"/>
            <a:ext cx="3888432" cy="5040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altLang="ko-KR" i="1" dirty="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Am J Transplant. 2006;6(12):</a:t>
            </a:r>
            <a:r>
              <a:rPr lang="de-DE" altLang="ko-KR" i="1" dirty="0" smtClean="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rPr>
              <a:t>3008</a:t>
            </a:r>
            <a:endParaRPr lang="ko-KR" altLang="en-US" i="1" dirty="0">
              <a:solidFill>
                <a:srgbClr val="FF0000"/>
              </a:solidFill>
              <a:effectLst>
                <a:outerShdw blurRad="38100" dist="38100" dir="2700000" algn="tl">
                  <a:srgbClr val="000000">
                    <a:alpha val="43137"/>
                  </a:srgbClr>
                </a:outerShdw>
              </a:effectLst>
              <a:latin typeface="HY헤드라인M" pitchFamily="18" charset="-127"/>
              <a:ea typeface="HY헤드라인M" pitchFamily="18" charset="-127"/>
            </a:endParaRPr>
          </a:p>
        </p:txBody>
      </p:sp>
    </p:spTree>
    <p:extLst>
      <p:ext uri="{BB962C8B-B14F-4D97-AF65-F5344CB8AC3E}">
        <p14:creationId xmlns:p14="http://schemas.microsoft.com/office/powerpoint/2010/main" val="2100398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2000" dirty="0">
                <a:solidFill>
                  <a:srgbClr val="0070C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ADULT LUNG </a:t>
            </a:r>
            <a:r>
              <a:rPr lang="en-US" altLang="ko-KR" sz="2000" dirty="0" smtClean="0">
                <a:solidFill>
                  <a:srgbClr val="0070C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TRANSPLANTS -Kaplan-Meier Survival-</a:t>
            </a:r>
            <a:r>
              <a:rPr lang="en-US" altLang="ko-KR" sz="2000" dirty="0">
                <a:solidFill>
                  <a:srgbClr val="0070C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
            </a:r>
            <a:br>
              <a:rPr lang="en-US" altLang="ko-KR" sz="2000" dirty="0">
                <a:solidFill>
                  <a:srgbClr val="0070C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br>
            <a:r>
              <a:rPr lang="en-US" altLang="ko-KR" sz="2000" dirty="0">
                <a:solidFill>
                  <a:srgbClr val="0070C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(Transplants: January 1994 - June 2010)</a:t>
            </a:r>
            <a:endParaRPr lang="ko-KR" altLang="en-US" sz="2000" dirty="0">
              <a:solidFill>
                <a:srgbClr val="0070C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7114032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06963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C:\Documents and Settings\ptinsdie\바탕 화면\무제-1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422083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2400" dirty="0" smtClean="0">
                <a:solidFill>
                  <a:srgbClr val="00206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ADULT </a:t>
            </a:r>
            <a:r>
              <a:rPr lang="en-US" altLang="ko-KR" sz="2400" dirty="0">
                <a:solidFill>
                  <a:srgbClr val="00206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LUNG TRANSPLANT RECIPIENTS</a:t>
            </a:r>
            <a:br>
              <a:rPr lang="en-US" altLang="ko-KR" sz="2400" dirty="0">
                <a:solidFill>
                  <a:srgbClr val="00206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br>
            <a:r>
              <a:rPr lang="en-US" altLang="ko-KR" sz="2400" dirty="0">
                <a:solidFill>
                  <a:srgbClr val="00206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Cause of Death (Deaths: January 1992 – June 2011)</a:t>
            </a:r>
            <a:endParaRPr lang="ko-KR" altLang="en-US" sz="2400" dirty="0">
              <a:solidFill>
                <a:srgbClr val="00206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p:txBody>
      </p:sp>
      <p:pic>
        <p:nvPicPr>
          <p:cNvPr id="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730757"/>
            <a:ext cx="8229600" cy="4264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직사각형 4"/>
          <p:cNvSpPr/>
          <p:nvPr/>
        </p:nvSpPr>
        <p:spPr>
          <a:xfrm>
            <a:off x="251520" y="3861048"/>
            <a:ext cx="8640959" cy="72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8434699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extLst>
              <p:ext uri="{D42A27DB-BD31-4B8C-83A1-F6EECF244321}">
                <p14:modId xmlns:p14="http://schemas.microsoft.com/office/powerpoint/2010/main" val="1734069447"/>
              </p:ext>
            </p:extLst>
          </p:nvPr>
        </p:nvGraphicFramePr>
        <p:xfrm>
          <a:off x="457200" y="836712"/>
          <a:ext cx="8229600" cy="576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4332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4000" dirty="0">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TIMELINE OF INFECTION </a:t>
            </a:r>
            <a:endParaRPr lang="ko-KR" altLang="en-US" sz="4000" dirty="0"/>
          </a:p>
        </p:txBody>
      </p:sp>
      <p:pic>
        <p:nvPicPr>
          <p:cNvPr id="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92390" y="1600200"/>
            <a:ext cx="7959219" cy="452596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모서리가 둥근 직사각형 4"/>
          <p:cNvSpPr/>
          <p:nvPr/>
        </p:nvSpPr>
        <p:spPr>
          <a:xfrm>
            <a:off x="827584" y="5301208"/>
            <a:ext cx="1728192" cy="5760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err="1"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Candidemia</a:t>
            </a:r>
            <a:endParaRPr lang="ko-KR" altLang="en-US" dirty="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p:txBody>
      </p:sp>
      <p:cxnSp>
        <p:nvCxnSpPr>
          <p:cNvPr id="7" name="직선 화살표 연결선 6"/>
          <p:cNvCxnSpPr/>
          <p:nvPr/>
        </p:nvCxnSpPr>
        <p:spPr>
          <a:xfrm flipV="1">
            <a:off x="1619672" y="4869160"/>
            <a:ext cx="0" cy="57606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모서리가 둥근 직사각형 10"/>
          <p:cNvSpPr/>
          <p:nvPr/>
        </p:nvSpPr>
        <p:spPr>
          <a:xfrm>
            <a:off x="2195736" y="5733256"/>
            <a:ext cx="1800200" cy="2880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err="1" smtClean="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Aspergilosis</a:t>
            </a:r>
            <a:endParaRPr lang="ko-KR" altLang="en-US" dirty="0">
              <a:solidFill>
                <a:srgbClr val="FFFF0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p:txBody>
      </p:sp>
      <p:cxnSp>
        <p:nvCxnSpPr>
          <p:cNvPr id="12" name="직선 화살표 연결선 11"/>
          <p:cNvCxnSpPr/>
          <p:nvPr/>
        </p:nvCxnSpPr>
        <p:spPr>
          <a:xfrm flipV="1">
            <a:off x="2771800" y="4653136"/>
            <a:ext cx="0" cy="108012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타원 15"/>
          <p:cNvSpPr/>
          <p:nvPr/>
        </p:nvSpPr>
        <p:spPr>
          <a:xfrm>
            <a:off x="1331640" y="4418062"/>
            <a:ext cx="576064"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943410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effectLst>
                  <a:outerShdw blurRad="38100" dist="38100" dir="2700000" algn="tl">
                    <a:srgbClr val="000000">
                      <a:alpha val="43137"/>
                    </a:srgbClr>
                  </a:outerShdw>
                </a:effectLst>
                <a:latin typeface="HY헤드라인M" pitchFamily="18" charset="-127"/>
                <a:ea typeface="HY헤드라인M" pitchFamily="18" charset="-127"/>
              </a:rPr>
              <a:t>Introduction</a:t>
            </a:r>
            <a:endParaRPr lang="ko-KR" altLang="en-US" dirty="0">
              <a:effectLst>
                <a:outerShdw blurRad="38100" dist="38100" dir="2700000" algn="tl">
                  <a:srgbClr val="000000">
                    <a:alpha val="43137"/>
                  </a:srgbClr>
                </a:outerShdw>
              </a:effectLst>
              <a:latin typeface="HY헤드라인M" pitchFamily="18" charset="-127"/>
              <a:ea typeface="HY헤드라인M" pitchFamily="18" charset="-127"/>
            </a:endParaRPr>
          </a:p>
        </p:txBody>
      </p:sp>
      <p:sp>
        <p:nvSpPr>
          <p:cNvPr id="3" name="내용 개체 틀 2"/>
          <p:cNvSpPr>
            <a:spLocks noGrp="1"/>
          </p:cNvSpPr>
          <p:nvPr>
            <p:ph idx="1"/>
          </p:nvPr>
        </p:nvSpPr>
        <p:spPr/>
        <p:txBody>
          <a:bodyPr>
            <a:normAutofit fontScale="85000" lnSpcReduction="10000"/>
          </a:bodyPr>
          <a:lstStyle/>
          <a:p>
            <a:pPr>
              <a:lnSpc>
                <a:spcPct val="160000"/>
              </a:lnSpc>
              <a:buFont typeface="Wingdings" panose="05000000000000000000" pitchFamily="2" charset="2"/>
              <a:buChar char="§"/>
            </a:pPr>
            <a:r>
              <a:rPr lang="en-US" altLang="ko-KR" sz="2600" dirty="0" smtClean="0">
                <a:latin typeface="HY헤드라인M" panose="02030600000101010101" pitchFamily="18" charset="-127"/>
                <a:ea typeface="HY헤드라인M" panose="02030600000101010101" pitchFamily="18" charset="-127"/>
              </a:rPr>
              <a:t>Fungal </a:t>
            </a:r>
            <a:r>
              <a:rPr lang="en-US" altLang="ko-KR" sz="2600" dirty="0">
                <a:latin typeface="HY헤드라인M" panose="02030600000101010101" pitchFamily="18" charset="-127"/>
                <a:ea typeface="HY헤드라인M" panose="02030600000101010101" pitchFamily="18" charset="-127"/>
              </a:rPr>
              <a:t>infections </a:t>
            </a:r>
            <a:r>
              <a:rPr lang="en-US" altLang="ko-KR" sz="2600" dirty="0" smtClean="0">
                <a:latin typeface="HY헤드라인M" panose="02030600000101010101" pitchFamily="18" charset="-127"/>
                <a:ea typeface="HY헤드라인M" panose="02030600000101010101" pitchFamily="18" charset="-127"/>
              </a:rPr>
              <a:t>: 11.6 </a:t>
            </a:r>
            <a:r>
              <a:rPr lang="en-US" altLang="ko-KR" sz="2600" dirty="0">
                <a:latin typeface="HY헤드라인M" panose="02030600000101010101" pitchFamily="18" charset="-127"/>
                <a:ea typeface="HY헤드라인M" panose="02030600000101010101" pitchFamily="18" charset="-127"/>
              </a:rPr>
              <a:t>per 1000 </a:t>
            </a:r>
            <a:r>
              <a:rPr lang="en-US" altLang="ko-KR" sz="2600" dirty="0" smtClean="0">
                <a:latin typeface="HY헤드라인M" panose="02030600000101010101" pitchFamily="18" charset="-127"/>
                <a:ea typeface="HY헤드라인M" panose="02030600000101010101" pitchFamily="18" charset="-127"/>
              </a:rPr>
              <a:t>patient-years</a:t>
            </a:r>
          </a:p>
          <a:p>
            <a:pPr>
              <a:lnSpc>
                <a:spcPct val="160000"/>
              </a:lnSpc>
              <a:buFont typeface="Wingdings" panose="05000000000000000000" pitchFamily="2" charset="2"/>
              <a:buChar char="§"/>
            </a:pPr>
            <a:r>
              <a:rPr lang="en-US" altLang="ko-KR" sz="2600" dirty="0">
                <a:latin typeface="HY헤드라인M" panose="02030600000101010101" pitchFamily="18" charset="-127"/>
                <a:ea typeface="HY헤드라인M" panose="02030600000101010101" pitchFamily="18" charset="-127"/>
              </a:rPr>
              <a:t>RISK OF INFECTION </a:t>
            </a:r>
            <a:endParaRPr lang="en-US" altLang="ko-KR" sz="2600" dirty="0" smtClean="0">
              <a:latin typeface="HY헤드라인M" panose="02030600000101010101" pitchFamily="18" charset="-127"/>
              <a:ea typeface="HY헤드라인M" panose="02030600000101010101" pitchFamily="18" charset="-127"/>
            </a:endParaRPr>
          </a:p>
          <a:p>
            <a:pPr lvl="1">
              <a:lnSpc>
                <a:spcPct val="160000"/>
              </a:lnSpc>
              <a:buFont typeface="Wingdings" panose="05000000000000000000" pitchFamily="2" charset="2"/>
              <a:buChar char="ü"/>
            </a:pPr>
            <a:r>
              <a:rPr lang="en-US" altLang="ko-KR" sz="2600" dirty="0">
                <a:latin typeface="HY헤드라인M" panose="02030600000101010101" pitchFamily="18" charset="-127"/>
                <a:ea typeface="HY헤드라인M" panose="02030600000101010101" pitchFamily="18" charset="-127"/>
              </a:rPr>
              <a:t>The high level of </a:t>
            </a:r>
            <a:r>
              <a:rPr lang="en-US" altLang="ko-KR" sz="2600" dirty="0" smtClean="0">
                <a:latin typeface="HY헤드라인M" panose="02030600000101010101" pitchFamily="18" charset="-127"/>
                <a:ea typeface="HY헤드라인M" panose="02030600000101010101" pitchFamily="18" charset="-127"/>
              </a:rPr>
              <a:t>immunosuppression</a:t>
            </a:r>
            <a:endParaRPr lang="en-US" altLang="ko-KR" sz="2600" dirty="0">
              <a:latin typeface="HY헤드라인M" panose="02030600000101010101" pitchFamily="18" charset="-127"/>
              <a:ea typeface="HY헤드라인M" panose="02030600000101010101" pitchFamily="18" charset="-127"/>
            </a:endParaRPr>
          </a:p>
          <a:p>
            <a:pPr lvl="1">
              <a:lnSpc>
                <a:spcPct val="160000"/>
              </a:lnSpc>
              <a:buFont typeface="Wingdings" panose="05000000000000000000" pitchFamily="2" charset="2"/>
              <a:buChar char="ü"/>
            </a:pPr>
            <a:r>
              <a:rPr lang="en-US" altLang="ko-KR" sz="2600" dirty="0">
                <a:latin typeface="HY헤드라인M" panose="02030600000101010101" pitchFamily="18" charset="-127"/>
                <a:ea typeface="HY헤드라인M" panose="02030600000101010101" pitchFamily="18" charset="-127"/>
              </a:rPr>
              <a:t>Adverse effects of transplantation on local pulmonary host defenses (loss of </a:t>
            </a:r>
            <a:r>
              <a:rPr lang="en-US" altLang="ko-KR" sz="2600" dirty="0" err="1">
                <a:latin typeface="HY헤드라인M" panose="02030600000101010101" pitchFamily="18" charset="-127"/>
                <a:ea typeface="HY헤드라인M" panose="02030600000101010101" pitchFamily="18" charset="-127"/>
              </a:rPr>
              <a:t>lymphatics</a:t>
            </a:r>
            <a:r>
              <a:rPr lang="en-US" altLang="ko-KR" sz="2600" dirty="0">
                <a:latin typeface="HY헤드라인M" panose="02030600000101010101" pitchFamily="18" charset="-127"/>
                <a:ea typeface="HY헤드라인M" panose="02030600000101010101" pitchFamily="18" charset="-127"/>
              </a:rPr>
              <a:t>, reduced </a:t>
            </a:r>
            <a:r>
              <a:rPr lang="en-US" altLang="ko-KR" sz="2600" dirty="0" err="1">
                <a:latin typeface="HY헤드라인M" panose="02030600000101010101" pitchFamily="18" charset="-127"/>
                <a:ea typeface="HY헤드라인M" panose="02030600000101010101" pitchFamily="18" charset="-127"/>
              </a:rPr>
              <a:t>mucociliary</a:t>
            </a:r>
            <a:r>
              <a:rPr lang="en-US" altLang="ko-KR" sz="2600" dirty="0">
                <a:latin typeface="HY헤드라인M" panose="02030600000101010101" pitchFamily="18" charset="-127"/>
                <a:ea typeface="HY헤드라인M" panose="02030600000101010101" pitchFamily="18" charset="-127"/>
              </a:rPr>
              <a:t> clearance, decreased cough).</a:t>
            </a:r>
          </a:p>
          <a:p>
            <a:pPr lvl="1">
              <a:lnSpc>
                <a:spcPct val="160000"/>
              </a:lnSpc>
              <a:buFont typeface="Wingdings" panose="05000000000000000000" pitchFamily="2" charset="2"/>
              <a:buChar char="ü"/>
            </a:pPr>
            <a:r>
              <a:rPr lang="en-US" altLang="ko-KR" sz="2600" dirty="0">
                <a:latin typeface="HY헤드라인M" panose="02030600000101010101" pitchFamily="18" charset="-127"/>
                <a:ea typeface="HY헤드라인M" panose="02030600000101010101" pitchFamily="18" charset="-127"/>
              </a:rPr>
              <a:t>Constant environmental contact allowing pathogens direct access into the allograft</a:t>
            </a:r>
          </a:p>
          <a:p>
            <a:pPr lvl="1">
              <a:lnSpc>
                <a:spcPct val="150000"/>
              </a:lnSpc>
              <a:buFont typeface="Wingdings" panose="05000000000000000000" pitchFamily="2" charset="2"/>
              <a:buChar char="§"/>
            </a:pPr>
            <a:endParaRPr lang="en-US" altLang="ko-KR" sz="2400" dirty="0" smtClean="0">
              <a:latin typeface="HY헤드라인M" pitchFamily="18" charset="-127"/>
              <a:ea typeface="HY헤드라인M" pitchFamily="18" charset="-127"/>
            </a:endParaRPr>
          </a:p>
        </p:txBody>
      </p:sp>
    </p:spTree>
    <p:extLst>
      <p:ext uri="{BB962C8B-B14F-4D97-AF65-F5344CB8AC3E}">
        <p14:creationId xmlns:p14="http://schemas.microsoft.com/office/powerpoint/2010/main" val="3780973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normAutofit fontScale="85000" lnSpcReduction="20000"/>
          </a:bodyPr>
          <a:lstStyle/>
          <a:p>
            <a:pPr>
              <a:lnSpc>
                <a:spcPct val="150000"/>
              </a:lnSpc>
            </a:pPr>
            <a:r>
              <a:rPr lang="en-US" altLang="ko-KR" dirty="0" smtClean="0">
                <a:solidFill>
                  <a:srgbClr val="FF0000"/>
                </a:solidFill>
                <a:latin typeface="HY헤드라인M" panose="02030600000101010101" pitchFamily="18" charset="-127"/>
                <a:ea typeface="HY헤드라인M" panose="02030600000101010101" pitchFamily="18" charset="-127"/>
              </a:rPr>
              <a:t>Pneumonia</a:t>
            </a:r>
            <a:r>
              <a:rPr lang="en-US" altLang="ko-KR" dirty="0" smtClean="0">
                <a:latin typeface="HY헤드라인M" panose="02030600000101010101" pitchFamily="18" charset="-127"/>
                <a:ea typeface="HY헤드라인M" panose="02030600000101010101" pitchFamily="18" charset="-127"/>
              </a:rPr>
              <a:t> </a:t>
            </a:r>
            <a:r>
              <a:rPr lang="en-US" altLang="ko-KR" dirty="0">
                <a:latin typeface="HY헤드라인M" panose="02030600000101010101" pitchFamily="18" charset="-127"/>
                <a:ea typeface="HY헤드라인M" panose="02030600000101010101" pitchFamily="18" charset="-127"/>
              </a:rPr>
              <a:t>is the most common type of infection in lung transplant recipients</a:t>
            </a:r>
            <a:r>
              <a:rPr lang="en-US" altLang="ko-KR" dirty="0" smtClean="0">
                <a:latin typeface="HY헤드라인M" panose="02030600000101010101" pitchFamily="18" charset="-127"/>
                <a:ea typeface="HY헤드라인M" panose="02030600000101010101" pitchFamily="18" charset="-127"/>
              </a:rPr>
              <a:t>.</a:t>
            </a:r>
          </a:p>
          <a:p>
            <a:pPr>
              <a:lnSpc>
                <a:spcPct val="150000"/>
              </a:lnSpc>
            </a:pPr>
            <a:r>
              <a:rPr lang="en-US" altLang="ko-KR" dirty="0">
                <a:latin typeface="HY헤드라인M" panose="02030600000101010101" pitchFamily="18" charset="-127"/>
                <a:ea typeface="HY헤드라인M" panose="02030600000101010101" pitchFamily="18" charset="-127"/>
              </a:rPr>
              <a:t>The majority of non-</a:t>
            </a:r>
            <a:r>
              <a:rPr lang="en-US" altLang="ko-KR" i="1" dirty="0">
                <a:latin typeface="HY헤드라인M" panose="02030600000101010101" pitchFamily="18" charset="-127"/>
                <a:ea typeface="HY헤드라인M" panose="02030600000101010101" pitchFamily="18" charset="-127"/>
              </a:rPr>
              <a:t>Candida</a:t>
            </a:r>
            <a:r>
              <a:rPr lang="en-US" altLang="ko-KR" dirty="0">
                <a:latin typeface="HY헤드라인M" panose="02030600000101010101" pitchFamily="18" charset="-127"/>
                <a:ea typeface="HY헤드라인M" panose="02030600000101010101" pitchFamily="18" charset="-127"/>
              </a:rPr>
              <a:t> fungal infections are acquired </a:t>
            </a:r>
            <a:r>
              <a:rPr lang="en-US" altLang="ko-KR" dirty="0">
                <a:solidFill>
                  <a:srgbClr val="FF0000"/>
                </a:solidFill>
                <a:latin typeface="HY헤드라인M" panose="02030600000101010101" pitchFamily="18" charset="-127"/>
                <a:ea typeface="HY헤드라인M" panose="02030600000101010101" pitchFamily="18" charset="-127"/>
              </a:rPr>
              <a:t>through inhalation</a:t>
            </a:r>
            <a:r>
              <a:rPr lang="en-US" altLang="ko-KR" dirty="0">
                <a:latin typeface="HY헤드라인M" panose="02030600000101010101" pitchFamily="18" charset="-127"/>
                <a:ea typeface="HY헤드라인M" panose="02030600000101010101" pitchFamily="18" charset="-127"/>
              </a:rPr>
              <a:t>. </a:t>
            </a:r>
            <a:r>
              <a:rPr lang="en-US" altLang="ko-KR" dirty="0" err="1">
                <a:latin typeface="HY헤드라인M" panose="02030600000101010101" pitchFamily="18" charset="-127"/>
                <a:ea typeface="HY헤드라인M" panose="02030600000101010101" pitchFamily="18" charset="-127"/>
              </a:rPr>
              <a:t>Pretransplant</a:t>
            </a:r>
            <a:r>
              <a:rPr lang="en-US" altLang="ko-KR" dirty="0">
                <a:latin typeface="HY헤드라인M" panose="02030600000101010101" pitchFamily="18" charset="-127"/>
                <a:ea typeface="HY헤드라인M" panose="02030600000101010101" pitchFamily="18" charset="-127"/>
              </a:rPr>
              <a:t> colonization, particularly with filamentous molds (</a:t>
            </a:r>
            <a:r>
              <a:rPr lang="en-US" altLang="ko-KR" dirty="0" err="1">
                <a:latin typeface="HY헤드라인M" panose="02030600000101010101" pitchFamily="18" charset="-127"/>
                <a:ea typeface="HY헤드라인M" panose="02030600000101010101" pitchFamily="18" charset="-127"/>
              </a:rPr>
              <a:t>eg</a:t>
            </a:r>
            <a:r>
              <a:rPr lang="en-US" altLang="ko-KR" dirty="0">
                <a:latin typeface="HY헤드라인M" panose="02030600000101010101" pitchFamily="18" charset="-127"/>
                <a:ea typeface="HY헤드라인M" panose="02030600000101010101" pitchFamily="18" charset="-127"/>
              </a:rPr>
              <a:t>, </a:t>
            </a:r>
            <a:r>
              <a:rPr lang="en-US" altLang="ko-KR" i="1" dirty="0" err="1">
                <a:latin typeface="HY헤드라인M" panose="02030600000101010101" pitchFamily="18" charset="-127"/>
                <a:ea typeface="HY헤드라인M" panose="02030600000101010101" pitchFamily="18" charset="-127"/>
              </a:rPr>
              <a:t>Aspergillus</a:t>
            </a:r>
            <a:r>
              <a:rPr lang="en-US" altLang="ko-KR" dirty="0">
                <a:latin typeface="HY헤드라인M" panose="02030600000101010101" pitchFamily="18" charset="-127"/>
                <a:ea typeface="HY헤드라인M" panose="02030600000101010101" pitchFamily="18" charset="-127"/>
              </a:rPr>
              <a:t> </a:t>
            </a:r>
            <a:r>
              <a:rPr lang="en-US" altLang="ko-KR" dirty="0" err="1">
                <a:latin typeface="HY헤드라인M" panose="02030600000101010101" pitchFamily="18" charset="-127"/>
                <a:ea typeface="HY헤드라인M" panose="02030600000101010101" pitchFamily="18" charset="-127"/>
              </a:rPr>
              <a:t>spp</a:t>
            </a:r>
            <a:r>
              <a:rPr lang="en-US" altLang="ko-KR" dirty="0">
                <a:latin typeface="HY헤드라인M" panose="02030600000101010101" pitchFamily="18" charset="-127"/>
                <a:ea typeface="HY헤드라인M" panose="02030600000101010101" pitchFamily="18" charset="-127"/>
              </a:rPr>
              <a:t>), also increases the risk of </a:t>
            </a:r>
            <a:r>
              <a:rPr lang="en-US" altLang="ko-KR" dirty="0" err="1">
                <a:latin typeface="HY헤드라인M" panose="02030600000101010101" pitchFamily="18" charset="-127"/>
                <a:ea typeface="HY헤드라인M" panose="02030600000101010101" pitchFamily="18" charset="-127"/>
              </a:rPr>
              <a:t>posttransplant</a:t>
            </a:r>
            <a:r>
              <a:rPr lang="en-US" altLang="ko-KR" dirty="0">
                <a:latin typeface="HY헤드라인M" panose="02030600000101010101" pitchFamily="18" charset="-127"/>
                <a:ea typeface="HY헤드라인M" panose="02030600000101010101" pitchFamily="18" charset="-127"/>
              </a:rPr>
              <a:t> pulmonary fungal infection.</a:t>
            </a:r>
            <a:endParaRPr lang="ko-KR" altLang="en-US" dirty="0">
              <a:latin typeface="HY헤드라인M" panose="02030600000101010101" pitchFamily="18" charset="-127"/>
              <a:ea typeface="HY헤드라인M" panose="02030600000101010101" pitchFamily="18" charset="-127"/>
            </a:endParaRPr>
          </a:p>
        </p:txBody>
      </p:sp>
    </p:spTree>
    <p:extLst>
      <p:ext uri="{BB962C8B-B14F-4D97-AF65-F5344CB8AC3E}">
        <p14:creationId xmlns:p14="http://schemas.microsoft.com/office/powerpoint/2010/main" val="12588487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778098"/>
          </a:xfrm>
        </p:spPr>
        <p:txBody>
          <a:bodyPr>
            <a:normAutofit/>
          </a:bodyPr>
          <a:lstStyle/>
          <a:p>
            <a:r>
              <a:rPr lang="en-US" altLang="ko-KR" sz="3600" dirty="0" smtClean="0">
                <a:solidFill>
                  <a:srgbClr val="00B05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rPr>
              <a:t>Lung transplantation</a:t>
            </a:r>
            <a:endParaRPr lang="ko-KR" altLang="en-US" sz="3600" dirty="0">
              <a:solidFill>
                <a:srgbClr val="00B050"/>
              </a:solidFill>
              <a:effectLst>
                <a:outerShdw blurRad="38100" dist="38100" dir="2700000" algn="tl">
                  <a:srgbClr val="000000">
                    <a:alpha val="43137"/>
                  </a:srgbClr>
                </a:outerShdw>
              </a:effectLst>
              <a:latin typeface="HY헤드라인M" panose="02030600000101010101" pitchFamily="18" charset="-127"/>
              <a:ea typeface="HY헤드라인M" panose="02030600000101010101" pitchFamily="18" charset="-127"/>
            </a:endParaRPr>
          </a:p>
        </p:txBody>
      </p:sp>
      <p:sp>
        <p:nvSpPr>
          <p:cNvPr id="3" name="내용 개체 틀 2"/>
          <p:cNvSpPr>
            <a:spLocks noGrp="1"/>
          </p:cNvSpPr>
          <p:nvPr>
            <p:ph idx="1"/>
          </p:nvPr>
        </p:nvSpPr>
        <p:spPr>
          <a:xfrm>
            <a:off x="457200" y="1124744"/>
            <a:ext cx="8229600" cy="4525963"/>
          </a:xfrm>
        </p:spPr>
        <p:txBody>
          <a:bodyPr/>
          <a:lstStyle/>
          <a:p>
            <a:r>
              <a:rPr lang="en-US" altLang="ko-KR" sz="2000" dirty="0" smtClean="0">
                <a:latin typeface="HY헤드라인M" panose="02030600000101010101" pitchFamily="18" charset="-127"/>
                <a:ea typeface="HY헤드라인M" panose="02030600000101010101" pitchFamily="18" charset="-127"/>
              </a:rPr>
              <a:t>Mortality, morbidity: high</a:t>
            </a:r>
          </a:p>
          <a:p>
            <a:pPr lvl="1"/>
            <a:r>
              <a:rPr lang="en-US" altLang="ko-KR" sz="1800" dirty="0" smtClean="0">
                <a:latin typeface="HY헤드라인M" panose="02030600000101010101" pitchFamily="18" charset="-127"/>
                <a:ea typeface="HY헤드라인M" panose="02030600000101010101" pitchFamily="18" charset="-127"/>
              </a:rPr>
              <a:t>Infection, bronchiolitis </a:t>
            </a:r>
            <a:r>
              <a:rPr lang="en-US" altLang="ko-KR" sz="1800" dirty="0" err="1" smtClean="0">
                <a:latin typeface="HY헤드라인M" panose="02030600000101010101" pitchFamily="18" charset="-127"/>
                <a:ea typeface="HY헤드라인M" panose="02030600000101010101" pitchFamily="18" charset="-127"/>
              </a:rPr>
              <a:t>obliterans</a:t>
            </a:r>
            <a:r>
              <a:rPr lang="en-US" altLang="ko-KR" sz="1800" dirty="0" smtClean="0">
                <a:latin typeface="HY헤드라인M" panose="02030600000101010101" pitchFamily="18" charset="-127"/>
                <a:ea typeface="HY헤드라인M" panose="02030600000101010101" pitchFamily="18" charset="-127"/>
              </a:rPr>
              <a:t> syndrome</a:t>
            </a:r>
          </a:p>
          <a:p>
            <a:pPr lvl="1"/>
            <a:r>
              <a:rPr lang="en-US" altLang="ko-KR" sz="1800" dirty="0" smtClean="0">
                <a:latin typeface="HY헤드라인M" panose="02030600000101010101" pitchFamily="18" charset="-127"/>
                <a:ea typeface="HY헤드라인M" panose="02030600000101010101" pitchFamily="18" charset="-127"/>
              </a:rPr>
              <a:t>changes to the host defenses of the respiratory tract (airway architecture, disruption of lymphatic channels)</a:t>
            </a:r>
          </a:p>
          <a:p>
            <a:pPr lvl="1"/>
            <a:endParaRPr lang="ko-KR" altLang="en-US" dirty="0"/>
          </a:p>
        </p:txBody>
      </p:sp>
      <p:sp>
        <p:nvSpPr>
          <p:cNvPr id="4" name="모서리가 둥근 직사각형 3"/>
          <p:cNvSpPr/>
          <p:nvPr/>
        </p:nvSpPr>
        <p:spPr>
          <a:xfrm>
            <a:off x="269243" y="2564904"/>
            <a:ext cx="8568952" cy="2592288"/>
          </a:xfrm>
          <a:prstGeom prst="roundRect">
            <a:avLst/>
          </a:prstGeom>
          <a:solidFill>
            <a:schemeClr val="accent1">
              <a:alpha val="31000"/>
            </a:schemeClr>
          </a:solidFill>
          <a:ln>
            <a:noFill/>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r>
              <a:rPr lang="en-US" altLang="ko-KR" dirty="0" smtClean="0">
                <a:solidFill>
                  <a:srgbClr val="0070C0"/>
                </a:solidFill>
                <a:latin typeface="HY헤드라인M" panose="02030600000101010101" pitchFamily="18" charset="-127"/>
                <a:ea typeface="HY헤드라인M" panose="02030600000101010101" pitchFamily="18" charset="-127"/>
              </a:rPr>
              <a:t>23 LT pt. vs 6 control, BAL fluid</a:t>
            </a:r>
          </a:p>
          <a:p>
            <a:pPr marL="285750" indent="-285750">
              <a:buFont typeface="Wingdings" panose="05000000000000000000" pitchFamily="2" charset="2"/>
              <a:buChar char="§"/>
            </a:pPr>
            <a:r>
              <a:rPr lang="en-US" altLang="ko-KR" dirty="0" smtClean="0">
                <a:solidFill>
                  <a:srgbClr val="0070C0"/>
                </a:solidFill>
                <a:latin typeface="HY헤드라인M" panose="02030600000101010101" pitchFamily="18" charset="-127"/>
                <a:ea typeface="HY헤드라인M" panose="02030600000101010101" pitchFamily="18" charset="-127"/>
              </a:rPr>
              <a:t>Decreased microbial diversity</a:t>
            </a:r>
          </a:p>
          <a:p>
            <a:pPr marL="285750" indent="-285750">
              <a:buFont typeface="Wingdings" panose="05000000000000000000" pitchFamily="2" charset="2"/>
              <a:buChar char="§"/>
            </a:pPr>
            <a:r>
              <a:rPr lang="en-US" altLang="ko-KR" dirty="0" err="1">
                <a:solidFill>
                  <a:srgbClr val="0070C0"/>
                </a:solidFill>
                <a:latin typeface="HY헤드라인M" panose="02030600000101010101" pitchFamily="18" charset="-127"/>
                <a:ea typeface="HY헤드라인M" panose="02030600000101010101" pitchFamily="18" charset="-127"/>
              </a:rPr>
              <a:t>P</a:t>
            </a:r>
            <a:r>
              <a:rPr lang="en-US" altLang="ko-KR" dirty="0" err="1" smtClean="0">
                <a:solidFill>
                  <a:srgbClr val="0070C0"/>
                </a:solidFill>
                <a:latin typeface="HY헤드라인M" panose="02030600000101010101" pitchFamily="18" charset="-127"/>
                <a:ea typeface="HY헤드라인M" panose="02030600000101010101" pitchFamily="18" charset="-127"/>
              </a:rPr>
              <a:t>.aeruginosa</a:t>
            </a:r>
            <a:r>
              <a:rPr lang="en-US" altLang="ko-KR" dirty="0" smtClean="0">
                <a:solidFill>
                  <a:srgbClr val="0070C0"/>
                </a:solidFill>
                <a:latin typeface="HY헤드라인M" panose="02030600000101010101" pitchFamily="18" charset="-127"/>
                <a:ea typeface="HY헤드라인M" panose="02030600000101010101" pitchFamily="18" charset="-127"/>
              </a:rPr>
              <a:t> and </a:t>
            </a:r>
            <a:r>
              <a:rPr lang="en-US" altLang="ko-KR" dirty="0" err="1" smtClean="0">
                <a:solidFill>
                  <a:srgbClr val="0070C0"/>
                </a:solidFill>
                <a:latin typeface="HY헤드라인M" panose="02030600000101010101" pitchFamily="18" charset="-127"/>
                <a:ea typeface="HY헤드라인M" panose="02030600000101010101" pitchFamily="18" charset="-127"/>
              </a:rPr>
              <a:t>S.aureus</a:t>
            </a:r>
            <a:r>
              <a:rPr lang="en-US" altLang="ko-KR" dirty="0" smtClean="0">
                <a:solidFill>
                  <a:srgbClr val="0070C0"/>
                </a:solidFill>
                <a:latin typeface="HY헤드라인M" panose="02030600000101010101" pitchFamily="18" charset="-127"/>
                <a:ea typeface="HY헤드라인M" panose="02030600000101010101" pitchFamily="18" charset="-127"/>
              </a:rPr>
              <a:t> – overwhelming presence in several cases</a:t>
            </a:r>
          </a:p>
          <a:p>
            <a:pPr marL="285750" indent="-285750">
              <a:buFont typeface="Wingdings" panose="05000000000000000000" pitchFamily="2" charset="2"/>
              <a:buChar char="§"/>
            </a:pPr>
            <a:r>
              <a:rPr lang="en-US" altLang="ko-KR" dirty="0" smtClean="0">
                <a:solidFill>
                  <a:srgbClr val="0070C0"/>
                </a:solidFill>
                <a:latin typeface="HY헤드라인M" panose="02030600000101010101" pitchFamily="18" charset="-127"/>
                <a:ea typeface="HY헤드라인M" panose="02030600000101010101" pitchFamily="18" charset="-127"/>
              </a:rPr>
              <a:t>Dominant microbe was also cultured in routine culture</a:t>
            </a:r>
          </a:p>
          <a:p>
            <a:pPr marL="285750" indent="-285750">
              <a:buFont typeface="Wingdings" panose="05000000000000000000" pitchFamily="2" charset="2"/>
              <a:buChar char="§"/>
            </a:pPr>
            <a:r>
              <a:rPr lang="en-US" altLang="ko-KR" dirty="0" smtClean="0">
                <a:solidFill>
                  <a:srgbClr val="0070C0"/>
                </a:solidFill>
                <a:latin typeface="HY헤드라인M" panose="02030600000101010101" pitchFamily="18" charset="-127"/>
                <a:ea typeface="HY헤드라인M" panose="02030600000101010101" pitchFamily="18" charset="-127"/>
              </a:rPr>
              <a:t>Fungal (candida, </a:t>
            </a:r>
            <a:r>
              <a:rPr lang="en-US" altLang="ko-KR" dirty="0" err="1" smtClean="0">
                <a:solidFill>
                  <a:srgbClr val="0070C0"/>
                </a:solidFill>
                <a:latin typeface="HY헤드라인M" panose="02030600000101010101" pitchFamily="18" charset="-127"/>
                <a:ea typeface="HY헤드라인M" panose="02030600000101010101" pitchFamily="18" charset="-127"/>
              </a:rPr>
              <a:t>aspergillus</a:t>
            </a:r>
            <a:r>
              <a:rPr lang="en-US" altLang="ko-KR" dirty="0" smtClean="0">
                <a:solidFill>
                  <a:srgbClr val="0070C0"/>
                </a:solidFill>
                <a:latin typeface="HY헤드라인M" panose="02030600000101010101" pitchFamily="18" charset="-127"/>
                <a:ea typeface="HY헤드라인M" panose="02030600000101010101" pitchFamily="18" charset="-127"/>
              </a:rPr>
              <a:t>) – also dominant</a:t>
            </a:r>
          </a:p>
          <a:p>
            <a:pPr marL="285750" indent="-285750">
              <a:buFont typeface="Wingdings" panose="05000000000000000000" pitchFamily="2" charset="2"/>
              <a:buChar char="§"/>
            </a:pPr>
            <a:r>
              <a:rPr lang="en-US" altLang="ko-KR" dirty="0" smtClean="0">
                <a:solidFill>
                  <a:srgbClr val="0070C0"/>
                </a:solidFill>
                <a:latin typeface="HY헤드라인M" panose="02030600000101010101" pitchFamily="18" charset="-127"/>
                <a:ea typeface="HY헤드라인M" panose="02030600000101010101" pitchFamily="18" charset="-127"/>
              </a:rPr>
              <a:t>The association between </a:t>
            </a:r>
            <a:r>
              <a:rPr lang="en-US" altLang="ko-KR" dirty="0" err="1" smtClean="0">
                <a:solidFill>
                  <a:srgbClr val="0070C0"/>
                </a:solidFill>
                <a:latin typeface="HY헤드라인M" panose="02030600000101010101" pitchFamily="18" charset="-127"/>
                <a:ea typeface="HY헤드라인M" panose="02030600000101010101" pitchFamily="18" charset="-127"/>
              </a:rPr>
              <a:t>microbiome</a:t>
            </a:r>
            <a:r>
              <a:rPr lang="en-US" altLang="ko-KR" dirty="0" smtClean="0">
                <a:solidFill>
                  <a:srgbClr val="0070C0"/>
                </a:solidFill>
                <a:latin typeface="HY헤드라인M" panose="02030600000101010101" pitchFamily="18" charset="-127"/>
                <a:ea typeface="HY헤드라인M" panose="02030600000101010101" pitchFamily="18" charset="-127"/>
              </a:rPr>
              <a:t> and rejection: not reported</a:t>
            </a:r>
          </a:p>
          <a:p>
            <a:pPr algn="r"/>
            <a:endParaRPr lang="en-US" altLang="ko-KR" sz="1600" i="1" dirty="0" smtClean="0">
              <a:solidFill>
                <a:srgbClr val="FF0000"/>
              </a:solidFill>
              <a:latin typeface="Calibri" panose="020F0502020204030204" pitchFamily="34" charset="0"/>
              <a:ea typeface="HY헤드라인M" panose="02030600000101010101" pitchFamily="18" charset="-127"/>
            </a:endParaRPr>
          </a:p>
          <a:p>
            <a:pPr algn="r"/>
            <a:r>
              <a:rPr lang="en-US" altLang="ko-KR" sz="1600" i="1" dirty="0" smtClean="0">
                <a:solidFill>
                  <a:srgbClr val="FF0000"/>
                </a:solidFill>
                <a:latin typeface="Calibri" panose="020F0502020204030204" pitchFamily="34" charset="0"/>
                <a:ea typeface="HY헤드라인M" panose="02030600000101010101" pitchFamily="18" charset="-127"/>
              </a:rPr>
              <a:t> </a:t>
            </a:r>
            <a:r>
              <a:rPr lang="en-US" altLang="ko-KR" sz="1600" b="1" i="1" dirty="0" smtClean="0">
                <a:solidFill>
                  <a:srgbClr val="FF0000"/>
                </a:solidFill>
                <a:latin typeface="Calibri" panose="020F0502020204030204" pitchFamily="34" charset="0"/>
                <a:ea typeface="HY헤드라인M" panose="02030600000101010101" pitchFamily="18" charset="-127"/>
              </a:rPr>
              <a:t>- </a:t>
            </a:r>
            <a:r>
              <a:rPr lang="en-US" altLang="ko-KR" sz="1600" b="1" i="1" dirty="0">
                <a:solidFill>
                  <a:srgbClr val="FF0000"/>
                </a:solidFill>
                <a:latin typeface="Calibri" panose="020F0502020204030204" pitchFamily="34" charset="0"/>
              </a:rPr>
              <a:t>Lung-enriched organisms and aberrant bacterial and fungal respiratory </a:t>
            </a:r>
            <a:r>
              <a:rPr lang="en-US" altLang="ko-KR" sz="1600" b="1" i="1" dirty="0" err="1">
                <a:solidFill>
                  <a:srgbClr val="FF0000"/>
                </a:solidFill>
                <a:latin typeface="Calibri" panose="020F0502020204030204" pitchFamily="34" charset="0"/>
              </a:rPr>
              <a:t>microbiota</a:t>
            </a:r>
            <a:r>
              <a:rPr lang="en-US" altLang="ko-KR" sz="1600" b="1" i="1" dirty="0">
                <a:solidFill>
                  <a:srgbClr val="FF0000"/>
                </a:solidFill>
                <a:latin typeface="Calibri" panose="020F0502020204030204" pitchFamily="34" charset="0"/>
              </a:rPr>
              <a:t> after lung </a:t>
            </a:r>
            <a:r>
              <a:rPr lang="en-US" altLang="ko-KR" sz="1600" b="1" i="1" dirty="0" smtClean="0">
                <a:solidFill>
                  <a:srgbClr val="FF0000"/>
                </a:solidFill>
                <a:latin typeface="Calibri" panose="020F0502020204030204" pitchFamily="34" charset="0"/>
              </a:rPr>
              <a:t>transplant</a:t>
            </a:r>
            <a:r>
              <a:rPr lang="en-US" altLang="ko-KR" sz="1600" b="1" i="1" dirty="0" smtClean="0">
                <a:solidFill>
                  <a:srgbClr val="FF0000"/>
                </a:solidFill>
                <a:latin typeface="Calibri" panose="020F0502020204030204" pitchFamily="34" charset="0"/>
                <a:ea typeface="HY헤드라인M" panose="02030600000101010101" pitchFamily="18" charset="-127"/>
              </a:rPr>
              <a:t>, AJRCCM, </a:t>
            </a:r>
            <a:r>
              <a:rPr lang="en-US" altLang="ko-KR" sz="1600" i="1" dirty="0" smtClean="0">
                <a:solidFill>
                  <a:srgbClr val="FF0000"/>
                </a:solidFill>
                <a:latin typeface="Calibri" panose="020F0502020204030204" pitchFamily="34" charset="0"/>
              </a:rPr>
              <a:t>2012 </a:t>
            </a:r>
            <a:endParaRPr lang="ko-KR" altLang="en-US" sz="1600" b="1" i="1" dirty="0">
              <a:solidFill>
                <a:srgbClr val="FF0000"/>
              </a:solidFill>
              <a:latin typeface="Calibri" panose="020F0502020204030204" pitchFamily="34" charset="0"/>
              <a:ea typeface="HY헤드라인M" panose="02030600000101010101" pitchFamily="18" charset="-127"/>
            </a:endParaRPr>
          </a:p>
        </p:txBody>
      </p:sp>
      <p:sp>
        <p:nvSpPr>
          <p:cNvPr id="6" name="모서리가 둥근 직사각형 5"/>
          <p:cNvSpPr/>
          <p:nvPr/>
        </p:nvSpPr>
        <p:spPr>
          <a:xfrm>
            <a:off x="368871" y="5301208"/>
            <a:ext cx="8469324" cy="1224136"/>
          </a:xfrm>
          <a:prstGeom prst="roundRect">
            <a:avLst/>
          </a:prstGeom>
          <a:solidFill>
            <a:srgbClr val="FF00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r>
              <a:rPr lang="en-US" altLang="ko-KR" dirty="0" smtClean="0">
                <a:solidFill>
                  <a:srgbClr val="002060"/>
                </a:solidFill>
                <a:latin typeface="HY헤드라인M" panose="02030600000101010101" pitchFamily="18" charset="-127"/>
                <a:ea typeface="HY헤드라인M" panose="02030600000101010101" pitchFamily="18" charset="-127"/>
              </a:rPr>
              <a:t>4 LT pt. vs 2 control, BAL fluid, </a:t>
            </a:r>
            <a:r>
              <a:rPr lang="en-US" altLang="ko-KR" dirty="0" err="1" smtClean="0">
                <a:solidFill>
                  <a:srgbClr val="002060"/>
                </a:solidFill>
                <a:latin typeface="HY헤드라인M" panose="02030600000101010101" pitchFamily="18" charset="-127"/>
                <a:ea typeface="HY헤드라인M" panose="02030600000101010101" pitchFamily="18" charset="-127"/>
              </a:rPr>
              <a:t>pyrosequencing</a:t>
            </a:r>
            <a:r>
              <a:rPr lang="en-US" altLang="ko-KR" dirty="0" smtClean="0">
                <a:solidFill>
                  <a:srgbClr val="002060"/>
                </a:solidFill>
                <a:latin typeface="HY헤드라인M" panose="02030600000101010101" pitchFamily="18" charset="-127"/>
                <a:ea typeface="HY헤드라인M" panose="02030600000101010101" pitchFamily="18" charset="-127"/>
              </a:rPr>
              <a:t> </a:t>
            </a:r>
            <a:r>
              <a:rPr lang="en-US" altLang="ko-KR" dirty="0">
                <a:solidFill>
                  <a:srgbClr val="002060"/>
                </a:solidFill>
                <a:latin typeface="HY헤드라인M" panose="02030600000101010101" pitchFamily="18" charset="-127"/>
                <a:ea typeface="HY헤드라인M" panose="02030600000101010101" pitchFamily="18" charset="-127"/>
              </a:rPr>
              <a:t>the 16S </a:t>
            </a:r>
            <a:r>
              <a:rPr lang="en-US" altLang="ko-KR" dirty="0" err="1">
                <a:solidFill>
                  <a:srgbClr val="002060"/>
                </a:solidFill>
                <a:latin typeface="HY헤드라인M" panose="02030600000101010101" pitchFamily="18" charset="-127"/>
                <a:ea typeface="HY헤드라인M" panose="02030600000101010101" pitchFamily="18" charset="-127"/>
              </a:rPr>
              <a:t>rRNA</a:t>
            </a:r>
            <a:r>
              <a:rPr lang="en-US" altLang="ko-KR" dirty="0">
                <a:solidFill>
                  <a:srgbClr val="002060"/>
                </a:solidFill>
                <a:latin typeface="HY헤드라인M" panose="02030600000101010101" pitchFamily="18" charset="-127"/>
                <a:ea typeface="HY헤드라인M" panose="02030600000101010101" pitchFamily="18" charset="-127"/>
              </a:rPr>
              <a:t> gene </a:t>
            </a:r>
            <a:endParaRPr lang="en-US" altLang="ko-KR" dirty="0" smtClean="0">
              <a:solidFill>
                <a:srgbClr val="002060"/>
              </a:solidFill>
              <a:latin typeface="HY헤드라인M" panose="02030600000101010101" pitchFamily="18" charset="-127"/>
              <a:ea typeface="HY헤드라인M" panose="02030600000101010101" pitchFamily="18" charset="-127"/>
            </a:endParaRPr>
          </a:p>
          <a:p>
            <a:pPr marL="285750" indent="-285750">
              <a:buFont typeface="Wingdings" panose="05000000000000000000" pitchFamily="2" charset="2"/>
              <a:buChar char="§"/>
            </a:pPr>
            <a:r>
              <a:rPr lang="en-US" altLang="ko-KR" dirty="0" err="1">
                <a:solidFill>
                  <a:srgbClr val="002060"/>
                </a:solidFill>
                <a:latin typeface="HY헤드라인M" panose="02030600000101010101" pitchFamily="18" charset="-127"/>
                <a:ea typeface="HY헤드라인M" panose="02030600000101010101" pitchFamily="18" charset="-127"/>
              </a:rPr>
              <a:t>Burkholderiaceae</a:t>
            </a:r>
            <a:r>
              <a:rPr lang="en-US" altLang="ko-KR" dirty="0">
                <a:solidFill>
                  <a:srgbClr val="002060"/>
                </a:solidFill>
                <a:latin typeface="HY헤드라인M" panose="02030600000101010101" pitchFamily="18" charset="-127"/>
                <a:ea typeface="HY헤드라인M" panose="02030600000101010101" pitchFamily="18" charset="-127"/>
              </a:rPr>
              <a:t> (</a:t>
            </a:r>
            <a:r>
              <a:rPr lang="en-US" altLang="ko-KR" dirty="0" err="1" smtClean="0">
                <a:solidFill>
                  <a:srgbClr val="002060"/>
                </a:solidFill>
                <a:latin typeface="HY헤드라인M" panose="02030600000101010101" pitchFamily="18" charset="-127"/>
                <a:ea typeface="HY헤드라인M" panose="02030600000101010101" pitchFamily="18" charset="-127"/>
              </a:rPr>
              <a:t>Proteobacteria</a:t>
            </a:r>
            <a:r>
              <a:rPr lang="en-US" altLang="ko-KR" dirty="0" smtClean="0">
                <a:solidFill>
                  <a:srgbClr val="002060"/>
                </a:solidFill>
                <a:latin typeface="HY헤드라인M" panose="02030600000101010101" pitchFamily="18" charset="-127"/>
                <a:ea typeface="HY헤드라인M" panose="02030600000101010101" pitchFamily="18" charset="-127"/>
              </a:rPr>
              <a:t> phylum) in </a:t>
            </a:r>
            <a:r>
              <a:rPr lang="en-US" altLang="ko-KR" dirty="0">
                <a:solidFill>
                  <a:srgbClr val="002060"/>
                </a:solidFill>
                <a:latin typeface="HY헤드라인M" panose="02030600000101010101" pitchFamily="18" charset="-127"/>
                <a:ea typeface="HY헤드라인M" panose="02030600000101010101" pitchFamily="18" charset="-127"/>
              </a:rPr>
              <a:t>transplant samples</a:t>
            </a:r>
            <a:endParaRPr lang="en-US" altLang="ko-KR" dirty="0" smtClean="0">
              <a:solidFill>
                <a:srgbClr val="002060"/>
              </a:solidFill>
              <a:latin typeface="HY헤드라인M" panose="02030600000101010101" pitchFamily="18" charset="-127"/>
              <a:ea typeface="HY헤드라인M" panose="02030600000101010101" pitchFamily="18" charset="-127"/>
            </a:endParaRPr>
          </a:p>
          <a:p>
            <a:pPr marL="285750" indent="-285750" algn="r">
              <a:buFontTx/>
              <a:buChar char="-"/>
            </a:pPr>
            <a:r>
              <a:rPr lang="en-US" altLang="ko-KR" sz="1600" b="1" i="1" dirty="0">
                <a:solidFill>
                  <a:srgbClr val="FF0000"/>
                </a:solidFill>
                <a:latin typeface="Calibri" panose="020F0502020204030204" pitchFamily="34" charset="0"/>
              </a:rPr>
              <a:t>Longitudinal analysis of the lung </a:t>
            </a:r>
            <a:r>
              <a:rPr lang="en-US" altLang="ko-KR" sz="1600" b="1" i="1" dirty="0" err="1">
                <a:solidFill>
                  <a:srgbClr val="FF0000"/>
                </a:solidFill>
                <a:latin typeface="Calibri" panose="020F0502020204030204" pitchFamily="34" charset="0"/>
              </a:rPr>
              <a:t>microbiome</a:t>
            </a:r>
            <a:r>
              <a:rPr lang="en-US" altLang="ko-KR" sz="1600" b="1" i="1" dirty="0">
                <a:solidFill>
                  <a:srgbClr val="FF0000"/>
                </a:solidFill>
                <a:latin typeface="Calibri" panose="020F0502020204030204" pitchFamily="34" charset="0"/>
              </a:rPr>
              <a:t> in lung </a:t>
            </a:r>
            <a:r>
              <a:rPr lang="en-US" altLang="ko-KR" sz="1600" b="1" i="1" dirty="0" smtClean="0">
                <a:solidFill>
                  <a:srgbClr val="FF0000"/>
                </a:solidFill>
                <a:latin typeface="Calibri" panose="020F0502020204030204" pitchFamily="34" charset="0"/>
              </a:rPr>
              <a:t>transplantation</a:t>
            </a:r>
            <a:r>
              <a:rPr lang="en-US" altLang="ko-KR" sz="1600" i="1" dirty="0" smtClean="0">
                <a:solidFill>
                  <a:srgbClr val="FF0000"/>
                </a:solidFill>
                <a:latin typeface="Calibri" panose="020F0502020204030204" pitchFamily="34" charset="0"/>
                <a:ea typeface="HY헤드라인M" panose="02030600000101010101" pitchFamily="18" charset="-127"/>
              </a:rPr>
              <a:t>, </a:t>
            </a:r>
          </a:p>
          <a:p>
            <a:pPr algn="r"/>
            <a:r>
              <a:rPr lang="en-US" altLang="ko-KR" sz="1600" i="1" dirty="0" smtClean="0">
                <a:solidFill>
                  <a:srgbClr val="FF0000"/>
                </a:solidFill>
                <a:latin typeface="Calibri" panose="020F0502020204030204" pitchFamily="34" charset="0"/>
              </a:rPr>
              <a:t>FEMS </a:t>
            </a:r>
            <a:r>
              <a:rPr lang="en-US" altLang="ko-KR" sz="1600" i="1" dirty="0" err="1">
                <a:solidFill>
                  <a:srgbClr val="FF0000"/>
                </a:solidFill>
                <a:latin typeface="Calibri" panose="020F0502020204030204" pitchFamily="34" charset="0"/>
              </a:rPr>
              <a:t>Microbiol</a:t>
            </a:r>
            <a:r>
              <a:rPr lang="en-US" altLang="ko-KR" sz="1600" i="1" dirty="0">
                <a:solidFill>
                  <a:srgbClr val="FF0000"/>
                </a:solidFill>
                <a:latin typeface="Calibri" panose="020F0502020204030204" pitchFamily="34" charset="0"/>
              </a:rPr>
              <a:t> </a:t>
            </a:r>
            <a:r>
              <a:rPr lang="en-US" altLang="ko-KR" sz="1600" i="1" dirty="0" err="1" smtClean="0">
                <a:solidFill>
                  <a:srgbClr val="FF0000"/>
                </a:solidFill>
                <a:latin typeface="Calibri" panose="020F0502020204030204" pitchFamily="34" charset="0"/>
              </a:rPr>
              <a:t>Lett</a:t>
            </a:r>
            <a:r>
              <a:rPr lang="en-US" altLang="ko-KR" sz="1600" i="1" dirty="0" smtClean="0">
                <a:solidFill>
                  <a:srgbClr val="FF0000"/>
                </a:solidFill>
                <a:latin typeface="Calibri" panose="020F0502020204030204" pitchFamily="34" charset="0"/>
              </a:rPr>
              <a:t> </a:t>
            </a:r>
            <a:r>
              <a:rPr lang="en-US" altLang="ko-KR" sz="1600" i="1" dirty="0">
                <a:solidFill>
                  <a:srgbClr val="FF0000"/>
                </a:solidFill>
                <a:latin typeface="Calibri" panose="020F0502020204030204" pitchFamily="34" charset="0"/>
              </a:rPr>
              <a:t>2013</a:t>
            </a:r>
            <a:endParaRPr lang="ko-KR" altLang="en-US" sz="1600" i="1" dirty="0">
              <a:solidFill>
                <a:srgbClr val="FF0000"/>
              </a:solidFill>
              <a:latin typeface="Calibri" panose="020F0502020204030204" pitchFamily="34" charset="0"/>
              <a:ea typeface="HY헤드라인M" panose="02030600000101010101" pitchFamily="18" charset="-127"/>
            </a:endParaRPr>
          </a:p>
        </p:txBody>
      </p:sp>
    </p:spTree>
    <p:extLst>
      <p:ext uri="{BB962C8B-B14F-4D97-AF65-F5344CB8AC3E}">
        <p14:creationId xmlns:p14="http://schemas.microsoft.com/office/powerpoint/2010/main" val="722240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6226</TotalTime>
  <Words>2002</Words>
  <Application>Microsoft Office PowerPoint</Application>
  <PresentationFormat>화면 슬라이드 쇼(4:3)</PresentationFormat>
  <Paragraphs>235</Paragraphs>
  <Slides>30</Slides>
  <Notes>18</Notes>
  <HiddenSlides>0</HiddenSlides>
  <MMClips>0</MMClips>
  <ScaleCrop>false</ScaleCrop>
  <HeadingPairs>
    <vt:vector size="4" baseType="variant">
      <vt:variant>
        <vt:lpstr>테마</vt:lpstr>
      </vt:variant>
      <vt:variant>
        <vt:i4>1</vt:i4>
      </vt:variant>
      <vt:variant>
        <vt:lpstr>슬라이드 제목</vt:lpstr>
      </vt:variant>
      <vt:variant>
        <vt:i4>30</vt:i4>
      </vt:variant>
    </vt:vector>
  </HeadingPairs>
  <TitlesOfParts>
    <vt:vector size="31" baseType="lpstr">
      <vt:lpstr>Office 테마</vt:lpstr>
      <vt:lpstr>PowerPoint 프레젠테이션</vt:lpstr>
      <vt:lpstr>PowerPoint 프레젠테이션</vt:lpstr>
      <vt:lpstr>ADULT LUNG TRANSPLANTS -Kaplan-Meier Survival- (Transplants: January 1994 - June 2010)</vt:lpstr>
      <vt:lpstr>ADULT LUNG TRANSPLANT RECIPIENTS Cause of Death (Deaths: January 1992 – June 2011)</vt:lpstr>
      <vt:lpstr>PowerPoint 프레젠테이션</vt:lpstr>
      <vt:lpstr>TIMELINE OF INFECTION </vt:lpstr>
      <vt:lpstr>Introduction</vt:lpstr>
      <vt:lpstr>PowerPoint 프레젠테이션</vt:lpstr>
      <vt:lpstr>Lung transplantation</vt:lpstr>
      <vt:lpstr>ASPERGILLOSIS</vt:lpstr>
      <vt:lpstr>Risk Factor [ASPERGILLOSIS]</vt:lpstr>
      <vt:lpstr>Clinical manifestations [ASPERGILLOSIS]</vt:lpstr>
      <vt:lpstr>PowerPoint 프레젠테이션</vt:lpstr>
      <vt:lpstr>PowerPoint 프레젠테이션</vt:lpstr>
      <vt:lpstr>PowerPoint 프레젠테이션</vt:lpstr>
      <vt:lpstr>Diagnosis [ASPERGILLOSIS]</vt:lpstr>
      <vt:lpstr>Diagnosis [ASPERGILLOSIS]</vt:lpstr>
      <vt:lpstr>PowerPoint 프레젠테이션</vt:lpstr>
      <vt:lpstr>PowerPoint 프레젠테이션</vt:lpstr>
      <vt:lpstr>PowerPoint 프레젠테이션</vt:lpstr>
      <vt:lpstr>AG false (+) in Tazocin</vt:lpstr>
      <vt:lpstr>AG false (+) vs Tazocin</vt:lpstr>
      <vt:lpstr>Treatment [ASPERGILLOSIS]</vt:lpstr>
      <vt:lpstr>Treatment [ASPERGILLOSIS]</vt:lpstr>
      <vt:lpstr>Combination of voriconazole and caspofungin as primary therapy for invasive aspergillosis in solid organ transplant recipients</vt:lpstr>
      <vt:lpstr>Liposomal amphotericin B in combination with caspofungin for invasive aspergillosis in patients with hematologic malignancies: a randomized pilot study (Combistrat trial)</vt:lpstr>
      <vt:lpstr>Outcome</vt:lpstr>
      <vt:lpstr>PROPHYLAXIS</vt:lpstr>
      <vt:lpstr>PROPHYLAXIS [Efficacy]</vt:lpstr>
      <vt:lpstr>PowerPoint 프레젠테이션</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yued4001</cp:lastModifiedBy>
  <cp:revision>226</cp:revision>
  <dcterms:created xsi:type="dcterms:W3CDTF">2010-08-12T13:33:42Z</dcterms:created>
  <dcterms:modified xsi:type="dcterms:W3CDTF">2015-02-09T22:31:53Z</dcterms:modified>
</cp:coreProperties>
</file>