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311" r:id="rId3"/>
    <p:sldId id="320" r:id="rId4"/>
    <p:sldId id="257" r:id="rId5"/>
    <p:sldId id="268" r:id="rId6"/>
    <p:sldId id="269" r:id="rId7"/>
    <p:sldId id="267" r:id="rId8"/>
    <p:sldId id="259" r:id="rId9"/>
    <p:sldId id="266" r:id="rId10"/>
    <p:sldId id="278" r:id="rId11"/>
    <p:sldId id="298" r:id="rId12"/>
    <p:sldId id="285" r:id="rId13"/>
    <p:sldId id="286" r:id="rId14"/>
    <p:sldId id="300" r:id="rId15"/>
    <p:sldId id="301" r:id="rId16"/>
    <p:sldId id="299" r:id="rId17"/>
    <p:sldId id="287" r:id="rId18"/>
    <p:sldId id="302" r:id="rId19"/>
    <p:sldId id="288" r:id="rId20"/>
    <p:sldId id="314" r:id="rId21"/>
    <p:sldId id="313" r:id="rId22"/>
    <p:sldId id="304" r:id="rId23"/>
    <p:sldId id="281" r:id="rId24"/>
    <p:sldId id="283" r:id="rId25"/>
    <p:sldId id="319" r:id="rId26"/>
    <p:sldId id="260" r:id="rId27"/>
    <p:sldId id="306" r:id="rId28"/>
    <p:sldId id="280" r:id="rId29"/>
    <p:sldId id="271" r:id="rId30"/>
    <p:sldId id="316" r:id="rId31"/>
    <p:sldId id="309" r:id="rId32"/>
    <p:sldId id="265" r:id="rId33"/>
    <p:sldId id="274" r:id="rId34"/>
    <p:sldId id="317" r:id="rId35"/>
    <p:sldId id="295" r:id="rId36"/>
    <p:sldId id="318" r:id="rId37"/>
    <p:sldId id="297" r:id="rId38"/>
    <p:sldId id="322" r:id="rId3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908" autoAdjust="0"/>
  </p:normalViewPr>
  <p:slideViewPr>
    <p:cSldViewPr snapToGrid="0">
      <p:cViewPr varScale="1">
        <p:scale>
          <a:sx n="93" d="100"/>
          <a:sy n="93" d="100"/>
        </p:scale>
        <p:origin x="12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5F4A-1134-48E7-848D-90963AFAD2B9}" type="datetimeFigureOut">
              <a:rPr lang="ko-KR" altLang="en-US" smtClean="0"/>
              <a:t>2021-04-15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6C792-5211-467B-B67F-323D0A2C1664}" type="slidenum">
              <a:rPr lang="ko-KR" altLang="en-US" smtClean="0"/>
              <a:t>‹#›</a:t>
            </a:fld>
            <a:endParaRPr lang="ko-KR" altLang="en-US"/>
          </a:p>
        </p:txBody>
      </p:sp>
    </p:spTree>
    <p:extLst>
      <p:ext uri="{BB962C8B-B14F-4D97-AF65-F5344CB8AC3E}">
        <p14:creationId xmlns:p14="http://schemas.microsoft.com/office/powerpoint/2010/main" val="357298505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radiopaedia.org/articles/halo-sign-chest-3?lang=u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radiopaedia.org/articles/reversed-halo-sign-lungs?lang=u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radiopaedia.org/articles/halo-sign-chest-3?lang=us"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radiopaedia.org/articles/reversed-halo-sign-lungs?lang=u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andfonline.com/doi/full/10.1080/17476348.2020.1753506"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radiopaedia.org/articles/solitary-pulmonary-nodules?lang=us"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radiopaedia.org/articles/pulmonary-cavity?lang=us" TargetMode="External"/><Relationship Id="rId4" Type="http://schemas.openxmlformats.org/officeDocument/2006/relationships/hyperlink" Target="https://radiopaedia.org/articles/air-space-opacification-1?lang=u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ink.springer.com/article/10.1007/s40121-020-00315-4#ref-CR28" TargetMode="External"/><Relationship Id="rId7" Type="http://schemas.openxmlformats.org/officeDocument/2006/relationships/hyperlink" Target="https://link.springer.com/article/10.1007/s40121-020-00315-4#ref-CR34"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link.springer.com/article/10.1007/s40121-020-00315-4#ref-CR33" TargetMode="External"/><Relationship Id="rId5" Type="http://schemas.openxmlformats.org/officeDocument/2006/relationships/hyperlink" Target="https://link.springer.com/article/10.1007/s40121-020-00315-4#ref-CR22" TargetMode="External"/><Relationship Id="rId4" Type="http://schemas.openxmlformats.org/officeDocument/2006/relationships/hyperlink" Target="https://link.springer.com/article/10.1007/s40121-020-00315-4#ref-CR2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a:t>
            </a:fld>
            <a:endParaRPr lang="ko-KR" altLang="en-US"/>
          </a:p>
        </p:txBody>
      </p:sp>
    </p:spTree>
    <p:extLst>
      <p:ext uri="{BB962C8B-B14F-4D97-AF65-F5344CB8AC3E}">
        <p14:creationId xmlns:p14="http://schemas.microsoft.com/office/powerpoint/2010/main" val="391948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Tissue necrosis</a:t>
            </a:r>
            <a:r>
              <a:rPr lang="ko-KR" altLang="en-US" dirty="0" smtClean="0"/>
              <a:t>와 </a:t>
            </a:r>
            <a:r>
              <a:rPr lang="en-US" altLang="ko-KR" dirty="0" smtClean="0"/>
              <a:t>granulomatous </a:t>
            </a:r>
            <a:r>
              <a:rPr lang="en-US" altLang="ko-KR" dirty="0" err="1" smtClean="0"/>
              <a:t>inflammatio</a:t>
            </a:r>
            <a:r>
              <a:rPr lang="ko-KR" altLang="en-US" dirty="0" smtClean="0"/>
              <a:t>이 </a:t>
            </a:r>
            <a:r>
              <a:rPr lang="en-US" altLang="ko-KR" dirty="0" smtClean="0"/>
              <a:t>TB </a:t>
            </a:r>
            <a:r>
              <a:rPr lang="en-US" altLang="ko-KR" dirty="0" err="1" smtClean="0"/>
              <a:t>reactivatio</a:t>
            </a:r>
            <a:r>
              <a:rPr lang="ko-KR" altLang="en-US" dirty="0" smtClean="0"/>
              <a:t>과 비슷한 </a:t>
            </a:r>
            <a:r>
              <a:rPr lang="ko-KR" altLang="en-US" dirty="0" err="1" smtClean="0"/>
              <a:t>양상임</a:t>
            </a:r>
            <a:r>
              <a:rPr lang="en-US" altLang="ko-KR" dirty="0" smtClean="0"/>
              <a:t>. </a:t>
            </a:r>
            <a:r>
              <a:rPr lang="ko-KR" altLang="en-US" dirty="0" smtClean="0"/>
              <a:t>이런 형태로 </a:t>
            </a:r>
            <a:r>
              <a:rPr lang="en-US" altLang="ko-KR" dirty="0" smtClean="0"/>
              <a:t>aspergillosis</a:t>
            </a:r>
            <a:r>
              <a:rPr lang="ko-KR" altLang="en-US" dirty="0" smtClean="0"/>
              <a:t>가 </a:t>
            </a:r>
            <a:r>
              <a:rPr lang="en-US" altLang="ko-KR" dirty="0" smtClean="0"/>
              <a:t>develop </a:t>
            </a:r>
            <a:r>
              <a:rPr lang="ko-KR" altLang="en-US" dirty="0" smtClean="0"/>
              <a:t>하게 되는 데에는 만성 질환</a:t>
            </a:r>
            <a:r>
              <a:rPr lang="en-US" altLang="ko-KR" dirty="0" smtClean="0"/>
              <a:t>, DM,</a:t>
            </a:r>
            <a:r>
              <a:rPr lang="en-US" altLang="ko-KR" baseline="0" dirty="0" smtClean="0"/>
              <a:t> malnutrition, alcoholism, old age, steroid </a:t>
            </a:r>
            <a:r>
              <a:rPr lang="ko-KR" altLang="en-US" baseline="0" dirty="0" smtClean="0"/>
              <a:t>오래 쓴 경우</a:t>
            </a:r>
            <a:r>
              <a:rPr lang="en-US" altLang="ko-KR" baseline="0" dirty="0" smtClean="0"/>
              <a:t>, COPD </a:t>
            </a:r>
            <a:r>
              <a:rPr lang="ko-KR" altLang="en-US" baseline="0" dirty="0" smtClean="0"/>
              <a:t>등이 있다</a:t>
            </a:r>
            <a:r>
              <a:rPr lang="en-US" altLang="ko-KR" baseline="0" dirty="0" smtClean="0"/>
              <a:t>. Clinical </a:t>
            </a:r>
            <a:r>
              <a:rPr lang="en-US" altLang="ko-KR" baseline="0" dirty="0" err="1" smtClean="0"/>
              <a:t>sympto</a:t>
            </a:r>
            <a:r>
              <a:rPr lang="ko-KR" altLang="en-US" baseline="0" dirty="0" smtClean="0"/>
              <a:t>은 </a:t>
            </a:r>
            <a:r>
              <a:rPr lang="en-US" altLang="ko-KR" baseline="0" dirty="0" smtClean="0"/>
              <a:t>chronic cough, sputum, fever </a:t>
            </a:r>
            <a:r>
              <a:rPr lang="ko-KR" altLang="en-US" baseline="0" dirty="0" smtClean="0"/>
              <a:t>등이 있고</a:t>
            </a:r>
            <a:r>
              <a:rPr lang="en-US" altLang="ko-KR" baseline="0" dirty="0" smtClean="0"/>
              <a:t>, </a:t>
            </a:r>
            <a:r>
              <a:rPr lang="ko-KR" altLang="en-US" baseline="0" dirty="0" smtClean="0"/>
              <a:t>대부분 </a:t>
            </a:r>
            <a:r>
              <a:rPr lang="en-US" altLang="ko-KR" baseline="0" dirty="0" smtClean="0"/>
              <a:t>non-specific </a:t>
            </a:r>
            <a:r>
              <a:rPr lang="ko-KR" altLang="en-US" baseline="0" dirty="0" smtClean="0"/>
              <a:t>하며</a:t>
            </a:r>
            <a:r>
              <a:rPr lang="en-US" altLang="ko-KR" baseline="0" dirty="0" smtClean="0"/>
              <a:t>, 15%</a:t>
            </a:r>
            <a:r>
              <a:rPr lang="ko-KR" altLang="en-US" baseline="0" dirty="0" smtClean="0"/>
              <a:t>에서</a:t>
            </a:r>
            <a:r>
              <a:rPr lang="en-US" altLang="ko-KR" baseline="0" dirty="0" smtClean="0"/>
              <a:t> hemoptysis</a:t>
            </a:r>
            <a:r>
              <a:rPr lang="ko-KR" altLang="en-US" baseline="0" dirty="0" smtClean="0"/>
              <a:t>가 동반된다</a:t>
            </a:r>
            <a:r>
              <a:rPr lang="en-US" altLang="ko-KR" baseline="0" dirty="0" smtClean="0"/>
              <a:t>. </a:t>
            </a:r>
          </a:p>
          <a:p>
            <a:endParaRPr lang="en-US" altLang="ko-KR" baseline="0" dirty="0" smtClean="0"/>
          </a:p>
          <a:p>
            <a:r>
              <a:rPr lang="ko-KR" altLang="en-US" baseline="0" dirty="0" smtClean="0"/>
              <a:t>영상 </a:t>
            </a:r>
            <a:r>
              <a:rPr lang="en-US" altLang="ko-KR" baseline="0" dirty="0" smtClean="0"/>
              <a:t>finding </a:t>
            </a:r>
            <a:r>
              <a:rPr lang="ko-KR" altLang="en-US" baseline="0" dirty="0" smtClean="0"/>
              <a:t>으로는 </a:t>
            </a:r>
            <a:r>
              <a:rPr lang="en-US" altLang="ko-KR" baseline="0" dirty="0" err="1" smtClean="0"/>
              <a:t>unilaterao</a:t>
            </a:r>
            <a:r>
              <a:rPr lang="en-US" altLang="ko-KR" baseline="0" dirty="0" smtClean="0"/>
              <a:t> </a:t>
            </a:r>
            <a:r>
              <a:rPr lang="ko-KR" altLang="en-US" baseline="0" dirty="0" smtClean="0"/>
              <a:t>또는 </a:t>
            </a:r>
            <a:r>
              <a:rPr lang="en-US" altLang="ko-KR" baseline="0" dirty="0" smtClean="0"/>
              <a:t>bilateral segmental area</a:t>
            </a:r>
            <a:r>
              <a:rPr lang="ko-KR" altLang="en-US" baseline="0" dirty="0" smtClean="0"/>
              <a:t>의 </a:t>
            </a:r>
            <a:r>
              <a:rPr lang="en-US" altLang="ko-KR" baseline="0" dirty="0" smtClean="0"/>
              <a:t>consolidation</a:t>
            </a:r>
            <a:r>
              <a:rPr lang="ko-KR" altLang="en-US" baseline="0" dirty="0" smtClean="0"/>
              <a:t>과 근접 </a:t>
            </a:r>
            <a:r>
              <a:rPr lang="en-US" altLang="ko-KR" baseline="0" dirty="0" smtClean="0"/>
              <a:t>pleura</a:t>
            </a:r>
            <a:r>
              <a:rPr lang="ko-KR" altLang="en-US" baseline="0" dirty="0" smtClean="0"/>
              <a:t>의 </a:t>
            </a:r>
            <a:r>
              <a:rPr lang="en-US" altLang="ko-KR" baseline="0" dirty="0" smtClean="0"/>
              <a:t>thickening, cavity</a:t>
            </a:r>
            <a:r>
              <a:rPr lang="ko-KR" altLang="en-US" baseline="0" dirty="0" smtClean="0"/>
              <a:t>는 있거나 없거나 한다</a:t>
            </a:r>
            <a:r>
              <a:rPr lang="en-US" altLang="ko-KR" baseline="0" dirty="0" smtClean="0"/>
              <a:t>. </a:t>
            </a:r>
          </a:p>
          <a:p>
            <a:r>
              <a:rPr lang="ko-KR" altLang="en-US" baseline="0" dirty="0" smtClean="0"/>
              <a:t>그리고 </a:t>
            </a:r>
            <a:r>
              <a:rPr lang="en-US" altLang="ko-KR" baseline="0" dirty="0" smtClean="0"/>
              <a:t>multiple nodular area of increased opacity</a:t>
            </a:r>
            <a:r>
              <a:rPr lang="ko-KR" altLang="en-US" baseline="0" dirty="0" smtClean="0"/>
              <a:t>가 있고 수개월에서 수년에 걸쳐 서서히 진행하게 된다</a:t>
            </a:r>
            <a:r>
              <a:rPr lang="en-US" altLang="ko-KR" baseline="0" dirty="0" smtClean="0"/>
              <a:t>. </a:t>
            </a:r>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17</a:t>
            </a:fld>
            <a:endParaRPr lang="ko-KR" altLang="en-US"/>
          </a:p>
        </p:txBody>
      </p:sp>
    </p:spTree>
    <p:extLst>
      <p:ext uri="{BB962C8B-B14F-4D97-AF65-F5344CB8AC3E}">
        <p14:creationId xmlns:p14="http://schemas.microsoft.com/office/powerpoint/2010/main" val="607926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The chest radiograph shows a large irregular right upper-lobe </a:t>
            </a:r>
            <a:r>
              <a:rPr lang="en-US" altLang="ko-KR" sz="1200" b="0" i="0" kern="1200" dirty="0" err="1" smtClean="0">
                <a:solidFill>
                  <a:schemeClr val="tx1"/>
                </a:solidFill>
                <a:effectLst/>
                <a:latin typeface="+mn-lt"/>
                <a:ea typeface="+mn-ea"/>
                <a:cs typeface="+mn-cs"/>
              </a:rPr>
              <a:t>cavitary</a:t>
            </a:r>
            <a:r>
              <a:rPr lang="en-US" altLang="ko-KR" sz="1200" b="0" i="0" kern="1200" dirty="0" smtClean="0">
                <a:solidFill>
                  <a:schemeClr val="tx1"/>
                </a:solidFill>
                <a:effectLst/>
                <a:latin typeface="+mn-lt"/>
                <a:ea typeface="+mn-ea"/>
                <a:cs typeface="+mn-cs"/>
              </a:rPr>
              <a:t> lesion that developed with multiple symptoms over 6 weeks during treatment with </a:t>
            </a:r>
            <a:r>
              <a:rPr lang="en-US" altLang="ko-KR" sz="1200" b="0" i="0" kern="1200" dirty="0" err="1" smtClean="0">
                <a:solidFill>
                  <a:schemeClr val="tx1"/>
                </a:solidFill>
                <a:effectLst/>
                <a:latin typeface="+mn-lt"/>
                <a:ea typeface="+mn-ea"/>
                <a:cs typeface="+mn-cs"/>
              </a:rPr>
              <a:t>sorafenib</a:t>
            </a:r>
            <a:r>
              <a:rPr lang="en-US" altLang="ko-KR" sz="1200" b="0" i="0" kern="1200" dirty="0" smtClean="0">
                <a:solidFill>
                  <a:schemeClr val="tx1"/>
                </a:solidFill>
                <a:effectLst/>
                <a:latin typeface="+mn-lt"/>
                <a:ea typeface="+mn-ea"/>
                <a:cs typeface="+mn-cs"/>
              </a:rPr>
              <a:t>. The patient presented with </a:t>
            </a:r>
            <a:r>
              <a:rPr lang="en-US" altLang="ko-KR" sz="1200" b="0" i="0" kern="1200" dirty="0" err="1" smtClean="0">
                <a:solidFill>
                  <a:schemeClr val="tx1"/>
                </a:solidFill>
                <a:effectLst/>
                <a:latin typeface="+mn-lt"/>
                <a:ea typeface="+mn-ea"/>
                <a:cs typeface="+mn-cs"/>
              </a:rPr>
              <a:t>unresectable</a:t>
            </a:r>
            <a:r>
              <a:rPr lang="en-US" altLang="ko-KR" sz="1200" b="0" i="0" kern="1200" dirty="0" smtClean="0">
                <a:solidFill>
                  <a:schemeClr val="tx1"/>
                </a:solidFill>
                <a:effectLst/>
                <a:latin typeface="+mn-lt"/>
                <a:ea typeface="+mn-ea"/>
                <a:cs typeface="+mn-cs"/>
              </a:rPr>
              <a:t> hepatocellular carcinoma. b) The computed tomography scan shows a dual cavity with moderately thick walls, an external irregular edge and some material within the cavity on an almost normal lung background.</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18</a:t>
            </a:fld>
            <a:endParaRPr lang="ko-KR" altLang="en-US"/>
          </a:p>
        </p:txBody>
      </p:sp>
    </p:spTree>
    <p:extLst>
      <p:ext uri="{BB962C8B-B14F-4D97-AF65-F5344CB8AC3E}">
        <p14:creationId xmlns:p14="http://schemas.microsoft.com/office/powerpoint/2010/main" val="2846693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a 2-cm nodular lesion with a wide halo of ground-glass attenuation representing adjacent hemorrhage</a:t>
            </a:r>
          </a:p>
          <a:p>
            <a:endParaRPr lang="en-US" altLang="ko-KR" sz="1200" b="0" i="0" kern="1200" dirty="0" smtClean="0">
              <a:solidFill>
                <a:schemeClr val="tx1"/>
              </a:solidFill>
              <a:effectLst/>
              <a:latin typeface="+mn-lt"/>
              <a:ea typeface="+mn-ea"/>
              <a:cs typeface="+mn-cs"/>
            </a:endParaRPr>
          </a:p>
          <a:p>
            <a:pPr fontAlgn="base"/>
            <a:r>
              <a:rPr lang="en-US" altLang="ko-KR" sz="1200" b="0" i="0" kern="1200" dirty="0" smtClean="0">
                <a:solidFill>
                  <a:schemeClr val="tx1"/>
                </a:solidFill>
                <a:effectLst/>
                <a:latin typeface="+mn-lt"/>
                <a:ea typeface="+mn-ea"/>
                <a:cs typeface="+mn-cs"/>
              </a:rPr>
              <a:t>Halo Sign (early)</a:t>
            </a:r>
            <a:r>
              <a:rPr lang="en-US" altLang="ko-KR" sz="1200" b="0" i="0" kern="1200" baseline="0" dirty="0" smtClean="0">
                <a:solidFill>
                  <a:schemeClr val="tx1"/>
                </a:solidFill>
                <a:effectLst/>
                <a:latin typeface="+mn-lt"/>
                <a:ea typeface="+mn-ea"/>
                <a:cs typeface="+mn-cs"/>
              </a:rPr>
              <a:t> -&gt; (late) Air-</a:t>
            </a:r>
            <a:r>
              <a:rPr lang="en-US" altLang="ko-KR" sz="1200" b="0" i="0" kern="1200" baseline="0" dirty="0" err="1" smtClean="0">
                <a:solidFill>
                  <a:schemeClr val="tx1"/>
                </a:solidFill>
                <a:effectLst/>
                <a:latin typeface="+mn-lt"/>
                <a:ea typeface="+mn-ea"/>
                <a:cs typeface="+mn-cs"/>
              </a:rPr>
              <a:t>creasent</a:t>
            </a:r>
            <a:r>
              <a:rPr lang="en-US" altLang="ko-KR" sz="1200" b="0" i="0" kern="1200" baseline="0" dirty="0" smtClean="0">
                <a:solidFill>
                  <a:schemeClr val="tx1"/>
                </a:solidFill>
                <a:effectLst/>
                <a:latin typeface="+mn-lt"/>
                <a:ea typeface="+mn-ea"/>
                <a:cs typeface="+mn-cs"/>
              </a:rPr>
              <a:t> sign</a:t>
            </a:r>
            <a:endParaRPr lang="en-US" altLang="ko-KR" sz="1200" b="0" i="0" kern="1200" dirty="0" smtClean="0">
              <a:solidFill>
                <a:schemeClr val="tx1"/>
              </a:solidFill>
              <a:effectLst/>
              <a:latin typeface="+mn-lt"/>
              <a:ea typeface="+mn-ea"/>
              <a:cs typeface="+mn-cs"/>
            </a:endParaRPr>
          </a:p>
          <a:p>
            <a:pPr fontAlgn="base"/>
            <a:r>
              <a:rPr lang="en-US" altLang="ko-KR" sz="1200" b="0" i="0" kern="1200" dirty="0" smtClean="0">
                <a:solidFill>
                  <a:schemeClr val="tx1"/>
                </a:solidFill>
                <a:effectLst/>
                <a:latin typeface="+mn-lt"/>
                <a:ea typeface="+mn-ea"/>
                <a:cs typeface="+mn-cs"/>
              </a:rPr>
              <a:t>-Mucormycosis</a:t>
            </a:r>
          </a:p>
          <a:p>
            <a:pPr fontAlgn="base"/>
            <a:r>
              <a:rPr lang="en-US" altLang="ko-KR" sz="1200" b="0" i="0" kern="1200" dirty="0" smtClean="0">
                <a:solidFill>
                  <a:schemeClr val="tx1"/>
                </a:solidFill>
                <a:effectLst/>
                <a:latin typeface="+mn-lt"/>
                <a:ea typeface="+mn-ea"/>
                <a:cs typeface="+mn-cs"/>
              </a:rPr>
              <a:t>-Tuberculosis</a:t>
            </a:r>
          </a:p>
          <a:p>
            <a:pPr fontAlgn="base"/>
            <a:r>
              <a:rPr lang="en-US" altLang="ko-KR" sz="1200" b="0" i="0" kern="1200" dirty="0" smtClean="0">
                <a:solidFill>
                  <a:schemeClr val="tx1"/>
                </a:solidFill>
                <a:effectLst/>
                <a:latin typeface="+mn-lt"/>
                <a:ea typeface="+mn-ea"/>
                <a:cs typeface="+mn-cs"/>
              </a:rPr>
              <a:t>-Bacterial Abscess</a:t>
            </a:r>
          </a:p>
          <a:p>
            <a:pPr fontAlgn="base"/>
            <a:r>
              <a:rPr lang="en-US" altLang="ko-KR" sz="1200" b="0" i="0" kern="1200" dirty="0" smtClean="0">
                <a:solidFill>
                  <a:schemeClr val="tx1"/>
                </a:solidFill>
                <a:effectLst/>
                <a:latin typeface="+mn-lt"/>
                <a:ea typeface="+mn-ea"/>
                <a:cs typeface="+mn-cs"/>
              </a:rPr>
              <a:t>-Metastases: </a:t>
            </a:r>
            <a:r>
              <a:rPr lang="en-US" altLang="ko-KR" sz="1200" b="0" i="0" kern="1200" dirty="0" err="1" smtClean="0">
                <a:solidFill>
                  <a:schemeClr val="tx1"/>
                </a:solidFill>
                <a:effectLst/>
                <a:latin typeface="+mn-lt"/>
                <a:ea typeface="+mn-ea"/>
                <a:cs typeface="+mn-cs"/>
              </a:rPr>
              <a:t>Angiosarcoma</a:t>
            </a:r>
            <a:endParaRPr lang="en-US" altLang="ko-KR" sz="1200" b="0" i="0" kern="1200" dirty="0" smtClean="0">
              <a:solidFill>
                <a:schemeClr val="tx1"/>
              </a:solidFill>
              <a:effectLst/>
              <a:latin typeface="+mn-lt"/>
              <a:ea typeface="+mn-ea"/>
              <a:cs typeface="+mn-cs"/>
            </a:endParaRPr>
          </a:p>
          <a:p>
            <a:endParaRPr lang="en-US" altLang="ko-KR" dirty="0" smtClean="0"/>
          </a:p>
          <a:p>
            <a:r>
              <a:rPr lang="en-US" altLang="ko-KR" sz="1200" b="0" i="0" kern="1200" dirty="0" smtClean="0">
                <a:solidFill>
                  <a:schemeClr val="tx1"/>
                </a:solidFill>
                <a:effectLst/>
                <a:latin typeface="+mn-lt"/>
                <a:ea typeface="+mn-ea"/>
                <a:cs typeface="+mn-cs"/>
              </a:rPr>
              <a:t>the presence of new nodules with </a:t>
            </a:r>
            <a:r>
              <a:rPr lang="en-US" altLang="ko-KR" sz="1200" b="0" i="0" u="none" strike="noStrike" kern="1200" dirty="0" smtClean="0">
                <a:solidFill>
                  <a:schemeClr val="tx1"/>
                </a:solidFill>
                <a:effectLst/>
                <a:latin typeface="+mn-lt"/>
                <a:ea typeface="+mn-ea"/>
                <a:cs typeface="+mn-cs"/>
                <a:hlinkClick r:id="rId3"/>
              </a:rPr>
              <a:t>ground-glass halo</a:t>
            </a:r>
            <a:r>
              <a:rPr lang="en-US" altLang="ko-KR" sz="1200" b="0" i="0" kern="1200" dirty="0" smtClean="0">
                <a:solidFill>
                  <a:schemeClr val="tx1"/>
                </a:solidFill>
                <a:effectLst/>
                <a:latin typeface="+mn-lt"/>
                <a:ea typeface="+mn-ea"/>
                <a:cs typeface="+mn-cs"/>
              </a:rPr>
              <a:t> or </a:t>
            </a:r>
            <a:r>
              <a:rPr lang="en-US" altLang="ko-KR" sz="1200" b="0" i="0" u="none" strike="noStrike" kern="1200" dirty="0" smtClean="0">
                <a:solidFill>
                  <a:schemeClr val="tx1"/>
                </a:solidFill>
                <a:effectLst/>
                <a:latin typeface="+mn-lt"/>
                <a:ea typeface="+mn-ea"/>
                <a:cs typeface="+mn-cs"/>
                <a:hlinkClick r:id="rId4"/>
              </a:rPr>
              <a:t>reversed halo (atoll) sign</a:t>
            </a:r>
            <a:r>
              <a:rPr lang="en-US" altLang="ko-KR" sz="1200" b="0" i="0" kern="1200" dirty="0" smtClean="0">
                <a:solidFill>
                  <a:schemeClr val="tx1"/>
                </a:solidFill>
                <a:effectLst/>
                <a:latin typeface="+mn-lt"/>
                <a:ea typeface="+mn-ea"/>
                <a:cs typeface="+mn-cs"/>
              </a:rPr>
              <a:t> is strongly suggestive of the diagnosis of </a:t>
            </a:r>
            <a:r>
              <a:rPr lang="en-US" altLang="ko-KR" sz="1200" b="0" i="0" kern="1200" dirty="0" err="1" smtClean="0">
                <a:solidFill>
                  <a:schemeClr val="tx1"/>
                </a:solidFill>
                <a:effectLst/>
                <a:latin typeface="+mn-lt"/>
                <a:ea typeface="+mn-ea"/>
                <a:cs typeface="+mn-cs"/>
              </a:rPr>
              <a:t>angioinvasive</a:t>
            </a:r>
            <a:r>
              <a:rPr lang="en-US" altLang="ko-KR" sz="1200" b="0" i="0" kern="1200" dirty="0" smtClean="0">
                <a:solidFill>
                  <a:schemeClr val="tx1"/>
                </a:solidFill>
                <a:effectLst/>
                <a:latin typeface="+mn-lt"/>
                <a:ea typeface="+mn-ea"/>
                <a:cs typeface="+mn-cs"/>
              </a:rPr>
              <a:t> aspergillosis, </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19</a:t>
            </a:fld>
            <a:endParaRPr lang="ko-KR" altLang="en-US"/>
          </a:p>
        </p:txBody>
      </p:sp>
    </p:spTree>
    <p:extLst>
      <p:ext uri="{BB962C8B-B14F-4D97-AF65-F5344CB8AC3E}">
        <p14:creationId xmlns:p14="http://schemas.microsoft.com/office/powerpoint/2010/main" val="1830621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The halo lesion was shown to correspond to a central fungal nodule surrounded by a rim of hemorrhage and coagulative necrosis. </a:t>
            </a:r>
          </a:p>
          <a:p>
            <a:r>
              <a:rPr lang="en-US" altLang="ko-KR" sz="1200" b="0" i="0" kern="1200" dirty="0" smtClean="0">
                <a:solidFill>
                  <a:schemeClr val="tx1"/>
                </a:solidFill>
                <a:effectLst/>
                <a:latin typeface="+mn-lt"/>
                <a:ea typeface="+mn-ea"/>
                <a:cs typeface="+mn-cs"/>
              </a:rPr>
              <a:t>The air-crescent sign (red arrow) is the result of air accumulation between a mass or nodule and normal lung parenchyma. The separated area then fills with air, resulting in the air crescent sign. </a:t>
            </a:r>
          </a:p>
          <a:p>
            <a:r>
              <a:rPr lang="en-US" altLang="ko-KR" sz="1200" b="0" i="0" kern="1200" dirty="0" smtClean="0">
                <a:solidFill>
                  <a:schemeClr val="tx1"/>
                </a:solidFill>
                <a:effectLst/>
                <a:latin typeface="+mn-lt"/>
                <a:ea typeface="+mn-ea"/>
                <a:cs typeface="+mn-cs"/>
              </a:rPr>
              <a:t>These two CT signs are not pathognomonic, but in the setting of neutropenic patients, they are highly suggestive of IPA.</a:t>
            </a:r>
          </a:p>
          <a:p>
            <a:endParaRPr lang="en-US" altLang="ko-KR" sz="1200" b="0" i="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20</a:t>
            </a:fld>
            <a:endParaRPr lang="ko-KR" altLang="en-US"/>
          </a:p>
        </p:txBody>
      </p:sp>
    </p:spTree>
    <p:extLst>
      <p:ext uri="{BB962C8B-B14F-4D97-AF65-F5344CB8AC3E}">
        <p14:creationId xmlns:p14="http://schemas.microsoft.com/office/powerpoint/2010/main" val="1313999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a:r>
              <a:rPr lang="en-US" altLang="ko-KR" sz="1200" b="0" i="0" kern="1200" dirty="0" smtClean="0">
                <a:solidFill>
                  <a:schemeClr val="tx1"/>
                </a:solidFill>
                <a:effectLst/>
                <a:latin typeface="+mn-lt"/>
                <a:ea typeface="+mn-ea"/>
                <a:cs typeface="+mn-cs"/>
              </a:rPr>
              <a:t>Halo Sign (early)</a:t>
            </a:r>
            <a:r>
              <a:rPr lang="en-US" altLang="ko-KR" sz="1200" b="0" i="0" kern="1200" baseline="0" dirty="0" smtClean="0">
                <a:solidFill>
                  <a:schemeClr val="tx1"/>
                </a:solidFill>
                <a:effectLst/>
                <a:latin typeface="+mn-lt"/>
                <a:ea typeface="+mn-ea"/>
                <a:cs typeface="+mn-cs"/>
              </a:rPr>
              <a:t> -&gt; (late) Air-</a:t>
            </a:r>
            <a:r>
              <a:rPr lang="en-US" altLang="ko-KR" sz="1200" b="0" i="0" kern="1200" baseline="0" dirty="0" err="1" smtClean="0">
                <a:solidFill>
                  <a:schemeClr val="tx1"/>
                </a:solidFill>
                <a:effectLst/>
                <a:latin typeface="+mn-lt"/>
                <a:ea typeface="+mn-ea"/>
                <a:cs typeface="+mn-cs"/>
              </a:rPr>
              <a:t>creasent</a:t>
            </a:r>
            <a:r>
              <a:rPr lang="en-US" altLang="ko-KR" sz="1200" b="0" i="0" kern="1200" baseline="0" dirty="0" smtClean="0">
                <a:solidFill>
                  <a:schemeClr val="tx1"/>
                </a:solidFill>
                <a:effectLst/>
                <a:latin typeface="+mn-lt"/>
                <a:ea typeface="+mn-ea"/>
                <a:cs typeface="+mn-cs"/>
              </a:rPr>
              <a:t> sign</a:t>
            </a:r>
            <a:endParaRPr lang="en-US" altLang="ko-KR" sz="1200" b="0" i="0" kern="1200" dirty="0" smtClean="0">
              <a:solidFill>
                <a:schemeClr val="tx1"/>
              </a:solidFill>
              <a:effectLst/>
              <a:latin typeface="+mn-lt"/>
              <a:ea typeface="+mn-ea"/>
              <a:cs typeface="+mn-cs"/>
            </a:endParaRPr>
          </a:p>
          <a:p>
            <a:pPr fontAlgn="base"/>
            <a:r>
              <a:rPr lang="en-US" altLang="ko-KR" sz="1200" b="0" i="0" kern="1200" dirty="0" smtClean="0">
                <a:solidFill>
                  <a:schemeClr val="tx1"/>
                </a:solidFill>
                <a:effectLst/>
                <a:latin typeface="+mn-lt"/>
                <a:ea typeface="+mn-ea"/>
                <a:cs typeface="+mn-cs"/>
              </a:rPr>
              <a:t>-Mucormycosis</a:t>
            </a:r>
          </a:p>
          <a:p>
            <a:pPr fontAlgn="base"/>
            <a:r>
              <a:rPr lang="en-US" altLang="ko-KR" sz="1200" b="0" i="0" kern="1200" dirty="0" smtClean="0">
                <a:solidFill>
                  <a:schemeClr val="tx1"/>
                </a:solidFill>
                <a:effectLst/>
                <a:latin typeface="+mn-lt"/>
                <a:ea typeface="+mn-ea"/>
                <a:cs typeface="+mn-cs"/>
              </a:rPr>
              <a:t>-Tuberculosis</a:t>
            </a:r>
          </a:p>
          <a:p>
            <a:pPr fontAlgn="base"/>
            <a:r>
              <a:rPr lang="en-US" altLang="ko-KR" sz="1200" b="0" i="0" kern="1200" dirty="0" smtClean="0">
                <a:solidFill>
                  <a:schemeClr val="tx1"/>
                </a:solidFill>
                <a:effectLst/>
                <a:latin typeface="+mn-lt"/>
                <a:ea typeface="+mn-ea"/>
                <a:cs typeface="+mn-cs"/>
              </a:rPr>
              <a:t>-Bacterial Abscess</a:t>
            </a:r>
          </a:p>
          <a:p>
            <a:pPr fontAlgn="base"/>
            <a:r>
              <a:rPr lang="en-US" altLang="ko-KR" sz="1200" b="0" i="0" kern="1200" dirty="0" smtClean="0">
                <a:solidFill>
                  <a:schemeClr val="tx1"/>
                </a:solidFill>
                <a:effectLst/>
                <a:latin typeface="+mn-lt"/>
                <a:ea typeface="+mn-ea"/>
                <a:cs typeface="+mn-cs"/>
              </a:rPr>
              <a:t>-Metastases: </a:t>
            </a:r>
            <a:r>
              <a:rPr lang="en-US" altLang="ko-KR" sz="1200" b="0" i="0" kern="1200" dirty="0" err="1" smtClean="0">
                <a:solidFill>
                  <a:schemeClr val="tx1"/>
                </a:solidFill>
                <a:effectLst/>
                <a:latin typeface="+mn-lt"/>
                <a:ea typeface="+mn-ea"/>
                <a:cs typeface="+mn-cs"/>
              </a:rPr>
              <a:t>Angiosarcoma</a:t>
            </a:r>
            <a:endParaRPr lang="en-US" altLang="ko-KR" sz="1200" b="0" i="0" kern="1200" dirty="0" smtClean="0">
              <a:solidFill>
                <a:schemeClr val="tx1"/>
              </a:solidFill>
              <a:effectLst/>
              <a:latin typeface="+mn-lt"/>
              <a:ea typeface="+mn-ea"/>
              <a:cs typeface="+mn-cs"/>
            </a:endParaRPr>
          </a:p>
          <a:p>
            <a:endParaRPr lang="en-US" altLang="ko-KR" dirty="0" smtClean="0"/>
          </a:p>
          <a:p>
            <a:r>
              <a:rPr lang="en-US" altLang="ko-KR" sz="1200" b="0" i="0" kern="1200" dirty="0" smtClean="0">
                <a:solidFill>
                  <a:schemeClr val="tx1"/>
                </a:solidFill>
                <a:effectLst/>
                <a:latin typeface="+mn-lt"/>
                <a:ea typeface="+mn-ea"/>
                <a:cs typeface="+mn-cs"/>
              </a:rPr>
              <a:t>the presence of new nodules with </a:t>
            </a:r>
            <a:r>
              <a:rPr lang="en-US" altLang="ko-KR" sz="1200" b="0" i="0" u="none" strike="noStrike" kern="1200" dirty="0" smtClean="0">
                <a:solidFill>
                  <a:schemeClr val="tx1"/>
                </a:solidFill>
                <a:effectLst/>
                <a:latin typeface="+mn-lt"/>
                <a:ea typeface="+mn-ea"/>
                <a:cs typeface="+mn-cs"/>
                <a:hlinkClick r:id="rId3"/>
              </a:rPr>
              <a:t>ground-glass halo</a:t>
            </a:r>
            <a:r>
              <a:rPr lang="en-US" altLang="ko-KR" sz="1200" b="0" i="0" kern="1200" dirty="0" smtClean="0">
                <a:solidFill>
                  <a:schemeClr val="tx1"/>
                </a:solidFill>
                <a:effectLst/>
                <a:latin typeface="+mn-lt"/>
                <a:ea typeface="+mn-ea"/>
                <a:cs typeface="+mn-cs"/>
              </a:rPr>
              <a:t> or </a:t>
            </a:r>
            <a:r>
              <a:rPr lang="en-US" altLang="ko-KR" sz="1200" b="0" i="0" u="none" strike="noStrike" kern="1200" dirty="0" smtClean="0">
                <a:solidFill>
                  <a:schemeClr val="tx1"/>
                </a:solidFill>
                <a:effectLst/>
                <a:latin typeface="+mn-lt"/>
                <a:ea typeface="+mn-ea"/>
                <a:cs typeface="+mn-cs"/>
                <a:hlinkClick r:id="rId4"/>
              </a:rPr>
              <a:t>reversed halo (atoll) sign</a:t>
            </a:r>
            <a:r>
              <a:rPr lang="en-US" altLang="ko-KR" sz="1200" b="0" i="0" kern="1200" dirty="0" smtClean="0">
                <a:solidFill>
                  <a:schemeClr val="tx1"/>
                </a:solidFill>
                <a:effectLst/>
                <a:latin typeface="+mn-lt"/>
                <a:ea typeface="+mn-ea"/>
                <a:cs typeface="+mn-cs"/>
              </a:rPr>
              <a:t> is strongly suggestive of the diagnosis of </a:t>
            </a:r>
            <a:r>
              <a:rPr lang="en-US" altLang="ko-KR" sz="1200" b="0" i="0" kern="1200" dirty="0" err="1" smtClean="0">
                <a:solidFill>
                  <a:schemeClr val="tx1"/>
                </a:solidFill>
                <a:effectLst/>
                <a:latin typeface="+mn-lt"/>
                <a:ea typeface="+mn-ea"/>
                <a:cs typeface="+mn-cs"/>
              </a:rPr>
              <a:t>angioinvasive</a:t>
            </a:r>
            <a:r>
              <a:rPr lang="en-US" altLang="ko-KR" sz="1200" b="0" i="0" kern="1200" dirty="0" smtClean="0">
                <a:solidFill>
                  <a:schemeClr val="tx1"/>
                </a:solidFill>
                <a:effectLst/>
                <a:latin typeface="+mn-lt"/>
                <a:ea typeface="+mn-ea"/>
                <a:cs typeface="+mn-cs"/>
              </a:rPr>
              <a:t> aspergillosis, </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21</a:t>
            </a:fld>
            <a:endParaRPr lang="ko-KR" altLang="en-US"/>
          </a:p>
        </p:txBody>
      </p:sp>
    </p:spTree>
    <p:extLst>
      <p:ext uri="{BB962C8B-B14F-4D97-AF65-F5344CB8AC3E}">
        <p14:creationId xmlns:p14="http://schemas.microsoft.com/office/powerpoint/2010/main" val="1755246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3</a:t>
            </a:r>
            <a:r>
              <a:rPr lang="ko-KR" altLang="en-US" dirty="0" smtClean="0"/>
              <a:t>번째 사진은 </a:t>
            </a:r>
            <a:r>
              <a:rPr lang="en-US" altLang="ko-KR" dirty="0" smtClean="0"/>
              <a:t>healing </a:t>
            </a:r>
            <a:r>
              <a:rPr lang="en-US" altLang="ko-KR" dirty="0" err="1" smtClean="0"/>
              <a:t>angioinvasive</a:t>
            </a:r>
            <a:r>
              <a:rPr lang="en-US" altLang="ko-KR" dirty="0" smtClean="0"/>
              <a:t> asp (air crescent</a:t>
            </a:r>
            <a:r>
              <a:rPr lang="en-US" altLang="ko-KR" baseline="0" dirty="0" smtClean="0"/>
              <a:t> sign)</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22</a:t>
            </a:fld>
            <a:endParaRPr lang="ko-KR" altLang="en-US"/>
          </a:p>
        </p:txBody>
      </p:sp>
    </p:spTree>
    <p:extLst>
      <p:ext uri="{BB962C8B-B14F-4D97-AF65-F5344CB8AC3E}">
        <p14:creationId xmlns:p14="http://schemas.microsoft.com/office/powerpoint/2010/main" val="4088590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23</a:t>
            </a:fld>
            <a:endParaRPr lang="ko-KR" altLang="en-US"/>
          </a:p>
        </p:txBody>
      </p:sp>
    </p:spTree>
    <p:extLst>
      <p:ext uri="{BB962C8B-B14F-4D97-AF65-F5344CB8AC3E}">
        <p14:creationId xmlns:p14="http://schemas.microsoft.com/office/powerpoint/2010/main" val="3203656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sz="1200" b="0" i="0" kern="1200" baseline="0" dirty="0" smtClean="0">
              <a:solidFill>
                <a:schemeClr val="tx1"/>
              </a:solidFill>
              <a:effectLst/>
              <a:latin typeface="+mn-lt"/>
              <a:ea typeface="+mn-ea"/>
              <a:cs typeface="+mn-cs"/>
            </a:endParaRPr>
          </a:p>
          <a:p>
            <a:r>
              <a:rPr lang="en-US" altLang="ko-KR" dirty="0" smtClean="0"/>
              <a:t>Galactomannan</a:t>
            </a:r>
            <a:r>
              <a:rPr lang="ko-KR" altLang="en-US" dirty="0" smtClean="0"/>
              <a:t>은 </a:t>
            </a:r>
            <a:r>
              <a:rPr lang="en-US" altLang="ko-KR" dirty="0" smtClean="0"/>
              <a:t>Asper</a:t>
            </a:r>
            <a:r>
              <a:rPr lang="ko-KR" altLang="en-US" dirty="0" smtClean="0"/>
              <a:t>가 </a:t>
            </a:r>
            <a:r>
              <a:rPr lang="en-US" altLang="ko-KR" dirty="0" smtClean="0"/>
              <a:t>replication</a:t>
            </a:r>
            <a:r>
              <a:rPr lang="ko-KR" altLang="en-US" dirty="0" smtClean="0"/>
              <a:t>을 </a:t>
            </a:r>
            <a:r>
              <a:rPr lang="ko-KR" altLang="en-US" dirty="0" err="1" smtClean="0"/>
              <a:t>할때</a:t>
            </a:r>
            <a:r>
              <a:rPr lang="ko-KR" altLang="en-US" dirty="0" smtClean="0"/>
              <a:t> 분비되는 것으로 </a:t>
            </a:r>
            <a:r>
              <a:rPr lang="en-US" altLang="ko-KR" dirty="0" smtClean="0"/>
              <a:t>body fluid</a:t>
            </a:r>
            <a:r>
              <a:rPr lang="ko-KR" altLang="en-US" baseline="0" dirty="0" smtClean="0"/>
              <a:t> </a:t>
            </a:r>
            <a:r>
              <a:rPr lang="ko-KR" altLang="en-US" baseline="0" dirty="0" err="1" smtClean="0"/>
              <a:t>검체에서</a:t>
            </a:r>
            <a:r>
              <a:rPr lang="ko-KR" altLang="en-US" baseline="0" dirty="0" smtClean="0"/>
              <a:t> </a:t>
            </a:r>
            <a:r>
              <a:rPr lang="en-US" altLang="ko-KR" baseline="0" dirty="0" smtClean="0"/>
              <a:t>immunoassay</a:t>
            </a:r>
            <a:r>
              <a:rPr lang="ko-KR" altLang="en-US" baseline="0" dirty="0" smtClean="0"/>
              <a:t>를 통해서</a:t>
            </a:r>
            <a:r>
              <a:rPr lang="ko-KR" altLang="en-US" dirty="0" smtClean="0"/>
              <a:t> </a:t>
            </a:r>
            <a:r>
              <a:rPr lang="en-US" altLang="ko-KR" dirty="0" err="1" smtClean="0"/>
              <a:t>detectio</a:t>
            </a:r>
            <a:r>
              <a:rPr lang="ko-KR" altLang="en-US" dirty="0" smtClean="0"/>
              <a:t>될 수 있습니다</a:t>
            </a:r>
            <a:r>
              <a:rPr lang="en-US" altLang="ko-KR" dirty="0" smtClean="0"/>
              <a:t>. </a:t>
            </a:r>
          </a:p>
          <a:p>
            <a:r>
              <a:rPr lang="en-US" altLang="ko-KR" dirty="0" smtClean="0"/>
              <a:t>Serum galactomannan</a:t>
            </a:r>
            <a:r>
              <a:rPr lang="ko-KR" altLang="en-US" dirty="0" smtClean="0"/>
              <a:t>은 </a:t>
            </a:r>
            <a:r>
              <a:rPr lang="en-US" altLang="ko-KR" dirty="0" smtClean="0"/>
              <a:t>severe</a:t>
            </a:r>
            <a:r>
              <a:rPr lang="ko-KR" altLang="en-US" dirty="0" smtClean="0"/>
              <a:t> </a:t>
            </a:r>
            <a:r>
              <a:rPr lang="en-US" altLang="ko-KR" dirty="0" smtClean="0"/>
              <a:t>neutropenia (&lt;500)</a:t>
            </a:r>
            <a:r>
              <a:rPr lang="ko-KR" altLang="en-US" dirty="0" smtClean="0"/>
              <a:t>가장 </a:t>
            </a:r>
            <a:r>
              <a:rPr lang="en-US" altLang="ko-KR" dirty="0" smtClean="0"/>
              <a:t>sensitivity</a:t>
            </a:r>
            <a:r>
              <a:rPr lang="ko-KR" altLang="en-US" dirty="0" smtClean="0"/>
              <a:t>가 높다고 되어</a:t>
            </a:r>
            <a:r>
              <a:rPr lang="en-US" altLang="ko-KR" dirty="0" smtClean="0"/>
              <a:t> </a:t>
            </a:r>
            <a:r>
              <a:rPr lang="ko-KR" altLang="en-US" dirty="0" smtClean="0"/>
              <a:t>있고</a:t>
            </a:r>
            <a:r>
              <a:rPr lang="en-US" altLang="ko-KR" dirty="0" smtClean="0"/>
              <a:t>, </a:t>
            </a:r>
          </a:p>
          <a:p>
            <a:r>
              <a:rPr lang="en-US" altLang="ko-KR" sz="1200" b="0" i="0" kern="1200" dirty="0" smtClean="0">
                <a:solidFill>
                  <a:schemeClr val="tx1"/>
                </a:solidFill>
                <a:effectLst/>
                <a:latin typeface="+mn-lt"/>
                <a:ea typeface="+mn-ea"/>
                <a:cs typeface="+mn-cs"/>
              </a:rPr>
              <a:t>The sensitivity of serum galactomannan in patients with hematologic malignancy and hematopoietic stem cell transplant is around 71% with a specificity of 89% [</a:t>
            </a:r>
            <a:r>
              <a:rPr lang="en-US" altLang="ko-KR" sz="1200" b="0" i="0" u="none" strike="noStrike" kern="1200" dirty="0" smtClean="0">
                <a:solidFill>
                  <a:schemeClr val="tx1"/>
                </a:solidFill>
                <a:effectLst/>
                <a:latin typeface="+mn-lt"/>
                <a:ea typeface="+mn-ea"/>
                <a:cs typeface="+mn-cs"/>
                <a:hlinkClick r:id="rId3"/>
              </a:rPr>
              <a:t>13</a:t>
            </a:r>
            <a:r>
              <a:rPr lang="en-US" altLang="ko-KR" sz="1200" b="0" i="0" kern="1200" dirty="0" smtClean="0">
                <a:solidFill>
                  <a:schemeClr val="tx1"/>
                </a:solidFill>
                <a:effectLst/>
                <a:latin typeface="+mn-lt"/>
                <a:ea typeface="+mn-ea"/>
                <a:cs typeface="+mn-cs"/>
              </a:rPr>
              <a:t>]. The sensitivity is estimated to be around 25% in non-neutropenic patients but may be increased to 88% by utilizing BAL samples to detect galactomannan in such populations </a:t>
            </a:r>
          </a:p>
          <a:p>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Galactomannan is present in food items such as yogurt, cream cheese, and ice cream, and may be absorbed via the digestive tract in patients with </a:t>
            </a:r>
            <a:r>
              <a:rPr lang="en-US" altLang="ko-KR" sz="1200" b="0" i="0" kern="1200" dirty="0" err="1" smtClean="0">
                <a:solidFill>
                  <a:schemeClr val="tx1"/>
                </a:solidFill>
                <a:effectLst/>
                <a:latin typeface="+mn-lt"/>
                <a:ea typeface="+mn-ea"/>
                <a:cs typeface="+mn-cs"/>
              </a:rPr>
              <a:t>mucositis</a:t>
            </a:r>
            <a:r>
              <a:rPr lang="en-US" altLang="ko-KR" sz="1200" b="0" i="0" kern="1200" dirty="0" smtClean="0">
                <a:solidFill>
                  <a:schemeClr val="tx1"/>
                </a:solidFill>
                <a:effectLst/>
                <a:latin typeface="+mn-lt"/>
                <a:ea typeface="+mn-ea"/>
                <a:cs typeface="+mn-cs"/>
              </a:rPr>
              <a:t> [</a:t>
            </a:r>
            <a:r>
              <a:rPr lang="en-US" altLang="ko-KR" sz="1200" b="0" i="0" u="none" strike="noStrike" kern="1200" dirty="0" smtClean="0">
                <a:solidFill>
                  <a:schemeClr val="tx1"/>
                </a:solidFill>
                <a:effectLst/>
                <a:latin typeface="+mn-lt"/>
                <a:ea typeface="+mn-ea"/>
                <a:cs typeface="+mn-cs"/>
                <a:hlinkClick r:id="rId3"/>
              </a:rPr>
              <a:t>14</a:t>
            </a:r>
            <a:r>
              <a:rPr lang="en-US" altLang="ko-KR" sz="1200" b="0" i="0" kern="1200" dirty="0" smtClean="0">
                <a:solidFill>
                  <a:schemeClr val="tx1"/>
                </a:solidFill>
                <a:effectLst/>
                <a:latin typeface="+mn-lt"/>
                <a:ea typeface="+mn-ea"/>
                <a:cs typeface="+mn-cs"/>
              </a:rPr>
              <a:t>]. Other causes of false-positive galactomannan assay are penicillin antibiotics or colonization/infection with other molds such as </a:t>
            </a:r>
            <a:r>
              <a:rPr lang="en-US" altLang="ko-KR" sz="1200" b="0" i="0" kern="1200" dirty="0" err="1" smtClean="0">
                <a:solidFill>
                  <a:schemeClr val="tx1"/>
                </a:solidFill>
                <a:effectLst/>
                <a:latin typeface="+mn-lt"/>
                <a:ea typeface="+mn-ea"/>
                <a:cs typeface="+mn-cs"/>
              </a:rPr>
              <a:t>Penicillium</a:t>
            </a:r>
            <a:r>
              <a:rPr lang="en-US" altLang="ko-KR" sz="1200" b="0" i="0" kern="1200" dirty="0" smtClean="0">
                <a:solidFill>
                  <a:schemeClr val="tx1"/>
                </a:solidFill>
                <a:effectLst/>
                <a:latin typeface="+mn-lt"/>
                <a:ea typeface="+mn-ea"/>
                <a:cs typeface="+mn-cs"/>
              </a:rPr>
              <a:t>, </a:t>
            </a:r>
            <a:r>
              <a:rPr lang="en-US" altLang="ko-KR" sz="1200" b="0" i="0" kern="1200" dirty="0" err="1" smtClean="0">
                <a:solidFill>
                  <a:schemeClr val="tx1"/>
                </a:solidFill>
                <a:effectLst/>
                <a:latin typeface="+mn-lt"/>
                <a:ea typeface="+mn-ea"/>
                <a:cs typeface="+mn-cs"/>
              </a:rPr>
              <a:t>Fusarium</a:t>
            </a:r>
            <a:r>
              <a:rPr lang="en-US" altLang="ko-KR" sz="1200" b="0" i="0" kern="1200" dirty="0" smtClean="0">
                <a:solidFill>
                  <a:schemeClr val="tx1"/>
                </a:solidFill>
                <a:effectLst/>
                <a:latin typeface="+mn-lt"/>
                <a:ea typeface="+mn-ea"/>
                <a:cs typeface="+mn-cs"/>
              </a:rPr>
              <a:t>, or </a:t>
            </a:r>
            <a:r>
              <a:rPr lang="en-US" altLang="ko-KR" sz="1200" b="0" i="0" kern="1200" dirty="0" err="1" smtClean="0">
                <a:solidFill>
                  <a:schemeClr val="tx1"/>
                </a:solidFill>
                <a:effectLst/>
                <a:latin typeface="+mn-lt"/>
                <a:ea typeface="+mn-ea"/>
                <a:cs typeface="+mn-cs"/>
              </a:rPr>
              <a:t>Zygomycetes</a:t>
            </a:r>
            <a:r>
              <a:rPr lang="en-US" altLang="ko-KR" sz="1200" b="0" i="0" kern="1200" dirty="0" smtClean="0">
                <a:solidFill>
                  <a:schemeClr val="tx1"/>
                </a:solidFill>
                <a:effectLst/>
                <a:latin typeface="+mn-lt"/>
                <a:ea typeface="+mn-ea"/>
                <a:cs typeface="+mn-cs"/>
              </a:rPr>
              <a:t> [</a:t>
            </a:r>
            <a:r>
              <a:rPr lang="en-US" altLang="ko-KR" sz="1200" b="0" i="0" u="none" strike="noStrike" kern="1200" dirty="0" smtClean="0">
                <a:solidFill>
                  <a:schemeClr val="tx1"/>
                </a:solidFill>
                <a:effectLst/>
                <a:latin typeface="+mn-lt"/>
                <a:ea typeface="+mn-ea"/>
                <a:cs typeface="+mn-cs"/>
                <a:hlinkClick r:id="rId3"/>
              </a:rPr>
              <a:t>15</a:t>
            </a:r>
            <a:r>
              <a:rPr lang="en-US" altLang="ko-KR" sz="1200" b="0" i="0" kern="1200" dirty="0" smtClean="0">
                <a:solidFill>
                  <a:schemeClr val="tx1"/>
                </a:solidFill>
                <a:effectLst/>
                <a:latin typeface="+mn-lt"/>
                <a:ea typeface="+mn-ea"/>
                <a:cs typeface="+mn-cs"/>
              </a:rPr>
              <a:t>]. Secondary to false-positive results and limited test reproducibility, it is recommended that positive serum galactomannan results be repeated [</a:t>
            </a:r>
            <a:r>
              <a:rPr lang="en-US" altLang="ko-KR" sz="1200" b="0" i="0" u="none" strike="noStrike" kern="1200" dirty="0" smtClean="0">
                <a:solidFill>
                  <a:schemeClr val="tx1"/>
                </a:solidFill>
                <a:effectLst/>
                <a:latin typeface="+mn-lt"/>
                <a:ea typeface="+mn-ea"/>
                <a:cs typeface="+mn-cs"/>
                <a:hlinkClick r:id="rId3"/>
              </a:rPr>
              <a:t>16</a:t>
            </a:r>
            <a:r>
              <a:rPr lang="en-US" altLang="ko-KR" sz="1200" b="0" i="0" kern="1200" dirty="0" smtClean="0">
                <a:solidFill>
                  <a:schemeClr val="tx1"/>
                </a:solidFill>
                <a:effectLst/>
                <a:latin typeface="+mn-lt"/>
                <a:ea typeface="+mn-ea"/>
                <a:cs typeface="+mn-cs"/>
              </a:rPr>
              <a:t>]. Moreover, prophylactic antifungals targeting the cell wall such as </a:t>
            </a:r>
            <a:r>
              <a:rPr lang="en-US" altLang="ko-KR" sz="1200" b="0" i="0" kern="1200" dirty="0" err="1" smtClean="0">
                <a:solidFill>
                  <a:schemeClr val="tx1"/>
                </a:solidFill>
                <a:effectLst/>
                <a:latin typeface="+mn-lt"/>
                <a:ea typeface="+mn-ea"/>
                <a:cs typeface="+mn-cs"/>
              </a:rPr>
              <a:t>triazoles</a:t>
            </a:r>
            <a:r>
              <a:rPr lang="en-US" altLang="ko-KR" sz="1200" b="0" i="0" kern="1200" dirty="0" smtClean="0">
                <a:solidFill>
                  <a:schemeClr val="tx1"/>
                </a:solidFill>
                <a:effectLst/>
                <a:latin typeface="+mn-lt"/>
                <a:ea typeface="+mn-ea"/>
                <a:cs typeface="+mn-cs"/>
              </a:rPr>
              <a:t> may decrease the sensitivity of galactomannan; however, the degree of reduction has not been clearly established.</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26</a:t>
            </a:fld>
            <a:endParaRPr lang="ko-KR" altLang="en-US"/>
          </a:p>
        </p:txBody>
      </p:sp>
    </p:spTree>
    <p:extLst>
      <p:ext uri="{BB962C8B-B14F-4D97-AF65-F5344CB8AC3E}">
        <p14:creationId xmlns:p14="http://schemas.microsoft.com/office/powerpoint/2010/main" val="219012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(semi invasive, ABPA</a:t>
            </a:r>
            <a:r>
              <a:rPr lang="ko-KR" altLang="en-US" dirty="0" smtClean="0"/>
              <a:t>는 포함</a:t>
            </a:r>
            <a:r>
              <a:rPr lang="en-US" altLang="ko-KR" dirty="0" smtClean="0"/>
              <a:t>x)-Q1</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27</a:t>
            </a:fld>
            <a:endParaRPr lang="ko-KR" altLang="en-US"/>
          </a:p>
        </p:txBody>
      </p:sp>
    </p:spTree>
    <p:extLst>
      <p:ext uri="{BB962C8B-B14F-4D97-AF65-F5344CB8AC3E}">
        <p14:creationId xmlns:p14="http://schemas.microsoft.com/office/powerpoint/2010/main" val="521007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Imaging features in pulmonary </a:t>
            </a:r>
            <a:r>
              <a:rPr lang="en-US" altLang="ko-KR" sz="1200" b="0" i="0" kern="1200" dirty="0" err="1" smtClean="0">
                <a:solidFill>
                  <a:schemeClr val="tx1"/>
                </a:solidFill>
                <a:effectLst/>
                <a:latin typeface="+mn-lt"/>
                <a:ea typeface="+mn-ea"/>
                <a:cs typeface="+mn-cs"/>
              </a:rPr>
              <a:t>mucormycosis</a:t>
            </a:r>
            <a:r>
              <a:rPr lang="en-US" altLang="ko-KR" sz="1200" b="0" i="0" kern="1200" dirty="0" smtClean="0">
                <a:solidFill>
                  <a:schemeClr val="tx1"/>
                </a:solidFill>
                <a:effectLst/>
                <a:latin typeface="+mn-lt"/>
                <a:ea typeface="+mn-ea"/>
                <a:cs typeface="+mn-cs"/>
              </a:rPr>
              <a:t> are nonspecific, it can present as a </a:t>
            </a:r>
            <a:r>
              <a:rPr lang="en-US" altLang="ko-KR" sz="1200" b="0" i="0" u="none" strike="noStrike" kern="1200" dirty="0" smtClean="0">
                <a:solidFill>
                  <a:schemeClr val="tx1"/>
                </a:solidFill>
                <a:effectLst/>
                <a:latin typeface="+mn-lt"/>
                <a:ea typeface="+mn-ea"/>
                <a:cs typeface="+mn-cs"/>
                <a:hlinkClick r:id="rId3"/>
              </a:rPr>
              <a:t>solitary nodule</a:t>
            </a:r>
            <a:r>
              <a:rPr lang="en-US" altLang="ko-KR" sz="1200" b="0" i="0" kern="1200" dirty="0" smtClean="0">
                <a:solidFill>
                  <a:schemeClr val="tx1"/>
                </a:solidFill>
                <a:effectLst/>
                <a:latin typeface="+mn-lt"/>
                <a:ea typeface="+mn-ea"/>
                <a:cs typeface="+mn-cs"/>
              </a:rPr>
              <a:t>, lobular </a:t>
            </a:r>
            <a:r>
              <a:rPr lang="en-US" altLang="ko-KR" sz="1200" b="0" i="0" u="none" strike="noStrike" kern="1200" dirty="0" smtClean="0">
                <a:solidFill>
                  <a:schemeClr val="tx1"/>
                </a:solidFill>
                <a:effectLst/>
                <a:latin typeface="+mn-lt"/>
                <a:ea typeface="+mn-ea"/>
                <a:cs typeface="+mn-cs"/>
                <a:hlinkClick r:id="rId4"/>
              </a:rPr>
              <a:t>consolidation</a:t>
            </a:r>
            <a:r>
              <a:rPr lang="en-US" altLang="ko-KR" sz="1200" b="0" i="0" kern="1200" dirty="0" smtClean="0">
                <a:solidFill>
                  <a:schemeClr val="tx1"/>
                </a:solidFill>
                <a:effectLst/>
                <a:latin typeface="+mn-lt"/>
                <a:ea typeface="+mn-ea"/>
                <a:cs typeface="+mn-cs"/>
              </a:rPr>
              <a:t> as in pneumonia, </a:t>
            </a:r>
            <a:r>
              <a:rPr lang="en-US" altLang="ko-KR" sz="1200" b="0" i="0" u="none" strike="noStrike" kern="1200" dirty="0" err="1" smtClean="0">
                <a:solidFill>
                  <a:schemeClr val="tx1"/>
                </a:solidFill>
                <a:effectLst/>
                <a:latin typeface="+mn-lt"/>
                <a:ea typeface="+mn-ea"/>
                <a:cs typeface="+mn-cs"/>
                <a:hlinkClick r:id="rId5"/>
              </a:rPr>
              <a:t>cavitary</a:t>
            </a:r>
            <a:r>
              <a:rPr lang="en-US" altLang="ko-KR" sz="1200" b="0" i="0" u="none" strike="noStrike" kern="1200" dirty="0" smtClean="0">
                <a:solidFill>
                  <a:schemeClr val="tx1"/>
                </a:solidFill>
                <a:effectLst/>
                <a:latin typeface="+mn-lt"/>
                <a:ea typeface="+mn-ea"/>
                <a:cs typeface="+mn-cs"/>
                <a:hlinkClick r:id="rId5"/>
              </a:rPr>
              <a:t> lesion</a:t>
            </a:r>
            <a:r>
              <a:rPr lang="en-US" altLang="ko-KR" sz="1200" b="0" i="0" kern="1200" dirty="0" smtClean="0">
                <a:solidFill>
                  <a:schemeClr val="tx1"/>
                </a:solidFill>
                <a:effectLst/>
                <a:latin typeface="+mn-lt"/>
                <a:ea typeface="+mn-ea"/>
                <a:cs typeface="+mn-cs"/>
              </a:rPr>
              <a:t> or in disseminated form</a:t>
            </a:r>
          </a:p>
          <a:p>
            <a:r>
              <a:rPr lang="en-US" altLang="ko-KR" sz="1200" b="0" i="0" kern="1200" dirty="0" smtClean="0">
                <a:solidFill>
                  <a:schemeClr val="tx1"/>
                </a:solidFill>
                <a:effectLst/>
                <a:latin typeface="+mn-lt"/>
                <a:ea typeface="+mn-ea"/>
                <a:cs typeface="+mn-cs"/>
              </a:rPr>
              <a:t>the peripheral capsule in the reverse halo sign tends to be thicker, which is highly suggestive of </a:t>
            </a:r>
            <a:r>
              <a:rPr lang="en-US" altLang="ko-KR" sz="1200" b="0" i="0" kern="1200" dirty="0" err="1" smtClean="0">
                <a:solidFill>
                  <a:schemeClr val="tx1"/>
                </a:solidFill>
                <a:effectLst/>
                <a:latin typeface="+mn-lt"/>
                <a:ea typeface="+mn-ea"/>
                <a:cs typeface="+mn-cs"/>
              </a:rPr>
              <a:t>mucormycosis</a:t>
            </a:r>
            <a:r>
              <a:rPr lang="en-US" altLang="ko-KR" sz="1200" b="0" i="0" kern="1200" dirty="0" smtClean="0">
                <a:solidFill>
                  <a:schemeClr val="tx1"/>
                </a:solidFill>
                <a:effectLst/>
                <a:latin typeface="+mn-lt"/>
                <a:ea typeface="+mn-ea"/>
                <a:cs typeface="+mn-cs"/>
              </a:rPr>
              <a:t>.</a:t>
            </a:r>
          </a:p>
          <a:p>
            <a:r>
              <a:rPr lang="en-US" altLang="ko-KR" sz="1200" b="0" i="0" kern="1200" dirty="0" smtClean="0">
                <a:solidFill>
                  <a:schemeClr val="tx1"/>
                </a:solidFill>
                <a:effectLst/>
                <a:latin typeface="+mn-lt"/>
                <a:ea typeface="+mn-ea"/>
                <a:cs typeface="+mn-cs"/>
              </a:rPr>
              <a:t>However, differentiation from other infectious agents cannot be made by imaging.</a:t>
            </a:r>
          </a:p>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31</a:t>
            </a:fld>
            <a:endParaRPr lang="ko-KR" altLang="en-US"/>
          </a:p>
        </p:txBody>
      </p:sp>
    </p:spTree>
    <p:extLst>
      <p:ext uri="{BB962C8B-B14F-4D97-AF65-F5344CB8AC3E}">
        <p14:creationId xmlns:p14="http://schemas.microsoft.com/office/powerpoint/2010/main" val="4252979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0" kern="1200" dirty="0" smtClean="0">
                <a:solidFill>
                  <a:schemeClr val="tx1"/>
                </a:solidFill>
                <a:effectLst/>
                <a:latin typeface="+mn-lt"/>
                <a:ea typeface="+mn-ea"/>
                <a:cs typeface="+mn-cs"/>
              </a:rPr>
              <a:t>Figure 3</a:t>
            </a:r>
            <a:r>
              <a:rPr lang="en-US" altLang="ko-KR" sz="1200" b="0" i="0" kern="1200" dirty="0" smtClean="0">
                <a:solidFill>
                  <a:schemeClr val="tx1"/>
                </a:solidFill>
                <a:effectLst/>
                <a:latin typeface="+mn-lt"/>
                <a:ea typeface="+mn-ea"/>
                <a:cs typeface="+mn-cs"/>
              </a:rPr>
              <a:t>. The Network of cellular defense against fungal infections in the lung. </a:t>
            </a:r>
            <a:r>
              <a:rPr lang="en-US" altLang="ko-KR" sz="1200" b="1" i="0" kern="1200" dirty="0" smtClean="0">
                <a:solidFill>
                  <a:schemeClr val="tx1"/>
                </a:solidFill>
                <a:effectLst/>
                <a:latin typeface="+mn-lt"/>
                <a:ea typeface="+mn-ea"/>
                <a:cs typeface="+mn-cs"/>
              </a:rPr>
              <a:t>(A)</a:t>
            </a:r>
            <a:r>
              <a:rPr lang="en-US" altLang="ko-KR" sz="1200" b="0" i="0" kern="1200" dirty="0" smtClean="0">
                <a:solidFill>
                  <a:schemeClr val="tx1"/>
                </a:solidFill>
                <a:effectLst/>
                <a:latin typeface="+mn-lt"/>
                <a:ea typeface="+mn-ea"/>
                <a:cs typeface="+mn-cs"/>
              </a:rPr>
              <a:t> The cell category in host response to infection</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5</a:t>
            </a:fld>
            <a:endParaRPr lang="ko-KR" altLang="en-US"/>
          </a:p>
        </p:txBody>
      </p:sp>
    </p:spTree>
    <p:extLst>
      <p:ext uri="{BB962C8B-B14F-4D97-AF65-F5344CB8AC3E}">
        <p14:creationId xmlns:p14="http://schemas.microsoft.com/office/powerpoint/2010/main" val="2399832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arenBoth"/>
            </a:pPr>
            <a:r>
              <a:rPr lang="en-US" altLang="ko-KR" sz="1200" b="0" i="0" kern="1200" dirty="0" smtClean="0">
                <a:solidFill>
                  <a:schemeClr val="tx1"/>
                </a:solidFill>
                <a:effectLst/>
                <a:latin typeface="+mn-lt"/>
                <a:ea typeface="+mn-ea"/>
                <a:cs typeface="+mn-cs"/>
              </a:rPr>
              <a:t>Killing and clearance by macrophages after phagocytosis, </a:t>
            </a:r>
          </a:p>
          <a:p>
            <a:pPr marL="228600" indent="-228600">
              <a:buAutoNum type="arabicParenBoth"/>
            </a:pPr>
            <a:r>
              <a:rPr lang="en-US" altLang="ko-KR" sz="1200" b="0" i="0" kern="1200" dirty="0" smtClean="0">
                <a:solidFill>
                  <a:schemeClr val="tx1"/>
                </a:solidFill>
                <a:effectLst/>
                <a:latin typeface="+mn-lt"/>
                <a:ea typeface="+mn-ea"/>
                <a:cs typeface="+mn-cs"/>
              </a:rPr>
              <a:t>The encapsulated fungi are able to escape from phagocytosis and further establish virtual infection after pulmonary colonization, from asymptomatic latency period to local inflammation such as pneumonia, </a:t>
            </a:r>
          </a:p>
          <a:p>
            <a:pPr marL="228600" indent="-228600">
              <a:buAutoNum type="arabicParenBoth"/>
            </a:pPr>
            <a:r>
              <a:rPr lang="en-US" altLang="ko-KR" sz="1200" b="0" i="0" kern="1200" dirty="0" smtClean="0">
                <a:solidFill>
                  <a:schemeClr val="tx1"/>
                </a:solidFill>
                <a:effectLst/>
                <a:latin typeface="+mn-lt"/>
                <a:ea typeface="+mn-ea"/>
                <a:cs typeface="+mn-cs"/>
              </a:rPr>
              <a:t>Part of the phagocytosed fungi could escape from killing and further parasitize the host cells like a Trojan horse which transports the pathogenic fungi into the CNS via circulation. After crossing the BBB, Cn that accumulates in the CNS would result in lethal </a:t>
            </a:r>
            <a:r>
              <a:rPr lang="en-US" altLang="ko-KR" sz="1200" b="0" i="0" kern="1200" dirty="0" err="1" smtClean="0">
                <a:solidFill>
                  <a:schemeClr val="tx1"/>
                </a:solidFill>
                <a:effectLst/>
                <a:latin typeface="+mn-lt"/>
                <a:ea typeface="+mn-ea"/>
                <a:cs typeface="+mn-cs"/>
              </a:rPr>
              <a:t>cryptococcal</a:t>
            </a:r>
            <a:r>
              <a:rPr lang="en-US" altLang="ko-KR" sz="1200" b="0" i="0" kern="1200" dirty="0" smtClean="0">
                <a:solidFill>
                  <a:schemeClr val="tx1"/>
                </a:solidFill>
                <a:effectLst/>
                <a:latin typeface="+mn-lt"/>
                <a:ea typeface="+mn-ea"/>
                <a:cs typeface="+mn-cs"/>
              </a:rPr>
              <a:t> meningitis especially in susceptible hosts.</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32</a:t>
            </a:fld>
            <a:endParaRPr lang="ko-KR" altLang="en-US"/>
          </a:p>
        </p:txBody>
      </p:sp>
    </p:spTree>
    <p:extLst>
      <p:ext uri="{BB962C8B-B14F-4D97-AF65-F5344CB8AC3E}">
        <p14:creationId xmlns:p14="http://schemas.microsoft.com/office/powerpoint/2010/main" val="35679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33</a:t>
            </a:fld>
            <a:endParaRPr lang="ko-KR" altLang="en-US"/>
          </a:p>
        </p:txBody>
      </p:sp>
    </p:spTree>
    <p:extLst>
      <p:ext uri="{BB962C8B-B14F-4D97-AF65-F5344CB8AC3E}">
        <p14:creationId xmlns:p14="http://schemas.microsoft.com/office/powerpoint/2010/main" val="995670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 a) a single small nodule; b) a single large nodule; c) multiple lung nodules; d) pneumonia, with a single focus of a dense pulmonary infiltrate; e) multiple patches with lower density shadows; f) mixed, both nodule and pneumonic foci in bilateral lungs.</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34</a:t>
            </a:fld>
            <a:endParaRPr lang="ko-KR" altLang="en-US"/>
          </a:p>
        </p:txBody>
      </p:sp>
    </p:spTree>
    <p:extLst>
      <p:ext uri="{BB962C8B-B14F-4D97-AF65-F5344CB8AC3E}">
        <p14:creationId xmlns:p14="http://schemas.microsoft.com/office/powerpoint/2010/main" val="13651272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35</a:t>
            </a:fld>
            <a:endParaRPr lang="ko-KR" altLang="en-US"/>
          </a:p>
        </p:txBody>
      </p:sp>
    </p:spTree>
    <p:extLst>
      <p:ext uri="{BB962C8B-B14F-4D97-AF65-F5344CB8AC3E}">
        <p14:creationId xmlns:p14="http://schemas.microsoft.com/office/powerpoint/2010/main" val="2938750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Among them, granulocytes and monocytes/macrophages as well as DCs are typical myeloid lineages which are the major cellular agents for innate immunity. In the respiratory tract, these cells constitute the first line of defense. Alveolar macrophages are monocytes/macrophages specifically resident in the lung; neutrophils are quickly infiltrated to the sites of inflammation to eradicate the pathogen and to promote tissue repair; pathogens, or antigens bind to DC-SIGN expressing immature DC to gain access to these cells for uptake, meanwhile activating DCs trigger adaptive immunity mediated by the T cells. The direct anti-pathogen effect of NK cells, as a central player of innate immunity, is ascribed to their direct cytotoxicity and cytotoxic cytokine and granule-secreting capacity. In addition, other innate like cells such as ILC and special T cell types such as </a:t>
            </a:r>
            <a:r>
              <a:rPr lang="en-US" altLang="ko-KR" sz="1200" b="0" i="0" kern="1200" dirty="0" err="1" smtClean="0">
                <a:solidFill>
                  <a:schemeClr val="tx1"/>
                </a:solidFill>
                <a:effectLst/>
                <a:latin typeface="+mn-lt"/>
                <a:ea typeface="+mn-ea"/>
                <a:cs typeface="+mn-cs"/>
              </a:rPr>
              <a:t>γδT</a:t>
            </a:r>
            <a:r>
              <a:rPr lang="en-US" altLang="ko-KR" sz="1200" b="0" i="0" kern="1200" dirty="0" smtClean="0">
                <a:solidFill>
                  <a:schemeClr val="tx1"/>
                </a:solidFill>
                <a:effectLst/>
                <a:latin typeface="+mn-lt"/>
                <a:ea typeface="+mn-ea"/>
                <a:cs typeface="+mn-cs"/>
              </a:rPr>
              <a:t> cells also contribute to the host defense by cytokine secretion or other approaches, with concomitant inducement of MDSC. For adaptive immunity, CD4+ T helper cell immunity is predominant in the pathogen-induced inflammation, IFN-γ produced by active Th1 cells is beneficial for Cryptococcus clearance, and the Th17 cells with IL-17/IL-23 secretion also plays important roles in a pulmonary fungal infection. In contrast, Th2 cells with anti-inflammatory cytokine secretion and </a:t>
            </a:r>
            <a:r>
              <a:rPr lang="en-US" altLang="ko-KR" sz="1200" b="0" i="0" kern="1200" dirty="0" err="1" smtClean="0">
                <a:solidFill>
                  <a:schemeClr val="tx1"/>
                </a:solidFill>
                <a:effectLst/>
                <a:latin typeface="+mn-lt"/>
                <a:ea typeface="+mn-ea"/>
                <a:cs typeface="+mn-cs"/>
              </a:rPr>
              <a:t>Treg</a:t>
            </a:r>
            <a:r>
              <a:rPr lang="en-US" altLang="ko-KR" sz="1200" b="0" i="0" kern="1200" dirty="0" smtClean="0">
                <a:solidFill>
                  <a:schemeClr val="tx1"/>
                </a:solidFill>
                <a:effectLst/>
                <a:latin typeface="+mn-lt"/>
                <a:ea typeface="+mn-ea"/>
                <a:cs typeface="+mn-cs"/>
              </a:rPr>
              <a:t> cells with immunosuppression activity participate in the host response upon fungal infection usually with negative outcomes. In the microenvironment, secreted cytokines further regulate innate and adaptive cells function through cytokine receptors. Besides multiple immune cells, the epithelial cells at the mucosal barrier also confer a protective activity against the invasive fungi in the respiratory tract. In the lung blood vessel, the roles of endothelial cells and RBC have rarely been reported.</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6</a:t>
            </a:fld>
            <a:endParaRPr lang="ko-KR" altLang="en-US"/>
          </a:p>
        </p:txBody>
      </p:sp>
    </p:spTree>
    <p:extLst>
      <p:ext uri="{BB962C8B-B14F-4D97-AF65-F5344CB8AC3E}">
        <p14:creationId xmlns:p14="http://schemas.microsoft.com/office/powerpoint/2010/main" val="637502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Summary of fungal infection to human hosts. Opportunistic fungi or endemic fungi infection usually occurs in hosts with a profound immune deficiency involving HIV/AIDS, or immunosuppressed patients involving hematopoietic stem cells (HSCs) or solid organ transplantation, immunosuppressant, or </a:t>
            </a:r>
            <a:r>
              <a:rPr lang="en-US" altLang="ko-KR" sz="1200" b="0" i="0" kern="1200" dirty="0" err="1" smtClean="0">
                <a:solidFill>
                  <a:schemeClr val="tx1"/>
                </a:solidFill>
                <a:effectLst/>
                <a:latin typeface="+mn-lt"/>
                <a:ea typeface="+mn-ea"/>
                <a:cs typeface="+mn-cs"/>
              </a:rPr>
              <a:t>glucocorticosteroid</a:t>
            </a:r>
            <a:r>
              <a:rPr lang="en-US" altLang="ko-KR" sz="1200" b="0" i="0" kern="1200" dirty="0" smtClean="0">
                <a:solidFill>
                  <a:schemeClr val="tx1"/>
                </a:solidFill>
                <a:effectLst/>
                <a:latin typeface="+mn-lt"/>
                <a:ea typeface="+mn-ea"/>
                <a:cs typeface="+mn-cs"/>
              </a:rPr>
              <a:t> therapy, hematological disorders (leukemia, lymphoma), cancer, and chronic granulomatous diseases. In susceptible hosts, multiple factors participated in this process including HIV, Fungus, immune cells, or even the immunosuppressant and transplanted organs. Infection and subsequent inflammation result in diseases e.g., Mycoses, pneumonia, and meningitis. The current anti-fungal treatments include azoles and Amphotericin B, but potential risks also lead to the ineffectiveness of the drugs.</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7</a:t>
            </a:fld>
            <a:endParaRPr lang="ko-KR" altLang="en-US"/>
          </a:p>
        </p:txBody>
      </p:sp>
    </p:spTree>
    <p:extLst>
      <p:ext uri="{BB962C8B-B14F-4D97-AF65-F5344CB8AC3E}">
        <p14:creationId xmlns:p14="http://schemas.microsoft.com/office/powerpoint/2010/main" val="3855686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 </a:t>
            </a:r>
            <a:r>
              <a:rPr lang="en-US" altLang="ko-KR" sz="1200" b="0" i="1" kern="1200" dirty="0" smtClean="0">
                <a:solidFill>
                  <a:schemeClr val="tx1"/>
                </a:solidFill>
                <a:effectLst/>
                <a:latin typeface="+mn-lt"/>
                <a:ea typeface="+mn-ea"/>
                <a:cs typeface="+mn-cs"/>
              </a:rPr>
              <a:t>Aspergillus </a:t>
            </a:r>
            <a:r>
              <a:rPr lang="en-US" altLang="ko-KR" sz="1200" b="0" i="1" kern="1200" dirty="0" err="1" smtClean="0">
                <a:solidFill>
                  <a:schemeClr val="tx1"/>
                </a:solidFill>
                <a:effectLst/>
                <a:latin typeface="+mn-lt"/>
                <a:ea typeface="+mn-ea"/>
                <a:cs typeface="+mn-cs"/>
              </a:rPr>
              <a:t>fumigatus</a:t>
            </a:r>
            <a:r>
              <a:rPr lang="en-US" altLang="ko-KR" sz="1200" b="0" i="0" kern="1200" dirty="0" smtClean="0">
                <a:solidFill>
                  <a:schemeClr val="tx1"/>
                </a:solidFill>
                <a:effectLst/>
                <a:latin typeface="+mn-lt"/>
                <a:ea typeface="+mn-ea"/>
                <a:cs typeface="+mn-cs"/>
              </a:rPr>
              <a:t> in humans: Hyphae are the pathogenicity for IPA. </a:t>
            </a:r>
            <a:r>
              <a:rPr lang="en-US" altLang="ko-KR" sz="1200" b="0" i="1" kern="1200" dirty="0" smtClean="0">
                <a:solidFill>
                  <a:schemeClr val="tx1"/>
                </a:solidFill>
                <a:effectLst/>
                <a:latin typeface="+mn-lt"/>
                <a:ea typeface="+mn-ea"/>
                <a:cs typeface="+mn-cs"/>
              </a:rPr>
              <a:t>Aspergillus </a:t>
            </a:r>
            <a:r>
              <a:rPr lang="en-US" altLang="ko-KR" sz="1200" b="0" i="1" kern="1200" dirty="0" err="1" smtClean="0">
                <a:solidFill>
                  <a:schemeClr val="tx1"/>
                </a:solidFill>
                <a:effectLst/>
                <a:latin typeface="+mn-lt"/>
                <a:ea typeface="+mn-ea"/>
                <a:cs typeface="+mn-cs"/>
              </a:rPr>
              <a:t>fumigatus</a:t>
            </a:r>
            <a:r>
              <a:rPr lang="en-US" altLang="ko-KR" sz="1200" b="0" i="0" kern="1200" dirty="0" smtClean="0">
                <a:solidFill>
                  <a:schemeClr val="tx1"/>
                </a:solidFill>
                <a:effectLst/>
                <a:latin typeface="+mn-lt"/>
                <a:ea typeface="+mn-ea"/>
                <a:cs typeface="+mn-cs"/>
              </a:rPr>
              <a:t> are a Filamentous fungus in the lung. Inhaled conidia (spores) could be ingested and killed by the alveolar macrophage constructed first line of host defense, while the escaped conidia grow into mature germ tubes and hyphae, which not only cause Invasive pulmonary aspergillosis (IPA) but also lead to systemic dissemination by invading vessels. This pathological process is more common in patients who lack an effective host defense or hyphal defense. </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9</a:t>
            </a:fld>
            <a:endParaRPr lang="ko-KR" altLang="en-US"/>
          </a:p>
        </p:txBody>
      </p:sp>
    </p:spTree>
    <p:extLst>
      <p:ext uri="{BB962C8B-B14F-4D97-AF65-F5344CB8AC3E}">
        <p14:creationId xmlns:p14="http://schemas.microsoft.com/office/powerpoint/2010/main" val="35858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 a thin walled cavity secondary to tuberculosis , containing a </a:t>
            </a:r>
            <a:r>
              <a:rPr lang="en-US" altLang="ko-KR" sz="1200" b="0" i="0" kern="1200" dirty="0" err="1" smtClean="0">
                <a:solidFill>
                  <a:schemeClr val="tx1"/>
                </a:solidFill>
                <a:effectLst/>
                <a:latin typeface="+mn-lt"/>
                <a:ea typeface="+mn-ea"/>
                <a:cs typeface="+mn-cs"/>
              </a:rPr>
              <a:t>hyperdense</a:t>
            </a:r>
            <a:r>
              <a:rPr lang="en-US" altLang="ko-KR" sz="1200" b="0" i="0" kern="1200" dirty="0" smtClean="0">
                <a:solidFill>
                  <a:schemeClr val="tx1"/>
                </a:solidFill>
                <a:effectLst/>
                <a:latin typeface="+mn-lt"/>
                <a:ea typeface="+mn-ea"/>
                <a:cs typeface="+mn-cs"/>
              </a:rPr>
              <a:t> soft tissue attenuation with surrounding air </a:t>
            </a:r>
            <a:r>
              <a:rPr lang="en-US" altLang="ko-KR" sz="1200" b="0" i="0" kern="1200" dirty="0" err="1" smtClean="0">
                <a:solidFill>
                  <a:schemeClr val="tx1"/>
                </a:solidFill>
                <a:effectLst/>
                <a:latin typeface="+mn-lt"/>
                <a:ea typeface="+mn-ea"/>
                <a:cs typeface="+mn-cs"/>
              </a:rPr>
              <a:t>lucency</a:t>
            </a:r>
            <a:r>
              <a:rPr lang="en-US" altLang="ko-KR" sz="1200" b="0" i="0" kern="1200" dirty="0" smtClean="0">
                <a:solidFill>
                  <a:schemeClr val="tx1"/>
                </a:solidFill>
                <a:effectLst/>
                <a:latin typeface="+mn-lt"/>
                <a:ea typeface="+mn-ea"/>
                <a:cs typeface="+mn-cs"/>
              </a:rPr>
              <a:t> characteristic of </a:t>
            </a:r>
            <a:r>
              <a:rPr lang="en-US" altLang="ko-KR" sz="1200" b="0" i="0" kern="1200" dirty="0" err="1" smtClean="0">
                <a:solidFill>
                  <a:schemeClr val="tx1"/>
                </a:solidFill>
                <a:effectLst/>
                <a:latin typeface="+mn-lt"/>
                <a:ea typeface="+mn-ea"/>
                <a:cs typeface="+mn-cs"/>
              </a:rPr>
              <a:t>aspergilloma</a:t>
            </a:r>
            <a:r>
              <a:rPr lang="en-US" altLang="ko-KR" sz="1200" b="0" i="0" kern="1200" dirty="0" smtClean="0">
                <a:solidFill>
                  <a:schemeClr val="tx1"/>
                </a:solidFill>
                <a:effectLst/>
                <a:latin typeface="+mn-lt"/>
                <a:ea typeface="+mn-ea"/>
                <a:cs typeface="+mn-cs"/>
              </a:rPr>
              <a:t> and air crescent sign . Few fibrotic changes are seen surrounding the cavity . Cavity wall </a:t>
            </a:r>
            <a:r>
              <a:rPr lang="ko-KR" altLang="en-US" sz="1200" b="0" i="0" kern="1200" dirty="0" smtClean="0">
                <a:solidFill>
                  <a:schemeClr val="tx1"/>
                </a:solidFill>
                <a:effectLst/>
                <a:latin typeface="+mn-lt"/>
                <a:ea typeface="+mn-ea"/>
                <a:cs typeface="+mn-cs"/>
              </a:rPr>
              <a:t>이 두껍고</a:t>
            </a:r>
            <a:r>
              <a:rPr lang="en-US" altLang="ko-KR" sz="1200" b="0" i="0" kern="1200" dirty="0" smtClean="0">
                <a:solidFill>
                  <a:schemeClr val="tx1"/>
                </a:solidFill>
                <a:effectLst/>
                <a:latin typeface="+mn-lt"/>
                <a:ea typeface="+mn-ea"/>
                <a:cs typeface="+mn-cs"/>
              </a:rPr>
              <a:t>, pleura </a:t>
            </a:r>
            <a:r>
              <a:rPr lang="ko-KR" altLang="en-US" sz="1200" b="0" i="0" kern="1200" dirty="0" smtClean="0">
                <a:solidFill>
                  <a:schemeClr val="tx1"/>
                </a:solidFill>
                <a:effectLst/>
                <a:latin typeface="+mn-lt"/>
                <a:ea typeface="+mn-ea"/>
                <a:cs typeface="+mn-cs"/>
              </a:rPr>
              <a:t>근처에 위치해 있음</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따라서</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어떤 경우에는 </a:t>
            </a:r>
            <a:r>
              <a:rPr lang="en-US" altLang="ko-KR" sz="1200" b="0" i="0" kern="1200" dirty="0" smtClean="0">
                <a:solidFill>
                  <a:schemeClr val="tx1"/>
                </a:solidFill>
                <a:effectLst/>
                <a:latin typeface="+mn-lt"/>
                <a:ea typeface="+mn-ea"/>
                <a:cs typeface="+mn-cs"/>
              </a:rPr>
              <a:t>pleural </a:t>
            </a:r>
            <a:r>
              <a:rPr lang="en-US" altLang="ko-KR" sz="1200" b="0" i="0" kern="1200" dirty="0" err="1" smtClean="0">
                <a:solidFill>
                  <a:schemeClr val="tx1"/>
                </a:solidFill>
                <a:effectLst/>
                <a:latin typeface="+mn-lt"/>
                <a:ea typeface="+mn-ea"/>
                <a:cs typeface="+mn-cs"/>
              </a:rPr>
              <a:t>thicening</a:t>
            </a:r>
            <a:r>
              <a:rPr lang="ko-KR" altLang="en-US" sz="1200" b="0" i="0" kern="1200" dirty="0" smtClean="0">
                <a:solidFill>
                  <a:schemeClr val="tx1"/>
                </a:solidFill>
                <a:effectLst/>
                <a:latin typeface="+mn-lt"/>
                <a:ea typeface="+mn-ea"/>
                <a:cs typeface="+mn-cs"/>
              </a:rPr>
              <a:t>이 가장 </a:t>
            </a:r>
            <a:r>
              <a:rPr lang="en-US" altLang="ko-KR" sz="1200" b="0" i="0" kern="1200" dirty="0" err="1" smtClean="0">
                <a:solidFill>
                  <a:schemeClr val="tx1"/>
                </a:solidFill>
                <a:effectLst/>
                <a:latin typeface="+mn-lt"/>
                <a:ea typeface="+mn-ea"/>
                <a:cs typeface="+mn-cs"/>
              </a:rPr>
              <a:t>earlist</a:t>
            </a:r>
            <a:r>
              <a:rPr lang="en-US" altLang="ko-KR" sz="1200" b="0" i="0" kern="1200" dirty="0" smtClean="0">
                <a:solidFill>
                  <a:schemeClr val="tx1"/>
                </a:solidFill>
                <a:effectLst/>
                <a:latin typeface="+mn-lt"/>
                <a:ea typeface="+mn-ea"/>
                <a:cs typeface="+mn-cs"/>
              </a:rPr>
              <a:t> finding</a:t>
            </a:r>
            <a:r>
              <a:rPr lang="ko-KR" altLang="en-US" sz="1200" b="0" i="0" kern="1200" dirty="0" smtClean="0">
                <a:solidFill>
                  <a:schemeClr val="tx1"/>
                </a:solidFill>
                <a:effectLst/>
                <a:latin typeface="+mn-lt"/>
                <a:ea typeface="+mn-ea"/>
                <a:cs typeface="+mn-cs"/>
              </a:rPr>
              <a:t>이 되기도 한다</a:t>
            </a:r>
            <a:r>
              <a:rPr lang="en-US" altLang="ko-KR" sz="1200" b="0" i="0" kern="1200" dirty="0" smtClean="0">
                <a:solidFill>
                  <a:schemeClr val="tx1"/>
                </a:solidFill>
                <a:effectLst/>
                <a:latin typeface="+mn-lt"/>
                <a:ea typeface="+mn-ea"/>
                <a:cs typeface="+mn-cs"/>
              </a:rPr>
              <a:t>. </a:t>
            </a:r>
          </a:p>
          <a:p>
            <a:endParaRPr lang="en-US" altLang="ko-KR" sz="1200" b="0" i="0" kern="1200" dirty="0" smtClean="0">
              <a:solidFill>
                <a:schemeClr val="tx1"/>
              </a:solidFill>
              <a:effectLst/>
              <a:latin typeface="+mn-lt"/>
              <a:ea typeface="+mn-ea"/>
              <a:cs typeface="+mn-cs"/>
            </a:endParaRPr>
          </a:p>
          <a:p>
            <a:r>
              <a:rPr lang="ko-KR" altLang="en-US" sz="1200" b="0" i="0" kern="1200" dirty="0" smtClean="0">
                <a:solidFill>
                  <a:schemeClr val="tx1"/>
                </a:solidFill>
                <a:effectLst/>
                <a:latin typeface="+mn-lt"/>
                <a:ea typeface="+mn-ea"/>
                <a:cs typeface="+mn-cs"/>
              </a:rPr>
              <a:t>보통은 </a:t>
            </a:r>
            <a:r>
              <a:rPr lang="en-US" altLang="ko-KR" sz="1200" b="0" i="0" kern="1200" dirty="0" smtClean="0">
                <a:solidFill>
                  <a:schemeClr val="tx1"/>
                </a:solidFill>
                <a:effectLst/>
                <a:latin typeface="+mn-lt"/>
                <a:ea typeface="+mn-ea"/>
                <a:cs typeface="+mn-cs"/>
              </a:rPr>
              <a:t>asymptomatic </a:t>
            </a:r>
            <a:r>
              <a:rPr lang="ko-KR" altLang="en-US" sz="1200" b="0" i="0" kern="1200" dirty="0" smtClean="0">
                <a:solidFill>
                  <a:schemeClr val="tx1"/>
                </a:solidFill>
                <a:effectLst/>
                <a:latin typeface="+mn-lt"/>
                <a:ea typeface="+mn-ea"/>
                <a:cs typeface="+mn-cs"/>
              </a:rPr>
              <a:t>하지만</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가장 흔한 증상은 </a:t>
            </a:r>
            <a:r>
              <a:rPr lang="en-US" altLang="ko-KR" sz="1200" b="0" i="0" kern="1200" dirty="0" smtClean="0">
                <a:solidFill>
                  <a:schemeClr val="tx1"/>
                </a:solidFill>
                <a:effectLst/>
                <a:latin typeface="+mn-lt"/>
                <a:ea typeface="+mn-ea"/>
                <a:cs typeface="+mn-cs"/>
              </a:rPr>
              <a:t>hemoptysis </a:t>
            </a:r>
            <a:r>
              <a:rPr lang="ko-KR" altLang="en-US" sz="1200" b="0" i="0" kern="1200" dirty="0" smtClean="0">
                <a:solidFill>
                  <a:schemeClr val="tx1"/>
                </a:solidFill>
                <a:effectLst/>
                <a:latin typeface="+mn-lt"/>
                <a:ea typeface="+mn-ea"/>
                <a:cs typeface="+mn-cs"/>
              </a:rPr>
              <a:t>이고</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이런 경우 </a:t>
            </a:r>
            <a:r>
              <a:rPr lang="en-US" altLang="ko-KR" sz="1200" b="0" i="0" kern="1200" dirty="0" smtClean="0">
                <a:solidFill>
                  <a:schemeClr val="tx1"/>
                </a:solidFill>
                <a:effectLst/>
                <a:latin typeface="+mn-lt"/>
                <a:ea typeface="+mn-ea"/>
                <a:cs typeface="+mn-cs"/>
              </a:rPr>
              <a:t>emboli</a:t>
            </a:r>
            <a:r>
              <a:rPr lang="ko-KR" altLang="en-US" sz="1200" b="0" i="0" kern="1200" dirty="0" smtClean="0">
                <a:solidFill>
                  <a:schemeClr val="tx1"/>
                </a:solidFill>
                <a:effectLst/>
                <a:latin typeface="+mn-lt"/>
                <a:ea typeface="+mn-ea"/>
                <a:cs typeface="+mn-cs"/>
              </a:rPr>
              <a:t>를 고려해봐도 좋고</a:t>
            </a:r>
            <a:r>
              <a:rPr lang="en-US" altLang="ko-KR" sz="1200" b="0" i="0" kern="1200" dirty="0" smtClean="0">
                <a:solidFill>
                  <a:schemeClr val="tx1"/>
                </a:solidFill>
                <a:effectLst/>
                <a:latin typeface="+mn-lt"/>
                <a:ea typeface="+mn-ea"/>
                <a:cs typeface="+mn-cs"/>
              </a:rPr>
              <a:t>, life threatening </a:t>
            </a:r>
            <a:r>
              <a:rPr lang="ko-KR" altLang="en-US" sz="1200" b="0" i="0" kern="1200" dirty="0" smtClean="0">
                <a:solidFill>
                  <a:schemeClr val="tx1"/>
                </a:solidFill>
                <a:effectLst/>
                <a:latin typeface="+mn-lt"/>
                <a:ea typeface="+mn-ea"/>
                <a:cs typeface="+mn-cs"/>
              </a:rPr>
              <a:t>하게 </a:t>
            </a:r>
            <a:r>
              <a:rPr lang="en-US" altLang="ko-KR" sz="1200" b="0" i="0" kern="1200" dirty="0" smtClean="0">
                <a:solidFill>
                  <a:schemeClr val="tx1"/>
                </a:solidFill>
                <a:effectLst/>
                <a:latin typeface="+mn-lt"/>
                <a:ea typeface="+mn-ea"/>
                <a:cs typeface="+mn-cs"/>
              </a:rPr>
              <a:t>massive hemoptysis </a:t>
            </a:r>
            <a:r>
              <a:rPr lang="ko-KR" altLang="en-US" sz="1200" b="0" i="0" kern="1200" dirty="0" smtClean="0">
                <a:solidFill>
                  <a:schemeClr val="tx1"/>
                </a:solidFill>
                <a:effectLst/>
                <a:latin typeface="+mn-lt"/>
                <a:ea typeface="+mn-ea"/>
                <a:cs typeface="+mn-cs"/>
              </a:rPr>
              <a:t>한 경우에는 </a:t>
            </a:r>
            <a:r>
              <a:rPr lang="en-US" altLang="ko-KR" sz="1200" b="0" i="0" kern="1200" dirty="0" smtClean="0">
                <a:solidFill>
                  <a:schemeClr val="tx1"/>
                </a:solidFill>
                <a:effectLst/>
                <a:latin typeface="+mn-lt"/>
                <a:ea typeface="+mn-ea"/>
                <a:cs typeface="+mn-cs"/>
              </a:rPr>
              <a:t>surgical resection</a:t>
            </a:r>
            <a:r>
              <a:rPr lang="ko-KR" altLang="en-US" sz="1200" b="0" i="0" kern="1200" dirty="0" smtClean="0">
                <a:solidFill>
                  <a:schemeClr val="tx1"/>
                </a:solidFill>
                <a:effectLst/>
                <a:latin typeface="+mn-lt"/>
                <a:ea typeface="+mn-ea"/>
                <a:cs typeface="+mn-cs"/>
              </a:rPr>
              <a:t>을 하게 됩니다</a:t>
            </a:r>
            <a:r>
              <a:rPr lang="en-US" altLang="ko-KR" sz="1200" b="0" i="0" kern="1200" dirty="0" smtClean="0">
                <a:solidFill>
                  <a:schemeClr val="tx1"/>
                </a:solidFill>
                <a:effectLst/>
                <a:latin typeface="+mn-lt"/>
                <a:ea typeface="+mn-ea"/>
                <a:cs typeface="+mn-cs"/>
              </a:rPr>
              <a:t>. </a:t>
            </a:r>
          </a:p>
          <a:p>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 tubercular and </a:t>
            </a:r>
            <a:r>
              <a:rPr lang="en-US" altLang="ko-KR" sz="1200" b="0" i="0" kern="1200" dirty="0" err="1" smtClean="0">
                <a:solidFill>
                  <a:schemeClr val="tx1"/>
                </a:solidFill>
                <a:effectLst/>
                <a:latin typeface="+mn-lt"/>
                <a:ea typeface="+mn-ea"/>
                <a:cs typeface="+mn-cs"/>
              </a:rPr>
              <a:t>nontubercular</a:t>
            </a:r>
            <a:r>
              <a:rPr lang="en-US" altLang="ko-KR" sz="1200" b="0" i="0" kern="1200" dirty="0" smtClean="0">
                <a:solidFill>
                  <a:schemeClr val="tx1"/>
                </a:solidFill>
                <a:effectLst/>
                <a:latin typeface="+mn-lt"/>
                <a:ea typeface="+mn-ea"/>
                <a:cs typeface="+mn-cs"/>
              </a:rPr>
              <a:t> mycobacterial infections are the primary underlying lung conditions predisposing to the formation of </a:t>
            </a:r>
            <a:r>
              <a:rPr lang="en-US" altLang="ko-KR" sz="1200" b="0" i="0" kern="1200" dirty="0" err="1" smtClean="0">
                <a:solidFill>
                  <a:schemeClr val="tx1"/>
                </a:solidFill>
                <a:effectLst/>
                <a:latin typeface="+mn-lt"/>
                <a:ea typeface="+mn-ea"/>
                <a:cs typeface="+mn-cs"/>
              </a:rPr>
              <a:t>aspergilloma</a:t>
            </a:r>
            <a:endParaRPr lang="en-US" altLang="ko-KR" sz="1200" b="0" i="0" kern="1200" dirty="0" smtClean="0">
              <a:solidFill>
                <a:schemeClr val="tx1"/>
              </a:solidFill>
              <a:effectLst/>
              <a:latin typeface="+mn-lt"/>
              <a:ea typeface="+mn-ea"/>
              <a:cs typeface="+mn-cs"/>
            </a:endParaRPr>
          </a:p>
          <a:p>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there is a strong recommendation to perform a surgical resection of a simple </a:t>
            </a:r>
            <a:r>
              <a:rPr lang="en-US" altLang="ko-KR" sz="1200" b="0" i="0" kern="1200" dirty="0" err="1" smtClean="0">
                <a:solidFill>
                  <a:schemeClr val="tx1"/>
                </a:solidFill>
                <a:effectLst/>
                <a:latin typeface="+mn-lt"/>
                <a:ea typeface="+mn-ea"/>
                <a:cs typeface="+mn-cs"/>
              </a:rPr>
              <a:t>aspergilloma</a:t>
            </a:r>
            <a:r>
              <a:rPr lang="en-US" altLang="ko-KR" sz="1200" b="0" i="0" kern="1200" dirty="0" smtClean="0">
                <a:solidFill>
                  <a:schemeClr val="tx1"/>
                </a:solidFill>
                <a:effectLst/>
                <a:latin typeface="+mn-lt"/>
                <a:ea typeface="+mn-ea"/>
                <a:cs typeface="+mn-cs"/>
              </a:rPr>
              <a:t> in symptomatic patients with low surgical risk, if important symptoms are reported and hemoptysis is persistent. Of importance, surgery should also be considered in patients with </a:t>
            </a:r>
            <a:r>
              <a:rPr lang="en-US" altLang="ko-KR" sz="1200" b="0" i="1" kern="1200" dirty="0" smtClean="0">
                <a:solidFill>
                  <a:schemeClr val="tx1"/>
                </a:solidFill>
                <a:effectLst/>
                <a:latin typeface="+mn-lt"/>
                <a:ea typeface="+mn-ea"/>
                <a:cs typeface="+mn-cs"/>
              </a:rPr>
              <a:t>Aspergillus</a:t>
            </a:r>
            <a:r>
              <a:rPr lang="en-US" altLang="ko-KR" sz="1200" b="0" i="0" kern="1200" dirty="0" smtClean="0">
                <a:solidFill>
                  <a:schemeClr val="tx1"/>
                </a:solidFill>
                <a:effectLst/>
                <a:latin typeface="+mn-lt"/>
                <a:ea typeface="+mn-ea"/>
                <a:cs typeface="+mn-cs"/>
              </a:rPr>
              <a:t>-localized CPA unresponsive to antifungal therapy </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12</a:t>
            </a:fld>
            <a:endParaRPr lang="ko-KR" altLang="en-US"/>
          </a:p>
        </p:txBody>
      </p:sp>
    </p:spTree>
    <p:extLst>
      <p:ext uri="{BB962C8B-B14F-4D97-AF65-F5344CB8AC3E}">
        <p14:creationId xmlns:p14="http://schemas.microsoft.com/office/powerpoint/2010/main" val="2908888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Symptomatic patients with cavities, </a:t>
            </a:r>
            <a:r>
              <a:rPr lang="en-US" altLang="ko-KR" sz="1200" b="0" i="0" kern="1200" dirty="0" err="1" smtClean="0">
                <a:solidFill>
                  <a:schemeClr val="tx1"/>
                </a:solidFill>
                <a:effectLst/>
                <a:latin typeface="+mn-lt"/>
                <a:ea typeface="+mn-ea"/>
                <a:cs typeface="+mn-cs"/>
              </a:rPr>
              <a:t>aspergilloma</a:t>
            </a:r>
            <a:r>
              <a:rPr lang="en-US" altLang="ko-KR" sz="1200" b="0" i="0" kern="1200" dirty="0" smtClean="0">
                <a:solidFill>
                  <a:schemeClr val="tx1"/>
                </a:solidFill>
                <a:effectLst/>
                <a:latin typeface="+mn-lt"/>
                <a:ea typeface="+mn-ea"/>
                <a:cs typeface="+mn-cs"/>
              </a:rPr>
              <a:t>, or nodular infiltrates at CT scan should be tested for the presence of serum </a:t>
            </a:r>
            <a:r>
              <a:rPr lang="en-US" altLang="ko-KR" sz="1200" b="0" i="1" kern="1200" dirty="0" smtClean="0">
                <a:solidFill>
                  <a:schemeClr val="tx1"/>
                </a:solidFill>
                <a:effectLst/>
                <a:latin typeface="+mn-lt"/>
                <a:ea typeface="+mn-ea"/>
                <a:cs typeface="+mn-cs"/>
              </a:rPr>
              <a:t>A. </a:t>
            </a:r>
            <a:r>
              <a:rPr lang="en-US" altLang="ko-KR" sz="1200" b="0" i="1" kern="1200" dirty="0" err="1" smtClean="0">
                <a:solidFill>
                  <a:schemeClr val="tx1"/>
                </a:solidFill>
                <a:effectLst/>
                <a:latin typeface="+mn-lt"/>
                <a:ea typeface="+mn-ea"/>
                <a:cs typeface="+mn-cs"/>
              </a:rPr>
              <a:t>fumigatus</a:t>
            </a:r>
            <a:r>
              <a:rPr lang="en-US" altLang="ko-KR" sz="1200" b="0" i="0" kern="1200" dirty="0" smtClean="0">
                <a:solidFill>
                  <a:schemeClr val="tx1"/>
                </a:solidFill>
                <a:effectLst/>
                <a:latin typeface="+mn-lt"/>
                <a:ea typeface="+mn-ea"/>
                <a:cs typeface="+mn-cs"/>
              </a:rPr>
              <a:t> IgG; the presence of </a:t>
            </a:r>
            <a:r>
              <a:rPr lang="en-US" altLang="ko-KR" sz="1200" b="0" i="0" kern="1200" dirty="0" err="1" smtClean="0">
                <a:solidFill>
                  <a:schemeClr val="tx1"/>
                </a:solidFill>
                <a:effectLst/>
                <a:latin typeface="+mn-lt"/>
                <a:ea typeface="+mn-ea"/>
                <a:cs typeface="+mn-cs"/>
              </a:rPr>
              <a:t>aspergilloma</a:t>
            </a:r>
            <a:r>
              <a:rPr lang="en-US" altLang="ko-KR" sz="1200" b="0" i="0" kern="1200" dirty="0" smtClean="0">
                <a:solidFill>
                  <a:schemeClr val="tx1"/>
                </a:solidFill>
                <a:effectLst/>
                <a:latin typeface="+mn-lt"/>
                <a:ea typeface="+mn-ea"/>
                <a:cs typeface="+mn-cs"/>
              </a:rPr>
              <a:t> is associated with positivity of </a:t>
            </a:r>
            <a:r>
              <a:rPr lang="en-US" altLang="ko-KR" sz="1200" b="0" i="1" kern="1200" dirty="0" smtClean="0">
                <a:solidFill>
                  <a:schemeClr val="tx1"/>
                </a:solidFill>
                <a:effectLst/>
                <a:latin typeface="+mn-lt"/>
                <a:ea typeface="+mn-ea"/>
                <a:cs typeface="+mn-cs"/>
              </a:rPr>
              <a:t>A. </a:t>
            </a:r>
            <a:r>
              <a:rPr lang="en-US" altLang="ko-KR" sz="1200" b="0" i="1" kern="1200" dirty="0" err="1" smtClean="0">
                <a:solidFill>
                  <a:schemeClr val="tx1"/>
                </a:solidFill>
                <a:effectLst/>
                <a:latin typeface="+mn-lt"/>
                <a:ea typeface="+mn-ea"/>
                <a:cs typeface="+mn-cs"/>
              </a:rPr>
              <a:t>fumigatus</a:t>
            </a:r>
            <a:r>
              <a:rPr lang="en-US" altLang="ko-KR" sz="1200" b="0" i="0" kern="1200" dirty="0" smtClean="0">
                <a:solidFill>
                  <a:schemeClr val="tx1"/>
                </a:solidFill>
                <a:effectLst/>
                <a:latin typeface="+mn-lt"/>
                <a:ea typeface="+mn-ea"/>
                <a:cs typeface="+mn-cs"/>
              </a:rPr>
              <a:t> IgG in serum. Alternatively, the when antibodies are negative, the positive </a:t>
            </a:r>
            <a:r>
              <a:rPr lang="en-US" altLang="ko-KR" sz="1200" b="0" i="1" kern="1200" dirty="0" smtClean="0">
                <a:solidFill>
                  <a:schemeClr val="tx1"/>
                </a:solidFill>
                <a:effectLst/>
                <a:latin typeface="+mn-lt"/>
                <a:ea typeface="+mn-ea"/>
                <a:cs typeface="+mn-cs"/>
              </a:rPr>
              <a:t>Aspergillus</a:t>
            </a:r>
            <a:r>
              <a:rPr lang="en-US" altLang="ko-KR" sz="1200" b="0" i="0" kern="1200" dirty="0" smtClean="0">
                <a:solidFill>
                  <a:schemeClr val="tx1"/>
                </a:solidFill>
                <a:effectLst/>
                <a:latin typeface="+mn-lt"/>
                <a:ea typeface="+mn-ea"/>
                <a:cs typeface="+mn-cs"/>
              </a:rPr>
              <a:t> cultures from the lower respiratory tract may support the diagnosis [</a:t>
            </a:r>
            <a:r>
              <a:rPr lang="en-US" altLang="ko-KR" sz="1200" b="0" i="0" u="sng" kern="1200" dirty="0" smtClean="0">
                <a:solidFill>
                  <a:schemeClr val="tx1"/>
                </a:solidFill>
                <a:effectLst/>
                <a:latin typeface="+mn-lt"/>
                <a:ea typeface="+mn-ea"/>
                <a:cs typeface="+mn-cs"/>
                <a:hlinkClick r:id="rId3" tooltip="Ohba H, Miwa S, Shirai M, et al. Clinical characteristics and prognosis of chronic pulmonary aspergillosis. Respir Med. 2012;106:724–9."/>
              </a:rPr>
              <a:t>28</a:t>
            </a:r>
            <a:r>
              <a:rPr lang="en-US" altLang="ko-KR" sz="1200" b="0" i="0" kern="1200" dirty="0" smtClean="0">
                <a:solidFill>
                  <a:schemeClr val="tx1"/>
                </a:solidFill>
                <a:effectLst/>
                <a:latin typeface="+mn-lt"/>
                <a:ea typeface="+mn-ea"/>
                <a:cs typeface="+mn-cs"/>
              </a:rPr>
              <a:t>]. GM in bronchoalveolar lavage (BAL) showed a good diagnostic performance if compared to serum GM, and appears to be a valuable diagnostic assay [</a:t>
            </a:r>
            <a:r>
              <a:rPr lang="en-US" altLang="ko-KR" sz="1200" b="0" i="0" u="sng" kern="1200" dirty="0" smtClean="0">
                <a:solidFill>
                  <a:schemeClr val="tx1"/>
                </a:solidFill>
                <a:effectLst/>
                <a:latin typeface="+mn-lt"/>
                <a:ea typeface="+mn-ea"/>
                <a:cs typeface="+mn-cs"/>
                <a:hlinkClick r:id="rId4" tooltip="Lai G, Zeng C, Mo J, Song W, Xu P. Diagnostic value of galactomannan in bronchoalveolar lavage fluid for chronic respiratory disease with pulmonary aspergillosis. J Clin Microbiol. 2020;58:e01308–e1319."/>
              </a:rPr>
              <a:t>29</a:t>
            </a:r>
            <a:r>
              <a:rPr lang="en-US" altLang="ko-KR" sz="1200" b="0" i="0" kern="1200" dirty="0" smtClean="0">
                <a:solidFill>
                  <a:schemeClr val="tx1"/>
                </a:solidFill>
                <a:effectLst/>
                <a:latin typeface="+mn-lt"/>
                <a:ea typeface="+mn-ea"/>
                <a:cs typeface="+mn-cs"/>
              </a:rPr>
              <a:t>]. Of interest, the combination of serum GM plus 1,3-beta-</a:t>
            </a:r>
            <a:r>
              <a:rPr lang="en-US" altLang="ko-KR" sz="1200" b="0" i="0" kern="1200" cap="all" dirty="0" smtClean="0">
                <a:solidFill>
                  <a:schemeClr val="tx1"/>
                </a:solidFill>
                <a:effectLst/>
                <a:latin typeface="+mn-lt"/>
                <a:ea typeface="+mn-ea"/>
                <a:cs typeface="+mn-cs"/>
              </a:rPr>
              <a:t>D</a:t>
            </a:r>
            <a:r>
              <a:rPr lang="en-US" altLang="ko-KR" sz="1200" b="0" i="0" kern="1200" dirty="0" smtClean="0">
                <a:solidFill>
                  <a:schemeClr val="tx1"/>
                </a:solidFill>
                <a:effectLst/>
                <a:latin typeface="+mn-lt"/>
                <a:ea typeface="+mn-ea"/>
                <a:cs typeface="+mn-cs"/>
              </a:rPr>
              <a:t> </a:t>
            </a:r>
            <a:r>
              <a:rPr lang="en-US" altLang="ko-KR" sz="1200" b="0" i="0" kern="1200" dirty="0" err="1" smtClean="0">
                <a:solidFill>
                  <a:schemeClr val="tx1"/>
                </a:solidFill>
                <a:effectLst/>
                <a:latin typeface="+mn-lt"/>
                <a:ea typeface="+mn-ea"/>
                <a:cs typeface="+mn-cs"/>
              </a:rPr>
              <a:t>glucan</a:t>
            </a:r>
            <a:r>
              <a:rPr lang="en-US" altLang="ko-KR" sz="1200" b="0" i="0" kern="1200" dirty="0" smtClean="0">
                <a:solidFill>
                  <a:schemeClr val="tx1"/>
                </a:solidFill>
                <a:effectLst/>
                <a:latin typeface="+mn-lt"/>
                <a:ea typeface="+mn-ea"/>
                <a:cs typeface="+mn-cs"/>
              </a:rPr>
              <a:t> (BDG) could be help physicians to confirm or exclude </a:t>
            </a:r>
            <a:r>
              <a:rPr lang="en-US" altLang="ko-KR" sz="1200" b="0" i="1" kern="1200" dirty="0" smtClean="0">
                <a:solidFill>
                  <a:schemeClr val="tx1"/>
                </a:solidFill>
                <a:effectLst/>
                <a:latin typeface="+mn-lt"/>
                <a:ea typeface="+mn-ea"/>
                <a:cs typeface="+mn-cs"/>
              </a:rPr>
              <a:t>Aspergillus</a:t>
            </a:r>
            <a:r>
              <a:rPr lang="en-US" altLang="ko-KR" sz="1200" b="0" i="0" kern="1200" dirty="0" smtClean="0">
                <a:solidFill>
                  <a:schemeClr val="tx1"/>
                </a:solidFill>
                <a:effectLst/>
                <a:latin typeface="+mn-lt"/>
                <a:ea typeface="+mn-ea"/>
                <a:cs typeface="+mn-cs"/>
              </a:rPr>
              <a:t> infection, but their diagnostic values have not been well characterized.</a:t>
            </a:r>
          </a:p>
          <a:p>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The goal of CPA treatment is to prevent life-threatening hemoptysis and to improve symptoms and the patient’s quality of life. Oral </a:t>
            </a:r>
            <a:r>
              <a:rPr lang="en-US" altLang="ko-KR" sz="1200" b="0" i="0" kern="1200" dirty="0" err="1" smtClean="0">
                <a:solidFill>
                  <a:schemeClr val="tx1"/>
                </a:solidFill>
                <a:effectLst/>
                <a:latin typeface="+mn-lt"/>
                <a:ea typeface="+mn-ea"/>
                <a:cs typeface="+mn-cs"/>
              </a:rPr>
              <a:t>itraconazole</a:t>
            </a:r>
            <a:r>
              <a:rPr lang="en-US" altLang="ko-KR" sz="1200" b="0" i="0" kern="1200" dirty="0" smtClean="0">
                <a:solidFill>
                  <a:schemeClr val="tx1"/>
                </a:solidFill>
                <a:effectLst/>
                <a:latin typeface="+mn-lt"/>
                <a:ea typeface="+mn-ea"/>
                <a:cs typeface="+mn-cs"/>
              </a:rPr>
              <a:t>, at a dose of 200 mg twice daily, is considered the first-line therapy [</a:t>
            </a:r>
            <a:r>
              <a:rPr lang="en-US" altLang="ko-KR" sz="1200" b="0" i="0" u="sng" kern="1200" dirty="0" smtClean="0">
                <a:solidFill>
                  <a:schemeClr val="tx1"/>
                </a:solidFill>
                <a:effectLst/>
                <a:latin typeface="+mn-lt"/>
                <a:ea typeface="+mn-ea"/>
                <a:cs typeface="+mn-cs"/>
                <a:hlinkClick r:id="rId5" tooltip="Denning DW, Cadranel J, Beigelman-Aubryet C, et al. Chronic pulmonary aspergillosis: rationale and clinical guidelines for diagnosis and management. Eur Respir J. 2016;47:45–68."/>
              </a:rPr>
              <a:t>22</a:t>
            </a:r>
            <a:r>
              <a:rPr lang="en-US" altLang="ko-KR" sz="1200" b="0" i="0" kern="1200" dirty="0" smtClean="0">
                <a:solidFill>
                  <a:schemeClr val="tx1"/>
                </a:solidFill>
                <a:effectLst/>
                <a:latin typeface="+mn-lt"/>
                <a:ea typeface="+mn-ea"/>
                <a:cs typeface="+mn-cs"/>
              </a:rPr>
              <a:t>]. </a:t>
            </a:r>
            <a:r>
              <a:rPr lang="en-US" altLang="ko-KR" sz="1200" b="0" i="0" kern="1200" dirty="0" err="1" smtClean="0">
                <a:solidFill>
                  <a:schemeClr val="tx1"/>
                </a:solidFill>
                <a:effectLst/>
                <a:latin typeface="+mn-lt"/>
                <a:ea typeface="+mn-ea"/>
                <a:cs typeface="+mn-cs"/>
              </a:rPr>
              <a:t>Voriconazole</a:t>
            </a:r>
            <a:r>
              <a:rPr lang="en-US" altLang="ko-KR" sz="1200" b="0" i="0" kern="1200" dirty="0" smtClean="0">
                <a:solidFill>
                  <a:schemeClr val="tx1"/>
                </a:solidFill>
                <a:effectLst/>
                <a:latin typeface="+mn-lt"/>
                <a:ea typeface="+mn-ea"/>
                <a:cs typeface="+mn-cs"/>
              </a:rPr>
              <a:t> and </a:t>
            </a:r>
            <a:r>
              <a:rPr lang="en-US" altLang="ko-KR" sz="1200" b="0" i="0" kern="1200" dirty="0" err="1" smtClean="0">
                <a:solidFill>
                  <a:schemeClr val="tx1"/>
                </a:solidFill>
                <a:effectLst/>
                <a:latin typeface="+mn-lt"/>
                <a:ea typeface="+mn-ea"/>
                <a:cs typeface="+mn-cs"/>
              </a:rPr>
              <a:t>posaconazole</a:t>
            </a:r>
            <a:r>
              <a:rPr lang="en-US" altLang="ko-KR" sz="1200" b="0" i="0" kern="1200" dirty="0" smtClean="0">
                <a:solidFill>
                  <a:schemeClr val="tx1"/>
                </a:solidFill>
                <a:effectLst/>
                <a:latin typeface="+mn-lt"/>
                <a:ea typeface="+mn-ea"/>
                <a:cs typeface="+mn-cs"/>
              </a:rPr>
              <a:t> are second-line oral therapies [</a:t>
            </a:r>
            <a:r>
              <a:rPr lang="en-US" altLang="ko-KR" sz="1200" b="0" i="0" u="sng" kern="1200" dirty="0" smtClean="0">
                <a:solidFill>
                  <a:schemeClr val="tx1"/>
                </a:solidFill>
                <a:effectLst/>
                <a:latin typeface="+mn-lt"/>
                <a:ea typeface="+mn-ea"/>
                <a:cs typeface="+mn-cs"/>
                <a:hlinkClick r:id="rId6" tooltip="Kohno S, Izumikawa K. Posaconazole for chronic pulmonary aspergillosis: the next strategy against the threat of azole-resistant Aspergillus infection. Clin Infect Dis. 2010;51:1392–4."/>
              </a:rPr>
              <a:t>33</a:t>
            </a:r>
            <a:r>
              <a:rPr lang="en-US" altLang="ko-KR" sz="1200" b="0" i="0" kern="1200" dirty="0" smtClean="0">
                <a:solidFill>
                  <a:schemeClr val="tx1"/>
                </a:solidFill>
                <a:effectLst/>
                <a:latin typeface="+mn-lt"/>
                <a:ea typeface="+mn-ea"/>
                <a:cs typeface="+mn-cs"/>
              </a:rPr>
              <a:t>, </a:t>
            </a:r>
            <a:r>
              <a:rPr lang="en-US" altLang="ko-KR" sz="1200" b="0" i="0" u="sng" kern="1200" dirty="0" smtClean="0">
                <a:solidFill>
                  <a:schemeClr val="tx1"/>
                </a:solidFill>
                <a:effectLst/>
                <a:latin typeface="+mn-lt"/>
                <a:ea typeface="+mn-ea"/>
                <a:cs typeface="+mn-cs"/>
                <a:hlinkClick r:id="rId7" tooltip="Felton TW, Baxter C, Moore CB, et al. Efficacy and safety of posaconazole for chronic pulmonary aspergillosis. Clin Infect Dis. 2010;51:1383–91."/>
              </a:rPr>
              <a:t>34</a:t>
            </a:r>
            <a:r>
              <a:rPr lang="en-US" altLang="ko-KR" sz="1200" b="0" i="0" kern="1200" dirty="0" smtClean="0">
                <a:solidFill>
                  <a:schemeClr val="tx1"/>
                </a:solidFill>
                <a:effectLst/>
                <a:latin typeface="+mn-lt"/>
                <a:ea typeface="+mn-ea"/>
                <a:cs typeface="+mn-cs"/>
              </a:rPr>
              <a:t>], and in selected cases the use of short-term courses of intravenous amphotericin B and </a:t>
            </a:r>
            <a:r>
              <a:rPr lang="en-US" altLang="ko-KR" sz="1200" b="0" i="0" kern="1200" dirty="0" err="1" smtClean="0">
                <a:solidFill>
                  <a:schemeClr val="tx1"/>
                </a:solidFill>
                <a:effectLst/>
                <a:latin typeface="+mn-lt"/>
                <a:ea typeface="+mn-ea"/>
                <a:cs typeface="+mn-cs"/>
              </a:rPr>
              <a:t>echinocandins</a:t>
            </a:r>
            <a:r>
              <a:rPr lang="en-US" altLang="ko-KR" sz="1200" b="0" i="0" kern="1200" dirty="0" smtClean="0">
                <a:solidFill>
                  <a:schemeClr val="tx1"/>
                </a:solidFill>
                <a:effectLst/>
                <a:latin typeface="+mn-lt"/>
                <a:ea typeface="+mn-ea"/>
                <a:cs typeface="+mn-cs"/>
              </a:rPr>
              <a:t> have also been successfully used, especially in patients with rapid progression of the infection, failure of therapy, or azole resistance of </a:t>
            </a:r>
            <a:r>
              <a:rPr lang="en-US" altLang="ko-KR" sz="1200" b="0" i="1" kern="1200" dirty="0" smtClean="0">
                <a:solidFill>
                  <a:schemeClr val="tx1"/>
                </a:solidFill>
                <a:effectLst/>
                <a:latin typeface="+mn-lt"/>
                <a:ea typeface="+mn-ea"/>
                <a:cs typeface="+mn-cs"/>
              </a:rPr>
              <a:t>Aspergillus</a:t>
            </a:r>
            <a:r>
              <a:rPr lang="en-US" altLang="ko-KR" sz="1200" b="0" i="0" kern="1200" dirty="0" smtClean="0">
                <a:solidFill>
                  <a:schemeClr val="tx1"/>
                </a:solidFill>
                <a:effectLst/>
                <a:latin typeface="+mn-lt"/>
                <a:ea typeface="+mn-ea"/>
                <a:cs typeface="+mn-cs"/>
              </a:rPr>
              <a:t> strains</a:t>
            </a:r>
          </a:p>
          <a:p>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A 6-month duration of therapy is recommended, and asymptomatic patients can be reassessed every 3–6 months</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13</a:t>
            </a:fld>
            <a:endParaRPr lang="ko-KR" altLang="en-US"/>
          </a:p>
        </p:txBody>
      </p:sp>
    </p:spTree>
    <p:extLst>
      <p:ext uri="{BB962C8B-B14F-4D97-AF65-F5344CB8AC3E}">
        <p14:creationId xmlns:p14="http://schemas.microsoft.com/office/powerpoint/2010/main" val="2866477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Chronic </a:t>
            </a:r>
            <a:r>
              <a:rPr lang="en-US" altLang="ko-KR" sz="1200" b="0" i="0" kern="1200" dirty="0" err="1" smtClean="0">
                <a:solidFill>
                  <a:schemeClr val="tx1"/>
                </a:solidFill>
                <a:effectLst/>
                <a:latin typeface="+mn-lt"/>
                <a:ea typeface="+mn-ea"/>
                <a:cs typeface="+mn-cs"/>
              </a:rPr>
              <a:t>cavitary</a:t>
            </a:r>
            <a:r>
              <a:rPr lang="en-US" altLang="ko-KR" sz="1200" b="0" i="0" kern="1200" dirty="0" smtClean="0">
                <a:solidFill>
                  <a:schemeClr val="tx1"/>
                </a:solidFill>
                <a:effectLst/>
                <a:latin typeface="+mn-lt"/>
                <a:ea typeface="+mn-ea"/>
                <a:cs typeface="+mn-cs"/>
              </a:rPr>
              <a:t> pulmonary aspergillosis showing marked progression between a) 2007 and b) 2012. Chest radiographs prior to 2007 (</a:t>
            </a:r>
            <a:r>
              <a:rPr lang="en-US" altLang="ko-KR" sz="1200" b="0" i="1" kern="1200" dirty="0" smtClean="0">
                <a:solidFill>
                  <a:schemeClr val="tx1"/>
                </a:solidFill>
                <a:effectLst/>
                <a:latin typeface="+mn-lt"/>
                <a:ea typeface="+mn-ea"/>
                <a:cs typeface="+mn-cs"/>
              </a:rPr>
              <a:t>i.e.</a:t>
            </a:r>
            <a:r>
              <a:rPr lang="en-US" altLang="ko-KR" sz="1200" b="0" i="0" kern="1200" dirty="0" smtClean="0">
                <a:solidFill>
                  <a:schemeClr val="tx1"/>
                </a:solidFill>
                <a:effectLst/>
                <a:latin typeface="+mn-lt"/>
                <a:ea typeface="+mn-ea"/>
                <a:cs typeface="+mn-cs"/>
              </a:rPr>
              <a:t> 1990s) showed “upper lobe fibrosis”, without a firm diagnosis. A large cavity with pleural thickening is visible on the left in both images, with additional small cavities inferiorly in 2012, and contraction of the left upper lobe. The right side shows interval development of a large cavity, with some pleural thickening. Neither cavity contains a fungal ball.</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14</a:t>
            </a:fld>
            <a:endParaRPr lang="ko-KR" altLang="en-US"/>
          </a:p>
        </p:txBody>
      </p:sp>
    </p:spTree>
    <p:extLst>
      <p:ext uri="{BB962C8B-B14F-4D97-AF65-F5344CB8AC3E}">
        <p14:creationId xmlns:p14="http://schemas.microsoft.com/office/powerpoint/2010/main" val="2887448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Aspergillus nodule (</a:t>
            </a:r>
            <a:r>
              <a:rPr lang="en-US" altLang="ko-KR" dirty="0" err="1" smtClean="0"/>
              <a:t>cavitary</a:t>
            </a:r>
            <a:r>
              <a:rPr lang="ko-KR" altLang="en-US" dirty="0" smtClean="0"/>
              <a:t>화 되어있지 않고</a:t>
            </a:r>
            <a:r>
              <a:rPr lang="en-US" altLang="ko-KR" dirty="0" smtClean="0"/>
              <a:t>, 3cm</a:t>
            </a:r>
            <a:r>
              <a:rPr lang="ko-KR" altLang="en-US" dirty="0" smtClean="0"/>
              <a:t>보다 작은 </a:t>
            </a:r>
            <a:r>
              <a:rPr lang="en-US" altLang="ko-KR" dirty="0" err="1" smtClean="0"/>
              <a:t>nodul</a:t>
            </a:r>
            <a:r>
              <a:rPr lang="ko-KR" altLang="en-US" dirty="0" smtClean="0"/>
              <a:t>은 </a:t>
            </a:r>
            <a:r>
              <a:rPr lang="en-US" altLang="ko-KR" dirty="0" smtClean="0"/>
              <a:t>CPA</a:t>
            </a:r>
            <a:r>
              <a:rPr lang="ko-KR" altLang="en-US" dirty="0" smtClean="0"/>
              <a:t>의 </a:t>
            </a:r>
            <a:r>
              <a:rPr lang="en-US" altLang="ko-KR" dirty="0" smtClean="0"/>
              <a:t>unusual</a:t>
            </a:r>
            <a:r>
              <a:rPr lang="en-US" altLang="ko-KR" baseline="0" dirty="0" smtClean="0"/>
              <a:t> form) - malignancy</a:t>
            </a:r>
            <a:r>
              <a:rPr lang="ko-KR" altLang="en-US" baseline="0" dirty="0" smtClean="0"/>
              <a:t>와 </a:t>
            </a:r>
            <a:r>
              <a:rPr lang="ko-KR" altLang="en-US" baseline="0" dirty="0" err="1" smtClean="0"/>
              <a:t>비슷</a:t>
            </a:r>
            <a:endParaRPr lang="en-US" altLang="ko-KR" baseline="0" dirty="0" smtClean="0"/>
          </a:p>
          <a:p>
            <a:r>
              <a:rPr lang="en-US" altLang="ko-KR" sz="1200" b="0" i="0" kern="1200" dirty="0" smtClean="0">
                <a:solidFill>
                  <a:schemeClr val="tx1"/>
                </a:solidFill>
                <a:effectLst/>
                <a:latin typeface="+mn-lt"/>
                <a:ea typeface="+mn-ea"/>
                <a:cs typeface="+mn-cs"/>
              </a:rPr>
              <a:t>Successive axial views within the lung window showing </a:t>
            </a:r>
            <a:r>
              <a:rPr lang="en-US" altLang="ko-KR" sz="1200" b="0" i="1" kern="1200" dirty="0" smtClean="0">
                <a:solidFill>
                  <a:schemeClr val="tx1"/>
                </a:solidFill>
                <a:effectLst/>
                <a:latin typeface="+mn-lt"/>
                <a:ea typeface="+mn-ea"/>
                <a:cs typeface="+mn-cs"/>
              </a:rPr>
              <a:t>Aspergillus</a:t>
            </a:r>
            <a:r>
              <a:rPr lang="en-US" altLang="ko-KR" sz="1200" b="0" i="0" kern="1200" dirty="0" smtClean="0">
                <a:solidFill>
                  <a:schemeClr val="tx1"/>
                </a:solidFill>
                <a:effectLst/>
                <a:latin typeface="+mn-lt"/>
                <a:ea typeface="+mn-ea"/>
                <a:cs typeface="+mn-cs"/>
              </a:rPr>
              <a:t> nodules, of variable size and borders, and a fungus ball filling a cavity with a wall of variable thickness in a patient with pre-existing bronchiectasis and </a:t>
            </a:r>
            <a:r>
              <a:rPr lang="en-US" altLang="ko-KR" sz="1200" b="0" i="0" kern="1200" dirty="0" err="1" smtClean="0">
                <a:solidFill>
                  <a:schemeClr val="tx1"/>
                </a:solidFill>
                <a:effectLst/>
                <a:latin typeface="+mn-lt"/>
                <a:ea typeface="+mn-ea"/>
                <a:cs typeface="+mn-cs"/>
              </a:rPr>
              <a:t>cicatricial</a:t>
            </a:r>
            <a:r>
              <a:rPr lang="en-US" altLang="ko-KR" sz="1200" b="0" i="0" kern="1200" dirty="0" smtClean="0">
                <a:solidFill>
                  <a:schemeClr val="tx1"/>
                </a:solidFill>
                <a:effectLst/>
                <a:latin typeface="+mn-lt"/>
                <a:ea typeface="+mn-ea"/>
                <a:cs typeface="+mn-cs"/>
              </a:rPr>
              <a:t> atelectasis of the middle lobe.</a:t>
            </a:r>
            <a:endParaRPr lang="ko-KR" altLang="en-US" dirty="0"/>
          </a:p>
        </p:txBody>
      </p:sp>
      <p:sp>
        <p:nvSpPr>
          <p:cNvPr id="4" name="슬라이드 번호 개체 틀 3"/>
          <p:cNvSpPr>
            <a:spLocks noGrp="1"/>
          </p:cNvSpPr>
          <p:nvPr>
            <p:ph type="sldNum" sz="quarter" idx="10"/>
          </p:nvPr>
        </p:nvSpPr>
        <p:spPr/>
        <p:txBody>
          <a:bodyPr/>
          <a:lstStyle/>
          <a:p>
            <a:fld id="{7586C792-5211-467B-B67F-323D0A2C1664}" type="slidenum">
              <a:rPr lang="ko-KR" altLang="en-US" smtClean="0"/>
              <a:t>15</a:t>
            </a:fld>
            <a:endParaRPr lang="ko-KR" altLang="en-US"/>
          </a:p>
        </p:txBody>
      </p:sp>
    </p:spTree>
    <p:extLst>
      <p:ext uri="{BB962C8B-B14F-4D97-AF65-F5344CB8AC3E}">
        <p14:creationId xmlns:p14="http://schemas.microsoft.com/office/powerpoint/2010/main" val="596602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ko-KR" altLang="en-US"/>
          </a:p>
        </p:txBody>
      </p:sp>
      <p:sp>
        <p:nvSpPr>
          <p:cNvPr id="4" name="날짜 개체 틀 3"/>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154915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80426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58480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269247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644533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2446323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1890092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40767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217673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129063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6C7C920E-5B89-4F82-89DB-13DA4A23F38D}" type="datetimeFigureOut">
              <a:rPr lang="ko-KR" altLang="en-US" smtClean="0"/>
              <a:t>2021-04-15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724583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C920E-5B89-4F82-89DB-13DA4A23F38D}" type="datetimeFigureOut">
              <a:rPr lang="ko-KR" altLang="en-US" smtClean="0"/>
              <a:t>2021-04-15</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75FE5-1C2D-4667-94A9-10E8A52513E0}" type="slidenum">
              <a:rPr lang="ko-KR" altLang="en-US" smtClean="0"/>
              <a:t>‹#›</a:t>
            </a:fld>
            <a:endParaRPr lang="ko-KR" altLang="en-US"/>
          </a:p>
        </p:txBody>
      </p:sp>
    </p:spTree>
    <p:extLst>
      <p:ext uri="{BB962C8B-B14F-4D97-AF65-F5344CB8AC3E}">
        <p14:creationId xmlns:p14="http://schemas.microsoft.com/office/powerpoint/2010/main" val="3212919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link.springer.com/journal/40121"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pubs.rsna.org/toc/radiographics/21/4" TargetMode="External"/><Relationship Id="rId4" Type="http://schemas.openxmlformats.org/officeDocument/2006/relationships/hyperlink" Target="https://pubs.rsna.org/journal/radiographic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radiopaedia.org/articles/halo-sign-chest-3?lang=us" TargetMode="External"/><Relationship Id="rId7" Type="http://schemas.openxmlformats.org/officeDocument/2006/relationships/hyperlink" Target="https://pubs.rsna.org/toc/radiographics/21/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pubs.rsna.org/journal/radiographics" TargetMode="External"/><Relationship Id="rId5" Type="http://schemas.openxmlformats.org/officeDocument/2006/relationships/image" Target="../media/image19.jpeg"/><Relationship Id="rId4" Type="http://schemas.openxmlformats.org/officeDocument/2006/relationships/hyperlink" Target="https://radiopaedia.org/articles/reversed-halo-sign-lungs?lang=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ink.springer.com/journal/134"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hyperlink" Target="https://radiopaedia.org/articles/bronchiectasis?lang=u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radiopaedia.org/articles/central-bronchiectasis?lang=us"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link.springer.com/book/10.1007/978-3-319-04013-4" TargetMode="Externa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ncbi.nlm.nih.gov/pmc/articles/PMC6727169/" TargetMode="External"/><Relationship Id="rId5" Type="http://schemas.openxmlformats.org/officeDocument/2006/relationships/hyperlink" Target="https://www.tandfonline.com/toc/ierx20/14/7" TargetMode="External"/><Relationship Id="rId4" Type="http://schemas.openxmlformats.org/officeDocument/2006/relationships/hyperlink" Target="https://www.tandfonline.com/toc/ierx20/curren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ncbi.nlm.nih.gov/pmc/articles/PMC6727169/"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s://www.researchgate.net/journal/The-Lancet-Infectious-Diseases-1473-3099"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link.springer.com/journal/134"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t>Fungal lung disease</a:t>
            </a:r>
            <a:endParaRPr lang="ko-KR" altLang="en-US" dirty="0"/>
          </a:p>
        </p:txBody>
      </p:sp>
      <p:sp>
        <p:nvSpPr>
          <p:cNvPr id="3" name="부제목 2"/>
          <p:cNvSpPr>
            <a:spLocks noGrp="1"/>
          </p:cNvSpPr>
          <p:nvPr>
            <p:ph type="subTitle" idx="1"/>
          </p:nvPr>
        </p:nvSpPr>
        <p:spPr>
          <a:xfrm>
            <a:off x="1524000" y="4713316"/>
            <a:ext cx="9144000" cy="544484"/>
          </a:xfrm>
        </p:spPr>
        <p:txBody>
          <a:bodyPr/>
          <a:lstStyle/>
          <a:p>
            <a:r>
              <a:rPr lang="en-US" altLang="ko-KR" dirty="0" smtClean="0"/>
              <a:t>F2 </a:t>
            </a:r>
            <a:r>
              <a:rPr lang="ko-KR" altLang="en-US" dirty="0" smtClean="0"/>
              <a:t>장혜진 </a:t>
            </a:r>
            <a:endParaRPr lang="ko-KR" altLang="en-US" dirty="0"/>
          </a:p>
        </p:txBody>
      </p:sp>
    </p:spTree>
    <p:extLst>
      <p:ext uri="{BB962C8B-B14F-4D97-AF65-F5344CB8AC3E}">
        <p14:creationId xmlns:p14="http://schemas.microsoft.com/office/powerpoint/2010/main" val="3037488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txBox="1">
            <a:spLocks/>
          </p:cNvSpPr>
          <p:nvPr/>
        </p:nvSpPr>
        <p:spPr>
          <a:xfrm>
            <a:off x="0" y="1"/>
            <a:ext cx="12192000" cy="706582"/>
          </a:xfrm>
          <a:prstGeom prst="rect">
            <a:avLst/>
          </a:prstGeom>
          <a:solidFill>
            <a:srgbClr val="FFFF00"/>
          </a:solidFill>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latin typeface="MS UI Gothic" panose="020B0600070205080204" pitchFamily="34" charset="-128"/>
                <a:ea typeface="MS UI Gothic" panose="020B0600070205080204" pitchFamily="34" charset="-128"/>
              </a:rPr>
              <a:t>Aspergillosis</a:t>
            </a:r>
            <a:endParaRPr lang="ko-KR" altLang="en-US" dirty="0">
              <a:latin typeface="MS UI Gothic" panose="020B0600070205080204" pitchFamily="34" charset="-128"/>
            </a:endParaRPr>
          </a:p>
        </p:txBody>
      </p:sp>
      <p:pic>
        <p:nvPicPr>
          <p:cNvPr id="6" name="그림 5"/>
          <p:cNvPicPr>
            <a:picLocks noChangeAspect="1"/>
          </p:cNvPicPr>
          <p:nvPr/>
        </p:nvPicPr>
        <p:blipFill>
          <a:blip r:embed="rId2"/>
          <a:stretch>
            <a:fillRect/>
          </a:stretch>
        </p:blipFill>
        <p:spPr>
          <a:xfrm>
            <a:off x="1442052" y="706583"/>
            <a:ext cx="8929523" cy="5597077"/>
          </a:xfrm>
          <a:prstGeom prst="rect">
            <a:avLst/>
          </a:prstGeom>
        </p:spPr>
      </p:pic>
      <p:sp>
        <p:nvSpPr>
          <p:cNvPr id="7" name="직사각형 6"/>
          <p:cNvSpPr/>
          <p:nvPr/>
        </p:nvSpPr>
        <p:spPr>
          <a:xfrm>
            <a:off x="6043449" y="6519446"/>
            <a:ext cx="6148551" cy="338554"/>
          </a:xfrm>
          <a:prstGeom prst="rect">
            <a:avLst/>
          </a:prstGeom>
        </p:spPr>
        <p:txBody>
          <a:bodyPr wrap="square">
            <a:spAutoFit/>
          </a:bodyPr>
          <a:lstStyle/>
          <a:p>
            <a:r>
              <a:rPr lang="en-US" altLang="ko-KR" sz="1600" b="0" i="1" u="sng" dirty="0" smtClean="0">
                <a:solidFill>
                  <a:srgbClr val="004B83"/>
                </a:solidFill>
                <a:effectLst/>
                <a:latin typeface="-apple-system"/>
                <a:hlinkClick r:id="rId3"/>
              </a:rPr>
              <a:t>Infectious Diseases and Therapy</a:t>
            </a:r>
            <a:r>
              <a:rPr lang="en-US" altLang="ko-KR" sz="1600" b="0" i="0" dirty="0" smtClean="0">
                <a:solidFill>
                  <a:srgbClr val="333333"/>
                </a:solidFill>
                <a:effectLst/>
                <a:latin typeface="-apple-system"/>
              </a:rPr>
              <a:t> </a:t>
            </a:r>
            <a:r>
              <a:rPr lang="en-US" altLang="ko-KR" sz="1600" b="1" i="0" dirty="0" smtClean="0">
                <a:solidFill>
                  <a:srgbClr val="333333"/>
                </a:solidFill>
                <a:effectLst/>
                <a:latin typeface="-apple-system"/>
              </a:rPr>
              <a:t>volume 9</a:t>
            </a:r>
            <a:r>
              <a:rPr lang="en-US" altLang="ko-KR" sz="1600" b="0" i="0" dirty="0" smtClean="0">
                <a:solidFill>
                  <a:srgbClr val="333333"/>
                </a:solidFill>
                <a:effectLst/>
                <a:latin typeface="-apple-system"/>
              </a:rPr>
              <a:t>, pages511–524(2020)</a:t>
            </a:r>
            <a:endParaRPr lang="ko-KR" altLang="en-US" sz="1600" dirty="0"/>
          </a:p>
        </p:txBody>
      </p:sp>
      <p:sp>
        <p:nvSpPr>
          <p:cNvPr id="9" name="직사각형 8"/>
          <p:cNvSpPr/>
          <p:nvPr/>
        </p:nvSpPr>
        <p:spPr>
          <a:xfrm>
            <a:off x="7924615" y="2445547"/>
            <a:ext cx="1935466" cy="338554"/>
          </a:xfrm>
          <a:prstGeom prst="rect">
            <a:avLst/>
          </a:prstGeom>
        </p:spPr>
        <p:txBody>
          <a:bodyPr wrap="none">
            <a:spAutoFit/>
          </a:bodyPr>
          <a:lstStyle/>
          <a:p>
            <a:r>
              <a:rPr lang="en-US" altLang="ko-KR" sz="1600" dirty="0" smtClean="0"/>
              <a:t>Fungal ball in lung</a:t>
            </a:r>
          </a:p>
        </p:txBody>
      </p:sp>
    </p:spTree>
    <p:extLst>
      <p:ext uri="{BB962C8B-B14F-4D97-AF65-F5344CB8AC3E}">
        <p14:creationId xmlns:p14="http://schemas.microsoft.com/office/powerpoint/2010/main" val="196929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182849" y="73089"/>
            <a:ext cx="9215793" cy="6424954"/>
          </a:xfrm>
          <a:prstGeom prst="rect">
            <a:avLst/>
          </a:prstGeom>
        </p:spPr>
      </p:pic>
      <p:sp>
        <p:nvSpPr>
          <p:cNvPr id="2" name="TextBox 1"/>
          <p:cNvSpPr txBox="1"/>
          <p:nvPr/>
        </p:nvSpPr>
        <p:spPr>
          <a:xfrm>
            <a:off x="7511902" y="6519446"/>
            <a:ext cx="4859079" cy="338554"/>
          </a:xfrm>
          <a:prstGeom prst="rect">
            <a:avLst/>
          </a:prstGeom>
          <a:noFill/>
        </p:spPr>
        <p:txBody>
          <a:bodyPr wrap="square" rtlCol="0">
            <a:spAutoFit/>
          </a:bodyPr>
          <a:lstStyle/>
          <a:p>
            <a:r>
              <a:rPr lang="en-US" altLang="ko-KR" sz="1600" dirty="0" err="1" smtClean="0"/>
              <a:t>Kosmidis</a:t>
            </a:r>
            <a:r>
              <a:rPr lang="en-US" altLang="ko-KR" sz="1600" dirty="0" smtClean="0"/>
              <a:t> and Denning. Thorax. 2015; 70: 270-277.</a:t>
            </a:r>
            <a:endParaRPr lang="ko-KR" altLang="en-US" sz="1600" dirty="0"/>
          </a:p>
        </p:txBody>
      </p:sp>
    </p:spTree>
    <p:extLst>
      <p:ext uri="{BB962C8B-B14F-4D97-AF65-F5344CB8AC3E}">
        <p14:creationId xmlns:p14="http://schemas.microsoft.com/office/powerpoint/2010/main" val="3461194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54725" y="195886"/>
            <a:ext cx="10515600" cy="776288"/>
          </a:xfrm>
        </p:spPr>
        <p:txBody>
          <a:bodyPr/>
          <a:lstStyle/>
          <a:p>
            <a:r>
              <a:rPr lang="en-US" altLang="ko-KR" dirty="0" smtClean="0">
                <a:latin typeface="MS UI Gothic" panose="020B0600070205080204" pitchFamily="34" charset="-128"/>
                <a:ea typeface="MS UI Gothic" panose="020B0600070205080204" pitchFamily="34" charset="-128"/>
              </a:rPr>
              <a:t>Aspergilloma</a:t>
            </a:r>
            <a:endParaRPr lang="ko-KR" altLang="en-US" dirty="0">
              <a:latin typeface="MS UI Gothic" panose="020B0600070205080204" pitchFamily="34" charset="-128"/>
            </a:endParaRPr>
          </a:p>
        </p:txBody>
      </p:sp>
      <p:pic>
        <p:nvPicPr>
          <p:cNvPr id="4" name="내용 개체 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4725" y="1779936"/>
            <a:ext cx="5613878" cy="4539347"/>
          </a:xfrm>
        </p:spPr>
      </p:pic>
      <p:pic>
        <p:nvPicPr>
          <p:cNvPr id="5" name="그림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0832" y="1712809"/>
            <a:ext cx="4673600" cy="4673600"/>
          </a:xfrm>
          <a:prstGeom prst="rect">
            <a:avLst/>
          </a:prstGeom>
        </p:spPr>
      </p:pic>
      <p:sp>
        <p:nvSpPr>
          <p:cNvPr id="6" name="직사각형 5"/>
          <p:cNvSpPr/>
          <p:nvPr/>
        </p:nvSpPr>
        <p:spPr>
          <a:xfrm>
            <a:off x="7234491" y="6488668"/>
            <a:ext cx="4870051" cy="369332"/>
          </a:xfrm>
          <a:prstGeom prst="rect">
            <a:avLst/>
          </a:prstGeom>
        </p:spPr>
        <p:txBody>
          <a:bodyPr wrap="none">
            <a:spAutoFit/>
          </a:bodyPr>
          <a:lstStyle/>
          <a:p>
            <a:r>
              <a:rPr lang="ko-KR" altLang="en-US" dirty="0" smtClean="0"/>
              <a:t>https://radiopaedia.org/cases/aspergilloma-7</a:t>
            </a:r>
            <a:endParaRPr lang="ko-KR" altLang="en-US" dirty="0"/>
          </a:p>
        </p:txBody>
      </p:sp>
      <p:sp>
        <p:nvSpPr>
          <p:cNvPr id="8" name="직사각형 7"/>
          <p:cNvSpPr/>
          <p:nvPr/>
        </p:nvSpPr>
        <p:spPr>
          <a:xfrm>
            <a:off x="483475" y="883353"/>
            <a:ext cx="10170348" cy="646331"/>
          </a:xfrm>
          <a:prstGeom prst="rect">
            <a:avLst/>
          </a:prstGeom>
        </p:spPr>
        <p:txBody>
          <a:bodyPr wrap="square">
            <a:spAutoFit/>
          </a:bodyPr>
          <a:lstStyle/>
          <a:p>
            <a:r>
              <a:rPr lang="en-US" altLang="ko-KR" dirty="0" smtClean="0"/>
              <a:t>: a non-invasive form of pulmonary aspergillosis caused by a fungus ball that characteristically develops itself in a pre-existing cavity of the lung</a:t>
            </a:r>
          </a:p>
        </p:txBody>
      </p:sp>
    </p:spTree>
    <p:extLst>
      <p:ext uri="{BB962C8B-B14F-4D97-AF65-F5344CB8AC3E}">
        <p14:creationId xmlns:p14="http://schemas.microsoft.com/office/powerpoint/2010/main" val="12423325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0167" y="117704"/>
            <a:ext cx="7056413" cy="633358"/>
          </a:xfrm>
        </p:spPr>
        <p:txBody>
          <a:bodyPr>
            <a:normAutofit fontScale="90000"/>
          </a:bodyPr>
          <a:lstStyle/>
          <a:p>
            <a:r>
              <a:rPr lang="en-US" altLang="ko-KR" dirty="0" smtClean="0">
                <a:latin typeface="MS UI Gothic" panose="020B0600070205080204" pitchFamily="34" charset="-128"/>
                <a:ea typeface="MS UI Gothic" panose="020B0600070205080204" pitchFamily="34" charset="-128"/>
              </a:rPr>
              <a:t>Chronic pulmonary aspergillosis</a:t>
            </a:r>
            <a:endParaRPr lang="ko-KR" altLang="en-US" dirty="0">
              <a:latin typeface="MS UI Gothic" panose="020B0600070205080204" pitchFamily="34" charset="-128"/>
            </a:endParaRPr>
          </a:p>
        </p:txBody>
      </p:sp>
      <p:sp>
        <p:nvSpPr>
          <p:cNvPr id="3" name="내용 개체 틀 2"/>
          <p:cNvSpPr>
            <a:spLocks noGrp="1"/>
          </p:cNvSpPr>
          <p:nvPr>
            <p:ph idx="1"/>
          </p:nvPr>
        </p:nvSpPr>
        <p:spPr>
          <a:xfrm>
            <a:off x="174812" y="872360"/>
            <a:ext cx="12017188" cy="5447758"/>
          </a:xfrm>
        </p:spPr>
        <p:txBody>
          <a:bodyPr>
            <a:normAutofit fontScale="92500" lnSpcReduction="10000"/>
          </a:bodyPr>
          <a:lstStyle/>
          <a:p>
            <a:pPr>
              <a:lnSpc>
                <a:spcPct val="120000"/>
              </a:lnSpc>
            </a:pPr>
            <a:r>
              <a:rPr lang="en-US" altLang="ko-KR" dirty="0" smtClean="0">
                <a:latin typeface="Calibri" panose="020F0502020204030204" pitchFamily="34" charset="0"/>
                <a:cs typeface="Calibri" panose="020F0502020204030204" pitchFamily="34" charset="0"/>
              </a:rPr>
              <a:t>a local lung invasion mainly observed in patients with chronic pulmonary disease</a:t>
            </a:r>
            <a:endParaRPr lang="en-US" altLang="ko-KR" dirty="0" smtClean="0">
              <a:latin typeface="Calibri" panose="020F0502020204030204" pitchFamily="34" charset="0"/>
              <a:ea typeface="MS UI Gothic" panose="020B0600070205080204" pitchFamily="34" charset="-128"/>
              <a:cs typeface="Calibri" panose="020F0502020204030204" pitchFamily="34" charset="0"/>
            </a:endParaRPr>
          </a:p>
          <a:p>
            <a:pPr>
              <a:lnSpc>
                <a:spcPct val="120000"/>
              </a:lnSpc>
            </a:pPr>
            <a:r>
              <a:rPr lang="en-US" altLang="ko-KR" dirty="0" smtClean="0">
                <a:latin typeface="MS UI Gothic" panose="020B0600070205080204" pitchFamily="34" charset="-128"/>
                <a:ea typeface="MS UI Gothic" panose="020B0600070205080204" pitchFamily="34" charset="-128"/>
              </a:rPr>
              <a:t>weight </a:t>
            </a:r>
            <a:r>
              <a:rPr lang="en-US" altLang="ko-KR" dirty="0">
                <a:latin typeface="MS UI Gothic" panose="020B0600070205080204" pitchFamily="34" charset="-128"/>
                <a:ea typeface="MS UI Gothic" panose="020B0600070205080204" pitchFamily="34" charset="-128"/>
              </a:rPr>
              <a:t>loss to the appearance of chronic productive cough, hemoptysis, and comparison of nodules and cavities at chest </a:t>
            </a:r>
            <a:r>
              <a:rPr lang="en-US" altLang="ko-KR" dirty="0" smtClean="0">
                <a:latin typeface="MS UI Gothic" panose="020B0600070205080204" pitchFamily="34" charset="-128"/>
                <a:ea typeface="MS UI Gothic" panose="020B0600070205080204" pitchFamily="34" charset="-128"/>
              </a:rPr>
              <a:t>imaging (&gt;3 months)</a:t>
            </a:r>
          </a:p>
          <a:p>
            <a:pPr>
              <a:lnSpc>
                <a:spcPct val="120000"/>
              </a:lnSpc>
            </a:pPr>
            <a:r>
              <a:rPr lang="en-US" altLang="ko-KR" dirty="0" smtClean="0">
                <a:latin typeface="MS UI Gothic" panose="020B0600070205080204" pitchFamily="34" charset="-128"/>
                <a:ea typeface="MS UI Gothic" panose="020B0600070205080204" pitchFamily="34" charset="-128"/>
              </a:rPr>
              <a:t>Serum &amp; BAL galactomannan, Aspergillus culture, </a:t>
            </a:r>
            <a:r>
              <a:rPr lang="en-US" altLang="ko-KR" dirty="0" smtClean="0">
                <a:solidFill>
                  <a:srgbClr val="FF0000"/>
                </a:solidFill>
                <a:latin typeface="MS UI Gothic" panose="020B0600070205080204" pitchFamily="34" charset="-128"/>
                <a:ea typeface="MS UI Gothic" panose="020B0600070205080204" pitchFamily="34" charset="-128"/>
              </a:rPr>
              <a:t>serum A. </a:t>
            </a:r>
            <a:r>
              <a:rPr lang="en-US" altLang="ko-KR" dirty="0" err="1" smtClean="0">
                <a:solidFill>
                  <a:srgbClr val="FF0000"/>
                </a:solidFill>
                <a:latin typeface="MS UI Gothic" panose="020B0600070205080204" pitchFamily="34" charset="-128"/>
                <a:ea typeface="MS UI Gothic" panose="020B0600070205080204" pitchFamily="34" charset="-128"/>
              </a:rPr>
              <a:t>fumigatus</a:t>
            </a:r>
            <a:r>
              <a:rPr lang="en-US" altLang="ko-KR" dirty="0" smtClean="0">
                <a:solidFill>
                  <a:srgbClr val="FF0000"/>
                </a:solidFill>
                <a:latin typeface="MS UI Gothic" panose="020B0600070205080204" pitchFamily="34" charset="-128"/>
                <a:ea typeface="MS UI Gothic" panose="020B0600070205080204" pitchFamily="34" charset="-128"/>
              </a:rPr>
              <a:t> IgG</a:t>
            </a:r>
          </a:p>
          <a:p>
            <a:pPr>
              <a:lnSpc>
                <a:spcPct val="120000"/>
              </a:lnSpc>
            </a:pPr>
            <a:endParaRPr lang="en-US" altLang="ko-KR" dirty="0">
              <a:latin typeface="MS UI Gothic" panose="020B0600070205080204" pitchFamily="34" charset="-128"/>
              <a:ea typeface="MS UI Gothic" panose="020B0600070205080204" pitchFamily="34" charset="-128"/>
            </a:endParaRPr>
          </a:p>
          <a:p>
            <a:pPr>
              <a:lnSpc>
                <a:spcPct val="120000"/>
              </a:lnSpc>
            </a:pPr>
            <a:r>
              <a:rPr lang="en-US" altLang="ko-KR" dirty="0" smtClean="0">
                <a:latin typeface="MS UI Gothic" panose="020B0600070205080204" pitchFamily="34" charset="-128"/>
                <a:ea typeface="MS UI Gothic" panose="020B0600070205080204" pitchFamily="34" charset="-128"/>
              </a:rPr>
              <a:t>Treatment : prevent life-threatening hemoptysis, QOL improve</a:t>
            </a:r>
          </a:p>
          <a:p>
            <a:pPr lvl="1">
              <a:lnSpc>
                <a:spcPct val="120000"/>
              </a:lnSpc>
            </a:pPr>
            <a:r>
              <a:rPr lang="en-US" altLang="ko-KR" dirty="0" smtClean="0">
                <a:latin typeface="MS UI Gothic" panose="020B0600070205080204" pitchFamily="34" charset="-128"/>
                <a:ea typeface="MS UI Gothic" panose="020B0600070205080204" pitchFamily="34" charset="-128"/>
              </a:rPr>
              <a:t>PO </a:t>
            </a:r>
            <a:r>
              <a:rPr lang="en-US" altLang="ko-KR" dirty="0" err="1" smtClean="0">
                <a:latin typeface="MS UI Gothic" panose="020B0600070205080204" pitchFamily="34" charset="-128"/>
                <a:ea typeface="MS UI Gothic" panose="020B0600070205080204" pitchFamily="34" charset="-128"/>
              </a:rPr>
              <a:t>Itraconazole</a:t>
            </a:r>
            <a:r>
              <a:rPr lang="en-US" altLang="ko-KR" dirty="0" smtClean="0">
                <a:latin typeface="MS UI Gothic" panose="020B0600070205080204" pitchFamily="34" charset="-128"/>
                <a:ea typeface="MS UI Gothic" panose="020B0600070205080204" pitchFamily="34" charset="-128"/>
              </a:rPr>
              <a:t> 200mg bid (1</a:t>
            </a:r>
            <a:r>
              <a:rPr lang="en-US" altLang="ko-KR" baseline="30000" dirty="0" smtClean="0">
                <a:latin typeface="MS UI Gothic" panose="020B0600070205080204" pitchFamily="34" charset="-128"/>
                <a:ea typeface="MS UI Gothic" panose="020B0600070205080204" pitchFamily="34" charset="-128"/>
              </a:rPr>
              <a:t>st</a:t>
            </a:r>
            <a:r>
              <a:rPr lang="en-US" altLang="ko-KR" dirty="0" smtClean="0">
                <a:latin typeface="MS UI Gothic" panose="020B0600070205080204" pitchFamily="34" charset="-128"/>
                <a:ea typeface="MS UI Gothic" panose="020B0600070205080204" pitchFamily="34" charset="-128"/>
              </a:rPr>
              <a:t>)</a:t>
            </a:r>
          </a:p>
          <a:p>
            <a:pPr lvl="1">
              <a:lnSpc>
                <a:spcPct val="120000"/>
              </a:lnSpc>
            </a:pPr>
            <a:r>
              <a:rPr lang="en-US" altLang="ko-KR" dirty="0" err="1" smtClean="0">
                <a:latin typeface="MS UI Gothic" panose="020B0600070205080204" pitchFamily="34" charset="-128"/>
                <a:ea typeface="MS UI Gothic" panose="020B0600070205080204" pitchFamily="34" charset="-128"/>
              </a:rPr>
              <a:t>Voriconazole</a:t>
            </a:r>
            <a:r>
              <a:rPr lang="en-US" altLang="ko-KR" dirty="0" smtClean="0">
                <a:latin typeface="MS UI Gothic" panose="020B0600070205080204" pitchFamily="34" charset="-128"/>
                <a:ea typeface="MS UI Gothic" panose="020B0600070205080204" pitchFamily="34" charset="-128"/>
              </a:rPr>
              <a:t>, </a:t>
            </a:r>
            <a:r>
              <a:rPr lang="en-US" altLang="ko-KR" dirty="0" err="1" smtClean="0">
                <a:latin typeface="MS UI Gothic" panose="020B0600070205080204" pitchFamily="34" charset="-128"/>
                <a:ea typeface="MS UI Gothic" panose="020B0600070205080204" pitchFamily="34" charset="-128"/>
              </a:rPr>
              <a:t>Posaconazole</a:t>
            </a:r>
            <a:r>
              <a:rPr lang="en-US" altLang="ko-KR" dirty="0" smtClean="0">
                <a:latin typeface="MS UI Gothic" panose="020B0600070205080204" pitchFamily="34" charset="-128"/>
                <a:ea typeface="MS UI Gothic" panose="020B0600070205080204" pitchFamily="34" charset="-128"/>
              </a:rPr>
              <a:t> (2</a:t>
            </a:r>
            <a:r>
              <a:rPr lang="en-US" altLang="ko-KR" baseline="30000" dirty="0" smtClean="0">
                <a:latin typeface="MS UI Gothic" panose="020B0600070205080204" pitchFamily="34" charset="-128"/>
                <a:ea typeface="MS UI Gothic" panose="020B0600070205080204" pitchFamily="34" charset="-128"/>
              </a:rPr>
              <a:t>nd</a:t>
            </a:r>
            <a:r>
              <a:rPr lang="en-US" altLang="ko-KR" dirty="0" smtClean="0">
                <a:latin typeface="MS UI Gothic" panose="020B0600070205080204" pitchFamily="34" charset="-128"/>
                <a:ea typeface="MS UI Gothic" panose="020B0600070205080204" pitchFamily="34" charset="-128"/>
              </a:rPr>
              <a:t>)</a:t>
            </a:r>
          </a:p>
          <a:p>
            <a:pPr lvl="1">
              <a:lnSpc>
                <a:spcPct val="120000"/>
              </a:lnSpc>
            </a:pPr>
            <a:r>
              <a:rPr lang="en-US" altLang="ko-KR" dirty="0" smtClean="0">
                <a:latin typeface="MS UI Gothic" panose="020B0600070205080204" pitchFamily="34" charset="-128"/>
                <a:ea typeface="MS UI Gothic" panose="020B0600070205080204" pitchFamily="34" charset="-128"/>
              </a:rPr>
              <a:t>IV amphotericin B, </a:t>
            </a:r>
            <a:r>
              <a:rPr lang="en-US" altLang="ko-KR" dirty="0" err="1" smtClean="0">
                <a:latin typeface="MS UI Gothic" panose="020B0600070205080204" pitchFamily="34" charset="-128"/>
                <a:ea typeface="MS UI Gothic" panose="020B0600070205080204" pitchFamily="34" charset="-128"/>
              </a:rPr>
              <a:t>Echinocandin</a:t>
            </a:r>
            <a:r>
              <a:rPr lang="en-US" altLang="ko-KR" dirty="0" smtClean="0">
                <a:latin typeface="MS UI Gothic" panose="020B0600070205080204" pitchFamily="34" charset="-128"/>
                <a:ea typeface="MS UI Gothic" panose="020B0600070205080204" pitchFamily="34" charset="-128"/>
              </a:rPr>
              <a:t> (rapid progression, azole resistant Aspergillus)</a:t>
            </a:r>
          </a:p>
          <a:p>
            <a:pPr lvl="1">
              <a:lnSpc>
                <a:spcPct val="120000"/>
              </a:lnSpc>
            </a:pPr>
            <a:endParaRPr lang="en-US" altLang="ko-KR" dirty="0">
              <a:latin typeface="MS UI Gothic" panose="020B0600070205080204" pitchFamily="34" charset="-128"/>
              <a:ea typeface="MS UI Gothic" panose="020B0600070205080204" pitchFamily="34" charset="-128"/>
            </a:endParaRPr>
          </a:p>
          <a:p>
            <a:pPr lvl="1">
              <a:lnSpc>
                <a:spcPct val="120000"/>
              </a:lnSpc>
            </a:pPr>
            <a:r>
              <a:rPr lang="en-US" altLang="ko-KR" dirty="0" smtClean="0">
                <a:latin typeface="MS UI Gothic" panose="020B0600070205080204" pitchFamily="34" charset="-128"/>
                <a:ea typeface="MS UI Gothic" panose="020B0600070205080204" pitchFamily="34" charset="-128"/>
              </a:rPr>
              <a:t>6 month duration of therapy, </a:t>
            </a:r>
            <a:r>
              <a:rPr lang="en-US" altLang="ko-KR" dirty="0">
                <a:latin typeface="MS UI Gothic" panose="020B0600070205080204" pitchFamily="34" charset="-128"/>
                <a:ea typeface="MS UI Gothic" panose="020B0600070205080204" pitchFamily="34" charset="-128"/>
              </a:rPr>
              <a:t>asymptomatic patients can be reassessed every 3–6 months</a:t>
            </a:r>
            <a:endParaRPr lang="ko-KR" altLang="en-US" dirty="0" smtClean="0">
              <a:latin typeface="MS UI Gothic" panose="020B0600070205080204" pitchFamily="34" charset="-128"/>
            </a:endParaRPr>
          </a:p>
          <a:p>
            <a:pPr lvl="1">
              <a:lnSpc>
                <a:spcPct val="120000"/>
              </a:lnSpc>
            </a:pPr>
            <a:endParaRPr lang="ko-KR" altLang="en-US" dirty="0">
              <a:latin typeface="MS UI Gothic" panose="020B0600070205080204" pitchFamily="34" charset="-128"/>
            </a:endParaRPr>
          </a:p>
        </p:txBody>
      </p:sp>
    </p:spTree>
    <p:extLst>
      <p:ext uri="{BB962C8B-B14F-4D97-AF65-F5344CB8AC3E}">
        <p14:creationId xmlns:p14="http://schemas.microsoft.com/office/powerpoint/2010/main" val="985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0" y="0"/>
            <a:ext cx="7570402" cy="3697941"/>
          </a:xfrm>
          <a:prstGeom prst="rect">
            <a:avLst/>
          </a:prstGeom>
        </p:spPr>
      </p:pic>
      <p:pic>
        <p:nvPicPr>
          <p:cNvPr id="4" name="그림 3"/>
          <p:cNvPicPr>
            <a:picLocks noChangeAspect="1"/>
          </p:cNvPicPr>
          <p:nvPr/>
        </p:nvPicPr>
        <p:blipFill>
          <a:blip r:embed="rId4"/>
          <a:stretch>
            <a:fillRect/>
          </a:stretch>
        </p:blipFill>
        <p:spPr>
          <a:xfrm>
            <a:off x="5732103" y="3634066"/>
            <a:ext cx="6459897" cy="3223934"/>
          </a:xfrm>
          <a:prstGeom prst="rect">
            <a:avLst/>
          </a:prstGeom>
        </p:spPr>
      </p:pic>
      <p:sp>
        <p:nvSpPr>
          <p:cNvPr id="6" name="직사각형 5"/>
          <p:cNvSpPr/>
          <p:nvPr/>
        </p:nvSpPr>
        <p:spPr>
          <a:xfrm>
            <a:off x="122516" y="6488668"/>
            <a:ext cx="5142755" cy="369332"/>
          </a:xfrm>
          <a:prstGeom prst="rect">
            <a:avLst/>
          </a:prstGeom>
        </p:spPr>
        <p:txBody>
          <a:bodyPr wrap="none">
            <a:spAutoFit/>
          </a:bodyPr>
          <a:lstStyle/>
          <a:p>
            <a:r>
              <a:rPr lang="en-US" altLang="ko-KR" b="0" i="0" dirty="0" smtClean="0">
                <a:solidFill>
                  <a:srgbClr val="000000"/>
                </a:solidFill>
                <a:effectLst/>
                <a:latin typeface="Helvetica Neue"/>
              </a:rPr>
              <a:t>European Respiratory Journal 2016 47: 45-68</a:t>
            </a:r>
            <a:endParaRPr lang="ko-KR" altLang="en-US" dirty="0"/>
          </a:p>
        </p:txBody>
      </p:sp>
      <p:cxnSp>
        <p:nvCxnSpPr>
          <p:cNvPr id="3" name="직선 화살표 연결선 2"/>
          <p:cNvCxnSpPr/>
          <p:nvPr/>
        </p:nvCxnSpPr>
        <p:spPr>
          <a:xfrm>
            <a:off x="2804845" y="3441842"/>
            <a:ext cx="2085654" cy="1027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8" name="직사각형 7"/>
          <p:cNvSpPr/>
          <p:nvPr/>
        </p:nvSpPr>
        <p:spPr>
          <a:xfrm>
            <a:off x="7570402" y="2617611"/>
            <a:ext cx="4739311" cy="923330"/>
          </a:xfrm>
          <a:prstGeom prst="rect">
            <a:avLst/>
          </a:prstGeom>
        </p:spPr>
        <p:txBody>
          <a:bodyPr wrap="none">
            <a:spAutoFit/>
          </a:bodyPr>
          <a:lstStyle/>
          <a:p>
            <a:r>
              <a:rPr lang="en-US" altLang="ko-KR" dirty="0"/>
              <a:t>A large cavity with pleural </a:t>
            </a:r>
            <a:r>
              <a:rPr lang="en-US" altLang="ko-KR" dirty="0" smtClean="0"/>
              <a:t>thickening</a:t>
            </a:r>
          </a:p>
          <a:p>
            <a:r>
              <a:rPr lang="en-US" altLang="ko-KR" dirty="0"/>
              <a:t>The right side shows interval development </a:t>
            </a:r>
            <a:endParaRPr lang="en-US" altLang="ko-KR" dirty="0" smtClean="0"/>
          </a:p>
          <a:p>
            <a:r>
              <a:rPr lang="en-US" altLang="ko-KR" dirty="0" smtClean="0"/>
              <a:t>of </a:t>
            </a:r>
            <a:r>
              <a:rPr lang="en-US" altLang="ko-KR" dirty="0"/>
              <a:t>a large cavity</a:t>
            </a:r>
            <a:endParaRPr lang="ko-KR" altLang="en-US" dirty="0"/>
          </a:p>
        </p:txBody>
      </p:sp>
    </p:spTree>
    <p:extLst>
      <p:ext uri="{BB962C8B-B14F-4D97-AF65-F5344CB8AC3E}">
        <p14:creationId xmlns:p14="http://schemas.microsoft.com/office/powerpoint/2010/main" val="453541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95940" y="1292485"/>
            <a:ext cx="6296247" cy="499397"/>
          </a:xfrm>
        </p:spPr>
        <p:txBody>
          <a:bodyPr>
            <a:normAutofit/>
          </a:bodyPr>
          <a:lstStyle/>
          <a:p>
            <a:r>
              <a:rPr lang="en-US" altLang="ko-KR" sz="2400" dirty="0" smtClean="0"/>
              <a:t>Unusual form of CPA – Aspergillus nodule</a:t>
            </a:r>
            <a:endParaRPr lang="ko-KR" altLang="en-US" sz="2400" dirty="0"/>
          </a:p>
        </p:txBody>
      </p:sp>
      <p:pic>
        <p:nvPicPr>
          <p:cNvPr id="4" name="그림 3"/>
          <p:cNvPicPr>
            <a:picLocks noChangeAspect="1"/>
          </p:cNvPicPr>
          <p:nvPr/>
        </p:nvPicPr>
        <p:blipFill>
          <a:blip r:embed="rId3"/>
          <a:stretch>
            <a:fillRect/>
          </a:stretch>
        </p:blipFill>
        <p:spPr>
          <a:xfrm>
            <a:off x="103836" y="1853889"/>
            <a:ext cx="7322759" cy="4323074"/>
          </a:xfrm>
          <a:prstGeom prst="rect">
            <a:avLst/>
          </a:prstGeom>
        </p:spPr>
      </p:pic>
      <p:pic>
        <p:nvPicPr>
          <p:cNvPr id="5" name="그림 4"/>
          <p:cNvPicPr>
            <a:picLocks noChangeAspect="1"/>
          </p:cNvPicPr>
          <p:nvPr/>
        </p:nvPicPr>
        <p:blipFill>
          <a:blip r:embed="rId4"/>
          <a:stretch>
            <a:fillRect/>
          </a:stretch>
        </p:blipFill>
        <p:spPr>
          <a:xfrm>
            <a:off x="7426595" y="1492002"/>
            <a:ext cx="4491823" cy="5046847"/>
          </a:xfrm>
          <a:prstGeom prst="rect">
            <a:avLst/>
          </a:prstGeom>
        </p:spPr>
      </p:pic>
      <p:sp>
        <p:nvSpPr>
          <p:cNvPr id="6" name="직사각형 5"/>
          <p:cNvSpPr/>
          <p:nvPr/>
        </p:nvSpPr>
        <p:spPr>
          <a:xfrm>
            <a:off x="7049245" y="6488668"/>
            <a:ext cx="5142755" cy="369332"/>
          </a:xfrm>
          <a:prstGeom prst="rect">
            <a:avLst/>
          </a:prstGeom>
        </p:spPr>
        <p:txBody>
          <a:bodyPr wrap="none">
            <a:spAutoFit/>
          </a:bodyPr>
          <a:lstStyle/>
          <a:p>
            <a:r>
              <a:rPr lang="en-US" altLang="ko-KR" b="0" i="0" dirty="0" smtClean="0">
                <a:solidFill>
                  <a:srgbClr val="000000"/>
                </a:solidFill>
                <a:effectLst/>
                <a:latin typeface="Helvetica Neue"/>
              </a:rPr>
              <a:t>European Respiratory Journal 2016 47: 45-68</a:t>
            </a:r>
            <a:endParaRPr lang="ko-KR" altLang="en-US" dirty="0"/>
          </a:p>
        </p:txBody>
      </p:sp>
    </p:spTree>
    <p:extLst>
      <p:ext uri="{BB962C8B-B14F-4D97-AF65-F5344CB8AC3E}">
        <p14:creationId xmlns:p14="http://schemas.microsoft.com/office/powerpoint/2010/main" val="24980106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552575" y="38100"/>
            <a:ext cx="9086850" cy="6781800"/>
          </a:xfrm>
          <a:prstGeom prst="rect">
            <a:avLst/>
          </a:prstGeom>
        </p:spPr>
      </p:pic>
    </p:spTree>
    <p:extLst>
      <p:ext uri="{BB962C8B-B14F-4D97-AF65-F5344CB8AC3E}">
        <p14:creationId xmlns:p14="http://schemas.microsoft.com/office/powerpoint/2010/main" val="646705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10329" y="245923"/>
            <a:ext cx="12086896" cy="1325563"/>
          </a:xfrm>
        </p:spPr>
        <p:txBody>
          <a:bodyPr>
            <a:normAutofit fontScale="90000"/>
          </a:bodyPr>
          <a:lstStyle/>
          <a:p>
            <a:r>
              <a:rPr lang="en-US" altLang="ko-KR" sz="4000" dirty="0" smtClean="0"/>
              <a:t>Semi-invasive Aspergillosis</a:t>
            </a:r>
            <a:br>
              <a:rPr lang="en-US" altLang="ko-KR" sz="4000" dirty="0" smtClean="0"/>
            </a:br>
            <a:r>
              <a:rPr lang="en-US" altLang="ko-KR" sz="4000" dirty="0" smtClean="0"/>
              <a:t>		= Subacute invasive aspergillosis</a:t>
            </a:r>
            <a:br>
              <a:rPr lang="en-US" altLang="ko-KR" sz="4000" dirty="0" smtClean="0"/>
            </a:br>
            <a:r>
              <a:rPr lang="en-US" altLang="ko-KR" sz="4000" dirty="0" smtClean="0"/>
              <a:t>		= Chronic necrotizing aspergillosis</a:t>
            </a:r>
            <a:endParaRPr lang="ko-KR" altLang="en-US" sz="4000" dirty="0"/>
          </a:p>
        </p:txBody>
      </p:sp>
      <p:sp>
        <p:nvSpPr>
          <p:cNvPr id="3" name="내용 개체 틀 2"/>
          <p:cNvSpPr>
            <a:spLocks noGrp="1"/>
          </p:cNvSpPr>
          <p:nvPr>
            <p:ph idx="1"/>
          </p:nvPr>
        </p:nvSpPr>
        <p:spPr>
          <a:xfrm>
            <a:off x="297952" y="1976589"/>
            <a:ext cx="6251704" cy="4783807"/>
          </a:xfrm>
        </p:spPr>
        <p:txBody>
          <a:bodyPr>
            <a:normAutofit fontScale="70000" lnSpcReduction="20000"/>
          </a:bodyPr>
          <a:lstStyle/>
          <a:p>
            <a:r>
              <a:rPr lang="en-US" altLang="ko-KR" dirty="0"/>
              <a:t>Factors associated with </a:t>
            </a:r>
            <a:r>
              <a:rPr lang="en-US" altLang="ko-KR" dirty="0" smtClean="0"/>
              <a:t>this </a:t>
            </a:r>
            <a:r>
              <a:rPr lang="en-US" altLang="ko-KR" dirty="0"/>
              <a:t>form </a:t>
            </a:r>
            <a:r>
              <a:rPr lang="en-US" altLang="ko-KR" dirty="0" smtClean="0"/>
              <a:t>: </a:t>
            </a:r>
          </a:p>
          <a:p>
            <a:pPr lvl="1"/>
            <a:r>
              <a:rPr lang="en-US" altLang="ko-KR" dirty="0" smtClean="0"/>
              <a:t>chronic </a:t>
            </a:r>
            <a:r>
              <a:rPr lang="en-US" altLang="ko-KR" dirty="0"/>
              <a:t>debilitating illness, </a:t>
            </a:r>
            <a:endParaRPr lang="en-US" altLang="ko-KR" dirty="0" smtClean="0"/>
          </a:p>
          <a:p>
            <a:pPr lvl="1"/>
            <a:r>
              <a:rPr lang="en-US" altLang="ko-KR" dirty="0" smtClean="0"/>
              <a:t>diabetes </a:t>
            </a:r>
            <a:r>
              <a:rPr lang="en-US" altLang="ko-KR" dirty="0"/>
              <a:t>mellitus, </a:t>
            </a:r>
            <a:r>
              <a:rPr lang="en-US" altLang="ko-KR" dirty="0" smtClean="0"/>
              <a:t> </a:t>
            </a:r>
          </a:p>
          <a:p>
            <a:pPr lvl="1"/>
            <a:r>
              <a:rPr lang="en-US" altLang="ko-KR" dirty="0" smtClean="0"/>
              <a:t>malnutrition</a:t>
            </a:r>
            <a:r>
              <a:rPr lang="en-US" altLang="ko-KR" dirty="0"/>
              <a:t>, </a:t>
            </a:r>
            <a:endParaRPr lang="en-US" altLang="ko-KR" dirty="0" smtClean="0"/>
          </a:p>
          <a:p>
            <a:pPr lvl="1"/>
            <a:r>
              <a:rPr lang="en-US" altLang="ko-KR" dirty="0" smtClean="0"/>
              <a:t>alcoholism</a:t>
            </a:r>
            <a:r>
              <a:rPr lang="en-US" altLang="ko-KR" dirty="0"/>
              <a:t>, </a:t>
            </a:r>
            <a:endParaRPr lang="en-US" altLang="ko-KR" dirty="0" smtClean="0"/>
          </a:p>
          <a:p>
            <a:pPr lvl="1"/>
            <a:r>
              <a:rPr lang="en-US" altLang="ko-KR" dirty="0" smtClean="0"/>
              <a:t>advanced </a:t>
            </a:r>
            <a:r>
              <a:rPr lang="en-US" altLang="ko-KR" dirty="0"/>
              <a:t>age, </a:t>
            </a:r>
            <a:endParaRPr lang="en-US" altLang="ko-KR" dirty="0" smtClean="0"/>
          </a:p>
          <a:p>
            <a:pPr lvl="1"/>
            <a:r>
              <a:rPr lang="en-US" altLang="ko-KR" dirty="0" smtClean="0"/>
              <a:t>prolonged </a:t>
            </a:r>
            <a:r>
              <a:rPr lang="en-US" altLang="ko-KR" dirty="0"/>
              <a:t>corticosteroid therapy</a:t>
            </a:r>
            <a:r>
              <a:rPr lang="en-US" altLang="ko-KR" dirty="0" smtClean="0"/>
              <a:t>,</a:t>
            </a:r>
          </a:p>
          <a:p>
            <a:pPr lvl="1"/>
            <a:r>
              <a:rPr lang="en-US" altLang="ko-KR" dirty="0" smtClean="0"/>
              <a:t>COPD</a:t>
            </a:r>
          </a:p>
          <a:p>
            <a:pPr lvl="1"/>
            <a:endParaRPr lang="en-US" altLang="ko-KR" dirty="0"/>
          </a:p>
          <a:p>
            <a:r>
              <a:rPr lang="ko-KR" altLang="en-US" dirty="0" smtClean="0"/>
              <a:t>증상 </a:t>
            </a:r>
            <a:r>
              <a:rPr lang="en-US" altLang="ko-KR" dirty="0" smtClean="0"/>
              <a:t>: Chronic cough, sputum, fever (non-specific), hemoptysis (15%)</a:t>
            </a:r>
          </a:p>
          <a:p>
            <a:r>
              <a:rPr lang="ko-KR" altLang="en-US" dirty="0" smtClean="0"/>
              <a:t>영상 </a:t>
            </a:r>
            <a:r>
              <a:rPr lang="en-US" altLang="ko-KR" dirty="0" smtClean="0"/>
              <a:t>: Tissue necrosis, granulomatous inflammation, unilateral or bilateral consolidation</a:t>
            </a:r>
            <a:r>
              <a:rPr lang="ko-KR" altLang="en-US" dirty="0" smtClean="0"/>
              <a:t>과 근접 </a:t>
            </a:r>
            <a:r>
              <a:rPr lang="en-US" altLang="ko-KR" dirty="0" smtClean="0"/>
              <a:t>pleural thickening, multiple nodular area of increased opacity, months ~ years</a:t>
            </a:r>
          </a:p>
          <a:p>
            <a:endParaRPr lang="en-US" altLang="ko-KR" dirty="0"/>
          </a:p>
          <a:p>
            <a:r>
              <a:rPr lang="en-US" altLang="ko-KR" dirty="0" smtClean="0"/>
              <a:t>Serum Aspergillus Ag test, biopsy</a:t>
            </a:r>
            <a:endParaRPr lang="ko-KR" altLang="en-US" dirty="0"/>
          </a:p>
        </p:txBody>
      </p:sp>
      <p:pic>
        <p:nvPicPr>
          <p:cNvPr id="1026" name="Picture 2" descr="https://pubs.rsna.org/cms/10.1148/radiographics.21.4.g01jl03825/asset/images/medium/g01jl03g9a.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593" y="1857522"/>
            <a:ext cx="5402787" cy="4289813"/>
          </a:xfrm>
          <a:prstGeom prst="rect">
            <a:avLst/>
          </a:prstGeom>
          <a:noFill/>
          <a:extLst>
            <a:ext uri="{909E8E84-426E-40DD-AFC4-6F175D3DCCD1}">
              <a14:hiddenFill xmlns:a14="http://schemas.microsoft.com/office/drawing/2010/main">
                <a:solidFill>
                  <a:srgbClr val="FFFFFF"/>
                </a:solidFill>
              </a14:hiddenFill>
            </a:ext>
          </a:extLst>
        </p:spPr>
      </p:pic>
      <p:sp>
        <p:nvSpPr>
          <p:cNvPr id="4" name="직사각형 3"/>
          <p:cNvSpPr/>
          <p:nvPr/>
        </p:nvSpPr>
        <p:spPr>
          <a:xfrm>
            <a:off x="8931171" y="6488668"/>
            <a:ext cx="3260829" cy="369332"/>
          </a:xfrm>
          <a:prstGeom prst="rect">
            <a:avLst/>
          </a:prstGeom>
        </p:spPr>
        <p:txBody>
          <a:bodyPr wrap="none">
            <a:spAutoFit/>
          </a:bodyPr>
          <a:lstStyle/>
          <a:p>
            <a:r>
              <a:rPr lang="en-US" altLang="ko-KR" b="0" i="0" u="none" strike="noStrike" dirty="0" err="1" smtClean="0">
                <a:effectLst/>
                <a:latin typeface="Open Sans"/>
                <a:hlinkClick r:id="rId4"/>
              </a:rPr>
              <a:t>RadioGraphics</a:t>
            </a:r>
            <a:r>
              <a:rPr lang="en-US" altLang="ko-KR" b="0" i="0" u="none" strike="noStrike" dirty="0" err="1" smtClean="0">
                <a:effectLst/>
                <a:latin typeface="Open Sans"/>
                <a:hlinkClick r:id="rId5"/>
              </a:rPr>
              <a:t>Vol</a:t>
            </a:r>
            <a:r>
              <a:rPr lang="en-US" altLang="ko-KR" b="0" i="0" u="none" strike="noStrike" dirty="0" smtClean="0">
                <a:effectLst/>
                <a:latin typeface="Open Sans"/>
                <a:hlinkClick r:id="rId5"/>
              </a:rPr>
              <a:t>. 21, No. 4</a:t>
            </a:r>
            <a:endParaRPr lang="ko-KR" altLang="en-US" dirty="0"/>
          </a:p>
        </p:txBody>
      </p:sp>
    </p:spTree>
    <p:extLst>
      <p:ext uri="{BB962C8B-B14F-4D97-AF65-F5344CB8AC3E}">
        <p14:creationId xmlns:p14="http://schemas.microsoft.com/office/powerpoint/2010/main" val="549160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330297" y="1581710"/>
            <a:ext cx="11531406" cy="4321549"/>
          </a:xfrm>
          <a:prstGeom prst="rect">
            <a:avLst/>
          </a:prstGeom>
        </p:spPr>
      </p:pic>
      <p:sp>
        <p:nvSpPr>
          <p:cNvPr id="5" name="직사각형 4"/>
          <p:cNvSpPr/>
          <p:nvPr/>
        </p:nvSpPr>
        <p:spPr>
          <a:xfrm>
            <a:off x="8076130" y="6550223"/>
            <a:ext cx="4115870" cy="307777"/>
          </a:xfrm>
          <a:prstGeom prst="rect">
            <a:avLst/>
          </a:prstGeom>
        </p:spPr>
        <p:txBody>
          <a:bodyPr wrap="none">
            <a:spAutoFit/>
          </a:bodyPr>
          <a:lstStyle/>
          <a:p>
            <a:r>
              <a:rPr lang="en-US" altLang="ko-KR" sz="1400" dirty="0" smtClean="0"/>
              <a:t>ERJ. 2015 </a:t>
            </a:r>
            <a:r>
              <a:rPr lang="en-US" altLang="ko-KR" sz="1400" dirty="0"/>
              <a:t>as </a:t>
            </a:r>
            <a:r>
              <a:rPr lang="en-US" altLang="ko-KR" sz="1400" dirty="0" err="1"/>
              <a:t>doi</a:t>
            </a:r>
            <a:r>
              <a:rPr lang="en-US" altLang="ko-KR" sz="1400" dirty="0"/>
              <a:t>: 10.1183/13993003.00583-2015</a:t>
            </a:r>
            <a:endParaRPr lang="ko-KR" altLang="en-US" sz="1400" dirty="0"/>
          </a:p>
        </p:txBody>
      </p:sp>
      <p:sp>
        <p:nvSpPr>
          <p:cNvPr id="3" name="직사각형 2"/>
          <p:cNvSpPr/>
          <p:nvPr/>
        </p:nvSpPr>
        <p:spPr>
          <a:xfrm>
            <a:off x="131065" y="5903259"/>
            <a:ext cx="5313314" cy="369332"/>
          </a:xfrm>
          <a:prstGeom prst="rect">
            <a:avLst/>
          </a:prstGeom>
        </p:spPr>
        <p:txBody>
          <a:bodyPr wrap="none">
            <a:spAutoFit/>
          </a:bodyPr>
          <a:lstStyle/>
          <a:p>
            <a:r>
              <a:rPr lang="en-US" altLang="ko-KR" dirty="0"/>
              <a:t>a large irregular right upper-lobe </a:t>
            </a:r>
            <a:r>
              <a:rPr lang="en-US" altLang="ko-KR" dirty="0" err="1"/>
              <a:t>cavitary</a:t>
            </a:r>
            <a:r>
              <a:rPr lang="en-US" altLang="ko-KR" dirty="0"/>
              <a:t> lesion </a:t>
            </a:r>
            <a:endParaRPr lang="ko-KR" altLang="en-US" dirty="0"/>
          </a:p>
        </p:txBody>
      </p:sp>
      <p:sp>
        <p:nvSpPr>
          <p:cNvPr id="6" name="직사각형 5"/>
          <p:cNvSpPr/>
          <p:nvPr/>
        </p:nvSpPr>
        <p:spPr>
          <a:xfrm>
            <a:off x="5643611" y="5903892"/>
            <a:ext cx="6096000" cy="646331"/>
          </a:xfrm>
          <a:prstGeom prst="rect">
            <a:avLst/>
          </a:prstGeom>
        </p:spPr>
        <p:txBody>
          <a:bodyPr>
            <a:spAutoFit/>
          </a:bodyPr>
          <a:lstStyle/>
          <a:p>
            <a:r>
              <a:rPr lang="en-US" altLang="ko-KR" dirty="0"/>
              <a:t>a dual cavity with moderately thick walls, an external irregular edge and some material within the cavity </a:t>
            </a:r>
            <a:endParaRPr lang="ko-KR" altLang="en-US" dirty="0"/>
          </a:p>
        </p:txBody>
      </p:sp>
    </p:spTree>
    <p:extLst>
      <p:ext uri="{BB962C8B-B14F-4D97-AF65-F5344CB8AC3E}">
        <p14:creationId xmlns:p14="http://schemas.microsoft.com/office/powerpoint/2010/main" val="616258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42777" y="116959"/>
            <a:ext cx="10515600" cy="797442"/>
          </a:xfrm>
        </p:spPr>
        <p:txBody>
          <a:bodyPr/>
          <a:lstStyle/>
          <a:p>
            <a:r>
              <a:rPr lang="en-US" altLang="ko-KR" b="1" dirty="0" smtClean="0">
                <a:solidFill>
                  <a:srgbClr val="C00000"/>
                </a:solidFill>
              </a:rPr>
              <a:t>Invasive aspergillosis</a:t>
            </a:r>
            <a:endParaRPr lang="ko-KR" altLang="en-US" b="1" dirty="0">
              <a:solidFill>
                <a:srgbClr val="C00000"/>
              </a:solidFill>
            </a:endParaRPr>
          </a:p>
        </p:txBody>
      </p:sp>
      <p:sp>
        <p:nvSpPr>
          <p:cNvPr id="3" name="내용 개체 틀 2"/>
          <p:cNvSpPr>
            <a:spLocks noGrp="1"/>
          </p:cNvSpPr>
          <p:nvPr>
            <p:ph idx="1"/>
          </p:nvPr>
        </p:nvSpPr>
        <p:spPr>
          <a:xfrm>
            <a:off x="242776" y="996284"/>
            <a:ext cx="11453037" cy="5492383"/>
          </a:xfrm>
        </p:spPr>
        <p:txBody>
          <a:bodyPr>
            <a:normAutofit fontScale="70000" lnSpcReduction="20000"/>
          </a:bodyPr>
          <a:lstStyle/>
          <a:p>
            <a:pPr fontAlgn="base">
              <a:lnSpc>
                <a:spcPct val="120000"/>
              </a:lnSpc>
            </a:pPr>
            <a:r>
              <a:rPr lang="en-US" altLang="ko-KR" dirty="0" smtClean="0">
                <a:latin typeface="MS UI Gothic" panose="020B0600070205080204" pitchFamily="34" charset="-128"/>
                <a:ea typeface="MS UI Gothic" panose="020B0600070205080204" pitchFamily="34" charset="-128"/>
              </a:rPr>
              <a:t>a severe acute/subacute disease and can be found not only in severely immunocompromised patients but also in non-neutropenic and/or critically ill patients, and those with chronic obstructive pulmonary disease (COPD) and/or Child–Pugh C liver cirrhosis.</a:t>
            </a:r>
          </a:p>
          <a:p>
            <a:pPr fontAlgn="base">
              <a:lnSpc>
                <a:spcPct val="120000"/>
              </a:lnSpc>
            </a:pPr>
            <a:endParaRPr lang="en-US" altLang="ko-KR" dirty="0" smtClean="0">
              <a:latin typeface="MS UI Gothic" panose="020B0600070205080204" pitchFamily="34" charset="-128"/>
              <a:ea typeface="MS UI Gothic" panose="020B0600070205080204" pitchFamily="34" charset="-128"/>
            </a:endParaRPr>
          </a:p>
          <a:p>
            <a:pPr fontAlgn="base"/>
            <a:r>
              <a:rPr lang="en-US" altLang="ko-KR" dirty="0" smtClean="0">
                <a:latin typeface="MS UI Gothic" panose="020B0600070205080204" pitchFamily="34" charset="-128"/>
                <a:ea typeface="MS UI Gothic" panose="020B0600070205080204" pitchFamily="34" charset="-128"/>
              </a:rPr>
              <a:t>Initially</a:t>
            </a:r>
            <a:r>
              <a:rPr lang="en-US" altLang="ko-KR" dirty="0">
                <a:latin typeface="MS UI Gothic" panose="020B0600070205080204" pitchFamily="34" charset="-128"/>
                <a:ea typeface="MS UI Gothic" panose="020B0600070205080204" pitchFamily="34" charset="-128"/>
              </a:rPr>
              <a:t>, chest radiograph can be normal</a:t>
            </a:r>
          </a:p>
          <a:p>
            <a:pPr fontAlgn="base"/>
            <a:r>
              <a:rPr lang="en-US" altLang="ko-KR" dirty="0">
                <a:latin typeface="MS UI Gothic" panose="020B0600070205080204" pitchFamily="34" charset="-128"/>
                <a:ea typeface="MS UI Gothic" panose="020B0600070205080204" pitchFamily="34" charset="-128"/>
              </a:rPr>
              <a:t>Lung</a:t>
            </a:r>
            <a:r>
              <a:rPr lang="en-US" altLang="ko-KR" b="1" u="sng" dirty="0">
                <a:latin typeface="MS UI Gothic" panose="020B0600070205080204" pitchFamily="34" charset="-128"/>
                <a:ea typeface="MS UI Gothic" panose="020B0600070205080204" pitchFamily="34" charset="-128"/>
              </a:rPr>
              <a:t> nodules </a:t>
            </a:r>
            <a:r>
              <a:rPr lang="en-US" altLang="ko-KR" dirty="0">
                <a:latin typeface="MS UI Gothic" panose="020B0600070205080204" pitchFamily="34" charset="-128"/>
                <a:ea typeface="MS UI Gothic" panose="020B0600070205080204" pitchFamily="34" charset="-128"/>
              </a:rPr>
              <a:t>or areas of </a:t>
            </a:r>
            <a:r>
              <a:rPr lang="en-US" altLang="ko-KR" b="1" u="sng" dirty="0">
                <a:latin typeface="MS UI Gothic" panose="020B0600070205080204" pitchFamily="34" charset="-128"/>
                <a:ea typeface="MS UI Gothic" panose="020B0600070205080204" pitchFamily="34" charset="-128"/>
              </a:rPr>
              <a:t>consolidation</a:t>
            </a:r>
            <a:r>
              <a:rPr lang="en-US" altLang="ko-KR" dirty="0">
                <a:latin typeface="MS UI Gothic" panose="020B0600070205080204" pitchFamily="34" charset="-128"/>
                <a:ea typeface="MS UI Gothic" panose="020B0600070205080204" pitchFamily="34" charset="-128"/>
              </a:rPr>
              <a:t> can progress </a:t>
            </a:r>
            <a:r>
              <a:rPr lang="en-US" altLang="ko-KR" dirty="0" smtClean="0">
                <a:latin typeface="MS UI Gothic" panose="020B0600070205080204" pitchFamily="34" charset="-128"/>
                <a:ea typeface="MS UI Gothic" panose="020B0600070205080204" pitchFamily="34" charset="-128"/>
              </a:rPr>
              <a:t>rapidly</a:t>
            </a:r>
          </a:p>
          <a:p>
            <a:pPr marL="0" indent="0" fontAlgn="base">
              <a:buNone/>
            </a:pPr>
            <a:endParaRPr lang="en-US" altLang="ko-KR" dirty="0">
              <a:latin typeface="MS UI Gothic" panose="020B0600070205080204" pitchFamily="34" charset="-128"/>
              <a:ea typeface="MS UI Gothic" panose="020B0600070205080204" pitchFamily="34" charset="-128"/>
            </a:endParaRPr>
          </a:p>
          <a:p>
            <a:pPr fontAlgn="base"/>
            <a:r>
              <a:rPr lang="en-US" altLang="ko-KR" b="1" dirty="0" smtClean="0">
                <a:solidFill>
                  <a:schemeClr val="accent1">
                    <a:lumMod val="75000"/>
                  </a:schemeClr>
                </a:solidFill>
                <a:latin typeface="MS UI Gothic" panose="020B0600070205080204" pitchFamily="34" charset="-128"/>
                <a:ea typeface="MS UI Gothic" panose="020B0600070205080204" pitchFamily="34" charset="-128"/>
              </a:rPr>
              <a:t>Halo sign (early)</a:t>
            </a:r>
          </a:p>
          <a:p>
            <a:pPr fontAlgn="base"/>
            <a:r>
              <a:rPr lang="en-US" altLang="ko-KR" b="1" dirty="0" smtClean="0">
                <a:solidFill>
                  <a:schemeClr val="accent1">
                    <a:lumMod val="75000"/>
                  </a:schemeClr>
                </a:solidFill>
                <a:latin typeface="MS UI Gothic" panose="020B0600070205080204" pitchFamily="34" charset="-128"/>
                <a:ea typeface="MS UI Gothic" panose="020B0600070205080204" pitchFamily="34" charset="-128"/>
              </a:rPr>
              <a:t>Air </a:t>
            </a:r>
            <a:r>
              <a:rPr lang="en-US" altLang="ko-KR" b="1" dirty="0">
                <a:solidFill>
                  <a:schemeClr val="accent1">
                    <a:lumMod val="75000"/>
                  </a:schemeClr>
                </a:solidFill>
                <a:latin typeface="MS UI Gothic" panose="020B0600070205080204" pitchFamily="34" charset="-128"/>
                <a:ea typeface="MS UI Gothic" panose="020B0600070205080204" pitchFamily="34" charset="-128"/>
              </a:rPr>
              <a:t>crescent </a:t>
            </a:r>
            <a:r>
              <a:rPr lang="en-US" altLang="ko-KR" b="1" dirty="0" smtClean="0">
                <a:solidFill>
                  <a:schemeClr val="accent1">
                    <a:lumMod val="75000"/>
                  </a:schemeClr>
                </a:solidFill>
                <a:latin typeface="MS UI Gothic" panose="020B0600070205080204" pitchFamily="34" charset="-128"/>
                <a:ea typeface="MS UI Gothic" panose="020B0600070205080204" pitchFamily="34" charset="-128"/>
              </a:rPr>
              <a:t>sign (late)</a:t>
            </a:r>
            <a:endParaRPr lang="en-US" altLang="ko-KR" b="1" dirty="0">
              <a:solidFill>
                <a:schemeClr val="accent1">
                  <a:lumMod val="75000"/>
                </a:schemeClr>
              </a:solidFill>
              <a:latin typeface="MS UI Gothic" panose="020B0600070205080204" pitchFamily="34" charset="-128"/>
              <a:ea typeface="MS UI Gothic" panose="020B0600070205080204" pitchFamily="34" charset="-128"/>
            </a:endParaRPr>
          </a:p>
          <a:p>
            <a:pPr lvl="1" fontAlgn="base"/>
            <a:r>
              <a:rPr lang="en-US" altLang="ko-KR" dirty="0">
                <a:latin typeface="MS UI Gothic" panose="020B0600070205080204" pitchFamily="34" charset="-128"/>
                <a:ea typeface="MS UI Gothic" panose="020B0600070205080204" pitchFamily="34" charset="-128"/>
              </a:rPr>
              <a:t>Crescent-shaped gas collection within pulmonary nodule or consolidation</a:t>
            </a:r>
          </a:p>
          <a:p>
            <a:pPr lvl="1" fontAlgn="base"/>
            <a:r>
              <a:rPr lang="en-US" altLang="ko-KR" dirty="0">
                <a:latin typeface="MS UI Gothic" panose="020B0600070205080204" pitchFamily="34" charset="-128"/>
                <a:ea typeface="MS UI Gothic" panose="020B0600070205080204" pitchFamily="34" charset="-128"/>
              </a:rPr>
              <a:t>Can progress to extensive cavitation and necrosis</a:t>
            </a:r>
          </a:p>
          <a:p>
            <a:r>
              <a:rPr lang="en-US" altLang="ko-KR" dirty="0">
                <a:latin typeface="MS UI Gothic" panose="020B0600070205080204" pitchFamily="34" charset="-128"/>
                <a:ea typeface="MS UI Gothic" panose="020B0600070205080204" pitchFamily="34" charset="-128"/>
              </a:rPr>
              <a:t>the presence of new nodules with </a:t>
            </a:r>
            <a:r>
              <a:rPr lang="en-US" altLang="ko-KR" dirty="0">
                <a:latin typeface="MS UI Gothic" panose="020B0600070205080204" pitchFamily="34" charset="-128"/>
                <a:ea typeface="MS UI Gothic" panose="020B0600070205080204" pitchFamily="34" charset="-128"/>
                <a:hlinkClick r:id="rId3"/>
              </a:rPr>
              <a:t>ground-glass halo</a:t>
            </a:r>
            <a:r>
              <a:rPr lang="en-US" altLang="ko-KR" dirty="0">
                <a:latin typeface="MS UI Gothic" panose="020B0600070205080204" pitchFamily="34" charset="-128"/>
                <a:ea typeface="MS UI Gothic" panose="020B0600070205080204" pitchFamily="34" charset="-128"/>
              </a:rPr>
              <a:t> or </a:t>
            </a:r>
            <a:r>
              <a:rPr lang="en-US" altLang="ko-KR" dirty="0">
                <a:latin typeface="MS UI Gothic" panose="020B0600070205080204" pitchFamily="34" charset="-128"/>
                <a:ea typeface="MS UI Gothic" panose="020B0600070205080204" pitchFamily="34" charset="-128"/>
                <a:hlinkClick r:id="rId4"/>
              </a:rPr>
              <a:t>reversed halo (atoll) sign</a:t>
            </a:r>
            <a:r>
              <a:rPr lang="en-US" altLang="ko-KR" dirty="0">
                <a:latin typeface="MS UI Gothic" panose="020B0600070205080204" pitchFamily="34" charset="-128"/>
                <a:ea typeface="MS UI Gothic" panose="020B0600070205080204" pitchFamily="34" charset="-128"/>
              </a:rPr>
              <a:t> is strongly suggestive of the diagnosis of </a:t>
            </a:r>
            <a:r>
              <a:rPr lang="en-US" altLang="ko-KR" dirty="0" err="1">
                <a:latin typeface="MS UI Gothic" panose="020B0600070205080204" pitchFamily="34" charset="-128"/>
                <a:ea typeface="MS UI Gothic" panose="020B0600070205080204" pitchFamily="34" charset="-128"/>
              </a:rPr>
              <a:t>angioinvasive</a:t>
            </a:r>
            <a:r>
              <a:rPr lang="en-US" altLang="ko-KR" dirty="0">
                <a:latin typeface="MS UI Gothic" panose="020B0600070205080204" pitchFamily="34" charset="-128"/>
                <a:ea typeface="MS UI Gothic" panose="020B0600070205080204" pitchFamily="34" charset="-128"/>
              </a:rPr>
              <a:t> aspergillosis, </a:t>
            </a:r>
            <a:endParaRPr lang="ko-KR" altLang="en-US" dirty="0">
              <a:latin typeface="MS UI Gothic" panose="020B0600070205080204" pitchFamily="34" charset="-128"/>
            </a:endParaRPr>
          </a:p>
          <a:p>
            <a:endParaRPr lang="en-US" altLang="ko-KR" dirty="0" smtClean="0">
              <a:latin typeface="MS UI Gothic" panose="020B0600070205080204" pitchFamily="34" charset="-128"/>
              <a:ea typeface="MS UI Gothic" panose="020B0600070205080204" pitchFamily="34" charset="-128"/>
            </a:endParaRPr>
          </a:p>
          <a:p>
            <a:r>
              <a:rPr lang="en-US" altLang="ko-KR" dirty="0" smtClean="0">
                <a:latin typeface="MS UI Gothic" panose="020B0600070205080204" pitchFamily="34" charset="-128"/>
                <a:ea typeface="MS UI Gothic" panose="020B0600070205080204" pitchFamily="34" charset="-128"/>
              </a:rPr>
              <a:t>Treatment</a:t>
            </a:r>
          </a:p>
          <a:p>
            <a:pPr lvl="1"/>
            <a:r>
              <a:rPr lang="en-US" altLang="ko-KR" dirty="0" err="1" smtClean="0">
                <a:latin typeface="MS UI Gothic" panose="020B0600070205080204" pitchFamily="34" charset="-128"/>
              </a:rPr>
              <a:t>Voriconazole</a:t>
            </a:r>
            <a:endParaRPr lang="en-US" altLang="ko-KR" dirty="0" smtClean="0">
              <a:latin typeface="MS UI Gothic" panose="020B0600070205080204" pitchFamily="34" charset="-128"/>
            </a:endParaRPr>
          </a:p>
          <a:p>
            <a:pPr lvl="1"/>
            <a:r>
              <a:rPr lang="en-US" altLang="ko-KR" dirty="0" smtClean="0">
                <a:latin typeface="MS UI Gothic" panose="020B0600070205080204" pitchFamily="34" charset="-128"/>
              </a:rPr>
              <a:t>Amphotericin B</a:t>
            </a:r>
            <a:endParaRPr lang="ko-KR" altLang="en-US" dirty="0">
              <a:latin typeface="MS UI Gothic" panose="020B0600070205080204" pitchFamily="34" charset="-128"/>
            </a:endParaRPr>
          </a:p>
        </p:txBody>
      </p:sp>
      <p:pic>
        <p:nvPicPr>
          <p:cNvPr id="9218" name="Picture 2" descr="https://pubs.rsna.org/cms/10.1148/radiographics.21.4.g01jl03825/asset/images/medium/g01jl03g15a.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4994" y="2076335"/>
            <a:ext cx="3020819" cy="2193115"/>
          </a:xfrm>
          <a:prstGeom prst="rect">
            <a:avLst/>
          </a:prstGeom>
          <a:noFill/>
          <a:extLst>
            <a:ext uri="{909E8E84-426E-40DD-AFC4-6F175D3DCCD1}">
              <a14:hiddenFill xmlns:a14="http://schemas.microsoft.com/office/drawing/2010/main">
                <a:solidFill>
                  <a:srgbClr val="FFFFFF"/>
                </a:solidFill>
              </a14:hiddenFill>
            </a:ext>
          </a:extLst>
        </p:spPr>
      </p:pic>
      <p:sp>
        <p:nvSpPr>
          <p:cNvPr id="4" name="직사각형 3"/>
          <p:cNvSpPr/>
          <p:nvPr/>
        </p:nvSpPr>
        <p:spPr>
          <a:xfrm>
            <a:off x="8827378" y="6488668"/>
            <a:ext cx="3260829" cy="369332"/>
          </a:xfrm>
          <a:prstGeom prst="rect">
            <a:avLst/>
          </a:prstGeom>
        </p:spPr>
        <p:txBody>
          <a:bodyPr wrap="none">
            <a:spAutoFit/>
          </a:bodyPr>
          <a:lstStyle/>
          <a:p>
            <a:r>
              <a:rPr lang="en-US" altLang="ko-KR" b="0" i="0" u="none" strike="noStrike" dirty="0" err="1" smtClean="0">
                <a:effectLst/>
                <a:latin typeface="Open Sans"/>
                <a:hlinkClick r:id="rId6"/>
              </a:rPr>
              <a:t>RadioGraphics</a:t>
            </a:r>
            <a:r>
              <a:rPr lang="en-US" altLang="ko-KR" b="0" i="0" u="none" strike="noStrike" dirty="0" err="1" smtClean="0">
                <a:effectLst/>
                <a:latin typeface="Open Sans"/>
                <a:hlinkClick r:id="rId7"/>
              </a:rPr>
              <a:t>Vol</a:t>
            </a:r>
            <a:r>
              <a:rPr lang="en-US" altLang="ko-KR" b="0" i="0" u="none" strike="noStrike" dirty="0" smtClean="0">
                <a:effectLst/>
                <a:latin typeface="Open Sans"/>
                <a:hlinkClick r:id="rId7"/>
              </a:rPr>
              <a:t>. 21, No. 4</a:t>
            </a:r>
            <a:endParaRPr lang="ko-KR" altLang="en-US" dirty="0"/>
          </a:p>
        </p:txBody>
      </p:sp>
    </p:spTree>
    <p:extLst>
      <p:ext uri="{BB962C8B-B14F-4D97-AF65-F5344CB8AC3E}">
        <p14:creationId xmlns:p14="http://schemas.microsoft.com/office/powerpoint/2010/main" val="3555316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7895835" y="6596742"/>
            <a:ext cx="4296165" cy="276999"/>
          </a:xfrm>
          <a:prstGeom prst="rect">
            <a:avLst/>
          </a:prstGeom>
        </p:spPr>
        <p:txBody>
          <a:bodyPr wrap="square">
            <a:spAutoFit/>
          </a:bodyPr>
          <a:lstStyle/>
          <a:p>
            <a:r>
              <a:rPr lang="it-IT" altLang="ko-KR" sz="1200" b="0" i="1" u="sng" dirty="0" smtClean="0">
                <a:solidFill>
                  <a:srgbClr val="004B83"/>
                </a:solidFill>
                <a:effectLst/>
                <a:latin typeface="-apple-system"/>
                <a:hlinkClick r:id="rId2"/>
              </a:rPr>
              <a:t>Intensive Care Medicine</a:t>
            </a:r>
            <a:r>
              <a:rPr lang="it-IT" altLang="ko-KR" sz="1200" b="0" i="0" dirty="0" smtClean="0">
                <a:solidFill>
                  <a:srgbClr val="333333"/>
                </a:solidFill>
                <a:effectLst/>
                <a:latin typeface="-apple-system"/>
              </a:rPr>
              <a:t> </a:t>
            </a:r>
            <a:r>
              <a:rPr lang="it-IT" altLang="ko-KR" sz="1200" b="1" i="0" dirty="0" smtClean="0">
                <a:solidFill>
                  <a:srgbClr val="333333"/>
                </a:solidFill>
                <a:effectLst/>
                <a:latin typeface="-apple-system"/>
              </a:rPr>
              <a:t>volume 46</a:t>
            </a:r>
            <a:r>
              <a:rPr lang="it-IT" altLang="ko-KR" sz="1200" b="0" i="0" dirty="0" smtClean="0">
                <a:solidFill>
                  <a:srgbClr val="333333"/>
                </a:solidFill>
                <a:effectLst/>
                <a:latin typeface="-apple-system"/>
              </a:rPr>
              <a:t>, pages298–314(2020)</a:t>
            </a:r>
            <a:endParaRPr lang="ko-KR" altLang="en-US" sz="1200" dirty="0"/>
          </a:p>
        </p:txBody>
      </p:sp>
      <p:pic>
        <p:nvPicPr>
          <p:cNvPr id="10242" name="Picture 2" descr="Fig.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035" y="-1"/>
            <a:ext cx="8146229" cy="6596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72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386295" y="246579"/>
            <a:ext cx="8102009" cy="6082843"/>
          </a:xfrm>
          <a:prstGeom prst="rect">
            <a:avLst/>
          </a:prstGeom>
        </p:spPr>
      </p:pic>
      <p:sp>
        <p:nvSpPr>
          <p:cNvPr id="5" name="직사각형 4"/>
          <p:cNvSpPr/>
          <p:nvPr/>
        </p:nvSpPr>
        <p:spPr>
          <a:xfrm>
            <a:off x="3250018" y="6550223"/>
            <a:ext cx="9144000" cy="307777"/>
          </a:xfrm>
          <a:prstGeom prst="rect">
            <a:avLst/>
          </a:prstGeom>
        </p:spPr>
        <p:txBody>
          <a:bodyPr wrap="square">
            <a:spAutoFit/>
          </a:bodyPr>
          <a:lstStyle/>
          <a:p>
            <a:r>
              <a:rPr lang="en-US" altLang="ko-KR" sz="1400" b="1" i="1" dirty="0">
                <a:latin typeface="Lato"/>
              </a:rPr>
              <a:t> </a:t>
            </a:r>
            <a:r>
              <a:rPr lang="en-US" altLang="ko-KR" sz="1400" dirty="0">
                <a:latin typeface="Lato"/>
              </a:rPr>
              <a:t>(A) Radiology, HOSPITAL CLÍNIC DE BARCELONA. (B) (C</a:t>
            </a:r>
            <a:r>
              <a:rPr lang="en-US" altLang="ko-KR" sz="1400" dirty="0" smtClean="0">
                <a:latin typeface="Lato"/>
              </a:rPr>
              <a:t>). </a:t>
            </a:r>
            <a:r>
              <a:rPr lang="en-US" altLang="ko-KR" sz="1400" dirty="0" err="1">
                <a:latin typeface="Lato"/>
              </a:rPr>
              <a:t>Diagn</a:t>
            </a:r>
            <a:r>
              <a:rPr lang="en-US" altLang="ko-KR" sz="1400" dirty="0">
                <a:latin typeface="Lato"/>
              </a:rPr>
              <a:t> </a:t>
            </a:r>
            <a:r>
              <a:rPr lang="en-US" altLang="ko-KR" sz="1400" dirty="0" err="1">
                <a:latin typeface="Lato"/>
              </a:rPr>
              <a:t>Interv</a:t>
            </a:r>
            <a:r>
              <a:rPr lang="en-US" altLang="ko-KR" sz="1400" dirty="0">
                <a:latin typeface="Lato"/>
              </a:rPr>
              <a:t> </a:t>
            </a:r>
            <a:r>
              <a:rPr lang="en-US" altLang="ko-KR" sz="1400" dirty="0" err="1">
                <a:latin typeface="Lato"/>
              </a:rPr>
              <a:t>Radiol</a:t>
            </a:r>
            <a:r>
              <a:rPr lang="en-US" altLang="ko-KR" sz="1400" dirty="0">
                <a:latin typeface="Lato"/>
              </a:rPr>
              <a:t>. 2011 Mar;17(1):18-29. Review.</a:t>
            </a:r>
            <a:endParaRPr lang="ko-KR" altLang="en-US" sz="1400" dirty="0"/>
          </a:p>
        </p:txBody>
      </p:sp>
      <p:sp>
        <p:nvSpPr>
          <p:cNvPr id="2" name="직사각형 1"/>
          <p:cNvSpPr/>
          <p:nvPr/>
        </p:nvSpPr>
        <p:spPr>
          <a:xfrm>
            <a:off x="9561816" y="2263354"/>
            <a:ext cx="2630184" cy="1200329"/>
          </a:xfrm>
          <a:prstGeom prst="rect">
            <a:avLst/>
          </a:prstGeom>
        </p:spPr>
        <p:txBody>
          <a:bodyPr wrap="square">
            <a:spAutoFit/>
          </a:bodyPr>
          <a:lstStyle/>
          <a:p>
            <a:r>
              <a:rPr lang="en-US" altLang="ko-KR" dirty="0">
                <a:latin typeface="MS UI Gothic" panose="020B0600070205080204" pitchFamily="34" charset="-128"/>
                <a:ea typeface="MS UI Gothic" panose="020B0600070205080204" pitchFamily="34" charset="-128"/>
              </a:rPr>
              <a:t>a central fungal nodule surrounded by a rim of hemorrhage and coagulative necrosis.</a:t>
            </a:r>
            <a:endParaRPr lang="ko-KR" altLang="en-US" dirty="0">
              <a:latin typeface="MS UI Gothic" panose="020B0600070205080204" pitchFamily="34" charset="-128"/>
            </a:endParaRPr>
          </a:p>
        </p:txBody>
      </p:sp>
    </p:spTree>
    <p:extLst>
      <p:ext uri="{BB962C8B-B14F-4D97-AF65-F5344CB8AC3E}">
        <p14:creationId xmlns:p14="http://schemas.microsoft.com/office/powerpoint/2010/main" val="2564588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t="16937"/>
          <a:stretch/>
        </p:blipFill>
        <p:spPr>
          <a:xfrm>
            <a:off x="1516230" y="764228"/>
            <a:ext cx="9343554" cy="5411089"/>
          </a:xfrm>
          <a:prstGeom prst="rect">
            <a:avLst/>
          </a:prstGeom>
        </p:spPr>
      </p:pic>
    </p:spTree>
    <p:extLst>
      <p:ext uri="{BB962C8B-B14F-4D97-AF65-F5344CB8AC3E}">
        <p14:creationId xmlns:p14="http://schemas.microsoft.com/office/powerpoint/2010/main" val="3169017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725" y="833857"/>
            <a:ext cx="3720925" cy="4569806"/>
          </a:xfrm>
        </p:spPr>
      </p:pic>
      <p:pic>
        <p:nvPicPr>
          <p:cNvPr id="5" name="그림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650" y="806964"/>
            <a:ext cx="4596699" cy="4596699"/>
          </a:xfrm>
          <a:prstGeom prst="rect">
            <a:avLst/>
          </a:prstGeom>
        </p:spPr>
      </p:pic>
      <p:pic>
        <p:nvPicPr>
          <p:cNvPr id="6" name="그림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6262" y="1027906"/>
            <a:ext cx="4327759" cy="4327759"/>
          </a:xfrm>
          <a:prstGeom prst="rect">
            <a:avLst/>
          </a:prstGeom>
        </p:spPr>
      </p:pic>
      <p:sp>
        <p:nvSpPr>
          <p:cNvPr id="7" name="직사각형 6"/>
          <p:cNvSpPr/>
          <p:nvPr/>
        </p:nvSpPr>
        <p:spPr>
          <a:xfrm>
            <a:off x="6677398" y="6550223"/>
            <a:ext cx="5670176" cy="307777"/>
          </a:xfrm>
          <a:prstGeom prst="rect">
            <a:avLst/>
          </a:prstGeom>
        </p:spPr>
        <p:txBody>
          <a:bodyPr wrap="square">
            <a:spAutoFit/>
          </a:bodyPr>
          <a:lstStyle/>
          <a:p>
            <a:r>
              <a:rPr lang="ko-KR" altLang="en-US" sz="1400" dirty="0" smtClean="0"/>
              <a:t>https://radiopaedia.org/articles/angioinvasive-aspergillosis?lang=us</a:t>
            </a:r>
            <a:endParaRPr lang="ko-KR" altLang="en-US" sz="1400" dirty="0"/>
          </a:p>
        </p:txBody>
      </p:sp>
    </p:spTree>
    <p:extLst>
      <p:ext uri="{BB962C8B-B14F-4D97-AF65-F5344CB8AC3E}">
        <p14:creationId xmlns:p14="http://schemas.microsoft.com/office/powerpoint/2010/main" val="3554359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70338" y="290697"/>
            <a:ext cx="11176590" cy="817366"/>
          </a:xfrm>
        </p:spPr>
        <p:txBody>
          <a:bodyPr>
            <a:normAutofit fontScale="90000"/>
          </a:bodyPr>
          <a:lstStyle/>
          <a:p>
            <a:r>
              <a:rPr lang="en-US" altLang="ko-KR" dirty="0" smtClean="0">
                <a:latin typeface="MS UI Gothic" panose="020B0600070205080204" pitchFamily="34" charset="-128"/>
                <a:ea typeface="MS UI Gothic" panose="020B0600070205080204" pitchFamily="34" charset="-128"/>
              </a:rPr>
              <a:t>ABPA (Allergic Bronchopulmonary Aspergillosis)</a:t>
            </a:r>
            <a:endParaRPr lang="ko-KR" altLang="en-US" dirty="0">
              <a:latin typeface="MS UI Gothic" panose="020B0600070205080204" pitchFamily="34" charset="-128"/>
            </a:endParaRPr>
          </a:p>
        </p:txBody>
      </p:sp>
      <p:sp>
        <p:nvSpPr>
          <p:cNvPr id="3" name="내용 개체 틀 2"/>
          <p:cNvSpPr>
            <a:spLocks noGrp="1"/>
          </p:cNvSpPr>
          <p:nvPr>
            <p:ph idx="1"/>
          </p:nvPr>
        </p:nvSpPr>
        <p:spPr>
          <a:xfrm>
            <a:off x="470337" y="1382233"/>
            <a:ext cx="11303847" cy="2840446"/>
          </a:xfrm>
        </p:spPr>
        <p:txBody>
          <a:bodyPr>
            <a:normAutofit/>
          </a:bodyPr>
          <a:lstStyle/>
          <a:p>
            <a:r>
              <a:rPr lang="en-US" altLang="ko-KR" sz="2000" dirty="0" smtClean="0">
                <a:latin typeface="MS UI Gothic" panose="020B0600070205080204" pitchFamily="34" charset="-128"/>
                <a:ea typeface="MS UI Gothic" panose="020B0600070205080204" pitchFamily="34" charset="-128"/>
              </a:rPr>
              <a:t>a </a:t>
            </a:r>
            <a:r>
              <a:rPr lang="en-US" altLang="ko-KR" sz="2000" b="1" dirty="0" smtClean="0">
                <a:solidFill>
                  <a:srgbClr val="0070C0"/>
                </a:solidFill>
                <a:latin typeface="MS UI Gothic" panose="020B0600070205080204" pitchFamily="34" charset="-128"/>
                <a:ea typeface="MS UI Gothic" panose="020B0600070205080204" pitchFamily="34" charset="-128"/>
              </a:rPr>
              <a:t>hypersensitivity reaction </a:t>
            </a:r>
            <a:r>
              <a:rPr lang="en-US" altLang="ko-KR" sz="2000" dirty="0" smtClean="0">
                <a:latin typeface="MS UI Gothic" panose="020B0600070205080204" pitchFamily="34" charset="-128"/>
                <a:ea typeface="MS UI Gothic" panose="020B0600070205080204" pitchFamily="34" charset="-128"/>
              </a:rPr>
              <a:t>of the lung to </a:t>
            </a:r>
            <a:r>
              <a:rPr lang="en-US" altLang="ko-KR" sz="2000" i="1" dirty="0" smtClean="0">
                <a:latin typeface="MS UI Gothic" panose="020B0600070205080204" pitchFamily="34" charset="-128"/>
                <a:ea typeface="MS UI Gothic" panose="020B0600070205080204" pitchFamily="34" charset="-128"/>
              </a:rPr>
              <a:t>Aspergillus</a:t>
            </a:r>
            <a:r>
              <a:rPr lang="en-US" altLang="ko-KR" sz="2000" dirty="0" smtClean="0">
                <a:latin typeface="MS UI Gothic" panose="020B0600070205080204" pitchFamily="34" charset="-128"/>
                <a:ea typeface="MS UI Gothic" panose="020B0600070205080204" pitchFamily="34" charset="-128"/>
              </a:rPr>
              <a:t> inhalation, and it is a prerogative of patients with asthma (10%) or cystic fibrosis</a:t>
            </a:r>
          </a:p>
          <a:p>
            <a:r>
              <a:rPr lang="en-US" altLang="ko-KR" sz="2000" dirty="0">
                <a:latin typeface="MS UI Gothic" panose="020B0600070205080204" pitchFamily="34" charset="-128"/>
                <a:ea typeface="MS UI Gothic" panose="020B0600070205080204" pitchFamily="34" charset="-128"/>
              </a:rPr>
              <a:t>The hypersensitivity initially causes bronchospasm and bronchial wall edema, which is </a:t>
            </a:r>
            <a:r>
              <a:rPr lang="en-US" altLang="ko-KR" sz="2000" dirty="0" err="1">
                <a:latin typeface="MS UI Gothic" panose="020B0600070205080204" pitchFamily="34" charset="-128"/>
                <a:ea typeface="MS UI Gothic" panose="020B0600070205080204" pitchFamily="34" charset="-128"/>
              </a:rPr>
              <a:t>IgE</a:t>
            </a:r>
            <a:r>
              <a:rPr lang="en-US" altLang="ko-KR" sz="2000" dirty="0">
                <a:latin typeface="MS UI Gothic" panose="020B0600070205080204" pitchFamily="34" charset="-128"/>
                <a:ea typeface="MS UI Gothic" panose="020B0600070205080204" pitchFamily="34" charset="-128"/>
              </a:rPr>
              <a:t>-mediated. </a:t>
            </a:r>
            <a:r>
              <a:rPr lang="en-US" altLang="ko-KR" sz="2000" dirty="0" smtClean="0">
                <a:latin typeface="MS UI Gothic" panose="020B0600070205080204" pitchFamily="34" charset="-128"/>
                <a:ea typeface="MS UI Gothic" panose="020B0600070205080204" pitchFamily="34" charset="-128"/>
              </a:rPr>
              <a:t>-&gt; bronchial </a:t>
            </a:r>
            <a:r>
              <a:rPr lang="en-US" altLang="ko-KR" sz="2000" dirty="0">
                <a:latin typeface="MS UI Gothic" panose="020B0600070205080204" pitchFamily="34" charset="-128"/>
                <a:ea typeface="MS UI Gothic" panose="020B0600070205080204" pitchFamily="34" charset="-128"/>
              </a:rPr>
              <a:t>wall damage with loss of muscle and bronchial wall cartilage </a:t>
            </a:r>
            <a:endParaRPr lang="en-US" altLang="ko-KR" sz="2000" dirty="0" smtClean="0">
              <a:latin typeface="MS UI Gothic" panose="020B0600070205080204" pitchFamily="34" charset="-128"/>
              <a:ea typeface="MS UI Gothic" panose="020B0600070205080204" pitchFamily="34" charset="-128"/>
            </a:endParaRPr>
          </a:p>
          <a:p>
            <a:pPr marL="0" indent="0">
              <a:buNone/>
            </a:pPr>
            <a:r>
              <a:rPr lang="en-US" altLang="ko-KR" sz="2000" dirty="0" smtClean="0">
                <a:latin typeface="MS UI Gothic" panose="020B0600070205080204" pitchFamily="34" charset="-128"/>
                <a:ea typeface="MS UI Gothic" panose="020B0600070205080204" pitchFamily="34" charset="-128"/>
              </a:rPr>
              <a:t>-&gt; resulting </a:t>
            </a:r>
            <a:r>
              <a:rPr lang="en-US" altLang="ko-KR" sz="2000" dirty="0">
                <a:latin typeface="MS UI Gothic" panose="020B0600070205080204" pitchFamily="34" charset="-128"/>
                <a:ea typeface="MS UI Gothic" panose="020B0600070205080204" pitchFamily="34" charset="-128"/>
              </a:rPr>
              <a:t>in </a:t>
            </a:r>
            <a:r>
              <a:rPr lang="en-US" altLang="ko-KR" sz="2000" dirty="0">
                <a:latin typeface="MS UI Gothic" panose="020B0600070205080204" pitchFamily="34" charset="-128"/>
                <a:ea typeface="MS UI Gothic" panose="020B0600070205080204" pitchFamily="34" charset="-128"/>
                <a:hlinkClick r:id="rId3"/>
              </a:rPr>
              <a:t>bronchiectasis</a:t>
            </a:r>
            <a:r>
              <a:rPr lang="en-US" altLang="ko-KR" sz="2000" dirty="0">
                <a:latin typeface="MS UI Gothic" panose="020B0600070205080204" pitchFamily="34" charset="-128"/>
                <a:ea typeface="MS UI Gothic" panose="020B0600070205080204" pitchFamily="34" charset="-128"/>
              </a:rPr>
              <a:t> (typically </a:t>
            </a:r>
            <a:r>
              <a:rPr lang="en-US" altLang="ko-KR" sz="2000" dirty="0">
                <a:latin typeface="MS UI Gothic" panose="020B0600070205080204" pitchFamily="34" charset="-128"/>
                <a:ea typeface="MS UI Gothic" panose="020B0600070205080204" pitchFamily="34" charset="-128"/>
                <a:hlinkClick r:id="rId4"/>
              </a:rPr>
              <a:t>central bronchiectasis</a:t>
            </a:r>
            <a:r>
              <a:rPr lang="en-US" altLang="ko-KR" sz="2000" dirty="0">
                <a:latin typeface="MS UI Gothic" panose="020B0600070205080204" pitchFamily="34" charset="-128"/>
                <a:ea typeface="MS UI Gothic" panose="020B0600070205080204" pitchFamily="34" charset="-128"/>
              </a:rPr>
              <a:t>)</a:t>
            </a:r>
            <a:endParaRPr lang="ko-KR" altLang="en-US" sz="2000" dirty="0">
              <a:latin typeface="MS UI Gothic" panose="020B0600070205080204" pitchFamily="34" charset="-128"/>
            </a:endParaRPr>
          </a:p>
          <a:p>
            <a:endParaRPr lang="ko-KR" altLang="en-US" sz="2000" dirty="0">
              <a:latin typeface="MS UI Gothic" panose="020B0600070205080204" pitchFamily="34" charset="-128"/>
            </a:endParaRPr>
          </a:p>
        </p:txBody>
      </p:sp>
      <p:sp>
        <p:nvSpPr>
          <p:cNvPr id="4" name="직사각형 3"/>
          <p:cNvSpPr/>
          <p:nvPr/>
        </p:nvSpPr>
        <p:spPr>
          <a:xfrm>
            <a:off x="6159063" y="6550223"/>
            <a:ext cx="6032937" cy="307777"/>
          </a:xfrm>
          <a:prstGeom prst="rect">
            <a:avLst/>
          </a:prstGeom>
        </p:spPr>
        <p:txBody>
          <a:bodyPr wrap="square">
            <a:spAutoFit/>
          </a:bodyPr>
          <a:lstStyle/>
          <a:p>
            <a:r>
              <a:rPr lang="ko-KR" altLang="en-US" sz="1400" dirty="0" smtClean="0"/>
              <a:t>https://radiopaedia.org/articles/allergic-bronchopulmonary-aspergillosis</a:t>
            </a:r>
            <a:endParaRPr lang="ko-KR" altLang="en-US" sz="1400" dirty="0"/>
          </a:p>
        </p:txBody>
      </p:sp>
      <p:pic>
        <p:nvPicPr>
          <p:cNvPr id="5" name="그림 4"/>
          <p:cNvPicPr>
            <a:picLocks noChangeAspect="1"/>
          </p:cNvPicPr>
          <p:nvPr/>
        </p:nvPicPr>
        <p:blipFill>
          <a:blip r:embed="rId5"/>
          <a:stretch>
            <a:fillRect/>
          </a:stretch>
        </p:blipFill>
        <p:spPr>
          <a:xfrm>
            <a:off x="470337" y="3613666"/>
            <a:ext cx="8572500" cy="2933700"/>
          </a:xfrm>
          <a:prstGeom prst="rect">
            <a:avLst/>
          </a:prstGeom>
        </p:spPr>
      </p:pic>
      <p:sp>
        <p:nvSpPr>
          <p:cNvPr id="6" name="직사각형 5"/>
          <p:cNvSpPr/>
          <p:nvPr/>
        </p:nvSpPr>
        <p:spPr>
          <a:xfrm>
            <a:off x="3245981" y="3610809"/>
            <a:ext cx="3021212" cy="307777"/>
          </a:xfrm>
          <a:prstGeom prst="rect">
            <a:avLst/>
          </a:prstGeom>
        </p:spPr>
        <p:txBody>
          <a:bodyPr wrap="none">
            <a:spAutoFit/>
          </a:bodyPr>
          <a:lstStyle/>
          <a:p>
            <a:r>
              <a:rPr lang="en-US" altLang="ko-KR" sz="1400" dirty="0">
                <a:solidFill>
                  <a:srgbClr val="303030"/>
                </a:solidFill>
                <a:latin typeface="arial" panose="020B0604020202020204" pitchFamily="34" charset="0"/>
              </a:rPr>
              <a:t> </a:t>
            </a:r>
            <a:r>
              <a:rPr lang="en-US" altLang="ko-KR" sz="1400" i="1" dirty="0" err="1">
                <a:solidFill>
                  <a:srgbClr val="303030"/>
                </a:solidFill>
                <a:latin typeface="arial" panose="020B0604020202020204" pitchFamily="34" charset="0"/>
              </a:rPr>
              <a:t>Clin</a:t>
            </a:r>
            <a:r>
              <a:rPr lang="en-US" altLang="ko-KR" sz="1400" i="1" dirty="0">
                <a:solidFill>
                  <a:srgbClr val="303030"/>
                </a:solidFill>
                <a:latin typeface="arial" panose="020B0604020202020204" pitchFamily="34" charset="0"/>
              </a:rPr>
              <a:t> </a:t>
            </a:r>
            <a:r>
              <a:rPr lang="en-US" altLang="ko-KR" sz="1400" i="1" dirty="0" err="1">
                <a:solidFill>
                  <a:srgbClr val="303030"/>
                </a:solidFill>
                <a:latin typeface="arial" panose="020B0604020202020204" pitchFamily="34" charset="0"/>
              </a:rPr>
              <a:t>Exp</a:t>
            </a:r>
            <a:r>
              <a:rPr lang="en-US" altLang="ko-KR" sz="1400" i="1" dirty="0">
                <a:solidFill>
                  <a:srgbClr val="303030"/>
                </a:solidFill>
                <a:latin typeface="arial" panose="020B0604020202020204" pitchFamily="34" charset="0"/>
              </a:rPr>
              <a:t> Allergy. </a:t>
            </a:r>
            <a:r>
              <a:rPr lang="en-US" altLang="ko-KR" sz="1400" dirty="0">
                <a:solidFill>
                  <a:srgbClr val="303030"/>
                </a:solidFill>
                <a:latin typeface="arial" panose="020B0604020202020204" pitchFamily="34" charset="0"/>
              </a:rPr>
              <a:t>2013;43:850–873.</a:t>
            </a:r>
            <a:endParaRPr lang="ko-KR" altLang="en-US" sz="1400" dirty="0"/>
          </a:p>
        </p:txBody>
      </p:sp>
    </p:spTree>
    <p:extLst>
      <p:ext uri="{BB962C8B-B14F-4D97-AF65-F5344CB8AC3E}">
        <p14:creationId xmlns:p14="http://schemas.microsoft.com/office/powerpoint/2010/main" val="488709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838201" y="22750"/>
            <a:ext cx="10550716" cy="6835249"/>
          </a:xfrm>
          <a:prstGeom prst="rect">
            <a:avLst/>
          </a:prstGeom>
        </p:spPr>
      </p:pic>
      <p:sp>
        <p:nvSpPr>
          <p:cNvPr id="5" name="직사각형 4"/>
          <p:cNvSpPr/>
          <p:nvPr/>
        </p:nvSpPr>
        <p:spPr>
          <a:xfrm>
            <a:off x="996593" y="1825625"/>
            <a:ext cx="1613043" cy="784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6306621" y="974145"/>
            <a:ext cx="998306" cy="3101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6232989" y="1876144"/>
            <a:ext cx="1821949" cy="2711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6274086" y="2334129"/>
            <a:ext cx="2078803" cy="2755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254094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202380" y="0"/>
            <a:ext cx="5581650" cy="2619375"/>
          </a:xfrm>
          <a:prstGeom prst="rect">
            <a:avLst/>
          </a:prstGeom>
        </p:spPr>
      </p:pic>
      <p:sp>
        <p:nvSpPr>
          <p:cNvPr id="5" name="직사각형 4"/>
          <p:cNvSpPr/>
          <p:nvPr/>
        </p:nvSpPr>
        <p:spPr>
          <a:xfrm>
            <a:off x="78767" y="2619375"/>
            <a:ext cx="6948755" cy="307777"/>
          </a:xfrm>
          <a:prstGeom prst="rect">
            <a:avLst/>
          </a:prstGeom>
        </p:spPr>
        <p:txBody>
          <a:bodyPr wrap="square">
            <a:spAutoFit/>
          </a:bodyPr>
          <a:lstStyle/>
          <a:p>
            <a:r>
              <a:rPr lang="en-US" altLang="ko-KR" sz="1400" dirty="0">
                <a:solidFill>
                  <a:srgbClr val="0061DA"/>
                </a:solidFill>
                <a:latin typeface="Source Sans Pro"/>
                <a:hlinkClick r:id="rId3"/>
              </a:rPr>
              <a:t>Metaphorical Signs in Computed Tomography of Chest and Abdomen</a:t>
            </a:r>
            <a:r>
              <a:rPr lang="en-US" altLang="ko-KR" sz="1400" dirty="0">
                <a:solidFill>
                  <a:srgbClr val="333333"/>
                </a:solidFill>
                <a:latin typeface="Source Sans Pro"/>
              </a:rPr>
              <a:t> pp 53-53</a:t>
            </a:r>
            <a:endParaRPr lang="ko-KR" altLang="en-US" sz="1400" dirty="0"/>
          </a:p>
        </p:txBody>
      </p:sp>
      <p:pic>
        <p:nvPicPr>
          <p:cNvPr id="6" name="그림 5"/>
          <p:cNvPicPr>
            <a:picLocks noChangeAspect="1"/>
          </p:cNvPicPr>
          <p:nvPr/>
        </p:nvPicPr>
        <p:blipFill>
          <a:blip r:embed="rId4"/>
          <a:stretch>
            <a:fillRect/>
          </a:stretch>
        </p:blipFill>
        <p:spPr>
          <a:xfrm>
            <a:off x="6837398" y="0"/>
            <a:ext cx="3241161" cy="2822718"/>
          </a:xfrm>
          <a:prstGeom prst="rect">
            <a:avLst/>
          </a:prstGeom>
        </p:spPr>
      </p:pic>
      <p:sp>
        <p:nvSpPr>
          <p:cNvPr id="7" name="직사각형 6"/>
          <p:cNvSpPr/>
          <p:nvPr/>
        </p:nvSpPr>
        <p:spPr>
          <a:xfrm>
            <a:off x="7030559" y="2773263"/>
            <a:ext cx="6096000" cy="261610"/>
          </a:xfrm>
          <a:prstGeom prst="rect">
            <a:avLst/>
          </a:prstGeom>
        </p:spPr>
        <p:txBody>
          <a:bodyPr>
            <a:spAutoFit/>
          </a:bodyPr>
          <a:lstStyle/>
          <a:p>
            <a:r>
              <a:rPr lang="en-US" altLang="ko-KR" sz="1100" i="1" dirty="0">
                <a:solidFill>
                  <a:srgbClr val="0A0905"/>
                </a:solidFill>
                <a:latin typeface="Trebuchet MS" panose="020B0603020202020204" pitchFamily="34" charset="0"/>
              </a:rPr>
              <a:t>Principles of Chest X-ray Diagnosis,</a:t>
            </a:r>
            <a:r>
              <a:rPr lang="en-US" altLang="ko-KR" sz="1100" dirty="0">
                <a:solidFill>
                  <a:srgbClr val="0A0905"/>
                </a:solidFill>
                <a:latin typeface="Trebuchet MS" panose="020B0603020202020204" pitchFamily="34" charset="0"/>
              </a:rPr>
              <a:t> 4</a:t>
            </a:r>
            <a:r>
              <a:rPr lang="en-US" altLang="ko-KR" sz="1100" baseline="30000" dirty="0">
                <a:solidFill>
                  <a:srgbClr val="0A0905"/>
                </a:solidFill>
                <a:latin typeface="Trebuchet MS" panose="020B0603020202020204" pitchFamily="34" charset="0"/>
              </a:rPr>
              <a:t>th</a:t>
            </a:r>
            <a:r>
              <a:rPr lang="en-US" altLang="ko-KR" sz="1100" dirty="0">
                <a:solidFill>
                  <a:srgbClr val="0A0905"/>
                </a:solidFill>
                <a:latin typeface="Trebuchet MS" panose="020B0603020202020204" pitchFamily="34" charset="0"/>
              </a:rPr>
              <a:t> </a:t>
            </a:r>
            <a:r>
              <a:rPr lang="en-US" altLang="ko-KR" sz="1100" dirty="0" err="1">
                <a:solidFill>
                  <a:srgbClr val="0A0905"/>
                </a:solidFill>
                <a:latin typeface="Trebuchet MS" panose="020B0603020202020204" pitchFamily="34" charset="0"/>
              </a:rPr>
              <a:t>edn</a:t>
            </a:r>
            <a:r>
              <a:rPr lang="en-US" altLang="ko-KR" sz="1100" dirty="0">
                <a:solidFill>
                  <a:srgbClr val="0A0905"/>
                </a:solidFill>
                <a:latin typeface="Trebuchet MS" panose="020B0603020202020204" pitchFamily="34" charset="0"/>
              </a:rPr>
              <a:t>, 1978. Butterworth, London</a:t>
            </a:r>
            <a:endParaRPr lang="ko-KR" altLang="en-US" sz="1100" dirty="0"/>
          </a:p>
        </p:txBody>
      </p:sp>
      <p:pic>
        <p:nvPicPr>
          <p:cNvPr id="8" name="그림 7"/>
          <p:cNvPicPr>
            <a:picLocks noChangeAspect="1"/>
          </p:cNvPicPr>
          <p:nvPr/>
        </p:nvPicPr>
        <p:blipFill>
          <a:blip r:embed="rId5"/>
          <a:stretch>
            <a:fillRect/>
          </a:stretch>
        </p:blipFill>
        <p:spPr>
          <a:xfrm>
            <a:off x="202380" y="3188761"/>
            <a:ext cx="7848600" cy="2886075"/>
          </a:xfrm>
          <a:prstGeom prst="rect">
            <a:avLst/>
          </a:prstGeom>
        </p:spPr>
      </p:pic>
      <p:pic>
        <p:nvPicPr>
          <p:cNvPr id="9" name="그림 8"/>
          <p:cNvPicPr>
            <a:picLocks noChangeAspect="1"/>
          </p:cNvPicPr>
          <p:nvPr/>
        </p:nvPicPr>
        <p:blipFill>
          <a:blip r:embed="rId6"/>
          <a:stretch>
            <a:fillRect/>
          </a:stretch>
        </p:blipFill>
        <p:spPr>
          <a:xfrm>
            <a:off x="8125934" y="3188761"/>
            <a:ext cx="3905250" cy="2886075"/>
          </a:xfrm>
          <a:prstGeom prst="rect">
            <a:avLst/>
          </a:prstGeom>
        </p:spPr>
      </p:pic>
      <p:sp>
        <p:nvSpPr>
          <p:cNvPr id="10" name="TextBox 9"/>
          <p:cNvSpPr txBox="1"/>
          <p:nvPr/>
        </p:nvSpPr>
        <p:spPr>
          <a:xfrm>
            <a:off x="2661006" y="6195191"/>
            <a:ext cx="2589088" cy="369332"/>
          </a:xfrm>
          <a:prstGeom prst="rect">
            <a:avLst/>
          </a:prstGeom>
          <a:noFill/>
        </p:spPr>
        <p:txBody>
          <a:bodyPr wrap="square" rtlCol="0">
            <a:spAutoFit/>
          </a:bodyPr>
          <a:lstStyle/>
          <a:p>
            <a:r>
              <a:rPr lang="en-US" altLang="ko-KR" dirty="0" smtClean="0"/>
              <a:t>Central bronchiectasis</a:t>
            </a:r>
            <a:endParaRPr lang="ko-KR" altLang="en-US" dirty="0"/>
          </a:p>
        </p:txBody>
      </p:sp>
      <p:sp>
        <p:nvSpPr>
          <p:cNvPr id="11" name="TextBox 10"/>
          <p:cNvSpPr txBox="1"/>
          <p:nvPr/>
        </p:nvSpPr>
        <p:spPr>
          <a:xfrm>
            <a:off x="8875159" y="6126081"/>
            <a:ext cx="2589088" cy="646331"/>
          </a:xfrm>
          <a:prstGeom prst="rect">
            <a:avLst/>
          </a:prstGeom>
          <a:noFill/>
        </p:spPr>
        <p:txBody>
          <a:bodyPr wrap="square" rtlCol="0">
            <a:spAutoFit/>
          </a:bodyPr>
          <a:lstStyle/>
          <a:p>
            <a:r>
              <a:rPr lang="en-US" altLang="ko-KR" dirty="0" smtClean="0"/>
              <a:t>Mucus plugging with </a:t>
            </a:r>
            <a:r>
              <a:rPr lang="en-US" altLang="ko-KR" dirty="0" err="1" smtClean="0"/>
              <a:t>centrilobular</a:t>
            </a:r>
            <a:r>
              <a:rPr lang="en-US" altLang="ko-KR" dirty="0" smtClean="0"/>
              <a:t> nodules</a:t>
            </a:r>
            <a:endParaRPr lang="ko-KR" altLang="en-US" dirty="0"/>
          </a:p>
        </p:txBody>
      </p:sp>
      <p:sp>
        <p:nvSpPr>
          <p:cNvPr id="12" name="직사각형 11"/>
          <p:cNvSpPr/>
          <p:nvPr/>
        </p:nvSpPr>
        <p:spPr>
          <a:xfrm>
            <a:off x="-54795" y="6500212"/>
            <a:ext cx="3722669" cy="307777"/>
          </a:xfrm>
          <a:prstGeom prst="rect">
            <a:avLst/>
          </a:prstGeom>
        </p:spPr>
        <p:txBody>
          <a:bodyPr wrap="square">
            <a:spAutoFit/>
          </a:bodyPr>
          <a:lstStyle/>
          <a:p>
            <a:r>
              <a:rPr lang="en-US" altLang="ko-KR" sz="1400" dirty="0"/>
              <a:t>World J </a:t>
            </a:r>
            <a:r>
              <a:rPr lang="en-US" altLang="ko-KR" sz="1400" dirty="0" err="1"/>
              <a:t>Radiol</a:t>
            </a:r>
            <a:r>
              <a:rPr lang="en-US" altLang="ko-KR" sz="1400" dirty="0"/>
              <a:t>. Apr 28, 2012; 4(4): </a:t>
            </a:r>
            <a:r>
              <a:rPr lang="en-US" altLang="ko-KR" sz="1400" dirty="0" smtClean="0"/>
              <a:t>141-150</a:t>
            </a:r>
            <a:endParaRPr lang="ko-KR" altLang="en-US" sz="1400" dirty="0"/>
          </a:p>
        </p:txBody>
      </p:sp>
    </p:spTree>
    <p:extLst>
      <p:ext uri="{BB962C8B-B14F-4D97-AF65-F5344CB8AC3E}">
        <p14:creationId xmlns:p14="http://schemas.microsoft.com/office/powerpoint/2010/main" val="1053293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txBox="1">
            <a:spLocks/>
          </p:cNvSpPr>
          <p:nvPr/>
        </p:nvSpPr>
        <p:spPr>
          <a:xfrm>
            <a:off x="0" y="1"/>
            <a:ext cx="12192000" cy="706582"/>
          </a:xfrm>
          <a:prstGeom prst="rect">
            <a:avLst/>
          </a:prstGeom>
          <a:solidFill>
            <a:srgbClr val="FFFF00"/>
          </a:solidFill>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t>Aspergillosis</a:t>
            </a:r>
            <a:endParaRPr lang="ko-KR" altLang="en-US" dirty="0"/>
          </a:p>
        </p:txBody>
      </p:sp>
      <p:pic>
        <p:nvPicPr>
          <p:cNvPr id="5" name="그림 4"/>
          <p:cNvPicPr>
            <a:picLocks noChangeAspect="1"/>
          </p:cNvPicPr>
          <p:nvPr/>
        </p:nvPicPr>
        <p:blipFill rotWithShape="1">
          <a:blip r:embed="rId3"/>
          <a:srcRect l="1297" t="38420" b="18223"/>
          <a:stretch/>
        </p:blipFill>
        <p:spPr>
          <a:xfrm>
            <a:off x="27992" y="706583"/>
            <a:ext cx="12076052" cy="2540470"/>
          </a:xfrm>
          <a:prstGeom prst="rect">
            <a:avLst/>
          </a:prstGeom>
        </p:spPr>
      </p:pic>
      <p:sp>
        <p:nvSpPr>
          <p:cNvPr id="7" name="직사각형 6"/>
          <p:cNvSpPr/>
          <p:nvPr/>
        </p:nvSpPr>
        <p:spPr>
          <a:xfrm>
            <a:off x="7237445" y="6396335"/>
            <a:ext cx="5302898" cy="461665"/>
          </a:xfrm>
          <a:prstGeom prst="rect">
            <a:avLst/>
          </a:prstGeom>
        </p:spPr>
        <p:txBody>
          <a:bodyPr wrap="square">
            <a:spAutoFit/>
          </a:bodyPr>
          <a:lstStyle/>
          <a:p>
            <a:r>
              <a:rPr lang="en-US" altLang="ko-KR" sz="1200" b="1" i="0" u="none" strike="noStrike" smtClean="0">
                <a:solidFill>
                  <a:srgbClr val="10147E"/>
                </a:solidFill>
                <a:effectLst/>
                <a:latin typeface="Droid serif"/>
                <a:hlinkClick r:id="rId4"/>
              </a:rPr>
              <a:t/>
            </a:r>
            <a:br>
              <a:rPr lang="en-US" altLang="ko-KR" sz="1200" b="1" i="0" u="none" strike="noStrike" smtClean="0">
                <a:solidFill>
                  <a:srgbClr val="10147E"/>
                </a:solidFill>
                <a:effectLst/>
                <a:latin typeface="Droid serif"/>
                <a:hlinkClick r:id="rId4"/>
              </a:rPr>
            </a:br>
            <a:r>
              <a:rPr lang="en-US" altLang="ko-KR" sz="1200" b="1" i="0" u="none" strike="noStrike" smtClean="0">
                <a:solidFill>
                  <a:srgbClr val="10147E"/>
                </a:solidFill>
                <a:effectLst/>
                <a:latin typeface="Droid serif"/>
                <a:hlinkClick r:id="rId4"/>
              </a:rPr>
              <a:t>Expert Review of Respiratory Medicine </a:t>
            </a:r>
            <a:r>
              <a:rPr lang="en-US" altLang="ko-KR" sz="1200" b="0" i="0" smtClean="0">
                <a:solidFill>
                  <a:srgbClr val="333333"/>
                </a:solidFill>
                <a:effectLst/>
                <a:latin typeface="Open Sans"/>
              </a:rPr>
              <a:t>Volume 14, 2020 - </a:t>
            </a:r>
            <a:r>
              <a:rPr lang="en-US" altLang="ko-KR" sz="1200" b="0" i="0" u="none" strike="noStrike" smtClean="0">
                <a:solidFill>
                  <a:srgbClr val="10147E"/>
                </a:solidFill>
                <a:effectLst/>
                <a:latin typeface="Open Sans"/>
                <a:hlinkClick r:id="rId5"/>
              </a:rPr>
              <a:t>Issue 7</a:t>
            </a:r>
            <a:endParaRPr lang="ko-KR" altLang="en-US" sz="1200" dirty="0"/>
          </a:p>
        </p:txBody>
      </p:sp>
      <p:sp>
        <p:nvSpPr>
          <p:cNvPr id="8" name="직사각형 7"/>
          <p:cNvSpPr/>
          <p:nvPr/>
        </p:nvSpPr>
        <p:spPr>
          <a:xfrm>
            <a:off x="1667810" y="2006103"/>
            <a:ext cx="2344354" cy="494499"/>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 name="내용 개체 틀 2"/>
          <p:cNvSpPr>
            <a:spLocks noGrp="1"/>
          </p:cNvSpPr>
          <p:nvPr>
            <p:ph idx="1"/>
          </p:nvPr>
        </p:nvSpPr>
        <p:spPr>
          <a:xfrm>
            <a:off x="192672" y="3855865"/>
            <a:ext cx="11746692" cy="2376841"/>
          </a:xfrm>
        </p:spPr>
        <p:txBody>
          <a:bodyPr>
            <a:normAutofit/>
          </a:bodyPr>
          <a:lstStyle/>
          <a:p>
            <a:pPr>
              <a:buFontTx/>
              <a:buChar char="-"/>
            </a:pPr>
            <a:r>
              <a:rPr lang="en-US" altLang="ko-KR" sz="2000" b="1" dirty="0" smtClean="0">
                <a:latin typeface="MS UI Gothic" panose="020B0600070205080204" pitchFamily="34" charset="-128"/>
                <a:ea typeface="MS UI Gothic" panose="020B0600070205080204" pitchFamily="34" charset="-128"/>
              </a:rPr>
              <a:t>Galactomannan </a:t>
            </a:r>
            <a:r>
              <a:rPr lang="en-US" altLang="ko-KR" sz="2000" dirty="0">
                <a:latin typeface="MS UI Gothic" panose="020B0600070205080204" pitchFamily="34" charset="-128"/>
                <a:ea typeface="MS UI Gothic" panose="020B0600070205080204" pitchFamily="34" charset="-128"/>
              </a:rPr>
              <a:t>and </a:t>
            </a:r>
            <a:r>
              <a:rPr lang="en-US" altLang="ko-KR" sz="2000" b="1" dirty="0">
                <a:latin typeface="MS UI Gothic" panose="020B0600070205080204" pitchFamily="34" charset="-128"/>
                <a:ea typeface="MS UI Gothic" panose="020B0600070205080204" pitchFamily="34" charset="-128"/>
              </a:rPr>
              <a:t>β-1,3-D </a:t>
            </a:r>
            <a:r>
              <a:rPr lang="en-US" altLang="ko-KR" sz="2000" b="1" dirty="0" err="1">
                <a:latin typeface="MS UI Gothic" panose="020B0600070205080204" pitchFamily="34" charset="-128"/>
                <a:ea typeface="MS UI Gothic" panose="020B0600070205080204" pitchFamily="34" charset="-128"/>
              </a:rPr>
              <a:t>glucan</a:t>
            </a:r>
            <a:r>
              <a:rPr lang="en-US" altLang="ko-KR" sz="2000" b="1" dirty="0">
                <a:latin typeface="MS UI Gothic" panose="020B0600070205080204" pitchFamily="34" charset="-128"/>
                <a:ea typeface="MS UI Gothic" panose="020B0600070205080204" pitchFamily="34" charset="-128"/>
              </a:rPr>
              <a:t> </a:t>
            </a:r>
            <a:r>
              <a:rPr lang="en-US" altLang="ko-KR" sz="2000" dirty="0">
                <a:latin typeface="MS UI Gothic" panose="020B0600070205080204" pitchFamily="34" charset="-128"/>
                <a:ea typeface="MS UI Gothic" panose="020B0600070205080204" pitchFamily="34" charset="-128"/>
              </a:rPr>
              <a:t>are cellular wall constituents of </a:t>
            </a:r>
            <a:r>
              <a:rPr lang="en-US" altLang="ko-KR" sz="2000" i="1" dirty="0" smtClean="0">
                <a:latin typeface="MS UI Gothic" panose="020B0600070205080204" pitchFamily="34" charset="-128"/>
                <a:ea typeface="MS UI Gothic" panose="020B0600070205080204" pitchFamily="34" charset="-128"/>
              </a:rPr>
              <a:t>Aspergillus </a:t>
            </a:r>
            <a:r>
              <a:rPr lang="en-US" altLang="ko-KR" sz="2000" dirty="0" smtClean="0">
                <a:latin typeface="MS UI Gothic" panose="020B0600070205080204" pitchFamily="34" charset="-128"/>
                <a:ea typeface="MS UI Gothic" panose="020B0600070205080204" pitchFamily="34" charset="-128"/>
              </a:rPr>
              <a:t>spp</a:t>
            </a:r>
            <a:r>
              <a:rPr lang="en-US" altLang="ko-KR" sz="2000" dirty="0">
                <a:latin typeface="MS UI Gothic" panose="020B0600070205080204" pitchFamily="34" charset="-128"/>
                <a:ea typeface="MS UI Gothic" panose="020B0600070205080204" pitchFamily="34" charset="-128"/>
              </a:rPr>
              <a:t>. that can be detected to aid in the diagnosis of IPA</a:t>
            </a:r>
            <a:r>
              <a:rPr lang="en-US" altLang="ko-KR" sz="2000" dirty="0" smtClean="0">
                <a:latin typeface="MS UI Gothic" panose="020B0600070205080204" pitchFamily="34" charset="-128"/>
                <a:ea typeface="MS UI Gothic" panose="020B0600070205080204" pitchFamily="34" charset="-128"/>
              </a:rPr>
              <a:t>. Replication </a:t>
            </a:r>
            <a:r>
              <a:rPr lang="ko-KR" altLang="en-US" sz="2000" dirty="0" smtClean="0">
                <a:latin typeface="MS UI Gothic" panose="020B0600070205080204" pitchFamily="34" charset="-128"/>
                <a:ea typeface="MS UI Gothic" panose="020B0600070205080204" pitchFamily="34" charset="-128"/>
              </a:rPr>
              <a:t>할 때 분비되는 물질</a:t>
            </a:r>
            <a:r>
              <a:rPr lang="en-US" altLang="ko-KR" sz="2000" dirty="0" smtClean="0">
                <a:latin typeface="MS UI Gothic" panose="020B0600070205080204" pitchFamily="34" charset="-128"/>
                <a:ea typeface="MS UI Gothic" panose="020B0600070205080204" pitchFamily="34" charset="-128"/>
              </a:rPr>
              <a:t>.</a:t>
            </a:r>
          </a:p>
          <a:p>
            <a:pPr>
              <a:buFontTx/>
              <a:buChar char="-"/>
            </a:pPr>
            <a:r>
              <a:rPr lang="en-US" altLang="ko-KR" sz="2000" dirty="0">
                <a:latin typeface="MS UI Gothic" panose="020B0600070205080204" pitchFamily="34" charset="-128"/>
                <a:ea typeface="MS UI Gothic" panose="020B0600070205080204" pitchFamily="34" charset="-128"/>
              </a:rPr>
              <a:t>Galactomannan is more specific to </a:t>
            </a:r>
            <a:r>
              <a:rPr lang="en-US" altLang="ko-KR" sz="2000" i="1" dirty="0" smtClean="0">
                <a:latin typeface="MS UI Gothic" panose="020B0600070205080204" pitchFamily="34" charset="-128"/>
                <a:ea typeface="MS UI Gothic" panose="020B0600070205080204" pitchFamily="34" charset="-128"/>
              </a:rPr>
              <a:t>Aspergillus </a:t>
            </a:r>
            <a:r>
              <a:rPr lang="en-US" altLang="ko-KR" sz="2000" dirty="0" smtClean="0">
                <a:latin typeface="MS UI Gothic" panose="020B0600070205080204" pitchFamily="34" charset="-128"/>
                <a:ea typeface="MS UI Gothic" panose="020B0600070205080204" pitchFamily="34" charset="-128"/>
              </a:rPr>
              <a:t>spp</a:t>
            </a:r>
            <a:r>
              <a:rPr lang="en-US" altLang="ko-KR" sz="2000" dirty="0">
                <a:latin typeface="MS UI Gothic" panose="020B0600070205080204" pitchFamily="34" charset="-128"/>
                <a:ea typeface="MS UI Gothic" panose="020B0600070205080204" pitchFamily="34" charset="-128"/>
              </a:rPr>
              <a:t>. than β-1,3-D </a:t>
            </a:r>
            <a:r>
              <a:rPr lang="en-US" altLang="ko-KR" sz="2000" dirty="0" err="1" smtClean="0">
                <a:latin typeface="MS UI Gothic" panose="020B0600070205080204" pitchFamily="34" charset="-128"/>
                <a:ea typeface="MS UI Gothic" panose="020B0600070205080204" pitchFamily="34" charset="-128"/>
              </a:rPr>
              <a:t>glucan</a:t>
            </a:r>
            <a:r>
              <a:rPr lang="en-US" altLang="ko-KR" sz="2000" dirty="0" smtClean="0">
                <a:latin typeface="MS UI Gothic" panose="020B0600070205080204" pitchFamily="34" charset="-128"/>
                <a:ea typeface="MS UI Gothic" panose="020B0600070205080204" pitchFamily="34" charset="-128"/>
              </a:rPr>
              <a:t>.</a:t>
            </a:r>
          </a:p>
          <a:p>
            <a:pPr>
              <a:buFontTx/>
              <a:buChar char="-"/>
            </a:pPr>
            <a:r>
              <a:rPr lang="en-US" altLang="ko-KR" sz="2000" dirty="0" smtClean="0">
                <a:latin typeface="MS UI Gothic" panose="020B0600070205080204" pitchFamily="34" charset="-128"/>
                <a:ea typeface="MS UI Gothic" panose="020B0600070205080204" pitchFamily="34" charset="-128"/>
              </a:rPr>
              <a:t>Aspergillus PCR :serum, BAL</a:t>
            </a:r>
            <a:r>
              <a:rPr lang="ko-KR" altLang="en-US" sz="2000" dirty="0" smtClean="0">
                <a:latin typeface="MS UI Gothic" panose="020B0600070205080204" pitchFamily="34" charset="-128"/>
              </a:rPr>
              <a:t>에서</a:t>
            </a:r>
            <a:r>
              <a:rPr lang="en-US" altLang="ko-KR" sz="2000" dirty="0" smtClean="0">
                <a:latin typeface="MS UI Gothic" panose="020B0600070205080204" pitchFamily="34" charset="-128"/>
                <a:ea typeface="MS UI Gothic" panose="020B0600070205080204" pitchFamily="34" charset="-128"/>
              </a:rPr>
              <a:t> DNA</a:t>
            </a:r>
            <a:r>
              <a:rPr lang="ko-KR" altLang="en-US" sz="2000" dirty="0" smtClean="0">
                <a:latin typeface="MS UI Gothic" panose="020B0600070205080204" pitchFamily="34" charset="-128"/>
              </a:rPr>
              <a:t>의 정량을 통해 분석</a:t>
            </a:r>
            <a:endParaRPr lang="en-US" altLang="ko-KR" sz="2000" dirty="0" smtClean="0">
              <a:latin typeface="MS UI Gothic" panose="020B0600070205080204" pitchFamily="34" charset="-128"/>
              <a:ea typeface="MS UI Gothic" panose="020B0600070205080204" pitchFamily="34" charset="-128"/>
            </a:endParaRPr>
          </a:p>
          <a:p>
            <a:pPr lvl="1">
              <a:buFontTx/>
              <a:buChar char="-"/>
            </a:pPr>
            <a:r>
              <a:rPr lang="en-US" altLang="ko-KR" sz="1800" dirty="0" smtClean="0">
                <a:latin typeface="MS UI Gothic" panose="020B0600070205080204" pitchFamily="34" charset="-128"/>
                <a:ea typeface="MS UI Gothic" panose="020B0600070205080204" pitchFamily="34" charset="-128"/>
              </a:rPr>
              <a:t>Serum PCR : </a:t>
            </a:r>
            <a:r>
              <a:rPr lang="en-US" altLang="ko-KR" sz="1800" dirty="0">
                <a:latin typeface="MS UI Gothic" panose="020B0600070205080204" pitchFamily="34" charset="-128"/>
                <a:ea typeface="MS UI Gothic" panose="020B0600070205080204" pitchFamily="34" charset="-128"/>
              </a:rPr>
              <a:t>sensitivity of 80.5% and specificity of 78.5% </a:t>
            </a:r>
            <a:endParaRPr lang="en-US" altLang="ko-KR" sz="1800" dirty="0" smtClean="0">
              <a:latin typeface="MS UI Gothic" panose="020B0600070205080204" pitchFamily="34" charset="-128"/>
              <a:ea typeface="MS UI Gothic" panose="020B0600070205080204" pitchFamily="34" charset="-128"/>
            </a:endParaRPr>
          </a:p>
          <a:p>
            <a:pPr lvl="1">
              <a:buFontTx/>
              <a:buChar char="-"/>
            </a:pPr>
            <a:r>
              <a:rPr lang="en-US" altLang="ko-KR" sz="1800" dirty="0" smtClean="0">
                <a:latin typeface="MS UI Gothic" panose="020B0600070205080204" pitchFamily="34" charset="-128"/>
                <a:ea typeface="MS UI Gothic" panose="020B0600070205080204" pitchFamily="34" charset="-128"/>
              </a:rPr>
              <a:t>BAL PCR : sensitivity of 91% and high specificity 92% for IPA </a:t>
            </a:r>
          </a:p>
        </p:txBody>
      </p:sp>
      <p:sp>
        <p:nvSpPr>
          <p:cNvPr id="10" name="직사각형 9"/>
          <p:cNvSpPr/>
          <p:nvPr/>
        </p:nvSpPr>
        <p:spPr>
          <a:xfrm>
            <a:off x="5489240" y="1621293"/>
            <a:ext cx="3563320" cy="879309"/>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 name="직사각형 10"/>
          <p:cNvSpPr/>
          <p:nvPr/>
        </p:nvSpPr>
        <p:spPr>
          <a:xfrm>
            <a:off x="7959961" y="6350168"/>
            <a:ext cx="4144083" cy="276999"/>
          </a:xfrm>
          <a:prstGeom prst="rect">
            <a:avLst/>
          </a:prstGeom>
        </p:spPr>
        <p:txBody>
          <a:bodyPr wrap="none">
            <a:spAutoFit/>
          </a:bodyPr>
          <a:lstStyle/>
          <a:p>
            <a:r>
              <a:rPr lang="en-US" altLang="ko-KR" sz="1200" b="0" i="0" dirty="0" smtClean="0">
                <a:solidFill>
                  <a:srgbClr val="2F4A8B"/>
                </a:solidFill>
                <a:effectLst/>
                <a:latin typeface="arial" panose="020B0604020202020204" pitchFamily="34" charset="0"/>
                <a:hlinkClick r:id="rId6"/>
              </a:rPr>
              <a:t>Am J </a:t>
            </a:r>
            <a:r>
              <a:rPr lang="en-US" altLang="ko-KR" sz="1200" b="0" i="0" dirty="0" err="1" smtClean="0">
                <a:solidFill>
                  <a:srgbClr val="2F4A8B"/>
                </a:solidFill>
                <a:effectLst/>
                <a:latin typeface="arial" panose="020B0604020202020204" pitchFamily="34" charset="0"/>
                <a:hlinkClick r:id="rId6"/>
              </a:rPr>
              <a:t>Respir</a:t>
            </a:r>
            <a:r>
              <a:rPr lang="en-US" altLang="ko-KR" sz="1200" b="0" i="0" dirty="0" smtClean="0">
                <a:solidFill>
                  <a:srgbClr val="2F4A8B"/>
                </a:solidFill>
                <a:effectLst/>
                <a:latin typeface="arial" panose="020B0604020202020204" pitchFamily="34" charset="0"/>
                <a:hlinkClick r:id="rId6"/>
              </a:rPr>
              <a:t> </a:t>
            </a:r>
            <a:r>
              <a:rPr lang="en-US" altLang="ko-KR" sz="1200" b="0" i="0" dirty="0" err="1" smtClean="0">
                <a:solidFill>
                  <a:srgbClr val="2F4A8B"/>
                </a:solidFill>
                <a:effectLst/>
                <a:latin typeface="arial" panose="020B0604020202020204" pitchFamily="34" charset="0"/>
                <a:hlinkClick r:id="rId6"/>
              </a:rPr>
              <a:t>Crit</a:t>
            </a:r>
            <a:r>
              <a:rPr lang="en-US" altLang="ko-KR" sz="1200" b="0" i="0" dirty="0" smtClean="0">
                <a:solidFill>
                  <a:srgbClr val="2F4A8B"/>
                </a:solidFill>
                <a:effectLst/>
                <a:latin typeface="arial" panose="020B0604020202020204" pitchFamily="34" charset="0"/>
                <a:hlinkClick r:id="rId6"/>
              </a:rPr>
              <a:t> Care Med.</a:t>
            </a:r>
            <a:r>
              <a:rPr lang="en-US" altLang="ko-KR" sz="1200" b="0" i="0" dirty="0" smtClean="0">
                <a:solidFill>
                  <a:srgbClr val="000000"/>
                </a:solidFill>
                <a:effectLst/>
                <a:latin typeface="arial" panose="020B0604020202020204" pitchFamily="34" charset="0"/>
              </a:rPr>
              <a:t> 2019 Sep 1; 200(5): 535–550.</a:t>
            </a:r>
            <a:endParaRPr lang="ko-KR" altLang="en-US" sz="1200" dirty="0"/>
          </a:p>
        </p:txBody>
      </p:sp>
    </p:spTree>
    <p:extLst>
      <p:ext uri="{BB962C8B-B14F-4D97-AF65-F5344CB8AC3E}">
        <p14:creationId xmlns:p14="http://schemas.microsoft.com/office/powerpoint/2010/main" val="1758375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217170" y="852044"/>
            <a:ext cx="11974830" cy="5491163"/>
          </a:xfrm>
        </p:spPr>
        <p:txBody>
          <a:bodyPr>
            <a:normAutofit fontScale="92500" lnSpcReduction="20000"/>
          </a:bodyPr>
          <a:lstStyle/>
          <a:p>
            <a:r>
              <a:rPr lang="en-US" altLang="ko-KR" dirty="0" smtClean="0">
                <a:latin typeface="MS UI Gothic" panose="020B0600070205080204" pitchFamily="34" charset="-128"/>
                <a:ea typeface="MS UI Gothic" panose="020B0600070205080204" pitchFamily="34" charset="-128"/>
              </a:rPr>
              <a:t>Among the 50 studies that tested serum GM, </a:t>
            </a:r>
          </a:p>
          <a:p>
            <a:pPr lvl="1"/>
            <a:r>
              <a:rPr lang="en-US" altLang="ko-KR" dirty="0" smtClean="0">
                <a:latin typeface="MS UI Gothic" panose="020B0600070205080204" pitchFamily="34" charset="-128"/>
                <a:ea typeface="MS UI Gothic" panose="020B0600070205080204" pitchFamily="34" charset="-128"/>
              </a:rPr>
              <a:t>29 used an assay cutoff index of 0.5 : sensitivity 74%, specificity 85%</a:t>
            </a:r>
          </a:p>
          <a:p>
            <a:pPr lvl="1"/>
            <a:r>
              <a:rPr lang="en-US" altLang="ko-KR" dirty="0" smtClean="0">
                <a:latin typeface="MS UI Gothic" panose="020B0600070205080204" pitchFamily="34" charset="-128"/>
                <a:ea typeface="MS UI Gothic" panose="020B0600070205080204" pitchFamily="34" charset="-128"/>
              </a:rPr>
              <a:t>7 studies used a </a:t>
            </a:r>
            <a:r>
              <a:rPr lang="en-US" altLang="ko-KR" b="1" dirty="0" smtClean="0">
                <a:solidFill>
                  <a:srgbClr val="FF0000"/>
                </a:solidFill>
                <a:latin typeface="MS UI Gothic" panose="020B0600070205080204" pitchFamily="34" charset="-128"/>
                <a:ea typeface="MS UI Gothic" panose="020B0600070205080204" pitchFamily="34" charset="-128"/>
              </a:rPr>
              <a:t>cutoff of 1.0 </a:t>
            </a:r>
            <a:r>
              <a:rPr lang="en-US" altLang="ko-KR" dirty="0" smtClean="0">
                <a:latin typeface="MS UI Gothic" panose="020B0600070205080204" pitchFamily="34" charset="-128"/>
                <a:ea typeface="MS UI Gothic" panose="020B0600070205080204" pitchFamily="34" charset="-128"/>
              </a:rPr>
              <a:t>: sensitivity 79%, specificity 88%</a:t>
            </a:r>
          </a:p>
          <a:p>
            <a:pPr lvl="1"/>
            <a:r>
              <a:rPr lang="en-US" altLang="ko-KR" dirty="0" smtClean="0">
                <a:latin typeface="MS UI Gothic" panose="020B0600070205080204" pitchFamily="34" charset="-128"/>
                <a:ea typeface="MS UI Gothic" panose="020B0600070205080204" pitchFamily="34" charset="-128"/>
              </a:rPr>
              <a:t>14 studies used a cutoff of 1.5 : sensitivity 59%, specificity 95%</a:t>
            </a:r>
          </a:p>
          <a:p>
            <a:endParaRPr lang="en-US" altLang="ko-KR" dirty="0" smtClean="0">
              <a:latin typeface="MS UI Gothic" panose="020B0600070205080204" pitchFamily="34" charset="-128"/>
              <a:ea typeface="MS UI Gothic" panose="020B0600070205080204" pitchFamily="34" charset="-128"/>
            </a:endParaRPr>
          </a:p>
          <a:p>
            <a:r>
              <a:rPr lang="en-US" altLang="ko-KR" sz="2600" dirty="0" smtClean="0">
                <a:latin typeface="MS UI Gothic" panose="020B0600070205080204" pitchFamily="34" charset="-128"/>
                <a:ea typeface="MS UI Gothic" panose="020B0600070205080204" pitchFamily="34" charset="-128"/>
              </a:rPr>
              <a:t>Serum GM</a:t>
            </a:r>
            <a:r>
              <a:rPr lang="ko-KR" altLang="en-US" sz="2600" dirty="0" smtClean="0">
                <a:latin typeface="MS UI Gothic" panose="020B0600070205080204" pitchFamily="34" charset="-128"/>
              </a:rPr>
              <a:t>이 불명확한 경우 </a:t>
            </a:r>
            <a:r>
              <a:rPr lang="en-US" altLang="ko-KR" sz="2600" dirty="0" smtClean="0">
                <a:latin typeface="MS UI Gothic" panose="020B0600070205080204" pitchFamily="34" charset="-128"/>
                <a:ea typeface="MS UI Gothic" panose="020B0600070205080204" pitchFamily="34" charset="-128"/>
              </a:rPr>
              <a:t>BAL GM recommend (strong rec.)</a:t>
            </a:r>
          </a:p>
          <a:p>
            <a:r>
              <a:rPr lang="en-US" altLang="ko-KR" sz="2600" dirty="0" smtClean="0">
                <a:latin typeface="MS UI Gothic" panose="020B0600070205080204" pitchFamily="34" charset="-128"/>
                <a:ea typeface="MS UI Gothic" panose="020B0600070205080204" pitchFamily="34" charset="-128"/>
              </a:rPr>
              <a:t>GM result (-) </a:t>
            </a:r>
            <a:r>
              <a:rPr lang="ko-KR" altLang="en-US" sz="2600" dirty="0" smtClean="0">
                <a:latin typeface="MS UI Gothic" panose="020B0600070205080204" pitchFamily="34" charset="-128"/>
              </a:rPr>
              <a:t>이나</a:t>
            </a:r>
            <a:r>
              <a:rPr lang="en-US" altLang="ko-KR" sz="2600" dirty="0" smtClean="0">
                <a:latin typeface="MS UI Gothic" panose="020B0600070205080204" pitchFamily="34" charset="-128"/>
                <a:ea typeface="MS UI Gothic" panose="020B0600070205080204" pitchFamily="34" charset="-128"/>
              </a:rPr>
              <a:t>, IPA </a:t>
            </a:r>
            <a:r>
              <a:rPr lang="ko-KR" altLang="en-US" sz="2600" dirty="0" smtClean="0">
                <a:latin typeface="MS UI Gothic" panose="020B0600070205080204" pitchFamily="34" charset="-128"/>
              </a:rPr>
              <a:t>여전히 의심되면 </a:t>
            </a:r>
            <a:r>
              <a:rPr lang="en-US" altLang="ko-KR" sz="2600" dirty="0" smtClean="0">
                <a:latin typeface="MS UI Gothic" panose="020B0600070205080204" pitchFamily="34" charset="-128"/>
                <a:ea typeface="MS UI Gothic" panose="020B0600070205080204" pitchFamily="34" charset="-128"/>
              </a:rPr>
              <a:t>biopsy </a:t>
            </a:r>
            <a:r>
              <a:rPr lang="ko-KR" altLang="en-US" sz="2600" dirty="0" smtClean="0">
                <a:latin typeface="MS UI Gothic" panose="020B0600070205080204" pitchFamily="34" charset="-128"/>
              </a:rPr>
              <a:t>와 </a:t>
            </a:r>
            <a:r>
              <a:rPr lang="en-US" altLang="ko-KR" sz="2600" dirty="0" smtClean="0">
                <a:latin typeface="MS UI Gothic" panose="020B0600070205080204" pitchFamily="34" charset="-128"/>
                <a:ea typeface="MS UI Gothic" panose="020B0600070205080204" pitchFamily="34" charset="-128"/>
              </a:rPr>
              <a:t>repeated BAL GM </a:t>
            </a:r>
            <a:r>
              <a:rPr lang="ko-KR" altLang="en-US" sz="2600" dirty="0" smtClean="0">
                <a:latin typeface="MS UI Gothic" panose="020B0600070205080204" pitchFamily="34" charset="-128"/>
              </a:rPr>
              <a:t>고려 </a:t>
            </a:r>
            <a:r>
              <a:rPr lang="en-US" altLang="ko-KR" sz="2600" dirty="0" smtClean="0">
                <a:latin typeface="MS UI Gothic" panose="020B0600070205080204" pitchFamily="34" charset="-128"/>
                <a:ea typeface="MS UI Gothic" panose="020B0600070205080204" pitchFamily="34" charset="-128"/>
              </a:rPr>
              <a:t>(conditional rec.)</a:t>
            </a:r>
          </a:p>
          <a:p>
            <a:endParaRPr lang="en-US" altLang="ko-KR" dirty="0">
              <a:latin typeface="MS UI Gothic" panose="020B0600070205080204" pitchFamily="34" charset="-128"/>
              <a:ea typeface="MS UI Gothic" panose="020B0600070205080204" pitchFamily="34" charset="-128"/>
            </a:endParaRPr>
          </a:p>
          <a:p>
            <a:r>
              <a:rPr lang="en-US" altLang="ko-KR" dirty="0" smtClean="0">
                <a:latin typeface="MS UI Gothic" panose="020B0600070205080204" pitchFamily="34" charset="-128"/>
                <a:ea typeface="MS UI Gothic" panose="020B0600070205080204" pitchFamily="34" charset="-128"/>
              </a:rPr>
              <a:t>False positive</a:t>
            </a:r>
          </a:p>
          <a:p>
            <a:pPr lvl="1"/>
            <a:r>
              <a:rPr lang="en-US" altLang="ko-KR" dirty="0" smtClean="0">
                <a:latin typeface="MS UI Gothic" panose="020B0600070205080204" pitchFamily="34" charset="-128"/>
                <a:ea typeface="MS UI Gothic" panose="020B0600070205080204" pitchFamily="34" charset="-128"/>
              </a:rPr>
              <a:t>patients undergoing chemotherapy or at risk for gastrointestinal </a:t>
            </a:r>
            <a:r>
              <a:rPr lang="en-US" altLang="ko-KR" dirty="0" err="1" smtClean="0">
                <a:latin typeface="MS UI Gothic" panose="020B0600070205080204" pitchFamily="34" charset="-128"/>
                <a:ea typeface="MS UI Gothic" panose="020B0600070205080204" pitchFamily="34" charset="-128"/>
              </a:rPr>
              <a:t>mucositis</a:t>
            </a:r>
            <a:r>
              <a:rPr lang="en-US" altLang="ko-KR" dirty="0" smtClean="0">
                <a:latin typeface="MS UI Gothic" panose="020B0600070205080204" pitchFamily="34" charset="-128"/>
                <a:ea typeface="MS UI Gothic" panose="020B0600070205080204" pitchFamily="34" charset="-128"/>
              </a:rPr>
              <a:t> may have false-positive serum GM assay results due to cross-reactive antigens from other fungi or bacteria that penetrate the intestinal mucosa</a:t>
            </a:r>
          </a:p>
          <a:p>
            <a:pPr lvl="1"/>
            <a:endParaRPr lang="en-US" altLang="ko-KR" dirty="0" smtClean="0">
              <a:latin typeface="MS UI Gothic" panose="020B0600070205080204" pitchFamily="34" charset="-128"/>
              <a:ea typeface="MS UI Gothic" panose="020B0600070205080204" pitchFamily="34" charset="-128"/>
            </a:endParaRPr>
          </a:p>
          <a:p>
            <a:pPr lvl="1"/>
            <a:r>
              <a:rPr lang="en-US" altLang="ko-KR" dirty="0" smtClean="0">
                <a:latin typeface="MS UI Gothic" panose="020B0600070205080204" pitchFamily="34" charset="-128"/>
                <a:ea typeface="MS UI Gothic" panose="020B0600070205080204" pitchFamily="34" charset="-128"/>
              </a:rPr>
              <a:t>In the past, positive results have also been associated with the use of concomitant b-lactam antibiotics; however, recent studies suggest that the new preparations are less likely to cross-react with the assay</a:t>
            </a:r>
          </a:p>
          <a:p>
            <a:pPr lvl="1"/>
            <a:endParaRPr lang="en-US" altLang="ko-KR" dirty="0" smtClean="0">
              <a:latin typeface="MS UI Gothic" panose="020B0600070205080204" pitchFamily="34" charset="-128"/>
              <a:ea typeface="MS UI Gothic" panose="020B0600070205080204" pitchFamily="34" charset="-128"/>
            </a:endParaRPr>
          </a:p>
          <a:p>
            <a:pPr lvl="1"/>
            <a:endParaRPr lang="en-US" altLang="ko-KR" dirty="0">
              <a:latin typeface="MS UI Gothic" panose="020B0600070205080204" pitchFamily="34" charset="-128"/>
              <a:ea typeface="MS UI Gothic" panose="020B0600070205080204" pitchFamily="34" charset="-128"/>
            </a:endParaRPr>
          </a:p>
          <a:p>
            <a:pPr lvl="1"/>
            <a:endParaRPr lang="en-US" altLang="ko-KR" dirty="0" smtClean="0">
              <a:latin typeface="MS UI Gothic" panose="020B0600070205080204" pitchFamily="34" charset="-128"/>
              <a:ea typeface="MS UI Gothic" panose="020B0600070205080204" pitchFamily="34" charset="-128"/>
            </a:endParaRPr>
          </a:p>
          <a:p>
            <a:pPr lvl="1"/>
            <a:endParaRPr lang="en-US" altLang="ko-KR" dirty="0">
              <a:latin typeface="MS UI Gothic" panose="020B0600070205080204" pitchFamily="34" charset="-128"/>
              <a:ea typeface="MS UI Gothic" panose="020B0600070205080204" pitchFamily="34" charset="-128"/>
            </a:endParaRPr>
          </a:p>
        </p:txBody>
      </p:sp>
      <p:sp>
        <p:nvSpPr>
          <p:cNvPr id="4" name="직사각형 3"/>
          <p:cNvSpPr/>
          <p:nvPr/>
        </p:nvSpPr>
        <p:spPr>
          <a:xfrm>
            <a:off x="6056987" y="6488668"/>
            <a:ext cx="6135013" cy="369332"/>
          </a:xfrm>
          <a:prstGeom prst="rect">
            <a:avLst/>
          </a:prstGeom>
        </p:spPr>
        <p:txBody>
          <a:bodyPr wrap="none">
            <a:spAutoFit/>
          </a:bodyPr>
          <a:lstStyle/>
          <a:p>
            <a:r>
              <a:rPr lang="en-US" altLang="ko-KR" b="0" i="0" dirty="0" smtClean="0">
                <a:solidFill>
                  <a:srgbClr val="2F4A8B"/>
                </a:solidFill>
                <a:effectLst/>
                <a:latin typeface="arial" panose="020B0604020202020204" pitchFamily="34" charset="0"/>
                <a:hlinkClick r:id="rId3"/>
              </a:rPr>
              <a:t>Am J </a:t>
            </a:r>
            <a:r>
              <a:rPr lang="en-US" altLang="ko-KR" b="0" i="0" dirty="0" err="1" smtClean="0">
                <a:solidFill>
                  <a:srgbClr val="2F4A8B"/>
                </a:solidFill>
                <a:effectLst/>
                <a:latin typeface="arial" panose="020B0604020202020204" pitchFamily="34" charset="0"/>
                <a:hlinkClick r:id="rId3"/>
              </a:rPr>
              <a:t>Respir</a:t>
            </a:r>
            <a:r>
              <a:rPr lang="en-US" altLang="ko-KR" b="0" i="0" dirty="0" smtClean="0">
                <a:solidFill>
                  <a:srgbClr val="2F4A8B"/>
                </a:solidFill>
                <a:effectLst/>
                <a:latin typeface="arial" panose="020B0604020202020204" pitchFamily="34" charset="0"/>
                <a:hlinkClick r:id="rId3"/>
              </a:rPr>
              <a:t> </a:t>
            </a:r>
            <a:r>
              <a:rPr lang="en-US" altLang="ko-KR" b="0" i="0" dirty="0" err="1" smtClean="0">
                <a:solidFill>
                  <a:srgbClr val="2F4A8B"/>
                </a:solidFill>
                <a:effectLst/>
                <a:latin typeface="arial" panose="020B0604020202020204" pitchFamily="34" charset="0"/>
                <a:hlinkClick r:id="rId3"/>
              </a:rPr>
              <a:t>Crit</a:t>
            </a:r>
            <a:r>
              <a:rPr lang="en-US" altLang="ko-KR" b="0" i="0" dirty="0" smtClean="0">
                <a:solidFill>
                  <a:srgbClr val="2F4A8B"/>
                </a:solidFill>
                <a:effectLst/>
                <a:latin typeface="arial" panose="020B0604020202020204" pitchFamily="34" charset="0"/>
                <a:hlinkClick r:id="rId3"/>
              </a:rPr>
              <a:t> Care Med.</a:t>
            </a:r>
            <a:r>
              <a:rPr lang="en-US" altLang="ko-KR" b="0" i="0" dirty="0" smtClean="0">
                <a:solidFill>
                  <a:srgbClr val="000000"/>
                </a:solidFill>
                <a:effectLst/>
                <a:latin typeface="arial" panose="020B0604020202020204" pitchFamily="34" charset="0"/>
              </a:rPr>
              <a:t> 2019 Sep 1; 200(5): 535–550.</a:t>
            </a:r>
            <a:endParaRPr lang="ko-KR" altLang="en-US" dirty="0"/>
          </a:p>
        </p:txBody>
      </p:sp>
      <p:sp>
        <p:nvSpPr>
          <p:cNvPr id="6" name="제목 1"/>
          <p:cNvSpPr txBox="1">
            <a:spLocks/>
          </p:cNvSpPr>
          <p:nvPr/>
        </p:nvSpPr>
        <p:spPr>
          <a:xfrm>
            <a:off x="0" y="1"/>
            <a:ext cx="12192000" cy="706582"/>
          </a:xfrm>
          <a:prstGeom prst="rect">
            <a:avLst/>
          </a:prstGeom>
          <a:solidFill>
            <a:srgbClr val="FFFF00"/>
          </a:solidFill>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t>Aspergillosis</a:t>
            </a:r>
            <a:endParaRPr lang="ko-KR" altLang="en-US" dirty="0"/>
          </a:p>
        </p:txBody>
      </p:sp>
    </p:spTree>
    <p:extLst>
      <p:ext uri="{BB962C8B-B14F-4D97-AF65-F5344CB8AC3E}">
        <p14:creationId xmlns:p14="http://schemas.microsoft.com/office/powerpoint/2010/main" val="1468732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0" y="1325366"/>
            <a:ext cx="12181996" cy="4948632"/>
          </a:xfrm>
          <a:prstGeom prst="rect">
            <a:avLst/>
          </a:prstGeom>
        </p:spPr>
      </p:pic>
      <p:sp>
        <p:nvSpPr>
          <p:cNvPr id="6" name="제목 1"/>
          <p:cNvSpPr txBox="1">
            <a:spLocks/>
          </p:cNvSpPr>
          <p:nvPr/>
        </p:nvSpPr>
        <p:spPr>
          <a:xfrm>
            <a:off x="0" y="1"/>
            <a:ext cx="12192000" cy="706582"/>
          </a:xfrm>
          <a:prstGeom prst="rect">
            <a:avLst/>
          </a:prstGeom>
          <a:solidFill>
            <a:srgbClr val="FFFF00"/>
          </a:solidFill>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latin typeface="MS UI Gothic" panose="020B0600070205080204" pitchFamily="34" charset="-128"/>
                <a:ea typeface="MS UI Gothic" panose="020B0600070205080204" pitchFamily="34" charset="-128"/>
              </a:rPr>
              <a:t>Aspergillosis-Treatment</a:t>
            </a:r>
            <a:endParaRPr lang="ko-KR" altLang="en-US" dirty="0">
              <a:latin typeface="MS UI Gothic" panose="020B0600070205080204" pitchFamily="34" charset="-128"/>
            </a:endParaRPr>
          </a:p>
        </p:txBody>
      </p:sp>
    </p:spTree>
    <p:extLst>
      <p:ext uri="{BB962C8B-B14F-4D97-AF65-F5344CB8AC3E}">
        <p14:creationId xmlns:p14="http://schemas.microsoft.com/office/powerpoint/2010/main" val="783004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
            <a:ext cx="12192000" cy="662940"/>
          </a:xfrm>
          <a:solidFill>
            <a:schemeClr val="accent6">
              <a:lumMod val="60000"/>
              <a:lumOff val="40000"/>
            </a:schemeClr>
          </a:solidFill>
        </p:spPr>
        <p:txBody>
          <a:bodyPr>
            <a:normAutofit fontScale="90000"/>
          </a:bodyPr>
          <a:lstStyle/>
          <a:p>
            <a:r>
              <a:rPr lang="en-US" altLang="ko-KR" dirty="0" smtClean="0"/>
              <a:t>Mucormycosis</a:t>
            </a:r>
            <a:endParaRPr lang="ko-KR" altLang="en-US" dirty="0"/>
          </a:p>
        </p:txBody>
      </p:sp>
      <p:sp>
        <p:nvSpPr>
          <p:cNvPr id="3" name="내용 개체 틀 2"/>
          <p:cNvSpPr>
            <a:spLocks noGrp="1"/>
          </p:cNvSpPr>
          <p:nvPr>
            <p:ph idx="1"/>
          </p:nvPr>
        </p:nvSpPr>
        <p:spPr>
          <a:xfrm>
            <a:off x="-1" y="935665"/>
            <a:ext cx="12110485" cy="5486400"/>
          </a:xfrm>
        </p:spPr>
        <p:txBody>
          <a:bodyPr>
            <a:normAutofit lnSpcReduction="10000"/>
          </a:bodyPr>
          <a:lstStyle/>
          <a:p>
            <a:r>
              <a:rPr lang="en-US" altLang="ko-KR" sz="2000" dirty="0">
                <a:latin typeface="MS UI Gothic" panose="020B0600070205080204" pitchFamily="34" charset="-128"/>
                <a:ea typeface="MS UI Gothic" panose="020B0600070205080204" pitchFamily="34" charset="-128"/>
              </a:rPr>
              <a:t>infection caused by fungi of the class </a:t>
            </a:r>
            <a:r>
              <a:rPr lang="en-US" altLang="ko-KR" sz="2000" dirty="0" err="1" smtClean="0">
                <a:latin typeface="MS UI Gothic" panose="020B0600070205080204" pitchFamily="34" charset="-128"/>
                <a:ea typeface="MS UI Gothic" panose="020B0600070205080204" pitchFamily="34" charset="-128"/>
              </a:rPr>
              <a:t>Zygomycetes</a:t>
            </a:r>
            <a:endParaRPr lang="en-US" altLang="ko-KR" sz="2000" dirty="0" smtClean="0">
              <a:latin typeface="MS UI Gothic" panose="020B0600070205080204" pitchFamily="34" charset="-128"/>
              <a:ea typeface="MS UI Gothic" panose="020B0600070205080204" pitchFamily="34" charset="-128"/>
            </a:endParaRPr>
          </a:p>
          <a:p>
            <a:r>
              <a:rPr lang="en-US" altLang="ko-KR" sz="2000" dirty="0">
                <a:latin typeface="MS UI Gothic" panose="020B0600070205080204" pitchFamily="34" charset="-128"/>
                <a:ea typeface="MS UI Gothic" panose="020B0600070205080204" pitchFamily="34" charset="-128"/>
              </a:rPr>
              <a:t>Rhino-orbital-cerebral infections represent the most common site of infection (34%) </a:t>
            </a:r>
            <a:endParaRPr lang="en-US" altLang="ko-KR" sz="2000" dirty="0" smtClean="0">
              <a:latin typeface="MS UI Gothic" panose="020B0600070205080204" pitchFamily="34" charset="-128"/>
              <a:ea typeface="MS UI Gothic" panose="020B0600070205080204" pitchFamily="34" charset="-128"/>
            </a:endParaRPr>
          </a:p>
          <a:p>
            <a:pPr marL="0" indent="0">
              <a:buNone/>
            </a:pPr>
            <a:r>
              <a:rPr lang="en-US" altLang="ko-KR" sz="2000" dirty="0">
                <a:latin typeface="MS UI Gothic" panose="020B0600070205080204" pitchFamily="34" charset="-128"/>
                <a:ea typeface="MS UI Gothic" panose="020B0600070205080204" pitchFamily="34" charset="-128"/>
              </a:rPr>
              <a:t> </a:t>
            </a:r>
            <a:r>
              <a:rPr lang="en-US" altLang="ko-KR" sz="2000" dirty="0" smtClean="0">
                <a:latin typeface="MS UI Gothic" panose="020B0600070205080204" pitchFamily="34" charset="-128"/>
                <a:ea typeface="MS UI Gothic" panose="020B0600070205080204" pitchFamily="34" charset="-128"/>
              </a:rPr>
              <a:t>  followed </a:t>
            </a:r>
            <a:r>
              <a:rPr lang="en-US" altLang="ko-KR" sz="2000" dirty="0">
                <a:latin typeface="MS UI Gothic" panose="020B0600070205080204" pitchFamily="34" charset="-128"/>
                <a:ea typeface="MS UI Gothic" panose="020B0600070205080204" pitchFamily="34" charset="-128"/>
              </a:rPr>
              <a:t>by skin (22%) and pulmonary (20</a:t>
            </a:r>
            <a:r>
              <a:rPr lang="en-US" altLang="ko-KR" sz="2000" dirty="0" smtClean="0">
                <a:latin typeface="MS UI Gothic" panose="020B0600070205080204" pitchFamily="34" charset="-128"/>
                <a:ea typeface="MS UI Gothic" panose="020B0600070205080204" pitchFamily="34" charset="-128"/>
              </a:rPr>
              <a:t>%)</a:t>
            </a:r>
          </a:p>
          <a:p>
            <a:r>
              <a:rPr lang="en-US" altLang="ko-KR" sz="2000" dirty="0" smtClean="0">
                <a:latin typeface="MS UI Gothic" panose="020B0600070205080204" pitchFamily="34" charset="-128"/>
                <a:ea typeface="MS UI Gothic" panose="020B0600070205080204" pitchFamily="34" charset="-128"/>
              </a:rPr>
              <a:t>Risk factors : </a:t>
            </a:r>
            <a:r>
              <a:rPr lang="en-US" altLang="ko-KR" sz="2000" u="sng" dirty="0" smtClean="0">
                <a:latin typeface="MS UI Gothic" panose="020B0600070205080204" pitchFamily="34" charset="-128"/>
                <a:ea typeface="MS UI Gothic" panose="020B0600070205080204" pitchFamily="34" charset="-128"/>
              </a:rPr>
              <a:t>solid </a:t>
            </a:r>
            <a:r>
              <a:rPr lang="en-US" altLang="ko-KR" sz="2000" u="sng" dirty="0">
                <a:latin typeface="MS UI Gothic" panose="020B0600070205080204" pitchFamily="34" charset="-128"/>
                <a:ea typeface="MS UI Gothic" panose="020B0600070205080204" pitchFamily="34" charset="-128"/>
              </a:rPr>
              <a:t>organ transplant and neutropenia </a:t>
            </a:r>
            <a:r>
              <a:rPr lang="en-US" altLang="ko-KR" sz="2000" dirty="0">
                <a:latin typeface="MS UI Gothic" panose="020B0600070205080204" pitchFamily="34" charset="-128"/>
                <a:ea typeface="MS UI Gothic" panose="020B0600070205080204" pitchFamily="34" charset="-128"/>
              </a:rPr>
              <a:t>are particularly associated with pulmonary Mucormycosis which carries a 51% mortality </a:t>
            </a:r>
            <a:r>
              <a:rPr lang="en-US" altLang="ko-KR" sz="2000" dirty="0" smtClean="0">
                <a:latin typeface="MS UI Gothic" panose="020B0600070205080204" pitchFamily="34" charset="-128"/>
                <a:ea typeface="MS UI Gothic" panose="020B0600070205080204" pitchFamily="34" charset="-128"/>
              </a:rPr>
              <a:t>rate</a:t>
            </a:r>
          </a:p>
          <a:p>
            <a:endParaRPr lang="en-US" altLang="ko-KR" sz="2000" dirty="0">
              <a:latin typeface="MS UI Gothic" panose="020B0600070205080204" pitchFamily="34" charset="-128"/>
              <a:ea typeface="MS UI Gothic" panose="020B0600070205080204" pitchFamily="34" charset="-128"/>
            </a:endParaRPr>
          </a:p>
          <a:p>
            <a:r>
              <a:rPr lang="en-US" altLang="ko-KR" sz="2000" dirty="0" smtClean="0">
                <a:latin typeface="MS UI Gothic" panose="020B0600070205080204" pitchFamily="34" charset="-128"/>
                <a:ea typeface="MS UI Gothic" panose="020B0600070205080204" pitchFamily="34" charset="-128"/>
              </a:rPr>
              <a:t>A </a:t>
            </a:r>
            <a:r>
              <a:rPr lang="en-US" altLang="ko-KR" sz="2000" dirty="0">
                <a:latin typeface="MS UI Gothic" panose="020B0600070205080204" pitchFamily="34" charset="-128"/>
                <a:ea typeface="MS UI Gothic" panose="020B0600070205080204" pitchFamily="34" charset="-128"/>
              </a:rPr>
              <a:t>high level of </a:t>
            </a:r>
            <a:r>
              <a:rPr lang="en-US" altLang="ko-KR" sz="2000" b="1" u="sng" dirty="0">
                <a:latin typeface="MS UI Gothic" panose="020B0600070205080204" pitchFamily="34" charset="-128"/>
                <a:ea typeface="MS UI Gothic" panose="020B0600070205080204" pitchFamily="34" charset="-128"/>
              </a:rPr>
              <a:t>suspicion</a:t>
            </a:r>
            <a:r>
              <a:rPr lang="en-US" altLang="ko-KR" sz="2000" dirty="0">
                <a:latin typeface="MS UI Gothic" panose="020B0600070205080204" pitchFamily="34" charset="-128"/>
                <a:ea typeface="MS UI Gothic" panose="020B0600070205080204" pitchFamily="34" charset="-128"/>
              </a:rPr>
              <a:t> in susceptible patient populations is of paramount </a:t>
            </a:r>
            <a:r>
              <a:rPr lang="en-US" altLang="ko-KR" sz="2000" dirty="0" smtClean="0">
                <a:latin typeface="MS UI Gothic" panose="020B0600070205080204" pitchFamily="34" charset="-128"/>
                <a:ea typeface="MS UI Gothic" panose="020B0600070205080204" pitchFamily="34" charset="-128"/>
              </a:rPr>
              <a:t>importance</a:t>
            </a:r>
          </a:p>
          <a:p>
            <a:endParaRPr lang="en-US" altLang="ko-KR" sz="2000" dirty="0">
              <a:latin typeface="MS UI Gothic" panose="020B0600070205080204" pitchFamily="34" charset="-128"/>
              <a:ea typeface="MS UI Gothic" panose="020B0600070205080204" pitchFamily="34" charset="-128"/>
            </a:endParaRPr>
          </a:p>
          <a:p>
            <a:r>
              <a:rPr lang="ko-KR" altLang="en-US" sz="2000" dirty="0" smtClean="0">
                <a:latin typeface="MS UI Gothic" panose="020B0600070205080204" pitchFamily="34" charset="-128"/>
                <a:ea typeface="MS UI Gothic" panose="020B0600070205080204" pitchFamily="34" charset="-128"/>
              </a:rPr>
              <a:t>증상 </a:t>
            </a:r>
            <a:r>
              <a:rPr lang="en-US" altLang="ko-KR" sz="2000" dirty="0" smtClean="0">
                <a:latin typeface="MS UI Gothic" panose="020B0600070205080204" pitchFamily="34" charset="-128"/>
                <a:ea typeface="MS UI Gothic" panose="020B0600070205080204" pitchFamily="34" charset="-128"/>
              </a:rPr>
              <a:t>: persistent </a:t>
            </a:r>
            <a:r>
              <a:rPr lang="en-US" altLang="ko-KR" sz="2000" dirty="0">
                <a:latin typeface="MS UI Gothic" panose="020B0600070205080204" pitchFamily="34" charset="-128"/>
                <a:ea typeface="MS UI Gothic" panose="020B0600070205080204" pitchFamily="34" charset="-128"/>
              </a:rPr>
              <a:t>high fever (&gt;38°C), cough, hemoptysis and chest </a:t>
            </a:r>
            <a:r>
              <a:rPr lang="en-US" altLang="ko-KR" sz="2000" dirty="0" smtClean="0">
                <a:latin typeface="MS UI Gothic" panose="020B0600070205080204" pitchFamily="34" charset="-128"/>
                <a:ea typeface="MS UI Gothic" panose="020B0600070205080204" pitchFamily="34" charset="-128"/>
              </a:rPr>
              <a:t>pain</a:t>
            </a:r>
            <a:endParaRPr lang="en-US" altLang="ko-KR" sz="2400" dirty="0" smtClean="0">
              <a:latin typeface="MS UI Gothic" panose="020B0600070205080204" pitchFamily="34" charset="-128"/>
              <a:ea typeface="MS UI Gothic" panose="020B0600070205080204" pitchFamily="34" charset="-128"/>
            </a:endParaRPr>
          </a:p>
          <a:p>
            <a:r>
              <a:rPr lang="ko-KR" altLang="en-US" sz="2000" dirty="0" smtClean="0">
                <a:latin typeface="MS UI Gothic" panose="020B0600070205080204" pitchFamily="34" charset="-128"/>
                <a:ea typeface="MS UI Gothic" panose="020B0600070205080204" pitchFamily="34" charset="-128"/>
              </a:rPr>
              <a:t>진단 </a:t>
            </a:r>
            <a:r>
              <a:rPr lang="en-US" altLang="ko-KR" sz="2000" dirty="0" smtClean="0">
                <a:latin typeface="MS UI Gothic" panose="020B0600070205080204" pitchFamily="34" charset="-128"/>
                <a:ea typeface="MS UI Gothic" panose="020B0600070205080204" pitchFamily="34" charset="-128"/>
              </a:rPr>
              <a:t>: Identification of organism in tissue (biopsy with culture) !! </a:t>
            </a:r>
          </a:p>
          <a:p>
            <a:pPr lvl="1"/>
            <a:r>
              <a:rPr lang="en-US" altLang="ko-KR" sz="1600" dirty="0" smtClean="0">
                <a:latin typeface="MS UI Gothic" panose="020B0600070205080204" pitchFamily="34" charset="-128"/>
                <a:ea typeface="MS UI Gothic" panose="020B0600070205080204" pitchFamily="34" charset="-128"/>
              </a:rPr>
              <a:t>Beta D </a:t>
            </a:r>
            <a:r>
              <a:rPr lang="en-US" altLang="ko-KR" sz="1600" dirty="0" err="1" smtClean="0">
                <a:latin typeface="MS UI Gothic" panose="020B0600070205080204" pitchFamily="34" charset="-128"/>
                <a:ea typeface="MS UI Gothic" panose="020B0600070205080204" pitchFamily="34" charset="-128"/>
              </a:rPr>
              <a:t>glucan</a:t>
            </a:r>
            <a:r>
              <a:rPr lang="en-US" altLang="ko-KR" sz="1600" dirty="0" smtClean="0">
                <a:latin typeface="MS UI Gothic" panose="020B0600070205080204" pitchFamily="34" charset="-128"/>
                <a:ea typeface="MS UI Gothic" panose="020B0600070205080204" pitchFamily="34" charset="-128"/>
              </a:rPr>
              <a:t>, galactomannan assay : No useful (not share cell wall component)</a:t>
            </a:r>
          </a:p>
          <a:p>
            <a:pPr lvl="1"/>
            <a:r>
              <a:rPr lang="en-US" altLang="ko-KR" sz="1600" dirty="0">
                <a:latin typeface="MS UI Gothic" panose="020B0600070205080204" pitchFamily="34" charset="-128"/>
                <a:ea typeface="MS UI Gothic" panose="020B0600070205080204" pitchFamily="34" charset="-128"/>
              </a:rPr>
              <a:t>No widely available or FDA approved molecular test for diagnosing </a:t>
            </a:r>
            <a:r>
              <a:rPr lang="en-US" altLang="ko-KR" sz="1600" dirty="0" err="1">
                <a:latin typeface="MS UI Gothic" panose="020B0600070205080204" pitchFamily="34" charset="-128"/>
                <a:ea typeface="MS UI Gothic" panose="020B0600070205080204" pitchFamily="34" charset="-128"/>
              </a:rPr>
              <a:t>Mucor</a:t>
            </a:r>
            <a:r>
              <a:rPr lang="en-US" altLang="ko-KR" sz="1600" dirty="0">
                <a:latin typeface="MS UI Gothic" panose="020B0600070205080204" pitchFamily="34" charset="-128"/>
                <a:ea typeface="MS UI Gothic" panose="020B0600070205080204" pitchFamily="34" charset="-128"/>
              </a:rPr>
              <a:t> exists</a:t>
            </a:r>
            <a:r>
              <a:rPr lang="en-US" altLang="ko-KR" sz="1600" dirty="0" smtClean="0">
                <a:latin typeface="MS UI Gothic" panose="020B0600070205080204" pitchFamily="34" charset="-128"/>
                <a:ea typeface="MS UI Gothic" panose="020B0600070205080204" pitchFamily="34" charset="-128"/>
              </a:rPr>
              <a:t>. </a:t>
            </a:r>
          </a:p>
          <a:p>
            <a:pPr lvl="1"/>
            <a:r>
              <a:rPr lang="en-US" altLang="ko-KR" sz="1600" dirty="0" smtClean="0">
                <a:latin typeface="MS UI Gothic" panose="020B0600070205080204" pitchFamily="34" charset="-128"/>
                <a:ea typeface="MS UI Gothic" panose="020B0600070205080204" pitchFamily="34" charset="-128"/>
              </a:rPr>
              <a:t>More </a:t>
            </a:r>
            <a:r>
              <a:rPr lang="en-US" altLang="ko-KR" sz="1600" dirty="0">
                <a:latin typeface="MS UI Gothic" panose="020B0600070205080204" pitchFamily="34" charset="-128"/>
                <a:ea typeface="MS UI Gothic" panose="020B0600070205080204" pitchFamily="34" charset="-128"/>
              </a:rPr>
              <a:t>recently, serum PCR to detect free </a:t>
            </a:r>
            <a:r>
              <a:rPr lang="en-US" altLang="ko-KR" sz="1600" dirty="0" err="1">
                <a:latin typeface="MS UI Gothic" panose="020B0600070205080204" pitchFamily="34" charset="-128"/>
                <a:ea typeface="MS UI Gothic" panose="020B0600070205080204" pitchFamily="34" charset="-128"/>
              </a:rPr>
              <a:t>Mucor</a:t>
            </a:r>
            <a:r>
              <a:rPr lang="en-US" altLang="ko-KR" sz="1600" dirty="0">
                <a:latin typeface="MS UI Gothic" panose="020B0600070205080204" pitchFamily="34" charset="-128"/>
                <a:ea typeface="MS UI Gothic" panose="020B0600070205080204" pitchFamily="34" charset="-128"/>
              </a:rPr>
              <a:t> DNA has been successfully used to aid in </a:t>
            </a:r>
            <a:r>
              <a:rPr lang="en-US" altLang="ko-KR" sz="1600" dirty="0" smtClean="0">
                <a:latin typeface="MS UI Gothic" panose="020B0600070205080204" pitchFamily="34" charset="-128"/>
                <a:ea typeface="MS UI Gothic" panose="020B0600070205080204" pitchFamily="34" charset="-128"/>
              </a:rPr>
              <a:t>diagnosis</a:t>
            </a:r>
          </a:p>
          <a:p>
            <a:endParaRPr lang="en-US" altLang="ko-KR" dirty="0">
              <a:latin typeface="MS UI Gothic" panose="020B0600070205080204" pitchFamily="34" charset="-128"/>
              <a:ea typeface="MS UI Gothic" panose="020B0600070205080204" pitchFamily="34" charset="-128"/>
            </a:endParaRPr>
          </a:p>
          <a:p>
            <a:r>
              <a:rPr lang="ko-KR" altLang="en-US" sz="2000" dirty="0" smtClean="0">
                <a:latin typeface="MS UI Gothic" panose="020B0600070205080204" pitchFamily="34" charset="-128"/>
                <a:ea typeface="MS UI Gothic" panose="020B0600070205080204" pitchFamily="34" charset="-128"/>
              </a:rPr>
              <a:t>치료 </a:t>
            </a:r>
            <a:r>
              <a:rPr lang="en-US" altLang="ko-KR" sz="2000" dirty="0" smtClean="0">
                <a:latin typeface="MS UI Gothic" panose="020B0600070205080204" pitchFamily="34" charset="-128"/>
                <a:ea typeface="MS UI Gothic" panose="020B0600070205080204" pitchFamily="34" charset="-128"/>
              </a:rPr>
              <a:t>: Aggressive surgical debridement of involved tissues ASAP ! + </a:t>
            </a:r>
            <a:r>
              <a:rPr lang="en-US" altLang="ko-KR" sz="1800" dirty="0" smtClean="0">
                <a:latin typeface="MS UI Gothic" panose="020B0600070205080204" pitchFamily="34" charset="-128"/>
                <a:ea typeface="MS UI Gothic" panose="020B0600070205080204" pitchFamily="34" charset="-128"/>
              </a:rPr>
              <a:t>Early antifungal therapy (IV amphotericin B)</a:t>
            </a:r>
            <a:r>
              <a:rPr lang="en-US" altLang="ko-KR" sz="1800" dirty="0">
                <a:latin typeface="MS UI Gothic" panose="020B0600070205080204" pitchFamily="34" charset="-128"/>
                <a:ea typeface="MS UI Gothic" panose="020B0600070205080204" pitchFamily="34" charset="-128"/>
              </a:rPr>
              <a:t> </a:t>
            </a:r>
            <a:endParaRPr lang="ko-KR" altLang="en-US" sz="1800" dirty="0">
              <a:latin typeface="MS UI Gothic" panose="020B0600070205080204" pitchFamily="34" charset="-128"/>
            </a:endParaRPr>
          </a:p>
        </p:txBody>
      </p:sp>
      <p:pic>
        <p:nvPicPr>
          <p:cNvPr id="4" name="그림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5630" y="1"/>
            <a:ext cx="2556369" cy="175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직사각형 4"/>
          <p:cNvSpPr/>
          <p:nvPr/>
        </p:nvSpPr>
        <p:spPr>
          <a:xfrm>
            <a:off x="9004005" y="6570945"/>
            <a:ext cx="3187995" cy="307777"/>
          </a:xfrm>
          <a:prstGeom prst="rect">
            <a:avLst/>
          </a:prstGeom>
        </p:spPr>
        <p:txBody>
          <a:bodyPr wrap="square">
            <a:spAutoFit/>
          </a:bodyPr>
          <a:lstStyle/>
          <a:p>
            <a:r>
              <a:rPr lang="pt-BR" altLang="ko-KR" sz="1400" dirty="0">
                <a:solidFill>
                  <a:srgbClr val="333333"/>
                </a:solidFill>
                <a:latin typeface="Open Sans"/>
              </a:rPr>
              <a:t>J Fungi (Basel). 2019 Mar 20;5(1). </a:t>
            </a:r>
            <a:endParaRPr lang="ko-KR" altLang="en-US" sz="1400" dirty="0"/>
          </a:p>
        </p:txBody>
      </p:sp>
      <p:pic>
        <p:nvPicPr>
          <p:cNvPr id="6" name="그림 5"/>
          <p:cNvPicPr>
            <a:picLocks noChangeAspect="1"/>
          </p:cNvPicPr>
          <p:nvPr/>
        </p:nvPicPr>
        <p:blipFill>
          <a:blip r:embed="rId3"/>
          <a:stretch>
            <a:fillRect/>
          </a:stretch>
        </p:blipFill>
        <p:spPr>
          <a:xfrm>
            <a:off x="10462325" y="2389102"/>
            <a:ext cx="1729674" cy="682125"/>
          </a:xfrm>
          <a:prstGeom prst="rect">
            <a:avLst/>
          </a:prstGeom>
        </p:spPr>
      </p:pic>
    </p:spTree>
    <p:extLst>
      <p:ext uri="{BB962C8B-B14F-4D97-AF65-F5344CB8AC3E}">
        <p14:creationId xmlns:p14="http://schemas.microsoft.com/office/powerpoint/2010/main" val="2605335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888972" y="742842"/>
            <a:ext cx="8208571" cy="5183159"/>
          </a:xfrm>
          <a:prstGeom prst="rect">
            <a:avLst/>
          </a:prstGeom>
        </p:spPr>
      </p:pic>
      <p:sp>
        <p:nvSpPr>
          <p:cNvPr id="5" name="직사각형 4"/>
          <p:cNvSpPr/>
          <p:nvPr/>
        </p:nvSpPr>
        <p:spPr>
          <a:xfrm>
            <a:off x="7229582" y="6581001"/>
            <a:ext cx="6096000" cy="276999"/>
          </a:xfrm>
          <a:prstGeom prst="rect">
            <a:avLst/>
          </a:prstGeom>
        </p:spPr>
        <p:txBody>
          <a:bodyPr>
            <a:spAutoFit/>
          </a:bodyPr>
          <a:lstStyle/>
          <a:p>
            <a:r>
              <a:rPr lang="en-US" altLang="ko-KR" sz="1200" dirty="0">
                <a:solidFill>
                  <a:srgbClr val="1C1D1E"/>
                </a:solidFill>
                <a:latin typeface="Open Sans"/>
              </a:rPr>
              <a:t>Fungal infections. American Journal of Transplantation, 4: 110-134</a:t>
            </a:r>
            <a:endParaRPr lang="ko-KR" altLang="en-US" sz="1200" dirty="0"/>
          </a:p>
        </p:txBody>
      </p:sp>
      <p:sp>
        <p:nvSpPr>
          <p:cNvPr id="6" name="직사각형 5"/>
          <p:cNvSpPr/>
          <p:nvPr/>
        </p:nvSpPr>
        <p:spPr>
          <a:xfrm rot="5400000">
            <a:off x="2585861" y="2770800"/>
            <a:ext cx="353466" cy="98862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rot="5400000">
            <a:off x="5165384" y="2011222"/>
            <a:ext cx="341772" cy="124548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rot="5400000" flipH="1">
            <a:off x="7370555" y="3117054"/>
            <a:ext cx="308221" cy="149206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2" name="직선 화살표 연결선 11"/>
          <p:cNvCxnSpPr/>
          <p:nvPr/>
        </p:nvCxnSpPr>
        <p:spPr>
          <a:xfrm>
            <a:off x="8270696" y="1890445"/>
            <a:ext cx="0" cy="34212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810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6732490" cy="3166090"/>
          </a:xfrm>
          <a:prstGeom prst="rect">
            <a:avLst/>
          </a:prstGeom>
        </p:spPr>
      </p:pic>
      <p:pic>
        <p:nvPicPr>
          <p:cNvPr id="5" name="그림 4"/>
          <p:cNvPicPr>
            <a:picLocks noChangeAspect="1"/>
          </p:cNvPicPr>
          <p:nvPr/>
        </p:nvPicPr>
        <p:blipFill>
          <a:blip r:embed="rId3"/>
          <a:stretch>
            <a:fillRect/>
          </a:stretch>
        </p:blipFill>
        <p:spPr>
          <a:xfrm>
            <a:off x="6636797" y="74428"/>
            <a:ext cx="5697737" cy="1905640"/>
          </a:xfrm>
          <a:prstGeom prst="rect">
            <a:avLst/>
          </a:prstGeom>
        </p:spPr>
      </p:pic>
      <p:sp>
        <p:nvSpPr>
          <p:cNvPr id="6" name="직사각형 5"/>
          <p:cNvSpPr/>
          <p:nvPr/>
        </p:nvSpPr>
        <p:spPr>
          <a:xfrm>
            <a:off x="7201309" y="6550223"/>
            <a:ext cx="5027338" cy="307777"/>
          </a:xfrm>
          <a:prstGeom prst="rect">
            <a:avLst/>
          </a:prstGeom>
        </p:spPr>
        <p:txBody>
          <a:bodyPr wrap="none">
            <a:spAutoFit/>
          </a:bodyPr>
          <a:lstStyle/>
          <a:p>
            <a:r>
              <a:rPr lang="en-US" altLang="ko-KR" sz="1400" dirty="0">
                <a:solidFill>
                  <a:srgbClr val="546973"/>
                </a:solidFill>
                <a:latin typeface="Roboto"/>
              </a:rPr>
              <a:t>Diagnostic and interventional </a:t>
            </a:r>
            <a:r>
              <a:rPr lang="en-US" altLang="ko-KR" sz="1400" dirty="0" smtClean="0">
                <a:solidFill>
                  <a:srgbClr val="546973"/>
                </a:solidFill>
                <a:latin typeface="Roboto"/>
              </a:rPr>
              <a:t>radiology, 20 1 (2014):42-6</a:t>
            </a:r>
            <a:endParaRPr lang="ko-KR" altLang="en-US" sz="1400" dirty="0"/>
          </a:p>
        </p:txBody>
      </p:sp>
      <p:pic>
        <p:nvPicPr>
          <p:cNvPr id="7" name="그림 6"/>
          <p:cNvPicPr>
            <a:picLocks noChangeAspect="1"/>
          </p:cNvPicPr>
          <p:nvPr/>
        </p:nvPicPr>
        <p:blipFill>
          <a:blip r:embed="rId4"/>
          <a:stretch>
            <a:fillRect/>
          </a:stretch>
        </p:blipFill>
        <p:spPr>
          <a:xfrm>
            <a:off x="-52397" y="3943473"/>
            <a:ext cx="12281044" cy="2531753"/>
          </a:xfrm>
          <a:prstGeom prst="rect">
            <a:avLst/>
          </a:prstGeom>
        </p:spPr>
      </p:pic>
    </p:spTree>
    <p:extLst>
      <p:ext uri="{BB962C8B-B14F-4D97-AF65-F5344CB8AC3E}">
        <p14:creationId xmlns:p14="http://schemas.microsoft.com/office/powerpoint/2010/main" val="42153486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내용 개체 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19" y="0"/>
            <a:ext cx="4351338" cy="4351338"/>
          </a:xfrm>
        </p:spPr>
      </p:pic>
      <p:pic>
        <p:nvPicPr>
          <p:cNvPr id="6" name="그림 5"/>
          <p:cNvPicPr>
            <a:picLocks noChangeAspect="1"/>
          </p:cNvPicPr>
          <p:nvPr/>
        </p:nvPicPr>
        <p:blipFill>
          <a:blip r:embed="rId4"/>
          <a:stretch>
            <a:fillRect/>
          </a:stretch>
        </p:blipFill>
        <p:spPr>
          <a:xfrm>
            <a:off x="4290219" y="0"/>
            <a:ext cx="4992026" cy="4351338"/>
          </a:xfrm>
          <a:prstGeom prst="rect">
            <a:avLst/>
          </a:prstGeom>
        </p:spPr>
      </p:pic>
      <p:pic>
        <p:nvPicPr>
          <p:cNvPr id="7" name="그림 6"/>
          <p:cNvPicPr>
            <a:picLocks noChangeAspect="1"/>
          </p:cNvPicPr>
          <p:nvPr/>
        </p:nvPicPr>
        <p:blipFill>
          <a:blip r:embed="rId5"/>
          <a:stretch>
            <a:fillRect/>
          </a:stretch>
        </p:blipFill>
        <p:spPr>
          <a:xfrm>
            <a:off x="-61119" y="3647122"/>
            <a:ext cx="7448550" cy="3124200"/>
          </a:xfrm>
          <a:prstGeom prst="rect">
            <a:avLst/>
          </a:prstGeom>
        </p:spPr>
      </p:pic>
      <p:pic>
        <p:nvPicPr>
          <p:cNvPr id="5" name="그림 4"/>
          <p:cNvPicPr>
            <a:picLocks noChangeAspect="1"/>
          </p:cNvPicPr>
          <p:nvPr/>
        </p:nvPicPr>
        <p:blipFill>
          <a:blip r:embed="rId6"/>
          <a:stretch>
            <a:fillRect/>
          </a:stretch>
        </p:blipFill>
        <p:spPr>
          <a:xfrm>
            <a:off x="7557294" y="3494186"/>
            <a:ext cx="4181475" cy="3209925"/>
          </a:xfrm>
          <a:prstGeom prst="rect">
            <a:avLst/>
          </a:prstGeom>
        </p:spPr>
      </p:pic>
      <p:sp>
        <p:nvSpPr>
          <p:cNvPr id="8" name="직사각형 7"/>
          <p:cNvSpPr/>
          <p:nvPr/>
        </p:nvSpPr>
        <p:spPr>
          <a:xfrm>
            <a:off x="7387431" y="6550223"/>
            <a:ext cx="4895850" cy="307777"/>
          </a:xfrm>
          <a:prstGeom prst="rect">
            <a:avLst/>
          </a:prstGeom>
        </p:spPr>
        <p:txBody>
          <a:bodyPr wrap="square">
            <a:spAutoFit/>
          </a:bodyPr>
          <a:lstStyle/>
          <a:p>
            <a:r>
              <a:rPr lang="en-US" altLang="ko-KR" sz="1400" b="0" i="0" u="sng" dirty="0" smtClean="0">
                <a:solidFill>
                  <a:srgbClr val="555555"/>
                </a:solidFill>
                <a:effectLst/>
                <a:latin typeface="inherit"/>
                <a:hlinkClick r:id="rId7"/>
              </a:rPr>
              <a:t>The Lancet Infectious Diseases</a:t>
            </a:r>
            <a:r>
              <a:rPr lang="en-US" altLang="ko-KR" sz="1400" b="0" i="0" dirty="0" smtClean="0">
                <a:solidFill>
                  <a:srgbClr val="555555"/>
                </a:solidFill>
                <a:effectLst/>
                <a:latin typeface="Roboto"/>
              </a:rPr>
              <a:t> 19(12), November 2019</a:t>
            </a:r>
          </a:p>
        </p:txBody>
      </p:sp>
    </p:spTree>
    <p:extLst>
      <p:ext uri="{BB962C8B-B14F-4D97-AF65-F5344CB8AC3E}">
        <p14:creationId xmlns:p14="http://schemas.microsoft.com/office/powerpoint/2010/main" val="33616060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t="4317"/>
          <a:stretch/>
        </p:blipFill>
        <p:spPr>
          <a:xfrm>
            <a:off x="1810275" y="827837"/>
            <a:ext cx="8293845" cy="5876274"/>
          </a:xfrm>
          <a:prstGeom prst="rect">
            <a:avLst/>
          </a:prstGeom>
        </p:spPr>
      </p:pic>
      <p:sp>
        <p:nvSpPr>
          <p:cNvPr id="5" name="직사각형 4"/>
          <p:cNvSpPr/>
          <p:nvPr/>
        </p:nvSpPr>
        <p:spPr>
          <a:xfrm>
            <a:off x="6193101" y="6550223"/>
            <a:ext cx="6078683" cy="307777"/>
          </a:xfrm>
          <a:prstGeom prst="rect">
            <a:avLst/>
          </a:prstGeom>
        </p:spPr>
        <p:txBody>
          <a:bodyPr wrap="square">
            <a:spAutoFit/>
          </a:bodyPr>
          <a:lstStyle/>
          <a:p>
            <a:r>
              <a:rPr lang="en-US" altLang="ko-KR" sz="1400" b="0" i="0" dirty="0" smtClean="0">
                <a:solidFill>
                  <a:srgbClr val="020202"/>
                </a:solidFill>
                <a:effectLst/>
                <a:latin typeface="MuseoSans"/>
              </a:rPr>
              <a:t>Pathogenic fungal infection in th</a:t>
            </a:r>
            <a:r>
              <a:rPr lang="en-US" altLang="ko-KR" sz="1400" dirty="0" smtClean="0">
                <a:solidFill>
                  <a:srgbClr val="020202"/>
                </a:solidFill>
                <a:latin typeface="MuseoSans"/>
              </a:rPr>
              <a:t>e lung, </a:t>
            </a:r>
            <a:r>
              <a:rPr lang="en-US" altLang="ko-KR" sz="1400" b="0" i="0" dirty="0" smtClean="0">
                <a:solidFill>
                  <a:srgbClr val="020202"/>
                </a:solidFill>
                <a:effectLst/>
                <a:latin typeface="MuseoSans"/>
              </a:rPr>
              <a:t>Front. </a:t>
            </a:r>
            <a:r>
              <a:rPr lang="en-US" altLang="ko-KR" sz="1400" b="0" i="0" dirty="0" err="1" smtClean="0">
                <a:solidFill>
                  <a:srgbClr val="020202"/>
                </a:solidFill>
                <a:effectLst/>
                <a:latin typeface="MuseoSans"/>
              </a:rPr>
              <a:t>Immunol</a:t>
            </a:r>
            <a:r>
              <a:rPr lang="en-US" altLang="ko-KR" sz="1400" b="0" i="0" dirty="0" smtClean="0">
                <a:solidFill>
                  <a:srgbClr val="020202"/>
                </a:solidFill>
                <a:effectLst/>
                <a:latin typeface="MuseoSans"/>
              </a:rPr>
              <a:t>., 03 July 2019</a:t>
            </a:r>
            <a:endParaRPr lang="ko-KR" altLang="en-US" sz="1400" dirty="0"/>
          </a:p>
        </p:txBody>
      </p:sp>
      <p:sp>
        <p:nvSpPr>
          <p:cNvPr id="6" name="제목 1"/>
          <p:cNvSpPr>
            <a:spLocks noGrp="1"/>
          </p:cNvSpPr>
          <p:nvPr>
            <p:ph type="title"/>
          </p:nvPr>
        </p:nvSpPr>
        <p:spPr>
          <a:xfrm>
            <a:off x="0" y="0"/>
            <a:ext cx="12192000" cy="663575"/>
          </a:xfrm>
          <a:solidFill>
            <a:schemeClr val="accent2">
              <a:lumMod val="40000"/>
              <a:lumOff val="60000"/>
            </a:schemeClr>
          </a:solidFill>
        </p:spPr>
        <p:txBody>
          <a:bodyPr>
            <a:normAutofit fontScale="90000"/>
          </a:bodyPr>
          <a:lstStyle/>
          <a:p>
            <a:r>
              <a:rPr lang="en-US" altLang="ko-KR" dirty="0" smtClean="0">
                <a:latin typeface="MS UI Gothic" panose="020B0600070205080204" pitchFamily="34" charset="-128"/>
                <a:ea typeface="MS UI Gothic" panose="020B0600070205080204" pitchFamily="34" charset="-128"/>
              </a:rPr>
              <a:t>Cryptococcus</a:t>
            </a:r>
            <a:endParaRPr lang="ko-KR" altLang="en-US" dirty="0">
              <a:latin typeface="MS UI Gothic" panose="020B0600070205080204" pitchFamily="34" charset="-128"/>
            </a:endParaRPr>
          </a:p>
        </p:txBody>
      </p:sp>
      <p:sp>
        <p:nvSpPr>
          <p:cNvPr id="3" name="TextBox 2"/>
          <p:cNvSpPr txBox="1"/>
          <p:nvPr/>
        </p:nvSpPr>
        <p:spPr>
          <a:xfrm>
            <a:off x="9232442" y="5188687"/>
            <a:ext cx="2829570" cy="707886"/>
          </a:xfrm>
          <a:prstGeom prst="rect">
            <a:avLst/>
          </a:prstGeom>
          <a:solidFill>
            <a:srgbClr val="FFFF00"/>
          </a:solidFill>
          <a:ln w="28575">
            <a:solidFill>
              <a:srgbClr val="FFC000"/>
            </a:solidFill>
          </a:ln>
        </p:spPr>
        <p:txBody>
          <a:bodyPr wrap="square" rtlCol="0">
            <a:spAutoFit/>
          </a:bodyPr>
          <a:lstStyle/>
          <a:p>
            <a:r>
              <a:rPr lang="en-US" altLang="ko-KR" sz="2000" b="1" dirty="0" smtClean="0">
                <a:latin typeface="MS UI Gothic" panose="020B0600070205080204" pitchFamily="34" charset="-128"/>
                <a:ea typeface="MS UI Gothic" panose="020B0600070205080204" pitchFamily="34" charset="-128"/>
              </a:rPr>
              <a:t>Transport the pathologic fungi into the CNA</a:t>
            </a:r>
            <a:endParaRPr lang="ko-KR" altLang="en-US" sz="2000" b="1" dirty="0">
              <a:latin typeface="MS UI Gothic" panose="020B0600070205080204" pitchFamily="34" charset="-128"/>
            </a:endParaRPr>
          </a:p>
        </p:txBody>
      </p:sp>
    </p:spTree>
    <p:extLst>
      <p:ext uri="{BB962C8B-B14F-4D97-AF65-F5344CB8AC3E}">
        <p14:creationId xmlns:p14="http://schemas.microsoft.com/office/powerpoint/2010/main" val="21775365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0"/>
            <a:ext cx="12192000" cy="663575"/>
          </a:xfrm>
          <a:solidFill>
            <a:schemeClr val="accent2">
              <a:lumMod val="40000"/>
              <a:lumOff val="60000"/>
            </a:schemeClr>
          </a:solidFill>
        </p:spPr>
        <p:txBody>
          <a:bodyPr>
            <a:normAutofit fontScale="90000"/>
          </a:bodyPr>
          <a:lstStyle/>
          <a:p>
            <a:r>
              <a:rPr lang="en-US" altLang="ko-KR" dirty="0" smtClean="0"/>
              <a:t>Cryptococcus</a:t>
            </a:r>
            <a:endParaRPr lang="ko-KR" altLang="en-US" dirty="0"/>
          </a:p>
        </p:txBody>
      </p:sp>
      <p:sp>
        <p:nvSpPr>
          <p:cNvPr id="3" name="내용 개체 틀 2"/>
          <p:cNvSpPr>
            <a:spLocks noGrp="1"/>
          </p:cNvSpPr>
          <p:nvPr>
            <p:ph idx="1"/>
          </p:nvPr>
        </p:nvSpPr>
        <p:spPr>
          <a:xfrm>
            <a:off x="190724" y="994409"/>
            <a:ext cx="11810552" cy="5756015"/>
          </a:xfrm>
        </p:spPr>
        <p:txBody>
          <a:bodyPr>
            <a:normAutofit fontScale="92500" lnSpcReduction="10000"/>
          </a:bodyPr>
          <a:lstStyle/>
          <a:p>
            <a:r>
              <a:rPr lang="ko-KR" altLang="en-US" dirty="0" smtClean="0">
                <a:latin typeface="MS UI Gothic" panose="020B0600070205080204" pitchFamily="34" charset="-128"/>
              </a:rPr>
              <a:t>증상 </a:t>
            </a:r>
            <a:r>
              <a:rPr lang="en-US" altLang="ko-KR" dirty="0" smtClean="0">
                <a:latin typeface="MS UI Gothic" panose="020B0600070205080204" pitchFamily="34" charset="-128"/>
                <a:ea typeface="MS UI Gothic" panose="020B0600070205080204" pitchFamily="34" charset="-128"/>
              </a:rPr>
              <a:t>: fever</a:t>
            </a:r>
            <a:r>
              <a:rPr lang="en-US" altLang="ko-KR" dirty="0">
                <a:latin typeface="MS UI Gothic" panose="020B0600070205080204" pitchFamily="34" charset="-128"/>
                <a:ea typeface="MS UI Gothic" panose="020B0600070205080204" pitchFamily="34" charset="-128"/>
              </a:rPr>
              <a:t>, cough, chest pain, and dyspnea; </a:t>
            </a:r>
            <a:r>
              <a:rPr lang="en-US" altLang="ko-KR" dirty="0" smtClean="0">
                <a:latin typeface="MS UI Gothic" panose="020B0600070205080204" pitchFamily="34" charset="-128"/>
                <a:ea typeface="MS UI Gothic" panose="020B0600070205080204" pitchFamily="34" charset="-128"/>
              </a:rPr>
              <a:t>(ranging </a:t>
            </a:r>
            <a:r>
              <a:rPr lang="en-US" altLang="ko-KR" dirty="0">
                <a:latin typeface="MS UI Gothic" panose="020B0600070205080204" pitchFamily="34" charset="-128"/>
                <a:ea typeface="MS UI Gothic" panose="020B0600070205080204" pitchFamily="34" charset="-128"/>
              </a:rPr>
              <a:t>from asymptomatic to respiratory </a:t>
            </a:r>
            <a:r>
              <a:rPr lang="en-US" altLang="ko-KR" dirty="0" smtClean="0">
                <a:latin typeface="MS UI Gothic" panose="020B0600070205080204" pitchFamily="34" charset="-128"/>
                <a:ea typeface="MS UI Gothic" panose="020B0600070205080204" pitchFamily="34" charset="-128"/>
              </a:rPr>
              <a:t>failure) </a:t>
            </a:r>
          </a:p>
          <a:p>
            <a:pPr marL="0" indent="0">
              <a:buNone/>
            </a:pPr>
            <a:endParaRPr lang="en-US" altLang="ko-KR" dirty="0">
              <a:latin typeface="MS UI Gothic" panose="020B0600070205080204" pitchFamily="34" charset="-128"/>
              <a:ea typeface="MS UI Gothic" panose="020B0600070205080204" pitchFamily="34" charset="-128"/>
            </a:endParaRPr>
          </a:p>
          <a:p>
            <a:r>
              <a:rPr lang="ko-KR" altLang="en-US" dirty="0" smtClean="0">
                <a:latin typeface="MS UI Gothic" panose="020B0600070205080204" pitchFamily="34" charset="-128"/>
                <a:ea typeface="MS UI Gothic" panose="020B0600070205080204" pitchFamily="34" charset="-128"/>
              </a:rPr>
              <a:t>진단</a:t>
            </a:r>
            <a:endParaRPr lang="en-US" altLang="ko-KR" dirty="0" smtClean="0">
              <a:latin typeface="MS UI Gothic" panose="020B0600070205080204" pitchFamily="34" charset="-128"/>
              <a:ea typeface="MS UI Gothic" panose="020B0600070205080204" pitchFamily="34" charset="-128"/>
            </a:endParaRPr>
          </a:p>
          <a:p>
            <a:r>
              <a:rPr lang="en-US" altLang="ko-KR" dirty="0" smtClean="0">
                <a:latin typeface="MS UI Gothic" panose="020B0600070205080204" pitchFamily="34" charset="-128"/>
                <a:ea typeface="MS UI Gothic" panose="020B0600070205080204" pitchFamily="34" charset="-128"/>
              </a:rPr>
              <a:t>Culture </a:t>
            </a:r>
            <a:r>
              <a:rPr lang="en-US" altLang="ko-KR" dirty="0">
                <a:latin typeface="MS UI Gothic" panose="020B0600070205080204" pitchFamily="34" charset="-128"/>
                <a:ea typeface="MS UI Gothic" panose="020B0600070205080204" pitchFamily="34" charset="-128"/>
              </a:rPr>
              <a:t>and Direct Visualization (gold standard</a:t>
            </a:r>
            <a:r>
              <a:rPr lang="en-US" altLang="ko-KR" dirty="0" smtClean="0">
                <a:latin typeface="MS UI Gothic" panose="020B0600070205080204" pitchFamily="34" charset="-128"/>
                <a:ea typeface="MS UI Gothic" panose="020B0600070205080204" pitchFamily="34" charset="-128"/>
              </a:rPr>
              <a:t>)</a:t>
            </a:r>
          </a:p>
          <a:p>
            <a:pPr lvl="1"/>
            <a:r>
              <a:rPr lang="en-US" altLang="ko-KR" dirty="0" smtClean="0">
                <a:latin typeface="MS UI Gothic" panose="020B0600070205080204" pitchFamily="34" charset="-128"/>
                <a:ea typeface="MS UI Gothic" panose="020B0600070205080204" pitchFamily="34" charset="-128"/>
              </a:rPr>
              <a:t>Bronchial washing, BAL culture : 83.3%</a:t>
            </a:r>
          </a:p>
          <a:p>
            <a:pPr lvl="1"/>
            <a:r>
              <a:rPr lang="en-US" altLang="ko-KR" dirty="0" smtClean="0">
                <a:latin typeface="MS UI Gothic" panose="020B0600070205080204" pitchFamily="34" charset="-128"/>
                <a:ea typeface="MS UI Gothic" panose="020B0600070205080204" pitchFamily="34" charset="-128"/>
              </a:rPr>
              <a:t>Sputum culture : 62.5%</a:t>
            </a:r>
          </a:p>
          <a:p>
            <a:pPr lvl="1"/>
            <a:r>
              <a:rPr lang="en-US" altLang="ko-KR" dirty="0" smtClean="0">
                <a:latin typeface="MS UI Gothic" panose="020B0600070205080204" pitchFamily="34" charset="-128"/>
                <a:ea typeface="MS UI Gothic" panose="020B0600070205080204" pitchFamily="34" charset="-128"/>
              </a:rPr>
              <a:t>Biopsy (TBLB, fine needle aspiration, surgical lung biopsy) : 76.9%</a:t>
            </a:r>
          </a:p>
          <a:p>
            <a:pPr lvl="1"/>
            <a:r>
              <a:rPr lang="en-US" altLang="ko-KR" dirty="0" smtClean="0">
                <a:latin typeface="MS UI Gothic" panose="020B0600070205080204" pitchFamily="34" charset="-128"/>
                <a:ea typeface="MS UI Gothic" panose="020B0600070205080204" pitchFamily="34" charset="-128"/>
              </a:rPr>
              <a:t>Tissue culture : 72.7%</a:t>
            </a:r>
          </a:p>
          <a:p>
            <a:pPr lvl="1"/>
            <a:endParaRPr lang="en-US" altLang="ko-KR" dirty="0">
              <a:latin typeface="MS UI Gothic" panose="020B0600070205080204" pitchFamily="34" charset="-128"/>
              <a:ea typeface="MS UI Gothic" panose="020B0600070205080204" pitchFamily="34" charset="-128"/>
            </a:endParaRPr>
          </a:p>
          <a:p>
            <a:r>
              <a:rPr lang="en-US" altLang="ko-KR" dirty="0" err="1" smtClean="0">
                <a:latin typeface="MS UI Gothic" panose="020B0600070205080204" pitchFamily="34" charset="-128"/>
                <a:ea typeface="MS UI Gothic" panose="020B0600070205080204" pitchFamily="34" charset="-128"/>
              </a:rPr>
              <a:t>Cryptococcal</a:t>
            </a:r>
            <a:r>
              <a:rPr lang="en-US" altLang="ko-KR" dirty="0" smtClean="0">
                <a:latin typeface="MS UI Gothic" panose="020B0600070205080204" pitchFamily="34" charset="-128"/>
                <a:ea typeface="MS UI Gothic" panose="020B0600070205080204" pitchFamily="34" charset="-128"/>
              </a:rPr>
              <a:t> antigen (sputum, BAL, serum) : </a:t>
            </a:r>
            <a:r>
              <a:rPr lang="en-US" altLang="ko-KR" dirty="0"/>
              <a:t> </a:t>
            </a:r>
            <a:r>
              <a:rPr lang="en-US" altLang="ko-KR" sz="2400" dirty="0" err="1" smtClean="0"/>
              <a:t>titre</a:t>
            </a:r>
            <a:r>
              <a:rPr lang="en-US" altLang="ko-KR" sz="2400" dirty="0" smtClean="0"/>
              <a:t> </a:t>
            </a:r>
            <a:r>
              <a:rPr lang="en-US" altLang="ko-KR" sz="2400" dirty="0"/>
              <a:t>≥1:8.</a:t>
            </a:r>
            <a:endParaRPr lang="en-US" altLang="ko-KR" sz="2400" dirty="0" smtClean="0">
              <a:latin typeface="MS UI Gothic" panose="020B0600070205080204" pitchFamily="34" charset="-128"/>
              <a:ea typeface="MS UI Gothic" panose="020B0600070205080204" pitchFamily="34" charset="-128"/>
            </a:endParaRPr>
          </a:p>
          <a:p>
            <a:pPr lvl="1"/>
            <a:r>
              <a:rPr lang="en-US" altLang="ko-KR" dirty="0" smtClean="0">
                <a:latin typeface="MS UI Gothic" panose="020B0600070205080204" pitchFamily="34" charset="-128"/>
                <a:ea typeface="MS UI Gothic" panose="020B0600070205080204" pitchFamily="34" charset="-128"/>
              </a:rPr>
              <a:t>BAL : sensitivity 100%, specificity 98%</a:t>
            </a:r>
          </a:p>
          <a:p>
            <a:pPr lvl="1"/>
            <a:r>
              <a:rPr lang="en-US" altLang="ko-KR" dirty="0" smtClean="0">
                <a:latin typeface="MS UI Gothic" panose="020B0600070205080204" pitchFamily="34" charset="-128"/>
                <a:ea typeface="MS UI Gothic" panose="020B0600070205080204" pitchFamily="34" charset="-128"/>
              </a:rPr>
              <a:t>Serum : greater than 90% in disseminated case, 83.9% in isolated pulmonary infection</a:t>
            </a:r>
          </a:p>
          <a:p>
            <a:pPr lvl="1"/>
            <a:endParaRPr lang="en-US" altLang="ko-KR" dirty="0">
              <a:latin typeface="MS UI Gothic" panose="020B0600070205080204" pitchFamily="34" charset="-128"/>
              <a:ea typeface="MS UI Gothic" panose="020B0600070205080204" pitchFamily="34" charset="-128"/>
            </a:endParaRPr>
          </a:p>
          <a:p>
            <a:r>
              <a:rPr lang="ko-KR" altLang="en-US" dirty="0" smtClean="0">
                <a:latin typeface="MS UI Gothic" panose="020B0600070205080204" pitchFamily="34" charset="-128"/>
                <a:ea typeface="MS UI Gothic" panose="020B0600070205080204" pitchFamily="34" charset="-128"/>
              </a:rPr>
              <a:t>치료 </a:t>
            </a:r>
            <a:r>
              <a:rPr lang="en-US" altLang="ko-KR" dirty="0" smtClean="0">
                <a:latin typeface="MS UI Gothic" panose="020B0600070205080204" pitchFamily="34" charset="-128"/>
                <a:ea typeface="MS UI Gothic" panose="020B0600070205080204" pitchFamily="34" charset="-128"/>
              </a:rPr>
              <a:t>: iv amphotericin B + </a:t>
            </a:r>
            <a:r>
              <a:rPr lang="en-US" altLang="ko-KR" dirty="0" err="1" smtClean="0">
                <a:latin typeface="MS UI Gothic" panose="020B0600070205080204" pitchFamily="34" charset="-128"/>
                <a:ea typeface="MS UI Gothic" panose="020B0600070205080204" pitchFamily="34" charset="-128"/>
              </a:rPr>
              <a:t>flucytosine</a:t>
            </a:r>
            <a:endParaRPr lang="en-US" altLang="ko-KR" dirty="0">
              <a:latin typeface="MS UI Gothic" panose="020B0600070205080204" pitchFamily="34" charset="-128"/>
              <a:ea typeface="MS UI Gothic" panose="020B0600070205080204" pitchFamily="34" charset="-128"/>
            </a:endParaRPr>
          </a:p>
          <a:p>
            <a:endParaRPr lang="ko-KR" altLang="en-US" dirty="0">
              <a:latin typeface="MS UI Gothic" panose="020B0600070205080204" pitchFamily="34" charset="-128"/>
            </a:endParaRPr>
          </a:p>
        </p:txBody>
      </p:sp>
      <p:sp>
        <p:nvSpPr>
          <p:cNvPr id="5" name="직사각형 4"/>
          <p:cNvSpPr/>
          <p:nvPr/>
        </p:nvSpPr>
        <p:spPr>
          <a:xfrm>
            <a:off x="8193526" y="4278672"/>
            <a:ext cx="4115229" cy="369332"/>
          </a:xfrm>
          <a:prstGeom prst="rect">
            <a:avLst/>
          </a:prstGeom>
        </p:spPr>
        <p:txBody>
          <a:bodyPr wrap="none">
            <a:spAutoFit/>
          </a:bodyPr>
          <a:lstStyle/>
          <a:p>
            <a:r>
              <a:rPr lang="en-US" altLang="ko-KR" dirty="0">
                <a:solidFill>
                  <a:srgbClr val="333333"/>
                </a:solidFill>
                <a:latin typeface="Open Sans"/>
              </a:rPr>
              <a:t>Chest. 2003 Dec;124(6):2143–2147.</a:t>
            </a:r>
            <a:endParaRPr lang="ko-KR" altLang="en-US" dirty="0"/>
          </a:p>
        </p:txBody>
      </p:sp>
      <p:sp>
        <p:nvSpPr>
          <p:cNvPr id="6" name="직사각형 5"/>
          <p:cNvSpPr/>
          <p:nvPr/>
        </p:nvSpPr>
        <p:spPr>
          <a:xfrm>
            <a:off x="6808531" y="5765699"/>
            <a:ext cx="5500224" cy="369332"/>
          </a:xfrm>
          <a:prstGeom prst="rect">
            <a:avLst/>
          </a:prstGeom>
        </p:spPr>
        <p:txBody>
          <a:bodyPr wrap="none">
            <a:spAutoFit/>
          </a:bodyPr>
          <a:lstStyle/>
          <a:p>
            <a:r>
              <a:rPr lang="en-US" altLang="ko-KR" dirty="0">
                <a:solidFill>
                  <a:srgbClr val="333333"/>
                </a:solidFill>
                <a:latin typeface="Open Sans"/>
              </a:rPr>
              <a:t>Am Rev </a:t>
            </a:r>
            <a:r>
              <a:rPr lang="en-US" altLang="ko-KR" dirty="0" err="1">
                <a:solidFill>
                  <a:srgbClr val="333333"/>
                </a:solidFill>
                <a:latin typeface="Open Sans"/>
              </a:rPr>
              <a:t>Respir</a:t>
            </a:r>
            <a:r>
              <a:rPr lang="en-US" altLang="ko-KR" dirty="0">
                <a:solidFill>
                  <a:srgbClr val="333333"/>
                </a:solidFill>
                <a:latin typeface="Open Sans"/>
              </a:rPr>
              <a:t> Dis. 1992 May;145(5):1226–1229.</a:t>
            </a:r>
            <a:endParaRPr lang="ko-KR" altLang="en-US" dirty="0"/>
          </a:p>
        </p:txBody>
      </p:sp>
    </p:spTree>
    <p:extLst>
      <p:ext uri="{BB962C8B-B14F-4D97-AF65-F5344CB8AC3E}">
        <p14:creationId xmlns:p14="http://schemas.microsoft.com/office/powerpoint/2010/main" val="25265618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0" y="663575"/>
            <a:ext cx="11981329" cy="1119281"/>
          </a:xfrm>
        </p:spPr>
        <p:txBody>
          <a:bodyPr/>
          <a:lstStyle/>
          <a:p>
            <a:r>
              <a:rPr lang="en-US" altLang="ko-KR" dirty="0">
                <a:latin typeface="MS UI Gothic" panose="020B0600070205080204" pitchFamily="34" charset="-128"/>
                <a:ea typeface="MS UI Gothic" panose="020B0600070205080204" pitchFamily="34" charset="-128"/>
              </a:rPr>
              <a:t>Radiographically, pulmonary </a:t>
            </a:r>
            <a:r>
              <a:rPr lang="en-US" altLang="ko-KR" i="1" dirty="0">
                <a:latin typeface="MS UI Gothic" panose="020B0600070205080204" pitchFamily="34" charset="-128"/>
                <a:ea typeface="MS UI Gothic" panose="020B0600070205080204" pitchFamily="34" charset="-128"/>
              </a:rPr>
              <a:t>Cryptococcus</a:t>
            </a:r>
            <a:r>
              <a:rPr lang="en-US" altLang="ko-KR" dirty="0">
                <a:latin typeface="MS UI Gothic" panose="020B0600070205080204" pitchFamily="34" charset="-128"/>
                <a:ea typeface="MS UI Gothic" panose="020B0600070205080204" pitchFamily="34" charset="-128"/>
              </a:rPr>
              <a:t> infection appears most commonly as nodules</a:t>
            </a:r>
          </a:p>
          <a:p>
            <a:endParaRPr lang="ko-KR" altLang="en-US" dirty="0"/>
          </a:p>
        </p:txBody>
      </p:sp>
      <p:sp>
        <p:nvSpPr>
          <p:cNvPr id="4" name="제목 1"/>
          <p:cNvSpPr>
            <a:spLocks noGrp="1"/>
          </p:cNvSpPr>
          <p:nvPr>
            <p:ph type="title"/>
          </p:nvPr>
        </p:nvSpPr>
        <p:spPr>
          <a:xfrm>
            <a:off x="0" y="0"/>
            <a:ext cx="12192000" cy="663575"/>
          </a:xfrm>
          <a:solidFill>
            <a:schemeClr val="accent2">
              <a:lumMod val="40000"/>
              <a:lumOff val="60000"/>
            </a:schemeClr>
          </a:solidFill>
        </p:spPr>
        <p:txBody>
          <a:bodyPr>
            <a:normAutofit fontScale="90000"/>
          </a:bodyPr>
          <a:lstStyle/>
          <a:p>
            <a:r>
              <a:rPr lang="en-US" altLang="ko-KR" dirty="0" smtClean="0"/>
              <a:t>Cryptococcus</a:t>
            </a:r>
            <a:endParaRPr lang="ko-KR" altLang="en-US" dirty="0"/>
          </a:p>
        </p:txBody>
      </p:sp>
      <p:pic>
        <p:nvPicPr>
          <p:cNvPr id="9" name="그림 8"/>
          <p:cNvPicPr>
            <a:picLocks noChangeAspect="1"/>
          </p:cNvPicPr>
          <p:nvPr/>
        </p:nvPicPr>
        <p:blipFill>
          <a:blip r:embed="rId3"/>
          <a:stretch>
            <a:fillRect/>
          </a:stretch>
        </p:blipFill>
        <p:spPr>
          <a:xfrm>
            <a:off x="967907" y="1569170"/>
            <a:ext cx="9856976" cy="4885418"/>
          </a:xfrm>
          <a:prstGeom prst="rect">
            <a:avLst/>
          </a:prstGeom>
        </p:spPr>
      </p:pic>
      <p:sp>
        <p:nvSpPr>
          <p:cNvPr id="10" name="직사각형 9"/>
          <p:cNvSpPr/>
          <p:nvPr/>
        </p:nvSpPr>
        <p:spPr>
          <a:xfrm>
            <a:off x="6306378" y="6454588"/>
            <a:ext cx="5674951" cy="369332"/>
          </a:xfrm>
          <a:prstGeom prst="rect">
            <a:avLst/>
          </a:prstGeom>
        </p:spPr>
        <p:txBody>
          <a:bodyPr wrap="none">
            <a:spAutoFit/>
          </a:bodyPr>
          <a:lstStyle/>
          <a:p>
            <a:r>
              <a:rPr lang="en-US" altLang="ko-KR" dirty="0">
                <a:solidFill>
                  <a:srgbClr val="000000"/>
                </a:solidFill>
                <a:latin typeface="Helvetica Neue"/>
              </a:rPr>
              <a:t>European Respiratory Journal 2012 40: 1191-1200</a:t>
            </a:r>
            <a:endParaRPr lang="ko-KR" altLang="en-US" dirty="0"/>
          </a:p>
        </p:txBody>
      </p:sp>
    </p:spTree>
    <p:extLst>
      <p:ext uri="{BB962C8B-B14F-4D97-AF65-F5344CB8AC3E}">
        <p14:creationId xmlns:p14="http://schemas.microsoft.com/office/powerpoint/2010/main" val="3365691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736080" y="6519446"/>
            <a:ext cx="5585460" cy="338554"/>
          </a:xfrm>
          <a:prstGeom prst="rect">
            <a:avLst/>
          </a:prstGeom>
        </p:spPr>
        <p:txBody>
          <a:bodyPr wrap="square">
            <a:spAutoFit/>
          </a:bodyPr>
          <a:lstStyle/>
          <a:p>
            <a:r>
              <a:rPr lang="it-IT" altLang="ko-KR" sz="1600" b="0" i="1" u="sng" dirty="0" smtClean="0">
                <a:solidFill>
                  <a:srgbClr val="004B83"/>
                </a:solidFill>
                <a:effectLst/>
                <a:latin typeface="-apple-system"/>
                <a:hlinkClick r:id="rId3"/>
              </a:rPr>
              <a:t>Intensive Care Medicine</a:t>
            </a:r>
            <a:r>
              <a:rPr lang="it-IT" altLang="ko-KR" sz="1600" b="0" i="0" dirty="0" smtClean="0">
                <a:solidFill>
                  <a:srgbClr val="333333"/>
                </a:solidFill>
                <a:effectLst/>
                <a:latin typeface="-apple-system"/>
              </a:rPr>
              <a:t> </a:t>
            </a:r>
            <a:r>
              <a:rPr lang="it-IT" altLang="ko-KR" sz="1600" b="1" i="0" dirty="0" smtClean="0">
                <a:solidFill>
                  <a:srgbClr val="333333"/>
                </a:solidFill>
                <a:effectLst/>
                <a:latin typeface="-apple-system"/>
              </a:rPr>
              <a:t>volume 46</a:t>
            </a:r>
            <a:r>
              <a:rPr lang="it-IT" altLang="ko-KR" sz="1600" b="0" i="0" dirty="0" smtClean="0">
                <a:solidFill>
                  <a:srgbClr val="333333"/>
                </a:solidFill>
                <a:effectLst/>
                <a:latin typeface="-apple-system"/>
              </a:rPr>
              <a:t>, pages298–314(2020)</a:t>
            </a:r>
            <a:endParaRPr lang="ko-KR" altLang="en-US" sz="1600" dirty="0"/>
          </a:p>
        </p:txBody>
      </p:sp>
      <p:pic>
        <p:nvPicPr>
          <p:cNvPr id="15362" name="Picture 2" descr="fig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2955" y="0"/>
            <a:ext cx="7456805" cy="6629481"/>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2475781" y="569167"/>
            <a:ext cx="649974" cy="155452"/>
          </a:xfrm>
          <a:prstGeom prst="rect">
            <a:avLst/>
          </a:prstGeom>
          <a:solidFill>
            <a:srgbClr val="FFFF00">
              <a:alpha val="30000"/>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p:cNvSpPr/>
          <p:nvPr/>
        </p:nvSpPr>
        <p:spPr>
          <a:xfrm>
            <a:off x="7719584" y="2205133"/>
            <a:ext cx="733949" cy="164841"/>
          </a:xfrm>
          <a:prstGeom prst="rect">
            <a:avLst/>
          </a:prstGeom>
          <a:solidFill>
            <a:srgbClr val="FFFF00">
              <a:alpha val="30000"/>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2475781" y="861526"/>
            <a:ext cx="743280" cy="136850"/>
          </a:xfrm>
          <a:prstGeom prst="rect">
            <a:avLst/>
          </a:prstGeom>
          <a:solidFill>
            <a:srgbClr val="FFFF00">
              <a:alpha val="30000"/>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8761504" y="2360643"/>
            <a:ext cx="649974" cy="155452"/>
          </a:xfrm>
          <a:prstGeom prst="rect">
            <a:avLst/>
          </a:prstGeom>
          <a:solidFill>
            <a:srgbClr val="FFFF00">
              <a:alpha val="30000"/>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7959071" y="4848808"/>
            <a:ext cx="649974" cy="155452"/>
          </a:xfrm>
          <a:prstGeom prst="rect">
            <a:avLst/>
          </a:prstGeom>
          <a:solidFill>
            <a:srgbClr val="FFFF00">
              <a:alpha val="30000"/>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651450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187890" y="2576480"/>
            <a:ext cx="3304592" cy="1325563"/>
          </a:xfrm>
        </p:spPr>
        <p:txBody>
          <a:bodyPr/>
          <a:lstStyle/>
          <a:p>
            <a:r>
              <a:rPr lang="en-US" altLang="ko-KR" dirty="0" smtClean="0"/>
              <a:t>Thank you.</a:t>
            </a:r>
            <a:endParaRPr lang="ko-KR" altLang="en-US" dirty="0"/>
          </a:p>
        </p:txBody>
      </p:sp>
    </p:spTree>
    <p:extLst>
      <p:ext uri="{BB962C8B-B14F-4D97-AF65-F5344CB8AC3E}">
        <p14:creationId xmlns:p14="http://schemas.microsoft.com/office/powerpoint/2010/main" val="10690619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29663" y="457202"/>
            <a:ext cx="12162337" cy="5983818"/>
          </a:xfrm>
          <a:prstGeom prst="rect">
            <a:avLst/>
          </a:prstGeom>
        </p:spPr>
      </p:pic>
    </p:spTree>
    <p:extLst>
      <p:ext uri="{BB962C8B-B14F-4D97-AF65-F5344CB8AC3E}">
        <p14:creationId xmlns:p14="http://schemas.microsoft.com/office/powerpoint/2010/main" val="23364564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제목 1"/>
          <p:cNvSpPr>
            <a:spLocks noGrp="1"/>
          </p:cNvSpPr>
          <p:nvPr>
            <p:ph type="title"/>
          </p:nvPr>
        </p:nvSpPr>
        <p:spPr/>
        <p:txBody>
          <a:bodyPr/>
          <a:lstStyle/>
          <a:p>
            <a:r>
              <a:rPr lang="ko-KR" altLang="en-US" sz="3200" b="1"/>
              <a:t>항진균제의 작용범위</a:t>
            </a:r>
          </a:p>
        </p:txBody>
      </p:sp>
      <p:sp>
        <p:nvSpPr>
          <p:cNvPr id="55299" name="내용 개체 틀 2"/>
          <p:cNvSpPr>
            <a:spLocks noGrp="1"/>
          </p:cNvSpPr>
          <p:nvPr>
            <p:ph idx="1"/>
          </p:nvPr>
        </p:nvSpPr>
        <p:spPr/>
        <p:txBody>
          <a:bodyPr/>
          <a:lstStyle/>
          <a:p>
            <a:endParaRPr lang="ko-KR" altLang="en-US" smtClean="0"/>
          </a:p>
        </p:txBody>
      </p:sp>
      <p:pic>
        <p:nvPicPr>
          <p:cNvPr id="553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676" y="1557338"/>
            <a:ext cx="8239125"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047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1091682"/>
            <a:ext cx="10515600" cy="5085281"/>
          </a:xfrm>
        </p:spPr>
        <p:txBody>
          <a:bodyPr/>
          <a:lstStyle/>
          <a:p>
            <a:r>
              <a:rPr lang="en-US" altLang="ko-KR" b="1" dirty="0" smtClean="0">
                <a:latin typeface="MS UI Gothic" panose="020B0600070205080204" pitchFamily="34" charset="-128"/>
                <a:ea typeface="MS UI Gothic" panose="020B0600070205080204" pitchFamily="34" charset="-128"/>
              </a:rPr>
              <a:t>Aspergillus </a:t>
            </a:r>
          </a:p>
          <a:p>
            <a:pPr lvl="1"/>
            <a:r>
              <a:rPr lang="en-US" altLang="ko-KR" sz="1600" dirty="0" smtClean="0">
                <a:latin typeface="MS UI Gothic" panose="020B0600070205080204" pitchFamily="34" charset="-128"/>
                <a:ea typeface="MS UI Gothic" panose="020B0600070205080204" pitchFamily="34" charset="-128"/>
              </a:rPr>
              <a:t>40.5 cases per 1000 patient-year in lung transplantation, 4.8 cases per 1000 patient-years among all SOT</a:t>
            </a:r>
          </a:p>
          <a:p>
            <a:pPr lvl="1"/>
            <a:r>
              <a:rPr lang="en-US" altLang="ko-KR" sz="1600" dirty="0" smtClean="0">
                <a:latin typeface="MS UI Gothic" panose="020B0600070205080204" pitchFamily="34" charset="-128"/>
                <a:ea typeface="MS UI Gothic" panose="020B0600070205080204" pitchFamily="34" charset="-128"/>
              </a:rPr>
              <a:t>6% (3~15%) of lung transplant recipients develop aspergillosis</a:t>
            </a:r>
          </a:p>
          <a:p>
            <a:pPr lvl="1"/>
            <a:endParaRPr lang="en-US" altLang="ko-KR" sz="1600" dirty="0" smtClean="0">
              <a:latin typeface="MS UI Gothic" panose="020B0600070205080204" pitchFamily="34" charset="-128"/>
              <a:ea typeface="MS UI Gothic" panose="020B0600070205080204" pitchFamily="34" charset="-128"/>
            </a:endParaRPr>
          </a:p>
          <a:p>
            <a:r>
              <a:rPr lang="en-US" altLang="ko-KR" b="1" dirty="0" smtClean="0">
                <a:latin typeface="MS UI Gothic" panose="020B0600070205080204" pitchFamily="34" charset="-128"/>
                <a:ea typeface="MS UI Gothic" panose="020B0600070205080204" pitchFamily="34" charset="-128"/>
              </a:rPr>
              <a:t>Cryptococcus</a:t>
            </a:r>
          </a:p>
          <a:p>
            <a:pPr lvl="1"/>
            <a:r>
              <a:rPr lang="en-US" altLang="ko-KR" sz="1800" dirty="0" smtClean="0">
                <a:latin typeface="MS UI Gothic" panose="020B0600070205080204" pitchFamily="34" charset="-128"/>
                <a:ea typeface="MS UI Gothic" panose="020B0600070205080204" pitchFamily="34" charset="-128"/>
              </a:rPr>
              <a:t>0.66% in lung transplantation, 0.2% in SOT</a:t>
            </a:r>
          </a:p>
          <a:p>
            <a:pPr lvl="1"/>
            <a:endParaRPr lang="en-US" altLang="ko-KR" sz="1800" dirty="0" smtClean="0">
              <a:latin typeface="MS UI Gothic" panose="020B0600070205080204" pitchFamily="34" charset="-128"/>
              <a:ea typeface="MS UI Gothic" panose="020B0600070205080204" pitchFamily="34" charset="-128"/>
            </a:endParaRPr>
          </a:p>
          <a:p>
            <a:r>
              <a:rPr lang="en-US" altLang="ko-KR" b="1" dirty="0" smtClean="0">
                <a:latin typeface="MS UI Gothic" panose="020B0600070205080204" pitchFamily="34" charset="-128"/>
                <a:ea typeface="MS UI Gothic" panose="020B0600070205080204" pitchFamily="34" charset="-128"/>
              </a:rPr>
              <a:t>Mucormycosis </a:t>
            </a:r>
          </a:p>
          <a:p>
            <a:endParaRPr lang="en-US" altLang="ko-KR" b="1" dirty="0" smtClean="0">
              <a:latin typeface="MS UI Gothic" panose="020B0600070205080204" pitchFamily="34" charset="-128"/>
              <a:ea typeface="MS UI Gothic" panose="020B0600070205080204" pitchFamily="34" charset="-128"/>
            </a:endParaRPr>
          </a:p>
          <a:p>
            <a:r>
              <a:rPr lang="en-US" altLang="ko-KR" sz="2000" dirty="0" smtClean="0">
                <a:latin typeface="MS UI Gothic" panose="020B0600070205080204" pitchFamily="34" charset="-128"/>
                <a:ea typeface="MS UI Gothic" panose="020B0600070205080204" pitchFamily="34" charset="-128"/>
              </a:rPr>
              <a:t>Other (Pneumocystis, Candida)</a:t>
            </a:r>
          </a:p>
          <a:p>
            <a:endParaRPr lang="en-US" altLang="ko-KR" dirty="0">
              <a:latin typeface="MS UI Gothic" panose="020B0600070205080204" pitchFamily="34" charset="-128"/>
              <a:ea typeface="MS UI Gothic" panose="020B0600070205080204" pitchFamily="34" charset="-128"/>
            </a:endParaRPr>
          </a:p>
          <a:p>
            <a:endParaRPr lang="ko-KR" altLang="en-US" dirty="0">
              <a:latin typeface="MS UI Gothic" panose="020B0600070205080204" pitchFamily="34" charset="-128"/>
            </a:endParaRPr>
          </a:p>
        </p:txBody>
      </p:sp>
      <p:sp>
        <p:nvSpPr>
          <p:cNvPr id="4" name="직사각형 3"/>
          <p:cNvSpPr/>
          <p:nvPr/>
        </p:nvSpPr>
        <p:spPr>
          <a:xfrm>
            <a:off x="8668139" y="6330611"/>
            <a:ext cx="4870580" cy="307777"/>
          </a:xfrm>
          <a:prstGeom prst="rect">
            <a:avLst/>
          </a:prstGeom>
        </p:spPr>
        <p:txBody>
          <a:bodyPr wrap="square">
            <a:spAutoFit/>
          </a:bodyPr>
          <a:lstStyle/>
          <a:p>
            <a:r>
              <a:rPr lang="en-US" altLang="ko-KR" sz="1400" dirty="0" smtClean="0">
                <a:solidFill>
                  <a:srgbClr val="232323"/>
                </a:solidFill>
                <a:latin typeface="Noto Sans"/>
              </a:rPr>
              <a:t>J </a:t>
            </a:r>
            <a:r>
              <a:rPr lang="en-US" altLang="ko-KR" sz="1400" dirty="0">
                <a:solidFill>
                  <a:srgbClr val="232323"/>
                </a:solidFill>
                <a:latin typeface="Noto Sans"/>
              </a:rPr>
              <a:t>Heart Lung Transplant. 2003;22(3):258. </a:t>
            </a:r>
            <a:endParaRPr lang="ko-KR" altLang="en-US" sz="1400" dirty="0"/>
          </a:p>
        </p:txBody>
      </p:sp>
      <p:sp>
        <p:nvSpPr>
          <p:cNvPr id="5" name="직사각형 4"/>
          <p:cNvSpPr/>
          <p:nvPr/>
        </p:nvSpPr>
        <p:spPr>
          <a:xfrm>
            <a:off x="9336832" y="6550223"/>
            <a:ext cx="4033935" cy="307777"/>
          </a:xfrm>
          <a:prstGeom prst="rect">
            <a:avLst/>
          </a:prstGeom>
        </p:spPr>
        <p:txBody>
          <a:bodyPr wrap="square">
            <a:spAutoFit/>
          </a:bodyPr>
          <a:lstStyle/>
          <a:p>
            <a:r>
              <a:rPr lang="fr-FR" altLang="ko-KR" sz="1400" dirty="0" smtClean="0">
                <a:solidFill>
                  <a:srgbClr val="232323"/>
                </a:solidFill>
                <a:latin typeface="Noto Sans"/>
              </a:rPr>
              <a:t>Transpl </a:t>
            </a:r>
            <a:r>
              <a:rPr lang="fr-FR" altLang="ko-KR" sz="1400" dirty="0">
                <a:solidFill>
                  <a:srgbClr val="232323"/>
                </a:solidFill>
                <a:latin typeface="Noto Sans"/>
              </a:rPr>
              <a:t>Infect Dis. 2002;4(4):195. </a:t>
            </a:r>
            <a:endParaRPr lang="ko-KR" altLang="en-US" sz="1400" dirty="0"/>
          </a:p>
        </p:txBody>
      </p:sp>
    </p:spTree>
    <p:extLst>
      <p:ext uri="{BB962C8B-B14F-4D97-AF65-F5344CB8AC3E}">
        <p14:creationId xmlns:p14="http://schemas.microsoft.com/office/powerpoint/2010/main" val="793291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589809" y="366629"/>
            <a:ext cx="8486342" cy="6212549"/>
          </a:xfrm>
          <a:prstGeom prst="rect">
            <a:avLst/>
          </a:prstGeom>
        </p:spPr>
      </p:pic>
      <p:sp>
        <p:nvSpPr>
          <p:cNvPr id="5" name="직사각형 4"/>
          <p:cNvSpPr/>
          <p:nvPr/>
        </p:nvSpPr>
        <p:spPr>
          <a:xfrm>
            <a:off x="1943100" y="1662546"/>
            <a:ext cx="1672936" cy="529936"/>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6" name="직사각형 5"/>
          <p:cNvSpPr/>
          <p:nvPr/>
        </p:nvSpPr>
        <p:spPr>
          <a:xfrm>
            <a:off x="4996512" y="1534392"/>
            <a:ext cx="2131652" cy="273626"/>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 name="직사각형 6"/>
          <p:cNvSpPr/>
          <p:nvPr/>
        </p:nvSpPr>
        <p:spPr>
          <a:xfrm>
            <a:off x="5098472" y="3581401"/>
            <a:ext cx="2029691" cy="335972"/>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 name="직사각형 7"/>
          <p:cNvSpPr/>
          <p:nvPr/>
        </p:nvSpPr>
        <p:spPr>
          <a:xfrm>
            <a:off x="6193101" y="6550223"/>
            <a:ext cx="6078683" cy="307777"/>
          </a:xfrm>
          <a:prstGeom prst="rect">
            <a:avLst/>
          </a:prstGeom>
        </p:spPr>
        <p:txBody>
          <a:bodyPr wrap="square">
            <a:spAutoFit/>
          </a:bodyPr>
          <a:lstStyle/>
          <a:p>
            <a:r>
              <a:rPr lang="en-US" altLang="ko-KR" sz="1400" b="0" i="0" dirty="0" smtClean="0">
                <a:solidFill>
                  <a:srgbClr val="020202"/>
                </a:solidFill>
                <a:effectLst/>
                <a:latin typeface="MuseoSans"/>
              </a:rPr>
              <a:t>Pathogenic fungal infection in th</a:t>
            </a:r>
            <a:r>
              <a:rPr lang="en-US" altLang="ko-KR" sz="1400" dirty="0" smtClean="0">
                <a:solidFill>
                  <a:srgbClr val="020202"/>
                </a:solidFill>
                <a:latin typeface="MuseoSans"/>
              </a:rPr>
              <a:t>e lung, </a:t>
            </a:r>
            <a:r>
              <a:rPr lang="en-US" altLang="ko-KR" sz="1400" b="0" i="0" dirty="0" smtClean="0">
                <a:solidFill>
                  <a:srgbClr val="020202"/>
                </a:solidFill>
                <a:effectLst/>
                <a:latin typeface="MuseoSans"/>
              </a:rPr>
              <a:t>Front. </a:t>
            </a:r>
            <a:r>
              <a:rPr lang="en-US" altLang="ko-KR" sz="1400" b="0" i="0" dirty="0" err="1" smtClean="0">
                <a:solidFill>
                  <a:srgbClr val="020202"/>
                </a:solidFill>
                <a:effectLst/>
                <a:latin typeface="MuseoSans"/>
              </a:rPr>
              <a:t>Immunol</a:t>
            </a:r>
            <a:r>
              <a:rPr lang="en-US" altLang="ko-KR" sz="1400" b="0" i="0" dirty="0" smtClean="0">
                <a:solidFill>
                  <a:srgbClr val="020202"/>
                </a:solidFill>
                <a:effectLst/>
                <a:latin typeface="MuseoSans"/>
              </a:rPr>
              <a:t>., 03 July 2019</a:t>
            </a:r>
            <a:endParaRPr lang="ko-KR" altLang="en-US" sz="1400" dirty="0"/>
          </a:p>
        </p:txBody>
      </p:sp>
    </p:spTree>
    <p:extLst>
      <p:ext uri="{BB962C8B-B14F-4D97-AF65-F5344CB8AC3E}">
        <p14:creationId xmlns:p14="http://schemas.microsoft.com/office/powerpoint/2010/main" val="1012925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b="1153"/>
          <a:stretch/>
        </p:blipFill>
        <p:spPr>
          <a:xfrm>
            <a:off x="1463916" y="72736"/>
            <a:ext cx="9082857" cy="6120247"/>
          </a:xfrm>
          <a:prstGeom prst="rect">
            <a:avLst/>
          </a:prstGeom>
        </p:spPr>
      </p:pic>
      <p:sp>
        <p:nvSpPr>
          <p:cNvPr id="5" name="직사각형 4"/>
          <p:cNvSpPr/>
          <p:nvPr/>
        </p:nvSpPr>
        <p:spPr>
          <a:xfrm>
            <a:off x="6193101" y="6550223"/>
            <a:ext cx="6078683" cy="307777"/>
          </a:xfrm>
          <a:prstGeom prst="rect">
            <a:avLst/>
          </a:prstGeom>
        </p:spPr>
        <p:txBody>
          <a:bodyPr wrap="square">
            <a:spAutoFit/>
          </a:bodyPr>
          <a:lstStyle/>
          <a:p>
            <a:r>
              <a:rPr lang="en-US" altLang="ko-KR" sz="1400" b="0" i="0" dirty="0" smtClean="0">
                <a:solidFill>
                  <a:srgbClr val="020202"/>
                </a:solidFill>
                <a:effectLst/>
                <a:latin typeface="MuseoSans"/>
              </a:rPr>
              <a:t>Pathogenic fungal infection in th</a:t>
            </a:r>
            <a:r>
              <a:rPr lang="en-US" altLang="ko-KR" sz="1400" dirty="0" smtClean="0">
                <a:solidFill>
                  <a:srgbClr val="020202"/>
                </a:solidFill>
                <a:latin typeface="MuseoSans"/>
              </a:rPr>
              <a:t>e lung, </a:t>
            </a:r>
            <a:r>
              <a:rPr lang="en-US" altLang="ko-KR" sz="1400" b="0" i="0" dirty="0" smtClean="0">
                <a:solidFill>
                  <a:srgbClr val="020202"/>
                </a:solidFill>
                <a:effectLst/>
                <a:latin typeface="MuseoSans"/>
              </a:rPr>
              <a:t>Front. </a:t>
            </a:r>
            <a:r>
              <a:rPr lang="en-US" altLang="ko-KR" sz="1400" b="0" i="0" dirty="0" err="1" smtClean="0">
                <a:solidFill>
                  <a:srgbClr val="020202"/>
                </a:solidFill>
                <a:effectLst/>
                <a:latin typeface="MuseoSans"/>
              </a:rPr>
              <a:t>Immunol</a:t>
            </a:r>
            <a:r>
              <a:rPr lang="en-US" altLang="ko-KR" sz="1400" b="0" i="0" dirty="0" smtClean="0">
                <a:solidFill>
                  <a:srgbClr val="020202"/>
                </a:solidFill>
                <a:effectLst/>
                <a:latin typeface="MuseoSans"/>
              </a:rPr>
              <a:t>., 03 July 2019</a:t>
            </a:r>
            <a:endParaRPr lang="ko-KR" altLang="en-US" sz="1400" dirty="0"/>
          </a:p>
        </p:txBody>
      </p:sp>
    </p:spTree>
    <p:extLst>
      <p:ext uri="{BB962C8B-B14F-4D97-AF65-F5344CB8AC3E}">
        <p14:creationId xmlns:p14="http://schemas.microsoft.com/office/powerpoint/2010/main" val="3086904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t="5639"/>
          <a:stretch/>
        </p:blipFill>
        <p:spPr>
          <a:xfrm>
            <a:off x="2223656" y="219078"/>
            <a:ext cx="8208818" cy="6222409"/>
          </a:xfrm>
          <a:prstGeom prst="rect">
            <a:avLst/>
          </a:prstGeom>
        </p:spPr>
      </p:pic>
      <p:sp>
        <p:nvSpPr>
          <p:cNvPr id="5" name="직사각형 4"/>
          <p:cNvSpPr/>
          <p:nvPr/>
        </p:nvSpPr>
        <p:spPr>
          <a:xfrm>
            <a:off x="6193101" y="6550223"/>
            <a:ext cx="6078683" cy="307777"/>
          </a:xfrm>
          <a:prstGeom prst="rect">
            <a:avLst/>
          </a:prstGeom>
        </p:spPr>
        <p:txBody>
          <a:bodyPr wrap="square">
            <a:spAutoFit/>
          </a:bodyPr>
          <a:lstStyle/>
          <a:p>
            <a:r>
              <a:rPr lang="en-US" altLang="ko-KR" sz="1400" b="0" i="0" dirty="0" smtClean="0">
                <a:solidFill>
                  <a:srgbClr val="020202"/>
                </a:solidFill>
                <a:effectLst/>
                <a:latin typeface="MuseoSans"/>
              </a:rPr>
              <a:t>Pathogenic fungal infection in th</a:t>
            </a:r>
            <a:r>
              <a:rPr lang="en-US" altLang="ko-KR" sz="1400" dirty="0" smtClean="0">
                <a:solidFill>
                  <a:srgbClr val="020202"/>
                </a:solidFill>
                <a:latin typeface="MuseoSans"/>
              </a:rPr>
              <a:t>e lung, </a:t>
            </a:r>
            <a:r>
              <a:rPr lang="en-US" altLang="ko-KR" sz="1400" b="0" i="0" dirty="0" smtClean="0">
                <a:solidFill>
                  <a:srgbClr val="020202"/>
                </a:solidFill>
                <a:effectLst/>
                <a:latin typeface="MuseoSans"/>
              </a:rPr>
              <a:t>Front. </a:t>
            </a:r>
            <a:r>
              <a:rPr lang="en-US" altLang="ko-KR" sz="1400" b="0" i="0" dirty="0" err="1" smtClean="0">
                <a:solidFill>
                  <a:srgbClr val="020202"/>
                </a:solidFill>
                <a:effectLst/>
                <a:latin typeface="MuseoSans"/>
              </a:rPr>
              <a:t>Immunol</a:t>
            </a:r>
            <a:r>
              <a:rPr lang="en-US" altLang="ko-KR" sz="1400" b="0" i="0" dirty="0" smtClean="0">
                <a:solidFill>
                  <a:srgbClr val="020202"/>
                </a:solidFill>
                <a:effectLst/>
                <a:latin typeface="MuseoSans"/>
              </a:rPr>
              <a:t>., 03 July 2019</a:t>
            </a:r>
            <a:endParaRPr lang="ko-KR" altLang="en-US" sz="1400" dirty="0"/>
          </a:p>
        </p:txBody>
      </p:sp>
    </p:spTree>
    <p:extLst>
      <p:ext uri="{BB962C8B-B14F-4D97-AF65-F5344CB8AC3E}">
        <p14:creationId xmlns:p14="http://schemas.microsoft.com/office/powerpoint/2010/main" val="2286899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
            <a:ext cx="12192000" cy="706582"/>
          </a:xfrm>
          <a:solidFill>
            <a:srgbClr val="FFFF00"/>
          </a:solidFill>
        </p:spPr>
        <p:txBody>
          <a:bodyPr/>
          <a:lstStyle/>
          <a:p>
            <a:r>
              <a:rPr lang="en-US" altLang="ko-KR" dirty="0" smtClean="0">
                <a:latin typeface="MS UI Gothic" panose="020B0600070205080204" pitchFamily="34" charset="-128"/>
                <a:ea typeface="MS UI Gothic" panose="020B0600070205080204" pitchFamily="34" charset="-128"/>
              </a:rPr>
              <a:t>Aspergillosis (mold)</a:t>
            </a:r>
            <a:endParaRPr lang="ko-KR" altLang="en-US" dirty="0">
              <a:latin typeface="MS UI Gothic" panose="020B0600070205080204" pitchFamily="34" charset="-128"/>
            </a:endParaRPr>
          </a:p>
        </p:txBody>
      </p:sp>
      <p:sp>
        <p:nvSpPr>
          <p:cNvPr id="3" name="내용 개체 틀 2"/>
          <p:cNvSpPr>
            <a:spLocks noGrp="1"/>
          </p:cNvSpPr>
          <p:nvPr>
            <p:ph idx="1"/>
          </p:nvPr>
        </p:nvSpPr>
        <p:spPr>
          <a:xfrm>
            <a:off x="332509" y="1471448"/>
            <a:ext cx="8927105" cy="4899579"/>
          </a:xfrm>
        </p:spPr>
        <p:txBody>
          <a:bodyPr>
            <a:normAutofit/>
          </a:bodyPr>
          <a:lstStyle/>
          <a:p>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Ubiquitous in the environment</a:t>
            </a:r>
          </a:p>
          <a:p>
            <a:r>
              <a:rPr lang="en-US" altLang="ko-KR" sz="2400" dirty="0">
                <a:latin typeface="MS UI Gothic" panose="020B0600070205080204" pitchFamily="34" charset="-128"/>
                <a:ea typeface="MS UI Gothic" panose="020B0600070205080204" pitchFamily="34" charset="-128"/>
                <a:cs typeface="Calibri" panose="020F0502020204030204" pitchFamily="34" charset="0"/>
              </a:rPr>
              <a:t>cause a </a:t>
            </a:r>
            <a:r>
              <a:rPr lang="en-US" altLang="ko-KR" sz="2400" b="1" dirty="0">
                <a:latin typeface="MS UI Gothic" panose="020B0600070205080204" pitchFamily="34" charset="-128"/>
                <a:ea typeface="MS UI Gothic" panose="020B0600070205080204" pitchFamily="34" charset="-128"/>
                <a:cs typeface="Calibri" panose="020F0502020204030204" pitchFamily="34" charset="0"/>
              </a:rPr>
              <a:t>spectrum of clinical syndromes </a:t>
            </a:r>
            <a:r>
              <a:rPr lang="en-US" altLang="ko-KR" sz="2400" dirty="0">
                <a:latin typeface="MS UI Gothic" panose="020B0600070205080204" pitchFamily="34" charset="-128"/>
                <a:ea typeface="MS UI Gothic" panose="020B0600070205080204" pitchFamily="34" charset="-128"/>
                <a:cs typeface="Calibri" panose="020F0502020204030204" pitchFamily="34" charset="0"/>
              </a:rPr>
              <a:t>including respiratory colonization, Aspergilloma, Allergic Bronchopulmonary Aspergillosis, and Invasive Pulmonary Aspergillosis (IPA</a:t>
            </a:r>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a:t>
            </a:r>
          </a:p>
          <a:p>
            <a:endParaRPr lang="en-US" altLang="ko-KR" sz="2400" dirty="0" smtClean="0">
              <a:latin typeface="MS UI Gothic" panose="020B0600070205080204" pitchFamily="34" charset="-128"/>
              <a:ea typeface="MS UI Gothic" panose="020B0600070205080204" pitchFamily="34" charset="-128"/>
              <a:cs typeface="Calibri" panose="020F0502020204030204" pitchFamily="34" charset="0"/>
            </a:endParaRPr>
          </a:p>
          <a:p>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Pulmonary involvement -&gt; immunocompromised patients (neutropenia, steroid therapy, immunossupressants </a:t>
            </a:r>
            <a:r>
              <a:rPr lang="ko-KR" altLang="en-US" sz="2400" dirty="0" smtClean="0">
                <a:latin typeface="MS UI Gothic" panose="020B0600070205080204" pitchFamily="34" charset="-128"/>
                <a:cs typeface="Calibri" panose="020F0502020204030204" pitchFamily="34" charset="0"/>
              </a:rPr>
              <a:t>복용</a:t>
            </a:r>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a:t>
            </a:r>
          </a:p>
          <a:p>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Cavitary lesion</a:t>
            </a:r>
          </a:p>
          <a:p>
            <a:r>
              <a:rPr lang="en-US" altLang="ko-KR" sz="2400" dirty="0" smtClean="0">
                <a:latin typeface="MS UI Gothic" panose="020B0600070205080204" pitchFamily="34" charset="-128"/>
                <a:ea typeface="MS UI Gothic" panose="020B0600070205080204" pitchFamily="34" charset="-128"/>
                <a:cs typeface="Calibri" panose="020F0502020204030204" pitchFamily="34" charset="0"/>
              </a:rPr>
              <a:t>Blood vessel invasion, thrombosis, infarction</a:t>
            </a:r>
          </a:p>
          <a:p>
            <a:endParaRPr lang="ko-KR" altLang="en-US" sz="2400" dirty="0">
              <a:latin typeface="MS UI Gothic" panose="020B0600070205080204" pitchFamily="34" charset="-128"/>
              <a:cs typeface="Calibri" panose="020F050202020403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9953297" y="0"/>
            <a:ext cx="2238703" cy="2331011"/>
          </a:xfrm>
          <a:prstGeom prst="rect">
            <a:avLst/>
          </a:prstGeom>
        </p:spPr>
      </p:pic>
    </p:spTree>
    <p:extLst>
      <p:ext uri="{BB962C8B-B14F-4D97-AF65-F5344CB8AC3E}">
        <p14:creationId xmlns:p14="http://schemas.microsoft.com/office/powerpoint/2010/main" val="783076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t="10107"/>
          <a:stretch/>
        </p:blipFill>
        <p:spPr>
          <a:xfrm>
            <a:off x="662152" y="374073"/>
            <a:ext cx="9095647" cy="5902035"/>
          </a:xfrm>
          <a:prstGeom prst="rect">
            <a:avLst/>
          </a:prstGeom>
        </p:spPr>
      </p:pic>
      <p:sp>
        <p:nvSpPr>
          <p:cNvPr id="5" name="직사각형 4"/>
          <p:cNvSpPr/>
          <p:nvPr/>
        </p:nvSpPr>
        <p:spPr>
          <a:xfrm>
            <a:off x="6193101" y="6550223"/>
            <a:ext cx="6078683" cy="307777"/>
          </a:xfrm>
          <a:prstGeom prst="rect">
            <a:avLst/>
          </a:prstGeom>
        </p:spPr>
        <p:txBody>
          <a:bodyPr wrap="square">
            <a:spAutoFit/>
          </a:bodyPr>
          <a:lstStyle/>
          <a:p>
            <a:r>
              <a:rPr lang="en-US" altLang="ko-KR" sz="1400" b="0" i="0" dirty="0" smtClean="0">
                <a:solidFill>
                  <a:srgbClr val="020202"/>
                </a:solidFill>
                <a:effectLst/>
                <a:latin typeface="MuseoSans"/>
              </a:rPr>
              <a:t>Pathogenic fungal infection in th</a:t>
            </a:r>
            <a:r>
              <a:rPr lang="en-US" altLang="ko-KR" sz="1400" dirty="0" smtClean="0">
                <a:solidFill>
                  <a:srgbClr val="020202"/>
                </a:solidFill>
                <a:latin typeface="MuseoSans"/>
              </a:rPr>
              <a:t>e lung, </a:t>
            </a:r>
            <a:r>
              <a:rPr lang="en-US" altLang="ko-KR" sz="1400" b="0" i="0" dirty="0" smtClean="0">
                <a:solidFill>
                  <a:srgbClr val="020202"/>
                </a:solidFill>
                <a:effectLst/>
                <a:latin typeface="MuseoSans"/>
              </a:rPr>
              <a:t>Front. </a:t>
            </a:r>
            <a:r>
              <a:rPr lang="en-US" altLang="ko-KR" sz="1400" b="0" i="0" dirty="0" err="1" smtClean="0">
                <a:solidFill>
                  <a:srgbClr val="020202"/>
                </a:solidFill>
                <a:effectLst/>
                <a:latin typeface="MuseoSans"/>
              </a:rPr>
              <a:t>Immunol</a:t>
            </a:r>
            <a:r>
              <a:rPr lang="en-US" altLang="ko-KR" sz="1400" b="0" i="0" dirty="0" smtClean="0">
                <a:solidFill>
                  <a:srgbClr val="020202"/>
                </a:solidFill>
                <a:effectLst/>
                <a:latin typeface="MuseoSans"/>
              </a:rPr>
              <a:t>., 03 July 2019</a:t>
            </a:r>
            <a:endParaRPr lang="ko-KR" altLang="en-US" sz="1400" dirty="0"/>
          </a:p>
        </p:txBody>
      </p:sp>
      <p:sp>
        <p:nvSpPr>
          <p:cNvPr id="6" name="직사각형 5"/>
          <p:cNvSpPr/>
          <p:nvPr/>
        </p:nvSpPr>
        <p:spPr>
          <a:xfrm>
            <a:off x="4478362" y="4075387"/>
            <a:ext cx="1050080" cy="335972"/>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 name="직사각형 6"/>
          <p:cNvSpPr/>
          <p:nvPr/>
        </p:nvSpPr>
        <p:spPr>
          <a:xfrm>
            <a:off x="6538389" y="4716518"/>
            <a:ext cx="3078577" cy="475592"/>
          </a:xfrm>
          <a:prstGeom prst="rect">
            <a:avLst/>
          </a:prstGeom>
          <a:solidFill>
            <a:schemeClr val="accent4">
              <a:alpha val="20000"/>
            </a:schemeClr>
          </a:solidFill>
          <a:ln w="38100">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 name="TextBox 7"/>
          <p:cNvSpPr txBox="1"/>
          <p:nvPr/>
        </p:nvSpPr>
        <p:spPr>
          <a:xfrm>
            <a:off x="8797160" y="1975945"/>
            <a:ext cx="2564524" cy="646331"/>
          </a:xfrm>
          <a:prstGeom prst="rect">
            <a:avLst/>
          </a:prstGeom>
          <a:solidFill>
            <a:srgbClr val="FFFF00"/>
          </a:solidFill>
          <a:ln w="38100">
            <a:solidFill>
              <a:srgbClr val="FFC000"/>
            </a:solidFill>
          </a:ln>
        </p:spPr>
        <p:txBody>
          <a:bodyPr wrap="square" rtlCol="0">
            <a:spAutoFit/>
          </a:bodyPr>
          <a:lstStyle/>
          <a:p>
            <a:r>
              <a:rPr lang="en-US" altLang="ko-KR" dirty="0" smtClean="0"/>
              <a:t>1</a:t>
            </a:r>
            <a:r>
              <a:rPr lang="en-US" altLang="ko-KR" baseline="30000" dirty="0" smtClean="0"/>
              <a:t>st</a:t>
            </a:r>
            <a:r>
              <a:rPr lang="en-US" altLang="ko-KR" dirty="0" smtClean="0"/>
              <a:t> line host defense  (alveolar macrophage)</a:t>
            </a:r>
            <a:endParaRPr lang="ko-KR" altLang="en-US" dirty="0"/>
          </a:p>
        </p:txBody>
      </p:sp>
      <p:cxnSp>
        <p:nvCxnSpPr>
          <p:cNvPr id="10" name="직선 화살표 연결선 9"/>
          <p:cNvCxnSpPr/>
          <p:nvPr/>
        </p:nvCxnSpPr>
        <p:spPr>
          <a:xfrm>
            <a:off x="4277710" y="1366345"/>
            <a:ext cx="0" cy="36470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9026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1842</TotalTime>
  <Words>3458</Words>
  <Application>Microsoft Office PowerPoint</Application>
  <PresentationFormat>와이드스크린</PresentationFormat>
  <Paragraphs>250</Paragraphs>
  <Slides>38</Slides>
  <Notes>23</Notes>
  <HiddenSlides>0</HiddenSlides>
  <MMClips>0</MMClips>
  <ScaleCrop>false</ScaleCrop>
  <HeadingPairs>
    <vt:vector size="6" baseType="variant">
      <vt:variant>
        <vt:lpstr>사용한 글꼴</vt:lpstr>
      </vt:variant>
      <vt:variant>
        <vt:i4>16</vt:i4>
      </vt:variant>
      <vt:variant>
        <vt:lpstr>테마</vt:lpstr>
      </vt:variant>
      <vt:variant>
        <vt:i4>1</vt:i4>
      </vt:variant>
      <vt:variant>
        <vt:lpstr>슬라이드 제목</vt:lpstr>
      </vt:variant>
      <vt:variant>
        <vt:i4>38</vt:i4>
      </vt:variant>
    </vt:vector>
  </HeadingPairs>
  <TitlesOfParts>
    <vt:vector size="55" baseType="lpstr">
      <vt:lpstr>-apple-system</vt:lpstr>
      <vt:lpstr>Droid serif</vt:lpstr>
      <vt:lpstr>Helvetica Neue</vt:lpstr>
      <vt:lpstr>inherit</vt:lpstr>
      <vt:lpstr>Lato</vt:lpstr>
      <vt:lpstr>MS UI Gothic</vt:lpstr>
      <vt:lpstr>MuseoSans</vt:lpstr>
      <vt:lpstr>Noto Sans</vt:lpstr>
      <vt:lpstr>Open Sans</vt:lpstr>
      <vt:lpstr>Roboto</vt:lpstr>
      <vt:lpstr>Source Sans Pro</vt:lpstr>
      <vt:lpstr>맑은 고딕</vt:lpstr>
      <vt:lpstr>Arial</vt:lpstr>
      <vt:lpstr>Arial</vt:lpstr>
      <vt:lpstr>Calibri</vt:lpstr>
      <vt:lpstr>Trebuchet MS</vt:lpstr>
      <vt:lpstr>Office 테마</vt:lpstr>
      <vt:lpstr>Fungal lung disease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Aspergillosis (mold)</vt:lpstr>
      <vt:lpstr>PowerPoint 프레젠테이션</vt:lpstr>
      <vt:lpstr>PowerPoint 프레젠테이션</vt:lpstr>
      <vt:lpstr>PowerPoint 프레젠테이션</vt:lpstr>
      <vt:lpstr>Aspergilloma</vt:lpstr>
      <vt:lpstr>Chronic pulmonary aspergillosis</vt:lpstr>
      <vt:lpstr>PowerPoint 프레젠테이션</vt:lpstr>
      <vt:lpstr>Unusual form of CPA – Aspergillus nodule</vt:lpstr>
      <vt:lpstr>PowerPoint 프레젠테이션</vt:lpstr>
      <vt:lpstr>Semi-invasive Aspergillosis   = Subacute invasive aspergillosis   = Chronic necrotizing aspergillosis</vt:lpstr>
      <vt:lpstr>PowerPoint 프레젠테이션</vt:lpstr>
      <vt:lpstr>Invasive aspergillosis</vt:lpstr>
      <vt:lpstr>PowerPoint 프레젠테이션</vt:lpstr>
      <vt:lpstr>PowerPoint 프레젠테이션</vt:lpstr>
      <vt:lpstr>PowerPoint 프레젠테이션</vt:lpstr>
      <vt:lpstr>ABPA (Allergic Bronchopulmonary Aspergillosis)</vt:lpstr>
      <vt:lpstr>PowerPoint 프레젠테이션</vt:lpstr>
      <vt:lpstr>PowerPoint 프레젠테이션</vt:lpstr>
      <vt:lpstr>PowerPoint 프레젠테이션</vt:lpstr>
      <vt:lpstr>PowerPoint 프레젠테이션</vt:lpstr>
      <vt:lpstr>PowerPoint 프레젠테이션</vt:lpstr>
      <vt:lpstr>Mucormycosis</vt:lpstr>
      <vt:lpstr>PowerPoint 프레젠테이션</vt:lpstr>
      <vt:lpstr>PowerPoint 프레젠테이션</vt:lpstr>
      <vt:lpstr>Cryptococcus</vt:lpstr>
      <vt:lpstr>Cryptococcus</vt:lpstr>
      <vt:lpstr>Cryptococcus</vt:lpstr>
      <vt:lpstr>PowerPoint 프레젠테이션</vt:lpstr>
      <vt:lpstr>Thank you.</vt:lpstr>
      <vt:lpstr>PowerPoint 프레젠테이션</vt:lpstr>
      <vt:lpstr>항진균제의 작용범위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Fungal lung disease</dc:title>
  <dc:creator>장혜진(내과학교실)</dc:creator>
  <cp:lastModifiedBy>장혜진(내과학교실)</cp:lastModifiedBy>
  <cp:revision>62</cp:revision>
  <dcterms:created xsi:type="dcterms:W3CDTF">2021-04-12T07:53:49Z</dcterms:created>
  <dcterms:modified xsi:type="dcterms:W3CDTF">2021-04-14T23:42:36Z</dcterms:modified>
</cp:coreProperties>
</file>