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sldIdLst>
    <p:sldId id="261" r:id="rId3"/>
    <p:sldId id="257" r:id="rId4"/>
    <p:sldId id="265" r:id="rId5"/>
    <p:sldId id="264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80" r:id="rId14"/>
    <p:sldId id="279" r:id="rId15"/>
    <p:sldId id="277" r:id="rId16"/>
    <p:sldId id="278" r:id="rId17"/>
    <p:sldId id="274" r:id="rId1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9529" autoAdjust="0"/>
  </p:normalViewPr>
  <p:slideViewPr>
    <p:cSldViewPr>
      <p:cViewPr varScale="1">
        <p:scale>
          <a:sx n="76" d="100"/>
          <a:sy n="76" d="100"/>
        </p:scale>
        <p:origin x="81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736016-542B-4A59-9233-B9E21A8F12A4}" type="datetimeFigureOut">
              <a:rPr lang="ko-KR" altLang="en-US" smtClean="0"/>
              <a:t>2019-07-03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838568-DF08-4E26-839A-1D5E2E1A10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5668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400" baseline="0" dirty="0">
              <a:solidFill>
                <a:srgbClr val="FF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>
                <a:solidFill>
                  <a:prstClr val="black"/>
                </a:solidFill>
              </a:rPr>
              <a:pPr/>
              <a:t>1</a:t>
            </a:fld>
            <a:endParaRPr kumimoji="1"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684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radiography (not shown) revealed atelectasis of the right upper lobe. </a:t>
            </a:r>
            <a:r>
              <a:rPr lang="en-US" altLang="ko-K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CT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scan shows a small, calcified nodule obstructing the right upper lobar bronchus (arrow). </a:t>
            </a:r>
            <a:r>
              <a:rPr lang="en-US" altLang="ko-K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Bronchoscopic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 shows a yellowish movable mass at the orifice of the right upper lobar bronchus (arrow).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Bronchoscopic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biopsy revealed chronic inflammation. </a:t>
            </a:r>
            <a:r>
              <a:rPr lang="en-US" altLang="ko-K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Photograph of the resected specimen shows a round,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reddish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endobronchial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mass (arrow). The cut surface of the mass was white and firm (not shown).</a:t>
            </a:r>
          </a:p>
          <a:p>
            <a:r>
              <a:rPr lang="en-US" altLang="ko-K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Photomicrograph (original magnification, 100; H-E stain) shows the mass is covered with normal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respiratory epithelium. Areas of bone and cartilage tissue () and mature fat tissue are mixed.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544808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544808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0F59A6-D6A3-8A49-A971-F0378218733B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71232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544808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544808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544808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Advanced complications of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broncholithiasis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that required surgery. (A) Axial CT image of an otherwise healthy patient with several calcified lymph nodes surrounding the distal bronchus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intermedius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(arrow) with complete obstruction of the right middle lobe airway and secondary bronchiectasis and pneumonitis that was treated with thoracotomy and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bilobectomy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 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54480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54480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54480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544808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Nodal calcification in the thorax most often occurs from long-standing lymphadenitis related to fungal or mycobacterial infections, with </a:t>
            </a:r>
            <a:r>
              <a:rPr lang="en-US" altLang="ko-KR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Histoplasma</a:t>
            </a:r>
            <a:r>
              <a:rPr lang="en-US" altLang="ko-KR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capsulatum</a:t>
            </a:r>
            <a:r>
              <a:rPr lang="en-US" altLang="ko-KR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representing the most common causative organism in the United States. Less common infectious etiologies include tuberculosis,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actinomycosis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coccidioidomycosis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cryptococcosis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544808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Broncholithiasis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due to extrusion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a calcified lymph node in a 61-year-old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woman who presented with hemoptysis.</a:t>
            </a:r>
          </a:p>
          <a:p>
            <a:r>
              <a:rPr lang="en-US" altLang="ko-K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Posteroanterior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radiograph shows consolidation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right lower lobe. Calcified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granulomas in the right apex (boxed area) and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calcified right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paratracheal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lymph nodes due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previous tuberculosis (arrowheads) are also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shown. </a:t>
            </a:r>
            <a:r>
              <a:rPr lang="en-US" altLang="ko-K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CT scan shows a calcified nodule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(arrowhead) in the anterior basal segmental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bronchus of the right lower lobe with atelectasis.</a:t>
            </a:r>
          </a:p>
          <a:p>
            <a:r>
              <a:rPr lang="en-US" altLang="ko-K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Bronchoscopic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image shows a yellowish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hard material with surrounding granulation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tissue (arrow), which was removed.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544808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Broncholithiasis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due to calcification of an aspirated foreign body in a 53-year-old man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who presented with cough. </a:t>
            </a:r>
            <a:r>
              <a:rPr lang="en-US" altLang="ko-K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(a, b)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Posteroanterior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lateral </a:t>
            </a:r>
            <a:r>
              <a:rPr lang="en-US" altLang="ko-K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radiographs show combined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atelectasis of the right middle and lower lobes. A calcified irregular nodule is in the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infrahilar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area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the lateral chest radiograph (arrow, </a:t>
            </a:r>
            <a:r>
              <a:rPr lang="en-US" altLang="ko-K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 </a:t>
            </a:r>
            <a:r>
              <a:rPr lang="en-US" altLang="ko-K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CT scan shows a calcified nodule in the bronchus</a:t>
            </a:r>
          </a:p>
          <a:p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intermedius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with atelectasis of the right lower lobe (arrow). </a:t>
            </a:r>
            <a:r>
              <a:rPr lang="en-US" altLang="ko-K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Bronchoscopic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image shows a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brownish, hard material in the bronchus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intermedius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When removed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bronchoscopically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it was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found to be vegetable fiber with dystrophic calcification.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544808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544808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CT scan shows a calcified nodule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within the bronchus of the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lingular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division of the left upper lobe (arrow) with peripheral atelectasis.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 bronchoscopy, a yellowish, hard material was seen to obstruct the bronchial lumen. Because the lesion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was firmly attached to the bronchial wall, removal of it with a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bronchoscopic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forceps was impossible.</a:t>
            </a:r>
          </a:p>
          <a:p>
            <a:r>
              <a:rPr lang="en-US" altLang="ko-K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Photomicrograph (original magnification, 10; H-E stain) of a section obtained along the axis of the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bronchus shows that the mass was partly calcified () and within the bronchus but did not infiltrate into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pulmonary parenchyma. There was no evidence of a coexisting foreign material or a calcified lymph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node. </a:t>
            </a:r>
            <a:r>
              <a:rPr lang="en-US" altLang="ko-K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Photomicrograph (original magnification, 400; H-E stain) shows sulfur granules surrounded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 eosinophilic “clubbing” materials (arrows); this finding is typical for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actinomycosis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(Reprinted, with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permission, from reference 21.)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9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54480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6D84-83DB-49BA-B257-84F9115C5802}" type="datetimeFigureOut">
              <a:rPr lang="ko-KR" altLang="en-US" smtClean="0"/>
              <a:t>2019-07-03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77AA3-6951-4903-844D-529066F12D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1849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6D84-83DB-49BA-B257-84F9115C5802}" type="datetimeFigureOut">
              <a:rPr lang="ko-KR" altLang="en-US" smtClean="0"/>
              <a:t>2019-07-03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77AA3-6951-4903-844D-529066F12D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0487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6D84-83DB-49BA-B257-84F9115C5802}" type="datetimeFigureOut">
              <a:rPr lang="ko-KR" altLang="en-US" smtClean="0"/>
              <a:t>2019-07-03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77AA3-6951-4903-844D-529066F12D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5994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2019-07-03</a:t>
            </a:fld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550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2019-07-03</a:t>
            </a:fld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286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2019-07-03</a:t>
            </a:fld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6441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2019-07-03</a:t>
            </a:fld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237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2019-07-03</a:t>
            </a:fld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711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2019-07-03</a:t>
            </a:fld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0566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2019-07-03</a:t>
            </a:fld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1059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2019-07-03</a:t>
            </a:fld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241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6D84-83DB-49BA-B257-84F9115C5802}" type="datetimeFigureOut">
              <a:rPr lang="ko-KR" altLang="en-US" smtClean="0"/>
              <a:t>2019-07-03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77AA3-6951-4903-844D-529066F12D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52480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2019-07-03</a:t>
            </a:fld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2918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2019-07-03</a:t>
            </a:fld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990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2019-07-03</a:t>
            </a:fld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963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6D84-83DB-49BA-B257-84F9115C5802}" type="datetimeFigureOut">
              <a:rPr lang="ko-KR" altLang="en-US" smtClean="0"/>
              <a:t>2019-07-03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77AA3-6951-4903-844D-529066F12D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3225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6D84-83DB-49BA-B257-84F9115C5802}" type="datetimeFigureOut">
              <a:rPr lang="ko-KR" altLang="en-US" smtClean="0"/>
              <a:t>2019-07-03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77AA3-6951-4903-844D-529066F12D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1998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6D84-83DB-49BA-B257-84F9115C5802}" type="datetimeFigureOut">
              <a:rPr lang="ko-KR" altLang="en-US" smtClean="0"/>
              <a:t>2019-07-03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77AA3-6951-4903-844D-529066F12D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2100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6D84-83DB-49BA-B257-84F9115C5802}" type="datetimeFigureOut">
              <a:rPr lang="ko-KR" altLang="en-US" smtClean="0"/>
              <a:t>2019-07-03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77AA3-6951-4903-844D-529066F12D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6637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6D84-83DB-49BA-B257-84F9115C5802}" type="datetimeFigureOut">
              <a:rPr lang="ko-KR" altLang="en-US" smtClean="0"/>
              <a:t>2019-07-03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77AA3-6951-4903-844D-529066F12D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849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6D84-83DB-49BA-B257-84F9115C5802}" type="datetimeFigureOut">
              <a:rPr lang="ko-KR" altLang="en-US" smtClean="0"/>
              <a:t>2019-07-03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77AA3-6951-4903-844D-529066F12D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9584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6D84-83DB-49BA-B257-84F9115C5802}" type="datetimeFigureOut">
              <a:rPr lang="ko-KR" altLang="en-US" smtClean="0"/>
              <a:t>2019-07-03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77AA3-6951-4903-844D-529066F12D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9628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7E6D84-83DB-49BA-B257-84F9115C5802}" type="datetimeFigureOut">
              <a:rPr lang="ko-KR" altLang="en-US" smtClean="0"/>
              <a:t>2019-07-03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77AA3-6951-4903-844D-529066F12D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2090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82CAB-DBD6-8D45-86CC-D4144BB1974F}" type="datetimeFigureOut">
              <a:rPr kumimoji="1"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2019-07-03</a:t>
            </a:fld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E5F60-4281-9D4C-97EB-608E54F376DB}" type="slidenum">
              <a:rPr kumimoji="1"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288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>
            <a:extLst>
              <a:ext uri="{FF2B5EF4-FFF2-40B4-BE49-F238E27FC236}">
                <a16:creationId xmlns:a16="http://schemas.microsoft.com/office/drawing/2014/main" id="{7DEC2166-849E-AD41-BD00-44BD743047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4077072"/>
            <a:ext cx="4104456" cy="864096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kumimoji="1" lang="en-US" altLang="ko-K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Chest Conference 2019.07.04</a:t>
            </a:r>
          </a:p>
          <a:p>
            <a:pPr algn="just">
              <a:lnSpc>
                <a:spcPct val="100000"/>
              </a:lnSpc>
            </a:pPr>
            <a:r>
              <a:rPr kumimoji="1" lang="en-US" altLang="ko-K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F. </a:t>
            </a:r>
            <a:r>
              <a:rPr kumimoji="1" lang="ko-KR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송명진</a:t>
            </a:r>
            <a:endParaRPr kumimoji="1" lang="en" altLang="ko-KR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id="{DEA71BD3-2245-944C-8FBA-9B6EFBA7976E}"/>
              </a:ext>
            </a:extLst>
          </p:cNvPr>
          <p:cNvSpPr txBox="1">
            <a:spLocks/>
          </p:cNvSpPr>
          <p:nvPr/>
        </p:nvSpPr>
        <p:spPr>
          <a:xfrm>
            <a:off x="405245" y="2492896"/>
            <a:ext cx="8323119" cy="12747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ko-KR" sz="4800" dirty="0" err="1">
                <a:solidFill>
                  <a:prstClr val="white"/>
                </a:solidFill>
                <a:latin typeface="Franklin Gothic Medium Cond" panose="020B0606030402020204" pitchFamily="34" charset="0"/>
              </a:rPr>
              <a:t>Broncholithiasis</a:t>
            </a:r>
            <a:endParaRPr kumimoji="1" lang="ko-KR" altLang="en-US" sz="4800" dirty="0">
              <a:solidFill>
                <a:prstClr val="white"/>
              </a:solidFill>
              <a:latin typeface="Franklin Gothic Medium Cond" panose="020B06060304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5AFB279-AFB5-594F-B3D7-65F9E6183E2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5484" y="5633256"/>
            <a:ext cx="3533311" cy="77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67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403357"/>
          </a:xfrm>
        </p:spPr>
        <p:txBody>
          <a:bodyPr>
            <a:normAutofit fontScale="90000"/>
          </a:bodyPr>
          <a:lstStyle/>
          <a:p>
            <a:r>
              <a:rPr lang="en-US" altLang="ko-KR" sz="3200" b="1" dirty="0">
                <a:latin typeface="Arial" panose="020B0604020202020204" pitchFamily="34" charset="0"/>
                <a:cs typeface="Arial" panose="020B0604020202020204" pitchFamily="34" charset="0"/>
              </a:rPr>
              <a:t>Calcified </a:t>
            </a:r>
            <a:r>
              <a:rPr lang="en-US" altLang="ko-KR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endobronchial</a:t>
            </a:r>
            <a:r>
              <a:rPr lang="en-US" altLang="ko-KR" sz="3200" b="1" dirty="0">
                <a:latin typeface="Arial" panose="020B0604020202020204" pitchFamily="34" charset="0"/>
                <a:cs typeface="Arial" panose="020B0604020202020204" pitchFamily="34" charset="0"/>
              </a:rPr>
              <a:t> tumor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5" y="1268761"/>
            <a:ext cx="8569647" cy="5084538"/>
          </a:xfrm>
        </p:spPr>
        <p:txBody>
          <a:bodyPr>
            <a:normAutofit/>
          </a:bodyPr>
          <a:lstStyle/>
          <a:p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Carcinoid tumors, Hamartoma, </a:t>
            </a:r>
            <a:r>
              <a:rPr lang="en-US" altLang="ko-KR" sz="2400" dirty="0" err="1">
                <a:latin typeface="Arial" panose="020B0604020202020204" pitchFamily="34" charset="0"/>
                <a:cs typeface="Arial" panose="020B0604020202020204" pitchFamily="34" charset="0"/>
              </a:rPr>
              <a:t>amyloidomas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ko-KR" sz="2400" dirty="0" err="1">
                <a:latin typeface="Arial" panose="020B0604020202020204" pitchFamily="34" charset="0"/>
                <a:cs typeface="Arial" panose="020B0604020202020204" pitchFamily="34" charset="0"/>
              </a:rPr>
              <a:t>osteomas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, osteosarcomas, </a:t>
            </a:r>
            <a:r>
              <a:rPr lang="en-US" altLang="ko-KR" sz="2400" dirty="0" err="1">
                <a:latin typeface="Arial" panose="020B0604020202020204" pitchFamily="34" charset="0"/>
                <a:cs typeface="Arial" panose="020B0604020202020204" pitchFamily="34" charset="0"/>
              </a:rPr>
              <a:t>chondromas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, and chondrosarcomas</a:t>
            </a:r>
            <a:endParaRPr lang="ko-KR" alt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04864"/>
            <a:ext cx="4169639" cy="4338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28757" y="2276872"/>
            <a:ext cx="3600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Case : Calcified </a:t>
            </a:r>
            <a:r>
              <a:rPr lang="en-US" altLang="ko-KR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endobronchial</a:t>
            </a:r>
            <a:r>
              <a:rPr lang="en-US" altLang="ko-K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hamartoma mimicking </a:t>
            </a:r>
            <a:r>
              <a:rPr lang="en-US" altLang="ko-KR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broncholithiasis</a:t>
            </a:r>
            <a:r>
              <a:rPr lang="en-US" altLang="ko-K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in a 48-year-old man who</a:t>
            </a:r>
          </a:p>
          <a:p>
            <a:r>
              <a:rPr lang="en-US" altLang="ko-K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presented with cough</a:t>
            </a:r>
            <a:endParaRPr lang="ko-KR" alt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604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43811" y="562510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Management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5" y="1556793"/>
            <a:ext cx="8569647" cy="4796506"/>
          </a:xfrm>
        </p:spPr>
        <p:txBody>
          <a:bodyPr>
            <a:normAutofit/>
          </a:bodyPr>
          <a:lstStyle/>
          <a:p>
            <a:pPr algn="just"/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Patient symptoms, the size of the </a:t>
            </a:r>
            <a:r>
              <a:rPr lang="en-US" altLang="ko-KR" sz="2000" dirty="0" err="1">
                <a:latin typeface="Arial" panose="020B0604020202020204" pitchFamily="34" charset="0"/>
                <a:cs typeface="Arial" panose="020B0604020202020204" pitchFamily="34" charset="0"/>
              </a:rPr>
              <a:t>broncholith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, its relationship with the airway wall, and its proximity to or involvement of adjacent thoracic structures </a:t>
            </a:r>
          </a:p>
          <a:p>
            <a:pPr algn="just"/>
            <a:endParaRPr lang="en-US" altLang="ko-K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Conservative management : </a:t>
            </a:r>
          </a:p>
          <a:p>
            <a:pPr lvl="1" indent="-342900" algn="just"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asymptomatic patients and those with minimal or non-recurring, non-life-threatening symptoms.</a:t>
            </a:r>
          </a:p>
          <a:p>
            <a:pPr lvl="1" indent="-342900" algn="just"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cough suppression, bronchodilators, and empiric antimicrobial therapy  </a:t>
            </a:r>
            <a:endParaRPr lang="ko-KR" alt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altLang="ko-K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Indications for </a:t>
            </a:r>
            <a:r>
              <a:rPr lang="en-US" altLang="ko-KR" sz="2000" dirty="0" err="1">
                <a:latin typeface="Arial" panose="020B0604020202020204" pitchFamily="34" charset="0"/>
                <a:cs typeface="Arial" panose="020B0604020202020204" pitchFamily="34" charset="0"/>
              </a:rPr>
              <a:t>bronchoscopic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 or surgical intervention : </a:t>
            </a:r>
          </a:p>
          <a:p>
            <a:pPr lvl="1" indent="-342900" algn="just"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intractable cough, recurrent pulmonary infections, symptomatic bronchiectasis, hemoptysis, fistula formation </a:t>
            </a:r>
          </a:p>
        </p:txBody>
      </p:sp>
    </p:spTree>
    <p:extLst>
      <p:ext uri="{BB962C8B-B14F-4D97-AF65-F5344CB8AC3E}">
        <p14:creationId xmlns:p14="http://schemas.microsoft.com/office/powerpoint/2010/main" val="21856048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CF67516A-E9D9-4E82-B316-D8C48A7EA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872" y="3771320"/>
            <a:ext cx="2514600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-99392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endParaRPr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427157"/>
            <a:ext cx="8560667" cy="535858"/>
          </a:xfrm>
        </p:spPr>
        <p:txBody>
          <a:bodyPr>
            <a:normAutofit fontScale="90000"/>
          </a:bodyPr>
          <a:lstStyle/>
          <a:p>
            <a:r>
              <a:rPr lang="en-US" altLang="ko-KR" sz="3200" b="1" spc="-150" dirty="0">
                <a:latin typeface="Arial" panose="020B0604020202020204" pitchFamily="34" charset="0"/>
                <a:ea typeface="Noto Sans CJK KR Bold" pitchFamily="34" charset="-127"/>
                <a:cs typeface="Arial" panose="020B0604020202020204" pitchFamily="34" charset="0"/>
              </a:rPr>
              <a:t>Bronchoscopy or surgery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5" y="963015"/>
            <a:ext cx="8569647" cy="5562330"/>
          </a:xfrm>
        </p:spPr>
        <p:txBody>
          <a:bodyPr>
            <a:normAutofit/>
          </a:bodyPr>
          <a:lstStyle/>
          <a:p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Differ from traditional forms of foreign body removal!</a:t>
            </a:r>
          </a:p>
          <a:p>
            <a:pPr lvl="1"/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Adjacent airway mucosa is often inflamed and friable with blood oozing when touched. Granulation tissue may also be present.</a:t>
            </a:r>
          </a:p>
          <a:p>
            <a:endParaRPr lang="en-US" altLang="ko-K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2400" dirty="0"/>
              <a:t>Degree of </a:t>
            </a:r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</a:rPr>
              <a:t>broncholith mobility</a:t>
            </a:r>
          </a:p>
          <a:p>
            <a:r>
              <a:rPr lang="en-US" altLang="ko-KR" sz="2400" dirty="0"/>
              <a:t>Involvement of important structures beyond the bronchial wall, such as </a:t>
            </a:r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</a:rPr>
              <a:t>pulmonary vasculature</a:t>
            </a:r>
          </a:p>
          <a:p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</a:rPr>
              <a:t>Contrast CT </a:t>
            </a:r>
            <a:r>
              <a:rPr lang="en-US" altLang="ko-KR" sz="2400" dirty="0"/>
              <a:t>imaging prior to </a:t>
            </a:r>
            <a:r>
              <a:rPr lang="en-US" altLang="ko-KR" sz="2400" dirty="0" err="1"/>
              <a:t>bronchoscopic</a:t>
            </a:r>
            <a:r>
              <a:rPr lang="en-US" altLang="ko-KR" sz="2400" dirty="0"/>
              <a:t> removal attempt</a:t>
            </a:r>
            <a:endParaRPr lang="en-US" altLang="ko-K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E144B2-4805-4291-96C7-0F38C5D4EA8D}"/>
              </a:ext>
            </a:extLst>
          </p:cNvPr>
          <p:cNvSpPr txBox="1"/>
          <p:nvPr/>
        </p:nvSpPr>
        <p:spPr>
          <a:xfrm>
            <a:off x="2195736" y="6282898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J </a:t>
            </a:r>
            <a:r>
              <a:rPr kumimoji="0" lang="en-US" altLang="ko-K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Thorac</a:t>
            </a:r>
            <a:r>
              <a:rPr kumimoji="0" lang="en-US" altLang="ko-K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Cardiovasc</a:t>
            </a:r>
            <a:r>
              <a:rPr kumimoji="0" lang="en-US" altLang="ko-K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Surg</a:t>
            </a:r>
            <a:r>
              <a:rPr kumimoji="0" lang="en-US" altLang="ko-K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2008;136:186-90. </a:t>
            </a:r>
          </a:p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Am J </a:t>
            </a:r>
            <a:r>
              <a:rPr kumimoji="0" lang="en-US" altLang="ko-K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Respir</a:t>
            </a:r>
            <a:r>
              <a:rPr kumimoji="0" lang="en-US" altLang="ko-K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Crit</a:t>
            </a:r>
            <a:r>
              <a:rPr kumimoji="0" lang="en-US" altLang="ko-K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Care Med 1999;160:766-70. </a:t>
            </a:r>
            <a:endParaRPr kumimoji="0" lang="ko-KR" alt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304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Arial" panose="020B0604020202020204" pitchFamily="34" charset="0"/>
                <a:ea typeface="Noto Sans CJK KR Bold" pitchFamily="34" charset="-127"/>
                <a:cs typeface="Arial" panose="020B0604020202020204" pitchFamily="34" charset="0"/>
              </a:rPr>
              <a:t>Indications for </a:t>
            </a:r>
            <a:r>
              <a:rPr lang="en-US" altLang="ko-KR" sz="3200" b="1" spc="-150" dirty="0" err="1">
                <a:latin typeface="Arial" panose="020B0604020202020204" pitchFamily="34" charset="0"/>
                <a:ea typeface="Noto Sans CJK KR Bold" pitchFamily="34" charset="-127"/>
                <a:cs typeface="Arial" panose="020B0604020202020204" pitchFamily="34" charset="0"/>
              </a:rPr>
              <a:t>bronchoscopic</a:t>
            </a:r>
            <a:r>
              <a:rPr lang="en-US" altLang="ko-KR" sz="3200" b="1" spc="-150" dirty="0">
                <a:latin typeface="Arial" panose="020B0604020202020204" pitchFamily="34" charset="0"/>
                <a:ea typeface="Noto Sans CJK KR Bold" pitchFamily="34" charset="-127"/>
                <a:cs typeface="Arial" panose="020B0604020202020204" pitchFamily="34" charset="0"/>
              </a:rPr>
              <a:t> intervention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5" y="1772815"/>
            <a:ext cx="8569647" cy="4752529"/>
          </a:xfrm>
        </p:spPr>
        <p:txBody>
          <a:bodyPr>
            <a:normAutofit/>
          </a:bodyPr>
          <a:lstStyle/>
          <a:p>
            <a:endParaRPr lang="en-US" altLang="ko-K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Loose and mobile broncholiths </a:t>
            </a:r>
          </a:p>
          <a:p>
            <a:pPr lvl="1"/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reported success rates approach 100% </a:t>
            </a:r>
            <a:endParaRPr lang="en-US" altLang="ko-KR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Partly embedded </a:t>
            </a:r>
            <a:r>
              <a:rPr lang="en-US" altLang="ko-KR" sz="2400" dirty="0" err="1">
                <a:latin typeface="Arial" panose="020B0604020202020204" pitchFamily="34" charset="0"/>
                <a:cs typeface="Arial" panose="020B0604020202020204" pitchFamily="34" charset="0"/>
              </a:rPr>
              <a:t>broncholithiasis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without complications</a:t>
            </a:r>
          </a:p>
          <a:p>
            <a:pPr lvl="1"/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reported success rates ranges from 0–48%</a:t>
            </a:r>
          </a:p>
          <a:p>
            <a:pPr lvl="1"/>
            <a:r>
              <a:rPr lang="en-US" altLang="ko-KR" sz="2000" dirty="0"/>
              <a:t>hemorrhage, broncholith dislodgement, fistula formation</a:t>
            </a:r>
            <a:endParaRPr lang="en-US" altLang="ko-KR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Patients with poor medical conditions</a:t>
            </a:r>
            <a:endParaRPr lang="ko-KR" alt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E144B2-4805-4291-96C7-0F38C5D4EA8D}"/>
              </a:ext>
            </a:extLst>
          </p:cNvPr>
          <p:cNvSpPr txBox="1"/>
          <p:nvPr/>
        </p:nvSpPr>
        <p:spPr>
          <a:xfrm>
            <a:off x="2195736" y="6282898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J </a:t>
            </a:r>
            <a:r>
              <a:rPr lang="en-US" altLang="ko-K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Thorac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Cardiovasc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Surg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 2008;136:186-90. </a:t>
            </a:r>
          </a:p>
          <a:p>
            <a:pPr algn="r"/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Am J </a:t>
            </a:r>
            <a:r>
              <a:rPr lang="en-US" altLang="ko-K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Respir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Crit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 Care Med 1999;160:766-70. </a:t>
            </a:r>
            <a:endParaRPr lang="ko-KR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8648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 err="1">
                <a:latin typeface="Arial" panose="020B0604020202020204" pitchFamily="34" charset="0"/>
                <a:ea typeface="Noto Sans CJK KR Bold" pitchFamily="34" charset="-127"/>
                <a:cs typeface="Arial" panose="020B0604020202020204" pitchFamily="34" charset="0"/>
              </a:rPr>
              <a:t>Bronchoscopic</a:t>
            </a:r>
            <a:r>
              <a:rPr lang="en-US" altLang="ko-KR" sz="3200" b="1" spc="-150" dirty="0">
                <a:latin typeface="Arial" panose="020B0604020202020204" pitchFamily="34" charset="0"/>
                <a:ea typeface="Noto Sans CJK KR Bold" pitchFamily="34" charset="-127"/>
                <a:cs typeface="Arial" panose="020B0604020202020204" pitchFamily="34" charset="0"/>
              </a:rPr>
              <a:t> intervention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5" y="1772815"/>
            <a:ext cx="8569647" cy="4580483"/>
          </a:xfrm>
        </p:spPr>
        <p:txBody>
          <a:bodyPr>
            <a:normAutofit/>
          </a:bodyPr>
          <a:lstStyle/>
          <a:p>
            <a:pPr algn="just"/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Flexible bronchoscopy</a:t>
            </a:r>
          </a:p>
          <a:p>
            <a:pPr algn="just"/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Rigid bronchoscopy</a:t>
            </a:r>
          </a:p>
          <a:p>
            <a:pPr algn="just"/>
            <a:r>
              <a:rPr lang="en-US" altLang="ko-KR" sz="2400" dirty="0" err="1">
                <a:latin typeface="Arial" panose="020B0604020202020204" pitchFamily="34" charset="0"/>
                <a:cs typeface="Arial" panose="020B0604020202020204" pitchFamily="34" charset="0"/>
              </a:rPr>
              <a:t>Cryotherpy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probe</a:t>
            </a:r>
          </a:p>
          <a:p>
            <a:pPr algn="just"/>
            <a:endParaRPr lang="en-US" altLang="ko-K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905" y="1753433"/>
            <a:ext cx="3601095" cy="2348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789" y="3222552"/>
            <a:ext cx="4891588" cy="2756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284" y="4406905"/>
            <a:ext cx="4572000" cy="2401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62138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Arial" panose="020B0604020202020204" pitchFamily="34" charset="0"/>
                <a:ea typeface="Noto Sans CJK KR Bold" pitchFamily="34" charset="-127"/>
                <a:cs typeface="Arial" panose="020B0604020202020204" pitchFamily="34" charset="0"/>
              </a:rPr>
              <a:t>Indications for surgical intervention</a:t>
            </a:r>
            <a:endParaRPr lang="ko-KR" altLang="en-US" sz="3200" b="1" spc="-150" dirty="0">
              <a:latin typeface="Arial" panose="020B0604020202020204" pitchFamily="34" charset="0"/>
              <a:ea typeface="Noto Sans CJK KR Bold" pitchFamily="34" charset="-127"/>
              <a:cs typeface="Arial" panose="020B0604020202020204" pitchFamily="34" charset="0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5" y="1772815"/>
            <a:ext cx="8569647" cy="4580483"/>
          </a:xfrm>
        </p:spPr>
        <p:txBody>
          <a:bodyPr>
            <a:normAutofit/>
          </a:bodyPr>
          <a:lstStyle/>
          <a:p>
            <a:r>
              <a:rPr lang="en-US" altLang="ko-KR" sz="2400" dirty="0" err="1">
                <a:latin typeface="Arial" panose="020B0604020202020204" pitchFamily="34" charset="0"/>
                <a:cs typeface="Arial" panose="020B0604020202020204" pitchFamily="34" charset="0"/>
              </a:rPr>
              <a:t>Broncholithiasis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with Complications</a:t>
            </a:r>
          </a:p>
          <a:p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Chronic pulmonary </a:t>
            </a:r>
            <a:r>
              <a:rPr lang="en-US" altLang="ko-KR" sz="2400" dirty="0" err="1">
                <a:latin typeface="Arial" panose="020B0604020202020204" pitchFamily="34" charset="0"/>
                <a:cs typeface="Arial" panose="020B0604020202020204" pitchFamily="34" charset="0"/>
              </a:rPr>
              <a:t>suppurative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disease</a:t>
            </a:r>
          </a:p>
          <a:p>
            <a:pPr marL="0" indent="0">
              <a:buNone/>
            </a:pP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  (bronchiectasis, </a:t>
            </a:r>
            <a:r>
              <a:rPr lang="en-US" altLang="ko-KR" sz="2400" dirty="0" err="1">
                <a:latin typeface="Arial" panose="020B0604020202020204" pitchFamily="34" charset="0"/>
                <a:cs typeface="Arial" panose="020B0604020202020204" pitchFamily="34" charset="0"/>
              </a:rPr>
              <a:t>bronchocele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, lung abscess)</a:t>
            </a:r>
          </a:p>
          <a:p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Massive hemoptysis</a:t>
            </a:r>
          </a:p>
          <a:p>
            <a:r>
              <a:rPr lang="en-US" altLang="ko-KR" sz="2400" dirty="0" err="1">
                <a:latin typeface="Arial" panose="020B0604020202020204" pitchFamily="34" charset="0"/>
                <a:cs typeface="Arial" panose="020B0604020202020204" pitchFamily="34" charset="0"/>
              </a:rPr>
              <a:t>Bronchoesophageal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fistulas</a:t>
            </a:r>
          </a:p>
          <a:p>
            <a:r>
              <a:rPr lang="en-US" altLang="ko-KR" sz="2400" dirty="0" err="1">
                <a:latin typeface="Arial" panose="020B0604020202020204" pitchFamily="34" charset="0"/>
                <a:cs typeface="Arial" panose="020B0604020202020204" pitchFamily="34" charset="0"/>
              </a:rPr>
              <a:t>Broncholithiasis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too firmly embedded</a:t>
            </a:r>
          </a:p>
          <a:p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Massive bleeding during </a:t>
            </a:r>
            <a:r>
              <a:rPr lang="en-US" altLang="ko-KR" sz="2400" dirty="0" err="1">
                <a:latin typeface="Arial" panose="020B0604020202020204" pitchFamily="34" charset="0"/>
                <a:cs typeface="Arial" panose="020B0604020202020204" pitchFamily="34" charset="0"/>
              </a:rPr>
              <a:t>bronchoscopic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removal</a:t>
            </a:r>
          </a:p>
          <a:p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Failure of </a:t>
            </a:r>
            <a:r>
              <a:rPr lang="en-US" altLang="ko-KR" sz="2400" dirty="0" err="1">
                <a:latin typeface="Arial" panose="020B0604020202020204" pitchFamily="34" charset="0"/>
                <a:cs typeface="Arial" panose="020B0604020202020204" pitchFamily="34" charset="0"/>
              </a:rPr>
              <a:t>bronchoscopic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removal</a:t>
            </a:r>
          </a:p>
          <a:p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No surgical contraindications</a:t>
            </a:r>
            <a:endParaRPr lang="ko-KR" alt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76056" y="6392805"/>
            <a:ext cx="39239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Ann </a:t>
            </a:r>
            <a:r>
              <a:rPr lang="en-US" altLang="ko-K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Thorac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Surg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 2005;79:1774–6</a:t>
            </a:r>
            <a:endParaRPr lang="ko-KR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8648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Arial" panose="020B0604020202020204" pitchFamily="34" charset="0"/>
                <a:ea typeface="Noto Sans CJK KR Bold" pitchFamily="34" charset="-127"/>
                <a:cs typeface="Arial" panose="020B0604020202020204" pitchFamily="34" charset="0"/>
              </a:rPr>
              <a:t>Surgical intervention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5" y="1772815"/>
            <a:ext cx="8569647" cy="4580483"/>
          </a:xfrm>
        </p:spPr>
        <p:txBody>
          <a:bodyPr>
            <a:normAutofit/>
          </a:bodyPr>
          <a:lstStyle/>
          <a:p>
            <a:r>
              <a:rPr lang="en-US" altLang="ko-KR" sz="2400" dirty="0"/>
              <a:t>Bronchotomy</a:t>
            </a:r>
          </a:p>
          <a:p>
            <a:endParaRPr lang="en-US" altLang="ko-KR" sz="2400" dirty="0"/>
          </a:p>
          <a:p>
            <a:r>
              <a:rPr lang="en-US" altLang="ko-KR" sz="2400" dirty="0"/>
              <a:t>Anatomic pulmonary resection </a:t>
            </a:r>
          </a:p>
          <a:p>
            <a:pPr lvl="1"/>
            <a:r>
              <a:rPr lang="en-US" altLang="ko-KR" sz="2000" dirty="0"/>
              <a:t>hemoptysis or chronic obstruction with resultant end stage parenchymal damage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507" y="3475998"/>
            <a:ext cx="3790668" cy="3265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5604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Arial" panose="020B0604020202020204" pitchFamily="34" charset="0"/>
                <a:ea typeface="Noto Sans CJK KR Bold" pitchFamily="34" charset="-127"/>
                <a:cs typeface="Arial" panose="020B0604020202020204" pitchFamily="34" charset="0"/>
              </a:rPr>
              <a:t>Definition and Symptoms</a:t>
            </a:r>
            <a:endParaRPr lang="ko-KR" altLang="en-US" sz="3200" b="1" spc="-150" dirty="0">
              <a:latin typeface="Arial" panose="020B0604020202020204" pitchFamily="34" charset="0"/>
              <a:ea typeface="Noto Sans CJK KR Bold" pitchFamily="34" charset="-127"/>
              <a:cs typeface="Arial" panose="020B0604020202020204" pitchFamily="34" charset="0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5" y="1772815"/>
            <a:ext cx="8569647" cy="4580483"/>
          </a:xfrm>
        </p:spPr>
        <p:txBody>
          <a:bodyPr>
            <a:normAutofit/>
          </a:bodyPr>
          <a:lstStyle/>
          <a:p>
            <a:pPr algn="just"/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Definition</a:t>
            </a:r>
          </a:p>
          <a:p>
            <a:pPr lvl="1"/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presence of calcified or ossified material within the lumen of the bronchus</a:t>
            </a:r>
          </a:p>
          <a:p>
            <a:endParaRPr lang="en-US" altLang="ko-K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Symptoms</a:t>
            </a:r>
          </a:p>
          <a:p>
            <a:pPr lvl="1"/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nonproductive cough </a:t>
            </a:r>
          </a:p>
          <a:p>
            <a:pPr lvl="1"/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hemoptysis </a:t>
            </a:r>
          </a:p>
          <a:p>
            <a:pPr lvl="1"/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secondary infection after obstruction of the distal portion of the lung that causes pain, chills, and fever </a:t>
            </a:r>
          </a:p>
          <a:p>
            <a:pPr lvl="1"/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expectoration of calcified material (</a:t>
            </a:r>
            <a:r>
              <a:rPr lang="en-US" altLang="ko-KR" sz="2000" dirty="0" err="1">
                <a:latin typeface="Arial" panose="020B0604020202020204" pitchFamily="34" charset="0"/>
                <a:cs typeface="Arial" panose="020B0604020202020204" pitchFamily="34" charset="0"/>
              </a:rPr>
              <a:t>lithoptysis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ko-KR" altLang="en-US" sz="2400" dirty="0">
              <a:solidFill>
                <a:srgbClr val="FF0000"/>
              </a:solidFill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833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Arial" panose="020B0604020202020204" pitchFamily="34" charset="0"/>
                <a:cs typeface="Arial" panose="020B0604020202020204" pitchFamily="34" charset="0"/>
              </a:rPr>
              <a:t>Radiologic Findings</a:t>
            </a:r>
            <a:endParaRPr lang="ko-KR" altLang="en-US" sz="3200" b="1" spc="-150" dirty="0">
              <a:latin typeface="Arial" panose="020B0604020202020204" pitchFamily="34" charset="0"/>
              <a:ea typeface="Noto Sans CJK KR Bold" pitchFamily="34" charset="-127"/>
              <a:cs typeface="Arial" panose="020B0604020202020204" pitchFamily="34" charset="0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5" y="1772815"/>
            <a:ext cx="8569647" cy="4580483"/>
          </a:xfrm>
        </p:spPr>
        <p:txBody>
          <a:bodyPr>
            <a:normAutofit/>
          </a:bodyPr>
          <a:lstStyle/>
          <a:p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Calcified nodule in</a:t>
            </a:r>
            <a:r>
              <a:rPr lang="ko-K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400" dirty="0" err="1">
                <a:latin typeface="Arial" panose="020B0604020202020204" pitchFamily="34" charset="0"/>
                <a:cs typeface="Arial" panose="020B0604020202020204" pitchFamily="34" charset="0"/>
              </a:rPr>
              <a:t>endobronchus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US" altLang="ko-KR" sz="2400" dirty="0" err="1">
                <a:latin typeface="Arial" panose="020B0604020202020204" pitchFamily="34" charset="0"/>
                <a:cs typeface="Arial" panose="020B0604020202020204" pitchFamily="34" charset="0"/>
              </a:rPr>
              <a:t>peribronchus</a:t>
            </a:r>
            <a:endParaRPr lang="en-US" altLang="ko-K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Bronchial obstruction, atelectasis, mucoid impaction, obstructive pneumonitis, bronchiectasis, expiratory air trapping</a:t>
            </a:r>
            <a:endParaRPr lang="ko-KR" alt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55976" y="6381328"/>
            <a:ext cx="4788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RadioGraphics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 2002; 22:S199–S213</a:t>
            </a:r>
            <a:endParaRPr lang="ko-KR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85604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 fontScale="90000"/>
          </a:bodyPr>
          <a:lstStyle/>
          <a:p>
            <a:r>
              <a:rPr lang="en-US" altLang="ko-KR" sz="3200" b="1" dirty="0">
                <a:latin typeface="Myriad Pro" pitchFamily="34" charset="0"/>
              </a:rPr>
              <a:t>Etiology</a:t>
            </a:r>
            <a:br>
              <a:rPr lang="en-US" altLang="ko-KR" sz="3200" dirty="0">
                <a:solidFill>
                  <a:srgbClr val="FF0000"/>
                </a:solidFill>
                <a:latin typeface="Myriad Pro" pitchFamily="34" charset="0"/>
              </a:rPr>
            </a:b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467544" y="1556793"/>
            <a:ext cx="8064896" cy="4248471"/>
          </a:xfrm>
        </p:spPr>
        <p:txBody>
          <a:bodyPr>
            <a:normAutofit/>
          </a:bodyPr>
          <a:lstStyle/>
          <a:p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altLang="ko-KR" sz="2000" u="sng" dirty="0">
                <a:latin typeface="Arial" panose="020B0604020202020204" pitchFamily="34" charset="0"/>
                <a:cs typeface="Arial" panose="020B0604020202020204" pitchFamily="34" charset="0"/>
              </a:rPr>
              <a:t>Erosion of a calcified adjacent lymph node (</a:t>
            </a:r>
            <a:r>
              <a:rPr lang="en-US" altLang="ko-KR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m.c</a:t>
            </a:r>
            <a:r>
              <a:rPr lang="en-US" altLang="ko-KR" sz="2000" u="sng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altLang="ko-KR" sz="2000" u="sng" dirty="0">
                <a:latin typeface="Arial" panose="020B0604020202020204" pitchFamily="34" charset="0"/>
                <a:cs typeface="Arial" panose="020B0604020202020204" pitchFamily="34" charset="0"/>
              </a:rPr>
              <a:t>Aspirated foreign material</a:t>
            </a:r>
          </a:p>
          <a:p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3) Erosion by and extrusion of calcified or ossified bronchial cartilage plates </a:t>
            </a:r>
          </a:p>
          <a:p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4) Migration to a bronchus of calcified material from a distant site</a:t>
            </a:r>
          </a:p>
          <a:p>
            <a:pPr marL="0" indent="0">
              <a:buNone/>
            </a:pP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   (such as a pleural plaque or the kidney, via a </a:t>
            </a:r>
            <a:r>
              <a:rPr lang="en-US" altLang="ko-KR" sz="2000" dirty="0" err="1">
                <a:latin typeface="Arial" panose="020B0604020202020204" pitchFamily="34" charset="0"/>
                <a:cs typeface="Arial" panose="020B0604020202020204" pitchFamily="34" charset="0"/>
              </a:rPr>
              <a:t>nephrobronchial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 fistula)</a:t>
            </a:r>
          </a:p>
          <a:p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5) </a:t>
            </a:r>
            <a:r>
              <a:rPr lang="en-US" altLang="ko-KR" sz="2000" u="sng" dirty="0">
                <a:latin typeface="Arial" panose="020B0604020202020204" pitchFamily="34" charset="0"/>
                <a:cs typeface="Arial" panose="020B0604020202020204" pitchFamily="34" charset="0"/>
              </a:rPr>
              <a:t>Primary endobronchial infection  (ex. calcified fungal ball)</a:t>
            </a:r>
          </a:p>
          <a:p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6) </a:t>
            </a:r>
            <a:r>
              <a:rPr lang="en-US" altLang="ko-KR" sz="2000" u="sng" dirty="0">
                <a:latin typeface="Arial" panose="020B0604020202020204" pitchFamily="34" charset="0"/>
                <a:cs typeface="Arial" panose="020B0604020202020204" pitchFamily="34" charset="0"/>
              </a:rPr>
              <a:t>Calcified </a:t>
            </a:r>
            <a:r>
              <a:rPr lang="en-US" altLang="ko-KR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endobronchial</a:t>
            </a:r>
            <a:r>
              <a:rPr lang="en-US" altLang="ko-KR" sz="2000" u="sng" dirty="0">
                <a:latin typeface="Arial" panose="020B0604020202020204" pitchFamily="34" charset="0"/>
                <a:cs typeface="Arial" panose="020B0604020202020204" pitchFamily="34" charset="0"/>
              </a:rPr>
              <a:t> tumor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491880" y="6165304"/>
            <a:ext cx="5472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J </a:t>
            </a:r>
            <a:r>
              <a:rPr lang="en-US" altLang="ko-K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Thorac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 Dis 2018;10(</a:t>
            </a:r>
            <a:r>
              <a:rPr lang="en-US" altLang="ko-K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Suppl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 28):S3419-S3427 </a:t>
            </a:r>
          </a:p>
          <a:p>
            <a:pPr algn="r"/>
            <a:r>
              <a:rPr lang="en-US" altLang="ko-K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RadioGraphics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 2002; 22:S199–S213</a:t>
            </a:r>
            <a:endParaRPr lang="ko-KR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604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547373"/>
          </a:xfrm>
        </p:spPr>
        <p:txBody>
          <a:bodyPr>
            <a:normAutofit fontScale="90000"/>
          </a:bodyPr>
          <a:lstStyle/>
          <a:p>
            <a:r>
              <a:rPr lang="en-US" altLang="ko-KR" sz="3200" b="1" dirty="0">
                <a:latin typeface="Arial" panose="020B0604020202020204" pitchFamily="34" charset="0"/>
                <a:cs typeface="Arial" panose="020B0604020202020204" pitchFamily="34" charset="0"/>
              </a:rPr>
              <a:t>Erosion of a calcified adjacent LN (</a:t>
            </a:r>
            <a:r>
              <a:rPr lang="en-US" altLang="ko-KR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m.c</a:t>
            </a:r>
            <a:r>
              <a:rPr lang="en-US" altLang="ko-KR" sz="32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5" y="1484783"/>
            <a:ext cx="8569647" cy="4868515"/>
          </a:xfrm>
        </p:spPr>
        <p:txBody>
          <a:bodyPr>
            <a:normAutofit/>
          </a:bodyPr>
          <a:lstStyle/>
          <a:p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Necrotizing granulomatous lymphadenitis - </a:t>
            </a:r>
            <a:r>
              <a:rPr lang="pt-BR" altLang="ko-KR" sz="2400" i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Mycobacterium tuberculosis</a:t>
            </a:r>
            <a:r>
              <a:rPr lang="pt-BR" altLang="ko-KR" sz="2400" i="1" dirty="0">
                <a:latin typeface="Arial" panose="020B0604020202020204" pitchFamily="34" charset="0"/>
                <a:cs typeface="Arial" panose="020B0604020202020204" pitchFamily="34" charset="0"/>
              </a:rPr>
              <a:t>, Histoplasma </a:t>
            </a:r>
            <a:r>
              <a:rPr lang="en-US" altLang="ko-K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capsulatum</a:t>
            </a:r>
            <a:r>
              <a:rPr lang="en-US" altLang="ko-KR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ko-KR" sz="2400" dirty="0" err="1">
                <a:latin typeface="Arial" panose="020B0604020202020204" pitchFamily="34" charset="0"/>
                <a:cs typeface="Arial" panose="020B0604020202020204" pitchFamily="34" charset="0"/>
              </a:rPr>
              <a:t>actinomycosis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ko-KR" sz="2400" dirty="0" err="1">
                <a:latin typeface="Arial" panose="020B0604020202020204" pitchFamily="34" charset="0"/>
                <a:cs typeface="Arial" panose="020B0604020202020204" pitchFamily="34" charset="0"/>
              </a:rPr>
              <a:t>coccidioidomycosis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r>
              <a:rPr lang="en-US" altLang="ko-KR" sz="2400" dirty="0" err="1">
                <a:latin typeface="Arial" panose="020B0604020202020204" pitchFamily="34" charset="0"/>
                <a:cs typeface="Arial" panose="020B0604020202020204" pitchFamily="34" charset="0"/>
              </a:rPr>
              <a:t>cryptococcosis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altLang="ko-K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Repeated physical impingement of calcified </a:t>
            </a:r>
            <a:r>
              <a:rPr lang="en-US" altLang="ko-KR" sz="2400" dirty="0" err="1">
                <a:latin typeface="Arial" panose="020B0604020202020204" pitchFamily="34" charset="0"/>
                <a:cs typeface="Arial" panose="020B0604020202020204" pitchFamily="34" charset="0"/>
              </a:rPr>
              <a:t>peribronchial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LN on the bronchial wall during respiratory motion</a:t>
            </a:r>
          </a:p>
          <a:p>
            <a:endParaRPr lang="en-US" altLang="ko-K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Commonly affected bronchi : proximal RMLB, RBI, origin of the anterior segment RULB</a:t>
            </a:r>
          </a:p>
          <a:p>
            <a:endParaRPr lang="en-US" altLang="ko-K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604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07504" y="1052736"/>
            <a:ext cx="8560667" cy="532274"/>
          </a:xfrm>
        </p:spPr>
        <p:txBody>
          <a:bodyPr>
            <a:normAutofit fontScale="90000"/>
          </a:bodyPr>
          <a:lstStyle/>
          <a:p>
            <a:r>
              <a:rPr lang="en-US" altLang="ko-KR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Case : </a:t>
            </a:r>
            <a:r>
              <a:rPr lang="en-US" altLang="ko-KR" sz="28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Broncholithiasis</a:t>
            </a:r>
            <a:r>
              <a:rPr lang="en-US" altLang="ko-KR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due to extrusion of a calcified LN in a 61 year-old woman who presented with hemoptysis</a:t>
            </a:r>
            <a:br>
              <a:rPr lang="en-US" altLang="ko-KR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ko-KR" altLang="en-US" sz="3200" b="1" i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Noto Sans CJK KR Bold" pitchFamily="34" charset="-127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060848"/>
            <a:ext cx="5925365" cy="3930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790" y="3683779"/>
            <a:ext cx="3025733" cy="2274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5604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403357"/>
          </a:xfrm>
        </p:spPr>
        <p:txBody>
          <a:bodyPr>
            <a:normAutofit fontScale="90000"/>
          </a:bodyPr>
          <a:lstStyle/>
          <a:p>
            <a:r>
              <a:rPr lang="en-US" altLang="ko-KR" sz="3200" b="1" dirty="0">
                <a:latin typeface="Arial" panose="020B0604020202020204" pitchFamily="34" charset="0"/>
                <a:cs typeface="Arial" panose="020B0604020202020204" pitchFamily="34" charset="0"/>
              </a:rPr>
              <a:t>Foreign body aspiration</a:t>
            </a:r>
            <a:endParaRPr lang="ko-KR" altLang="en-US" sz="3200" b="1" spc="-150" dirty="0">
              <a:latin typeface="Arial" panose="020B0604020202020204" pitchFamily="34" charset="0"/>
              <a:ea typeface="Noto Sans CJK KR Bold" pitchFamily="34" charset="-127"/>
              <a:cs typeface="Arial" panose="020B0604020202020204" pitchFamily="34" charset="0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5" y="1268761"/>
            <a:ext cx="8569647" cy="5084538"/>
          </a:xfrm>
        </p:spPr>
        <p:txBody>
          <a:bodyPr>
            <a:normAutofit/>
          </a:bodyPr>
          <a:lstStyle/>
          <a:p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Aspiration of radiopaque fragments or in situ calcification of foreign Material</a:t>
            </a:r>
            <a:endParaRPr lang="ko-KR" alt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4" y="1988840"/>
            <a:ext cx="4249167" cy="479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572000" y="2132856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Case : </a:t>
            </a:r>
            <a:r>
              <a:rPr lang="en-US" altLang="ko-KR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Broncholithiasis</a:t>
            </a:r>
            <a:r>
              <a:rPr lang="en-US" altLang="ko-K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due to calcification of an aspirated foreign body </a:t>
            </a:r>
          </a:p>
          <a:p>
            <a:r>
              <a:rPr lang="en-US" altLang="ko-K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53-year-old man</a:t>
            </a:r>
          </a:p>
          <a:p>
            <a:r>
              <a:rPr lang="en-US" altLang="ko-K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who presented with cough</a:t>
            </a:r>
            <a:endParaRPr lang="ko-KR" alt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604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07505" y="721387"/>
            <a:ext cx="8856984" cy="835405"/>
          </a:xfrm>
        </p:spPr>
        <p:txBody>
          <a:bodyPr>
            <a:normAutofit fontScale="90000"/>
          </a:bodyPr>
          <a:lstStyle/>
          <a:p>
            <a:r>
              <a:rPr lang="en-US" altLang="ko-KR" sz="3200" b="1" dirty="0">
                <a:latin typeface="Arial" panose="020B0604020202020204" pitchFamily="34" charset="0"/>
                <a:cs typeface="Arial" panose="020B0604020202020204" pitchFamily="34" charset="0"/>
              </a:rPr>
              <a:t>Primary endobronchial Infection </a:t>
            </a:r>
            <a:br>
              <a:rPr lang="en-US" altLang="ko-KR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539552" y="1916832"/>
            <a:ext cx="7992888" cy="4436466"/>
          </a:xfrm>
        </p:spPr>
        <p:txBody>
          <a:bodyPr>
            <a:normAutofit/>
          </a:bodyPr>
          <a:lstStyle/>
          <a:p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Calcified fungal ball</a:t>
            </a:r>
          </a:p>
          <a:p>
            <a:pPr lvl="1"/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Fungus ball : a conglomeration of intervened fungal hyphae admixed with mucus and cellular debris within the pulmonary cavity or </a:t>
            </a:r>
            <a:r>
              <a:rPr lang="en-US" altLang="ko-KR" sz="2000" dirty="0" err="1">
                <a:latin typeface="Arial" panose="020B0604020202020204" pitchFamily="34" charset="0"/>
                <a:cs typeface="Arial" panose="020B0604020202020204" pitchFamily="34" charset="0"/>
              </a:rPr>
              <a:t>ectatic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 bronchus</a:t>
            </a:r>
          </a:p>
          <a:p>
            <a:endParaRPr lang="en-US" altLang="ko-K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Actinomycosis</a:t>
            </a:r>
            <a:endParaRPr lang="ko-K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604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79512" y="764704"/>
            <a:ext cx="8640959" cy="1008112"/>
          </a:xfrm>
        </p:spPr>
        <p:txBody>
          <a:bodyPr>
            <a:noAutofit/>
          </a:bodyPr>
          <a:lstStyle/>
          <a:p>
            <a:r>
              <a:rPr lang="en-US" altLang="ko-KR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Case : Primary </a:t>
            </a:r>
            <a:r>
              <a:rPr lang="en-US" altLang="ko-KR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endobronchial</a:t>
            </a:r>
            <a:r>
              <a:rPr lang="en-US" altLang="ko-KR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actinomycosis</a:t>
            </a:r>
            <a:r>
              <a:rPr lang="en-US" altLang="ko-KR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with dystrophic calcification in a 61-year-old man who presented with left-sided chest pain</a:t>
            </a:r>
            <a:endParaRPr lang="ko-KR" altLang="en-US" sz="2400" b="1" i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Noto Sans CJK KR Bold" pitchFamily="34" charset="-127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96136" y="6381328"/>
            <a:ext cx="33478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Respiration 2003;70:110–113</a:t>
            </a:r>
            <a:endParaRPr lang="ko-KR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15188"/>
            <a:ext cx="4896544" cy="4320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748" y="2228260"/>
            <a:ext cx="3076575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5604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테마3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</TotalTime>
  <Words>1267</Words>
  <Application>Microsoft Office PowerPoint</Application>
  <PresentationFormat>화면 슬라이드 쇼(4:3)</PresentationFormat>
  <Paragraphs>155</Paragraphs>
  <Slides>16</Slides>
  <Notes>16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16</vt:i4>
      </vt:variant>
    </vt:vector>
  </HeadingPairs>
  <TitlesOfParts>
    <vt:vector size="24" baseType="lpstr">
      <vt:lpstr>Myriad Pro</vt:lpstr>
      <vt:lpstr>맑은 고딕</vt:lpstr>
      <vt:lpstr>Arial</vt:lpstr>
      <vt:lpstr>Calibri</vt:lpstr>
      <vt:lpstr>Calibri Light</vt:lpstr>
      <vt:lpstr>Franklin Gothic Medium Cond</vt:lpstr>
      <vt:lpstr>Office 테마</vt:lpstr>
      <vt:lpstr>테마3</vt:lpstr>
      <vt:lpstr>PowerPoint 프레젠테이션</vt:lpstr>
      <vt:lpstr>Definition and Symptoms</vt:lpstr>
      <vt:lpstr>Radiologic Findings</vt:lpstr>
      <vt:lpstr>Etiology </vt:lpstr>
      <vt:lpstr>Erosion of a calcified adjacent LN (m.c)</vt:lpstr>
      <vt:lpstr>Case : Broncholithiasis due to extrusion of a calcified LN in a 61 year-old woman who presented with hemoptysis </vt:lpstr>
      <vt:lpstr>Foreign body aspiration</vt:lpstr>
      <vt:lpstr>Primary endobronchial Infection  </vt:lpstr>
      <vt:lpstr>Case : Primary endobronchial actinomycosis with dystrophic calcification in a 61-year-old man who presented with left-sided chest pain</vt:lpstr>
      <vt:lpstr>Calcified endobronchial tumor</vt:lpstr>
      <vt:lpstr>Management</vt:lpstr>
      <vt:lpstr>Bronchoscopy or surgery</vt:lpstr>
      <vt:lpstr>Indications for bronchoscopic intervention</vt:lpstr>
      <vt:lpstr>Bronchoscopic intervention</vt:lpstr>
      <vt:lpstr>Indications for surgical intervention</vt:lpstr>
      <vt:lpstr>Surgical intervention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송명진(내과학교실)</dc:creator>
  <cp:lastModifiedBy>송명진</cp:lastModifiedBy>
  <cp:revision>27</cp:revision>
  <dcterms:created xsi:type="dcterms:W3CDTF">2019-06-29T04:24:11Z</dcterms:created>
  <dcterms:modified xsi:type="dcterms:W3CDTF">2019-07-03T10:41:24Z</dcterms:modified>
</cp:coreProperties>
</file>