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58" r:id="rId2"/>
    <p:sldId id="260" r:id="rId3"/>
    <p:sldId id="261" r:id="rId4"/>
    <p:sldId id="262" r:id="rId5"/>
    <p:sldId id="334" r:id="rId6"/>
    <p:sldId id="335" r:id="rId7"/>
    <p:sldId id="320" r:id="rId8"/>
    <p:sldId id="321" r:id="rId9"/>
    <p:sldId id="265" r:id="rId10"/>
    <p:sldId id="268" r:id="rId11"/>
    <p:sldId id="267" r:id="rId12"/>
    <p:sldId id="324" r:id="rId13"/>
    <p:sldId id="274" r:id="rId14"/>
    <p:sldId id="278" r:id="rId15"/>
    <p:sldId id="347" r:id="rId16"/>
    <p:sldId id="348" r:id="rId17"/>
    <p:sldId id="331" r:id="rId18"/>
    <p:sldId id="332" r:id="rId19"/>
    <p:sldId id="296" r:id="rId20"/>
    <p:sldId id="297" r:id="rId21"/>
    <p:sldId id="336" r:id="rId22"/>
    <p:sldId id="345" r:id="rId23"/>
    <p:sldId id="298" r:id="rId24"/>
    <p:sldId id="300" r:id="rId25"/>
    <p:sldId id="312" r:id="rId26"/>
    <p:sldId id="302" r:id="rId27"/>
    <p:sldId id="305" r:id="rId28"/>
    <p:sldId id="307" r:id="rId29"/>
    <p:sldId id="308" r:id="rId30"/>
    <p:sldId id="309" r:id="rId31"/>
    <p:sldId id="310" r:id="rId32"/>
    <p:sldId id="339" r:id="rId33"/>
    <p:sldId id="313" r:id="rId34"/>
    <p:sldId id="314" r:id="rId35"/>
    <p:sldId id="337" r:id="rId36"/>
    <p:sldId id="341" r:id="rId37"/>
    <p:sldId id="342" r:id="rId38"/>
    <p:sldId id="343" r:id="rId39"/>
    <p:sldId id="318" r:id="rId40"/>
    <p:sldId id="346" r:id="rId41"/>
    <p:sldId id="344" r:id="rId4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밝은 스타일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202B0CA-FC54-4496-8BCA-5EF66A818D29}" styleName="어두운 스타일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90" autoAdjust="0"/>
    <p:restoredTop sz="85236" autoAdjust="0"/>
  </p:normalViewPr>
  <p:slideViewPr>
    <p:cSldViewPr>
      <p:cViewPr varScale="1">
        <p:scale>
          <a:sx n="98" d="100"/>
          <a:sy n="98" d="100"/>
        </p:scale>
        <p:origin x="-201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2" d="100"/>
          <a:sy n="82" d="100"/>
        </p:scale>
        <p:origin x="-201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53685;&#54633;%20&#47928;&#49436;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&#53685;&#54633;%20&#47928;&#49436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Sheet1!$N$35</c:f>
              <c:strCache>
                <c:ptCount val="1"/>
                <c:pt idx="0">
                  <c:v>NTM</c:v>
                </c:pt>
              </c:strCache>
            </c:strRef>
          </c:tx>
          <c:invertIfNegative val="0"/>
          <c:cat>
            <c:numRef>
              <c:f>Sheet1!$M$36:$M$41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numCache>
            </c:numRef>
          </c:cat>
          <c:val>
            <c:numRef>
              <c:f>Sheet1!$N$36:$N$41</c:f>
              <c:numCache>
                <c:formatCode>0.0_ </c:formatCode>
                <c:ptCount val="6"/>
                <c:pt idx="0">
                  <c:v>53.929539295392956</c:v>
                </c:pt>
                <c:pt idx="1">
                  <c:v>55.215577190542419</c:v>
                </c:pt>
                <c:pt idx="2">
                  <c:v>59.857482185273156</c:v>
                </c:pt>
                <c:pt idx="3">
                  <c:v>64.88095238095238</c:v>
                </c:pt>
                <c:pt idx="4">
                  <c:v>67.173913043478265</c:v>
                </c:pt>
                <c:pt idx="5">
                  <c:v>72.585669781931458</c:v>
                </c:pt>
              </c:numCache>
            </c:numRef>
          </c:val>
        </c:ser>
        <c:ser>
          <c:idx val="1"/>
          <c:order val="1"/>
          <c:tx>
            <c:strRef>
              <c:f>Sheet1!$O$35</c:f>
              <c:strCache>
                <c:ptCount val="1"/>
                <c:pt idx="0">
                  <c:v>TB</c:v>
                </c:pt>
              </c:strCache>
            </c:strRef>
          </c:tx>
          <c:invertIfNegative val="0"/>
          <c:cat>
            <c:numRef>
              <c:f>Sheet1!$M$36:$M$41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numCache>
            </c:numRef>
          </c:cat>
          <c:val>
            <c:numRef>
              <c:f>Sheet1!$O$36:$O$41</c:f>
              <c:numCache>
                <c:formatCode>0.0_ </c:formatCode>
                <c:ptCount val="6"/>
                <c:pt idx="0">
                  <c:v>46.070460704607044</c:v>
                </c:pt>
                <c:pt idx="1">
                  <c:v>44.784422809457581</c:v>
                </c:pt>
                <c:pt idx="2">
                  <c:v>40.142517814726844</c:v>
                </c:pt>
                <c:pt idx="3">
                  <c:v>35.119047619047613</c:v>
                </c:pt>
                <c:pt idx="4">
                  <c:v>32.826086956521735</c:v>
                </c:pt>
                <c:pt idx="5">
                  <c:v>27.414330218068532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47597952"/>
        <c:axId val="148504960"/>
      </c:barChart>
      <c:catAx>
        <c:axId val="1475979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48504960"/>
        <c:crosses val="autoZero"/>
        <c:auto val="1"/>
        <c:lblAlgn val="ctr"/>
        <c:lblOffset val="100"/>
        <c:noMultiLvlLbl val="0"/>
      </c:catAx>
      <c:valAx>
        <c:axId val="148504960"/>
        <c:scaling>
          <c:orientation val="minMax"/>
          <c:max val="100"/>
        </c:scaling>
        <c:delete val="0"/>
        <c:axPos val="l"/>
        <c:majorGridlines/>
        <c:numFmt formatCode="0.0_ " sourceLinked="1"/>
        <c:majorTickMark val="out"/>
        <c:minorTickMark val="none"/>
        <c:tickLblPos val="nextTo"/>
        <c:crossAx val="14759795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Sheet1!$N$45</c:f>
              <c:strCache>
                <c:ptCount val="1"/>
                <c:pt idx="0">
                  <c:v>NTM</c:v>
                </c:pt>
              </c:strCache>
            </c:strRef>
          </c:tx>
          <c:invertIfNegative val="0"/>
          <c:cat>
            <c:numRef>
              <c:f>Sheet1!$M$46:$M$51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numCache>
            </c:numRef>
          </c:cat>
          <c:val>
            <c:numRef>
              <c:f>Sheet1!$N$46:$N$51</c:f>
              <c:numCache>
                <c:formatCode>#,##0.0_);[Red]\(#,##0.0\)</c:formatCode>
                <c:ptCount val="6"/>
                <c:pt idx="0">
                  <c:v>46.382136800452237</c:v>
                </c:pt>
                <c:pt idx="1">
                  <c:v>50.113837591702506</c:v>
                </c:pt>
                <c:pt idx="2">
                  <c:v>57.139291063404897</c:v>
                </c:pt>
                <c:pt idx="3">
                  <c:v>59.643047416089502</c:v>
                </c:pt>
                <c:pt idx="4">
                  <c:v>61.52521525215252</c:v>
                </c:pt>
                <c:pt idx="5">
                  <c:v>68.852459016393439</c:v>
                </c:pt>
              </c:numCache>
            </c:numRef>
          </c:val>
        </c:ser>
        <c:ser>
          <c:idx val="1"/>
          <c:order val="1"/>
          <c:tx>
            <c:strRef>
              <c:f>Sheet1!$O$45</c:f>
              <c:strCache>
                <c:ptCount val="1"/>
                <c:pt idx="0">
                  <c:v>TB</c:v>
                </c:pt>
              </c:strCache>
            </c:strRef>
          </c:tx>
          <c:invertIfNegative val="0"/>
          <c:cat>
            <c:numRef>
              <c:f>Sheet1!$M$46:$M$51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numCache>
            </c:numRef>
          </c:cat>
          <c:val>
            <c:numRef>
              <c:f>Sheet1!$O$46:$O$51</c:f>
              <c:numCache>
                <c:formatCode>#,##0.0_);[Red]\(#,##0.0\)</c:formatCode>
                <c:ptCount val="6"/>
                <c:pt idx="0">
                  <c:v>53.617863199547763</c:v>
                </c:pt>
                <c:pt idx="1">
                  <c:v>49.886162408297494</c:v>
                </c:pt>
                <c:pt idx="2">
                  <c:v>42.86070893659511</c:v>
                </c:pt>
                <c:pt idx="3">
                  <c:v>40.356952583910491</c:v>
                </c:pt>
                <c:pt idx="4">
                  <c:v>38.47478474784748</c:v>
                </c:pt>
                <c:pt idx="5">
                  <c:v>31.147540983606557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48547072"/>
        <c:axId val="148548608"/>
      </c:barChart>
      <c:catAx>
        <c:axId val="1485470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48548608"/>
        <c:crosses val="autoZero"/>
        <c:auto val="1"/>
        <c:lblAlgn val="ctr"/>
        <c:lblOffset val="100"/>
        <c:noMultiLvlLbl val="0"/>
      </c:catAx>
      <c:valAx>
        <c:axId val="148548608"/>
        <c:scaling>
          <c:orientation val="minMax"/>
          <c:max val="100"/>
        </c:scaling>
        <c:delete val="0"/>
        <c:axPos val="l"/>
        <c:majorGridlines/>
        <c:numFmt formatCode="#,##0.0_);[Red]\(#,##0.0\)" sourceLinked="1"/>
        <c:majorTickMark val="out"/>
        <c:minorTickMark val="none"/>
        <c:tickLblPos val="nextTo"/>
        <c:crossAx val="14854707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741966-4F1B-49FE-947C-243BDF7D25A0}" type="datetimeFigureOut">
              <a:rPr lang="ko-KR" altLang="en-US" smtClean="0"/>
              <a:pPr/>
              <a:t>2017-10-24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07AB0B-3BDA-4425-A664-F7D6FF70F838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17717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08463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MAC and M </a:t>
            </a:r>
            <a:r>
              <a:rPr lang="en-US" altLang="ko-KR" dirty="0" err="1" smtClean="0"/>
              <a:t>abscessus</a:t>
            </a:r>
            <a:r>
              <a:rPr lang="en-US" altLang="ko-KR" dirty="0" smtClean="0"/>
              <a:t> are two most frequent causative organisms. Thin-section CT findings of bronchiectasis and bronchiolitis involving more than five lobes, especially when associated with lobular consolidation or a cavity, are highly suggestive of NTM pulmonary infection.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20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732810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TB 210</a:t>
            </a:r>
          </a:p>
          <a:p>
            <a:r>
              <a:rPr lang="en-US" altLang="ko-KR" dirty="0" smtClean="0"/>
              <a:t>NTM 124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21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908219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22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999840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위의 진단기준은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M.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kansasii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MAC, M.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abscessus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등 흔하고 잘 알려진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NTM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폐질환에 잘 적용되는 것으로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모든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NTM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에 이 진단기준을 적용할 수는 없다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이는 호흡기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검체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에서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NTM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이 배양되었을 때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NTM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이 배양되었다는 사실 자 체보다는 정확한 균 동정이 중요하다는 것을 의미한다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예를 들어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M.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kansasii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M.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szulgai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등은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발병력이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높은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균으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로 객담에서 배양된 경우 거의 항상 질병과 관련된다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하지 만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M.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fortuitum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은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발병력이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낮고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M.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gordonae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는 대표적 인 검사실내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오염균으로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간주되는 균으로 질병과 관련되는 경우는 드물다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[5].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24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968651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그림이랑 바꾸기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25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776259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다른 걸로 </a:t>
            </a:r>
            <a:r>
              <a:rPr lang="ko-KR" altLang="en-US" dirty="0" err="1" smtClean="0"/>
              <a:t>다시고민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26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364066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err="1" smtClean="0"/>
              <a:t>다시고민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27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193536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일반적으로 알고 있는 </a:t>
            </a:r>
            <a:r>
              <a:rPr lang="en-US" altLang="ko-KR" dirty="0" smtClean="0"/>
              <a:t>CRE regimen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사용</a:t>
            </a:r>
            <a:r>
              <a:rPr lang="en-US" altLang="ko-KR" baseline="0" dirty="0" smtClean="0"/>
              <a:t>, cavity</a:t>
            </a:r>
            <a:r>
              <a:rPr lang="ko-KR" altLang="en-US" baseline="0" dirty="0" smtClean="0"/>
              <a:t>나 </a:t>
            </a:r>
            <a:r>
              <a:rPr lang="ko-KR" altLang="en-US" baseline="0" dirty="0" err="1" smtClean="0"/>
              <a:t>치료력</a:t>
            </a:r>
            <a:r>
              <a:rPr lang="ko-KR" altLang="en-US" baseline="0" dirty="0" smtClean="0"/>
              <a:t> 유무에 따라 </a:t>
            </a:r>
            <a:r>
              <a:rPr lang="en-US" altLang="ko-KR" baseline="0" dirty="0" smtClean="0"/>
              <a:t>SM </a:t>
            </a:r>
            <a:r>
              <a:rPr lang="ko-KR" altLang="en-US" baseline="0" dirty="0" smtClean="0"/>
              <a:t>및 </a:t>
            </a:r>
            <a:r>
              <a:rPr lang="en-US" altLang="ko-KR" baseline="0" dirty="0" smtClean="0"/>
              <a:t>AM </a:t>
            </a:r>
            <a:r>
              <a:rPr lang="ko-KR" altLang="en-US" baseline="0" dirty="0" smtClean="0"/>
              <a:t>추가 하여 객담 배양이 음전되고 이것이 최소 </a:t>
            </a:r>
            <a:r>
              <a:rPr lang="en-US" altLang="ko-KR" baseline="0" dirty="0" smtClean="0"/>
              <a:t>12</a:t>
            </a:r>
            <a:r>
              <a:rPr lang="ko-KR" altLang="en-US" baseline="0" dirty="0" smtClean="0"/>
              <a:t>개월 </a:t>
            </a:r>
            <a:r>
              <a:rPr lang="ko-KR" altLang="en-US" baseline="0" dirty="0" err="1" smtClean="0"/>
              <a:t>지속될때까지</a:t>
            </a:r>
            <a:r>
              <a:rPr lang="ko-KR" altLang="en-US" baseline="0" dirty="0" smtClean="0"/>
              <a:t> 치료한다</a:t>
            </a:r>
            <a:r>
              <a:rPr lang="en-US" altLang="ko-KR" baseline="0" dirty="0" smtClean="0"/>
              <a:t>.</a:t>
            </a:r>
          </a:p>
          <a:p>
            <a:endParaRPr lang="en-US" altLang="ko-KR" baseline="0" dirty="0" smtClean="0"/>
          </a:p>
          <a:p>
            <a:r>
              <a:rPr lang="ko-KR" altLang="en-US" baseline="0" dirty="0" smtClean="0"/>
              <a:t>분리된 균이 </a:t>
            </a:r>
            <a:r>
              <a:rPr lang="en-US" altLang="ko-KR" baseline="0" dirty="0" smtClean="0"/>
              <a:t>Macrolide </a:t>
            </a:r>
            <a:r>
              <a:rPr lang="ko-KR" altLang="en-US" baseline="0" dirty="0" smtClean="0"/>
              <a:t>내성을 보이면서 </a:t>
            </a:r>
            <a:r>
              <a:rPr lang="ko-KR" altLang="en-US" baseline="0" dirty="0" err="1" smtClean="0"/>
              <a:t>병변이</a:t>
            </a:r>
            <a:r>
              <a:rPr lang="ko-KR" altLang="en-US" baseline="0" dirty="0" smtClean="0"/>
              <a:t> 한쪽 폐에 국한되어 </a:t>
            </a:r>
            <a:r>
              <a:rPr lang="ko-KR" altLang="en-US" baseline="0" dirty="0" err="1" smtClean="0"/>
              <a:t>있는경우</a:t>
            </a:r>
            <a:r>
              <a:rPr lang="ko-KR" altLang="en-US" baseline="0" dirty="0" smtClean="0"/>
              <a:t> 폐절제술을 고려할 수 있다</a:t>
            </a:r>
            <a:r>
              <a:rPr lang="en-US" altLang="ko-KR" baseline="0" dirty="0" smtClean="0"/>
              <a:t>. </a:t>
            </a:r>
          </a:p>
          <a:p>
            <a:endParaRPr lang="en-US" altLang="ko-KR" baseline="0" dirty="0" smtClean="0"/>
          </a:p>
          <a:p>
            <a:endParaRPr lang="en-US" altLang="ko-KR" baseline="0" dirty="0" smtClean="0"/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MAC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는 전세계적으로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NTM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폐질환의 가장 흔한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원인균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이다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M.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avium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과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M.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intracellulare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두 가지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균종이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MAC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에 속한다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이 두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균종은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현재까지는 치료나 예후에서 차이 가 없다고 여겨져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MAC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로 통칭하고 있다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29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832750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최소한 </a:t>
            </a:r>
            <a:r>
              <a:rPr lang="en-US" altLang="ko-KR" dirty="0" smtClean="0"/>
              <a:t>12</a:t>
            </a:r>
            <a:r>
              <a:rPr lang="ko-KR" altLang="en-US" dirty="0" smtClean="0"/>
              <a:t>개월 동안의 배양음전 기간을 포함하여 </a:t>
            </a:r>
            <a:r>
              <a:rPr lang="en-US" altLang="ko-KR" dirty="0" smtClean="0"/>
              <a:t>18</a:t>
            </a:r>
            <a:r>
              <a:rPr lang="ko-KR" altLang="en-US" dirty="0" smtClean="0"/>
              <a:t>개월 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수술은 일반적으로 고려되지 않음</a:t>
            </a:r>
            <a:r>
              <a:rPr lang="en-US" altLang="ko-KR" dirty="0" smtClean="0"/>
              <a:t>….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30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3669397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ko-KR" altLang="en-US" dirty="0" smtClean="0"/>
              <a:t>기간은 정립되어 있지 않음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Localized</a:t>
            </a:r>
            <a:r>
              <a:rPr lang="en-US" altLang="ko-KR" baseline="0" dirty="0" smtClean="0"/>
              <a:t> </a:t>
            </a:r>
            <a:r>
              <a:rPr lang="ko-KR" altLang="en-US" baseline="0" dirty="0" err="1" smtClean="0"/>
              <a:t>병변에서</a:t>
            </a:r>
            <a:r>
              <a:rPr lang="ko-KR" altLang="en-US" baseline="0" dirty="0" smtClean="0"/>
              <a:t> 고려 </a:t>
            </a:r>
            <a:endParaRPr lang="en-US" altLang="ko-KR" baseline="0" dirty="0" smtClean="0"/>
          </a:p>
          <a:p>
            <a:endParaRPr lang="en-US" altLang="ko-KR" baseline="0" dirty="0" smtClean="0"/>
          </a:p>
          <a:p>
            <a:endParaRPr lang="en-US" altLang="ko-KR" baseline="0" dirty="0" smtClean="0"/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M.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abscessus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는 일반적인 항결핵제뿐만 아니라 많은 항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생제에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내성을 보인다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M.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abscessus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는 약제감수성검사에 서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clarithromycin,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amikacin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cefoxitin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등에 대해서만 감 수성을 보인다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감수성검사결과가 다양하기 때문에 진단된 환자에서 모두 약제감수성검사를 시행해야 한다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미국흉부학회와 미국감염학회는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clarithromycin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혹은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azithromycin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을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amikacin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cefoxitin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imipenem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등의 정 주용 항생제와 함께 사용할 것을 권장하고 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[1].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Clarith-romycin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과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azithromycin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등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macrolides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항생제는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M.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abscessus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에 효과가 있는 거의 유일한 경구용 항생제이다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정주용 항생제 중 가장 효과가 있는 항생제는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amikacin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이다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치료 초기에는 하루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 g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까지의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고용량의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cefoxitin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과 함께 사용하도록 추천하고 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Cefoxitin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을 사용할 수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없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는 경우에는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imipenem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으로 대체할 수 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정주용 항생제의 치료기간에 대해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1997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년 진료지침에서 는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2-4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주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2007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년 진료지침에서는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2-4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개월을 추천하고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있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[1,6].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정주용 항생제를 수주에서 수개월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병합치료하면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임상적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방사선학적 호전을 보이지만 비용과 합병증 등의 문제로 이러한 정주용 항생제 치료를 장기간 지속하기는 힘들며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정주용 항생제 치료기간을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2-4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개월로 연장했을 때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균음전률을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높일 수 있는지도 아직까지는 분명하지 않은 실정이다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[12-14]. </a:t>
            </a:r>
          </a:p>
          <a:p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시험관내 약제감수성 검사에서 높은 내성을 보이고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정주 용 항생제를 사용하여야 하며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장기간의 치료기간이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필요하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다는 점 등 때문에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M.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abscessus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폐질환의 치료는 매우 어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렵다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또한 정주용 항생제를 포함한 치료를 하더라도 내과 적 치료만으로 객담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균음전을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이루기는 매우 어려워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병변이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국한된 경우는 폐절제술을 적극적으로 고려해야 한다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미생물학의 발전으로 최근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M.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abscessus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는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M. abs-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cessus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M.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massiliense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그리고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M.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bolletii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라는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가지 다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른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균으로 이루어져 있다는 것이 밝혀졌다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각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균종의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분포 는 나라에 따라 다르며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국내에서는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M.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abscessus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와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M.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massiliense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이 각각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50%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내외를 차지하며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M.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bolletii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는 매 우 드물다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[15]. M.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abscessus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는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clarithromycin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에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노출되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면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erm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유전자가 발현되어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clarithromycin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에 대한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유도내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성이 발현된다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[16].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따라서 약제감수성검사에서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clarithro-mycin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감수성을 보이더라도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실제 환자에게 투여하면 효과 가 소실될 수 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이와 달리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M.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massiliense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는 이러한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cla-rithromycin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유도내성이 발견되지 않아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항생제 치료 성적 이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M.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abscessus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에 비해 매우 높다고 최근 보고되었다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[17].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외국에 비해 국내에서 상대적으로 흔히 발생하는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M.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ab-scessus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와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M.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massiliense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폐질환의 적절한 항생제 치료에 대해서는 향후 지속적인 연구가 필요한 실정이다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31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170629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현재는 </a:t>
            </a:r>
            <a:r>
              <a:rPr lang="en-US" altLang="ko-KR" dirty="0" smtClean="0"/>
              <a:t>150</a:t>
            </a:r>
            <a:r>
              <a:rPr lang="ko-KR" altLang="en-US" dirty="0" smtClean="0"/>
              <a:t>종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4545433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ko-KR" altLang="en-US" dirty="0" smtClean="0"/>
              <a:t>질환이 </a:t>
            </a:r>
            <a:r>
              <a:rPr lang="ko-KR" altLang="en-US" dirty="0" err="1" smtClean="0"/>
              <a:t>결정될때</a:t>
            </a:r>
            <a:r>
              <a:rPr lang="ko-KR" altLang="en-US" dirty="0" smtClean="0"/>
              <a:t> 까지 </a:t>
            </a:r>
            <a:r>
              <a:rPr lang="en-US" altLang="ko-KR" dirty="0" smtClean="0"/>
              <a:t>f/u</a:t>
            </a:r>
            <a:r>
              <a:rPr lang="ko-KR" altLang="en-US" dirty="0" smtClean="0"/>
              <a:t>을 </a:t>
            </a:r>
            <a:r>
              <a:rPr lang="ko-KR" altLang="en-US" dirty="0" err="1" smtClean="0"/>
              <a:t>해야한다</a:t>
            </a:r>
            <a:r>
              <a:rPr lang="en-US" altLang="ko-KR" dirty="0" smtClean="0"/>
              <a:t>.</a:t>
            </a:r>
          </a:p>
          <a:p>
            <a:pPr marL="0" indent="0">
              <a:buNone/>
            </a:pPr>
            <a:r>
              <a:rPr lang="ko-KR" altLang="en-US" dirty="0" err="1" smtClean="0"/>
              <a:t>균에따라</a:t>
            </a:r>
            <a:r>
              <a:rPr lang="ko-KR" altLang="en-US" dirty="0" smtClean="0"/>
              <a:t> 예후가 다르기 때문에</a:t>
            </a:r>
            <a:r>
              <a:rPr lang="en-US" altLang="ko-KR" dirty="0" smtClean="0"/>
              <a:t>………</a:t>
            </a:r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r>
              <a:rPr lang="ko-KR" altLang="en-US" dirty="0" smtClean="0"/>
              <a:t>진단이 나중에 되고 </a:t>
            </a:r>
            <a:r>
              <a:rPr lang="ko-KR" altLang="en-US" dirty="0" err="1" smtClean="0"/>
              <a:t>오래걸리기</a:t>
            </a:r>
            <a:r>
              <a:rPr lang="ko-KR" altLang="en-US" dirty="0" smtClean="0"/>
              <a:t> 때문에 놓치는 환자가 많다 </a:t>
            </a:r>
            <a:endParaRPr lang="en-US" altLang="ko-KR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당연한 사실이지만 당시에는 맞는지 아닌지 </a:t>
            </a:r>
            <a:r>
              <a:rPr lang="ko-KR" altLang="en-US" dirty="0" err="1" smtClean="0"/>
              <a:t>단언할수</a:t>
            </a:r>
            <a:r>
              <a:rPr lang="ko-KR" altLang="en-US" dirty="0" smtClean="0"/>
              <a:t> 없다</a:t>
            </a:r>
            <a:r>
              <a:rPr lang="en-US" altLang="ko-KR" dirty="0" smtClean="0"/>
              <a:t>.  -f/u</a:t>
            </a:r>
            <a:r>
              <a:rPr lang="ko-KR" altLang="en-US" dirty="0" smtClean="0"/>
              <a:t>을 해야 한다</a:t>
            </a:r>
            <a:r>
              <a:rPr lang="en-US" altLang="ko-KR" dirty="0" smtClean="0"/>
              <a:t>…..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사진상으로는 가능성이 </a:t>
            </a:r>
            <a:r>
              <a:rPr lang="ko-KR" altLang="en-US" dirty="0" err="1" smtClean="0"/>
              <a:t>있어보이는</a:t>
            </a:r>
            <a:r>
              <a:rPr lang="ko-KR" altLang="en-US" dirty="0" smtClean="0"/>
              <a:t> 사람이 많은데 </a:t>
            </a:r>
            <a:r>
              <a:rPr lang="en-US" altLang="ko-KR" dirty="0" smtClean="0"/>
              <a:t>f/u </a:t>
            </a:r>
            <a:r>
              <a:rPr lang="ko-KR" altLang="en-US" dirty="0" smtClean="0"/>
              <a:t>을 </a:t>
            </a:r>
            <a:r>
              <a:rPr lang="ko-KR" altLang="en-US" dirty="0" err="1" smtClean="0"/>
              <a:t>안한</a:t>
            </a:r>
            <a:r>
              <a:rPr lang="ko-KR" altLang="en-US" dirty="0" smtClean="0"/>
              <a:t> </a:t>
            </a:r>
            <a:r>
              <a:rPr lang="en-US" altLang="ko-KR" dirty="0" smtClean="0"/>
              <a:t>case</a:t>
            </a:r>
            <a:r>
              <a:rPr lang="ko-KR" altLang="en-US" dirty="0" smtClean="0"/>
              <a:t>도 많음</a:t>
            </a:r>
            <a:r>
              <a:rPr lang="en-US" altLang="ko-KR" dirty="0" smtClean="0"/>
              <a:t>… 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한번보고 다시 </a:t>
            </a:r>
            <a:r>
              <a:rPr lang="ko-KR" altLang="en-US" dirty="0" err="1" smtClean="0"/>
              <a:t>안온다</a:t>
            </a:r>
            <a:r>
              <a:rPr lang="en-US" altLang="ko-KR" dirty="0" smtClean="0"/>
              <a:t>. </a:t>
            </a:r>
          </a:p>
          <a:p>
            <a:r>
              <a:rPr lang="ko-KR" altLang="en-US" dirty="0" smtClean="0"/>
              <a:t>치료를 너무 </a:t>
            </a:r>
            <a:r>
              <a:rPr lang="ko-KR" altLang="en-US" dirty="0" err="1" smtClean="0"/>
              <a:t>안한다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뒤에 진단되어 당시에는 </a:t>
            </a:r>
            <a:r>
              <a:rPr lang="en-US" altLang="ko-KR" dirty="0" smtClean="0"/>
              <a:t>NTM</a:t>
            </a:r>
            <a:r>
              <a:rPr lang="ko-KR" altLang="en-US" dirty="0" smtClean="0"/>
              <a:t>인지 아닌지 알기 어렵다</a:t>
            </a:r>
            <a:r>
              <a:rPr lang="en-US" altLang="ko-KR" dirty="0" smtClean="0"/>
              <a:t>.  Cancer </a:t>
            </a:r>
            <a:r>
              <a:rPr lang="ko-KR" altLang="en-US" dirty="0" smtClean="0"/>
              <a:t>가 매우 많다</a:t>
            </a:r>
            <a:r>
              <a:rPr lang="en-US" altLang="ko-KR" dirty="0" smtClean="0"/>
              <a:t>…..   </a:t>
            </a:r>
          </a:p>
          <a:p>
            <a:r>
              <a:rPr lang="ko-KR" altLang="en-US" dirty="0" smtClean="0"/>
              <a:t>한의사   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>TB </a:t>
            </a:r>
            <a:r>
              <a:rPr lang="ko-KR" altLang="en-US" dirty="0" smtClean="0"/>
              <a:t>및 </a:t>
            </a:r>
            <a:r>
              <a:rPr lang="en-US" altLang="ko-KR" dirty="0" smtClean="0"/>
              <a:t>cancer </a:t>
            </a:r>
            <a:r>
              <a:rPr lang="ko-KR" altLang="en-US" dirty="0" smtClean="0"/>
              <a:t>가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underlying</a:t>
            </a:r>
            <a:r>
              <a:rPr lang="ko-KR" altLang="en-US" baseline="0" dirty="0" smtClean="0"/>
              <a:t>에 많다 </a:t>
            </a:r>
            <a:endParaRPr lang="en-US" altLang="ko-KR" baseline="0" dirty="0" smtClean="0"/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>Epidemiology </a:t>
            </a:r>
            <a:r>
              <a:rPr lang="ko-KR" altLang="en-US" dirty="0" smtClean="0"/>
              <a:t>변화 확인 </a:t>
            </a:r>
            <a:endParaRPr lang="en-US" altLang="ko-KR" dirty="0" smtClean="0"/>
          </a:p>
          <a:p>
            <a:r>
              <a:rPr lang="en-US" altLang="ko-KR" dirty="0" smtClean="0"/>
              <a:t>Baseline character </a:t>
            </a:r>
            <a:r>
              <a:rPr lang="ko-KR" altLang="en-US" dirty="0" smtClean="0"/>
              <a:t>확인</a:t>
            </a:r>
            <a:endParaRPr lang="en-US" altLang="ko-KR" dirty="0" smtClean="0"/>
          </a:p>
          <a:p>
            <a:r>
              <a:rPr lang="ko-KR" altLang="en-US" dirty="0" smtClean="0"/>
              <a:t>이를 토대로 </a:t>
            </a:r>
            <a:r>
              <a:rPr lang="ko-KR" altLang="en-US" dirty="0" err="1" smtClean="0"/>
              <a:t>균주별</a:t>
            </a:r>
            <a:r>
              <a:rPr lang="ko-KR" altLang="en-US" dirty="0" smtClean="0"/>
              <a:t> </a:t>
            </a:r>
            <a:r>
              <a:rPr lang="en-US" altLang="ko-KR" dirty="0" smtClean="0"/>
              <a:t>and </a:t>
            </a:r>
            <a:r>
              <a:rPr lang="en-US" altLang="ko-KR" dirty="0" err="1" smtClean="0"/>
              <a:t>fC</a:t>
            </a:r>
            <a:r>
              <a:rPr lang="en-US" altLang="ko-KR" dirty="0" smtClean="0"/>
              <a:t> nodular form </a:t>
            </a:r>
            <a:r>
              <a:rPr lang="ko-KR" altLang="en-US" dirty="0" smtClean="0"/>
              <a:t>비교분석 </a:t>
            </a:r>
            <a:r>
              <a:rPr lang="en-US" altLang="ko-KR" dirty="0" smtClean="0"/>
              <a:t>or treatment outcome?? </a:t>
            </a:r>
          </a:p>
          <a:p>
            <a:r>
              <a:rPr lang="ko-KR" altLang="en-US" dirty="0" smtClean="0"/>
              <a:t>필요하면 합쳐서 확인 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smtClean="0">
                <a:solidFill>
                  <a:srgbClr val="0070C0"/>
                </a:solidFill>
              </a:rPr>
              <a:t>-</a:t>
            </a:r>
            <a:r>
              <a:rPr lang="ko-KR" altLang="en-US" dirty="0" smtClean="0">
                <a:solidFill>
                  <a:srgbClr val="0070C0"/>
                </a:solidFill>
              </a:rPr>
              <a:t>크게 확인해야 추가해야 </a:t>
            </a:r>
            <a:r>
              <a:rPr lang="ko-KR" altLang="en-US" dirty="0" err="1" smtClean="0">
                <a:solidFill>
                  <a:srgbClr val="0070C0"/>
                </a:solidFill>
              </a:rPr>
              <a:t>할것은</a:t>
            </a:r>
            <a:r>
              <a:rPr lang="ko-KR" altLang="en-US" dirty="0" smtClean="0">
                <a:solidFill>
                  <a:srgbClr val="0070C0"/>
                </a:solidFill>
              </a:rPr>
              <a:t> </a:t>
            </a:r>
            <a:r>
              <a:rPr lang="en-US" altLang="ko-KR" dirty="0" smtClean="0">
                <a:solidFill>
                  <a:srgbClr val="0070C0"/>
                </a:solidFill>
              </a:rPr>
              <a:t>course and </a:t>
            </a:r>
            <a:r>
              <a:rPr lang="ko-KR" altLang="en-US" dirty="0" smtClean="0">
                <a:solidFill>
                  <a:srgbClr val="0070C0"/>
                </a:solidFill>
              </a:rPr>
              <a:t>진단 방법 </a:t>
            </a:r>
            <a:r>
              <a:rPr lang="en-US" altLang="ko-KR" dirty="0" smtClean="0">
                <a:solidFill>
                  <a:srgbClr val="0070C0"/>
                </a:solidFill>
              </a:rPr>
              <a:t>+ </a:t>
            </a:r>
            <a:r>
              <a:rPr lang="ko-KR" altLang="en-US" dirty="0" smtClean="0">
                <a:solidFill>
                  <a:srgbClr val="0070C0"/>
                </a:solidFill>
              </a:rPr>
              <a:t>약의 부작용도 </a:t>
            </a:r>
            <a:endParaRPr lang="en-US" altLang="ko-KR" dirty="0" smtClean="0">
              <a:solidFill>
                <a:srgbClr val="0070C0"/>
              </a:solidFill>
            </a:endParaRPr>
          </a:p>
          <a:p>
            <a:endParaRPr lang="en-US" altLang="ko-KR" dirty="0" smtClean="0"/>
          </a:p>
          <a:p>
            <a:r>
              <a:rPr lang="ko-KR" altLang="en-US" dirty="0" err="1" smtClean="0"/>
              <a:t>느낌점</a:t>
            </a:r>
            <a:r>
              <a:rPr lang="en-US" altLang="ko-KR" dirty="0" smtClean="0"/>
              <a:t>-</a:t>
            </a:r>
            <a:r>
              <a:rPr lang="ko-KR" altLang="en-US" dirty="0" smtClean="0"/>
              <a:t>치료를 너무 </a:t>
            </a:r>
            <a:r>
              <a:rPr lang="ko-KR" altLang="en-US" dirty="0" err="1" smtClean="0"/>
              <a:t>안한다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뒤에 진단되어 당시에는 </a:t>
            </a:r>
            <a:r>
              <a:rPr lang="en-US" altLang="ko-KR" dirty="0" smtClean="0"/>
              <a:t>NTM</a:t>
            </a:r>
            <a:r>
              <a:rPr lang="ko-KR" altLang="en-US" dirty="0" smtClean="0"/>
              <a:t>인지 아닌지 알기 어렵다</a:t>
            </a:r>
            <a:r>
              <a:rPr lang="en-US" altLang="ko-KR" dirty="0" smtClean="0"/>
              <a:t>.  Cancer </a:t>
            </a:r>
            <a:r>
              <a:rPr lang="ko-KR" altLang="en-US" dirty="0" smtClean="0"/>
              <a:t>가 매우 많다</a:t>
            </a:r>
            <a:r>
              <a:rPr lang="en-US" altLang="ko-KR" dirty="0" smtClean="0"/>
              <a:t>…..   </a:t>
            </a:r>
          </a:p>
          <a:p>
            <a:r>
              <a:rPr lang="ko-KR" altLang="en-US" dirty="0" smtClean="0"/>
              <a:t>한의사   </a:t>
            </a:r>
            <a:endParaRPr lang="en-US" altLang="ko-KR" dirty="0" smtClean="0"/>
          </a:p>
          <a:p>
            <a:r>
              <a:rPr lang="en-US" altLang="ko-KR" dirty="0" smtClean="0"/>
              <a:t>2432</a:t>
            </a:r>
          </a:p>
          <a:p>
            <a:r>
              <a:rPr lang="ko-KR" altLang="en-US" dirty="0" smtClean="0"/>
              <a:t>한번만 검사하고 </a:t>
            </a:r>
            <a:r>
              <a:rPr lang="ko-KR" altLang="en-US" dirty="0" err="1" smtClean="0"/>
              <a:t>오지말라한</a:t>
            </a:r>
            <a:r>
              <a:rPr lang="ko-KR" altLang="en-US" dirty="0" smtClean="0"/>
              <a:t> 사람들 </a:t>
            </a:r>
            <a:endParaRPr lang="en-US" altLang="ko-KR" dirty="0" smtClean="0"/>
          </a:p>
          <a:p>
            <a:r>
              <a:rPr lang="ko-KR" altLang="en-US" dirty="0" smtClean="0"/>
              <a:t>사진상으로는 가능성이 </a:t>
            </a:r>
            <a:r>
              <a:rPr lang="ko-KR" altLang="en-US" dirty="0" err="1" smtClean="0"/>
              <a:t>있어보이는</a:t>
            </a:r>
            <a:r>
              <a:rPr lang="ko-KR" altLang="en-US" dirty="0" smtClean="0"/>
              <a:t> 사람이 많은데 </a:t>
            </a:r>
            <a:r>
              <a:rPr lang="en-US" altLang="ko-KR" dirty="0" smtClean="0"/>
              <a:t>f/u </a:t>
            </a:r>
            <a:r>
              <a:rPr lang="ko-KR" altLang="en-US" dirty="0" smtClean="0"/>
              <a:t>을 </a:t>
            </a:r>
            <a:r>
              <a:rPr lang="ko-KR" altLang="en-US" dirty="0" err="1" smtClean="0"/>
              <a:t>안한</a:t>
            </a:r>
            <a:r>
              <a:rPr lang="ko-KR" altLang="en-US" dirty="0" smtClean="0"/>
              <a:t> </a:t>
            </a:r>
            <a:r>
              <a:rPr lang="en-US" altLang="ko-KR" dirty="0" smtClean="0"/>
              <a:t>case</a:t>
            </a:r>
            <a:r>
              <a:rPr lang="ko-KR" altLang="en-US" dirty="0" smtClean="0"/>
              <a:t>도 많음</a:t>
            </a:r>
            <a:r>
              <a:rPr lang="en-US" altLang="ko-KR" dirty="0" smtClean="0"/>
              <a:t>… </a:t>
            </a:r>
          </a:p>
          <a:p>
            <a:r>
              <a:rPr lang="ko-KR" altLang="en-US" dirty="0" smtClean="0"/>
              <a:t>당연한 사실이지만 당시에는 맞는지 아닌지 </a:t>
            </a:r>
            <a:r>
              <a:rPr lang="ko-KR" altLang="en-US" dirty="0" err="1" smtClean="0"/>
              <a:t>단언할수</a:t>
            </a:r>
            <a:r>
              <a:rPr lang="ko-KR" altLang="en-US" dirty="0" smtClean="0"/>
              <a:t> 없다</a:t>
            </a:r>
            <a:r>
              <a:rPr lang="en-US" altLang="ko-KR" dirty="0" smtClean="0"/>
              <a:t>.  -f/u</a:t>
            </a:r>
            <a:r>
              <a:rPr lang="ko-KR" altLang="en-US" dirty="0" smtClean="0"/>
              <a:t>을 해야 한다</a:t>
            </a:r>
            <a:r>
              <a:rPr lang="en-US" altLang="ko-KR" dirty="0" smtClean="0"/>
              <a:t>…..</a:t>
            </a:r>
          </a:p>
          <a:p>
            <a:r>
              <a:rPr lang="ko-KR" altLang="en-US" dirty="0" err="1" smtClean="0"/>
              <a:t>약떨어지면</a:t>
            </a:r>
            <a:r>
              <a:rPr lang="ko-KR" altLang="en-US" dirty="0" smtClean="0"/>
              <a:t> 오세요</a:t>
            </a:r>
            <a:r>
              <a:rPr lang="en-US" altLang="ko-KR" dirty="0" smtClean="0"/>
              <a:t>-&gt; </a:t>
            </a:r>
            <a:r>
              <a:rPr lang="ko-KR" altLang="en-US" dirty="0" err="1" smtClean="0"/>
              <a:t>맞는건지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r>
              <a:rPr lang="en-US" altLang="ko-KR" dirty="0" smtClean="0"/>
              <a:t>CXR</a:t>
            </a:r>
            <a:r>
              <a:rPr lang="ko-KR" altLang="en-US" dirty="0" smtClean="0"/>
              <a:t>이 깨끗해도 동정이 </a:t>
            </a:r>
            <a:r>
              <a:rPr lang="ko-KR" altLang="en-US" dirty="0" err="1" smtClean="0"/>
              <a:t>되는건가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39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401833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err="1" smtClean="0"/>
              <a:t>가래한번</a:t>
            </a:r>
            <a:r>
              <a:rPr lang="ko-KR" altLang="en-US" dirty="0" smtClean="0"/>
              <a:t> 뱉고 </a:t>
            </a:r>
            <a:r>
              <a:rPr lang="en-US" altLang="ko-KR" dirty="0" smtClean="0"/>
              <a:t>f/u loss</a:t>
            </a:r>
            <a:r>
              <a:rPr lang="ko-KR" altLang="en-US" dirty="0" smtClean="0"/>
              <a:t>된 사람이 많다</a:t>
            </a:r>
            <a:r>
              <a:rPr lang="en-US" altLang="ko-KR" dirty="0" smtClean="0"/>
              <a:t>. 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NTM </a:t>
            </a:r>
            <a:r>
              <a:rPr lang="ko-KR" altLang="en-US" dirty="0" smtClean="0"/>
              <a:t>폐질환이 의심되지만</a:t>
            </a:r>
            <a:r>
              <a:rPr lang="en-US" altLang="ko-KR" dirty="0" smtClean="0"/>
              <a:t>, </a:t>
            </a:r>
            <a:r>
              <a:rPr lang="ko-KR" altLang="en-US" dirty="0" smtClean="0"/>
              <a:t>진단기준을 만족하지 못하는</a:t>
            </a:r>
          </a:p>
          <a:p>
            <a:r>
              <a:rPr lang="ko-KR" altLang="en-US" dirty="0" smtClean="0"/>
              <a:t>환자는 진단이 확실해지거나 배제될 때까지 추적관찰을 계</a:t>
            </a:r>
          </a:p>
          <a:p>
            <a:r>
              <a:rPr lang="ko-KR" altLang="en-US" dirty="0" smtClean="0"/>
              <a:t>속해야 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각 </a:t>
            </a:r>
            <a:r>
              <a:rPr lang="ko-KR" altLang="en-US" dirty="0" err="1" smtClean="0"/>
              <a:t>원인균에</a:t>
            </a:r>
            <a:r>
              <a:rPr lang="ko-KR" altLang="en-US" dirty="0" smtClean="0"/>
              <a:t> 따라 치료약제가 다르기 때문에</a:t>
            </a:r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나중에 진단이 되기 때문에 진단에 시간이 오래 걸리고 병이 진행되는 경우가 많다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40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261862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41</a:t>
            </a:fld>
            <a:endParaRPr lang="ko-KR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현재는 </a:t>
            </a:r>
            <a:r>
              <a:rPr lang="en-US" altLang="ko-KR" dirty="0" smtClean="0"/>
              <a:t>150</a:t>
            </a:r>
            <a:r>
              <a:rPr lang="ko-KR" altLang="en-US" dirty="0" smtClean="0"/>
              <a:t>종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906676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방사선 조직학적으로는 결핵과 감별할 수 없고</a:t>
            </a:r>
            <a:r>
              <a:rPr lang="en-US" altLang="ko-KR" dirty="0" smtClean="0"/>
              <a:t>,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특정한 병원체를 동정하는 것만이 유일한 진단법이다</a:t>
            </a:r>
            <a:r>
              <a:rPr lang="en-US" altLang="ko-KR" baseline="0" dirty="0" smtClean="0"/>
              <a:t>. 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97060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년도 넣기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484279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한국데이터 찾기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444005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이상국</a:t>
            </a:r>
            <a:r>
              <a:rPr lang="en-US" altLang="ko-KR" dirty="0" smtClean="0"/>
              <a:t>????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11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855690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err="1" smtClean="0"/>
              <a:t>빼는편이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좋을듯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13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908696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20000"/>
              </a:lnSpc>
              <a:buNone/>
            </a:pPr>
            <a:r>
              <a:rPr lang="en-US" altLang="ko-KR" sz="1200" dirty="0" smtClean="0">
                <a:latin typeface="Times New Roman" pitchFamily="18" charset="0"/>
                <a:cs typeface="Times New Roman" pitchFamily="18" charset="0"/>
              </a:rPr>
              <a:t>Identification of organisms to the species level once grown in culture  </a:t>
            </a:r>
            <a:r>
              <a:rPr lang="ko-KR" altLang="en-US" sz="1200" dirty="0" smtClean="0">
                <a:latin typeface="Times New Roman" pitchFamily="18" charset="0"/>
                <a:cs typeface="Times New Roman" pitchFamily="18" charset="0"/>
              </a:rPr>
              <a:t>아래 </a:t>
            </a:r>
            <a:r>
              <a:rPr lang="ko-KR" altLang="en-US" sz="1200" dirty="0" err="1" smtClean="0">
                <a:latin typeface="Times New Roman" pitchFamily="18" charset="0"/>
                <a:cs typeface="Times New Roman" pitchFamily="18" charset="0"/>
              </a:rPr>
              <a:t>두개다</a:t>
            </a:r>
            <a:r>
              <a:rPr lang="en-US" altLang="ko-KR" sz="1200" dirty="0" smtClean="0">
                <a:latin typeface="Times New Roman" pitchFamily="18" charset="0"/>
                <a:cs typeface="Times New Roman" pitchFamily="18" charset="0"/>
              </a:rPr>
              <a:t>….  </a:t>
            </a:r>
          </a:p>
          <a:p>
            <a:pPr marL="0" indent="0">
              <a:lnSpc>
                <a:spcPct val="120000"/>
              </a:lnSpc>
              <a:buNone/>
            </a:pPr>
            <a:endParaRPr lang="en-US" altLang="ko-KR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Cannot discriminate down to the species level using a single gene for some organisms, particularly some of the rapidly growing mycobacteria Multiple gene sequencing can discriminate species, but is relatively costly </a:t>
            </a:r>
            <a:endParaRPr lang="en-US" altLang="ko-KR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en-US" altLang="ko-KR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Species identification depends on database quality; publicly available databases are often incomplete </a:t>
            </a:r>
          </a:p>
          <a:p>
            <a:pPr marL="0" indent="0">
              <a:lnSpc>
                <a:spcPct val="120000"/>
              </a:lnSpc>
              <a:buNone/>
            </a:pPr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0">
              <a:lnSpc>
                <a:spcPct val="120000"/>
              </a:lnSpc>
              <a:buNone/>
            </a:pPr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1200" dirty="0" smtClean="0">
                <a:latin typeface="Times New Roman" pitchFamily="18" charset="0"/>
                <a:cs typeface="Times New Roman" pitchFamily="18" charset="0"/>
              </a:rPr>
              <a:t>Direct identification(M. </a:t>
            </a:r>
            <a:r>
              <a:rPr lang="en-US" altLang="ko-KR" sz="1200" dirty="0" err="1" smtClean="0">
                <a:latin typeface="Times New Roman" pitchFamily="18" charset="0"/>
                <a:cs typeface="Times New Roman" pitchFamily="18" charset="0"/>
              </a:rPr>
              <a:t>avium</a:t>
            </a:r>
            <a:r>
              <a:rPr lang="en-US" altLang="ko-KR" sz="1200" dirty="0" smtClean="0">
                <a:latin typeface="Times New Roman" pitchFamily="18" charset="0"/>
                <a:cs typeface="Times New Roman" pitchFamily="18" charset="0"/>
              </a:rPr>
              <a:t>, M. </a:t>
            </a:r>
            <a:r>
              <a:rPr lang="en-US" altLang="ko-KR" sz="1200" dirty="0" err="1" smtClean="0">
                <a:latin typeface="Times New Roman" pitchFamily="18" charset="0"/>
                <a:cs typeface="Times New Roman" pitchFamily="18" charset="0"/>
              </a:rPr>
              <a:t>intracellulare</a:t>
            </a:r>
            <a:r>
              <a:rPr lang="en-US" altLang="ko-KR" sz="1200" dirty="0" smtClean="0">
                <a:latin typeface="Times New Roman" pitchFamily="18" charset="0"/>
                <a:cs typeface="Times New Roman" pitchFamily="18" charset="0"/>
              </a:rPr>
              <a:t>, M. </a:t>
            </a:r>
            <a:r>
              <a:rPr lang="en-US" altLang="ko-KR" sz="1200" dirty="0" err="1" smtClean="0">
                <a:latin typeface="Times New Roman" pitchFamily="18" charset="0"/>
                <a:cs typeface="Times New Roman" pitchFamily="18" charset="0"/>
              </a:rPr>
              <a:t>kansasii</a:t>
            </a:r>
            <a:r>
              <a:rPr lang="en-US" altLang="ko-KR" sz="1200" dirty="0" smtClean="0">
                <a:latin typeface="Times New Roman" pitchFamily="18" charset="0"/>
                <a:cs typeface="Times New Roman" pitchFamily="18" charset="0"/>
              </a:rPr>
              <a:t>, M. </a:t>
            </a:r>
            <a:r>
              <a:rPr lang="en-US" altLang="ko-KR" sz="1200" dirty="0" err="1" smtClean="0">
                <a:latin typeface="Times New Roman" pitchFamily="18" charset="0"/>
                <a:cs typeface="Times New Roman" pitchFamily="18" charset="0"/>
              </a:rPr>
              <a:t>malmoense</a:t>
            </a:r>
            <a:r>
              <a:rPr lang="en-US" altLang="ko-KR" sz="1200" dirty="0" smtClean="0">
                <a:latin typeface="Times New Roman" pitchFamily="18" charset="0"/>
                <a:cs typeface="Times New Roman" pitchFamily="18" charset="0"/>
              </a:rPr>
              <a:t>) –line</a:t>
            </a:r>
            <a:r>
              <a:rPr lang="en-US" altLang="ko-KR" sz="1200" baseline="0" dirty="0" smtClean="0">
                <a:latin typeface="Times New Roman" pitchFamily="18" charset="0"/>
                <a:cs typeface="Times New Roman" pitchFamily="18" charset="0"/>
              </a:rPr>
              <a:t> prove assay</a:t>
            </a:r>
            <a:endParaRPr lang="en-US" altLang="ko-KR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14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223366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2017-10-24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2017-10-24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2017-10-24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제목 및 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표 개체 틀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7EAEF8C-DE76-4C57-BD44-F8AB81A6DAB9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28885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342900" indent="-342900">
              <a:lnSpc>
                <a:spcPct val="150000"/>
              </a:lnSpc>
              <a:buFont typeface="Wingdings" panose="05000000000000000000" pitchFamily="2" charset="2"/>
              <a:buChar char="ü"/>
              <a:defRPr sz="2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1pPr>
            <a:lvl2pPr>
              <a:lnSpc>
                <a:spcPct val="150000"/>
              </a:lnSpc>
              <a:defRPr sz="1800">
                <a:latin typeface="HY헤드라인M" panose="02030600000101010101" pitchFamily="18" charset="-127"/>
                <a:ea typeface="HY헤드라인M" panose="02030600000101010101" pitchFamily="18" charset="-127"/>
              </a:defRPr>
            </a:lvl2pPr>
            <a:lvl3pPr>
              <a:lnSpc>
                <a:spcPct val="150000"/>
              </a:lnSpc>
              <a:defRPr sz="1600">
                <a:latin typeface="HY헤드라인M" panose="02030600000101010101" pitchFamily="18" charset="-127"/>
                <a:ea typeface="HY헤드라인M" panose="02030600000101010101" pitchFamily="18" charset="-127"/>
              </a:defRPr>
            </a:lvl3pPr>
            <a:lvl4pPr>
              <a:lnSpc>
                <a:spcPct val="150000"/>
              </a:lnSpc>
              <a:defRPr sz="1400">
                <a:latin typeface="HY헤드라인M" panose="02030600000101010101" pitchFamily="18" charset="-127"/>
                <a:ea typeface="HY헤드라인M" panose="02030600000101010101" pitchFamily="18" charset="-127"/>
              </a:defRPr>
            </a:lvl4pPr>
            <a:lvl5pPr>
              <a:lnSpc>
                <a:spcPct val="150000"/>
              </a:lnSpc>
              <a:defRPr sz="1400">
                <a:latin typeface="HY헤드라인M" panose="02030600000101010101" pitchFamily="18" charset="-127"/>
                <a:ea typeface="HY헤드라인M" panose="02030600000101010101" pitchFamily="18" charset="-127"/>
              </a:defRPr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2017-10-24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2017-10-24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2017-10-24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2017-10-24</a:t>
            </a:fld>
            <a:endParaRPr lang="ko-KR" altLang="en-US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2017-10-24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2017-10-24</a:t>
            </a:fld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2017-10-24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2017-10-24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4A51CF-8D24-4855-A889-3014CC995E25}" type="datetimeFigureOut">
              <a:rPr lang="ko-KR" altLang="en-US" smtClean="0"/>
              <a:pPr/>
              <a:t>2017-10-24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8"/>
          <p:cNvSpPr txBox="1">
            <a:spLocks noChangeArrowheads="1"/>
          </p:cNvSpPr>
          <p:nvPr/>
        </p:nvSpPr>
        <p:spPr bwMode="auto">
          <a:xfrm>
            <a:off x="-20434" y="1196752"/>
            <a:ext cx="9108504" cy="136815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 anchorCtr="0">
            <a:noAutofit/>
          </a:bodyPr>
          <a:lstStyle/>
          <a:p>
            <a:pPr algn="ctr" fontAlgn="auto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Non-</a:t>
            </a:r>
            <a:r>
              <a:rPr lang="en-US" altLang="ko-KR" sz="4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tuberculous</a:t>
            </a:r>
            <a:r>
              <a:rPr lang="en-US" altLang="ko-K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mycobacteria (NTM) lung disease</a:t>
            </a:r>
            <a:endParaRPr lang="en-US" altLang="ko-KR" sz="3600" b="1" kern="0" noProof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Arial Unicode MS" panose="020B0604020202020204" pitchFamily="50" charset="-127"/>
              <a:cs typeface="Times New Roman" pitchFamily="18" charset="0"/>
            </a:endParaRPr>
          </a:p>
        </p:txBody>
      </p:sp>
      <p:sp>
        <p:nvSpPr>
          <p:cNvPr id="6" name="부제목 2"/>
          <p:cNvSpPr>
            <a:spLocks noGrp="1"/>
          </p:cNvSpPr>
          <p:nvPr/>
        </p:nvSpPr>
        <p:spPr>
          <a:xfrm>
            <a:off x="35496" y="4797152"/>
            <a:ext cx="8856984" cy="165618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Arial Unicode MS" panose="020B0604020202020204" pitchFamily="50" charset="-127"/>
                <a:cs typeface="Times New Roman" pitchFamily="18" charset="0"/>
              </a:rPr>
              <a:t>Chi Young Kim</a:t>
            </a:r>
            <a:endParaRPr lang="en-US" altLang="ko-KR" baseline="300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Arial Unicode MS" panose="020B0604020202020204" pitchFamily="50" charset="-127"/>
              <a:cs typeface="Times New Roman" pitchFamily="18" charset="0"/>
            </a:endParaRPr>
          </a:p>
          <a:p>
            <a:pPr algn="l"/>
            <a:endParaRPr lang="en-US" altLang="ko-KR" sz="1800" dirty="0" smtClean="0">
              <a:latin typeface="Times New Roman" pitchFamily="18" charset="0"/>
              <a:ea typeface="Arial Unicode MS" panose="020B0604020202020204" pitchFamily="50" charset="-127"/>
              <a:cs typeface="Times New Roman" pitchFamily="18" charset="0"/>
            </a:endParaRPr>
          </a:p>
          <a:p>
            <a:pPr algn="l"/>
            <a:r>
              <a:rPr lang="en-US" altLang="ko-KR" sz="1800" dirty="0" smtClean="0">
                <a:latin typeface="Times New Roman" pitchFamily="18" charset="0"/>
                <a:ea typeface="Arial Unicode MS" panose="020B0604020202020204" pitchFamily="50" charset="-127"/>
                <a:cs typeface="Times New Roman" pitchFamily="18" charset="0"/>
              </a:rPr>
              <a:t>Division </a:t>
            </a:r>
            <a:r>
              <a:rPr lang="en-US" altLang="ko-KR" sz="1800" dirty="0">
                <a:latin typeface="Times New Roman" pitchFamily="18" charset="0"/>
                <a:ea typeface="Arial Unicode MS" panose="020B0604020202020204" pitchFamily="50" charset="-127"/>
                <a:cs typeface="Times New Roman" pitchFamily="18" charset="0"/>
              </a:rPr>
              <a:t>of Pulmonology, Department of Internal Medicine</a:t>
            </a:r>
            <a:r>
              <a:rPr lang="en-US" altLang="ko-KR" sz="1800" dirty="0" smtClean="0">
                <a:latin typeface="Times New Roman" pitchFamily="18" charset="0"/>
                <a:ea typeface="Arial Unicode MS" panose="020B0604020202020204" pitchFamily="50" charset="-127"/>
                <a:cs typeface="Times New Roman" pitchFamily="18" charset="0"/>
              </a:rPr>
              <a:t>,</a:t>
            </a:r>
          </a:p>
          <a:p>
            <a:pPr algn="l"/>
            <a:r>
              <a:rPr lang="en-US" altLang="ko-KR" sz="1800" dirty="0" smtClean="0">
                <a:latin typeface="Times New Roman" pitchFamily="18" charset="0"/>
                <a:ea typeface="Arial Unicode MS" panose="020B0604020202020204" pitchFamily="50" charset="-127"/>
                <a:cs typeface="Times New Roman" pitchFamily="18" charset="0"/>
              </a:rPr>
              <a:t>Institute </a:t>
            </a:r>
            <a:r>
              <a:rPr lang="en-US" altLang="ko-KR" sz="1800" dirty="0">
                <a:latin typeface="Times New Roman" pitchFamily="18" charset="0"/>
                <a:ea typeface="Arial Unicode MS" panose="020B0604020202020204" pitchFamily="50" charset="-127"/>
                <a:cs typeface="Times New Roman" pitchFamily="18" charset="0"/>
              </a:rPr>
              <a:t>of Chest Diseases, Severance Hospital, </a:t>
            </a:r>
            <a:endParaRPr lang="en-US" altLang="ko-KR" sz="1800" dirty="0" smtClean="0">
              <a:latin typeface="Times New Roman" pitchFamily="18" charset="0"/>
              <a:ea typeface="Arial Unicode MS" panose="020B0604020202020204" pitchFamily="50" charset="-127"/>
              <a:cs typeface="Times New Roman" pitchFamily="18" charset="0"/>
            </a:endParaRPr>
          </a:p>
          <a:p>
            <a:pPr algn="l"/>
            <a:r>
              <a:rPr lang="en-US" altLang="ko-KR" sz="1800" dirty="0" err="1" smtClean="0">
                <a:latin typeface="Times New Roman" pitchFamily="18" charset="0"/>
                <a:ea typeface="Arial Unicode MS" panose="020B0604020202020204" pitchFamily="50" charset="-127"/>
                <a:cs typeface="Times New Roman" pitchFamily="18" charset="0"/>
              </a:rPr>
              <a:t>Yonsei</a:t>
            </a:r>
            <a:r>
              <a:rPr lang="en-US" altLang="ko-KR" sz="1800" dirty="0" smtClean="0">
                <a:latin typeface="Times New Roman" pitchFamily="18" charset="0"/>
                <a:ea typeface="Arial Unicode MS" panose="020B0604020202020204" pitchFamily="50" charset="-127"/>
                <a:cs typeface="Times New Roman" pitchFamily="18" charset="0"/>
              </a:rPr>
              <a:t> </a:t>
            </a:r>
            <a:r>
              <a:rPr lang="en-US" altLang="ko-KR" sz="1800" dirty="0">
                <a:latin typeface="Times New Roman" pitchFamily="18" charset="0"/>
                <a:ea typeface="Arial Unicode MS" panose="020B0604020202020204" pitchFamily="50" charset="-127"/>
                <a:cs typeface="Times New Roman" pitchFamily="18" charset="0"/>
              </a:rPr>
              <a:t>University College of </a:t>
            </a:r>
            <a:r>
              <a:rPr lang="en-US" altLang="ko-KR" sz="1800" dirty="0" smtClean="0">
                <a:latin typeface="Times New Roman" pitchFamily="18" charset="0"/>
                <a:ea typeface="Arial Unicode MS" panose="020B0604020202020204" pitchFamily="50" charset="-127"/>
                <a:cs typeface="Times New Roman" pitchFamily="18" charset="0"/>
              </a:rPr>
              <a:t>Medicine</a:t>
            </a:r>
            <a:endParaRPr lang="en-US" altLang="ko-KR" sz="1800" dirty="0">
              <a:latin typeface="Times New Roman" pitchFamily="18" charset="0"/>
              <a:ea typeface="Arial Unicode MS" panose="020B0604020202020204" pitchFamily="50" charset="-127"/>
              <a:cs typeface="Times New Roman" pitchFamily="18" charset="0"/>
            </a:endParaRPr>
          </a:p>
          <a:p>
            <a:endParaRPr lang="ko-KR" alt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b="1" dirty="0">
                <a:latin typeface="Times New Roman" pitchFamily="18" charset="0"/>
                <a:cs typeface="Times New Roman" pitchFamily="18" charset="0"/>
              </a:rPr>
              <a:t>Clinical significance of pulmonary NTM isolates, Ontario, CANADA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7754" y="2142225"/>
            <a:ext cx="8229600" cy="3892550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altLang="ko-KR" sz="2400" dirty="0">
                <a:latin typeface="Times New Roman" pitchFamily="18" charset="0"/>
                <a:cs typeface="Times New Roman" pitchFamily="18" charset="0"/>
              </a:rPr>
              <a:t>2,090 patients with pulmonary NTM isolates in 2003</a:t>
            </a:r>
          </a:p>
          <a:p>
            <a:pPr>
              <a:lnSpc>
                <a:spcPct val="120000"/>
              </a:lnSpc>
            </a:pPr>
            <a:r>
              <a:rPr lang="en-US" altLang="ko-KR" sz="2400" dirty="0">
                <a:latin typeface="Times New Roman" pitchFamily="18" charset="0"/>
                <a:cs typeface="Times New Roman" pitchFamily="18" charset="0"/>
              </a:rPr>
              <a:t>1997 ATS Diagnostic criteria for NTM</a:t>
            </a:r>
          </a:p>
          <a:p>
            <a:pPr>
              <a:lnSpc>
                <a:spcPct val="120000"/>
              </a:lnSpc>
            </a:pPr>
            <a:r>
              <a:rPr lang="en-US" altLang="ko-KR" sz="2400" dirty="0">
                <a:latin typeface="Times New Roman" pitchFamily="18" charset="0"/>
                <a:cs typeface="Times New Roman" pitchFamily="18" charset="0"/>
              </a:rPr>
              <a:t>119 </a:t>
            </a:r>
            <a:r>
              <a:rPr lang="en-US" altLang="ko-KR" sz="2400" dirty="0" err="1">
                <a:latin typeface="Times New Roman" pitchFamily="18" charset="0"/>
                <a:cs typeface="Times New Roman" pitchFamily="18" charset="0"/>
              </a:rPr>
              <a:t>pts</a:t>
            </a:r>
            <a:r>
              <a:rPr lang="en-US" altLang="ko-KR" sz="2400" dirty="0">
                <a:latin typeface="Times New Roman" pitchFamily="18" charset="0"/>
                <a:cs typeface="Times New Roman" pitchFamily="18" charset="0"/>
              </a:rPr>
              <a:t> with adequate information for all ATS criteria</a:t>
            </a:r>
          </a:p>
          <a:p>
            <a:pPr>
              <a:lnSpc>
                <a:spcPct val="120000"/>
              </a:lnSpc>
            </a:pPr>
            <a:r>
              <a:rPr lang="en-US" altLang="ko-KR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33% (39/119)</a:t>
            </a:r>
            <a:r>
              <a:rPr lang="en-US" altLang="ko-KR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2400" dirty="0">
                <a:latin typeface="Times New Roman" pitchFamily="18" charset="0"/>
                <a:cs typeface="Times New Roman" pitchFamily="18" charset="0"/>
              </a:rPr>
              <a:t>fulfilled all criteria   </a:t>
            </a:r>
            <a:r>
              <a:rPr lang="en-US" altLang="ko-KR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altLang="ko-KR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NTM </a:t>
            </a:r>
            <a:r>
              <a:rPr lang="en-US" altLang="ko-KR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lung disease</a:t>
            </a:r>
          </a:p>
        </p:txBody>
      </p:sp>
      <p:sp>
        <p:nvSpPr>
          <p:cNvPr id="92164" name="Text Box 4"/>
          <p:cNvSpPr txBox="1">
            <a:spLocks noChangeArrowheads="1"/>
          </p:cNvSpPr>
          <p:nvPr/>
        </p:nvSpPr>
        <p:spPr bwMode="auto">
          <a:xfrm>
            <a:off x="5003800" y="6021388"/>
            <a:ext cx="3744913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altLang="ko-KR" sz="1400" i="1" dirty="0">
                <a:latin typeface="Times New Roman" pitchFamily="18" charset="0"/>
              </a:rPr>
              <a:t>Thorax 2007; 62; 661</a:t>
            </a:r>
          </a:p>
        </p:txBody>
      </p:sp>
    </p:spTree>
    <p:extLst>
      <p:ext uri="{BB962C8B-B14F-4D97-AF65-F5344CB8AC3E}">
        <p14:creationId xmlns:p14="http://schemas.microsoft.com/office/powerpoint/2010/main" val="2261243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b="1" dirty="0">
                <a:latin typeface="Times New Roman" pitchFamily="18" charset="0"/>
                <a:cs typeface="Times New Roman" pitchFamily="18" charset="0"/>
              </a:rPr>
              <a:t>Clinical significance of NTM isolated from respiratory specimens in Korea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600200"/>
            <a:ext cx="8642350" cy="4525963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altLang="ko-KR" sz="2200" dirty="0">
                <a:latin typeface="Times New Roman" pitchFamily="18" charset="0"/>
                <a:cs typeface="Times New Roman" pitchFamily="18" charset="0"/>
              </a:rPr>
              <a:t>NTM-positive culture of 1,548 respiratory specimen from 794 </a:t>
            </a:r>
            <a:r>
              <a:rPr lang="en-US" altLang="ko-KR" sz="2200" dirty="0" err="1">
                <a:latin typeface="Times New Roman" pitchFamily="18" charset="0"/>
                <a:cs typeface="Times New Roman" pitchFamily="18" charset="0"/>
              </a:rPr>
              <a:t>pts</a:t>
            </a:r>
            <a:endParaRPr lang="en-US" altLang="ko-KR" sz="2200" dirty="0"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120000"/>
              </a:lnSpc>
            </a:pPr>
            <a:r>
              <a:rPr lang="en-US" altLang="ko-KR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131 patients (17%)  :  Definite NTM lung disease</a:t>
            </a:r>
          </a:p>
          <a:p>
            <a:pPr lvl="1">
              <a:lnSpc>
                <a:spcPct val="120000"/>
              </a:lnSpc>
            </a:pPr>
            <a:r>
              <a:rPr lang="en-US" altLang="ko-KR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64 patients (8%)  :  Probable NTM lung disease</a:t>
            </a:r>
          </a:p>
          <a:p>
            <a:pPr lvl="1">
              <a:lnSpc>
                <a:spcPct val="120000"/>
              </a:lnSpc>
            </a:pPr>
            <a:r>
              <a:rPr lang="en-US" altLang="ko-KR" sz="2200" dirty="0">
                <a:latin typeface="Times New Roman" pitchFamily="18" charset="0"/>
                <a:cs typeface="Times New Roman" pitchFamily="18" charset="0"/>
              </a:rPr>
              <a:t>Others (599 </a:t>
            </a:r>
            <a:r>
              <a:rPr lang="en-US" altLang="ko-KR" sz="2200" dirty="0" err="1">
                <a:latin typeface="Times New Roman" pitchFamily="18" charset="0"/>
                <a:cs typeface="Times New Roman" pitchFamily="18" charset="0"/>
              </a:rPr>
              <a:t>pts</a:t>
            </a:r>
            <a:r>
              <a:rPr lang="en-US" altLang="ko-KR" sz="2200" dirty="0">
                <a:latin typeface="Times New Roman" pitchFamily="18" charset="0"/>
                <a:cs typeface="Times New Roman" pitchFamily="18" charset="0"/>
              </a:rPr>
              <a:t>, 75%)  :  Unlikely disease</a:t>
            </a:r>
          </a:p>
        </p:txBody>
      </p:sp>
      <p:sp>
        <p:nvSpPr>
          <p:cNvPr id="90116" name="Rectangle 4"/>
          <p:cNvSpPr>
            <a:spLocks noChangeArrowheads="1"/>
          </p:cNvSpPr>
          <p:nvPr/>
        </p:nvSpPr>
        <p:spPr bwMode="auto">
          <a:xfrm>
            <a:off x="3203575" y="6381750"/>
            <a:ext cx="5472113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/>
            <a:r>
              <a:rPr lang="en-US" altLang="ko-KR" sz="1800" i="1">
                <a:latin typeface="Times New Roman" pitchFamily="18" charset="0"/>
              </a:rPr>
              <a:t>Chest 2006;129:341</a:t>
            </a:r>
          </a:p>
        </p:txBody>
      </p:sp>
      <p:pic>
        <p:nvPicPr>
          <p:cNvPr id="9011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3860800"/>
            <a:ext cx="9023350" cy="241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2814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2800" b="1" dirty="0">
                <a:latin typeface="Times New Roman" pitchFamily="18" charset="0"/>
                <a:cs typeface="Times New Roman" pitchFamily="18" charset="0"/>
              </a:rPr>
              <a:t>Common etiologic organism in patients with </a:t>
            </a:r>
            <a:r>
              <a:rPr lang="en-US" altLang="ko-KR" sz="2800" b="1" dirty="0" err="1">
                <a:latin typeface="Times New Roman" pitchFamily="18" charset="0"/>
                <a:cs typeface="Times New Roman" pitchFamily="18" charset="0"/>
              </a:rPr>
              <a:t>nontuberculous</a:t>
            </a:r>
            <a:r>
              <a:rPr lang="en-US" altLang="ko-KR" sz="2800" b="1" dirty="0">
                <a:latin typeface="Times New Roman" pitchFamily="18" charset="0"/>
                <a:cs typeface="Times New Roman" pitchFamily="18" charset="0"/>
              </a:rPr>
              <a:t> mycobacterial lung disease in Korea</a:t>
            </a:r>
            <a:endParaRPr lang="ko-KR" alt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표 개체 틀 3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4210595486"/>
              </p:ext>
            </p:extLst>
          </p:nvPr>
        </p:nvGraphicFramePr>
        <p:xfrm>
          <a:off x="179512" y="1700808"/>
          <a:ext cx="8784976" cy="43924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84176"/>
                <a:gridCol w="1608908"/>
                <a:gridCol w="2048851"/>
                <a:gridCol w="1811139"/>
                <a:gridCol w="1731902"/>
              </a:tblGrid>
              <a:tr h="40188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Author, year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54" marR="8154" marT="8154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a-DK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Koh et al., 2006 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54" marR="8154" marT="8154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Park et al., 2010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54" marR="8154" marT="8154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a-DK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Lee et al., 2012 </a:t>
                      </a:r>
                      <a:endParaRPr lang="da-DK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54" marR="8154" marT="8154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Jang et al., 2014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54" marR="8154" marT="8154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38441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No. of patients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54" marR="8154" marT="815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195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54" marR="8154" marT="815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651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54" marR="8154" marT="815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345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54" marR="8154" marT="815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111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54" marR="8154" marT="8154" marB="0" anchor="ctr">
                    <a:noFill/>
                  </a:tcPr>
                </a:tc>
              </a:tr>
              <a:tr h="63253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M. </a:t>
                      </a:r>
                      <a:r>
                        <a:rPr lang="en-US" sz="1200" u="none" strike="noStrik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avium</a:t>
                      </a:r>
                      <a:r>
                        <a:rPr lang="en-US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complex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54" marR="8154" marT="8154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94 (48%)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54" marR="8154" marT="8154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63%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54" marR="8154" marT="8154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263 (76%)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54" marR="8154" marT="8154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73 (66%)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54" marR="8154" marT="8154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8441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</a:t>
                      </a:r>
                      <a:r>
                        <a:rPr lang="en-US" sz="12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lang="en-US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en-US" sz="1200" u="none" strike="noStrik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avium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54" marR="8154" marT="815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54" marR="8154" marT="815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54" marR="8154" marT="815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141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54" marR="8154" marT="815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54" marR="8154" marT="8154" marB="0" anchor="ctr">
                    <a:noFill/>
                  </a:tcPr>
                </a:tc>
              </a:tr>
              <a:tr h="4190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lang="en-US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en-US" sz="1200" u="none" strike="noStrike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Intracellulare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54" marR="8154" marT="815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54" marR="8154" marT="815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54" marR="8154" marT="815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122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54" marR="8154" marT="815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54" marR="8154" marT="8154" marB="0" anchor="ctr">
                    <a:noFill/>
                  </a:tcPr>
                </a:tc>
              </a:tr>
              <a:tr h="63253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M. </a:t>
                      </a:r>
                      <a:r>
                        <a:rPr lang="en-US" sz="1200" u="none" strike="noStrik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abscessus</a:t>
                      </a:r>
                      <a:r>
                        <a:rPr lang="en-US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complex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54" marR="8154" marT="8154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 (33%)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54" marR="8154" marT="8154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27%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54" marR="8154" marT="8154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63 (18%)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54" marR="8154" marT="8154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 (29%)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54" marR="8154" marT="8154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8441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M</a:t>
                      </a:r>
                      <a:r>
                        <a:rPr lang="en-US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en-US" sz="1200" u="none" strike="noStrik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abscessus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54" marR="8154" marT="815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54" marR="8154" marT="815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54" marR="8154" marT="815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54" marR="8154" marT="815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54" marR="8154" marT="8154" marB="0" anchor="ctr">
                    <a:noFill/>
                  </a:tcPr>
                </a:tc>
              </a:tr>
              <a:tr h="38441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M</a:t>
                      </a:r>
                      <a:r>
                        <a:rPr lang="en-US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en-US" sz="1200" u="none" strike="noStrik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massiliense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54" marR="8154" marT="815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54" marR="8154" marT="815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54" marR="8154" marT="815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54" marR="8154" marT="815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54" marR="8154" marT="8154" marB="0" anchor="ctr">
                    <a:noFill/>
                  </a:tcPr>
                </a:tc>
              </a:tr>
              <a:tr h="38441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lang="en-US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en-US" sz="1200" u="none" strike="noStrik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kansasii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54" marR="8154" marT="8154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(4%)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54" marR="8154" marT="8154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54" marR="8154" marT="8154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(2%)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54" marR="8154" marT="8154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(1%)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54" marR="8154" marT="8154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8441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Others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54" marR="8154" marT="815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 (15%)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54" marR="8154" marT="815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10%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54" marR="8154" marT="815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 (3%)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54" marR="8154" marT="8154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(5%)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54" marR="8154" marT="8154" marB="0" anchor="ctr">
                    <a:noFill/>
                  </a:tcPr>
                </a:tc>
              </a:tr>
            </a:tbl>
          </a:graphicData>
        </a:graphic>
      </p:graphicFrame>
      <p:sp>
        <p:nvSpPr>
          <p:cNvPr id="5" name="직사각형 4"/>
          <p:cNvSpPr/>
          <p:nvPr/>
        </p:nvSpPr>
        <p:spPr>
          <a:xfrm>
            <a:off x="4139952" y="6021288"/>
            <a:ext cx="48245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o-KR" altLang="en-US" dirty="0"/>
          </a:p>
          <a:p>
            <a:r>
              <a:rPr lang="sv-SE" altLang="ko-KR" dirty="0"/>
              <a:t> </a:t>
            </a:r>
            <a:r>
              <a:rPr lang="sv-SE" altLang="ko-KR" i="1" dirty="0"/>
              <a:t>Korean Med Sci 2016; 31: 649-659 </a:t>
            </a:r>
            <a:endParaRPr lang="ko-KR" altLang="en-US" i="1" dirty="0"/>
          </a:p>
        </p:txBody>
      </p:sp>
    </p:spTree>
    <p:extLst>
      <p:ext uri="{BB962C8B-B14F-4D97-AF65-F5344CB8AC3E}">
        <p14:creationId xmlns:p14="http://schemas.microsoft.com/office/powerpoint/2010/main" val="2280122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61975"/>
            <a:ext cx="8229600" cy="850900"/>
          </a:xfrm>
        </p:spPr>
        <p:txBody>
          <a:bodyPr>
            <a:normAutofit fontScale="90000"/>
          </a:bodyPr>
          <a:lstStyle/>
          <a:p>
            <a:r>
              <a:rPr lang="en-US" altLang="ko-KR" sz="2800" b="1" dirty="0">
                <a:latin typeface="Arial" charset="0"/>
              </a:rPr>
              <a:t>Prevalence of NTM lung disease in patient with AFB smear-positive specimens by Age</a:t>
            </a:r>
          </a:p>
        </p:txBody>
      </p:sp>
      <p:pic>
        <p:nvPicPr>
          <p:cNvPr id="942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83"/>
          <a:stretch>
            <a:fillRect/>
          </a:stretch>
        </p:blipFill>
        <p:spPr bwMode="auto">
          <a:xfrm>
            <a:off x="1622425" y="1700213"/>
            <a:ext cx="6045200" cy="453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4213" name="Text Box 5"/>
          <p:cNvSpPr txBox="1">
            <a:spLocks noChangeArrowheads="1"/>
          </p:cNvSpPr>
          <p:nvPr/>
        </p:nvSpPr>
        <p:spPr bwMode="auto">
          <a:xfrm>
            <a:off x="5848350" y="6396038"/>
            <a:ext cx="31877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ko-KR" altLang="ko-KR"/>
          </a:p>
        </p:txBody>
      </p:sp>
      <p:sp>
        <p:nvSpPr>
          <p:cNvPr id="94214" name="Text Box 6"/>
          <p:cNvSpPr txBox="1">
            <a:spLocks noChangeArrowheads="1"/>
          </p:cNvSpPr>
          <p:nvPr/>
        </p:nvSpPr>
        <p:spPr bwMode="auto">
          <a:xfrm>
            <a:off x="4932363" y="6237288"/>
            <a:ext cx="38877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altLang="ko-KR" sz="1600" i="1">
                <a:latin typeface="Times New Roman" pitchFamily="18" charset="0"/>
              </a:rPr>
              <a:t>Int J Tuberc Lung Dis, 2006; 10(9); 1001</a:t>
            </a:r>
          </a:p>
        </p:txBody>
      </p:sp>
    </p:spTree>
    <p:extLst>
      <p:ext uri="{BB962C8B-B14F-4D97-AF65-F5344CB8AC3E}">
        <p14:creationId xmlns:p14="http://schemas.microsoft.com/office/powerpoint/2010/main" val="3434255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74638"/>
            <a:ext cx="8642350" cy="1143000"/>
          </a:xfrm>
        </p:spPr>
        <p:txBody>
          <a:bodyPr/>
          <a:lstStyle/>
          <a:p>
            <a:r>
              <a:rPr lang="en-US" altLang="ko-KR" sz="3200" b="1" dirty="0">
                <a:latin typeface="Times New Roman" pitchFamily="18" charset="0"/>
                <a:cs typeface="Times New Roman" pitchFamily="18" charset="0"/>
              </a:rPr>
              <a:t>Microbiological tools for the diagnosis of NTM pulmonary disease </a:t>
            </a:r>
            <a:endParaRPr lang="en-US" altLang="ko-KR" sz="3200" b="1" dirty="0">
              <a:solidFill>
                <a:srgbClr val="CC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773238"/>
            <a:ext cx="8135938" cy="4322762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altLang="ko-KR" b="1" dirty="0">
                <a:latin typeface="Times New Roman" pitchFamily="18" charset="0"/>
                <a:cs typeface="Times New Roman" pitchFamily="18" charset="0"/>
              </a:rPr>
              <a:t>Acid-fast smear (</a:t>
            </a:r>
            <a:r>
              <a:rPr lang="en-US" altLang="ko-KR" b="1" dirty="0" err="1">
                <a:latin typeface="Times New Roman" pitchFamily="18" charset="0"/>
                <a:cs typeface="Times New Roman" pitchFamily="18" charset="0"/>
              </a:rPr>
              <a:t>Kinyoun</a:t>
            </a:r>
            <a:r>
              <a:rPr lang="en-US" altLang="ko-KR" b="1" dirty="0">
                <a:latin typeface="Times New Roman" pitchFamily="18" charset="0"/>
                <a:cs typeface="Times New Roman" pitchFamily="18" charset="0"/>
              </a:rPr>
              <a:t> or </a:t>
            </a:r>
            <a:r>
              <a:rPr lang="en-US" altLang="ko-KR" b="1" dirty="0" err="1">
                <a:latin typeface="Times New Roman" pitchFamily="18" charset="0"/>
                <a:cs typeface="Times New Roman" pitchFamily="18" charset="0"/>
              </a:rPr>
              <a:t>rhodamine</a:t>
            </a:r>
            <a:r>
              <a:rPr lang="en-US" altLang="ko-KR" b="1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altLang="ko-KR" b="1" dirty="0" err="1">
                <a:latin typeface="Times New Roman" pitchFamily="18" charset="0"/>
                <a:cs typeface="Times New Roman" pitchFamily="18" charset="0"/>
              </a:rPr>
              <a:t>auramine</a:t>
            </a:r>
            <a:r>
              <a:rPr lang="en-US" altLang="ko-KR" b="1" dirty="0">
                <a:latin typeface="Times New Roman" pitchFamily="18" charset="0"/>
                <a:cs typeface="Times New Roman" pitchFamily="18" charset="0"/>
              </a:rPr>
              <a:t>) </a:t>
            </a:r>
            <a:endParaRPr lang="en-US" altLang="ko-KR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1800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altLang="ko-KR" sz="1800" dirty="0">
                <a:latin typeface="Times New Roman" pitchFamily="18" charset="0"/>
                <a:cs typeface="Times New Roman" pitchFamily="18" charset="0"/>
              </a:rPr>
              <a:t>Rapid </a:t>
            </a:r>
            <a:r>
              <a:rPr lang="en-US" altLang="ko-KR" sz="1800" dirty="0" smtClean="0">
                <a:latin typeface="Times New Roman" pitchFamily="18" charset="0"/>
                <a:cs typeface="Times New Roman" pitchFamily="18" charset="0"/>
              </a:rPr>
              <a:t>identification, </a:t>
            </a:r>
            <a:r>
              <a:rPr lang="en-US" altLang="ko-KR" sz="1800" dirty="0">
                <a:latin typeface="Times New Roman" pitchFamily="18" charset="0"/>
                <a:cs typeface="Times New Roman" pitchFamily="18" charset="0"/>
              </a:rPr>
              <a:t>Poor sensitivity </a:t>
            </a:r>
            <a:r>
              <a:rPr lang="en-US" altLang="ko-KR" sz="1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ko-KR" sz="1800" dirty="0">
                <a:latin typeface="Times New Roman" pitchFamily="18" charset="0"/>
                <a:cs typeface="Times New Roman" pitchFamily="18" charset="0"/>
              </a:rPr>
              <a:t>especially nodular </a:t>
            </a:r>
            <a:r>
              <a:rPr lang="en-US" altLang="ko-KR" sz="1800" dirty="0" err="1">
                <a:latin typeface="Times New Roman" pitchFamily="18" charset="0"/>
                <a:cs typeface="Times New Roman" pitchFamily="18" charset="0"/>
              </a:rPr>
              <a:t>bronchiectatic</a:t>
            </a:r>
            <a:r>
              <a:rPr lang="en-US" altLang="ko-KR" sz="18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ko-KR" sz="18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en-US" altLang="ko-KR" b="1" dirty="0">
                <a:latin typeface="Times New Roman" pitchFamily="18" charset="0"/>
                <a:cs typeface="Times New Roman" pitchFamily="18" charset="0"/>
              </a:rPr>
              <a:t>Mycobacterial culture </a:t>
            </a:r>
            <a:endParaRPr lang="en-US" altLang="ko-KR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1800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altLang="ko-KR" sz="1800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altLang="ko-KR" sz="1800" dirty="0" smtClean="0">
                <a:latin typeface="Times New Roman" pitchFamily="18" charset="0"/>
                <a:cs typeface="Times New Roman" pitchFamily="18" charset="0"/>
              </a:rPr>
              <a:t>btain </a:t>
            </a:r>
            <a:r>
              <a:rPr lang="en-US" altLang="ko-KR" sz="1800" dirty="0">
                <a:latin typeface="Times New Roman" pitchFamily="18" charset="0"/>
                <a:cs typeface="Times New Roman" pitchFamily="18" charset="0"/>
              </a:rPr>
              <a:t>an isolate for subsequent identification and possible susceptibility testing </a:t>
            </a:r>
            <a:endParaRPr lang="en-US" altLang="ko-KR" sz="18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en-US" altLang="ko-KR" b="1" dirty="0">
                <a:latin typeface="Times New Roman" pitchFamily="18" charset="0"/>
                <a:cs typeface="Times New Roman" pitchFamily="18" charset="0"/>
              </a:rPr>
              <a:t>Line probe assay (e.g., </a:t>
            </a:r>
            <a:r>
              <a:rPr lang="en-US" altLang="ko-KR" b="1" dirty="0" err="1">
                <a:latin typeface="Times New Roman" pitchFamily="18" charset="0"/>
                <a:cs typeface="Times New Roman" pitchFamily="18" charset="0"/>
              </a:rPr>
              <a:t>GenoType</a:t>
            </a:r>
            <a:r>
              <a:rPr lang="en-US" altLang="ko-KR" b="1" dirty="0">
                <a:latin typeface="Times New Roman" pitchFamily="18" charset="0"/>
                <a:cs typeface="Times New Roman" pitchFamily="18" charset="0"/>
              </a:rPr>
              <a:t> Mycobacteria Direct) </a:t>
            </a:r>
            <a:endParaRPr lang="en-US" altLang="ko-KR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800" dirty="0" smtClean="0">
                <a:latin typeface="Times New Roman" pitchFamily="18" charset="0"/>
                <a:cs typeface="Times New Roman" pitchFamily="18" charset="0"/>
              </a:rPr>
              <a:t>      poor sensitivity,  </a:t>
            </a:r>
            <a:r>
              <a:rPr lang="en-US" altLang="ko-KR" sz="1800" dirty="0">
                <a:latin typeface="Times New Roman" pitchFamily="18" charset="0"/>
                <a:cs typeface="Times New Roman" pitchFamily="18" charset="0"/>
              </a:rPr>
              <a:t>Not useful for rapidly </a:t>
            </a:r>
            <a:r>
              <a:rPr lang="en-US" altLang="ko-KR" sz="1800" dirty="0" smtClean="0">
                <a:latin typeface="Times New Roman" pitchFamily="18" charset="0"/>
                <a:cs typeface="Times New Roman" pitchFamily="18" charset="0"/>
              </a:rPr>
              <a:t>growing mycobacteria </a:t>
            </a:r>
            <a:endParaRPr lang="en-US" altLang="ko-KR" sz="18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en-US" altLang="ko-KR" b="1" dirty="0">
                <a:latin typeface="Times New Roman" pitchFamily="18" charset="0"/>
                <a:cs typeface="Times New Roman" pitchFamily="18" charset="0"/>
              </a:rPr>
              <a:t>Gene sequencing (e.g., 16S, </a:t>
            </a:r>
            <a:r>
              <a:rPr lang="en-US" altLang="ko-KR" b="1" dirty="0" err="1">
                <a:latin typeface="Times New Roman" pitchFamily="18" charset="0"/>
                <a:cs typeface="Times New Roman" pitchFamily="18" charset="0"/>
              </a:rPr>
              <a:t>hsp</a:t>
            </a:r>
            <a:r>
              <a:rPr lang="en-US" altLang="ko-KR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ko-KR" b="1" dirty="0" err="1">
                <a:latin typeface="Times New Roman" pitchFamily="18" charset="0"/>
                <a:cs typeface="Times New Roman" pitchFamily="18" charset="0"/>
              </a:rPr>
              <a:t>rpoB</a:t>
            </a:r>
            <a:r>
              <a:rPr lang="en-US" altLang="ko-KR" b="1" dirty="0">
                <a:latin typeface="Times New Roman" pitchFamily="18" charset="0"/>
                <a:cs typeface="Times New Roman" pitchFamily="18" charset="0"/>
              </a:rPr>
              <a:t>, 16S–23S ITS) </a:t>
            </a:r>
            <a:endParaRPr lang="en-US" altLang="ko-KR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1800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altLang="ko-KR" sz="1800" dirty="0" smtClean="0">
                <a:latin typeface="Times New Roman" pitchFamily="18" charset="0"/>
                <a:cs typeface="Times New Roman" pitchFamily="18" charset="0"/>
              </a:rPr>
              <a:t>relatively </a:t>
            </a:r>
            <a:r>
              <a:rPr lang="en-US" altLang="ko-KR" sz="1800" dirty="0">
                <a:latin typeface="Times New Roman" pitchFamily="18" charset="0"/>
                <a:cs typeface="Times New Roman" pitchFamily="18" charset="0"/>
              </a:rPr>
              <a:t>costly </a:t>
            </a:r>
            <a:endParaRPr lang="en-US" altLang="ko-KR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en-US" altLang="ko-KR" b="1" dirty="0" smtClean="0">
                <a:latin typeface="Times New Roman" pitchFamily="18" charset="0"/>
                <a:cs typeface="Times New Roman" pitchFamily="18" charset="0"/>
              </a:rPr>
              <a:t>MALDI-TOF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8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altLang="ko-KR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800" dirty="0" smtClean="0">
                <a:latin typeface="Times New Roman" pitchFamily="18" charset="0"/>
                <a:cs typeface="Times New Roman" pitchFamily="18" charset="0"/>
              </a:rPr>
              <a:t>depends </a:t>
            </a:r>
            <a:r>
              <a:rPr lang="en-US" altLang="ko-KR" sz="1800" dirty="0">
                <a:latin typeface="Times New Roman" pitchFamily="18" charset="0"/>
                <a:cs typeface="Times New Roman" pitchFamily="18" charset="0"/>
              </a:rPr>
              <a:t>on database quality </a:t>
            </a:r>
            <a:endParaRPr lang="en-US" altLang="ko-KR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3707904" y="6106159"/>
            <a:ext cx="54360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i="1" dirty="0">
                <a:latin typeface="Times New Roman" pitchFamily="18" charset="0"/>
                <a:cs typeface="Times New Roman" pitchFamily="18" charset="0"/>
              </a:rPr>
              <a:t>International Journal of Infectious Diseases 45 (2016) 123–134 </a:t>
            </a:r>
            <a:endParaRPr lang="ko-KR" altLang="en-US" sz="12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871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b="1" dirty="0">
                <a:latin typeface="Times New Roman" pitchFamily="18" charset="0"/>
                <a:cs typeface="Times New Roman" pitchFamily="18" charset="0"/>
              </a:rPr>
              <a:t>Mycobacterial culture </a:t>
            </a:r>
            <a:br>
              <a:rPr lang="en-US" altLang="ko-KR" b="1" dirty="0">
                <a:latin typeface="Times New Roman" pitchFamily="18" charset="0"/>
                <a:cs typeface="Times New Roman" pitchFamily="18" charset="0"/>
              </a:rPr>
            </a:br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6307675"/>
              </p:ext>
            </p:extLst>
          </p:nvPr>
        </p:nvGraphicFramePr>
        <p:xfrm>
          <a:off x="179512" y="1124744"/>
          <a:ext cx="8856984" cy="4824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4867"/>
                <a:gridCol w="3587661"/>
                <a:gridCol w="4104456"/>
              </a:tblGrid>
              <a:tr h="641272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           </a:t>
                      </a:r>
                      <a:r>
                        <a:rPr lang="ko-KR" altLang="en-US" dirty="0" smtClean="0"/>
                        <a:t>액체 배지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             고체 배지</a:t>
                      </a:r>
                      <a:endParaRPr lang="ko-KR" altLang="en-US" dirty="0"/>
                    </a:p>
                  </a:txBody>
                  <a:tcPr/>
                </a:tc>
              </a:tr>
              <a:tr h="2091632">
                <a:tc>
                  <a:txBody>
                    <a:bodyPr/>
                    <a:lstStyle/>
                    <a:p>
                      <a:pPr algn="ctr" latinLnBrk="1"/>
                      <a:endParaRPr lang="en-US" altLang="ko-KR" dirty="0" smtClean="0"/>
                    </a:p>
                    <a:p>
                      <a:pPr algn="ctr" latinLnBrk="1"/>
                      <a:endParaRPr lang="en-US" altLang="ko-KR" dirty="0" smtClean="0"/>
                    </a:p>
                    <a:p>
                      <a:pPr algn="ctr" latinLnBrk="1"/>
                      <a:r>
                        <a:rPr lang="ko-KR" altLang="en-US" dirty="0" smtClean="0"/>
                        <a:t>장점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-</a:t>
                      </a:r>
                      <a:r>
                        <a:rPr lang="ko-KR" altLang="en-US" dirty="0" err="1" smtClean="0"/>
                        <a:t>검출율이</a:t>
                      </a:r>
                      <a:r>
                        <a:rPr lang="ko-KR" altLang="en-US" dirty="0" smtClean="0"/>
                        <a:t> 높다</a:t>
                      </a:r>
                      <a:r>
                        <a:rPr lang="en-US" altLang="ko-KR" dirty="0" smtClean="0"/>
                        <a:t>.</a:t>
                      </a:r>
                    </a:p>
                    <a:p>
                      <a:pPr latinLnBrk="1"/>
                      <a:r>
                        <a:rPr lang="en-US" altLang="ko-KR" dirty="0" smtClean="0"/>
                        <a:t>  (15~30% higher)</a:t>
                      </a:r>
                    </a:p>
                    <a:p>
                      <a:pPr latinLnBrk="1"/>
                      <a:r>
                        <a:rPr lang="en-US" altLang="ko-KR" dirty="0" smtClean="0"/>
                        <a:t>-</a:t>
                      </a:r>
                      <a:r>
                        <a:rPr lang="ko-KR" altLang="en-US" dirty="0" smtClean="0"/>
                        <a:t>성장검출이 매우 빠르다</a:t>
                      </a:r>
                      <a:endParaRPr lang="en-US" altLang="ko-KR" dirty="0" smtClean="0"/>
                    </a:p>
                    <a:p>
                      <a:pPr latinLnBrk="1"/>
                      <a:r>
                        <a:rPr lang="en-US" altLang="ko-KR" dirty="0" smtClean="0"/>
                        <a:t>  (10-12</a:t>
                      </a:r>
                      <a:r>
                        <a:rPr lang="ko-KR" altLang="en-US" dirty="0" smtClean="0"/>
                        <a:t>일</a:t>
                      </a:r>
                      <a:r>
                        <a:rPr lang="en-US" altLang="ko-KR" dirty="0" smtClean="0"/>
                        <a:t>)</a:t>
                      </a:r>
                    </a:p>
                    <a:p>
                      <a:pPr latinLnBrk="1"/>
                      <a:r>
                        <a:rPr lang="en-US" altLang="ko-KR" dirty="0" smtClean="0"/>
                        <a:t>- </a:t>
                      </a:r>
                      <a:r>
                        <a:rPr lang="ko-KR" altLang="en-US" dirty="0" smtClean="0"/>
                        <a:t>모든 </a:t>
                      </a:r>
                      <a:r>
                        <a:rPr lang="en-US" altLang="ko-KR" dirty="0" smtClean="0"/>
                        <a:t>species</a:t>
                      </a:r>
                      <a:r>
                        <a:rPr lang="ko-KR" altLang="en-US" dirty="0" smtClean="0"/>
                        <a:t>가 다 잘 자란다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-</a:t>
                      </a:r>
                      <a:r>
                        <a:rPr lang="ko-KR" altLang="en-US" dirty="0" err="1" smtClean="0"/>
                        <a:t>양성시</a:t>
                      </a:r>
                      <a:r>
                        <a:rPr lang="ko-KR" altLang="en-US" dirty="0" smtClean="0"/>
                        <a:t> </a:t>
                      </a:r>
                      <a:r>
                        <a:rPr lang="ko-KR" altLang="en-US" dirty="0" err="1" smtClean="0"/>
                        <a:t>집락</a:t>
                      </a:r>
                      <a:r>
                        <a:rPr lang="ko-KR" altLang="en-US" dirty="0" smtClean="0"/>
                        <a:t> 형태로 </a:t>
                      </a:r>
                      <a:r>
                        <a:rPr lang="en-US" altLang="ko-KR" dirty="0" smtClean="0"/>
                        <a:t>MTB, NTM</a:t>
                      </a:r>
                      <a:r>
                        <a:rPr lang="ko-KR" altLang="en-US" dirty="0" smtClean="0"/>
                        <a:t>에 대</a:t>
                      </a:r>
                      <a:endParaRPr lang="en-US" altLang="ko-KR" dirty="0" smtClean="0"/>
                    </a:p>
                    <a:p>
                      <a:pPr latinLnBrk="1"/>
                      <a:r>
                        <a:rPr lang="en-US" altLang="ko-KR" dirty="0" smtClean="0"/>
                        <a:t>  </a:t>
                      </a:r>
                      <a:r>
                        <a:rPr lang="ko-KR" altLang="en-US" dirty="0" smtClean="0"/>
                        <a:t>한 구분 가능 </a:t>
                      </a:r>
                      <a:endParaRPr lang="en-US" altLang="ko-KR" dirty="0" smtClean="0"/>
                    </a:p>
                    <a:p>
                      <a:pPr latinLnBrk="1"/>
                      <a:r>
                        <a:rPr lang="en-US" altLang="ko-KR" baseline="0" dirty="0" smtClean="0"/>
                        <a:t>-</a:t>
                      </a:r>
                      <a:r>
                        <a:rPr lang="ko-KR" altLang="en-US" dirty="0" smtClean="0"/>
                        <a:t>오염에 대해서도 육안 구분이 가능</a:t>
                      </a:r>
                      <a:endParaRPr lang="en-US" altLang="ko-KR" dirty="0" smtClean="0"/>
                    </a:p>
                    <a:p>
                      <a:pPr latinLnBrk="1"/>
                      <a:r>
                        <a:rPr lang="en-US" altLang="ko-KR" baseline="0" dirty="0" smtClean="0"/>
                        <a:t> </a:t>
                      </a:r>
                      <a:r>
                        <a:rPr lang="ko-KR" altLang="en-US" dirty="0" smtClean="0"/>
                        <a:t>액체배지에 비해 비교적 </a:t>
                      </a:r>
                      <a:r>
                        <a:rPr lang="ko-KR" altLang="en-US" dirty="0" err="1" smtClean="0"/>
                        <a:t>오염율이</a:t>
                      </a:r>
                      <a:r>
                        <a:rPr lang="ko-KR" altLang="en-US" dirty="0" smtClean="0"/>
                        <a:t> 낮</a:t>
                      </a:r>
                      <a:endParaRPr lang="en-US" altLang="ko-KR" dirty="0" smtClean="0"/>
                    </a:p>
                    <a:p>
                      <a:pPr latinLnBrk="1"/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음</a:t>
                      </a:r>
                      <a:endParaRPr lang="ko-KR" altLang="en-US" dirty="0"/>
                    </a:p>
                  </a:txBody>
                  <a:tcPr/>
                </a:tc>
              </a:tr>
              <a:tr h="2091632">
                <a:tc>
                  <a:txBody>
                    <a:bodyPr/>
                    <a:lstStyle/>
                    <a:p>
                      <a:pPr algn="ctr" latinLnBrk="1"/>
                      <a:endParaRPr lang="en-US" altLang="ko-KR" dirty="0" smtClean="0"/>
                    </a:p>
                    <a:p>
                      <a:pPr algn="ctr" latinLnBrk="1"/>
                      <a:endParaRPr lang="en-US" altLang="ko-KR" dirty="0" smtClean="0"/>
                    </a:p>
                    <a:p>
                      <a:pPr algn="ctr" latinLnBrk="1"/>
                      <a:r>
                        <a:rPr lang="ko-KR" altLang="en-US" dirty="0" smtClean="0"/>
                        <a:t>단점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-</a:t>
                      </a:r>
                      <a:r>
                        <a:rPr lang="ko-KR" altLang="en-US" dirty="0" err="1" smtClean="0"/>
                        <a:t>집락형태로</a:t>
                      </a:r>
                      <a:r>
                        <a:rPr lang="ko-KR" altLang="en-US" dirty="0" smtClean="0"/>
                        <a:t> 관찰이 </a:t>
                      </a:r>
                      <a:r>
                        <a:rPr lang="ko-KR" altLang="en-US" dirty="0" err="1" smtClean="0"/>
                        <a:t>불가능하므</a:t>
                      </a:r>
                      <a:r>
                        <a:rPr lang="ko-KR" altLang="en-US" dirty="0" smtClean="0"/>
                        <a:t> </a:t>
                      </a:r>
                      <a:endParaRPr lang="en-US" altLang="ko-KR" dirty="0" smtClean="0"/>
                    </a:p>
                    <a:p>
                      <a:pPr latinLnBrk="1"/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로 배양 </a:t>
                      </a:r>
                      <a:r>
                        <a:rPr lang="ko-KR" altLang="en-US" dirty="0" err="1" smtClean="0"/>
                        <a:t>양성시</a:t>
                      </a:r>
                      <a:r>
                        <a:rPr lang="ko-KR" altLang="en-US" dirty="0" smtClean="0"/>
                        <a:t> 육안으로 </a:t>
                      </a:r>
                      <a:r>
                        <a:rPr lang="en-US" altLang="ko-KR" dirty="0" smtClean="0"/>
                        <a:t>MTB, </a:t>
                      </a:r>
                    </a:p>
                    <a:p>
                      <a:pPr latinLnBrk="1"/>
                      <a:r>
                        <a:rPr lang="en-US" altLang="ko-KR" dirty="0" smtClean="0"/>
                        <a:t> NTM </a:t>
                      </a:r>
                      <a:r>
                        <a:rPr lang="ko-KR" altLang="en-US" dirty="0" smtClean="0"/>
                        <a:t>구분이 안되고 오염여부도 </a:t>
                      </a:r>
                      <a:endParaRPr lang="en-US" altLang="ko-KR" dirty="0" smtClean="0"/>
                    </a:p>
                    <a:p>
                      <a:pPr latinLnBrk="1"/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확인할 수 없다</a:t>
                      </a:r>
                      <a:endParaRPr lang="en-US" altLang="ko-KR" dirty="0" smtClean="0"/>
                    </a:p>
                    <a:p>
                      <a:pPr latinLnBrk="1"/>
                      <a:r>
                        <a:rPr lang="en-US" altLang="ko-KR" dirty="0" smtClean="0"/>
                        <a:t>-</a:t>
                      </a:r>
                      <a:r>
                        <a:rPr lang="ko-KR" altLang="en-US" dirty="0" smtClean="0"/>
                        <a:t>고체배지에 비해 </a:t>
                      </a:r>
                      <a:r>
                        <a:rPr lang="ko-KR" altLang="en-US" dirty="0" err="1" smtClean="0"/>
                        <a:t>오염율이</a:t>
                      </a:r>
                      <a:r>
                        <a:rPr lang="ko-KR" altLang="en-US" dirty="0" smtClean="0"/>
                        <a:t> 높다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-</a:t>
                      </a:r>
                      <a:r>
                        <a:rPr lang="ko-KR" altLang="en-US" dirty="0" smtClean="0"/>
                        <a:t>액체배지에 비해 성장 검출시간이 길</a:t>
                      </a:r>
                      <a:endParaRPr lang="en-US" altLang="ko-KR" dirty="0" smtClean="0"/>
                    </a:p>
                    <a:p>
                      <a:pPr latinLnBrk="1"/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다</a:t>
                      </a:r>
                      <a:r>
                        <a:rPr lang="en-US" altLang="ko-KR" dirty="0" smtClean="0"/>
                        <a:t>(4</a:t>
                      </a:r>
                      <a:r>
                        <a:rPr lang="ko-KR" altLang="en-US" dirty="0" smtClean="0"/>
                        <a:t>주정도</a:t>
                      </a:r>
                      <a:r>
                        <a:rPr lang="en-US" altLang="ko-KR" dirty="0" smtClean="0"/>
                        <a:t>)</a:t>
                      </a:r>
                    </a:p>
                    <a:p>
                      <a:pPr latinLnBrk="1"/>
                      <a:r>
                        <a:rPr lang="en-US" altLang="ko-KR" dirty="0" smtClean="0"/>
                        <a:t>-</a:t>
                      </a:r>
                      <a:r>
                        <a:rPr lang="ko-KR" altLang="en-US" dirty="0" smtClean="0"/>
                        <a:t>액체배지에 비해 </a:t>
                      </a:r>
                      <a:r>
                        <a:rPr lang="ko-KR" altLang="en-US" dirty="0" err="1" smtClean="0"/>
                        <a:t>검출율이</a:t>
                      </a:r>
                      <a:r>
                        <a:rPr lang="ko-KR" altLang="en-US" dirty="0" smtClean="0"/>
                        <a:t> 낮다</a:t>
                      </a:r>
                      <a:r>
                        <a:rPr lang="en-US" altLang="ko-KR" dirty="0" smtClean="0"/>
                        <a:t>.</a:t>
                      </a:r>
                    </a:p>
                    <a:p>
                      <a:pPr latinLnBrk="1"/>
                      <a:r>
                        <a:rPr lang="en-US" altLang="ko-KR" dirty="0" smtClean="0"/>
                        <a:t>-</a:t>
                      </a:r>
                      <a:r>
                        <a:rPr lang="ko-KR" altLang="en-US" dirty="0" smtClean="0"/>
                        <a:t>일부 </a:t>
                      </a:r>
                      <a:r>
                        <a:rPr lang="en-US" altLang="ko-KR" dirty="0" smtClean="0"/>
                        <a:t>species</a:t>
                      </a:r>
                      <a:r>
                        <a:rPr lang="ko-KR" altLang="en-US" dirty="0" smtClean="0"/>
                        <a:t>가 못 자라거나 잘 자라</a:t>
                      </a:r>
                      <a:endParaRPr lang="en-US" altLang="ko-KR" dirty="0" smtClean="0"/>
                    </a:p>
                    <a:p>
                      <a:pPr latinLnBrk="1"/>
                      <a:r>
                        <a:rPr lang="en-US" altLang="ko-KR" dirty="0" smtClean="0"/>
                        <a:t> </a:t>
                      </a:r>
                      <a:r>
                        <a:rPr lang="en-US" altLang="ko-KR" baseline="0" dirty="0" smtClean="0"/>
                        <a:t> </a:t>
                      </a:r>
                      <a:r>
                        <a:rPr lang="ko-KR" altLang="en-US" dirty="0" smtClean="0"/>
                        <a:t>지 못한다</a:t>
                      </a:r>
                      <a:r>
                        <a:rPr lang="en-US" altLang="ko-KR" dirty="0" smtClean="0"/>
                        <a:t> </a:t>
                      </a:r>
                    </a:p>
                    <a:p>
                      <a:pPr latinLnBrk="1"/>
                      <a:r>
                        <a:rPr lang="en-US" altLang="ko-KR" dirty="0" smtClean="0"/>
                        <a:t>-</a:t>
                      </a:r>
                      <a:r>
                        <a:rPr lang="ko-KR" altLang="en-US" dirty="0" smtClean="0"/>
                        <a:t>항결핵제감수성 검사적용불편</a:t>
                      </a:r>
                      <a:endParaRPr lang="ko-KR" alt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9239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>
                <a:latin typeface="Times New Roman" pitchFamily="18" charset="0"/>
                <a:cs typeface="Times New Roman" pitchFamily="18" charset="0"/>
              </a:rPr>
              <a:t>Mycobacterial culture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938" y="1196752"/>
            <a:ext cx="4320480" cy="232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4981237" y="2394530"/>
            <a:ext cx="28309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altLang="ko-KR" sz="1400" i="1" dirty="0">
                <a:latin typeface="Times New Roman" pitchFamily="18" charset="0"/>
                <a:cs typeface="Times New Roman" pitchFamily="18" charset="0"/>
              </a:rPr>
              <a:t>Korean J Lab Med 2008;28:299-306</a:t>
            </a:r>
            <a:endParaRPr lang="ko-KR" altLang="en-US" sz="1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7" y="3645024"/>
            <a:ext cx="8620125" cy="271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4957518" y="2998362"/>
            <a:ext cx="3600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i="1" dirty="0">
                <a:latin typeface="Times New Roman" pitchFamily="18" charset="0"/>
                <a:cs typeface="Times New Roman" pitchFamily="18" charset="0"/>
              </a:rPr>
              <a:t>Scandinavian Journal of Infectious Diseases, </a:t>
            </a:r>
            <a:r>
              <a:rPr lang="en-US" altLang="ko-KR" sz="1400" dirty="0">
                <a:latin typeface="Times New Roman" pitchFamily="18" charset="0"/>
                <a:cs typeface="Times New Roman" pitchFamily="18" charset="0"/>
              </a:rPr>
              <a:t>2012; 44: 733–738</a:t>
            </a:r>
            <a:endParaRPr lang="ko-KR" altLang="en-US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284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b="1" dirty="0">
                <a:latin typeface="Arial" charset="0"/>
              </a:rPr>
              <a:t>Radiography of NTM lung disease</a:t>
            </a:r>
            <a:endParaRPr lang="ko-KR" altLang="en-US" dirty="0"/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kumimoji="1" lang="en-US" altLang="ko-KR" sz="3000" b="1" dirty="0" err="1">
                <a:solidFill>
                  <a:srgbClr val="0070C0"/>
                </a:solidFill>
                <a:latin typeface="Times New Roman" pitchFamily="18" charset="0"/>
                <a:ea typeface="굴림" charset="-127"/>
                <a:cs typeface="Times New Roman" pitchFamily="18" charset="0"/>
              </a:rPr>
              <a:t>Fibrocavitary</a:t>
            </a:r>
            <a:r>
              <a:rPr kumimoji="1" lang="en-US" altLang="ko-KR" sz="3000" b="1" dirty="0">
                <a:solidFill>
                  <a:srgbClr val="0070C0"/>
                </a:solidFill>
                <a:latin typeface="Times New Roman" pitchFamily="18" charset="0"/>
                <a:ea typeface="굴림" charset="-127"/>
                <a:cs typeface="Times New Roman" pitchFamily="18" charset="0"/>
              </a:rPr>
              <a:t> </a:t>
            </a:r>
            <a:r>
              <a:rPr kumimoji="1" lang="en-US" altLang="ko-KR" sz="3000" b="1" dirty="0" smtClean="0">
                <a:solidFill>
                  <a:srgbClr val="0070C0"/>
                </a:solidFill>
                <a:latin typeface="Times New Roman" pitchFamily="18" charset="0"/>
                <a:ea typeface="굴림" charset="-127"/>
                <a:cs typeface="Times New Roman" pitchFamily="18" charset="0"/>
              </a:rPr>
              <a:t>form</a:t>
            </a:r>
            <a:endParaRPr kumimoji="1" lang="en-US" altLang="ko-KR" b="1" dirty="0">
              <a:solidFill>
                <a:srgbClr val="003300"/>
              </a:solidFill>
              <a:latin typeface="Times New Roman" pitchFamily="18" charset="0"/>
              <a:ea typeface="굴림" charset="-127"/>
              <a:cs typeface="Times New Roman" pitchFamily="18" charset="0"/>
            </a:endParaRPr>
          </a:p>
          <a:p>
            <a:pPr marL="0" indent="0" fontAlgn="base">
              <a:buNone/>
            </a:pPr>
            <a:r>
              <a:rPr kumimoji="1" lang="en-US" altLang="ko-KR" dirty="0" smtClean="0">
                <a:latin typeface="Times New Roman" pitchFamily="18" charset="0"/>
                <a:cs typeface="Times New Roman" pitchFamily="18" charset="0"/>
              </a:rPr>
              <a:t> -</a:t>
            </a:r>
            <a:r>
              <a:rPr kumimoji="1" lang="en-US" altLang="ko-KR" dirty="0" err="1" smtClean="0">
                <a:latin typeface="Times New Roman" pitchFamily="18" charset="0"/>
                <a:cs typeface="Times New Roman" pitchFamily="18" charset="0"/>
              </a:rPr>
              <a:t>Tranditional</a:t>
            </a:r>
            <a:r>
              <a:rPr kumimoji="1" lang="en-US" altLang="ko-K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1" lang="en-US" altLang="ko-KR" dirty="0">
                <a:latin typeface="Times New Roman" pitchFamily="18" charset="0"/>
                <a:cs typeface="Times New Roman" pitchFamily="18" charset="0"/>
              </a:rPr>
              <a:t>and most widely known</a:t>
            </a:r>
            <a:endParaRPr lang="ko-KR" altLang="ko-KR" dirty="0">
              <a:latin typeface="Times New Roman" pitchFamily="18" charset="0"/>
              <a:cs typeface="Times New Roman" pitchFamily="18" charset="0"/>
            </a:endParaRPr>
          </a:p>
          <a:p>
            <a:pPr marL="0" indent="0" fontAlgn="base">
              <a:buNone/>
            </a:pPr>
            <a:r>
              <a:rPr kumimoji="1" lang="en-US" altLang="ko-KR" dirty="0" smtClean="0">
                <a:latin typeface="Times New Roman" pitchFamily="18" charset="0"/>
                <a:cs typeface="Times New Roman" pitchFamily="18" charset="0"/>
              </a:rPr>
              <a:t> -Middle-aged </a:t>
            </a:r>
            <a:r>
              <a:rPr kumimoji="1" lang="en-US" altLang="ko-KR" dirty="0">
                <a:latin typeface="Times New Roman" pitchFamily="18" charset="0"/>
                <a:cs typeface="Times New Roman" pitchFamily="18" charset="0"/>
              </a:rPr>
              <a:t>or </a:t>
            </a:r>
            <a:r>
              <a:rPr kumimoji="1" lang="en-US" altLang="ko-KR" dirty="0" err="1">
                <a:latin typeface="Times New Roman" pitchFamily="18" charset="0"/>
                <a:cs typeface="Times New Roman" pitchFamily="18" charset="0"/>
              </a:rPr>
              <a:t>eldely</a:t>
            </a:r>
            <a:r>
              <a:rPr kumimoji="1" lang="en-US" altLang="ko-KR" dirty="0">
                <a:latin typeface="Times New Roman" pitchFamily="18" charset="0"/>
                <a:cs typeface="Times New Roman" pitchFamily="18" charset="0"/>
              </a:rPr>
              <a:t> men</a:t>
            </a:r>
            <a:endParaRPr lang="ko-KR" altLang="ko-KR" dirty="0">
              <a:latin typeface="Times New Roman" pitchFamily="18" charset="0"/>
              <a:cs typeface="Times New Roman" pitchFamily="18" charset="0"/>
            </a:endParaRPr>
          </a:p>
          <a:p>
            <a:pPr marL="0" indent="0" fontAlgn="base">
              <a:buNone/>
            </a:pPr>
            <a:r>
              <a:rPr kumimoji="1" lang="en-US" altLang="ko-KR" dirty="0" smtClean="0">
                <a:latin typeface="Times New Roman" pitchFamily="18" charset="0"/>
                <a:cs typeface="Times New Roman" pitchFamily="18" charset="0"/>
              </a:rPr>
              <a:t> -Smoker</a:t>
            </a:r>
            <a:r>
              <a:rPr kumimoji="1" lang="en-US" altLang="ko-KR" dirty="0">
                <a:latin typeface="Times New Roman" pitchFamily="18" charset="0"/>
                <a:cs typeface="Times New Roman" pitchFamily="18" charset="0"/>
              </a:rPr>
              <a:t>, alcohol abuser</a:t>
            </a:r>
            <a:endParaRPr lang="ko-KR" altLang="ko-KR" dirty="0">
              <a:latin typeface="Times New Roman" pitchFamily="18" charset="0"/>
              <a:cs typeface="Times New Roman" pitchFamily="18" charset="0"/>
            </a:endParaRPr>
          </a:p>
          <a:p>
            <a:pPr marL="0" indent="0" fontAlgn="base">
              <a:buNone/>
            </a:pPr>
            <a:r>
              <a:rPr kumimoji="1" lang="en-US" altLang="ko-KR" dirty="0" smtClean="0">
                <a:latin typeface="Times New Roman" pitchFamily="18" charset="0"/>
                <a:cs typeface="Times New Roman" pitchFamily="18" charset="0"/>
              </a:rPr>
              <a:t> -Underlying </a:t>
            </a:r>
            <a:r>
              <a:rPr kumimoji="1" lang="en-US" altLang="ko-KR" dirty="0">
                <a:latin typeface="Times New Roman" pitchFamily="18" charset="0"/>
                <a:cs typeface="Times New Roman" pitchFamily="18" charset="0"/>
              </a:rPr>
              <a:t>disease </a:t>
            </a:r>
            <a:endParaRPr kumimoji="1" lang="en-US" altLang="ko-KR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fontAlgn="base">
              <a:buNone/>
            </a:pPr>
            <a:r>
              <a:rPr kumimoji="1" lang="en-US" altLang="ko-K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1" lang="en-US" altLang="ko-K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kumimoji="1" lang="en-US" altLang="ko-KR" dirty="0" smtClean="0">
                <a:latin typeface="Times New Roman" pitchFamily="18" charset="0"/>
                <a:cs typeface="Times New Roman" pitchFamily="18" charset="0"/>
              </a:rPr>
              <a:t>COPD</a:t>
            </a:r>
            <a:r>
              <a:rPr kumimoji="1" lang="en-US" altLang="ko-KR" dirty="0">
                <a:latin typeface="Times New Roman" pitchFamily="18" charset="0"/>
                <a:cs typeface="Times New Roman" pitchFamily="18" charset="0"/>
              </a:rPr>
              <a:t>, previous TB, </a:t>
            </a:r>
            <a:r>
              <a:rPr kumimoji="1" lang="en-US" altLang="ko-KR" dirty="0" smtClean="0">
                <a:latin typeface="Times New Roman" pitchFamily="18" charset="0"/>
                <a:cs typeface="Times New Roman" pitchFamily="18" charset="0"/>
              </a:rPr>
              <a:t>silicosis</a:t>
            </a:r>
            <a:endParaRPr lang="en-US" altLang="ko-KR" dirty="0">
              <a:latin typeface="Times New Roman" pitchFamily="18" charset="0"/>
              <a:cs typeface="Times New Roman" pitchFamily="18" charset="0"/>
            </a:endParaRPr>
          </a:p>
          <a:p>
            <a:pPr marL="0" indent="0" fontAlgn="base">
              <a:buNone/>
            </a:pPr>
            <a:r>
              <a:rPr kumimoji="1" lang="en-US" altLang="ko-K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1" lang="en-US" altLang="ko-KR" dirty="0" smtClean="0">
                <a:latin typeface="Times New Roman" pitchFamily="18" charset="0"/>
                <a:cs typeface="Times New Roman" pitchFamily="18" charset="0"/>
              </a:rPr>
              <a:t>-Similar </a:t>
            </a:r>
            <a:r>
              <a:rPr kumimoji="1" lang="en-US" altLang="ko-KR" dirty="0">
                <a:latin typeface="Times New Roman" pitchFamily="18" charset="0"/>
                <a:cs typeface="Times New Roman" pitchFamily="18" charset="0"/>
              </a:rPr>
              <a:t>to pulmonary TB, Upper lobe</a:t>
            </a:r>
            <a:endParaRPr lang="ko-KR" altLang="ko-KR" dirty="0">
              <a:latin typeface="Times New Roman" pitchFamily="18" charset="0"/>
              <a:cs typeface="Times New Roman" pitchFamily="18" charset="0"/>
            </a:endParaRPr>
          </a:p>
          <a:p>
            <a:pPr marL="0" indent="0" fontAlgn="base">
              <a:buNone/>
            </a:pPr>
            <a:r>
              <a:rPr kumimoji="1" lang="en-US" altLang="ko-K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1" lang="en-US" altLang="ko-KR" dirty="0" smtClean="0">
                <a:latin typeface="Times New Roman" pitchFamily="18" charset="0"/>
                <a:cs typeface="Times New Roman" pitchFamily="18" charset="0"/>
              </a:rPr>
              <a:t>-Rapid </a:t>
            </a:r>
            <a:r>
              <a:rPr kumimoji="1" lang="en-US" altLang="ko-KR" dirty="0">
                <a:latin typeface="Times New Roman" pitchFamily="18" charset="0"/>
                <a:cs typeface="Times New Roman" pitchFamily="18" charset="0"/>
              </a:rPr>
              <a:t>progression (1 ~ 2 </a:t>
            </a:r>
            <a:r>
              <a:rPr kumimoji="1" lang="en-US" altLang="ko-KR" dirty="0" err="1" smtClean="0">
                <a:latin typeface="Times New Roman" pitchFamily="18" charset="0"/>
                <a:cs typeface="Times New Roman" pitchFamily="18" charset="0"/>
              </a:rPr>
              <a:t>yrs</a:t>
            </a:r>
            <a:r>
              <a:rPr kumimoji="1" lang="en-US" altLang="ko-KR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altLang="ko-KR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ko-KR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fontAlgn="base">
              <a:buNone/>
            </a:pPr>
            <a:r>
              <a:rPr lang="en-US" altLang="ko-K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kumimoji="1" lang="en-US" altLang="ko-KR" dirty="0" smtClean="0">
                <a:latin typeface="Times New Roman" pitchFamily="18" charset="0"/>
                <a:cs typeface="Times New Roman" pitchFamily="18" charset="0"/>
              </a:rPr>
              <a:t>lead </a:t>
            </a:r>
            <a:r>
              <a:rPr kumimoji="1" lang="en-US" altLang="ko-KR" dirty="0">
                <a:latin typeface="Times New Roman" pitchFamily="18" charset="0"/>
                <a:cs typeface="Times New Roman" pitchFamily="18" charset="0"/>
              </a:rPr>
              <a:t>to extensive lung destruction </a:t>
            </a:r>
            <a:br>
              <a:rPr kumimoji="1" lang="en-US" altLang="ko-KR" dirty="0">
                <a:latin typeface="Times New Roman" pitchFamily="18" charset="0"/>
                <a:cs typeface="Times New Roman" pitchFamily="18" charset="0"/>
              </a:rPr>
            </a:br>
            <a:r>
              <a:rPr kumimoji="1" lang="en-US" altLang="ko-K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1" lang="en-US" altLang="ko-KR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1" lang="en-US" altLang="ko-KR" dirty="0">
                <a:latin typeface="Times New Roman" pitchFamily="18" charset="0"/>
                <a:cs typeface="Times New Roman" pitchFamily="18" charset="0"/>
              </a:rPr>
              <a:t>and death, if untreated</a:t>
            </a:r>
            <a:endParaRPr lang="ko-KR" altLang="ko-KR" dirty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kumimoji="1" lang="en-US" altLang="ko-KR" b="1" dirty="0">
              <a:solidFill>
                <a:srgbClr val="003300"/>
              </a:solidFill>
              <a:latin typeface="Arial" charset="0"/>
              <a:ea typeface="굴림" charset="-127"/>
            </a:endParaRPr>
          </a:p>
          <a:p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5702" y="1172170"/>
            <a:ext cx="4524375" cy="534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9" r="3250" b="1291"/>
          <a:stretch>
            <a:fillRect/>
          </a:stretch>
        </p:blipFill>
        <p:spPr bwMode="auto">
          <a:xfrm>
            <a:off x="5148064" y="2060848"/>
            <a:ext cx="2879725" cy="3095625"/>
          </a:xfrm>
          <a:prstGeom prst="rect">
            <a:avLst/>
          </a:prstGeom>
          <a:noFill/>
          <a:ln w="57150" algn="ctr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556792"/>
            <a:ext cx="3671888" cy="2455862"/>
          </a:xfrm>
          <a:prstGeom prst="rect">
            <a:avLst/>
          </a:prstGeom>
          <a:noFill/>
          <a:ln w="57150" algn="ctr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2013" y="2060848"/>
            <a:ext cx="4718298" cy="4718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4129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b="1" dirty="0">
                <a:latin typeface="Arial" charset="0"/>
              </a:rPr>
              <a:t>Radiography of NTM lung disease</a:t>
            </a:r>
            <a:endParaRPr lang="ko-KR" altLang="en-US" dirty="0"/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en-US" altLang="ko-KR" sz="3200" b="1" dirty="0">
                <a:solidFill>
                  <a:srgbClr val="0070C0"/>
                </a:solidFill>
                <a:latin typeface="Times New Roman" pitchFamily="18" charset="0"/>
                <a:ea typeface="굴림" charset="-127"/>
                <a:cs typeface="Times New Roman" pitchFamily="18" charset="0"/>
              </a:rPr>
              <a:t>Nodular/</a:t>
            </a:r>
            <a:r>
              <a:rPr kumimoji="1" lang="en-US" altLang="ko-KR" sz="3200" b="1" dirty="0" err="1">
                <a:solidFill>
                  <a:srgbClr val="0070C0"/>
                </a:solidFill>
                <a:latin typeface="Times New Roman" pitchFamily="18" charset="0"/>
                <a:ea typeface="굴림" charset="-127"/>
                <a:cs typeface="Times New Roman" pitchFamily="18" charset="0"/>
              </a:rPr>
              <a:t>Bronchiectatic</a:t>
            </a:r>
            <a:r>
              <a:rPr kumimoji="1" lang="en-US" altLang="ko-KR" sz="3200" b="1" dirty="0">
                <a:solidFill>
                  <a:srgbClr val="0070C0"/>
                </a:solidFill>
                <a:latin typeface="Times New Roman" pitchFamily="18" charset="0"/>
                <a:ea typeface="굴림" charset="-127"/>
                <a:cs typeface="Times New Roman" pitchFamily="18" charset="0"/>
              </a:rPr>
              <a:t> </a:t>
            </a:r>
            <a:r>
              <a:rPr kumimoji="1" lang="en-US" altLang="ko-KR" sz="3200" b="1" dirty="0" smtClean="0">
                <a:solidFill>
                  <a:srgbClr val="0070C0"/>
                </a:solidFill>
                <a:latin typeface="Times New Roman" pitchFamily="18" charset="0"/>
                <a:ea typeface="굴림" charset="-127"/>
                <a:cs typeface="Times New Roman" pitchFamily="18" charset="0"/>
              </a:rPr>
              <a:t>form</a:t>
            </a:r>
          </a:p>
          <a:p>
            <a:pPr marL="0" indent="0" fontAlgn="base">
              <a:buNone/>
            </a:pPr>
            <a:r>
              <a:rPr kumimoji="1" lang="en-US" altLang="ko-KR" dirty="0" smtClean="0">
                <a:latin typeface="Times New Roman" pitchFamily="18" charset="0"/>
                <a:cs typeface="Times New Roman" pitchFamily="18" charset="0"/>
              </a:rPr>
              <a:t>  -Recently </a:t>
            </a:r>
            <a:r>
              <a:rPr kumimoji="1" lang="en-US" altLang="ko-KR" dirty="0">
                <a:latin typeface="Times New Roman" pitchFamily="18" charset="0"/>
                <a:cs typeface="Times New Roman" pitchFamily="18" charset="0"/>
              </a:rPr>
              <a:t>recognized</a:t>
            </a:r>
            <a:endParaRPr lang="ko-KR" altLang="ko-KR" dirty="0">
              <a:latin typeface="Times New Roman" pitchFamily="18" charset="0"/>
              <a:cs typeface="Times New Roman" pitchFamily="18" charset="0"/>
            </a:endParaRPr>
          </a:p>
          <a:p>
            <a:pPr marL="0" indent="0" fontAlgn="base">
              <a:buNone/>
            </a:pPr>
            <a:r>
              <a:rPr kumimoji="1" lang="en-US" altLang="ko-KR" dirty="0" smtClean="0">
                <a:latin typeface="Times New Roman" pitchFamily="18" charset="0"/>
                <a:cs typeface="Times New Roman" pitchFamily="18" charset="0"/>
              </a:rPr>
              <a:t>  -Middle-aged </a:t>
            </a:r>
            <a:r>
              <a:rPr kumimoji="1" lang="en-US" altLang="ko-KR" dirty="0">
                <a:latin typeface="Times New Roman" pitchFamily="18" charset="0"/>
                <a:cs typeface="Times New Roman" pitchFamily="18" charset="0"/>
              </a:rPr>
              <a:t>women</a:t>
            </a:r>
            <a:endParaRPr lang="ko-KR" altLang="ko-KR" dirty="0">
              <a:latin typeface="Times New Roman" pitchFamily="18" charset="0"/>
              <a:cs typeface="Times New Roman" pitchFamily="18" charset="0"/>
            </a:endParaRPr>
          </a:p>
          <a:p>
            <a:pPr marL="0" indent="0" fontAlgn="base">
              <a:buNone/>
            </a:pPr>
            <a:r>
              <a:rPr kumimoji="1" lang="en-US" altLang="ko-KR" dirty="0" smtClean="0">
                <a:latin typeface="Times New Roman" pitchFamily="18" charset="0"/>
                <a:cs typeface="Times New Roman" pitchFamily="18" charset="0"/>
              </a:rPr>
              <a:t>  -Non-smoker</a:t>
            </a:r>
            <a:endParaRPr lang="en-US" altLang="ko-KR" dirty="0">
              <a:latin typeface="Times New Roman" pitchFamily="18" charset="0"/>
              <a:cs typeface="Times New Roman" pitchFamily="18" charset="0"/>
            </a:endParaRPr>
          </a:p>
          <a:p>
            <a:pPr marL="0" indent="0" fontAlgn="base">
              <a:buNone/>
            </a:pPr>
            <a:r>
              <a:rPr kumimoji="1" lang="en-US" altLang="ko-K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1" lang="en-US" altLang="ko-KR" dirty="0" smtClean="0">
                <a:latin typeface="Times New Roman" pitchFamily="18" charset="0"/>
                <a:cs typeface="Times New Roman" pitchFamily="18" charset="0"/>
              </a:rPr>
              <a:t> -No </a:t>
            </a:r>
            <a:r>
              <a:rPr kumimoji="1" lang="en-US" altLang="ko-KR" dirty="0">
                <a:latin typeface="Times New Roman" pitchFamily="18" charset="0"/>
                <a:cs typeface="Times New Roman" pitchFamily="18" charset="0"/>
              </a:rPr>
              <a:t>underlying disease</a:t>
            </a:r>
            <a:endParaRPr lang="ko-KR" altLang="ko-KR" dirty="0">
              <a:latin typeface="Times New Roman" pitchFamily="18" charset="0"/>
              <a:cs typeface="Times New Roman" pitchFamily="18" charset="0"/>
            </a:endParaRPr>
          </a:p>
          <a:p>
            <a:pPr marL="0" indent="0" fontAlgn="base">
              <a:buNone/>
            </a:pPr>
            <a:r>
              <a:rPr kumimoji="1" lang="en-US" altLang="ko-KR" dirty="0" smtClean="0">
                <a:latin typeface="Times New Roman" pitchFamily="18" charset="0"/>
                <a:cs typeface="Times New Roman" pitchFamily="18" charset="0"/>
              </a:rPr>
              <a:t>  -RML </a:t>
            </a:r>
            <a:r>
              <a:rPr kumimoji="1" lang="en-US" altLang="ko-KR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kumimoji="1" lang="en-US" altLang="ko-KR" dirty="0" err="1">
                <a:latin typeface="Times New Roman" pitchFamily="18" charset="0"/>
                <a:cs typeface="Times New Roman" pitchFamily="18" charset="0"/>
              </a:rPr>
              <a:t>Lingular</a:t>
            </a:r>
            <a:r>
              <a:rPr kumimoji="1" lang="en-US" altLang="ko-KR" dirty="0">
                <a:latin typeface="Times New Roman" pitchFamily="18" charset="0"/>
                <a:cs typeface="Times New Roman" pitchFamily="18" charset="0"/>
              </a:rPr>
              <a:t> segment of LUL</a:t>
            </a:r>
            <a:endParaRPr lang="ko-KR" altLang="ko-KR" dirty="0">
              <a:latin typeface="Times New Roman" pitchFamily="18" charset="0"/>
              <a:cs typeface="Times New Roman" pitchFamily="18" charset="0"/>
            </a:endParaRPr>
          </a:p>
          <a:p>
            <a:pPr marL="0" indent="0" fontAlgn="base">
              <a:buNone/>
            </a:pPr>
            <a:r>
              <a:rPr kumimoji="1" lang="en-US" altLang="ko-K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1" lang="en-US" altLang="ko-KR" dirty="0" smtClean="0">
                <a:latin typeface="Times New Roman" pitchFamily="18" charset="0"/>
                <a:cs typeface="Times New Roman" pitchFamily="18" charset="0"/>
              </a:rPr>
              <a:t> -Indolent </a:t>
            </a:r>
            <a:r>
              <a:rPr kumimoji="1" lang="en-US" altLang="ko-KR" dirty="0">
                <a:latin typeface="Times New Roman" pitchFamily="18" charset="0"/>
                <a:cs typeface="Times New Roman" pitchFamily="18" charset="0"/>
              </a:rPr>
              <a:t>and slow </a:t>
            </a:r>
            <a:r>
              <a:rPr kumimoji="1" lang="en-US" altLang="ko-KR" dirty="0" err="1" smtClean="0">
                <a:latin typeface="Times New Roman" pitchFamily="18" charset="0"/>
                <a:cs typeface="Times New Roman" pitchFamily="18" charset="0"/>
              </a:rPr>
              <a:t>progression“Lady</a:t>
            </a:r>
            <a:r>
              <a:rPr kumimoji="1" lang="en-US" altLang="ko-K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1" lang="en-US" altLang="ko-KR" dirty="0">
                <a:latin typeface="Times New Roman" pitchFamily="18" charset="0"/>
                <a:cs typeface="Times New Roman" pitchFamily="18" charset="0"/>
              </a:rPr>
              <a:t>Windermere syndrome”</a:t>
            </a:r>
            <a:endParaRPr lang="ko-KR" altLang="ko-KR" dirty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kumimoji="1" lang="en-US" altLang="ko-KR" b="1" dirty="0">
              <a:solidFill>
                <a:srgbClr val="000066"/>
              </a:solidFill>
              <a:latin typeface="Arial" charset="0"/>
              <a:ea typeface="굴림" charset="-127"/>
            </a:endParaRPr>
          </a:p>
          <a:p>
            <a:endParaRPr lang="ko-KR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610" y="476672"/>
            <a:ext cx="3083460" cy="57969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005" y="481579"/>
            <a:ext cx="8572500" cy="6076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5490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>
            <a:noAutofit/>
          </a:bodyPr>
          <a:lstStyle/>
          <a:p>
            <a:r>
              <a:rPr lang="en-US" altLang="ko-KR" sz="2800" b="1" dirty="0">
                <a:latin typeface="Times New Roman" pitchFamily="18" charset="0"/>
                <a:cs typeface="Times New Roman" pitchFamily="18" charset="0"/>
              </a:rPr>
              <a:t>Radiologic findings of NTM lung disease according to NTM species</a:t>
            </a:r>
          </a:p>
        </p:txBody>
      </p:sp>
      <p:graphicFrame>
        <p:nvGraphicFramePr>
          <p:cNvPr id="33830" name="Group 3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3706570"/>
              </p:ext>
            </p:extLst>
          </p:nvPr>
        </p:nvGraphicFramePr>
        <p:xfrm>
          <a:off x="457200" y="1268413"/>
          <a:ext cx="8229600" cy="5435474"/>
        </p:xfrm>
        <a:graphic>
          <a:graphicData uri="http://schemas.openxmlformats.org/drawingml/2006/table">
            <a:tbl>
              <a:tblPr/>
              <a:tblGrid>
                <a:gridCol w="2243138"/>
                <a:gridCol w="5986462"/>
              </a:tblGrid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Species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Radiologic findings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12969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M.avium</a:t>
                      </a:r>
                      <a:r>
                        <a:rPr kumimoji="1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 complex (MAC)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Upper lobe </a:t>
                      </a:r>
                      <a:r>
                        <a:rPr kumimoji="1" lang="en-US" altLang="ko-K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cavitary</a:t>
                      </a:r>
                      <a:r>
                        <a:rPr kumimoji="1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 form (about 75%)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     thin-walled cavities in the upper lobes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     apical pleural thickening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     </a:t>
                      </a:r>
                      <a:r>
                        <a:rPr kumimoji="1" lang="en-US" altLang="ko-K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adenopathy</a:t>
                      </a:r>
                      <a:r>
                        <a:rPr kumimoji="1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, pleural effusion : uncommon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Nodular </a:t>
                      </a:r>
                      <a:r>
                        <a:rPr kumimoji="1" lang="en-US" altLang="ko-K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bronchiectatic</a:t>
                      </a:r>
                      <a:r>
                        <a:rPr kumimoji="1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 form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     bilateral nodular or </a:t>
                      </a:r>
                      <a:r>
                        <a:rPr kumimoji="1" lang="en-US" altLang="ko-K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reticulonodular</a:t>
                      </a:r>
                      <a:r>
                        <a:rPr kumimoji="1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 infiltrates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     predominantly in the RML and </a:t>
                      </a:r>
                      <a:r>
                        <a:rPr kumimoji="1" lang="en-US" altLang="ko-K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Lingular</a:t>
                      </a:r>
                      <a:r>
                        <a:rPr kumimoji="1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 segment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     multiple small nodules combined with BE at HRCT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9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M.kansasii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Thin-walled cavities in the upper lobes (95%)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Pleural effusion, lower lobe involvement : uncommon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54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RGM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    </a:t>
                      </a:r>
                      <a:r>
                        <a:rPr kumimoji="1" lang="en-US" altLang="ko-KR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M. </a:t>
                      </a:r>
                      <a:r>
                        <a:rPr kumimoji="1" lang="en-US" altLang="ko-KR" sz="18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abscessus</a:t>
                      </a:r>
                      <a:endParaRPr kumimoji="1" lang="en-US" altLang="ko-KR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굴림" charset="-127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    M. </a:t>
                      </a:r>
                      <a:r>
                        <a:rPr kumimoji="1" lang="en-US" altLang="ko-KR" sz="18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fortuitum</a:t>
                      </a:r>
                      <a:endParaRPr kumimoji="1" lang="en-US" altLang="ko-KR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굴림" charset="-127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    M. </a:t>
                      </a:r>
                      <a:r>
                        <a:rPr kumimoji="1" lang="en-US" altLang="ko-KR" sz="18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chelonae</a:t>
                      </a:r>
                      <a:endParaRPr kumimoji="1" lang="en-US" altLang="ko-KR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굴림" charset="-127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Interstitial, </a:t>
                      </a:r>
                      <a:r>
                        <a:rPr kumimoji="1" lang="en-US" altLang="ko-K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intersititial</a:t>
                      </a:r>
                      <a:r>
                        <a:rPr kumimoji="1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/alveolar, and </a:t>
                      </a:r>
                      <a:r>
                        <a:rPr kumimoji="1" lang="en-US" altLang="ko-K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reticulonodular</a:t>
                      </a:r>
                      <a:r>
                        <a:rPr kumimoji="1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 </a:t>
                      </a:r>
                      <a:r>
                        <a:rPr kumimoji="1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form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Cavitation : uncommon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Multiple small nodule, diffuse bronchiectasis, for areas of consolidation at CT</a:t>
                      </a:r>
                      <a:endParaRPr kumimoji="1" lang="en-US" altLang="ko-K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굴림" charset="-127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4352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04" name="Rectangle 32"/>
          <p:cNvSpPr>
            <a:spLocks noGrp="1" noChangeArrowheads="1"/>
          </p:cNvSpPr>
          <p:nvPr>
            <p:ph type="title"/>
          </p:nvPr>
        </p:nvSpPr>
        <p:spPr>
          <a:xfrm>
            <a:off x="0" y="368300"/>
            <a:ext cx="9144000" cy="684213"/>
          </a:xfrm>
          <a:noFill/>
          <a:ln/>
        </p:spPr>
        <p:txBody>
          <a:bodyPr/>
          <a:lstStyle/>
          <a:p>
            <a:r>
              <a:rPr lang="en-US" altLang="ko-KR" sz="3200" b="1" dirty="0">
                <a:latin typeface="Times New Roman" pitchFamily="18" charset="0"/>
                <a:cs typeface="Times New Roman" pitchFamily="18" charset="0"/>
              </a:rPr>
              <a:t>Classification of Mycobacterial Species</a:t>
            </a:r>
          </a:p>
        </p:txBody>
      </p:sp>
      <p:sp>
        <p:nvSpPr>
          <p:cNvPr id="54306" name="Rectangle 34"/>
          <p:cNvSpPr>
            <a:spLocks noChangeArrowheads="1"/>
          </p:cNvSpPr>
          <p:nvPr/>
        </p:nvSpPr>
        <p:spPr bwMode="auto">
          <a:xfrm>
            <a:off x="1906588" y="1341438"/>
            <a:ext cx="3025775" cy="6477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en-US" altLang="ko-KR" sz="2400" b="1" dirty="0">
                <a:solidFill>
                  <a:srgbClr val="0070C0"/>
                </a:solidFill>
                <a:latin typeface="Times New Roman" pitchFamily="18" charset="0"/>
              </a:rPr>
              <a:t>Mycobacteria</a:t>
            </a:r>
          </a:p>
        </p:txBody>
      </p:sp>
      <p:sp>
        <p:nvSpPr>
          <p:cNvPr id="54307" name="Rectangle 35"/>
          <p:cNvSpPr>
            <a:spLocks noChangeArrowheads="1"/>
          </p:cNvSpPr>
          <p:nvPr/>
        </p:nvSpPr>
        <p:spPr bwMode="auto">
          <a:xfrm>
            <a:off x="250825" y="5353050"/>
            <a:ext cx="2736850" cy="45243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r>
              <a:rPr lang="en-US" altLang="ko-KR" sz="2000" b="1" dirty="0">
                <a:solidFill>
                  <a:srgbClr val="0070C0"/>
                </a:solidFill>
                <a:latin typeface="Times New Roman" pitchFamily="18" charset="0"/>
              </a:rPr>
              <a:t>M. </a:t>
            </a:r>
            <a:r>
              <a:rPr lang="en-US" altLang="ko-KR" sz="2000" b="1" dirty="0" err="1">
                <a:solidFill>
                  <a:srgbClr val="0070C0"/>
                </a:solidFill>
                <a:latin typeface="Times New Roman" pitchFamily="18" charset="0"/>
              </a:rPr>
              <a:t>leprae</a:t>
            </a:r>
            <a:endParaRPr lang="en-US" altLang="ko-KR" sz="2000" b="1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54308" name="Rectangle 36"/>
          <p:cNvSpPr>
            <a:spLocks noChangeArrowheads="1"/>
          </p:cNvSpPr>
          <p:nvPr/>
        </p:nvSpPr>
        <p:spPr bwMode="auto">
          <a:xfrm>
            <a:off x="250825" y="2616200"/>
            <a:ext cx="2736850" cy="45243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r>
              <a:rPr lang="en-US" altLang="ko-KR" sz="2000" b="1" dirty="0">
                <a:solidFill>
                  <a:srgbClr val="0070C0"/>
                </a:solidFill>
                <a:latin typeface="Times New Roman" pitchFamily="18" charset="0"/>
              </a:rPr>
              <a:t>M. TB Complex</a:t>
            </a:r>
          </a:p>
        </p:txBody>
      </p:sp>
      <p:sp>
        <p:nvSpPr>
          <p:cNvPr id="54309" name="Rectangle 37"/>
          <p:cNvSpPr>
            <a:spLocks noChangeArrowheads="1"/>
          </p:cNvSpPr>
          <p:nvPr/>
        </p:nvSpPr>
        <p:spPr bwMode="auto">
          <a:xfrm>
            <a:off x="3779838" y="2393950"/>
            <a:ext cx="5184775" cy="10350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r>
              <a:rPr lang="en-US" altLang="ko-KR" sz="2000" b="1" dirty="0" err="1">
                <a:solidFill>
                  <a:srgbClr val="0070C0"/>
                </a:solidFill>
                <a:latin typeface="Times New Roman" pitchFamily="18" charset="0"/>
              </a:rPr>
              <a:t>Nontuberculous</a:t>
            </a:r>
            <a:r>
              <a:rPr lang="en-US" altLang="ko-KR" sz="2000" b="1" dirty="0">
                <a:solidFill>
                  <a:srgbClr val="0070C0"/>
                </a:solidFill>
                <a:latin typeface="Times New Roman" pitchFamily="18" charset="0"/>
              </a:rPr>
              <a:t> mycobacteria (NTM)</a:t>
            </a:r>
          </a:p>
          <a:p>
            <a:r>
              <a:rPr lang="en-US" altLang="ko-KR" sz="2000" b="1" dirty="0">
                <a:solidFill>
                  <a:srgbClr val="0070C0"/>
                </a:solidFill>
                <a:latin typeface="Times New Roman" pitchFamily="18" charset="0"/>
              </a:rPr>
              <a:t>= atypical mycobacteria</a:t>
            </a:r>
            <a:br>
              <a:rPr lang="en-US" altLang="ko-KR" sz="2000" b="1" dirty="0">
                <a:solidFill>
                  <a:srgbClr val="0070C0"/>
                </a:solidFill>
                <a:latin typeface="Times New Roman" pitchFamily="18" charset="0"/>
              </a:rPr>
            </a:br>
            <a:r>
              <a:rPr lang="en-US" altLang="ko-KR" sz="2000" b="1" dirty="0">
                <a:solidFill>
                  <a:srgbClr val="0070C0"/>
                </a:solidFill>
                <a:latin typeface="Times New Roman" pitchFamily="18" charset="0"/>
              </a:rPr>
              <a:t>= mycobacteria other than TB (MOTT)</a:t>
            </a:r>
          </a:p>
        </p:txBody>
      </p:sp>
      <p:sp>
        <p:nvSpPr>
          <p:cNvPr id="54311" name="Rectangle 39"/>
          <p:cNvSpPr>
            <a:spLocks noChangeArrowheads="1"/>
          </p:cNvSpPr>
          <p:nvPr/>
        </p:nvSpPr>
        <p:spPr bwMode="auto">
          <a:xfrm>
            <a:off x="250825" y="3141663"/>
            <a:ext cx="2736850" cy="1800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lnSpc>
                <a:spcPct val="130000"/>
              </a:lnSpc>
            </a:pPr>
            <a:r>
              <a:rPr lang="en-US" altLang="ko-KR" sz="2000" dirty="0" err="1">
                <a:solidFill>
                  <a:srgbClr val="FF0000"/>
                </a:solidFill>
                <a:latin typeface="Arial" charset="0"/>
              </a:rPr>
              <a:t>M.tuberculosis</a:t>
            </a:r>
            <a:endParaRPr lang="en-US" altLang="ko-KR" sz="2000" dirty="0">
              <a:solidFill>
                <a:srgbClr val="FF0000"/>
              </a:solidFill>
              <a:latin typeface="Arial" charset="0"/>
            </a:endParaRPr>
          </a:p>
          <a:p>
            <a:pPr>
              <a:lnSpc>
                <a:spcPct val="130000"/>
              </a:lnSpc>
            </a:pPr>
            <a:r>
              <a:rPr lang="en-US" altLang="ko-KR" sz="2000" dirty="0" err="1">
                <a:latin typeface="Arial" charset="0"/>
              </a:rPr>
              <a:t>M.africanum</a:t>
            </a:r>
            <a:endParaRPr lang="en-US" altLang="ko-KR" sz="2000" dirty="0">
              <a:latin typeface="Arial" charset="0"/>
            </a:endParaRPr>
          </a:p>
          <a:p>
            <a:pPr>
              <a:lnSpc>
                <a:spcPct val="130000"/>
              </a:lnSpc>
            </a:pPr>
            <a:r>
              <a:rPr lang="en-US" altLang="ko-KR" sz="2000" dirty="0" err="1">
                <a:latin typeface="Arial" charset="0"/>
              </a:rPr>
              <a:t>M.bovis</a:t>
            </a:r>
            <a:endParaRPr lang="en-US" altLang="ko-KR" sz="2000" dirty="0">
              <a:latin typeface="Arial" charset="0"/>
            </a:endParaRPr>
          </a:p>
          <a:p>
            <a:pPr>
              <a:lnSpc>
                <a:spcPct val="130000"/>
              </a:lnSpc>
            </a:pPr>
            <a:r>
              <a:rPr lang="en-US" altLang="ko-KR" sz="2000" dirty="0" err="1">
                <a:latin typeface="Arial" charset="0"/>
              </a:rPr>
              <a:t>M.microti</a:t>
            </a:r>
            <a:endParaRPr lang="en-US" altLang="ko-KR" sz="2000" dirty="0">
              <a:latin typeface="Arial" charset="0"/>
            </a:endParaRPr>
          </a:p>
        </p:txBody>
      </p:sp>
      <p:sp>
        <p:nvSpPr>
          <p:cNvPr id="54312" name="Line 40"/>
          <p:cNvSpPr>
            <a:spLocks noChangeShapeType="1"/>
          </p:cNvSpPr>
          <p:nvPr/>
        </p:nvSpPr>
        <p:spPr bwMode="auto">
          <a:xfrm>
            <a:off x="2987675" y="2825750"/>
            <a:ext cx="79216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54313" name="Line 41"/>
          <p:cNvSpPr>
            <a:spLocks noChangeShapeType="1"/>
          </p:cNvSpPr>
          <p:nvPr/>
        </p:nvSpPr>
        <p:spPr bwMode="auto">
          <a:xfrm>
            <a:off x="2976563" y="5567363"/>
            <a:ext cx="43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54314" name="Line 42"/>
          <p:cNvSpPr>
            <a:spLocks noChangeShapeType="1"/>
          </p:cNvSpPr>
          <p:nvPr/>
        </p:nvSpPr>
        <p:spPr bwMode="auto">
          <a:xfrm>
            <a:off x="3419475" y="1989138"/>
            <a:ext cx="0" cy="36004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54315" name="Rectangle 43"/>
          <p:cNvSpPr>
            <a:spLocks noChangeArrowheads="1"/>
          </p:cNvSpPr>
          <p:nvPr/>
        </p:nvSpPr>
        <p:spPr bwMode="auto">
          <a:xfrm>
            <a:off x="3790950" y="3500438"/>
            <a:ext cx="5167313" cy="2879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lnSpc>
                <a:spcPct val="130000"/>
              </a:lnSpc>
            </a:pPr>
            <a:r>
              <a:rPr lang="en-US" altLang="ko-KR" sz="2000" dirty="0" err="1">
                <a:solidFill>
                  <a:srgbClr val="FF0000"/>
                </a:solidFill>
                <a:latin typeface="Arial" charset="0"/>
              </a:rPr>
              <a:t>M.avium</a:t>
            </a:r>
            <a:r>
              <a:rPr lang="en-US" altLang="ko-KR" sz="2000" dirty="0">
                <a:solidFill>
                  <a:srgbClr val="FF0000"/>
                </a:solidFill>
                <a:latin typeface="Arial" charset="0"/>
              </a:rPr>
              <a:t> complex (MAC)</a:t>
            </a:r>
          </a:p>
          <a:p>
            <a:pPr>
              <a:lnSpc>
                <a:spcPct val="130000"/>
              </a:lnSpc>
            </a:pPr>
            <a:r>
              <a:rPr lang="en-US" altLang="ko-KR" sz="2000" dirty="0">
                <a:solidFill>
                  <a:srgbClr val="FF0000"/>
                </a:solidFill>
                <a:latin typeface="Arial" charset="0"/>
              </a:rPr>
              <a:t>    </a:t>
            </a:r>
            <a:r>
              <a:rPr lang="en-US" altLang="ko-KR" sz="2000" dirty="0" err="1">
                <a:solidFill>
                  <a:srgbClr val="FF0000"/>
                </a:solidFill>
                <a:latin typeface="Arial" charset="0"/>
              </a:rPr>
              <a:t>M.avium</a:t>
            </a:r>
            <a:endParaRPr lang="en-US" altLang="ko-KR" sz="2000" dirty="0">
              <a:solidFill>
                <a:srgbClr val="FF0000"/>
              </a:solidFill>
              <a:latin typeface="Arial" charset="0"/>
            </a:endParaRPr>
          </a:p>
          <a:p>
            <a:pPr>
              <a:lnSpc>
                <a:spcPct val="130000"/>
              </a:lnSpc>
            </a:pPr>
            <a:r>
              <a:rPr lang="en-US" altLang="ko-KR" sz="2000" dirty="0">
                <a:solidFill>
                  <a:srgbClr val="FF0000"/>
                </a:solidFill>
                <a:latin typeface="Arial" charset="0"/>
              </a:rPr>
              <a:t>    </a:t>
            </a:r>
            <a:r>
              <a:rPr lang="en-US" altLang="ko-KR" sz="2000" dirty="0" err="1">
                <a:solidFill>
                  <a:srgbClr val="FF0000"/>
                </a:solidFill>
                <a:latin typeface="Arial" charset="0"/>
              </a:rPr>
              <a:t>M.intracellulare</a:t>
            </a:r>
            <a:endParaRPr lang="en-US" altLang="ko-KR" sz="2000" dirty="0">
              <a:solidFill>
                <a:srgbClr val="FF0000"/>
              </a:solidFill>
              <a:latin typeface="Arial" charset="0"/>
            </a:endParaRPr>
          </a:p>
          <a:p>
            <a:pPr>
              <a:lnSpc>
                <a:spcPct val="130000"/>
              </a:lnSpc>
            </a:pPr>
            <a:r>
              <a:rPr lang="en-US" altLang="ko-KR" sz="2000" dirty="0" err="1">
                <a:solidFill>
                  <a:srgbClr val="FF0000"/>
                </a:solidFill>
                <a:latin typeface="Arial" charset="0"/>
              </a:rPr>
              <a:t>M.kansasii</a:t>
            </a:r>
            <a:r>
              <a:rPr lang="en-US" altLang="ko-KR" sz="2000" dirty="0">
                <a:solidFill>
                  <a:srgbClr val="FF0000"/>
                </a:solidFill>
                <a:latin typeface="Arial" charset="0"/>
              </a:rPr>
              <a:t>,  </a:t>
            </a:r>
            <a:r>
              <a:rPr lang="en-US" altLang="ko-KR" sz="2000" dirty="0" err="1">
                <a:solidFill>
                  <a:srgbClr val="FF0000"/>
                </a:solidFill>
                <a:latin typeface="Arial" charset="0"/>
              </a:rPr>
              <a:t>M.abscessus</a:t>
            </a:r>
            <a:endParaRPr lang="en-US" altLang="ko-KR" sz="2000" dirty="0">
              <a:solidFill>
                <a:srgbClr val="FF0000"/>
              </a:solidFill>
              <a:latin typeface="Arial" charset="0"/>
            </a:endParaRPr>
          </a:p>
          <a:p>
            <a:pPr>
              <a:lnSpc>
                <a:spcPct val="130000"/>
              </a:lnSpc>
            </a:pPr>
            <a:r>
              <a:rPr lang="en-US" altLang="ko-KR" sz="2000" dirty="0" err="1">
                <a:latin typeface="Arial" charset="0"/>
              </a:rPr>
              <a:t>M.fortuitum</a:t>
            </a:r>
            <a:r>
              <a:rPr lang="en-US" altLang="ko-KR" sz="2000" dirty="0">
                <a:latin typeface="Arial" charset="0"/>
              </a:rPr>
              <a:t>,   </a:t>
            </a:r>
            <a:r>
              <a:rPr lang="en-US" altLang="ko-KR" sz="2000" dirty="0" err="1">
                <a:latin typeface="Arial" charset="0"/>
              </a:rPr>
              <a:t>M.malmoense</a:t>
            </a:r>
            <a:r>
              <a:rPr lang="en-US" altLang="ko-KR" sz="2000" dirty="0">
                <a:latin typeface="Arial" charset="0"/>
              </a:rPr>
              <a:t>,  </a:t>
            </a:r>
            <a:r>
              <a:rPr lang="en-US" altLang="ko-KR" sz="2000" dirty="0" err="1">
                <a:latin typeface="Arial" charset="0"/>
              </a:rPr>
              <a:t>M.xenopi</a:t>
            </a:r>
            <a:endParaRPr lang="en-US" altLang="ko-KR" sz="2000" dirty="0">
              <a:latin typeface="Arial" charset="0"/>
            </a:endParaRPr>
          </a:p>
          <a:p>
            <a:pPr>
              <a:lnSpc>
                <a:spcPct val="130000"/>
              </a:lnSpc>
            </a:pPr>
            <a:r>
              <a:rPr lang="en-US" altLang="ko-KR" sz="2000" dirty="0" err="1">
                <a:latin typeface="Arial" charset="0"/>
              </a:rPr>
              <a:t>M.szulgai</a:t>
            </a:r>
            <a:r>
              <a:rPr lang="en-US" altLang="ko-KR" sz="2000" dirty="0">
                <a:latin typeface="Arial" charset="0"/>
              </a:rPr>
              <a:t>,  </a:t>
            </a:r>
            <a:r>
              <a:rPr lang="en-US" altLang="ko-KR" sz="2000" dirty="0" err="1">
                <a:latin typeface="Arial" charset="0"/>
              </a:rPr>
              <a:t>M.chelonae</a:t>
            </a:r>
            <a:r>
              <a:rPr lang="en-US" altLang="ko-KR" sz="2000" dirty="0">
                <a:latin typeface="Arial" charset="0"/>
              </a:rPr>
              <a:t> ……</a:t>
            </a:r>
          </a:p>
        </p:txBody>
      </p:sp>
    </p:spTree>
    <p:extLst>
      <p:ext uri="{BB962C8B-B14F-4D97-AF65-F5344CB8AC3E}">
        <p14:creationId xmlns:p14="http://schemas.microsoft.com/office/powerpoint/2010/main" val="3103017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404813"/>
            <a:ext cx="8642350" cy="882650"/>
          </a:xfrm>
        </p:spPr>
        <p:txBody>
          <a:bodyPr/>
          <a:lstStyle/>
          <a:p>
            <a:r>
              <a:rPr lang="en-US" altLang="ko-KR" sz="3200" b="1" dirty="0">
                <a:latin typeface="Times New Roman" pitchFamily="18" charset="0"/>
                <a:cs typeface="Times New Roman" pitchFamily="18" charset="0"/>
              </a:rPr>
              <a:t>Bilateral BE and multiple nodules on CT</a:t>
            </a:r>
          </a:p>
        </p:txBody>
      </p:sp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628775"/>
            <a:ext cx="8569325" cy="446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9941" name="Line 5"/>
          <p:cNvSpPr>
            <a:spLocks noChangeShapeType="1"/>
          </p:cNvSpPr>
          <p:nvPr/>
        </p:nvSpPr>
        <p:spPr bwMode="auto">
          <a:xfrm>
            <a:off x="428625" y="3867150"/>
            <a:ext cx="2232025" cy="0"/>
          </a:xfrm>
          <a:prstGeom prst="line">
            <a:avLst/>
          </a:prstGeom>
          <a:noFill/>
          <a:ln w="28575">
            <a:solidFill>
              <a:srgbClr val="99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9942" name="Text Box 6"/>
          <p:cNvSpPr txBox="1">
            <a:spLocks noChangeArrowheads="1"/>
          </p:cNvSpPr>
          <p:nvPr/>
        </p:nvSpPr>
        <p:spPr bwMode="auto">
          <a:xfrm>
            <a:off x="4787900" y="6237288"/>
            <a:ext cx="39608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altLang="ko-KR" sz="1600" i="1">
                <a:latin typeface="Times New Roman" pitchFamily="18" charset="0"/>
              </a:rPr>
              <a:t>Radiology, 2005, 235, 282</a:t>
            </a:r>
          </a:p>
        </p:txBody>
      </p:sp>
    </p:spTree>
    <p:extLst>
      <p:ext uri="{BB962C8B-B14F-4D97-AF65-F5344CB8AC3E}">
        <p14:creationId xmlns:p14="http://schemas.microsoft.com/office/powerpoint/2010/main" val="3148371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b="1" dirty="0" smtClean="0">
                <a:latin typeface="Times New Roman" pitchFamily="18" charset="0"/>
                <a:cs typeface="Times New Roman" pitchFamily="18" charset="0"/>
              </a:rPr>
              <a:t>TB </a:t>
            </a:r>
            <a:r>
              <a:rPr lang="en-US" altLang="ko-KR" sz="3200" b="1" dirty="0" err="1" smtClean="0">
                <a:latin typeface="Times New Roman" pitchFamily="18" charset="0"/>
                <a:cs typeface="Times New Roman" pitchFamily="18" charset="0"/>
              </a:rPr>
              <a:t>vs</a:t>
            </a:r>
            <a:r>
              <a:rPr lang="en-US" altLang="ko-KR" sz="3200" b="1" dirty="0" smtClean="0">
                <a:latin typeface="Times New Roman" pitchFamily="18" charset="0"/>
                <a:cs typeface="Times New Roman" pitchFamily="18" charset="0"/>
              </a:rPr>
              <a:t> NTM in radiology</a:t>
            </a:r>
            <a:endParaRPr lang="ko-KR" alt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표 개체 틀 2"/>
          <p:cNvSpPr>
            <a:spLocks noGrp="1"/>
          </p:cNvSpPr>
          <p:nvPr>
            <p:ph type="tbl" idx="1"/>
          </p:nvPr>
        </p:nvSpPr>
        <p:spPr/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40768"/>
            <a:ext cx="7762875" cy="473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5220072" y="6237312"/>
            <a:ext cx="259077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400" i="1" dirty="0" err="1">
                <a:latin typeface="Times New Roman" pitchFamily="18" charset="0"/>
                <a:cs typeface="Times New Roman" pitchFamily="18" charset="0"/>
              </a:rPr>
              <a:t>Eur</a:t>
            </a:r>
            <a:r>
              <a:rPr lang="en-US" altLang="ko-KR" sz="1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i="1" dirty="0" err="1">
                <a:latin typeface="Times New Roman" pitchFamily="18" charset="0"/>
                <a:cs typeface="Times New Roman" pitchFamily="18" charset="0"/>
              </a:rPr>
              <a:t>Radiol</a:t>
            </a:r>
            <a:r>
              <a:rPr lang="en-US" altLang="ko-KR" sz="1400" i="1" dirty="0">
                <a:latin typeface="Times New Roman" pitchFamily="18" charset="0"/>
                <a:cs typeface="Times New Roman" pitchFamily="18" charset="0"/>
              </a:rPr>
              <a:t> (2016) 26:4449–4456</a:t>
            </a:r>
            <a:endParaRPr lang="ko-KR" altLang="en-US" sz="1400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직선 연결선 5"/>
          <p:cNvCxnSpPr/>
          <p:nvPr/>
        </p:nvCxnSpPr>
        <p:spPr>
          <a:xfrm flipV="1">
            <a:off x="511712" y="3042033"/>
            <a:ext cx="7962569" cy="26927"/>
          </a:xfrm>
          <a:prstGeom prst="line">
            <a:avLst/>
          </a:prstGeom>
          <a:ln w="1905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/>
        </p:nvCxnSpPr>
        <p:spPr>
          <a:xfrm flipV="1">
            <a:off x="546195" y="4365104"/>
            <a:ext cx="7962569" cy="26927"/>
          </a:xfrm>
          <a:prstGeom prst="line">
            <a:avLst/>
          </a:prstGeom>
          <a:ln w="1905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/>
          <p:cNvCxnSpPr/>
          <p:nvPr/>
        </p:nvCxnSpPr>
        <p:spPr>
          <a:xfrm flipV="1">
            <a:off x="546195" y="4869160"/>
            <a:ext cx="7962569" cy="26927"/>
          </a:xfrm>
          <a:prstGeom prst="line">
            <a:avLst/>
          </a:prstGeom>
          <a:ln w="1905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/>
        </p:nvCxnSpPr>
        <p:spPr>
          <a:xfrm flipV="1">
            <a:off x="557351" y="5157192"/>
            <a:ext cx="7962569" cy="26927"/>
          </a:xfrm>
          <a:prstGeom prst="line">
            <a:avLst/>
          </a:prstGeom>
          <a:ln w="1905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4400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>
                <a:latin typeface="Times New Roman" pitchFamily="18" charset="0"/>
                <a:cs typeface="Times New Roman" pitchFamily="18" charset="0"/>
              </a:rPr>
              <a:t>TB </a:t>
            </a:r>
            <a:r>
              <a:rPr lang="en-US" altLang="ko-KR" b="1" dirty="0" err="1">
                <a:latin typeface="Times New Roman" pitchFamily="18" charset="0"/>
                <a:cs typeface="Times New Roman" pitchFamily="18" charset="0"/>
              </a:rPr>
              <a:t>vs</a:t>
            </a:r>
            <a:r>
              <a:rPr lang="en-US" altLang="ko-KR" b="1" dirty="0">
                <a:latin typeface="Times New Roman" pitchFamily="18" charset="0"/>
                <a:cs typeface="Times New Roman" pitchFamily="18" charset="0"/>
              </a:rPr>
              <a:t> NTM in radiology</a:t>
            </a:r>
            <a:endParaRPr lang="ko-KR" altLang="en-US" dirty="0"/>
          </a:p>
        </p:txBody>
      </p:sp>
      <p:sp>
        <p:nvSpPr>
          <p:cNvPr id="10" name="내용 개체 틀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dirty="0"/>
          </a:p>
          <a:p>
            <a:r>
              <a:rPr lang="en-US" altLang="ko-KR" dirty="0"/>
              <a:t>clinical radiology (2002) 56: 661-669 </a:t>
            </a:r>
            <a:endParaRPr lang="ko-KR" alt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64906"/>
            <a:ext cx="8900245" cy="3692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1541376" y="2852936"/>
            <a:ext cx="1440160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4172370" y="6309320"/>
            <a:ext cx="40000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/>
              <a:t> 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4438790" y="3244334"/>
            <a:ext cx="2664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/>
              <a:t> 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4125136" y="5064947"/>
            <a:ext cx="447931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/>
              <a:t> 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5364088" y="5434279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altLang="ko-KR" dirty="0"/>
          </a:p>
          <a:p>
            <a:r>
              <a:rPr lang="en-US" altLang="ko-KR" sz="1400" i="1" dirty="0">
                <a:latin typeface="Times New Roman" pitchFamily="18" charset="0"/>
                <a:cs typeface="Times New Roman" pitchFamily="18" charset="0"/>
              </a:rPr>
              <a:t>clinical radiology (2002) 56: 661-669 </a:t>
            </a:r>
            <a:endParaRPr lang="ko-KR" altLang="en-US" sz="14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2390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r>
              <a:rPr lang="en-US" altLang="ko-KR" sz="4000" b="1" dirty="0">
                <a:latin typeface="Times New Roman" pitchFamily="18" charset="0"/>
                <a:cs typeface="Times New Roman" pitchFamily="18" charset="0"/>
              </a:rPr>
              <a:t>Diagnostic Limitations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5329237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altLang="ko-KR" sz="2800" b="1" u="sng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45%</a:t>
            </a:r>
            <a:r>
              <a:rPr lang="en-US" altLang="ko-KR" sz="2800" u="sng" dirty="0">
                <a:latin typeface="Times New Roman" pitchFamily="18" charset="0"/>
                <a:cs typeface="Times New Roman" pitchFamily="18" charset="0"/>
              </a:rPr>
              <a:t> of patients (14/31)</a:t>
            </a:r>
            <a:r>
              <a:rPr lang="en-US" altLang="ko-KR" sz="2800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altLang="ko-KR" sz="2800" dirty="0">
                <a:latin typeface="Times New Roman" pitchFamily="18" charset="0"/>
                <a:cs typeface="Times New Roman" pitchFamily="18" charset="0"/>
              </a:rPr>
            </a:br>
            <a:r>
              <a:rPr lang="en-US" altLang="ko-KR" sz="2800" dirty="0">
                <a:latin typeface="Times New Roman" pitchFamily="18" charset="0"/>
                <a:cs typeface="Times New Roman" pitchFamily="18" charset="0"/>
              </a:rPr>
              <a:t>:  unable to produce sputum or negative sputum culture</a:t>
            </a:r>
          </a:p>
          <a:p>
            <a:pPr lvl="1">
              <a:lnSpc>
                <a:spcPct val="120000"/>
              </a:lnSpc>
            </a:pPr>
            <a:r>
              <a:rPr lang="en-US" altLang="ko-KR" sz="2800" dirty="0">
                <a:latin typeface="Times New Roman" pitchFamily="18" charset="0"/>
                <a:cs typeface="Times New Roman" pitchFamily="18" charset="0"/>
              </a:rPr>
              <a:t>Bronchoscopy with BAL/TBLB (n=13),  Open lung </a:t>
            </a:r>
            <a:r>
              <a:rPr lang="en-US" altLang="ko-KR" sz="2800" dirty="0" err="1">
                <a:latin typeface="Times New Roman" pitchFamily="18" charset="0"/>
                <a:cs typeface="Times New Roman" pitchFamily="18" charset="0"/>
              </a:rPr>
              <a:t>Bx</a:t>
            </a:r>
            <a:r>
              <a:rPr lang="en-US" altLang="ko-KR" sz="28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altLang="ko-KR" sz="2800" dirty="0" smtClean="0">
                <a:latin typeface="Times New Roman" pitchFamily="18" charset="0"/>
                <a:cs typeface="Times New Roman" pitchFamily="18" charset="0"/>
              </a:rPr>
              <a:t>n=1)</a:t>
            </a:r>
          </a:p>
          <a:p>
            <a:pPr lvl="1">
              <a:lnSpc>
                <a:spcPct val="120000"/>
              </a:lnSpc>
            </a:pPr>
            <a:r>
              <a:rPr lang="en-US" altLang="ko-KR" sz="2800" dirty="0" smtClean="0">
                <a:latin typeface="Times New Roman" pitchFamily="18" charset="0"/>
                <a:cs typeface="Times New Roman" pitchFamily="18" charset="0"/>
              </a:rPr>
              <a:t>Aggressive </a:t>
            </a:r>
            <a:r>
              <a:rPr lang="en-US" altLang="ko-KR" sz="2800" dirty="0">
                <a:latin typeface="Times New Roman" pitchFamily="18" charset="0"/>
                <a:cs typeface="Times New Roman" pitchFamily="18" charset="0"/>
              </a:rPr>
              <a:t>diagnostic approach, including bronchoscopy, should be considered if sputum cultures are negative</a:t>
            </a:r>
          </a:p>
          <a:p>
            <a:pPr lvl="2" algn="r">
              <a:lnSpc>
                <a:spcPct val="120000"/>
              </a:lnSpc>
              <a:buFontTx/>
              <a:buNone/>
            </a:pPr>
            <a:r>
              <a:rPr lang="en-US" altLang="ko-KR" sz="1400" i="1" dirty="0">
                <a:latin typeface="Times New Roman" pitchFamily="18" charset="0"/>
                <a:cs typeface="Times New Roman" pitchFamily="18" charset="0"/>
              </a:rPr>
              <a:t>Chest, 1999, 115, </a:t>
            </a:r>
            <a:r>
              <a:rPr lang="en-US" altLang="ko-KR" sz="1400" i="1" dirty="0" smtClean="0">
                <a:latin typeface="Times New Roman" pitchFamily="18" charset="0"/>
                <a:cs typeface="Times New Roman" pitchFamily="18" charset="0"/>
              </a:rPr>
              <a:t>1033</a:t>
            </a:r>
            <a:endParaRPr lang="en-US" altLang="ko-KR" sz="14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624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108" name="Group 7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5797841"/>
              </p:ext>
            </p:extLst>
          </p:nvPr>
        </p:nvGraphicFramePr>
        <p:xfrm>
          <a:off x="467544" y="1268760"/>
          <a:ext cx="8353425" cy="3792539"/>
        </p:xfrm>
        <a:graphic>
          <a:graphicData uri="http://schemas.openxmlformats.org/drawingml/2006/table">
            <a:tbl>
              <a:tblPr/>
              <a:tblGrid>
                <a:gridCol w="8353425"/>
              </a:tblGrid>
              <a:tr h="477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808080"/>
                            </a:outerShdw>
                          </a:effectLst>
                          <a:latin typeface="Arial" charset="0"/>
                          <a:ea typeface="굴림" charset="-127"/>
                        </a:rPr>
                        <a:t>Clinical (both required)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863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1. </a:t>
                      </a:r>
                      <a:r>
                        <a:rPr kumimoji="1" lang="en-US" altLang="ko-K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Pulmonary </a:t>
                      </a:r>
                      <a:r>
                        <a:rPr kumimoji="1" lang="en-US" altLang="ko-KR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Sx</a:t>
                      </a:r>
                      <a:r>
                        <a:rPr kumimoji="1" lang="en-US" altLang="ko-K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/>
                      </a:r>
                      <a:br>
                        <a:rPr kumimoji="1" lang="en-US" altLang="ko-K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굴림" charset="-127"/>
                        </a:rPr>
                      </a:br>
                      <a:r>
                        <a:rPr kumimoji="1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    </a:t>
                      </a:r>
                      <a:r>
                        <a:rPr kumimoji="1" lang="en-US" altLang="ko-K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Nodular or </a:t>
                      </a:r>
                      <a:r>
                        <a:rPr kumimoji="1" lang="en-US" altLang="ko-KR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cavitary</a:t>
                      </a:r>
                      <a:r>
                        <a:rPr kumimoji="1" lang="en-US" altLang="ko-K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 opacities on x-ray/CT</a:t>
                      </a:r>
                      <a:r>
                        <a:rPr kumimoji="1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 that shows multifocal BE with </a:t>
                      </a:r>
                      <a:br>
                        <a:rPr kumimoji="1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</a:rPr>
                      </a:br>
                      <a:r>
                        <a:rPr kumimoji="1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    multiple small nodules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2. Appropriate </a:t>
                      </a:r>
                      <a:r>
                        <a:rPr kumimoji="1" lang="en-US" altLang="ko-K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exclusion of other diagnoses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79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808080"/>
                            </a:outerShdw>
                          </a:effectLst>
                          <a:latin typeface="Arial" charset="0"/>
                          <a:ea typeface="굴림" charset="-127"/>
                        </a:rPr>
                        <a:t>Microbiologic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22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1. (+) culture from </a:t>
                      </a:r>
                      <a:r>
                        <a:rPr kumimoji="1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  <a:cs typeface="Arial" charset="0"/>
                        </a:rPr>
                        <a:t>≥ </a:t>
                      </a:r>
                      <a:r>
                        <a:rPr kumimoji="1" lang="en-US" altLang="ko-K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굴림" charset="-127"/>
                          <a:cs typeface="Arial" charset="0"/>
                        </a:rPr>
                        <a:t>2 separate expectorated sputum   </a:t>
                      </a:r>
                      <a:r>
                        <a:rPr kumimoji="1" lang="en-US" altLang="ko-K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  <a:cs typeface="Arial" charset="0"/>
                        </a:rPr>
                        <a:t>OR,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2. (+) culture from </a:t>
                      </a:r>
                      <a:r>
                        <a:rPr kumimoji="1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  <a:cs typeface="Arial" charset="0"/>
                        </a:rPr>
                        <a:t>≥</a:t>
                      </a:r>
                      <a:r>
                        <a:rPr kumimoji="1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 </a:t>
                      </a:r>
                      <a:r>
                        <a:rPr kumimoji="1" lang="en-US" altLang="ko-K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one bronchial washing or lavage   </a:t>
                      </a:r>
                      <a:r>
                        <a:rPr kumimoji="1" lang="en-US" altLang="ko-K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OR,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4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3. </a:t>
                      </a:r>
                      <a:r>
                        <a:rPr kumimoji="1" lang="en-US" altLang="ko-K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Transbronchial</a:t>
                      </a:r>
                      <a:r>
                        <a:rPr kumimoji="1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 or other </a:t>
                      </a:r>
                      <a:r>
                        <a:rPr kumimoji="1" lang="en-US" altLang="ko-K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lung </a:t>
                      </a:r>
                      <a:r>
                        <a:rPr kumimoji="1" lang="en-US" altLang="ko-KR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Bx</a:t>
                      </a:r>
                      <a:r>
                        <a:rPr kumimoji="1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 </a:t>
                      </a:r>
                      <a:r>
                        <a:rPr kumimoji="1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with mycobacterial </a:t>
                      </a:r>
                      <a:r>
                        <a:rPr kumimoji="1" lang="en-US" altLang="ko-K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histopathologic</a:t>
                      </a:r>
                      <a:r>
                        <a:rPr kumimoji="1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 features</a:t>
                      </a:r>
                      <a:br>
                        <a:rPr kumimoji="1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</a:rPr>
                      </a:br>
                      <a:r>
                        <a:rPr kumimoji="1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    + (+) culture for NTM or </a:t>
                      </a:r>
                      <a:r>
                        <a:rPr kumimoji="1" lang="en-US" altLang="ko-K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Bx</a:t>
                      </a:r>
                      <a:r>
                        <a:rPr kumimoji="1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 showing mycobacterial </a:t>
                      </a:r>
                      <a:r>
                        <a:rPr kumimoji="1" lang="en-US" altLang="ko-K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histopathologic</a:t>
                      </a:r>
                      <a:r>
                        <a:rPr kumimoji="1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 feature and one </a:t>
                      </a:r>
                      <a:br>
                        <a:rPr kumimoji="1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</a:rPr>
                      </a:br>
                      <a:r>
                        <a:rPr kumimoji="1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    or more sputum or bronchial washing that are (+) culture for NTM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4094" name="Text Box 62"/>
          <p:cNvSpPr txBox="1">
            <a:spLocks noChangeArrowheads="1"/>
          </p:cNvSpPr>
          <p:nvPr/>
        </p:nvSpPr>
        <p:spPr bwMode="auto">
          <a:xfrm>
            <a:off x="4067944" y="682625"/>
            <a:ext cx="460851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altLang="ko-KR" sz="18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2007 ATS/IDSA Diagnostic Criteria</a:t>
            </a:r>
          </a:p>
        </p:txBody>
      </p:sp>
      <p:sp>
        <p:nvSpPr>
          <p:cNvPr id="44102" name="Text Box 70"/>
          <p:cNvSpPr txBox="1">
            <a:spLocks noChangeArrowheads="1"/>
          </p:cNvSpPr>
          <p:nvPr/>
        </p:nvSpPr>
        <p:spPr bwMode="auto">
          <a:xfrm>
            <a:off x="251520" y="5327989"/>
            <a:ext cx="8785225" cy="336550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ko-KR" sz="1600" dirty="0">
                <a:solidFill>
                  <a:srgbClr val="FF0000"/>
                </a:solidFill>
                <a:latin typeface="Arial" charset="0"/>
              </a:rPr>
              <a:t>These criteria have been best studied in infections d/t </a:t>
            </a:r>
            <a:r>
              <a:rPr lang="en-US" altLang="ko-KR" sz="1600" b="1" dirty="0">
                <a:solidFill>
                  <a:srgbClr val="FF0000"/>
                </a:solidFill>
                <a:latin typeface="Arial" charset="0"/>
              </a:rPr>
              <a:t>MAC, </a:t>
            </a:r>
            <a:r>
              <a:rPr lang="en-US" altLang="ko-KR" sz="1600" b="1" i="1" dirty="0" err="1">
                <a:solidFill>
                  <a:srgbClr val="FF0000"/>
                </a:solidFill>
                <a:latin typeface="Arial" charset="0"/>
              </a:rPr>
              <a:t>M.kansasii</a:t>
            </a:r>
            <a:r>
              <a:rPr lang="en-US" altLang="ko-KR" sz="1600" b="1" dirty="0">
                <a:solidFill>
                  <a:srgbClr val="FF0000"/>
                </a:solidFill>
                <a:latin typeface="Arial" charset="0"/>
              </a:rPr>
              <a:t>, and </a:t>
            </a:r>
            <a:r>
              <a:rPr lang="en-US" altLang="ko-KR" sz="1600" b="1" i="1" dirty="0" err="1">
                <a:solidFill>
                  <a:srgbClr val="FF0000"/>
                </a:solidFill>
                <a:latin typeface="Arial" charset="0"/>
              </a:rPr>
              <a:t>M.abscessus</a:t>
            </a:r>
            <a:endParaRPr lang="en-US" altLang="ko-KR" sz="1600" b="1" i="1" dirty="0">
              <a:solidFill>
                <a:srgbClr val="FF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416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b="1">
                <a:latin typeface="Arial" charset="0"/>
              </a:rPr>
              <a:t>When to treat NTM lung disease</a:t>
            </a:r>
          </a:p>
        </p:txBody>
      </p:sp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en-US" altLang="ko-KR" sz="2800" dirty="0">
                <a:latin typeface="Times New Roman" pitchFamily="18" charset="0"/>
                <a:cs typeface="Times New Roman" pitchFamily="18" charset="0"/>
              </a:rPr>
              <a:t>Diagnosing pulmonary NTM infection/disease</a:t>
            </a:r>
          </a:p>
          <a:p>
            <a:pPr lvl="1" algn="ctr">
              <a:buFontTx/>
              <a:buNone/>
            </a:pPr>
            <a:r>
              <a:rPr lang="en-US" altLang="ko-KR" sz="2400" b="1" dirty="0" smtClean="0"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en-US" altLang="ko-KR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 equal</a:t>
            </a:r>
            <a:r>
              <a:rPr lang="en-US" altLang="ko-KR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2400" dirty="0">
                <a:latin typeface="Times New Roman" pitchFamily="18" charset="0"/>
                <a:cs typeface="Times New Roman" pitchFamily="18" charset="0"/>
              </a:rPr>
              <a:t>to the need for immediate </a:t>
            </a:r>
            <a:r>
              <a:rPr lang="en-US" altLang="ko-KR" sz="2400" dirty="0" smtClean="0">
                <a:latin typeface="Times New Roman" pitchFamily="18" charset="0"/>
                <a:cs typeface="Times New Roman" pitchFamily="18" charset="0"/>
              </a:rPr>
              <a:t>treatment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> </a:t>
            </a:r>
            <a:r>
              <a:rPr lang="en-US" altLang="ko-KR" dirty="0">
                <a:latin typeface="Times New Roman" pitchFamily="18" charset="0"/>
                <a:cs typeface="Times New Roman" pitchFamily="18" charset="0"/>
              </a:rPr>
              <a:t>- Treatment </a:t>
            </a:r>
            <a:r>
              <a:rPr lang="en-US" altLang="ko-KR" dirty="0" smtClean="0">
                <a:latin typeface="Times New Roman" pitchFamily="18" charset="0"/>
                <a:cs typeface="Times New Roman" pitchFamily="18" charset="0"/>
              </a:rPr>
              <a:t>or waiting </a:t>
            </a:r>
            <a:r>
              <a:rPr lang="en-US" altLang="ko-KR" dirty="0" smtClean="0">
                <a:latin typeface="Times New Roman" pitchFamily="18" charset="0"/>
                <a:cs typeface="Times New Roman" pitchFamily="18" charset="0"/>
              </a:rPr>
              <a:t>??? - Patient factor – tolerable??? </a:t>
            </a:r>
          </a:p>
          <a:p>
            <a:pPr marL="0" indent="0">
              <a:buNone/>
            </a:pPr>
            <a:r>
              <a:rPr lang="en-US" altLang="ko-K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dirty="0" smtClean="0">
                <a:latin typeface="Times New Roman" pitchFamily="18" charset="0"/>
                <a:cs typeface="Times New Roman" pitchFamily="18" charset="0"/>
              </a:rPr>
              <a:t>- Expensive</a:t>
            </a:r>
          </a:p>
          <a:p>
            <a:pPr marL="0" indent="0">
              <a:buNone/>
            </a:pPr>
            <a:r>
              <a:rPr lang="en-US" altLang="ko-KR" dirty="0" smtClean="0">
                <a:latin typeface="Times New Roman" pitchFamily="18" charset="0"/>
                <a:cs typeface="Times New Roman" pitchFamily="18" charset="0"/>
              </a:rPr>
              <a:t> - Side effective </a:t>
            </a:r>
          </a:p>
          <a:p>
            <a:pPr marL="0" indent="0">
              <a:buNone/>
            </a:pPr>
            <a:r>
              <a:rPr lang="en-US" altLang="ko-KR" dirty="0" smtClean="0">
                <a:latin typeface="Times New Roman" pitchFamily="18" charset="0"/>
                <a:cs typeface="Times New Roman" pitchFamily="18" charset="0"/>
              </a:rPr>
              <a:t> - No dramatic treatment response</a:t>
            </a:r>
          </a:p>
          <a:p>
            <a:pPr marL="0" indent="0">
              <a:buNone/>
            </a:pPr>
            <a:r>
              <a:rPr lang="en-US" altLang="ko-KR" dirty="0" smtClean="0">
                <a:latin typeface="Times New Roman" pitchFamily="18" charset="0"/>
                <a:cs typeface="Times New Roman" pitchFamily="18" charset="0"/>
              </a:rPr>
              <a:t> - Admission for IV drug- how???, when???</a:t>
            </a:r>
          </a:p>
          <a:p>
            <a:pPr marL="0" indent="0">
              <a:buNone/>
            </a:pPr>
            <a:r>
              <a:rPr lang="en-US" altLang="ko-KR" dirty="0" smtClean="0">
                <a:latin typeface="Times New Roman" pitchFamily="18" charset="0"/>
                <a:cs typeface="Times New Roman" pitchFamily="18" charset="0"/>
              </a:rPr>
              <a:t> - Need a surgical treatment ????</a:t>
            </a:r>
            <a:endParaRPr lang="ko-KR" alt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8791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b="1" dirty="0" smtClean="0">
                <a:latin typeface="Times New Roman" pitchFamily="18" charset="0"/>
                <a:cs typeface="Times New Roman" pitchFamily="18" charset="0"/>
              </a:rPr>
              <a:t>Natural </a:t>
            </a:r>
            <a:r>
              <a:rPr lang="en-US" altLang="ko-KR" sz="2800" b="1" dirty="0" err="1" smtClean="0">
                <a:latin typeface="Times New Roman" pitchFamily="18" charset="0"/>
                <a:cs typeface="Times New Roman" pitchFamily="18" charset="0"/>
              </a:rPr>
              <a:t>Hx</a:t>
            </a:r>
            <a:r>
              <a:rPr lang="en-US" altLang="ko-KR" sz="2800" b="1" dirty="0" smtClean="0">
                <a:latin typeface="Times New Roman" pitchFamily="18" charset="0"/>
                <a:cs typeface="Times New Roman" pitchFamily="18" charset="0"/>
              </a:rPr>
              <a:t>. Of MAC with nodular/</a:t>
            </a:r>
            <a:r>
              <a:rPr lang="en-US" altLang="ko-KR" sz="2800" b="1" dirty="0" err="1" smtClean="0">
                <a:latin typeface="Times New Roman" pitchFamily="18" charset="0"/>
                <a:cs typeface="Times New Roman" pitchFamily="18" charset="0"/>
              </a:rPr>
              <a:t>bronchiectatic</a:t>
            </a:r>
            <a:r>
              <a:rPr lang="en-US" altLang="ko-KR" sz="2800" b="1" dirty="0" smtClean="0">
                <a:latin typeface="Times New Roman" pitchFamily="18" charset="0"/>
                <a:cs typeface="Times New Roman" pitchFamily="18" charset="0"/>
              </a:rPr>
              <a:t> MAC-LD </a:t>
            </a:r>
            <a:r>
              <a:rPr lang="en-US" altLang="ko-KR" sz="2800" b="1" dirty="0">
                <a:latin typeface="Times New Roman" pitchFamily="18" charset="0"/>
                <a:cs typeface="Times New Roman" pitchFamily="18" charset="0"/>
              </a:rPr>
              <a:t>with or without </a:t>
            </a:r>
            <a:r>
              <a:rPr lang="en-US" altLang="ko-KR" sz="2800" b="1" dirty="0" smtClean="0">
                <a:latin typeface="Times New Roman" pitchFamily="18" charset="0"/>
                <a:cs typeface="Times New Roman" pitchFamily="18" charset="0"/>
              </a:rPr>
              <a:t>cavity</a:t>
            </a:r>
            <a:endParaRPr lang="en-US" altLang="ko-KR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628800"/>
            <a:ext cx="8229600" cy="4137025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altLang="ko-KR" sz="2400" dirty="0" smtClean="0">
                <a:latin typeface="Times New Roman" pitchFamily="18" charset="0"/>
                <a:cs typeface="Times New Roman" pitchFamily="18" charset="0"/>
              </a:rPr>
              <a:t>782 </a:t>
            </a:r>
            <a:r>
              <a:rPr lang="en-US" altLang="ko-KR" sz="2400" dirty="0">
                <a:latin typeface="Times New Roman" pitchFamily="18" charset="0"/>
                <a:cs typeface="Times New Roman" pitchFamily="18" charset="0"/>
              </a:rPr>
              <a:t>patients with MAC infection with nodular BE</a:t>
            </a:r>
          </a:p>
          <a:p>
            <a:r>
              <a:rPr lang="en-US" altLang="ko-KR" sz="2400" dirty="0" smtClean="0">
                <a:latin typeface="Times New Roman" pitchFamily="18" charset="0"/>
                <a:cs typeface="Times New Roman" pitchFamily="18" charset="0"/>
              </a:rPr>
              <a:t>Median follow-up period-4.3 years </a:t>
            </a:r>
            <a:r>
              <a:rPr lang="en-US" altLang="ko-KR" sz="2200" b="1" dirty="0">
                <a:latin typeface="Arial" charset="0"/>
                <a:cs typeface="Arial" charset="0"/>
              </a:rPr>
              <a:t/>
            </a:r>
            <a:br>
              <a:rPr lang="en-US" altLang="ko-KR" sz="2200" b="1" dirty="0">
                <a:latin typeface="Arial" charset="0"/>
                <a:cs typeface="Arial" charset="0"/>
              </a:rPr>
            </a:br>
            <a:endParaRPr lang="en-US" altLang="ko-KR" sz="2200" b="1" dirty="0">
              <a:solidFill>
                <a:srgbClr val="CC0000"/>
              </a:solidFill>
              <a:latin typeface="Arial" charset="0"/>
              <a:cs typeface="Arial" charset="0"/>
            </a:endParaRPr>
          </a:p>
        </p:txBody>
      </p:sp>
      <p:sp>
        <p:nvSpPr>
          <p:cNvPr id="64516" name="Rectangle 4"/>
          <p:cNvSpPr>
            <a:spLocks noChangeArrowheads="1"/>
          </p:cNvSpPr>
          <p:nvPr/>
        </p:nvSpPr>
        <p:spPr bwMode="auto">
          <a:xfrm>
            <a:off x="3195211" y="6165304"/>
            <a:ext cx="56388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/>
            <a:r>
              <a:rPr lang="en-US" altLang="ko-KR" sz="1400" i="1" dirty="0">
                <a:latin typeface="Times New Roman" pitchFamily="18" charset="0"/>
                <a:cs typeface="Times New Roman" pitchFamily="18" charset="0"/>
              </a:rPr>
              <a:t>BMJ Open 2015;5:e008058.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08920"/>
            <a:ext cx="7812360" cy="353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8021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b="1" dirty="0">
                <a:latin typeface="Times New Roman" pitchFamily="18" charset="0"/>
                <a:cs typeface="Times New Roman" pitchFamily="18" charset="0"/>
              </a:rPr>
              <a:t>Differences in Natural history of infection </a:t>
            </a:r>
            <a:br>
              <a:rPr lang="en-US" altLang="ko-KR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en-US" altLang="ko-KR" sz="2800" b="1" dirty="0">
                <a:latin typeface="Times New Roman" pitchFamily="18" charset="0"/>
                <a:cs typeface="Times New Roman" pitchFamily="18" charset="0"/>
              </a:rPr>
              <a:t>with different species/strains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28775"/>
            <a:ext cx="8229600" cy="4752975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altLang="ko-KR" sz="2400" b="1" dirty="0" err="1">
                <a:latin typeface="Arial" charset="0"/>
              </a:rPr>
              <a:t>M.kansasii</a:t>
            </a:r>
            <a:endParaRPr lang="en-US" altLang="ko-KR" sz="2400" b="1" dirty="0">
              <a:latin typeface="Arial" charset="0"/>
            </a:endParaRPr>
          </a:p>
          <a:p>
            <a:pPr lvl="1">
              <a:lnSpc>
                <a:spcPct val="120000"/>
              </a:lnSpc>
            </a:pPr>
            <a:r>
              <a:rPr lang="en-US" altLang="ko-KR" sz="2000" dirty="0">
                <a:latin typeface="Arial" charset="0"/>
                <a:cs typeface="Arial" charset="0"/>
              </a:rPr>
              <a:t>More associated with a tuberculosis-like illness</a:t>
            </a:r>
          </a:p>
          <a:p>
            <a:pPr lvl="1">
              <a:lnSpc>
                <a:spcPct val="120000"/>
              </a:lnSpc>
            </a:pPr>
            <a:r>
              <a:rPr lang="en-US" altLang="ko-KR" sz="2000" dirty="0">
                <a:latin typeface="Arial" charset="0"/>
                <a:cs typeface="Arial" charset="0"/>
              </a:rPr>
              <a:t>Lower </a:t>
            </a:r>
            <a:r>
              <a:rPr lang="en-US" altLang="ko-KR" sz="2000" dirty="0" err="1">
                <a:latin typeface="Arial" charset="0"/>
                <a:cs typeface="Arial" charset="0"/>
              </a:rPr>
              <a:t>thresthold</a:t>
            </a:r>
            <a:r>
              <a:rPr lang="en-US" altLang="ko-KR" sz="2000" dirty="0">
                <a:latin typeface="Arial" charset="0"/>
                <a:cs typeface="Arial" charset="0"/>
              </a:rPr>
              <a:t> for treatment with antimicrobials</a:t>
            </a:r>
          </a:p>
          <a:p>
            <a:pPr>
              <a:lnSpc>
                <a:spcPct val="120000"/>
              </a:lnSpc>
            </a:pPr>
            <a:r>
              <a:rPr lang="en-US" altLang="ko-KR" sz="2400" b="1" dirty="0" err="1">
                <a:latin typeface="Arial" charset="0"/>
                <a:cs typeface="Arial" charset="0"/>
              </a:rPr>
              <a:t>M.szulgai</a:t>
            </a:r>
            <a:endParaRPr lang="en-US" altLang="ko-KR" sz="2400" b="1" dirty="0">
              <a:latin typeface="Arial" charset="0"/>
              <a:cs typeface="Arial" charset="0"/>
            </a:endParaRPr>
          </a:p>
          <a:p>
            <a:pPr lvl="1">
              <a:lnSpc>
                <a:spcPct val="120000"/>
              </a:lnSpc>
            </a:pPr>
            <a:r>
              <a:rPr lang="en-US" altLang="ko-KR" sz="2000" dirty="0">
                <a:latin typeface="Arial" charset="0"/>
                <a:cs typeface="Arial" charset="0"/>
              </a:rPr>
              <a:t>Rarely isolated from the environment</a:t>
            </a:r>
          </a:p>
          <a:p>
            <a:pPr lvl="1">
              <a:lnSpc>
                <a:spcPct val="120000"/>
              </a:lnSpc>
            </a:pPr>
            <a:r>
              <a:rPr lang="en-US" altLang="ko-KR" sz="2000" dirty="0">
                <a:latin typeface="Arial" charset="0"/>
                <a:cs typeface="Arial" charset="0"/>
              </a:rPr>
              <a:t>Single positive culture result is usually pathologically significant</a:t>
            </a:r>
          </a:p>
          <a:p>
            <a:pPr>
              <a:lnSpc>
                <a:spcPct val="120000"/>
              </a:lnSpc>
            </a:pPr>
            <a:r>
              <a:rPr lang="en-US" altLang="ko-KR" sz="2400" b="1" dirty="0" err="1">
                <a:latin typeface="Arial" charset="0"/>
                <a:cs typeface="Arial" charset="0"/>
              </a:rPr>
              <a:t>M.fortuitum</a:t>
            </a:r>
            <a:endParaRPr lang="en-US" altLang="ko-KR" sz="2400" b="1" dirty="0">
              <a:latin typeface="Arial" charset="0"/>
              <a:cs typeface="Arial" charset="0"/>
            </a:endParaRPr>
          </a:p>
          <a:p>
            <a:pPr lvl="1">
              <a:lnSpc>
                <a:spcPct val="120000"/>
              </a:lnSpc>
            </a:pPr>
            <a:r>
              <a:rPr lang="en-US" altLang="ko-KR" sz="2000" dirty="0">
                <a:latin typeface="Arial" charset="0"/>
                <a:cs typeface="Arial" charset="0"/>
              </a:rPr>
              <a:t>May not need to receive prolonged antibiotic therapy ?</a:t>
            </a:r>
          </a:p>
          <a:p>
            <a:pPr lvl="1">
              <a:lnSpc>
                <a:spcPct val="120000"/>
              </a:lnSpc>
            </a:pPr>
            <a:r>
              <a:rPr lang="en-US" altLang="ko-KR" sz="2000" dirty="0">
                <a:latin typeface="Arial" charset="0"/>
                <a:cs typeface="Arial" charset="0"/>
              </a:rPr>
              <a:t>No clinical aggravation during mean 12.5 </a:t>
            </a:r>
            <a:r>
              <a:rPr lang="en-US" altLang="ko-KR" sz="2000" dirty="0" err="1">
                <a:latin typeface="Arial" charset="0"/>
                <a:cs typeface="Arial" charset="0"/>
              </a:rPr>
              <a:t>mo</a:t>
            </a:r>
            <a:r>
              <a:rPr lang="en-US" altLang="ko-KR" sz="2000" dirty="0">
                <a:latin typeface="Arial" charset="0"/>
                <a:cs typeface="Arial" charset="0"/>
              </a:rPr>
              <a:t> F/U among 26 </a:t>
            </a:r>
            <a:r>
              <a:rPr lang="en-US" altLang="ko-KR" sz="2000" dirty="0" err="1">
                <a:latin typeface="Arial" charset="0"/>
                <a:cs typeface="Arial" charset="0"/>
              </a:rPr>
              <a:t>pts</a:t>
            </a:r>
            <a:endParaRPr lang="en-US" altLang="ko-KR" sz="2000" dirty="0">
              <a:latin typeface="Arial" charset="0"/>
              <a:cs typeface="Arial" charset="0"/>
            </a:endParaRPr>
          </a:p>
        </p:txBody>
      </p:sp>
      <p:sp>
        <p:nvSpPr>
          <p:cNvPr id="65540" name="Rectangle 4"/>
          <p:cNvSpPr>
            <a:spLocks noChangeArrowheads="1"/>
          </p:cNvSpPr>
          <p:nvPr/>
        </p:nvSpPr>
        <p:spPr bwMode="auto">
          <a:xfrm>
            <a:off x="3203575" y="5876925"/>
            <a:ext cx="5638800" cy="677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/>
            <a:r>
              <a:rPr lang="en-US" altLang="ko-KR" sz="1800" i="1" dirty="0" err="1">
                <a:latin typeface="Times New Roman" pitchFamily="18" charset="0"/>
              </a:rPr>
              <a:t>Respirology</a:t>
            </a:r>
            <a:r>
              <a:rPr lang="en-US" altLang="ko-KR" sz="1800" i="1" dirty="0">
                <a:latin typeface="Times New Roman" pitchFamily="18" charset="0"/>
              </a:rPr>
              <a:t>, 2009; 14; 12</a:t>
            </a:r>
          </a:p>
          <a:p>
            <a:pPr algn="r"/>
            <a:r>
              <a:rPr lang="en-US" altLang="ko-KR" sz="1800" i="1" dirty="0" err="1">
                <a:latin typeface="Times New Roman" pitchFamily="18" charset="0"/>
              </a:rPr>
              <a:t>Respir</a:t>
            </a:r>
            <a:r>
              <a:rPr lang="en-US" altLang="ko-KR" sz="1800" i="1" dirty="0">
                <a:latin typeface="Times New Roman" pitchFamily="18" charset="0"/>
              </a:rPr>
              <a:t> Med, 2008; 102; 437</a:t>
            </a:r>
          </a:p>
        </p:txBody>
      </p:sp>
    </p:spTree>
    <p:extLst>
      <p:ext uri="{BB962C8B-B14F-4D97-AF65-F5344CB8AC3E}">
        <p14:creationId xmlns:p14="http://schemas.microsoft.com/office/powerpoint/2010/main" val="2977190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04813"/>
            <a:ext cx="8229600" cy="882650"/>
          </a:xfrm>
        </p:spPr>
        <p:txBody>
          <a:bodyPr/>
          <a:lstStyle/>
          <a:p>
            <a:r>
              <a:rPr lang="en-US" altLang="ko-KR" sz="3600" b="1">
                <a:latin typeface="Arial" charset="0"/>
              </a:rPr>
              <a:t>Medical Therapeutic Outcomes</a:t>
            </a:r>
          </a:p>
        </p:txBody>
      </p:sp>
      <p:sp>
        <p:nvSpPr>
          <p:cNvPr id="9318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79413" y="1412875"/>
            <a:ext cx="8362950" cy="5040313"/>
          </a:xfrm>
          <a:noFill/>
          <a:ln/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altLang="ko-KR" sz="2400" b="1" dirty="0">
                <a:latin typeface="Times New Roman" pitchFamily="18" charset="0"/>
                <a:cs typeface="Times New Roman" pitchFamily="18" charset="0"/>
              </a:rPr>
              <a:t>Treatment Outcomes of NTM lung disease</a:t>
            </a:r>
          </a:p>
          <a:p>
            <a:pPr lvl="1">
              <a:lnSpc>
                <a:spcPct val="120000"/>
              </a:lnSpc>
            </a:pPr>
            <a:r>
              <a:rPr lang="en-US" altLang="ko-KR" sz="2000" dirty="0">
                <a:latin typeface="Times New Roman" pitchFamily="18" charset="0"/>
                <a:cs typeface="Times New Roman" pitchFamily="18" charset="0"/>
              </a:rPr>
              <a:t>Pre-macrolide era</a:t>
            </a:r>
          </a:p>
          <a:p>
            <a:pPr lvl="2">
              <a:lnSpc>
                <a:spcPct val="120000"/>
              </a:lnSpc>
            </a:pPr>
            <a:r>
              <a:rPr lang="en-US" altLang="ko-KR" sz="1800" dirty="0">
                <a:latin typeface="Times New Roman" pitchFamily="18" charset="0"/>
                <a:cs typeface="Times New Roman" pitchFamily="18" charset="0"/>
              </a:rPr>
              <a:t>Overall success rate (50-60%) with anti-TB agents</a:t>
            </a:r>
          </a:p>
          <a:p>
            <a:pPr lvl="2">
              <a:lnSpc>
                <a:spcPct val="120000"/>
              </a:lnSpc>
            </a:pPr>
            <a:r>
              <a:rPr lang="en-US" altLang="ko-KR" sz="1800" dirty="0" err="1">
                <a:latin typeface="Times New Roman" pitchFamily="18" charset="0"/>
                <a:cs typeface="Times New Roman" pitchFamily="18" charset="0"/>
              </a:rPr>
              <a:t>Resectional</a:t>
            </a:r>
            <a:r>
              <a:rPr lang="en-US" altLang="ko-KR" sz="1800" dirty="0">
                <a:latin typeface="Times New Roman" pitchFamily="18" charset="0"/>
                <a:cs typeface="Times New Roman" pitchFamily="18" charset="0"/>
              </a:rPr>
              <a:t> surgery:  essential to treat NTM lung disease</a:t>
            </a:r>
          </a:p>
          <a:p>
            <a:pPr lvl="2" algn="r">
              <a:lnSpc>
                <a:spcPct val="120000"/>
              </a:lnSpc>
              <a:buFontTx/>
              <a:buNone/>
            </a:pPr>
            <a:r>
              <a:rPr lang="en-US" altLang="ko-KR" sz="1600" i="1" dirty="0" err="1">
                <a:latin typeface="Times New Roman" pitchFamily="18" charset="0"/>
                <a:cs typeface="Times New Roman" pitchFamily="18" charset="0"/>
              </a:rPr>
              <a:t>Hattler</a:t>
            </a:r>
            <a:r>
              <a:rPr lang="en-US" altLang="ko-KR" sz="1600" i="1" dirty="0">
                <a:latin typeface="Times New Roman" pitchFamily="18" charset="0"/>
                <a:cs typeface="Times New Roman" pitchFamily="18" charset="0"/>
              </a:rPr>
              <a:t> BG et al, J  </a:t>
            </a:r>
            <a:r>
              <a:rPr lang="en-US" altLang="ko-KR" sz="1600" i="1" dirty="0" err="1">
                <a:latin typeface="Times New Roman" pitchFamily="18" charset="0"/>
                <a:cs typeface="Times New Roman" pitchFamily="18" charset="0"/>
              </a:rPr>
              <a:t>Thorac</a:t>
            </a:r>
            <a:r>
              <a:rPr lang="en-US" altLang="ko-KR" sz="1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600" i="1" dirty="0" err="1">
                <a:latin typeface="Times New Roman" pitchFamily="18" charset="0"/>
                <a:cs typeface="Times New Roman" pitchFamily="18" charset="0"/>
              </a:rPr>
              <a:t>Cardiovasc</a:t>
            </a:r>
            <a:r>
              <a:rPr lang="en-US" altLang="ko-KR" sz="1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600" i="1" dirty="0" err="1">
                <a:latin typeface="Times New Roman" pitchFamily="18" charset="0"/>
                <a:cs typeface="Times New Roman" pitchFamily="18" charset="0"/>
              </a:rPr>
              <a:t>Surg</a:t>
            </a:r>
            <a:r>
              <a:rPr lang="en-US" altLang="ko-KR" sz="1600" i="1" dirty="0">
                <a:latin typeface="Times New Roman" pitchFamily="18" charset="0"/>
                <a:cs typeface="Times New Roman" pitchFamily="18" charset="0"/>
              </a:rPr>
              <a:t> 1970</a:t>
            </a:r>
          </a:p>
          <a:p>
            <a:pPr lvl="2" algn="r">
              <a:lnSpc>
                <a:spcPct val="120000"/>
              </a:lnSpc>
              <a:buFontTx/>
              <a:buNone/>
            </a:pPr>
            <a:r>
              <a:rPr lang="en-US" altLang="ko-KR" sz="1600" i="1" dirty="0">
                <a:latin typeface="Times New Roman" pitchFamily="18" charset="0"/>
                <a:cs typeface="Times New Roman" pitchFamily="18" charset="0"/>
              </a:rPr>
              <a:t>Moran JF et al, Ann </a:t>
            </a:r>
            <a:r>
              <a:rPr lang="en-US" altLang="ko-KR" sz="1600" i="1" dirty="0" err="1">
                <a:latin typeface="Times New Roman" pitchFamily="18" charset="0"/>
                <a:cs typeface="Times New Roman" pitchFamily="18" charset="0"/>
              </a:rPr>
              <a:t>Thorac</a:t>
            </a:r>
            <a:r>
              <a:rPr lang="en-US" altLang="ko-KR" sz="1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600" i="1" dirty="0" err="1">
                <a:latin typeface="Times New Roman" pitchFamily="18" charset="0"/>
                <a:cs typeface="Times New Roman" pitchFamily="18" charset="0"/>
              </a:rPr>
              <a:t>Surg</a:t>
            </a:r>
            <a:r>
              <a:rPr lang="en-US" altLang="ko-KR" sz="1600" i="1" dirty="0">
                <a:latin typeface="Times New Roman" pitchFamily="18" charset="0"/>
                <a:cs typeface="Times New Roman" pitchFamily="18" charset="0"/>
              </a:rPr>
              <a:t> 1983  </a:t>
            </a:r>
          </a:p>
          <a:p>
            <a:pPr lvl="2">
              <a:lnSpc>
                <a:spcPct val="120000"/>
              </a:lnSpc>
            </a:pPr>
            <a:endParaRPr lang="en-US" altLang="ko-KR" sz="1600" i="1" dirty="0"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120000"/>
              </a:lnSpc>
            </a:pPr>
            <a:r>
              <a:rPr lang="en-US" altLang="ko-KR" sz="20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Introduction of newer macrolide (clarithromycin, azithromycin)</a:t>
            </a:r>
          </a:p>
          <a:p>
            <a:pPr lvl="2">
              <a:lnSpc>
                <a:spcPct val="120000"/>
              </a:lnSpc>
            </a:pPr>
            <a:r>
              <a:rPr lang="en-US" altLang="ko-KR" sz="1800" dirty="0">
                <a:latin typeface="Times New Roman" pitchFamily="18" charset="0"/>
                <a:cs typeface="Times New Roman" pitchFamily="18" charset="0"/>
              </a:rPr>
              <a:t>Initial results of high success rate:  80-90%</a:t>
            </a:r>
          </a:p>
          <a:p>
            <a:pPr lvl="2">
              <a:lnSpc>
                <a:spcPct val="120000"/>
              </a:lnSpc>
            </a:pPr>
            <a:r>
              <a:rPr lang="en-US" altLang="ko-KR" sz="18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Overall success rate in the subsequent studies:  50-60%</a:t>
            </a:r>
          </a:p>
          <a:p>
            <a:pPr lvl="2" algn="r">
              <a:lnSpc>
                <a:spcPct val="120000"/>
              </a:lnSpc>
              <a:buFontTx/>
              <a:buNone/>
            </a:pPr>
            <a:r>
              <a:rPr lang="en-US" altLang="ko-KR" sz="1600" i="1" dirty="0">
                <a:latin typeface="Times New Roman" pitchFamily="18" charset="0"/>
                <a:cs typeface="Times New Roman" pitchFamily="18" charset="0"/>
              </a:rPr>
              <a:t>Wallace et al, AJRCCM 1994, </a:t>
            </a:r>
            <a:r>
              <a:rPr lang="en-US" altLang="ko-KR" sz="1600" i="1" dirty="0" err="1">
                <a:latin typeface="Times New Roman" pitchFamily="18" charset="0"/>
                <a:cs typeface="Times New Roman" pitchFamily="18" charset="0"/>
              </a:rPr>
              <a:t>Dauzenberg</a:t>
            </a:r>
            <a:r>
              <a:rPr lang="en-US" altLang="ko-KR" sz="1600" i="1" dirty="0">
                <a:latin typeface="Times New Roman" pitchFamily="18" charset="0"/>
                <a:cs typeface="Times New Roman" pitchFamily="18" charset="0"/>
              </a:rPr>
              <a:t> et al, Chest 1995</a:t>
            </a:r>
          </a:p>
          <a:p>
            <a:pPr lvl="2" algn="r">
              <a:lnSpc>
                <a:spcPct val="120000"/>
              </a:lnSpc>
              <a:buFontTx/>
              <a:buNone/>
            </a:pPr>
            <a:r>
              <a:rPr lang="en-US" altLang="ko-KR" sz="1600" i="1" dirty="0">
                <a:latin typeface="Times New Roman" pitchFamily="18" charset="0"/>
                <a:cs typeface="Times New Roman" pitchFamily="18" charset="0"/>
              </a:rPr>
              <a:t>Griffith et al, </a:t>
            </a:r>
            <a:r>
              <a:rPr lang="en-US" altLang="ko-KR" sz="1600" i="1" dirty="0" err="1">
                <a:latin typeface="Times New Roman" pitchFamily="18" charset="0"/>
                <a:cs typeface="Times New Roman" pitchFamily="18" charset="0"/>
              </a:rPr>
              <a:t>Clin</a:t>
            </a:r>
            <a:r>
              <a:rPr lang="en-US" altLang="ko-KR" sz="1600" i="1" dirty="0">
                <a:latin typeface="Times New Roman" pitchFamily="18" charset="0"/>
                <a:cs typeface="Times New Roman" pitchFamily="18" charset="0"/>
              </a:rPr>
              <a:t> Infect Dis 2001,  Huang et al, Chest 1999, </a:t>
            </a:r>
            <a:r>
              <a:rPr lang="en-US" altLang="ko-KR" sz="1600" i="1" dirty="0" err="1">
                <a:latin typeface="Times New Roman" pitchFamily="18" charset="0"/>
                <a:cs typeface="Times New Roman" pitchFamily="18" charset="0"/>
              </a:rPr>
              <a:t>Jeon</a:t>
            </a:r>
            <a:r>
              <a:rPr lang="en-US" altLang="ko-KR" sz="1600" i="1" dirty="0">
                <a:latin typeface="Times New Roman" pitchFamily="18" charset="0"/>
                <a:cs typeface="Times New Roman" pitchFamily="18" charset="0"/>
              </a:rPr>
              <a:t> K et al, 2006 ATS</a:t>
            </a:r>
          </a:p>
        </p:txBody>
      </p:sp>
    </p:spTree>
    <p:extLst>
      <p:ext uri="{BB962C8B-B14F-4D97-AF65-F5344CB8AC3E}">
        <p14:creationId xmlns:p14="http://schemas.microsoft.com/office/powerpoint/2010/main" val="3199745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r>
              <a:rPr lang="en-US" altLang="ko-KR" sz="3600" b="1" dirty="0" smtClean="0">
                <a:latin typeface="Arial" charset="0"/>
              </a:rPr>
              <a:t>Therapy for </a:t>
            </a:r>
            <a:r>
              <a:rPr lang="en-US" altLang="ko-KR" sz="3600" b="1" dirty="0">
                <a:latin typeface="Arial" charset="0"/>
              </a:rPr>
              <a:t>MAC (ATS)</a:t>
            </a:r>
          </a:p>
        </p:txBody>
      </p:sp>
      <p:graphicFrame>
        <p:nvGraphicFramePr>
          <p:cNvPr id="75995" name="Group 21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4448260"/>
              </p:ext>
            </p:extLst>
          </p:nvPr>
        </p:nvGraphicFramePr>
        <p:xfrm>
          <a:off x="250825" y="1244600"/>
          <a:ext cx="8639175" cy="4921250"/>
        </p:xfrm>
        <a:graphic>
          <a:graphicData uri="http://schemas.openxmlformats.org/drawingml/2006/table">
            <a:tbl>
              <a:tblPr/>
              <a:tblGrid>
                <a:gridCol w="1225550"/>
                <a:gridCol w="1655763"/>
                <a:gridCol w="1919287"/>
                <a:gridCol w="1919288"/>
                <a:gridCol w="1919287"/>
              </a:tblGrid>
              <a:tr h="95567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Times New Roman" pitchFamily="18" charset="0"/>
                        <a:ea typeface="굴림" charset="-127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Initial </a:t>
                      </a:r>
                      <a:r>
                        <a:rPr kumimoji="1" lang="en-US" altLang="ko-K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Tx</a:t>
                      </a:r>
                      <a:r>
                        <a:rPr kumimoji="1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 of </a:t>
                      </a:r>
                      <a:br>
                        <a:rPr kumimoji="1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</a:br>
                      <a:r>
                        <a:rPr kumimoji="1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nodular BE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Initial </a:t>
                      </a:r>
                      <a:r>
                        <a:rPr kumimoji="1" lang="en-US" altLang="ko-K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Tx</a:t>
                      </a:r>
                      <a:r>
                        <a:rPr kumimoji="1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 of </a:t>
                      </a:r>
                      <a:r>
                        <a:rPr kumimoji="1" lang="en-US" altLang="ko-K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cavitary</a:t>
                      </a:r>
                      <a:r>
                        <a:rPr kumimoji="1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 disease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Advanced or pretreated disease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549275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Macrolide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Clarithromycin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1000mg,  TIW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500~1000mg/d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500~1000mg/d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92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Azithromycin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500~600mg, TIW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250~300mg/d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250~300mg/d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927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EMB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25mg/kg/d, TIW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15mg/kg/d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15mg/kg/d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9275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Rifamycin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Rifampicin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600mg, TIW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450-600mg/d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450-600mg/d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92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Rifabutin</a:t>
                      </a:r>
                      <a:endParaRPr kumimoji="1" lang="en-US" altLang="ko-K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굴림" charset="-127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굴림" charset="-127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굴림" charset="-127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250-300mg/d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927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Aminoglycoside</a:t>
                      </a:r>
                      <a:br>
                        <a:rPr kumimoji="1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</a:br>
                      <a:r>
                        <a:rPr kumimoji="1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(</a:t>
                      </a:r>
                      <a:r>
                        <a:rPr kumimoji="1" lang="en-US" altLang="ko-K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Sm</a:t>
                      </a:r>
                      <a:r>
                        <a:rPr kumimoji="1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 or Am)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None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None or Am or </a:t>
                      </a:r>
                      <a:r>
                        <a:rPr kumimoji="1" lang="en-US" altLang="ko-K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Sm</a:t>
                      </a:r>
                      <a:endParaRPr kumimoji="1" lang="en-US" altLang="ko-K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굴림" charset="-127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Am or </a:t>
                      </a:r>
                      <a:r>
                        <a:rPr kumimoji="1" lang="en-US" altLang="ko-K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Sm</a:t>
                      </a:r>
                      <a:endParaRPr kumimoji="1" lang="en-US" altLang="ko-K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굴림" charset="-127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927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Duration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12 mo culture negative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12 mo culture negative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12 </a:t>
                      </a:r>
                      <a:r>
                        <a:rPr kumimoji="1" lang="en-US" altLang="ko-KR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mo</a:t>
                      </a:r>
                      <a:r>
                        <a:rPr kumimoji="1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 culture negative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0690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0" b="73050"/>
          <a:stretch>
            <a:fillRect/>
          </a:stretch>
        </p:blipFill>
        <p:spPr bwMode="auto">
          <a:xfrm>
            <a:off x="144463" y="1844675"/>
            <a:ext cx="8858250" cy="3097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0" y="1412875"/>
            <a:ext cx="889317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altLang="ko-KR" sz="2000" b="1" u="sng" dirty="0" smtClean="0">
                <a:solidFill>
                  <a:srgbClr val="CC0000"/>
                </a:solidFill>
                <a:latin typeface="Arial" charset="0"/>
              </a:rPr>
              <a:t>50 NTM species -&gt; </a:t>
            </a:r>
            <a:r>
              <a:rPr lang="en-US" altLang="ko-KR" sz="2000" b="1" u="sng" dirty="0">
                <a:solidFill>
                  <a:srgbClr val="CC0000"/>
                </a:solidFill>
                <a:latin typeface="Arial" charset="0"/>
              </a:rPr>
              <a:t>125 NTM species</a:t>
            </a:r>
            <a:r>
              <a:rPr lang="en-US" altLang="ko-KR" sz="2000" b="1" dirty="0">
                <a:latin typeface="Arial" charset="0"/>
              </a:rPr>
              <a:t> have been cataloged in </a:t>
            </a:r>
            <a:r>
              <a:rPr lang="en-US" altLang="ko-KR" sz="2000" b="1" dirty="0" smtClean="0">
                <a:latin typeface="Arial" charset="0"/>
              </a:rPr>
              <a:t>2007   </a:t>
            </a:r>
            <a:endParaRPr lang="en-US" altLang="ko-KR" sz="2000" b="1" dirty="0">
              <a:latin typeface="Arial" charset="0"/>
            </a:endParaRPr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3015236" y="6056410"/>
            <a:ext cx="5878483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altLang="ko-KR" sz="1400" i="1" dirty="0">
                <a:latin typeface="Times New Roman" pitchFamily="18" charset="0"/>
                <a:cs typeface="Times New Roman" pitchFamily="18" charset="0"/>
              </a:rPr>
              <a:t>Am J </a:t>
            </a:r>
            <a:r>
              <a:rPr lang="en-US" altLang="ko-KR" sz="1400" i="1" dirty="0" err="1">
                <a:latin typeface="Times New Roman" pitchFamily="18" charset="0"/>
                <a:cs typeface="Times New Roman" pitchFamily="18" charset="0"/>
              </a:rPr>
              <a:t>Respir</a:t>
            </a:r>
            <a:r>
              <a:rPr lang="en-US" altLang="ko-KR" sz="1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400" i="1" dirty="0" err="1">
                <a:latin typeface="Times New Roman" pitchFamily="18" charset="0"/>
                <a:cs typeface="Times New Roman" pitchFamily="18" charset="0"/>
              </a:rPr>
              <a:t>Crit</a:t>
            </a:r>
            <a:r>
              <a:rPr lang="en-US" altLang="ko-KR" sz="1400" i="1" dirty="0">
                <a:latin typeface="Times New Roman" pitchFamily="18" charset="0"/>
                <a:cs typeface="Times New Roman" pitchFamily="18" charset="0"/>
              </a:rPr>
              <a:t> Care Med </a:t>
            </a:r>
            <a:r>
              <a:rPr lang="en-US" altLang="ko-KR" sz="1400" i="1" dirty="0" err="1">
                <a:latin typeface="Times New Roman" pitchFamily="18" charset="0"/>
                <a:cs typeface="Times New Roman" pitchFamily="18" charset="0"/>
              </a:rPr>
              <a:t>Vol</a:t>
            </a:r>
            <a:r>
              <a:rPr lang="en-US" altLang="ko-KR" sz="1400" i="1" dirty="0">
                <a:latin typeface="Times New Roman" pitchFamily="18" charset="0"/>
                <a:cs typeface="Times New Roman" pitchFamily="18" charset="0"/>
              </a:rPr>
              <a:t> 175. </a:t>
            </a:r>
            <a:r>
              <a:rPr lang="en-US" altLang="ko-KR" sz="1400" i="1" dirty="0" err="1">
                <a:latin typeface="Times New Roman" pitchFamily="18" charset="0"/>
                <a:cs typeface="Times New Roman" pitchFamily="18" charset="0"/>
              </a:rPr>
              <a:t>pp</a:t>
            </a:r>
            <a:r>
              <a:rPr lang="en-US" altLang="ko-KR" sz="1400" i="1" dirty="0">
                <a:latin typeface="Times New Roman" pitchFamily="18" charset="0"/>
                <a:cs typeface="Times New Roman" pitchFamily="18" charset="0"/>
              </a:rPr>
              <a:t> 367–416, 2007</a:t>
            </a:r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title"/>
          </p:nvPr>
        </p:nvSpPr>
        <p:spPr>
          <a:xfrm>
            <a:off x="250825" y="274638"/>
            <a:ext cx="8642350" cy="850900"/>
          </a:xfrm>
          <a:noFill/>
          <a:ln/>
        </p:spPr>
        <p:txBody>
          <a:bodyPr>
            <a:normAutofit/>
          </a:bodyPr>
          <a:lstStyle/>
          <a:p>
            <a:r>
              <a:rPr lang="en-US" altLang="ko-KR" sz="4800" b="1" dirty="0" smtClean="0">
                <a:latin typeface="Times New Roman" pitchFamily="18" charset="0"/>
                <a:cs typeface="Times New Roman" pitchFamily="18" charset="0"/>
              </a:rPr>
              <a:t>NTM </a:t>
            </a:r>
            <a:r>
              <a:rPr lang="en-US" altLang="ko-KR" sz="4800" b="1" dirty="0">
                <a:latin typeface="Times New Roman" pitchFamily="18" charset="0"/>
                <a:cs typeface="Times New Roman" pitchFamily="18" charset="0"/>
              </a:rPr>
              <a:t>species</a:t>
            </a:r>
            <a:endParaRPr lang="en-US" altLang="ko-KR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93663" y="2576513"/>
            <a:ext cx="1143000" cy="1357312"/>
          </a:xfrm>
          <a:prstGeom prst="rect">
            <a:avLst/>
          </a:prstGeom>
          <a:noFill/>
          <a:ln w="28575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9833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8577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altLang="ko-KR" sz="3600" b="1">
                <a:latin typeface="Arial" charset="0"/>
              </a:rPr>
              <a:t>Treatment Regimen for M.kansasii</a:t>
            </a:r>
            <a:br>
              <a:rPr lang="en-US" altLang="ko-KR" sz="3600" b="1">
                <a:latin typeface="Arial" charset="0"/>
              </a:rPr>
            </a:br>
            <a:r>
              <a:rPr lang="en-US" altLang="ko-KR" sz="3600" b="1">
                <a:latin typeface="Arial" charset="0"/>
              </a:rPr>
              <a:t>(ATS)</a:t>
            </a:r>
          </a:p>
        </p:txBody>
      </p:sp>
      <p:graphicFrame>
        <p:nvGraphicFramePr>
          <p:cNvPr id="77858" name="Group 3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23125498"/>
              </p:ext>
            </p:extLst>
          </p:nvPr>
        </p:nvGraphicFramePr>
        <p:xfrm>
          <a:off x="611188" y="2060575"/>
          <a:ext cx="7848600" cy="4032252"/>
        </p:xfrm>
        <a:graphic>
          <a:graphicData uri="http://schemas.openxmlformats.org/drawingml/2006/table">
            <a:tbl>
              <a:tblPr/>
              <a:tblGrid>
                <a:gridCol w="2800350"/>
                <a:gridCol w="5048250"/>
              </a:tblGrid>
              <a:tr h="1004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ea typeface="굴림" charset="-127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Dosage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757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EMB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15 mg/kg/day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5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RFP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10 mg/kg/day (max: 600 mg/day)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7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INH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5 mg/kg/day (max: 300 mg/day)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7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Duration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12 months culture negative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7233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4000" b="1">
                <a:latin typeface="Arial" charset="0"/>
              </a:rPr>
              <a:t>Treatment for RGM lung disease</a:t>
            </a:r>
          </a:p>
        </p:txBody>
      </p:sp>
      <p:graphicFrame>
        <p:nvGraphicFramePr>
          <p:cNvPr id="79938" name="Group 6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3483022"/>
              </p:ext>
            </p:extLst>
          </p:nvPr>
        </p:nvGraphicFramePr>
        <p:xfrm>
          <a:off x="539750" y="1519238"/>
          <a:ext cx="8075613" cy="4652328"/>
        </p:xfrm>
        <a:graphic>
          <a:graphicData uri="http://schemas.openxmlformats.org/drawingml/2006/table">
            <a:tbl>
              <a:tblPr/>
              <a:tblGrid>
                <a:gridCol w="1954213"/>
                <a:gridCol w="3600450"/>
                <a:gridCol w="1368425"/>
                <a:gridCol w="1152525"/>
              </a:tblGrid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굴림" charset="-127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Active drugs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Duration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Surgery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1131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M. </a:t>
                      </a:r>
                      <a:r>
                        <a:rPr kumimoji="1" lang="en-US" altLang="ko-KR" sz="20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abscessus</a:t>
                      </a:r>
                      <a:endParaRPr kumimoji="1" lang="en-US" altLang="ko-KR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굴림" charset="-127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clarithromycin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amikacin</a:t>
                      </a:r>
                      <a:r>
                        <a:rPr kumimoji="1" lang="en-US" altLang="ko-K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,</a:t>
                      </a:r>
                      <a:r>
                        <a:rPr kumimoji="1" lang="en-US" altLang="ko-K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  </a:t>
                      </a:r>
                      <a:r>
                        <a:rPr kumimoji="1" lang="en-US" altLang="ko-K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cefoxitin</a:t>
                      </a:r>
                      <a:endParaRPr kumimoji="1" lang="en-US" altLang="ko-K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굴림" charset="-127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imipenem</a:t>
                      </a:r>
                      <a:r>
                        <a:rPr kumimoji="1" lang="en-US" altLang="ko-K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,  linezolid,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ciprofloxacin</a:t>
                      </a:r>
                      <a:r>
                        <a:rPr kumimoji="1" lang="en-US" altLang="ko-K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, doxycycline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? 12 </a:t>
                      </a:r>
                      <a:r>
                        <a:rPr kumimoji="1" lang="en-US" altLang="ko-K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mo</a:t>
                      </a:r>
                      <a:endParaRPr kumimoji="1" lang="en-US" altLang="ko-K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굴림" charset="-127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++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0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M. </a:t>
                      </a:r>
                      <a:r>
                        <a:rPr kumimoji="1" lang="en-US" altLang="ko-KR" sz="20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chelonae</a:t>
                      </a:r>
                      <a:endParaRPr kumimoji="1" lang="en-US" altLang="ko-KR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굴림" charset="-127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tobramycin, clarithromycin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linezolid, </a:t>
                      </a:r>
                      <a:r>
                        <a:rPr kumimoji="1" lang="en-US" altLang="ko-K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amikacin</a:t>
                      </a:r>
                      <a:endParaRPr kumimoji="1" lang="en-US" altLang="ko-K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굴림" charset="-127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clofazimine</a:t>
                      </a:r>
                      <a:r>
                        <a:rPr kumimoji="1" lang="en-US" altLang="ko-K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, </a:t>
                      </a:r>
                      <a:r>
                        <a:rPr kumimoji="1" lang="en-US" altLang="ko-K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doxycyline</a:t>
                      </a:r>
                      <a:endParaRPr kumimoji="1" lang="en-US" altLang="ko-K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굴림" charset="-127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ciprofloxacin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? 12 </a:t>
                      </a:r>
                      <a:r>
                        <a:rPr kumimoji="1" lang="en-US" altLang="ko-K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mo</a:t>
                      </a:r>
                      <a:endParaRPr kumimoji="1" lang="en-US" altLang="ko-K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굴림" charset="-127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+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1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M. </a:t>
                      </a:r>
                      <a:r>
                        <a:rPr kumimoji="1" lang="en-US" altLang="ko-KR" sz="20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fortuitum</a:t>
                      </a:r>
                      <a:endParaRPr kumimoji="1" lang="en-US" altLang="ko-KR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굴림" charset="-127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amikacin</a:t>
                      </a:r>
                      <a:r>
                        <a:rPr kumimoji="1" lang="en-US" altLang="ko-K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, </a:t>
                      </a:r>
                      <a:r>
                        <a:rPr kumimoji="1" lang="en-US" altLang="ko-K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ofloxacin</a:t>
                      </a:r>
                      <a:r>
                        <a:rPr kumimoji="1" lang="en-US" altLang="ko-K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, ciprofloxacin, </a:t>
                      </a:r>
                      <a:r>
                        <a:rPr kumimoji="1" lang="en-US" altLang="ko-K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sulphonamide</a:t>
                      </a:r>
                      <a:r>
                        <a:rPr kumimoji="1" lang="en-US" altLang="ko-K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, clarithromycin, </a:t>
                      </a:r>
                      <a:r>
                        <a:rPr kumimoji="1" lang="en-US" altLang="ko-K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doxycyxline</a:t>
                      </a:r>
                      <a:endParaRPr kumimoji="1" lang="en-US" altLang="ko-K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굴림" charset="-127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? 12 </a:t>
                      </a:r>
                      <a:r>
                        <a:rPr kumimoji="1" lang="en-US" altLang="ko-K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mo</a:t>
                      </a:r>
                      <a:endParaRPr kumimoji="1" lang="en-US" altLang="ko-K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굴림" charset="-127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+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9939" name="Text Box 67"/>
          <p:cNvSpPr txBox="1">
            <a:spLocks noChangeArrowheads="1"/>
          </p:cNvSpPr>
          <p:nvPr/>
        </p:nvSpPr>
        <p:spPr bwMode="auto">
          <a:xfrm>
            <a:off x="2771775" y="6165850"/>
            <a:ext cx="597693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altLang="ko-KR" sz="1800" i="1">
                <a:latin typeface="Times New Roman" pitchFamily="18" charset="0"/>
              </a:rPr>
              <a:t>Respirology, 2009; 14; 12</a:t>
            </a:r>
          </a:p>
        </p:txBody>
      </p:sp>
    </p:spTree>
    <p:extLst>
      <p:ext uri="{BB962C8B-B14F-4D97-AF65-F5344CB8AC3E}">
        <p14:creationId xmlns:p14="http://schemas.microsoft.com/office/powerpoint/2010/main" val="235085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latin typeface="Times New Roman" pitchFamily="18" charset="0"/>
                <a:cs typeface="Times New Roman" pitchFamily="18" charset="0"/>
              </a:rPr>
              <a:t>S/E</a:t>
            </a:r>
            <a:endParaRPr lang="ko-KR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표 개체 틀 2"/>
          <p:cNvSpPr>
            <a:spLocks noGrp="1"/>
          </p:cNvSpPr>
          <p:nvPr>
            <p:ph type="tbl" idx="1"/>
          </p:nvPr>
        </p:nvSpPr>
        <p:spPr/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256" y="1196752"/>
            <a:ext cx="7977975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183" y="1484784"/>
            <a:ext cx="7952048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9387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400" b="1" dirty="0">
                <a:latin typeface="Times New Roman" pitchFamily="18" charset="0"/>
                <a:cs typeface="Times New Roman" pitchFamily="18" charset="0"/>
              </a:rPr>
              <a:t>General Principles/Considerations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600200"/>
            <a:ext cx="8353425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ko-KR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Empiric therapy</a:t>
            </a:r>
            <a:r>
              <a:rPr lang="en-US" altLang="ko-KR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2000" dirty="0">
                <a:latin typeface="Times New Roman" pitchFamily="18" charset="0"/>
                <a:cs typeface="Times New Roman" pitchFamily="18" charset="0"/>
              </a:rPr>
              <a:t>for suspected NTM lung disease </a:t>
            </a:r>
            <a:r>
              <a:rPr lang="en-US" altLang="ko-KR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is not recommended</a:t>
            </a:r>
          </a:p>
          <a:p>
            <a:pPr lvl="1">
              <a:lnSpc>
                <a:spcPct val="90000"/>
              </a:lnSpc>
            </a:pPr>
            <a:r>
              <a:rPr lang="en-US" altLang="ko-KR" sz="1800" dirty="0">
                <a:latin typeface="Times New Roman" pitchFamily="18" charset="0"/>
                <a:cs typeface="Times New Roman" pitchFamily="18" charset="0"/>
              </a:rPr>
              <a:t>Close F/U until </a:t>
            </a:r>
            <a:r>
              <a:rPr lang="en-US" altLang="ko-KR" sz="1800" dirty="0" err="1">
                <a:latin typeface="Times New Roman" pitchFamily="18" charset="0"/>
                <a:cs typeface="Times New Roman" pitchFamily="18" charset="0"/>
              </a:rPr>
              <a:t>Dx</a:t>
            </a:r>
            <a:r>
              <a:rPr lang="en-US" altLang="ko-KR" sz="1800" dirty="0">
                <a:latin typeface="Times New Roman" pitchFamily="18" charset="0"/>
                <a:cs typeface="Times New Roman" pitchFamily="18" charset="0"/>
              </a:rPr>
              <a:t> is firmly established or excluded</a:t>
            </a:r>
          </a:p>
          <a:p>
            <a:pPr>
              <a:lnSpc>
                <a:spcPct val="90000"/>
              </a:lnSpc>
            </a:pPr>
            <a:endParaRPr lang="en-US" altLang="ko-KR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altLang="ko-KR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Patient’s age</a:t>
            </a:r>
            <a:r>
              <a:rPr lang="en-US" altLang="ko-KR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2000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altLang="ko-KR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Potential for progressive parenchymal damage</a:t>
            </a:r>
            <a:r>
              <a:rPr lang="en-US" altLang="ko-KR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2000" dirty="0">
                <a:latin typeface="Times New Roman" pitchFamily="18" charset="0"/>
                <a:cs typeface="Times New Roman" pitchFamily="18" charset="0"/>
              </a:rPr>
              <a:t>d/t NTM, leading to colonization /infection with other pathogens</a:t>
            </a:r>
          </a:p>
          <a:p>
            <a:pPr>
              <a:lnSpc>
                <a:spcPct val="90000"/>
              </a:lnSpc>
            </a:pPr>
            <a:endParaRPr lang="en-US" altLang="ko-KR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altLang="ko-KR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Presence of predisposing conditions</a:t>
            </a:r>
          </a:p>
          <a:p>
            <a:pPr lvl="1">
              <a:lnSpc>
                <a:spcPct val="90000"/>
              </a:lnSpc>
            </a:pPr>
            <a:r>
              <a:rPr lang="en-US" altLang="ko-KR" sz="1800" dirty="0">
                <a:latin typeface="Times New Roman" pitchFamily="18" charset="0"/>
                <a:cs typeface="Times New Roman" pitchFamily="18" charset="0"/>
              </a:rPr>
              <a:t>May affect the rate of progression of disease</a:t>
            </a:r>
          </a:p>
          <a:p>
            <a:pPr lvl="1">
              <a:lnSpc>
                <a:spcPct val="90000"/>
              </a:lnSpc>
            </a:pPr>
            <a:r>
              <a:rPr lang="en-US" altLang="ko-KR" sz="1800" dirty="0">
                <a:latin typeface="Times New Roman" pitchFamily="18" charset="0"/>
                <a:cs typeface="Times New Roman" pitchFamily="18" charset="0"/>
              </a:rPr>
              <a:t>Immunosuppressive medication, hereditary disorders of immune function</a:t>
            </a:r>
            <a:br>
              <a:rPr lang="en-US" altLang="ko-KR" sz="1800" dirty="0">
                <a:latin typeface="Times New Roman" pitchFamily="18" charset="0"/>
                <a:cs typeface="Times New Roman" pitchFamily="18" charset="0"/>
              </a:rPr>
            </a:br>
            <a:r>
              <a:rPr lang="en-US" altLang="ko-KR" sz="1800" dirty="0">
                <a:latin typeface="Times New Roman" pitchFamily="18" charset="0"/>
                <a:cs typeface="Times New Roman" pitchFamily="18" charset="0"/>
              </a:rPr>
              <a:t>very little pulmonary reserve (severe COPD, advanced BE)</a:t>
            </a:r>
          </a:p>
          <a:p>
            <a:pPr lvl="1">
              <a:lnSpc>
                <a:spcPct val="90000"/>
              </a:lnSpc>
            </a:pPr>
            <a:endParaRPr lang="en-US" altLang="ko-KR" sz="18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altLang="ko-KR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Toxic </a:t>
            </a:r>
            <a:r>
              <a:rPr lang="en-US" altLang="ko-KR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adverese</a:t>
            </a:r>
            <a:r>
              <a:rPr lang="en-US" altLang="ko-KR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effect</a:t>
            </a:r>
            <a:r>
              <a:rPr lang="en-US" altLang="ko-KR"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18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ko-KR" sz="1800" i="1" dirty="0">
                <a:latin typeface="Times New Roman" pitchFamily="18" charset="0"/>
                <a:cs typeface="Times New Roman" pitchFamily="18" charset="0"/>
              </a:rPr>
              <a:t>versus</a:t>
            </a:r>
            <a:r>
              <a:rPr lang="en-US" altLang="ko-KR" sz="1800" dirty="0">
                <a:latin typeface="Times New Roman" pitchFamily="18" charset="0"/>
                <a:cs typeface="Times New Roman" pitchFamily="18" charset="0"/>
              </a:rPr>
              <a:t> benefit) from multi-drug regimen</a:t>
            </a:r>
          </a:p>
          <a:p>
            <a:pPr>
              <a:lnSpc>
                <a:spcPct val="90000"/>
              </a:lnSpc>
            </a:pPr>
            <a:r>
              <a:rPr lang="en-US" altLang="ko-KR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Drug-drug Interaction</a:t>
            </a:r>
          </a:p>
          <a:p>
            <a:pPr lvl="1">
              <a:lnSpc>
                <a:spcPct val="90000"/>
              </a:lnSpc>
            </a:pPr>
            <a:endParaRPr lang="en-US" altLang="ko-KR" sz="2400" b="1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358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400" b="1">
                <a:latin typeface="Arial" charset="0"/>
              </a:rPr>
              <a:t>General Principles/Considerations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600200"/>
            <a:ext cx="8353425" cy="4525963"/>
          </a:xfrm>
        </p:spPr>
        <p:txBody>
          <a:bodyPr/>
          <a:lstStyle/>
          <a:p>
            <a:r>
              <a:rPr lang="en-US" altLang="ko-KR" sz="2000" b="1" dirty="0">
                <a:latin typeface="Arial" charset="0"/>
              </a:rPr>
              <a:t>Need to establish </a:t>
            </a:r>
            <a:r>
              <a:rPr lang="en-US" altLang="ko-KR" sz="2000" b="1" u="sng" dirty="0">
                <a:solidFill>
                  <a:srgbClr val="FF0000"/>
                </a:solidFill>
                <a:latin typeface="Arial" charset="0"/>
              </a:rPr>
              <a:t>realistic expectations</a:t>
            </a:r>
            <a:r>
              <a:rPr lang="en-US" altLang="ko-KR" sz="2000" b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altLang="ko-KR" sz="2000" b="1" dirty="0">
                <a:latin typeface="Arial" charset="0"/>
              </a:rPr>
              <a:t>regarding outcomes</a:t>
            </a:r>
          </a:p>
          <a:p>
            <a:pPr lvl="1"/>
            <a:r>
              <a:rPr lang="en-US" altLang="ko-KR" sz="1800" dirty="0">
                <a:latin typeface="Arial" charset="0"/>
              </a:rPr>
              <a:t>In many patients, </a:t>
            </a:r>
            <a:r>
              <a:rPr lang="en-US" altLang="ko-KR" sz="1800" b="1" dirty="0">
                <a:latin typeface="Arial" charset="0"/>
              </a:rPr>
              <a:t>the aim should be CURE</a:t>
            </a:r>
            <a:r>
              <a:rPr lang="en-US" altLang="ko-KR" sz="1800" dirty="0">
                <a:latin typeface="Arial" charset="0"/>
              </a:rPr>
              <a:t>, and aggressive approach warranted.</a:t>
            </a:r>
          </a:p>
          <a:p>
            <a:pPr lvl="1"/>
            <a:endParaRPr lang="en-US" altLang="ko-KR" sz="1800" dirty="0">
              <a:latin typeface="Arial" charset="0"/>
            </a:endParaRPr>
          </a:p>
          <a:p>
            <a:pPr lvl="1"/>
            <a:r>
              <a:rPr lang="en-US" altLang="ko-KR" sz="1800" dirty="0">
                <a:latin typeface="Arial" charset="0"/>
              </a:rPr>
              <a:t>In others, </a:t>
            </a:r>
            <a:r>
              <a:rPr lang="en-US" altLang="ko-KR" sz="1800" b="1" dirty="0">
                <a:latin typeface="Arial" charset="0"/>
              </a:rPr>
              <a:t>the aim should be</a:t>
            </a:r>
            <a:r>
              <a:rPr lang="en-US" altLang="ko-KR" sz="1800" dirty="0">
                <a:latin typeface="Arial" charset="0"/>
              </a:rPr>
              <a:t> </a:t>
            </a:r>
            <a:r>
              <a:rPr lang="en-US" altLang="ko-KR" sz="1800" b="1" u="sng" dirty="0">
                <a:solidFill>
                  <a:srgbClr val="FF0000"/>
                </a:solidFill>
                <a:latin typeface="Arial" charset="0"/>
              </a:rPr>
              <a:t>SUPPRESSION OF DISEASE.</a:t>
            </a:r>
            <a:r>
              <a:rPr lang="en-US" altLang="ko-KR" sz="1800" dirty="0">
                <a:solidFill>
                  <a:srgbClr val="FF0000"/>
                </a:solidFill>
                <a:latin typeface="Arial" charset="0"/>
              </a:rPr>
              <a:t> </a:t>
            </a:r>
          </a:p>
          <a:p>
            <a:pPr lvl="2"/>
            <a:r>
              <a:rPr lang="en-US" altLang="ko-KR" sz="1800" dirty="0" err="1">
                <a:latin typeface="Arial" charset="0"/>
              </a:rPr>
              <a:t>M.abscessus</a:t>
            </a:r>
            <a:r>
              <a:rPr lang="en-US" altLang="ko-KR" sz="1800" dirty="0">
                <a:latin typeface="Arial" charset="0"/>
              </a:rPr>
              <a:t>  :  notoriously difficult to eradicate</a:t>
            </a:r>
          </a:p>
          <a:p>
            <a:pPr lvl="2"/>
            <a:r>
              <a:rPr lang="en-US" altLang="ko-KR" sz="1800" dirty="0">
                <a:latin typeface="Arial" charset="0"/>
              </a:rPr>
              <a:t>Cost, Age, Unclear impact of treatment on the </a:t>
            </a:r>
            <a:r>
              <a:rPr lang="en-US" altLang="ko-KR" sz="1800" dirty="0" err="1" smtClean="0">
                <a:latin typeface="Arial" charset="0"/>
              </a:rPr>
              <a:t>Qol</a:t>
            </a:r>
            <a:endParaRPr lang="en-US" altLang="ko-KR" sz="1800" dirty="0">
              <a:latin typeface="Arial" charset="0"/>
            </a:endParaRPr>
          </a:p>
          <a:p>
            <a:pPr lvl="2"/>
            <a:endParaRPr lang="en-US" altLang="ko-KR" sz="18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1389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67544" y="446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sz="3100" dirty="0" smtClean="0">
                <a:latin typeface="Times New Roman" pitchFamily="18" charset="0"/>
                <a:cs typeface="Times New Roman" pitchFamily="18" charset="0"/>
              </a:rPr>
              <a:t>Change </a:t>
            </a:r>
            <a:r>
              <a:rPr lang="en-US" altLang="ko-KR" sz="3100" dirty="0">
                <a:latin typeface="Times New Roman" pitchFamily="18" charset="0"/>
                <a:cs typeface="Times New Roman" pitchFamily="18" charset="0"/>
              </a:rPr>
              <a:t>in recovery percent of respiratory specimens and patients with positive mycobacterial cultures, </a:t>
            </a:r>
            <a:r>
              <a:rPr lang="en-US" altLang="ko-KR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ko-KR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altLang="ko-KR" sz="3100" dirty="0" smtClean="0">
                <a:latin typeface="Times New Roman" pitchFamily="18" charset="0"/>
                <a:cs typeface="Times New Roman" pitchFamily="18" charset="0"/>
              </a:rPr>
              <a:t>2011-2016</a:t>
            </a:r>
            <a:endParaRPr lang="ko-KR" altLang="en-US" sz="3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dirty="0" smtClean="0"/>
          </a:p>
          <a:p>
            <a:pPr marL="0" indent="0">
              <a:buNone/>
            </a:pPr>
            <a:endParaRPr lang="ko-KR" altLang="en-US" dirty="0"/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9494118"/>
              </p:ext>
            </p:extLst>
          </p:nvPr>
        </p:nvGraphicFramePr>
        <p:xfrm>
          <a:off x="1331640" y="1844824"/>
          <a:ext cx="5616625" cy="4608504"/>
        </p:xfrm>
        <a:graphic>
          <a:graphicData uri="http://schemas.openxmlformats.org/drawingml/2006/table">
            <a:tbl>
              <a:tblPr firstRow="1" firstCol="1" bandRow="1"/>
              <a:tblGrid>
                <a:gridCol w="824179"/>
                <a:gridCol w="824179"/>
                <a:gridCol w="1175981"/>
                <a:gridCol w="1143929"/>
                <a:gridCol w="1019539"/>
                <a:gridCol w="628818"/>
              </a:tblGrid>
              <a:tr h="256028">
                <a:tc gridSpan="2">
                  <a:txBody>
                    <a:bodyPr/>
                    <a:lstStyle/>
                    <a:p>
                      <a:pPr indent="152400" algn="l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Total numbers</a:t>
                      </a:r>
                      <a:endParaRPr lang="ko-KR" sz="1000" kern="1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381000" algn="l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          TB</a:t>
                      </a:r>
                      <a:endParaRPr lang="ko-KR" sz="1000" kern="1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endParaRPr lang="ko-KR" sz="1000" kern="100" dirty="0">
                        <a:effectLst/>
                        <a:latin typeface="맑은 고딕"/>
                        <a:ea typeface="맑은 고딕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0" algn="just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NTM</a:t>
                      </a:r>
                      <a:endParaRPr lang="ko-KR" sz="1000" kern="1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endParaRPr lang="ko-KR" sz="1000" kern="100">
                        <a:effectLst/>
                        <a:latin typeface="맑은 고딕"/>
                        <a:ea typeface="맑은 고딕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0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endParaRPr lang="ko-KR" sz="1000" kern="100">
                        <a:effectLst/>
                        <a:latin typeface="맑은 고딕"/>
                        <a:ea typeface="맑은 고딕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endParaRPr lang="ko-KR" sz="1000" kern="100">
                        <a:effectLst/>
                        <a:latin typeface="맑은 고딕"/>
                        <a:ea typeface="맑은 고딕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28600" algn="l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         number</a:t>
                      </a:r>
                      <a:endParaRPr lang="ko-KR" sz="1000" kern="1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                     %</a:t>
                      </a:r>
                      <a:endParaRPr lang="ko-KR" sz="1000" kern="1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number</a:t>
                      </a:r>
                      <a:endParaRPr lang="ko-KR" sz="1000" kern="1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%</a:t>
                      </a:r>
                      <a:endParaRPr lang="ko-KR" sz="1000" kern="1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028">
                <a:tc gridSpan="6"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respiratory specimens</a:t>
                      </a:r>
                      <a:endParaRPr lang="ko-KR" sz="1000" kern="1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56028">
                <a:tc>
                  <a:txBody>
                    <a:bodyPr/>
                    <a:lstStyle/>
                    <a:p>
                      <a:pPr algn="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2011</a:t>
                      </a:r>
                      <a:endParaRPr lang="ko-KR" sz="1000" kern="1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28,722</a:t>
                      </a:r>
                      <a:endParaRPr lang="ko-KR" sz="1000" kern="1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1897</a:t>
                      </a:r>
                      <a:endParaRPr lang="ko-KR" sz="1000" kern="1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6.6 </a:t>
                      </a:r>
                      <a:endParaRPr lang="ko-KR" sz="1000" kern="1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1641</a:t>
                      </a:r>
                      <a:endParaRPr lang="ko-KR" sz="1000" kern="1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5.7</a:t>
                      </a:r>
                      <a:endParaRPr lang="ko-KR" sz="1000" kern="1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6028">
                <a:tc>
                  <a:txBody>
                    <a:bodyPr/>
                    <a:lstStyle/>
                    <a:p>
                      <a:pPr algn="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2012</a:t>
                      </a:r>
                      <a:endParaRPr lang="ko-KR" sz="1000" kern="1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31,665</a:t>
                      </a:r>
                      <a:endParaRPr lang="ko-KR" sz="1000" kern="1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1972</a:t>
                      </a:r>
                      <a:endParaRPr lang="ko-KR" sz="1000" kern="1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6.2 </a:t>
                      </a:r>
                      <a:endParaRPr lang="ko-KR" sz="1000" kern="1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1981</a:t>
                      </a:r>
                      <a:endParaRPr lang="ko-KR" sz="1000" kern="1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6.3</a:t>
                      </a:r>
                      <a:endParaRPr lang="ko-KR" sz="1000" kern="1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6028">
                <a:tc>
                  <a:txBody>
                    <a:bodyPr/>
                    <a:lstStyle/>
                    <a:p>
                      <a:pPr algn="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2013</a:t>
                      </a:r>
                      <a:endParaRPr lang="ko-KR" sz="1000" kern="1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33,474</a:t>
                      </a:r>
                      <a:endParaRPr lang="ko-KR" sz="1000" kern="1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1717</a:t>
                      </a:r>
                      <a:endParaRPr lang="ko-KR" sz="1000" kern="1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5.1 </a:t>
                      </a:r>
                      <a:endParaRPr lang="ko-KR" sz="1000" kern="1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2289</a:t>
                      </a:r>
                      <a:endParaRPr lang="ko-KR" sz="1000" kern="1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6.8</a:t>
                      </a:r>
                      <a:endParaRPr lang="ko-KR" sz="1000" kern="1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6028">
                <a:tc>
                  <a:txBody>
                    <a:bodyPr/>
                    <a:lstStyle/>
                    <a:p>
                      <a:pPr algn="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2014</a:t>
                      </a:r>
                      <a:endParaRPr lang="ko-KR" sz="1000" kern="1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32,446</a:t>
                      </a:r>
                      <a:endParaRPr lang="ko-KR" sz="1000" kern="1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1515</a:t>
                      </a:r>
                      <a:endParaRPr lang="ko-KR" sz="1000" kern="1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4.7 </a:t>
                      </a:r>
                      <a:endParaRPr lang="ko-KR" sz="1000" kern="1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2239</a:t>
                      </a:r>
                      <a:endParaRPr lang="ko-KR" sz="1000" kern="1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6.9</a:t>
                      </a:r>
                      <a:endParaRPr lang="ko-KR" sz="1000" kern="1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6028">
                <a:tc>
                  <a:txBody>
                    <a:bodyPr/>
                    <a:lstStyle/>
                    <a:p>
                      <a:pPr algn="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2015</a:t>
                      </a:r>
                      <a:endParaRPr lang="ko-KR" sz="1000" kern="1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36,664</a:t>
                      </a:r>
                      <a:endParaRPr lang="ko-KR" sz="1000" kern="1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1564</a:t>
                      </a:r>
                      <a:endParaRPr lang="ko-KR" sz="1000" kern="1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4.3 </a:t>
                      </a:r>
                      <a:endParaRPr lang="ko-KR" sz="1000" kern="1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2501</a:t>
                      </a:r>
                      <a:endParaRPr lang="ko-KR" sz="1000" kern="1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6.8</a:t>
                      </a:r>
                      <a:endParaRPr lang="ko-KR" sz="1000" kern="1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6028">
                <a:tc>
                  <a:txBody>
                    <a:bodyPr/>
                    <a:lstStyle/>
                    <a:p>
                      <a:pPr algn="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2016</a:t>
                      </a:r>
                      <a:endParaRPr lang="ko-KR" sz="1000" kern="1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42,664</a:t>
                      </a:r>
                      <a:endParaRPr lang="ko-KR" sz="1000" kern="1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1444</a:t>
                      </a:r>
                      <a:endParaRPr lang="ko-KR" sz="1000" kern="1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3.4 </a:t>
                      </a:r>
                      <a:endParaRPr lang="ko-KR" sz="1000" kern="1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3192</a:t>
                      </a:r>
                      <a:endParaRPr lang="ko-KR" sz="1000" kern="1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7.5</a:t>
                      </a:r>
                      <a:endParaRPr lang="ko-KR" sz="1000" kern="1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6028">
                <a:tc>
                  <a:txBody>
                    <a:bodyPr/>
                    <a:lstStyle/>
                    <a:p>
                      <a:pPr algn="l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Total</a:t>
                      </a:r>
                      <a:endParaRPr lang="ko-KR" sz="1000" kern="1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205,615</a:t>
                      </a:r>
                      <a:endParaRPr lang="ko-KR" sz="1000" kern="1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endParaRPr lang="ko-KR" sz="1000" kern="100">
                        <a:effectLst/>
                        <a:latin typeface="맑은 고딕"/>
                        <a:ea typeface="맑은 고딕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endParaRPr lang="ko-KR" sz="1000" kern="100">
                        <a:effectLst/>
                        <a:latin typeface="맑은 고딕"/>
                        <a:ea typeface="맑은 고딕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endParaRPr lang="ko-KR" sz="1000" kern="100" dirty="0">
                        <a:effectLst/>
                        <a:latin typeface="맑은 고딕"/>
                        <a:ea typeface="맑은 고딕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endParaRPr lang="ko-KR" sz="1000" kern="100">
                        <a:effectLst/>
                        <a:latin typeface="맑은 고딕"/>
                        <a:ea typeface="맑은 고딕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6028">
                <a:tc gridSpan="6">
                  <a:txBody>
                    <a:bodyPr/>
                    <a:lstStyle/>
                    <a:p>
                      <a:pPr algn="l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                                                               Patients</a:t>
                      </a:r>
                      <a:endParaRPr lang="ko-KR" sz="1000" kern="1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56028">
                <a:tc>
                  <a:txBody>
                    <a:bodyPr/>
                    <a:lstStyle/>
                    <a:p>
                      <a:pPr algn="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2011</a:t>
                      </a:r>
                      <a:endParaRPr lang="ko-KR" sz="1000" kern="1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5045</a:t>
                      </a:r>
                      <a:endParaRPr lang="ko-KR" sz="1000" kern="1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340</a:t>
                      </a:r>
                      <a:endParaRPr lang="ko-KR" sz="1000" kern="1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6.7 </a:t>
                      </a:r>
                      <a:endParaRPr lang="ko-KR" sz="1000" kern="1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398</a:t>
                      </a:r>
                      <a:endParaRPr lang="ko-KR" sz="1000" kern="1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7.9</a:t>
                      </a:r>
                      <a:endParaRPr lang="ko-KR" sz="1000" kern="1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6028">
                <a:tc>
                  <a:txBody>
                    <a:bodyPr/>
                    <a:lstStyle/>
                    <a:p>
                      <a:pPr algn="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2012</a:t>
                      </a:r>
                      <a:endParaRPr lang="ko-KR" sz="1000" kern="1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5802</a:t>
                      </a:r>
                      <a:endParaRPr lang="ko-KR" sz="1000" kern="1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322</a:t>
                      </a:r>
                      <a:endParaRPr lang="ko-KR" sz="1000" kern="1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5.5 </a:t>
                      </a:r>
                      <a:endParaRPr lang="ko-KR" sz="1000" kern="1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397</a:t>
                      </a:r>
                      <a:endParaRPr lang="ko-KR" sz="1000" kern="1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6.8</a:t>
                      </a:r>
                      <a:endParaRPr lang="ko-KR" sz="1000" kern="1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6028">
                <a:tc>
                  <a:txBody>
                    <a:bodyPr/>
                    <a:lstStyle/>
                    <a:p>
                      <a:pPr algn="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2013</a:t>
                      </a:r>
                      <a:endParaRPr lang="ko-KR" sz="1000" kern="1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5822</a:t>
                      </a:r>
                      <a:endParaRPr lang="ko-KR" sz="1000" kern="1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338</a:t>
                      </a:r>
                      <a:endParaRPr lang="ko-KR" sz="1000" kern="1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5.8 </a:t>
                      </a:r>
                      <a:endParaRPr lang="ko-KR" sz="1000" kern="1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504</a:t>
                      </a:r>
                      <a:endParaRPr lang="ko-KR" sz="1000" kern="1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8.7</a:t>
                      </a:r>
                      <a:endParaRPr lang="ko-KR" sz="1000" kern="1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6028">
                <a:tc>
                  <a:txBody>
                    <a:bodyPr/>
                    <a:lstStyle/>
                    <a:p>
                      <a:pPr algn="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2014</a:t>
                      </a:r>
                      <a:endParaRPr lang="ko-KR" sz="1000" kern="1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5885</a:t>
                      </a:r>
                      <a:endParaRPr lang="ko-KR" sz="1000" kern="1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295</a:t>
                      </a:r>
                      <a:endParaRPr lang="ko-KR" sz="1000" kern="1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5.0 </a:t>
                      </a:r>
                      <a:endParaRPr lang="ko-KR" sz="1000" kern="1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545</a:t>
                      </a:r>
                      <a:endParaRPr lang="ko-KR" sz="1000" kern="1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9.3</a:t>
                      </a:r>
                      <a:endParaRPr lang="ko-KR" sz="1000" kern="1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6028">
                <a:tc>
                  <a:txBody>
                    <a:bodyPr/>
                    <a:lstStyle/>
                    <a:p>
                      <a:pPr algn="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2015</a:t>
                      </a:r>
                      <a:endParaRPr lang="ko-KR" sz="1000" kern="1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6810</a:t>
                      </a:r>
                      <a:endParaRPr lang="ko-KR" sz="1000" kern="1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302</a:t>
                      </a:r>
                      <a:endParaRPr lang="ko-KR" sz="1000" kern="1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4.4 </a:t>
                      </a:r>
                      <a:endParaRPr lang="ko-KR" sz="1000" kern="1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618</a:t>
                      </a:r>
                      <a:endParaRPr lang="ko-KR" sz="1000" kern="1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9.1</a:t>
                      </a:r>
                      <a:endParaRPr lang="ko-KR" sz="1000" kern="1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6028">
                <a:tc>
                  <a:txBody>
                    <a:bodyPr/>
                    <a:lstStyle/>
                    <a:p>
                      <a:pPr algn="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2016</a:t>
                      </a:r>
                      <a:endParaRPr lang="ko-KR" sz="1000" kern="1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7793</a:t>
                      </a:r>
                      <a:endParaRPr lang="ko-KR" sz="1000" kern="1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264</a:t>
                      </a:r>
                      <a:endParaRPr lang="ko-KR" sz="1000" kern="1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3.4 </a:t>
                      </a:r>
                      <a:endParaRPr lang="ko-KR" sz="1000" kern="1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699</a:t>
                      </a:r>
                      <a:endParaRPr lang="ko-KR" sz="1000" kern="1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9.0</a:t>
                      </a:r>
                      <a:endParaRPr lang="ko-KR" sz="1000" kern="1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6028">
                <a:tc>
                  <a:txBody>
                    <a:bodyPr/>
                    <a:lstStyle/>
                    <a:p>
                      <a:pPr algn="l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Total</a:t>
                      </a:r>
                      <a:endParaRPr lang="ko-KR" sz="1000" kern="10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맑은 고딕"/>
                          <a:cs typeface="Times New Roman"/>
                        </a:rPr>
                        <a:t>37,158</a:t>
                      </a:r>
                      <a:endParaRPr lang="ko-KR" sz="1000" kern="1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endParaRPr lang="ko-KR" sz="1000" kern="100">
                        <a:effectLst/>
                        <a:latin typeface="맑은 고딕"/>
                        <a:ea typeface="맑은 고딕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endParaRPr lang="ko-KR" sz="1000" kern="100">
                        <a:effectLst/>
                        <a:latin typeface="맑은 고딕"/>
                        <a:ea typeface="맑은 고딕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endParaRPr lang="ko-KR" sz="1000" kern="100">
                        <a:effectLst/>
                        <a:latin typeface="맑은 고딕"/>
                        <a:ea typeface="맑은 고딕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endParaRPr lang="ko-KR" sz="1000" kern="100" dirty="0">
                        <a:effectLst/>
                        <a:latin typeface="맑은 고딕"/>
                        <a:ea typeface="맑은 고딕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5272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>
                <a:latin typeface="Times New Roman" pitchFamily="18" charset="0"/>
                <a:cs typeface="Times New Roman" pitchFamily="18" charset="0"/>
              </a:rPr>
              <a:t>Proportion of M. tuberculosis and NTM in positive</a:t>
            </a:r>
            <a:br>
              <a:rPr lang="en-US" altLang="ko-KR" sz="2800" dirty="0">
                <a:latin typeface="Times New Roman" pitchFamily="18" charset="0"/>
                <a:cs typeface="Times New Roman" pitchFamily="18" charset="0"/>
              </a:rPr>
            </a:br>
            <a:r>
              <a:rPr lang="en-US" altLang="ko-KR" sz="2800" dirty="0">
                <a:latin typeface="Times New Roman" pitchFamily="18" charset="0"/>
                <a:cs typeface="Times New Roman" pitchFamily="18" charset="0"/>
              </a:rPr>
              <a:t>mycobacterial culture, 2011-2016 –</a:t>
            </a:r>
            <a:r>
              <a:rPr lang="en-US" altLang="ko-KR" sz="2800" dirty="0" smtClean="0">
                <a:latin typeface="Times New Roman" pitchFamily="18" charset="0"/>
                <a:cs typeface="Times New Roman" pitchFamily="18" charset="0"/>
              </a:rPr>
              <a:t>Patients (%)</a:t>
            </a:r>
            <a:endParaRPr lang="ko-KR" alt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7222802"/>
              </p:ext>
            </p:extLst>
          </p:nvPr>
        </p:nvGraphicFramePr>
        <p:xfrm>
          <a:off x="251520" y="1412776"/>
          <a:ext cx="8352928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75006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>
                <a:latin typeface="Times New Roman" pitchFamily="18" charset="0"/>
                <a:cs typeface="Times New Roman" pitchFamily="18" charset="0"/>
              </a:rPr>
              <a:t>Proportion of M. tuberculosis and NTM in positive</a:t>
            </a:r>
            <a:br>
              <a:rPr lang="en-US" altLang="ko-KR" sz="2800" dirty="0">
                <a:latin typeface="Times New Roman" pitchFamily="18" charset="0"/>
                <a:cs typeface="Times New Roman" pitchFamily="18" charset="0"/>
              </a:rPr>
            </a:br>
            <a:r>
              <a:rPr lang="en-US" altLang="ko-KR" sz="2800" dirty="0">
                <a:latin typeface="Times New Roman" pitchFamily="18" charset="0"/>
                <a:cs typeface="Times New Roman" pitchFamily="18" charset="0"/>
              </a:rPr>
              <a:t>mycobacterial culture, 2011-2016 </a:t>
            </a:r>
            <a:r>
              <a:rPr lang="en-US" altLang="ko-KR" sz="2800" dirty="0" smtClean="0">
                <a:latin typeface="Times New Roman" pitchFamily="18" charset="0"/>
                <a:cs typeface="Times New Roman" pitchFamily="18" charset="0"/>
              </a:rPr>
              <a:t>–specimens (%)</a:t>
            </a:r>
            <a:endParaRPr lang="ko-KR" altLang="en-US" sz="2800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060176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26542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>
                <a:latin typeface="Times New Roman" pitchFamily="18" charset="0"/>
                <a:cs typeface="Times New Roman" pitchFamily="18" charset="0"/>
              </a:rPr>
              <a:t>Proportion of M. tuberculosis and NTM in positive</a:t>
            </a:r>
            <a:br>
              <a:rPr lang="en-US" altLang="ko-KR" sz="2800" dirty="0">
                <a:latin typeface="Times New Roman" pitchFamily="18" charset="0"/>
                <a:cs typeface="Times New Roman" pitchFamily="18" charset="0"/>
              </a:rPr>
            </a:br>
            <a:r>
              <a:rPr lang="en-US" altLang="ko-KR" sz="2800" dirty="0">
                <a:latin typeface="Times New Roman" pitchFamily="18" charset="0"/>
                <a:cs typeface="Times New Roman" pitchFamily="18" charset="0"/>
              </a:rPr>
              <a:t>mycobacterial culture, 2006 – </a:t>
            </a:r>
            <a:r>
              <a:rPr lang="en-US" altLang="ko-KR" sz="2800" dirty="0" smtClean="0">
                <a:latin typeface="Times New Roman" pitchFamily="18" charset="0"/>
                <a:cs typeface="Times New Roman" pitchFamily="18" charset="0"/>
              </a:rPr>
              <a:t>2010</a:t>
            </a:r>
            <a:endParaRPr lang="ko-KR" alt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340748"/>
            <a:ext cx="5183917" cy="481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4139952" y="6211669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ko-KR" sz="1200" i="1" dirty="0"/>
              <a:t>Scandinavian Journal of Infectious Diseases, </a:t>
            </a:r>
            <a:r>
              <a:rPr lang="en-US" altLang="ko-KR" sz="1200" dirty="0"/>
              <a:t>2012; 44: 733–738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622137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-108520" y="260648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Plan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/>
              <a:t>-NTM lung ds.</a:t>
            </a:r>
            <a:r>
              <a:rPr lang="ko-KR" altLang="en-US" dirty="0" smtClean="0"/>
              <a:t>확인 </a:t>
            </a:r>
            <a:endParaRPr lang="en-US" altLang="ko-KR" dirty="0" smtClean="0"/>
          </a:p>
          <a:p>
            <a:pPr fontAlgn="ctr" latinLnBrk="0"/>
            <a:r>
              <a:rPr lang="en-US" altLang="ko-KR" dirty="0"/>
              <a:t> </a:t>
            </a:r>
            <a:r>
              <a:rPr lang="en-US" altLang="ko-KR" dirty="0" smtClean="0"/>
              <a:t>: 398</a:t>
            </a:r>
            <a:r>
              <a:rPr lang="en-US" altLang="ko-KR" dirty="0"/>
              <a:t> </a:t>
            </a:r>
            <a:r>
              <a:rPr lang="en-US" altLang="ko-KR" dirty="0" smtClean="0"/>
              <a:t>+ 397</a:t>
            </a:r>
            <a:r>
              <a:rPr lang="en-US" altLang="ko-KR" dirty="0"/>
              <a:t> </a:t>
            </a:r>
            <a:r>
              <a:rPr lang="en-US" altLang="ko-KR" dirty="0" smtClean="0"/>
              <a:t>+ 504</a:t>
            </a:r>
            <a:r>
              <a:rPr lang="en-US" altLang="ko-KR" dirty="0"/>
              <a:t> </a:t>
            </a:r>
            <a:r>
              <a:rPr lang="en-US" altLang="ko-KR" dirty="0" smtClean="0"/>
              <a:t>+ 545</a:t>
            </a:r>
            <a:r>
              <a:rPr lang="en-US" altLang="ko-KR" dirty="0"/>
              <a:t> </a:t>
            </a:r>
            <a:r>
              <a:rPr lang="en-US" altLang="ko-KR" dirty="0" smtClean="0"/>
              <a:t>+ 618</a:t>
            </a:r>
            <a:r>
              <a:rPr lang="en-US" altLang="ko-KR" dirty="0"/>
              <a:t> </a:t>
            </a:r>
            <a:r>
              <a:rPr lang="en-US" altLang="ko-KR" dirty="0" smtClean="0"/>
              <a:t>+ 699 = 2616 -&gt; 2436</a:t>
            </a:r>
          </a:p>
          <a:p>
            <a:pPr marL="0" indent="0" fontAlgn="ctr" latinLnBrk="0">
              <a:buNone/>
            </a:pPr>
            <a:r>
              <a:rPr lang="en-US" altLang="ko-KR" dirty="0" smtClean="0"/>
              <a:t>       -&gt;data </a:t>
            </a:r>
            <a:r>
              <a:rPr lang="ko-KR" altLang="en-US" dirty="0" err="1" smtClean="0"/>
              <a:t>분석중</a:t>
            </a:r>
            <a:r>
              <a:rPr lang="ko-KR" altLang="en-US" dirty="0" smtClean="0"/>
              <a:t> </a:t>
            </a:r>
            <a:r>
              <a:rPr lang="en-US" altLang="ko-KR" dirty="0" smtClean="0"/>
              <a:t>700~800 </a:t>
            </a:r>
            <a:r>
              <a:rPr lang="ko-KR" altLang="en-US" dirty="0" smtClean="0"/>
              <a:t>예상</a:t>
            </a:r>
            <a:endParaRPr lang="en-US" altLang="ko-KR" dirty="0" smtClean="0">
              <a:solidFill>
                <a:srgbClr val="FF0000"/>
              </a:solidFill>
            </a:endParaRPr>
          </a:p>
          <a:p>
            <a:pPr marL="0" indent="0" fontAlgn="ctr" latinLnBrk="0">
              <a:buNone/>
            </a:pPr>
            <a:r>
              <a:rPr lang="en-US" altLang="ko-KR" dirty="0" smtClean="0"/>
              <a:t>-</a:t>
            </a:r>
            <a:r>
              <a:rPr lang="ko-KR" altLang="en-US" dirty="0" smtClean="0"/>
              <a:t>본원에서의 정확한 </a:t>
            </a:r>
            <a:r>
              <a:rPr lang="en-US" altLang="ko-KR" dirty="0" smtClean="0"/>
              <a:t>epidemiology data change </a:t>
            </a:r>
            <a:r>
              <a:rPr lang="ko-KR" altLang="en-US" dirty="0" smtClean="0"/>
              <a:t>확인 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>-</a:t>
            </a:r>
            <a:r>
              <a:rPr lang="ko-KR" altLang="en-US" dirty="0" smtClean="0"/>
              <a:t>고체 배지 및 액체배지 비교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>-Baseline character </a:t>
            </a:r>
            <a:r>
              <a:rPr lang="ko-KR" altLang="en-US" dirty="0" smtClean="0"/>
              <a:t>확인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>-</a:t>
            </a:r>
            <a:r>
              <a:rPr lang="ko-KR" altLang="en-US" dirty="0" smtClean="0"/>
              <a:t>추후 치료 및 </a:t>
            </a:r>
            <a:r>
              <a:rPr lang="en-US" altLang="ko-KR" dirty="0" smtClean="0"/>
              <a:t>f/u </a:t>
            </a:r>
            <a:r>
              <a:rPr lang="ko-KR" altLang="en-US" dirty="0" smtClean="0"/>
              <a:t>을 위해 고려하여야 </a:t>
            </a:r>
            <a:r>
              <a:rPr lang="ko-KR" altLang="en-US" dirty="0" err="1" smtClean="0"/>
              <a:t>할점들</a:t>
            </a:r>
            <a:r>
              <a:rPr lang="ko-KR" altLang="en-US" dirty="0" smtClean="0"/>
              <a:t>  </a:t>
            </a:r>
            <a:endParaRPr lang="en-US" altLang="ko-KR" dirty="0" smtClean="0"/>
          </a:p>
          <a:p>
            <a:endParaRPr lang="en-US" altLang="ko-KR" dirty="0" smtClean="0"/>
          </a:p>
          <a:p>
            <a:endParaRPr lang="ko-KR" alt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037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r>
              <a:rPr lang="en-US" altLang="ko-KR" sz="3200" b="1" dirty="0">
                <a:latin typeface="Times New Roman" pitchFamily="18" charset="0"/>
                <a:cs typeface="Times New Roman" pitchFamily="18" charset="0"/>
              </a:rPr>
              <a:t>Human Disease due to NTM</a:t>
            </a:r>
          </a:p>
        </p:txBody>
      </p:sp>
      <p:graphicFrame>
        <p:nvGraphicFramePr>
          <p:cNvPr id="3146" name="Group 7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291467"/>
              </p:ext>
            </p:extLst>
          </p:nvPr>
        </p:nvGraphicFramePr>
        <p:xfrm>
          <a:off x="250825" y="1341438"/>
          <a:ext cx="8642350" cy="5040315"/>
        </p:xfrm>
        <a:graphic>
          <a:graphicData uri="http://schemas.openxmlformats.org/drawingml/2006/table">
            <a:tbl>
              <a:tblPr/>
              <a:tblGrid>
                <a:gridCol w="3600450"/>
                <a:gridCol w="5041900"/>
              </a:tblGrid>
              <a:tr h="595313"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Pulmonary disease (90%)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Slow growing mycobacteria (SGM)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111283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MAC (</a:t>
                      </a:r>
                      <a:r>
                        <a:rPr kumimoji="1" lang="en-US" altLang="ko-K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M.avium</a:t>
                      </a:r>
                      <a:r>
                        <a:rPr kumimoji="1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/</a:t>
                      </a:r>
                      <a:r>
                        <a:rPr kumimoji="1" lang="en-US" altLang="ko-K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intracellulare</a:t>
                      </a:r>
                      <a:r>
                        <a:rPr kumimoji="1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 complex)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M. </a:t>
                      </a:r>
                      <a:r>
                        <a:rPr kumimoji="1" lang="en-US" altLang="ko-K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kansasii</a:t>
                      </a:r>
                      <a:r>
                        <a:rPr kumimoji="1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, </a:t>
                      </a:r>
                      <a:r>
                        <a:rPr kumimoji="1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  M. </a:t>
                      </a:r>
                      <a:r>
                        <a:rPr kumimoji="1" lang="en-US" altLang="ko-K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malmoense</a:t>
                      </a:r>
                      <a:endParaRPr kumimoji="1" lang="en-US" altLang="ko-K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굴림" charset="-127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M. </a:t>
                      </a:r>
                      <a:r>
                        <a:rPr kumimoji="1" lang="en-US" altLang="ko-K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szulgai</a:t>
                      </a:r>
                      <a:r>
                        <a:rPr kumimoji="1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,     M. </a:t>
                      </a:r>
                      <a:r>
                        <a:rPr kumimoji="1" lang="en-US" altLang="ko-K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xenopi</a:t>
                      </a:r>
                      <a:endParaRPr kumimoji="1" lang="en-US" altLang="ko-K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굴림" charset="-127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84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Rapig</a:t>
                      </a:r>
                      <a:r>
                        <a:rPr kumimoji="1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 growing mycobacteria (RGM)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</a:tr>
              <a:tr h="59531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M. </a:t>
                      </a:r>
                      <a:r>
                        <a:rPr kumimoji="1" lang="en-US" altLang="ko-K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abscessus</a:t>
                      </a:r>
                      <a:r>
                        <a:rPr kumimoji="1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,   M. </a:t>
                      </a:r>
                      <a:r>
                        <a:rPr kumimoji="1" lang="en-US" altLang="ko-K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fortuitum</a:t>
                      </a:r>
                      <a:endParaRPr kumimoji="1" lang="en-US" altLang="ko-K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굴림" charset="-127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437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Lymphadenitis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71120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Localized skin, soft tissue and skeletal infection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71278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굴림" charset="-127"/>
                          <a:cs typeface="Times New Roman" pitchFamily="18" charset="0"/>
                        </a:rPr>
                        <a:t>Disseminated disease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2260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신의료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793" y="5476"/>
            <a:ext cx="5809929" cy="3600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2987824" y="2492896"/>
            <a:ext cx="2831436" cy="1061778"/>
          </a:xfrm>
          <a:prstGeom prst="rect">
            <a:avLst/>
          </a:prstGeom>
          <a:pattFill prst="pct60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861048"/>
            <a:ext cx="7572375" cy="269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563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C:\Documents and Settings\ptinsdie\바탕 화면\무제-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11914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600" b="1" dirty="0">
                <a:latin typeface="Times New Roman" pitchFamily="18" charset="0"/>
                <a:cs typeface="Times New Roman" pitchFamily="18" charset="0"/>
              </a:rPr>
              <a:t>Interactions between NTM </a:t>
            </a:r>
            <a:r>
              <a:rPr lang="en-US" altLang="ko-KR" sz="3600" b="1" dirty="0" smtClean="0">
                <a:latin typeface="Times New Roman" pitchFamily="18" charset="0"/>
                <a:cs typeface="Times New Roman" pitchFamily="18" charset="0"/>
              </a:rPr>
              <a:t>&amp; host</a:t>
            </a:r>
            <a:endParaRPr lang="ko-KR" alt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표 개체 틀 2"/>
          <p:cNvSpPr>
            <a:spLocks noGrp="1"/>
          </p:cNvSpPr>
          <p:nvPr>
            <p:ph type="tbl" idx="1"/>
          </p:nvPr>
        </p:nvSpPr>
        <p:spPr/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4126" y="1333126"/>
            <a:ext cx="5184576" cy="4962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4556414" y="6352676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ko-KR" sz="1400" i="1" dirty="0">
                <a:latin typeface="Times New Roman" pitchFamily="18" charset="0"/>
                <a:cs typeface="Times New Roman" pitchFamily="18" charset="0"/>
              </a:rPr>
              <a:t>International Journal of Infectious </a:t>
            </a:r>
            <a:r>
              <a:rPr lang="en-US" altLang="ko-KR" sz="1400" i="1" dirty="0" smtClean="0">
                <a:latin typeface="Times New Roman" pitchFamily="18" charset="0"/>
                <a:cs typeface="Times New Roman" pitchFamily="18" charset="0"/>
              </a:rPr>
              <a:t>Diseases, 2016</a:t>
            </a:r>
            <a:endParaRPr lang="ko-KR" altLang="en-US" sz="14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8054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b="1" dirty="0">
                <a:latin typeface="Times New Roman" pitchFamily="18" charset="0"/>
                <a:cs typeface="Times New Roman" pitchFamily="18" charset="0"/>
              </a:rPr>
              <a:t>Risk factor for infection and disease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179512" y="1636204"/>
            <a:ext cx="4032448" cy="3412976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ü"/>
            </a:pPr>
            <a:r>
              <a:rPr lang="en-US" altLang="ko-KR" dirty="0">
                <a:latin typeface="Times New Roman" pitchFamily="18" charset="0"/>
                <a:cs typeface="Times New Roman" pitchFamily="18" charset="0"/>
              </a:rPr>
              <a:t>free-living organisms that are ubiquitous in the environment </a:t>
            </a:r>
            <a:endParaRPr lang="en-US" altLang="ko-K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dirty="0">
                <a:latin typeface="Times New Roman" pitchFamily="18" charset="0"/>
                <a:cs typeface="Times New Roman" pitchFamily="18" charset="0"/>
              </a:rPr>
              <a:t>recovered from surface water, tap water, soil, domestic and wild animals, milk, and food products </a:t>
            </a:r>
            <a:endParaRPr lang="ko-KR" alt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112283"/>
            <a:ext cx="4680520" cy="5731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직선 연결선 8"/>
          <p:cNvCxnSpPr/>
          <p:nvPr/>
        </p:nvCxnSpPr>
        <p:spPr>
          <a:xfrm>
            <a:off x="4283968" y="1991564"/>
            <a:ext cx="1800200" cy="0"/>
          </a:xfrm>
          <a:prstGeom prst="line">
            <a:avLst/>
          </a:prstGeom>
          <a:ln w="1905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/>
        </p:nvCxnSpPr>
        <p:spPr>
          <a:xfrm>
            <a:off x="4283968" y="2143964"/>
            <a:ext cx="1800200" cy="0"/>
          </a:xfrm>
          <a:prstGeom prst="line">
            <a:avLst/>
          </a:prstGeom>
          <a:ln w="1905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직사각형 10"/>
          <p:cNvSpPr/>
          <p:nvPr/>
        </p:nvSpPr>
        <p:spPr>
          <a:xfrm>
            <a:off x="4211960" y="2636912"/>
            <a:ext cx="2880320" cy="23762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467544" y="6237312"/>
            <a:ext cx="255390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400" i="1" dirty="0" err="1">
                <a:latin typeface="Times New Roman" pitchFamily="18" charset="0"/>
                <a:cs typeface="Times New Roman" pitchFamily="18" charset="0"/>
              </a:rPr>
              <a:t>Clin</a:t>
            </a:r>
            <a:r>
              <a:rPr lang="en-US" altLang="ko-KR" sz="1400" i="1" dirty="0">
                <a:latin typeface="Times New Roman" pitchFamily="18" charset="0"/>
                <a:cs typeface="Times New Roman" pitchFamily="18" charset="0"/>
              </a:rPr>
              <a:t> Chest Med 36 (2015) 13–34</a:t>
            </a:r>
            <a:endParaRPr lang="ko-KR" altLang="en-US" sz="14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7170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b="1" dirty="0">
                <a:latin typeface="Times New Roman" pitchFamily="18" charset="0"/>
                <a:cs typeface="Times New Roman" pitchFamily="18" charset="0"/>
              </a:rPr>
              <a:t>Major studies reporting prevalence of NTM </a:t>
            </a:r>
            <a:r>
              <a:rPr lang="en-US" altLang="ko-KR" b="1" dirty="0" smtClean="0">
                <a:latin typeface="Times New Roman" pitchFamily="18" charset="0"/>
                <a:cs typeface="Times New Roman" pitchFamily="18" charset="0"/>
              </a:rPr>
              <a:t>lung disease</a:t>
            </a:r>
            <a:endParaRPr lang="ko-KR" alt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직사각형 3"/>
          <p:cNvSpPr/>
          <p:nvPr/>
        </p:nvSpPr>
        <p:spPr>
          <a:xfrm>
            <a:off x="3995936" y="6079831"/>
            <a:ext cx="694826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i="1" dirty="0">
                <a:latin typeface="Times New Roman" pitchFamily="18" charset="0"/>
                <a:cs typeface="Times New Roman" pitchFamily="18" charset="0"/>
              </a:rPr>
              <a:t>Seminars in Respiratory and Critical Care Medicine </a:t>
            </a:r>
            <a:r>
              <a:rPr lang="en-US" altLang="ko-KR" sz="1400" i="1" dirty="0" smtClean="0">
                <a:latin typeface="Times New Roman" pitchFamily="18" charset="0"/>
                <a:cs typeface="Times New Roman" pitchFamily="18" charset="0"/>
              </a:rPr>
              <a:t>2013 Vol</a:t>
            </a:r>
            <a:r>
              <a:rPr lang="en-US" altLang="ko-KR" sz="1400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ko-KR" sz="1400" i="1" dirty="0" smtClean="0">
                <a:latin typeface="Times New Roman" pitchFamily="18" charset="0"/>
                <a:cs typeface="Times New Roman" pitchFamily="18" charset="0"/>
              </a:rPr>
              <a:t>34</a:t>
            </a:r>
            <a:endParaRPr lang="ko-KR" altLang="en-US" sz="1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28800"/>
            <a:ext cx="8748464" cy="4270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6277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err="1" smtClean="0">
                <a:latin typeface="Times New Roman" pitchFamily="18" charset="0"/>
                <a:cs typeface="Times New Roman" pitchFamily="18" charset="0"/>
              </a:rPr>
              <a:t>Proprotion</a:t>
            </a:r>
            <a:r>
              <a:rPr lang="en-US" altLang="ko-K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b="1" dirty="0">
                <a:latin typeface="Times New Roman" pitchFamily="18" charset="0"/>
                <a:cs typeface="Times New Roman" pitchFamily="18" charset="0"/>
              </a:rPr>
              <a:t>of NTM species</a:t>
            </a:r>
            <a:endParaRPr lang="ko-KR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628800"/>
            <a:ext cx="7061285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4716016" y="5964291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ko-KR" altLang="en-US" dirty="0"/>
          </a:p>
          <a:p>
            <a:r>
              <a:rPr lang="sv-SE" altLang="ko-KR" dirty="0"/>
              <a:t> </a:t>
            </a:r>
            <a:r>
              <a:rPr lang="sv-SE" altLang="ko-KR" sz="1400" i="1" dirty="0">
                <a:latin typeface="Times New Roman" pitchFamily="18" charset="0"/>
                <a:cs typeface="Times New Roman" pitchFamily="18" charset="0"/>
              </a:rPr>
              <a:t>J Korean Med Sci 2017; 32: 1263-1267 </a:t>
            </a:r>
            <a:endParaRPr lang="ko-KR" altLang="en-US" sz="14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453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19100"/>
            <a:ext cx="8229600" cy="922338"/>
          </a:xfrm>
        </p:spPr>
        <p:txBody>
          <a:bodyPr>
            <a:noAutofit/>
          </a:bodyPr>
          <a:lstStyle/>
          <a:p>
            <a:r>
              <a:rPr lang="en-US" altLang="ko-KR" sz="3200" b="1" dirty="0">
                <a:latin typeface="Times New Roman" pitchFamily="18" charset="0"/>
                <a:cs typeface="Times New Roman" pitchFamily="18" charset="0"/>
              </a:rPr>
              <a:t>Annual NTM frequencies of the patients</a:t>
            </a:r>
            <a:br>
              <a:rPr lang="en-US" altLang="ko-KR" sz="3200" b="1" dirty="0">
                <a:latin typeface="Times New Roman" pitchFamily="18" charset="0"/>
                <a:cs typeface="Times New Roman" pitchFamily="18" charset="0"/>
              </a:rPr>
            </a:br>
            <a:r>
              <a:rPr lang="en-US" altLang="ko-KR" sz="3200" b="1" dirty="0">
                <a:latin typeface="Times New Roman" pitchFamily="18" charset="0"/>
                <a:cs typeface="Times New Roman" pitchFamily="18" charset="0"/>
              </a:rPr>
              <a:t>in KOREA</a:t>
            </a: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4784633" y="6308725"/>
            <a:ext cx="3960813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altLang="ko-KR" sz="1400" i="1" dirty="0">
                <a:latin typeface="Times New Roman" pitchFamily="18" charset="0"/>
                <a:cs typeface="Times New Roman" pitchFamily="18" charset="0"/>
              </a:rPr>
              <a:t>BMC Infectious Diseases (2017) 17:432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2776"/>
            <a:ext cx="7956376" cy="4474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5310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12522</TotalTime>
  <Words>2844</Words>
  <Application>Microsoft Office PowerPoint</Application>
  <PresentationFormat>화면 슬라이드 쇼(4:3)</PresentationFormat>
  <Paragraphs>547</Paragraphs>
  <Slides>41</Slides>
  <Notes>22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41</vt:i4>
      </vt:variant>
    </vt:vector>
  </HeadingPairs>
  <TitlesOfParts>
    <vt:vector size="42" baseType="lpstr">
      <vt:lpstr>Office 테마</vt:lpstr>
      <vt:lpstr>PowerPoint 프레젠테이션</vt:lpstr>
      <vt:lpstr>Classification of Mycobacterial Species</vt:lpstr>
      <vt:lpstr>NTM species</vt:lpstr>
      <vt:lpstr>Human Disease due to NTM</vt:lpstr>
      <vt:lpstr>Interactions between NTM &amp; host</vt:lpstr>
      <vt:lpstr>Risk factor for infection and disease</vt:lpstr>
      <vt:lpstr>Major studies reporting prevalence of NTM lung disease</vt:lpstr>
      <vt:lpstr>Proprotion of NTM species</vt:lpstr>
      <vt:lpstr>Annual NTM frequencies of the patients in KOREA</vt:lpstr>
      <vt:lpstr>Clinical significance of pulmonary NTM isolates, Ontario, CANADA</vt:lpstr>
      <vt:lpstr>Clinical significance of NTM isolated from respiratory specimens in Korea</vt:lpstr>
      <vt:lpstr>Common etiologic organism in patients with nontuberculous mycobacterial lung disease in Korea</vt:lpstr>
      <vt:lpstr>Prevalence of NTM lung disease in patient with AFB smear-positive specimens by Age</vt:lpstr>
      <vt:lpstr>Microbiological tools for the diagnosis of NTM pulmonary disease </vt:lpstr>
      <vt:lpstr>Mycobacterial culture  </vt:lpstr>
      <vt:lpstr>Mycobacterial culture</vt:lpstr>
      <vt:lpstr>Radiography of NTM lung disease</vt:lpstr>
      <vt:lpstr>Radiography of NTM lung disease</vt:lpstr>
      <vt:lpstr>Radiologic findings of NTM lung disease according to NTM species</vt:lpstr>
      <vt:lpstr>Bilateral BE and multiple nodules on CT</vt:lpstr>
      <vt:lpstr>TB vs NTM in radiology</vt:lpstr>
      <vt:lpstr>TB vs NTM in radiology</vt:lpstr>
      <vt:lpstr>Diagnostic Limitations</vt:lpstr>
      <vt:lpstr>PowerPoint 프레젠테이션</vt:lpstr>
      <vt:lpstr>When to treat NTM lung disease</vt:lpstr>
      <vt:lpstr>Natural Hx. Of MAC with nodular/bronchiectatic MAC-LD with or without cavity</vt:lpstr>
      <vt:lpstr>Differences in Natural history of infection  with different species/strains</vt:lpstr>
      <vt:lpstr>Medical Therapeutic Outcomes</vt:lpstr>
      <vt:lpstr>Therapy for MAC (ATS)</vt:lpstr>
      <vt:lpstr>Treatment Regimen for M.kansasii (ATS)</vt:lpstr>
      <vt:lpstr>Treatment for RGM lung disease</vt:lpstr>
      <vt:lpstr>S/E</vt:lpstr>
      <vt:lpstr>General Principles/Considerations</vt:lpstr>
      <vt:lpstr>General Principles/Considerations</vt:lpstr>
      <vt:lpstr>  Change in recovery percent of respiratory specimens and patients with positive mycobacterial cultures,  2011-2016</vt:lpstr>
      <vt:lpstr>Proportion of M. tuberculosis and NTM in positive mycobacterial culture, 2011-2016 –Patients (%)</vt:lpstr>
      <vt:lpstr>Proportion of M. tuberculosis and NTM in positive mycobacterial culture, 2011-2016 –specimens (%)</vt:lpstr>
      <vt:lpstr>Proportion of M. tuberculosis and NTM in positive mycobacterial culture, 2006 – 2010</vt:lpstr>
      <vt:lpstr>Plan</vt:lpstr>
      <vt:lpstr>신의료</vt:lpstr>
      <vt:lpstr>PowerPoint 프레젠테이션</vt:lpstr>
    </vt:vector>
  </TitlesOfParts>
  <Company>Organization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Owner</dc:creator>
  <cp:lastModifiedBy>김치영(내과부)</cp:lastModifiedBy>
  <cp:revision>627</cp:revision>
  <dcterms:created xsi:type="dcterms:W3CDTF">2010-08-12T13:33:42Z</dcterms:created>
  <dcterms:modified xsi:type="dcterms:W3CDTF">2017-10-23T22:01:59Z</dcterms:modified>
</cp:coreProperties>
</file>