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377" r:id="rId3"/>
    <p:sldId id="381" r:id="rId4"/>
    <p:sldId id="375" r:id="rId5"/>
    <p:sldId id="378" r:id="rId6"/>
    <p:sldId id="376" r:id="rId7"/>
    <p:sldId id="380" r:id="rId8"/>
    <p:sldId id="382" r:id="rId9"/>
    <p:sldId id="396" r:id="rId10"/>
    <p:sldId id="383" r:id="rId11"/>
    <p:sldId id="384" r:id="rId12"/>
    <p:sldId id="385" r:id="rId13"/>
    <p:sldId id="386" r:id="rId14"/>
    <p:sldId id="388" r:id="rId15"/>
    <p:sldId id="389" r:id="rId16"/>
    <p:sldId id="390" r:id="rId17"/>
    <p:sldId id="391" r:id="rId18"/>
    <p:sldId id="392" r:id="rId19"/>
    <p:sldId id="393" r:id="rId20"/>
    <p:sldId id="394" r:id="rId21"/>
    <p:sldId id="395" r:id="rId22"/>
    <p:sldId id="397" r:id="rId23"/>
    <p:sldId id="400" r:id="rId24"/>
    <p:sldId id="398" r:id="rId25"/>
    <p:sldId id="399" r:id="rId26"/>
    <p:sldId id="387" r:id="rId27"/>
    <p:sldId id="401" r:id="rId28"/>
    <p:sldId id="402" r:id="rId29"/>
    <p:sldId id="363" r:id="rId30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0014"/>
    <a:srgbClr val="010135"/>
    <a:srgbClr val="010157"/>
    <a:srgbClr val="010163"/>
    <a:srgbClr val="030355"/>
    <a:srgbClr val="05165F"/>
    <a:srgbClr val="061C78"/>
    <a:srgbClr val="163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88" autoAdjust="0"/>
    <p:restoredTop sz="89920" autoAdjust="0"/>
  </p:normalViewPr>
  <p:slideViewPr>
    <p:cSldViewPr>
      <p:cViewPr>
        <p:scale>
          <a:sx n="88" d="100"/>
          <a:sy n="88" d="100"/>
        </p:scale>
        <p:origin x="-2304" y="-4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1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AF0D5BA-65E6-4BC7-94FB-77D866C986B0}" type="datetimeFigureOut">
              <a:rPr lang="ko-KR" altLang="en-US"/>
              <a:pPr>
                <a:defRPr/>
              </a:pPr>
              <a:t>2013-01-08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C418639-CE22-4408-B031-FDE1A4C9816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2008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C9EF9ABF-7DC4-423D-9C05-39911B5F2C20}" type="datetimeFigureOut">
              <a:rPr lang="ko-KR" altLang="en-US"/>
              <a:pPr>
                <a:defRPr/>
              </a:pPr>
              <a:t>2013-01-08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031D69FE-1E9C-4DEF-8E98-BD06537F9FA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84863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2560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0FE0F9-FF72-4D75-ACC2-0B6D51A07E09}" type="slidenum">
              <a:rPr lang="ko-KR" altLang="en-US" smtClean="0"/>
              <a:pPr/>
              <a:t>1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03987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CMV</a:t>
            </a:r>
            <a:r>
              <a:rPr lang="en-US" altLang="ko-KR" baseline="0" dirty="0" smtClean="0"/>
              <a:t> infection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2</a:t>
            </a:r>
            <a:r>
              <a:rPr lang="ko-KR" altLang="en-US" baseline="0" dirty="0" smtClean="0"/>
              <a:t>주 이내에는 거의 발생하지 않음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대략 </a:t>
            </a:r>
            <a:r>
              <a:rPr lang="en-US" altLang="ko-KR" baseline="0" dirty="0" smtClean="0"/>
              <a:t>40~55</a:t>
            </a:r>
            <a:r>
              <a:rPr lang="ko-KR" altLang="en-US" baseline="0" dirty="0" smtClean="0"/>
              <a:t>일경에 처음 </a:t>
            </a:r>
            <a:r>
              <a:rPr lang="en-US" altLang="ko-KR" baseline="0" dirty="0" err="1" smtClean="0"/>
              <a:t>evnent</a:t>
            </a:r>
            <a:r>
              <a:rPr lang="ko-KR" altLang="en-US" baseline="0" dirty="0" smtClean="0"/>
              <a:t>가 발생함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058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CMV</a:t>
            </a:r>
            <a:r>
              <a:rPr lang="en-US" altLang="ko-KR" baseline="0" dirty="0" smtClean="0"/>
              <a:t> pp65 </a:t>
            </a:r>
            <a:r>
              <a:rPr lang="en-US" altLang="ko-KR" baseline="0" dirty="0" err="1" smtClean="0"/>
              <a:t>antigenemia</a:t>
            </a:r>
            <a:r>
              <a:rPr lang="en-US" altLang="ko-KR" baseline="0" dirty="0" smtClean="0"/>
              <a:t> - </a:t>
            </a:r>
            <a:r>
              <a:rPr lang="en-US" altLang="ko-KR" dirty="0" smtClean="0"/>
              <a:t>detection of CMV proteins in peripheral blood </a:t>
            </a:r>
            <a:r>
              <a:rPr lang="en-US" altLang="ko-KR" dirty="0" err="1" smtClean="0"/>
              <a:t>polymorphonuclear</a:t>
            </a:r>
            <a:r>
              <a:rPr lang="en-US" altLang="ko-KR" dirty="0" smtClean="0"/>
              <a:t> leukocytes </a:t>
            </a:r>
          </a:p>
          <a:p>
            <a:r>
              <a:rPr lang="en-US" altLang="ko-KR" dirty="0" smtClean="0"/>
              <a:t>using tagged monoclonal antibodies specific to the CMV pp65 lower matrix protein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3540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 smtClean="0"/>
              <a:t>Valganciclovir</a:t>
            </a:r>
            <a:r>
              <a:rPr lang="en-US" altLang="ko-KR" baseline="0" dirty="0" smtClean="0"/>
              <a:t> : </a:t>
            </a:r>
            <a:r>
              <a:rPr lang="en-US" altLang="ko-KR" baseline="0" dirty="0" err="1" smtClean="0"/>
              <a:t>Prodrug</a:t>
            </a:r>
            <a:endParaRPr lang="en-US" altLang="ko-KR" baseline="0" dirty="0" smtClean="0"/>
          </a:p>
          <a:p>
            <a:r>
              <a:rPr lang="en-US" altLang="ko-KR" baseline="0" dirty="0" smtClean="0"/>
              <a:t>Asymptomatic CMV </a:t>
            </a:r>
            <a:r>
              <a:rPr lang="en-US" altLang="ko-KR" baseline="0" dirty="0" err="1" smtClean="0"/>
              <a:t>viremia</a:t>
            </a:r>
            <a:r>
              <a:rPr lang="ko-KR" altLang="en-US" baseline="0" dirty="0" smtClean="0"/>
              <a:t>라 할지라도</a:t>
            </a:r>
            <a:r>
              <a:rPr lang="en-US" altLang="ko-KR" baseline="0" dirty="0" smtClean="0"/>
              <a:t>, invasive disease</a:t>
            </a:r>
            <a:r>
              <a:rPr lang="ko-KR" altLang="en-US" baseline="0" dirty="0" smtClean="0"/>
              <a:t> 와 </a:t>
            </a:r>
            <a:r>
              <a:rPr lang="en-US" altLang="ko-KR" baseline="0" dirty="0" smtClean="0"/>
              <a:t>CMV 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indirect effect</a:t>
            </a:r>
            <a:r>
              <a:rPr lang="ko-KR" altLang="en-US" baseline="0" dirty="0" smtClean="0"/>
              <a:t>를 막기 위해서 치료가 필요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19090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Severe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의 기준 </a:t>
            </a:r>
            <a:r>
              <a:rPr lang="en-US" altLang="ko-KR" baseline="0" dirty="0" smtClean="0"/>
              <a:t>: </a:t>
            </a:r>
            <a:r>
              <a:rPr lang="en-US" altLang="ko-KR" dirty="0" smtClean="0"/>
              <a:t>considered life-threatening by the investigator</a:t>
            </a:r>
          </a:p>
          <a:p>
            <a:r>
              <a:rPr lang="en-US" altLang="ko-KR" dirty="0" smtClean="0"/>
              <a:t>CMV immune globulin</a:t>
            </a:r>
            <a:r>
              <a:rPr lang="ko-KR" altLang="en-US" dirty="0" smtClean="0"/>
              <a:t>은 </a:t>
            </a:r>
            <a:r>
              <a:rPr lang="en-US" altLang="ko-KR" dirty="0" smtClean="0"/>
              <a:t>data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가 부족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6118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2010 International Consensus Guidelines on the Management of Cytomegalovirus in Solid Organ Transplantation</a:t>
            </a:r>
            <a:r>
              <a:rPr lang="ko-KR" altLang="en-US" dirty="0" smtClean="0"/>
              <a:t>에서는 </a:t>
            </a:r>
            <a:r>
              <a:rPr lang="en-US" altLang="ko-KR" dirty="0" smtClean="0"/>
              <a:t>universal</a:t>
            </a:r>
            <a:r>
              <a:rPr lang="en-US" altLang="ko-KR" baseline="0" dirty="0" smtClean="0"/>
              <a:t> prophylaxis</a:t>
            </a:r>
            <a:r>
              <a:rPr lang="ko-KR" altLang="en-US" baseline="0" dirty="0" smtClean="0"/>
              <a:t>를 지지함</a:t>
            </a:r>
            <a:r>
              <a:rPr lang="en-US" altLang="ko-KR" baseline="0" dirty="0" smtClean="0"/>
              <a:t>.</a:t>
            </a:r>
          </a:p>
          <a:p>
            <a:r>
              <a:rPr lang="en-US" altLang="ko-KR" dirty="0" smtClean="0"/>
              <a:t>In 2 separate trials, </a:t>
            </a:r>
            <a:r>
              <a:rPr lang="en-US" altLang="ko-KR" dirty="0" err="1" smtClean="0"/>
              <a:t>Khoury</a:t>
            </a:r>
            <a:r>
              <a:rPr lang="en-US" altLang="ko-KR" dirty="0" smtClean="0"/>
              <a:t> et al (n=98 kidney transplant) and </a:t>
            </a:r>
            <a:r>
              <a:rPr lang="en-US" altLang="ko-KR" dirty="0" err="1" smtClean="0"/>
              <a:t>Reischig</a:t>
            </a:r>
            <a:r>
              <a:rPr lang="en-US" altLang="ko-KR" dirty="0" smtClean="0"/>
              <a:t> et al (n=70 kidney transplant) randomized to preemptive therapy </a:t>
            </a:r>
            <a:r>
              <a:rPr lang="en-US" altLang="ko-KR" dirty="0" err="1" smtClean="0"/>
              <a:t>vs</a:t>
            </a:r>
            <a:r>
              <a:rPr lang="en-US" altLang="ko-KR" dirty="0" smtClean="0"/>
              <a:t> prophylaxis ‒ Equally effective in preventing CMV disease</a:t>
            </a:r>
          </a:p>
          <a:p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Kliem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al: randomized 148 renal transplant patients to preemptive therapy (IV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ganciclovir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prophylaxis (3 months oral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ganciclovir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‒ Long-term graft survival at 4-years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posttransplant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was significantly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improved in the prophylaxis group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751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6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8E734-3DFE-481A-8378-C464340476B1}" type="datetimeFigureOut">
              <a:rPr lang="ko-KR" altLang="en-US"/>
              <a:pPr>
                <a:defRPr/>
              </a:pPr>
              <a:t>2013-01-08</a:t>
            </a:fld>
            <a:endParaRPr lang="ko-KR" altLang="en-US"/>
          </a:p>
        </p:txBody>
      </p:sp>
      <p:sp>
        <p:nvSpPr>
          <p:cNvPr id="7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8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503EFA0-26B8-4273-9A72-931E80D8C308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FA94A-116D-4C74-8958-89CA2272B8FC}" type="datetimeFigureOut">
              <a:rPr lang="ko-KR" altLang="en-US"/>
              <a:pPr>
                <a:defRPr/>
              </a:pPr>
              <a:t>2013-01-08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423FBF6-8F16-4E7B-9AF7-B07D25CB2CB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91967-A38E-4C8B-B84A-80FD078CE1EB}" type="datetimeFigureOut">
              <a:rPr lang="ko-KR" altLang="en-US"/>
              <a:pPr>
                <a:defRPr/>
              </a:pPr>
              <a:t>2013-01-08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1103C25F-C9DD-4520-BB5E-36674BFA940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/>
          <p:nvPr userDrawn="1"/>
        </p:nvCxnSpPr>
        <p:spPr>
          <a:xfrm>
            <a:off x="428625" y="1428750"/>
            <a:ext cx="8286750" cy="1588"/>
          </a:xfrm>
          <a:prstGeom prst="line">
            <a:avLst/>
          </a:prstGeom>
          <a:ln w="635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itchFamily="2" charset="2"/>
              <a:buChar char="ü"/>
              <a:defRPr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D94FF-5E89-4FCF-874F-ED0E52A8F38E}" type="datetimeFigureOut">
              <a:rPr lang="ko-KR" altLang="en-US"/>
              <a:pPr>
                <a:defRPr/>
              </a:pPr>
              <a:t>2013-01-08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06BEA88-A103-422B-A45E-A61A7D6DEC4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D5AB6-761F-475B-9D0D-FF1D183BA8F7}" type="datetimeFigureOut">
              <a:rPr lang="ko-KR" altLang="en-US"/>
              <a:pPr>
                <a:defRPr/>
              </a:pPr>
              <a:t>2013-01-08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722246B6-998F-4F8D-8599-27C9045815F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0DE58-D665-4D93-BD0B-E3FB509C94F0}" type="datetimeFigureOut">
              <a:rPr lang="ko-KR" altLang="en-US"/>
              <a:pPr>
                <a:defRPr/>
              </a:pPr>
              <a:t>2013-01-08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5BFD97D-9711-4752-AF35-6F2A84159E9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15375" y="6389688"/>
            <a:ext cx="35718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23168-0139-4495-AB1F-3170D6EA25BF}" type="datetimeFigureOut">
              <a:rPr lang="ko-KR" altLang="en-US"/>
              <a:pPr>
                <a:defRPr/>
              </a:pPr>
              <a:t>2013-01-08</a:t>
            </a:fld>
            <a:endParaRPr lang="ko-KR" altLang="en-US"/>
          </a:p>
        </p:txBody>
      </p:sp>
      <p:sp>
        <p:nvSpPr>
          <p:cNvPr id="9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10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1138B-B1B8-4E4A-96FD-08FB5F24B630}" type="datetimeFigureOut">
              <a:rPr lang="ko-KR" altLang="en-US"/>
              <a:pPr>
                <a:defRPr/>
              </a:pPr>
              <a:t>2013-01-08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5BFB250A-112C-45A5-89B4-59701719E3C3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DF05B-B3CC-4556-8C18-366DE2D97574}" type="datetimeFigureOut">
              <a:rPr lang="ko-KR" altLang="en-US"/>
              <a:pPr>
                <a:defRPr/>
              </a:pPr>
              <a:t>2013-01-08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0DADB-82AA-42E7-86BE-1F664EBD6773}" type="datetimeFigureOut">
              <a:rPr lang="ko-KR" altLang="en-US"/>
              <a:pPr>
                <a:defRPr/>
              </a:pPr>
              <a:t>2013-01-08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C4D8EC5-78DC-4455-BA44-825445F18E9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C8A49-C07D-4527-A2E8-ACFD37F7A1F5}" type="datetimeFigureOut">
              <a:rPr lang="ko-KR" altLang="en-US"/>
              <a:pPr>
                <a:defRPr/>
              </a:pPr>
              <a:t>2013-01-08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9A63F2D-4B9D-49BF-99CB-23C944CCCE1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50014"/>
            </a:gs>
            <a:gs pos="0">
              <a:srgbClr val="010157">
                <a:alpha val="72157"/>
              </a:srgbClr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d</a:t>
            </a:r>
            <a:endParaRPr lang="ko-KR" altLang="en-US" smtClean="0"/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3288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600" b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551" r:id="rId1"/>
    <p:sldLayoutId id="2147484552" r:id="rId2"/>
    <p:sldLayoutId id="2147484553" r:id="rId3"/>
    <p:sldLayoutId id="2147484554" r:id="rId4"/>
    <p:sldLayoutId id="2147484555" r:id="rId5"/>
    <p:sldLayoutId id="2147484556" r:id="rId6"/>
    <p:sldLayoutId id="2147484557" r:id="rId7"/>
    <p:sldLayoutId id="2147484558" r:id="rId8"/>
    <p:sldLayoutId id="2147484559" r:id="rId9"/>
    <p:sldLayoutId id="2147484560" r:id="rId10"/>
    <p:sldLayoutId id="214748456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b="1" kern="1200">
          <a:solidFill>
            <a:srgbClr val="FCD5B5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Wingdings" pitchFamily="2" charset="2"/>
        <a:buChar char="ü"/>
        <a:defRPr sz="3200" kern="1200">
          <a:solidFill>
            <a:srgbClr val="D7E4BD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부제목 2"/>
          <p:cNvSpPr>
            <a:spLocks noGrp="1"/>
          </p:cNvSpPr>
          <p:nvPr>
            <p:ph type="subTitle" idx="1"/>
          </p:nvPr>
        </p:nvSpPr>
        <p:spPr>
          <a:xfrm>
            <a:off x="571472" y="4286256"/>
            <a:ext cx="8001056" cy="1857375"/>
          </a:xfrm>
        </p:spPr>
        <p:txBody>
          <a:bodyPr/>
          <a:lstStyle/>
          <a:p>
            <a:pPr eaLnBrk="1" hangingPunct="1"/>
            <a:r>
              <a:rPr lang="en-US" altLang="ko-KR" sz="2400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Sang Kook Lee</a:t>
            </a:r>
            <a:endParaRPr lang="en-US" altLang="ko-KR" sz="24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en-US" altLang="ko-KR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Division of </a:t>
            </a:r>
            <a:r>
              <a:rPr lang="en-US" altLang="ko-KR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Pulmonology</a:t>
            </a:r>
            <a:endParaRPr lang="en-US" altLang="ko-KR" sz="24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en-US" altLang="ko-KR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Department of Internal Medicine</a:t>
            </a:r>
          </a:p>
          <a:p>
            <a:pPr eaLnBrk="1" hangingPunct="1"/>
            <a:r>
              <a:rPr lang="en-US" altLang="ko-KR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Yonsei</a:t>
            </a:r>
            <a:r>
              <a:rPr lang="en-US" altLang="ko-KR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University College of Medicine</a:t>
            </a:r>
          </a:p>
        </p:txBody>
      </p:sp>
      <p:sp>
        <p:nvSpPr>
          <p:cNvPr id="13315" name="제목 6"/>
          <p:cNvSpPr>
            <a:spLocks noGrp="1"/>
          </p:cNvSpPr>
          <p:nvPr>
            <p:ph type="ctrTitle"/>
          </p:nvPr>
        </p:nvSpPr>
        <p:spPr>
          <a:xfrm>
            <a:off x="0" y="2071688"/>
            <a:ext cx="9144000" cy="1470025"/>
          </a:xfrm>
        </p:spPr>
        <p:txBody>
          <a:bodyPr/>
          <a:lstStyle/>
          <a:p>
            <a:r>
              <a:rPr lang="en-US" altLang="ko-KR" sz="3200" dirty="0" smtClean="0">
                <a:solidFill>
                  <a:srgbClr val="FCD5B5"/>
                </a:solidFill>
                <a:latin typeface="Arial" charset="0"/>
                <a:cs typeface="Arial" charset="0"/>
              </a:rPr>
              <a:t>Cytomegalovirus infection </a:t>
            </a:r>
            <a:br>
              <a:rPr lang="en-US" altLang="ko-KR" sz="3200" dirty="0" smtClean="0">
                <a:solidFill>
                  <a:srgbClr val="FCD5B5"/>
                </a:solidFill>
                <a:latin typeface="Arial" charset="0"/>
                <a:cs typeface="Arial" charset="0"/>
              </a:rPr>
            </a:br>
            <a:r>
              <a:rPr lang="en-US" altLang="ko-KR" sz="3200" dirty="0" smtClean="0">
                <a:solidFill>
                  <a:srgbClr val="FCD5B5"/>
                </a:solidFill>
                <a:latin typeface="Arial" charset="0"/>
                <a:cs typeface="Arial" charset="0"/>
              </a:rPr>
              <a:t>in lung transplant recipients</a:t>
            </a:r>
            <a:endParaRPr lang="ko-KR" altLang="en-US" sz="3200" dirty="0" smtClean="0">
              <a:solidFill>
                <a:srgbClr val="FCD5B5"/>
              </a:solidFill>
              <a:latin typeface="Arial" charset="0"/>
              <a:cs typeface="Arial" charset="0"/>
            </a:endParaRPr>
          </a:p>
        </p:txBody>
      </p:sp>
      <p:grpSp>
        <p:nvGrpSpPr>
          <p:cNvPr id="13316" name="그룹 10"/>
          <p:cNvGrpSpPr>
            <a:grpSpLocks/>
          </p:cNvGrpSpPr>
          <p:nvPr/>
        </p:nvGrpSpPr>
        <p:grpSpPr bwMode="auto">
          <a:xfrm>
            <a:off x="-1588" y="0"/>
            <a:ext cx="9145588" cy="1362075"/>
            <a:chOff x="-2109" y="-24"/>
            <a:chExt cx="9146141" cy="1362075"/>
          </a:xfrm>
        </p:grpSpPr>
        <p:pic>
          <p:nvPicPr>
            <p:cNvPr id="13317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58016" y="-24"/>
              <a:ext cx="2286016" cy="136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8" name="Picture 1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72000" y="3175"/>
              <a:ext cx="2286016" cy="1357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9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2109" y="0"/>
              <a:ext cx="2288093" cy="134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285984" y="0"/>
              <a:ext cx="2286016" cy="1355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Diagnosis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Serology : CMV </a:t>
            </a:r>
            <a:r>
              <a:rPr lang="en-US" altLang="ko-KR" dirty="0" err="1" smtClean="0"/>
              <a:t>IgG</a:t>
            </a:r>
            <a:r>
              <a:rPr lang="en-US" altLang="ko-KR" dirty="0" smtClean="0"/>
              <a:t> (false positive </a:t>
            </a:r>
            <a:r>
              <a:rPr lang="en-US" altLang="ko-KR" dirty="0" err="1" smtClean="0"/>
              <a:t>IgM</a:t>
            </a:r>
            <a:r>
              <a:rPr lang="en-US" altLang="ko-KR" dirty="0" smtClean="0"/>
              <a:t> reduce specificity of screening)</a:t>
            </a:r>
          </a:p>
          <a:p>
            <a:r>
              <a:rPr lang="en-US" altLang="ko-KR" dirty="0" smtClean="0"/>
              <a:t>CMV replication assays</a:t>
            </a:r>
          </a:p>
          <a:p>
            <a:pPr lvl="1"/>
            <a:r>
              <a:rPr lang="en-US" altLang="ko-KR" dirty="0" smtClean="0"/>
              <a:t>CMV quantitative PCR : blood, BAL, tissue</a:t>
            </a:r>
          </a:p>
          <a:p>
            <a:pPr lvl="1"/>
            <a:r>
              <a:rPr lang="en-US" altLang="ko-KR" dirty="0" smtClean="0"/>
              <a:t>CMV pp65 </a:t>
            </a:r>
            <a:r>
              <a:rPr lang="en-US" altLang="ko-KR" dirty="0" err="1" smtClean="0"/>
              <a:t>antigenemia</a:t>
            </a:r>
            <a:r>
              <a:rPr lang="en-US" altLang="ko-KR" dirty="0" smtClean="0"/>
              <a:t> : possible, if neutrophil count &gt; 1000/</a:t>
            </a:r>
            <a:r>
              <a:rPr lang="en-US" altLang="ko-KR" dirty="0" err="1" smtClean="0"/>
              <a:t>microL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Not possible to define cutoff values</a:t>
            </a:r>
          </a:p>
        </p:txBody>
      </p:sp>
    </p:spTree>
    <p:extLst>
      <p:ext uri="{BB962C8B-B14F-4D97-AF65-F5344CB8AC3E}">
        <p14:creationId xmlns:p14="http://schemas.microsoft.com/office/powerpoint/2010/main" val="233430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Culture : BAL culture used to help </a:t>
            </a:r>
            <a:r>
              <a:rPr lang="en-US" altLang="ko-KR" dirty="0" smtClean="0"/>
              <a:t>diagnose (not always correlate with disease)</a:t>
            </a:r>
            <a:endParaRPr lang="ko-KR" altLang="en-US" dirty="0"/>
          </a:p>
          <a:p>
            <a:r>
              <a:rPr lang="en-US" altLang="ko-KR" dirty="0" smtClean="0"/>
              <a:t>Histopathology</a:t>
            </a:r>
          </a:p>
          <a:p>
            <a:pPr lvl="1"/>
            <a:r>
              <a:rPr lang="en-US" altLang="ko-KR" dirty="0" err="1"/>
              <a:t>Fiberoptic</a:t>
            </a:r>
            <a:r>
              <a:rPr lang="en-US" altLang="ko-KR" dirty="0"/>
              <a:t> bronchoscopy with </a:t>
            </a:r>
            <a:r>
              <a:rPr lang="en-US" altLang="ko-KR" dirty="0" err="1"/>
              <a:t>transbronchial</a:t>
            </a:r>
            <a:r>
              <a:rPr lang="en-US" altLang="ko-KR" dirty="0"/>
              <a:t> lung </a:t>
            </a:r>
            <a:r>
              <a:rPr lang="en-US" altLang="ko-KR" dirty="0" err="1" smtClean="0"/>
              <a:t>biopy</a:t>
            </a:r>
            <a:r>
              <a:rPr lang="en-US" altLang="ko-KR" dirty="0" smtClean="0"/>
              <a:t> </a:t>
            </a:r>
            <a:r>
              <a:rPr lang="en-US" altLang="ko-KR" dirty="0" smtClean="0"/>
              <a:t>: safe, reliable</a:t>
            </a:r>
          </a:p>
          <a:p>
            <a:pPr lvl="1"/>
            <a:r>
              <a:rPr lang="en-US" altLang="ko-KR" dirty="0" smtClean="0"/>
              <a:t>Characteristic inclusion bodies</a:t>
            </a:r>
          </a:p>
          <a:p>
            <a:pPr lvl="1"/>
            <a:r>
              <a:rPr lang="en-US" altLang="ko-KR" dirty="0" smtClean="0"/>
              <a:t>Patients suspected of invasive disease (pneumonitis) should undergo bronchoscopy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591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556792"/>
            <a:ext cx="5112568" cy="4784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440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Treatment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u="sng" dirty="0" smtClean="0"/>
              <a:t>IV </a:t>
            </a:r>
            <a:r>
              <a:rPr lang="en-US" altLang="ko-KR" u="sng" dirty="0" err="1" smtClean="0"/>
              <a:t>ganciclovir</a:t>
            </a:r>
            <a:r>
              <a:rPr lang="en-US" altLang="ko-KR" u="sng" dirty="0" smtClean="0"/>
              <a:t>, oral </a:t>
            </a:r>
            <a:r>
              <a:rPr lang="en-US" altLang="ko-KR" u="sng" dirty="0" err="1" smtClean="0"/>
              <a:t>valganciclovir</a:t>
            </a:r>
            <a:endParaRPr lang="en-US" altLang="ko-KR" u="sng" dirty="0" smtClean="0"/>
          </a:p>
          <a:p>
            <a:r>
              <a:rPr lang="en-US" altLang="ko-KR" dirty="0" smtClean="0"/>
              <a:t>Acyclovir, </a:t>
            </a:r>
            <a:r>
              <a:rPr lang="en-US" altLang="ko-KR" dirty="0" err="1" smtClean="0"/>
              <a:t>valacyclovir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famciclovir</a:t>
            </a:r>
            <a:r>
              <a:rPr lang="en-US" altLang="ko-KR" dirty="0" smtClean="0"/>
              <a:t>, oral </a:t>
            </a:r>
            <a:r>
              <a:rPr lang="en-US" altLang="ko-KR" dirty="0" err="1" smtClean="0"/>
              <a:t>ganciclovir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shoud</a:t>
            </a:r>
            <a:r>
              <a:rPr lang="en-US" altLang="ko-KR" dirty="0" smtClean="0"/>
              <a:t> not be used.</a:t>
            </a:r>
          </a:p>
          <a:p>
            <a:r>
              <a:rPr lang="en-US" altLang="ko-KR" dirty="0" smtClean="0"/>
              <a:t>CMV </a:t>
            </a:r>
            <a:r>
              <a:rPr lang="en-US" altLang="ko-KR" dirty="0" err="1" smtClean="0"/>
              <a:t>viremia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Asymptomatic : should treat</a:t>
            </a:r>
          </a:p>
          <a:p>
            <a:pPr lvl="1"/>
            <a:r>
              <a:rPr lang="en-US" altLang="ko-KR" dirty="0" smtClean="0"/>
              <a:t>Not standardized cutoffs</a:t>
            </a:r>
          </a:p>
          <a:p>
            <a:pPr lvl="1"/>
            <a:r>
              <a:rPr lang="en-US" altLang="ko-KR" dirty="0" smtClean="0"/>
              <a:t>Continue until the viral load becomes undetectable (1~2/week)</a:t>
            </a:r>
          </a:p>
          <a:p>
            <a:pPr lvl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6151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Non-severe disease</a:t>
            </a:r>
          </a:p>
          <a:p>
            <a:pPr lvl="1"/>
            <a:r>
              <a:rPr lang="en-US" altLang="ko-KR" dirty="0" smtClean="0"/>
              <a:t>Oral </a:t>
            </a:r>
            <a:r>
              <a:rPr lang="en-US" altLang="ko-KR" dirty="0" err="1" smtClean="0"/>
              <a:t>valganciclovir</a:t>
            </a:r>
            <a:r>
              <a:rPr lang="en-US" altLang="ko-KR" dirty="0" smtClean="0"/>
              <a:t> (900mg twice/d)</a:t>
            </a:r>
          </a:p>
          <a:p>
            <a:pPr lvl="1"/>
            <a:r>
              <a:rPr lang="en-US" altLang="ko-KR" dirty="0" smtClean="0"/>
              <a:t>IV </a:t>
            </a:r>
            <a:r>
              <a:rPr lang="en-US" altLang="ko-KR" dirty="0" err="1" smtClean="0"/>
              <a:t>ganciclovir</a:t>
            </a:r>
            <a:r>
              <a:rPr lang="en-US" altLang="ko-KR" dirty="0" smtClean="0"/>
              <a:t> (5mg/kg twice/d)</a:t>
            </a:r>
          </a:p>
          <a:p>
            <a:r>
              <a:rPr lang="en-US" altLang="ko-KR" dirty="0" smtClean="0"/>
              <a:t>Severe disease, CMV pneumonitis, children</a:t>
            </a:r>
          </a:p>
          <a:p>
            <a:pPr lvl="1"/>
            <a:r>
              <a:rPr lang="en-US" altLang="ko-KR" dirty="0"/>
              <a:t>IV </a:t>
            </a:r>
            <a:r>
              <a:rPr lang="en-US" altLang="ko-KR" dirty="0" err="1"/>
              <a:t>ganciclovir</a:t>
            </a:r>
            <a:r>
              <a:rPr lang="en-US" altLang="ko-KR" dirty="0"/>
              <a:t> (5mg/kg twice/d)</a:t>
            </a:r>
          </a:p>
          <a:p>
            <a:pPr lvl="1"/>
            <a:r>
              <a:rPr lang="en-US" altLang="ko-KR" dirty="0" smtClean="0"/>
              <a:t>IV </a:t>
            </a:r>
            <a:r>
              <a:rPr lang="en-US" altLang="ko-KR" dirty="0"/>
              <a:t>Cytomegalovirus Immune Globulin (</a:t>
            </a:r>
            <a:r>
              <a:rPr lang="en-US" altLang="ko-KR" dirty="0" err="1"/>
              <a:t>Cytogam</a:t>
            </a:r>
            <a:r>
              <a:rPr lang="en-US" altLang="ko-KR" baseline="30000" dirty="0"/>
              <a:t>®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2935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Treatment duration</a:t>
            </a:r>
          </a:p>
          <a:p>
            <a:pPr lvl="1"/>
            <a:r>
              <a:rPr lang="en-US" altLang="ko-KR" dirty="0" smtClean="0"/>
              <a:t>Resolution of </a:t>
            </a:r>
            <a:r>
              <a:rPr lang="en-US" altLang="ko-KR" dirty="0" err="1" smtClean="0"/>
              <a:t>viremia</a:t>
            </a:r>
            <a:r>
              <a:rPr lang="en-US" altLang="ko-KR" dirty="0" smtClean="0"/>
              <a:t>, &gt; 2 weeks</a:t>
            </a:r>
          </a:p>
          <a:p>
            <a:pPr lvl="1"/>
            <a:r>
              <a:rPr lang="en-US" altLang="ko-KR" dirty="0" smtClean="0"/>
              <a:t>Proven with 2 consecutive negative CMV viral load assays</a:t>
            </a:r>
          </a:p>
          <a:p>
            <a:pPr lvl="1"/>
            <a:r>
              <a:rPr lang="en-US" altLang="ko-KR" dirty="0" smtClean="0"/>
              <a:t>Secondary suppression : oral </a:t>
            </a:r>
            <a:r>
              <a:rPr lang="en-US" altLang="ko-KR" dirty="0" err="1" smtClean="0"/>
              <a:t>valganciclovir</a:t>
            </a:r>
            <a:r>
              <a:rPr lang="en-US" altLang="ko-KR" dirty="0" smtClean="0"/>
              <a:t> 900mg once / d -&gt; 1 ~ 3 months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922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Ganciclovir</a:t>
            </a:r>
            <a:r>
              <a:rPr lang="en-US" altLang="ko-KR" dirty="0" smtClean="0"/>
              <a:t> resistance</a:t>
            </a:r>
          </a:p>
          <a:p>
            <a:pPr lvl="1"/>
            <a:r>
              <a:rPr lang="en-US" altLang="ko-KR" dirty="0" smtClean="0"/>
              <a:t>Risk factors : prolonged antiviral use, active CMV replication, lack of prior CMV immunity (CMV D+/R-), inadequate antiviral drug delivery</a:t>
            </a:r>
          </a:p>
          <a:p>
            <a:pPr lvl="1"/>
            <a:r>
              <a:rPr lang="en-US" altLang="ko-KR" dirty="0" smtClean="0"/>
              <a:t>However, viral load may rise following initiation of therapy in some patients</a:t>
            </a:r>
          </a:p>
          <a:p>
            <a:pPr lvl="1"/>
            <a:r>
              <a:rPr lang="en-US" altLang="ko-KR" dirty="0" smtClean="0"/>
              <a:t>UL97 </a:t>
            </a:r>
            <a:r>
              <a:rPr lang="en-US" altLang="ko-KR" dirty="0" err="1" smtClean="0"/>
              <a:t>phsphotransferase</a:t>
            </a:r>
            <a:r>
              <a:rPr lang="en-US" altLang="ko-KR" dirty="0" smtClean="0"/>
              <a:t> mutation, UL54 DNA polymerase mutations</a:t>
            </a:r>
          </a:p>
          <a:p>
            <a:pPr lvl="1"/>
            <a:r>
              <a:rPr lang="en-US" altLang="ko-KR" dirty="0" err="1" smtClean="0"/>
              <a:t>Foscarnet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cidofovir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leflunomide</a:t>
            </a:r>
            <a:r>
              <a:rPr lang="en-US" altLang="ko-KR" dirty="0" smtClean="0"/>
              <a:t>, ACI246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211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6. </a:t>
            </a:r>
            <a:r>
              <a:rPr lang="en-US" altLang="ko-KR" dirty="0" smtClean="0"/>
              <a:t>Prevention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54 ~ 92% develop in patients without prophylaxis</a:t>
            </a:r>
          </a:p>
          <a:p>
            <a:r>
              <a:rPr lang="en-US" altLang="ko-KR" dirty="0" smtClean="0"/>
              <a:t>CMV D+/R- : highest risk</a:t>
            </a:r>
          </a:p>
          <a:p>
            <a:r>
              <a:rPr lang="en-US" altLang="ko-KR" dirty="0" smtClean="0"/>
              <a:t>Pre-transplant serologic test : CMV </a:t>
            </a:r>
            <a:r>
              <a:rPr lang="en-US" altLang="ko-KR" dirty="0" err="1" smtClean="0"/>
              <a:t>IgG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   (false positive </a:t>
            </a:r>
            <a:r>
              <a:rPr lang="en-US" altLang="ko-KR" dirty="0" err="1" smtClean="0"/>
              <a:t>IgM</a:t>
            </a:r>
            <a:r>
              <a:rPr lang="en-US" altLang="ko-KR" dirty="0" smtClean="0"/>
              <a:t> reduce specificity of 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screening)</a:t>
            </a:r>
          </a:p>
        </p:txBody>
      </p:sp>
    </p:spTree>
    <p:extLst>
      <p:ext uri="{BB962C8B-B14F-4D97-AF65-F5344CB8AC3E}">
        <p14:creationId xmlns:p14="http://schemas.microsoft.com/office/powerpoint/2010/main" val="171612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CMV replication assays</a:t>
            </a:r>
          </a:p>
          <a:p>
            <a:pPr lvl="1"/>
            <a:r>
              <a:rPr lang="en-US" altLang="ko-KR" dirty="0" smtClean="0"/>
              <a:t>CMV viral load test (PCR, hybrid capture assay)</a:t>
            </a:r>
          </a:p>
          <a:p>
            <a:pPr lvl="1"/>
            <a:r>
              <a:rPr lang="en-US" altLang="ko-KR" dirty="0" smtClean="0"/>
              <a:t>CMV pp65 </a:t>
            </a:r>
            <a:r>
              <a:rPr lang="en-US" altLang="ko-KR" dirty="0" err="1" smtClean="0"/>
              <a:t>antigenemia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Preemptive approach : weekly monitoring during 3 months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593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 smtClean="0"/>
              <a:t>Universal Prophylaxis VS Preemptive treatment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>
                <a:solidFill>
                  <a:srgbClr val="9BBB59">
                    <a:lumMod val="40000"/>
                    <a:lumOff val="60000"/>
                  </a:srgbClr>
                </a:solidFill>
              </a:rPr>
              <a:t>Universal Prophylaxis : recipients at high risk (all but CMV D-/R-)</a:t>
            </a:r>
          </a:p>
          <a:p>
            <a:pPr lvl="0"/>
            <a:r>
              <a:rPr lang="en-US" altLang="ko-KR" dirty="0" smtClean="0">
                <a:solidFill>
                  <a:srgbClr val="9BBB59">
                    <a:lumMod val="40000"/>
                    <a:lumOff val="60000"/>
                  </a:srgbClr>
                </a:solidFill>
              </a:rPr>
              <a:t>Preemptive treatment : monitoring frequently, start treatment when viral replication reach a threshold</a:t>
            </a:r>
          </a:p>
          <a:p>
            <a:pPr lvl="0"/>
            <a:r>
              <a:rPr lang="en-US" altLang="ko-KR" dirty="0"/>
              <a:t>few studies have directly compared universal prophylaxis to preemptive therapy</a:t>
            </a:r>
            <a:endParaRPr lang="en-US" altLang="ko-KR" dirty="0">
              <a:solidFill>
                <a:srgbClr val="9BBB59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546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Contents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1. CMV (Cytomegalovirus)?</a:t>
            </a:r>
          </a:p>
          <a:p>
            <a:r>
              <a:rPr lang="en-US" altLang="ko-KR" dirty="0" smtClean="0"/>
              <a:t>2. CMV and lung transplantation </a:t>
            </a:r>
          </a:p>
          <a:p>
            <a:r>
              <a:rPr lang="en-US" altLang="ko-KR" dirty="0" smtClean="0"/>
              <a:t>3. Manifestations of CMV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  infection in lung transplant recipients</a:t>
            </a:r>
          </a:p>
          <a:p>
            <a:r>
              <a:rPr lang="en-US" altLang="ko-KR" dirty="0" smtClean="0"/>
              <a:t>4. Diagnosis</a:t>
            </a:r>
          </a:p>
          <a:p>
            <a:r>
              <a:rPr lang="en-US" altLang="ko-KR" dirty="0" smtClean="0"/>
              <a:t>5. Treatment</a:t>
            </a:r>
          </a:p>
          <a:p>
            <a:r>
              <a:rPr lang="en-US" altLang="ko-KR" dirty="0" smtClean="0"/>
              <a:t>6. Prevention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5329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2816"/>
            <a:ext cx="7991870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057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Universal Prophylaxis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Ganciclovir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Inhibit viral replication, but not eradicate latent infection</a:t>
            </a:r>
            <a:endParaRPr lang="en-US" altLang="ko-KR" dirty="0"/>
          </a:p>
          <a:p>
            <a:pPr lvl="1"/>
            <a:r>
              <a:rPr lang="en-US" altLang="ko-KR" dirty="0" smtClean="0"/>
              <a:t>IV 5mg/kg once/d (dose adjustment for renal insufficiency)</a:t>
            </a:r>
          </a:p>
          <a:p>
            <a:pPr lvl="1"/>
            <a:r>
              <a:rPr lang="en-US" altLang="ko-KR" dirty="0" smtClean="0"/>
              <a:t>S/E : hematologic suppression</a:t>
            </a:r>
          </a:p>
          <a:p>
            <a:pPr lvl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6083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/>
              <a:t>Valganciclovir</a:t>
            </a:r>
            <a:endParaRPr lang="en-US" altLang="ko-KR" dirty="0"/>
          </a:p>
          <a:p>
            <a:pPr lvl="1"/>
            <a:r>
              <a:rPr lang="en-US" altLang="ko-KR" dirty="0" err="1"/>
              <a:t>Ganciclovir</a:t>
            </a:r>
            <a:r>
              <a:rPr lang="en-US" altLang="ko-KR" dirty="0"/>
              <a:t> </a:t>
            </a:r>
            <a:r>
              <a:rPr lang="en-US" altLang="ko-KR" dirty="0" err="1"/>
              <a:t>prodrug</a:t>
            </a:r>
            <a:endParaRPr lang="en-US" altLang="ko-KR" dirty="0"/>
          </a:p>
          <a:p>
            <a:pPr lvl="1"/>
            <a:r>
              <a:rPr lang="en-US" altLang="ko-KR" dirty="0"/>
              <a:t>Oral 900mg once/d (dose adjustment for renal insufficiency)</a:t>
            </a:r>
          </a:p>
          <a:p>
            <a:pPr lvl="1"/>
            <a:r>
              <a:rPr lang="en-US" altLang="ko-KR" dirty="0"/>
              <a:t>S/E : hematologic suppression</a:t>
            </a:r>
          </a:p>
          <a:p>
            <a:pPr lvl="0"/>
            <a:endParaRPr lang="en-US" altLang="ko-KR" dirty="0" smtClean="0">
              <a:solidFill>
                <a:srgbClr val="9BBB59">
                  <a:lumMod val="40000"/>
                  <a:lumOff val="60000"/>
                </a:srgbClr>
              </a:solidFill>
            </a:endParaRPr>
          </a:p>
          <a:p>
            <a:pPr lvl="0"/>
            <a:r>
              <a:rPr lang="en-US" altLang="ko-KR" dirty="0" smtClean="0">
                <a:solidFill>
                  <a:srgbClr val="9BBB59">
                    <a:lumMod val="40000"/>
                    <a:lumOff val="60000"/>
                  </a:srgbClr>
                </a:solidFill>
              </a:rPr>
              <a:t>Duration </a:t>
            </a:r>
            <a:r>
              <a:rPr lang="en-US" altLang="ko-KR" dirty="0">
                <a:solidFill>
                  <a:srgbClr val="9BBB59">
                    <a:lumMod val="40000"/>
                    <a:lumOff val="60000"/>
                  </a:srgbClr>
                </a:solidFill>
              </a:rPr>
              <a:t>: 3 ~ 6m (CMV D+/R- : at least 6m) 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153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Preemptive therapy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Monitored frequently with CMV replication assays</a:t>
            </a:r>
          </a:p>
          <a:p>
            <a:r>
              <a:rPr lang="en-US" altLang="ko-KR" dirty="0" smtClean="0"/>
              <a:t>Advantage</a:t>
            </a:r>
          </a:p>
          <a:p>
            <a:pPr lvl="1"/>
            <a:r>
              <a:rPr lang="en-US" altLang="ko-KR" dirty="0" smtClean="0"/>
              <a:t>Decrease costs, drug toxicity, catheter-related complications, and drug-resistant strains</a:t>
            </a:r>
          </a:p>
          <a:p>
            <a:r>
              <a:rPr lang="en-US" altLang="ko-KR" dirty="0" smtClean="0"/>
              <a:t>Not used commonly d/t limited data and high risk of CMV infection (lung transplantation)</a:t>
            </a:r>
          </a:p>
          <a:p>
            <a:r>
              <a:rPr lang="en-US" altLang="ko-KR" dirty="0" smtClean="0"/>
              <a:t>Preemptive approach can be used after the end of prophylaxis. 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4087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CMV immune globulin</a:t>
            </a:r>
          </a:p>
          <a:p>
            <a:pPr lvl="1"/>
            <a:r>
              <a:rPr lang="en-US" altLang="ko-KR" dirty="0" smtClean="0"/>
              <a:t>Used in combination with an antiviral agent for prophylaxis</a:t>
            </a:r>
          </a:p>
          <a:p>
            <a:pPr lvl="1"/>
            <a:r>
              <a:rPr lang="en-US" altLang="ko-KR" dirty="0" smtClean="0"/>
              <a:t>High risk (DMV D+/R-)</a:t>
            </a:r>
          </a:p>
          <a:p>
            <a:pPr lvl="1"/>
            <a:r>
              <a:rPr lang="en-US" altLang="ko-KR" dirty="0" smtClean="0"/>
              <a:t>Never use alone for CMV prophylaxis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9116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Blood products : CMV D-/R- recipients should receive only CMV-negative or </a:t>
            </a:r>
            <a:r>
              <a:rPr lang="en-US" altLang="ko-KR" dirty="0" err="1" smtClean="0"/>
              <a:t>leukoreduced</a:t>
            </a:r>
            <a:r>
              <a:rPr lang="en-US" altLang="ko-KR" dirty="0" smtClean="0"/>
              <a:t> blood products</a:t>
            </a:r>
          </a:p>
          <a:p>
            <a:r>
              <a:rPr lang="en-US" altLang="ko-KR" dirty="0" smtClean="0"/>
              <a:t>Vaccination : none available for clinical use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8055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5" y="1484784"/>
            <a:ext cx="9108841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0" y="5877272"/>
            <a:ext cx="9144000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582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Summary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1. CMV (Cytomegalovirus</a:t>
            </a:r>
            <a:r>
              <a:rPr lang="en-US" altLang="ko-KR" dirty="0" smtClean="0"/>
              <a:t>)?</a:t>
            </a:r>
          </a:p>
          <a:p>
            <a:pPr marL="0" indent="0">
              <a:buNone/>
            </a:pPr>
            <a:r>
              <a:rPr lang="en-US" altLang="ko-KR" dirty="0" smtClean="0"/>
              <a:t>   </a:t>
            </a:r>
            <a:r>
              <a:rPr lang="en-US" altLang="ko-KR" dirty="0" smtClean="0">
                <a:solidFill>
                  <a:schemeClr val="tx1"/>
                </a:solidFill>
              </a:rPr>
              <a:t>-&gt; β-</a:t>
            </a:r>
            <a:r>
              <a:rPr lang="en-US" altLang="ko-KR" dirty="0" err="1" smtClean="0">
                <a:solidFill>
                  <a:schemeClr val="tx1"/>
                </a:solidFill>
              </a:rPr>
              <a:t>herpesvirus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en-US" altLang="ko-KR" dirty="0">
                <a:solidFill>
                  <a:schemeClr val="tx1"/>
                </a:solidFill>
              </a:rPr>
              <a:t>In breast milk, </a:t>
            </a:r>
            <a:r>
              <a:rPr lang="en-US" altLang="ko-KR" dirty="0" smtClean="0">
                <a:solidFill>
                  <a:schemeClr val="tx1"/>
                </a:solidFill>
              </a:rPr>
              <a:t>saliva,</a:t>
            </a:r>
          </a:p>
          <a:p>
            <a:pPr marL="0" indent="0">
              <a:buNone/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   feces</a:t>
            </a:r>
            <a:r>
              <a:rPr lang="en-US" altLang="ko-KR" dirty="0">
                <a:solidFill>
                  <a:schemeClr val="tx1"/>
                </a:solidFill>
              </a:rPr>
              <a:t>, urine</a:t>
            </a:r>
          </a:p>
          <a:p>
            <a:r>
              <a:rPr lang="en-US" altLang="ko-KR" dirty="0" smtClean="0"/>
              <a:t>2</a:t>
            </a:r>
            <a:r>
              <a:rPr lang="en-US" altLang="ko-KR" dirty="0"/>
              <a:t>. CMV and lung </a:t>
            </a:r>
            <a:r>
              <a:rPr lang="en-US" altLang="ko-KR" dirty="0" smtClean="0"/>
              <a:t>transplantation</a:t>
            </a:r>
          </a:p>
          <a:p>
            <a:pPr marL="0" indent="0">
              <a:buNone/>
            </a:pPr>
            <a:r>
              <a:rPr lang="en-US" altLang="ko-KR" dirty="0" smtClean="0"/>
              <a:t>   </a:t>
            </a:r>
            <a:r>
              <a:rPr lang="en-US" altLang="ko-KR" dirty="0" smtClean="0">
                <a:solidFill>
                  <a:schemeClr val="tx1"/>
                </a:solidFill>
              </a:rPr>
              <a:t>-&gt; </a:t>
            </a:r>
            <a:r>
              <a:rPr lang="en-US" altLang="ko-KR" dirty="0">
                <a:solidFill>
                  <a:schemeClr val="tx1"/>
                </a:solidFill>
              </a:rPr>
              <a:t>2 most common </a:t>
            </a:r>
            <a:r>
              <a:rPr lang="en-US" altLang="ko-KR" dirty="0" smtClean="0">
                <a:solidFill>
                  <a:schemeClr val="tx1"/>
                </a:solidFill>
              </a:rPr>
              <a:t>infection, associated           </a:t>
            </a:r>
          </a:p>
          <a:p>
            <a:pPr marL="0" indent="0">
              <a:buNone/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   with </a:t>
            </a:r>
            <a:r>
              <a:rPr lang="en-US" altLang="ko-KR" dirty="0">
                <a:solidFill>
                  <a:schemeClr val="tx1"/>
                </a:solidFill>
              </a:rPr>
              <a:t>acute and chronic rejection</a:t>
            </a:r>
            <a:endParaRPr lang="ko-KR" altLang="en-US" dirty="0">
              <a:solidFill>
                <a:schemeClr val="tx1"/>
              </a:solidFill>
            </a:endParaRPr>
          </a:p>
          <a:p>
            <a:r>
              <a:rPr lang="en-US" altLang="ko-KR" dirty="0" smtClean="0"/>
              <a:t>3</a:t>
            </a:r>
            <a:r>
              <a:rPr lang="en-US" altLang="ko-KR" dirty="0"/>
              <a:t>. </a:t>
            </a:r>
            <a:r>
              <a:rPr lang="en-US" altLang="ko-KR" dirty="0" smtClean="0"/>
              <a:t>Manifestations</a:t>
            </a:r>
          </a:p>
          <a:p>
            <a:pPr marL="0" indent="0">
              <a:buNone/>
            </a:pPr>
            <a:r>
              <a:rPr lang="en-US" altLang="ko-KR" dirty="0" smtClean="0"/>
              <a:t>   </a:t>
            </a:r>
            <a:r>
              <a:rPr lang="en-US" altLang="ko-KR" dirty="0" smtClean="0">
                <a:solidFill>
                  <a:schemeClr val="tx1"/>
                </a:solidFill>
              </a:rPr>
              <a:t>-&gt; CMV infection, syndrome, disease</a:t>
            </a:r>
            <a:endParaRPr lang="en-US" altLang="ko-KR" dirty="0">
              <a:solidFill>
                <a:schemeClr val="tx1"/>
              </a:solidFill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50521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4. </a:t>
            </a:r>
            <a:r>
              <a:rPr lang="en-US" altLang="ko-KR" dirty="0" smtClean="0"/>
              <a:t>Diagnosis</a:t>
            </a:r>
          </a:p>
          <a:p>
            <a:pPr marL="0" indent="0">
              <a:buNone/>
            </a:pPr>
            <a:r>
              <a:rPr lang="en-US" altLang="ko-KR" dirty="0" smtClean="0">
                <a:solidFill>
                  <a:schemeClr val="tx1"/>
                </a:solidFill>
              </a:rPr>
              <a:t>   -&gt; </a:t>
            </a:r>
            <a:r>
              <a:rPr lang="en-US" altLang="ko-KR" u="sng" dirty="0" smtClean="0">
                <a:solidFill>
                  <a:schemeClr val="tx1"/>
                </a:solidFill>
              </a:rPr>
              <a:t>Serology, </a:t>
            </a:r>
            <a:r>
              <a:rPr lang="en-US" altLang="ko-KR" u="sng" dirty="0">
                <a:solidFill>
                  <a:schemeClr val="tx1"/>
                </a:solidFill>
              </a:rPr>
              <a:t>CMV replication </a:t>
            </a:r>
            <a:r>
              <a:rPr lang="en-US" altLang="ko-KR" u="sng" dirty="0" smtClean="0">
                <a:solidFill>
                  <a:schemeClr val="tx1"/>
                </a:solidFill>
              </a:rPr>
              <a:t>assays</a:t>
            </a:r>
            <a:r>
              <a:rPr lang="en-US" altLang="ko-KR" dirty="0" smtClean="0">
                <a:solidFill>
                  <a:schemeClr val="tx1"/>
                </a:solidFill>
              </a:rPr>
              <a:t>,  </a:t>
            </a:r>
          </a:p>
          <a:p>
            <a:pPr marL="0" indent="0">
              <a:buNone/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   culture, histopathology</a:t>
            </a:r>
            <a:endParaRPr lang="en-US" altLang="ko-KR" dirty="0">
              <a:solidFill>
                <a:schemeClr val="tx1"/>
              </a:solidFill>
            </a:endParaRPr>
          </a:p>
          <a:p>
            <a:r>
              <a:rPr lang="en-US" altLang="ko-KR" dirty="0"/>
              <a:t>5. </a:t>
            </a:r>
            <a:r>
              <a:rPr lang="en-US" altLang="ko-KR" dirty="0" smtClean="0"/>
              <a:t>Treatment</a:t>
            </a:r>
          </a:p>
          <a:p>
            <a:pPr marL="0" lvl="1" indent="0">
              <a:buNone/>
            </a:pPr>
            <a:r>
              <a:rPr lang="en-US" altLang="ko-KR" dirty="0" smtClean="0">
                <a:solidFill>
                  <a:schemeClr val="tx1"/>
                </a:solidFill>
              </a:rPr>
              <a:t>   -&gt; </a:t>
            </a:r>
            <a:r>
              <a:rPr lang="en-US" altLang="ko-KR" u="sng" dirty="0">
                <a:solidFill>
                  <a:schemeClr val="tx1"/>
                </a:solidFill>
              </a:rPr>
              <a:t>IV </a:t>
            </a:r>
            <a:r>
              <a:rPr lang="en-US" altLang="ko-KR" u="sng" dirty="0" err="1" smtClean="0">
                <a:solidFill>
                  <a:schemeClr val="tx1"/>
                </a:solidFill>
              </a:rPr>
              <a:t>ganciclovir</a:t>
            </a:r>
            <a:r>
              <a:rPr lang="en-US" altLang="ko-KR" u="sng" dirty="0"/>
              <a:t>(5mg/kg twice/d</a:t>
            </a:r>
            <a:r>
              <a:rPr lang="en-US" altLang="ko-KR" u="sng" dirty="0" smtClean="0"/>
              <a:t>)</a:t>
            </a:r>
            <a:r>
              <a:rPr lang="en-US" altLang="ko-KR" u="sng" dirty="0" smtClean="0">
                <a:solidFill>
                  <a:schemeClr val="tx1"/>
                </a:solidFill>
              </a:rPr>
              <a:t>, </a:t>
            </a:r>
          </a:p>
          <a:p>
            <a:pPr marL="0" lvl="1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  </a:t>
            </a:r>
            <a:r>
              <a:rPr lang="en-US" altLang="ko-KR" dirty="0" smtClean="0">
                <a:solidFill>
                  <a:schemeClr val="tx1"/>
                </a:solidFill>
              </a:rPr>
              <a:t>oral </a:t>
            </a:r>
            <a:r>
              <a:rPr lang="en-US" altLang="ko-KR" dirty="0" err="1" smtClean="0">
                <a:solidFill>
                  <a:schemeClr val="tx1"/>
                </a:solidFill>
              </a:rPr>
              <a:t>valganciclovir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/>
              <a:t>(900mg </a:t>
            </a:r>
            <a:r>
              <a:rPr lang="en-US" altLang="ko-KR" dirty="0"/>
              <a:t>twice/d)</a:t>
            </a:r>
          </a:p>
          <a:p>
            <a:r>
              <a:rPr lang="en-US" altLang="ko-KR" dirty="0" smtClean="0"/>
              <a:t>6</a:t>
            </a:r>
            <a:r>
              <a:rPr lang="en-US" altLang="ko-KR" dirty="0"/>
              <a:t>. </a:t>
            </a:r>
            <a:r>
              <a:rPr lang="en-US" altLang="ko-KR" dirty="0" smtClean="0"/>
              <a:t>Prevention</a:t>
            </a:r>
          </a:p>
          <a:p>
            <a:pPr marL="0" lvl="1" indent="0">
              <a:buNone/>
            </a:pPr>
            <a:r>
              <a:rPr lang="en-US" altLang="ko-KR" dirty="0" smtClean="0"/>
              <a:t>   -&gt; </a:t>
            </a:r>
            <a:r>
              <a:rPr lang="en-US" altLang="ko-KR" dirty="0"/>
              <a:t>Universal </a:t>
            </a:r>
            <a:r>
              <a:rPr lang="en-US" altLang="ko-KR" dirty="0" smtClean="0"/>
              <a:t>Prophylaxis, </a:t>
            </a:r>
            <a:r>
              <a:rPr lang="en-US" altLang="ko-KR" dirty="0"/>
              <a:t>IV </a:t>
            </a:r>
            <a:r>
              <a:rPr lang="en-US" altLang="ko-KR" dirty="0" err="1"/>
              <a:t>ganciclovir</a:t>
            </a:r>
            <a:r>
              <a:rPr lang="en-US" altLang="ko-KR" dirty="0"/>
              <a:t>(5mg/kg </a:t>
            </a:r>
            <a:r>
              <a:rPr lang="en-US" altLang="ko-KR" dirty="0" smtClean="0"/>
              <a:t>   </a:t>
            </a:r>
          </a:p>
          <a:p>
            <a:pPr marL="0" lvl="1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  once/d), oral </a:t>
            </a:r>
            <a:r>
              <a:rPr lang="en-US" altLang="ko-KR" dirty="0" err="1"/>
              <a:t>valganciclovir</a:t>
            </a:r>
            <a:r>
              <a:rPr lang="en-US" altLang="ko-KR" dirty="0"/>
              <a:t> (900mg </a:t>
            </a:r>
            <a:r>
              <a:rPr lang="en-US" altLang="ko-KR" dirty="0" smtClean="0"/>
              <a:t>once/d</a:t>
            </a:r>
            <a:r>
              <a:rPr lang="en-US" altLang="ko-KR" dirty="0"/>
              <a:t>)</a:t>
            </a:r>
          </a:p>
          <a:p>
            <a:pPr marL="0" indent="0">
              <a:buNone/>
            </a:pP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1401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endParaRPr lang="en-US" altLang="ko-KR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marL="0" indent="0" algn="ctr">
              <a:buNone/>
            </a:pPr>
            <a:r>
              <a:rPr lang="en-US" altLang="ko-KR" sz="48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Thank you for listening</a:t>
            </a:r>
          </a:p>
        </p:txBody>
      </p:sp>
    </p:spTree>
    <p:extLst>
      <p:ext uri="{BB962C8B-B14F-4D97-AF65-F5344CB8AC3E}">
        <p14:creationId xmlns:p14="http://schemas.microsoft.com/office/powerpoint/2010/main" val="276724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CMV (Cytomegalovirus)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altLang="ko-KR" dirty="0" smtClean="0"/>
              <a:t>β-</a:t>
            </a:r>
            <a:r>
              <a:rPr lang="en-US" altLang="ko-KR" dirty="0" err="1" smtClean="0"/>
              <a:t>herpesvirus</a:t>
            </a:r>
            <a:endParaRPr lang="en-US" altLang="ko-KR" dirty="0"/>
          </a:p>
          <a:p>
            <a:r>
              <a:rPr lang="en-US" altLang="ko-KR" dirty="0" smtClean="0"/>
              <a:t>Double-strand DNA, four species of mRNA, a protein capsid, lipoprotein envelope</a:t>
            </a:r>
          </a:p>
          <a:p>
            <a:r>
              <a:rPr lang="en-US" altLang="ko-KR" dirty="0" smtClean="0"/>
              <a:t>Replicates in the cell nucleus</a:t>
            </a:r>
          </a:p>
          <a:p>
            <a:r>
              <a:rPr lang="en-US" altLang="ko-KR" dirty="0" smtClean="0"/>
              <a:t>In breast milk, saliva, feces, urine</a:t>
            </a:r>
          </a:p>
          <a:p>
            <a:endParaRPr lang="ko-KR" alt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656" y="1916832"/>
            <a:ext cx="4564680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14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40 ~ 100% </a:t>
            </a:r>
            <a:r>
              <a:rPr lang="en-US" altLang="ko-KR" dirty="0" err="1" smtClean="0"/>
              <a:t>seroprevalence</a:t>
            </a:r>
            <a:r>
              <a:rPr lang="en-US" altLang="ko-KR" dirty="0" smtClean="0"/>
              <a:t> </a:t>
            </a:r>
            <a:r>
              <a:rPr lang="en-US" altLang="ko-KR" dirty="0"/>
              <a:t>rates </a:t>
            </a:r>
            <a:r>
              <a:rPr lang="en-US" altLang="ko-KR" dirty="0" smtClean="0"/>
              <a:t>of </a:t>
            </a:r>
            <a:r>
              <a:rPr lang="en-US" altLang="ko-KR" dirty="0"/>
              <a:t>the adult </a:t>
            </a:r>
            <a:r>
              <a:rPr lang="en-US" altLang="ko-KR" dirty="0" smtClean="0"/>
              <a:t>population</a:t>
            </a:r>
          </a:p>
          <a:p>
            <a:r>
              <a:rPr lang="en-US" altLang="ko-KR" dirty="0" smtClean="0"/>
              <a:t>Increases </a:t>
            </a:r>
            <a:r>
              <a:rPr lang="en-US" altLang="ko-KR" dirty="0"/>
              <a:t>with </a:t>
            </a:r>
            <a:r>
              <a:rPr lang="en-US" altLang="ko-KR" dirty="0" smtClean="0"/>
              <a:t>age</a:t>
            </a:r>
          </a:p>
          <a:p>
            <a:r>
              <a:rPr lang="en-US" altLang="ko-KR" dirty="0" smtClean="0"/>
              <a:t>Once infected, an individual generally carries CMV for life</a:t>
            </a:r>
          </a:p>
          <a:p>
            <a:r>
              <a:rPr lang="en-US" altLang="ko-KR" dirty="0" smtClean="0"/>
              <a:t>The infection usually remains silent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974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dirty="0" smtClean="0"/>
              <a:t>2. CMV </a:t>
            </a:r>
            <a:r>
              <a:rPr lang="en-US" altLang="ko-KR" sz="4000" dirty="0"/>
              <a:t>and lung transplantation</a:t>
            </a:r>
            <a:endParaRPr lang="ko-KR" altLang="en-US" sz="4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 2 most common infection among lung transplant recipients (1 -&gt; bacterial pneumonia)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Associated with acute and chronic rejection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1858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400" dirty="0"/>
              <a:t>ADULT LUNG TRANSPLANT </a:t>
            </a:r>
            <a:r>
              <a:rPr lang="en-US" altLang="ko-KR" sz="2400" dirty="0" smtClean="0"/>
              <a:t>RECIPIENTS</a:t>
            </a:r>
            <a:br>
              <a:rPr lang="en-US" altLang="ko-KR" sz="2400" dirty="0" smtClean="0"/>
            </a:br>
            <a:r>
              <a:rPr lang="en-US" altLang="ko-KR" sz="2400" dirty="0" smtClean="0"/>
              <a:t>Cause </a:t>
            </a:r>
            <a:r>
              <a:rPr lang="en-US" altLang="ko-KR" sz="2400" dirty="0"/>
              <a:t>of Death </a:t>
            </a:r>
            <a:r>
              <a:rPr lang="en-US" altLang="ko-KR" sz="2400" dirty="0" smtClean="0"/>
              <a:t>(</a:t>
            </a:r>
            <a:r>
              <a:rPr lang="en-US" altLang="ko-KR" sz="2400" dirty="0"/>
              <a:t>Deaths: January 1992 – June </a:t>
            </a:r>
            <a:r>
              <a:rPr lang="en-US" altLang="ko-KR" sz="2400" dirty="0" smtClean="0"/>
              <a:t>2011)</a:t>
            </a:r>
            <a:endParaRPr lang="ko-KR" altLang="en-US" sz="2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30757"/>
            <a:ext cx="8229600" cy="4264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88024" y="6093296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J Heart Lung Transplant.  2012 Oct; 31(10): 1045-1095</a:t>
            </a:r>
          </a:p>
        </p:txBody>
      </p:sp>
      <p:grpSp>
        <p:nvGrpSpPr>
          <p:cNvPr id="6" name="Group 4"/>
          <p:cNvGrpSpPr/>
          <p:nvPr/>
        </p:nvGrpSpPr>
        <p:grpSpPr>
          <a:xfrm>
            <a:off x="34550" y="6032558"/>
            <a:ext cx="3168793" cy="755650"/>
            <a:chOff x="381000" y="5867400"/>
            <a:chExt cx="3352533" cy="755650"/>
          </a:xfrm>
        </p:grpSpPr>
        <p:pic>
          <p:nvPicPr>
            <p:cNvPr id="7" name="Picture 2052" descr="ISHLTLGB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81000" y="5867400"/>
              <a:ext cx="752475" cy="755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Box 7"/>
            <p:cNvSpPr txBox="1"/>
            <p:nvPr/>
          </p:nvSpPr>
          <p:spPr>
            <a:xfrm>
              <a:off x="1216152" y="6007608"/>
              <a:ext cx="12984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i="1" dirty="0" smtClean="0"/>
                <a:t>ISHLT</a:t>
              </a:r>
              <a:endParaRPr lang="en-US" sz="2800" b="1" i="1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514600" y="6116639"/>
              <a:ext cx="121893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2012</a:t>
              </a:r>
              <a:endParaRPr lang="en-US" sz="2000" dirty="0"/>
            </a:p>
          </p:txBody>
        </p:sp>
      </p:grpSp>
      <p:sp>
        <p:nvSpPr>
          <p:cNvPr id="5" name="직사각형 4"/>
          <p:cNvSpPr/>
          <p:nvPr/>
        </p:nvSpPr>
        <p:spPr>
          <a:xfrm>
            <a:off x="251520" y="3861048"/>
            <a:ext cx="8640959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10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CMV infection following </a:t>
            </a:r>
            <a:r>
              <a:rPr lang="en-US" altLang="ko-KR" dirty="0" smtClean="0"/>
              <a:t>transplantation</a:t>
            </a:r>
          </a:p>
          <a:p>
            <a:pPr lvl="1"/>
            <a:r>
              <a:rPr lang="en-US" altLang="ko-KR" u="sng" dirty="0"/>
              <a:t>By transmission</a:t>
            </a:r>
            <a:r>
              <a:rPr lang="en-US" altLang="ko-KR" dirty="0"/>
              <a:t> with the donor organ from a CMV-seropositive donor</a:t>
            </a:r>
          </a:p>
          <a:p>
            <a:pPr lvl="1"/>
            <a:r>
              <a:rPr lang="en-US" altLang="ko-KR" u="sng" dirty="0"/>
              <a:t>By transfusion</a:t>
            </a:r>
            <a:r>
              <a:rPr lang="en-US" altLang="ko-KR" dirty="0"/>
              <a:t> of blood products from a CMV-seropositive blood donor</a:t>
            </a:r>
          </a:p>
          <a:p>
            <a:pPr lvl="1"/>
            <a:r>
              <a:rPr lang="en-US" altLang="ko-KR" u="sng" dirty="0"/>
              <a:t>By reactivation</a:t>
            </a:r>
            <a:r>
              <a:rPr lang="en-US" altLang="ko-KR" dirty="0"/>
              <a:t> of latent infection in a seropositive recipient</a:t>
            </a:r>
          </a:p>
          <a:p>
            <a:pPr lvl="1"/>
            <a:r>
              <a:rPr lang="en-US" altLang="ko-KR" u="sng" dirty="0"/>
              <a:t>By close physical contact</a:t>
            </a:r>
            <a:r>
              <a:rPr lang="en-US" altLang="ko-KR" dirty="0"/>
              <a:t> with a CMV-infected individual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0298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en-US" altLang="ko-KR" dirty="0"/>
              <a:t>Manifestations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 smtClean="0"/>
              <a:t>CMV disease typically occurs during the </a:t>
            </a:r>
            <a:r>
              <a:rPr lang="en-US" altLang="ko-KR" sz="2800" u="sng" dirty="0" smtClean="0">
                <a:solidFill>
                  <a:srgbClr val="FF0000"/>
                </a:solidFill>
              </a:rPr>
              <a:t>first 3 months</a:t>
            </a:r>
          </a:p>
          <a:p>
            <a:r>
              <a:rPr lang="en-US" altLang="ko-KR" sz="2800" dirty="0" smtClean="0"/>
              <a:t>CMV syndrome (without end-organ involvement) : fever, malaise, weakness, </a:t>
            </a:r>
            <a:r>
              <a:rPr lang="en-US" altLang="ko-KR" sz="2800" dirty="0" err="1" smtClean="0"/>
              <a:t>myalgias</a:t>
            </a:r>
            <a:r>
              <a:rPr lang="en-US" altLang="ko-KR" sz="2800" dirty="0" smtClean="0"/>
              <a:t>, </a:t>
            </a:r>
            <a:r>
              <a:rPr lang="en-US" altLang="ko-KR" sz="2800" dirty="0" err="1" smtClean="0"/>
              <a:t>arthralgias</a:t>
            </a:r>
            <a:endParaRPr lang="en-US" altLang="ko-KR" sz="2800" dirty="0" smtClean="0"/>
          </a:p>
          <a:p>
            <a:r>
              <a:rPr lang="en-US" altLang="ko-KR" sz="2800" dirty="0" smtClean="0"/>
              <a:t>Tissue invasive disease : </a:t>
            </a:r>
            <a:r>
              <a:rPr lang="en-US" altLang="ko-KR" sz="2800" u="sng" dirty="0">
                <a:solidFill>
                  <a:srgbClr val="FF0000"/>
                </a:solidFill>
              </a:rPr>
              <a:t>p</a:t>
            </a:r>
            <a:r>
              <a:rPr lang="en-US" altLang="ko-KR" sz="2800" u="sng" dirty="0" smtClean="0">
                <a:solidFill>
                  <a:srgbClr val="FF0000"/>
                </a:solidFill>
              </a:rPr>
              <a:t>neumonitis</a:t>
            </a:r>
            <a:r>
              <a:rPr lang="en-US" altLang="ko-KR" sz="2800" dirty="0" smtClean="0"/>
              <a:t>, hepatitis, gastroenteritis, colitis</a:t>
            </a:r>
          </a:p>
          <a:p>
            <a:pPr marL="0" indent="0">
              <a:buNone/>
            </a:pPr>
            <a:r>
              <a:rPr lang="en-US" altLang="ko-KR" sz="2800" dirty="0" smtClean="0"/>
              <a:t>   -&gt; easily confused with acute rejection (timing of</a:t>
            </a:r>
          </a:p>
          <a:p>
            <a:pPr marL="0" indent="0">
              <a:buNone/>
            </a:pPr>
            <a:r>
              <a:rPr lang="en-US" altLang="ko-KR" sz="2800" dirty="0" smtClean="0"/>
              <a:t>      presentation)</a:t>
            </a:r>
          </a:p>
          <a:p>
            <a:pPr lvl="0"/>
            <a:r>
              <a:rPr lang="en-US" altLang="ko-KR" sz="2800" dirty="0" smtClean="0">
                <a:solidFill>
                  <a:srgbClr val="9BBB59">
                    <a:lumMod val="40000"/>
                    <a:lumOff val="60000"/>
                  </a:srgbClr>
                </a:solidFill>
              </a:rPr>
              <a:t>Indirect effects : associated with chronic rejection (bronchiolitis </a:t>
            </a:r>
            <a:r>
              <a:rPr lang="en-US" altLang="ko-KR" sz="2800" dirty="0" err="1" smtClean="0">
                <a:solidFill>
                  <a:srgbClr val="9BBB59">
                    <a:lumMod val="40000"/>
                    <a:lumOff val="60000"/>
                  </a:srgbClr>
                </a:solidFill>
              </a:rPr>
              <a:t>obliterans</a:t>
            </a:r>
            <a:r>
              <a:rPr lang="en-US" altLang="ko-KR" sz="2800" dirty="0" smtClean="0">
                <a:solidFill>
                  <a:srgbClr val="9BBB59">
                    <a:lumMod val="40000"/>
                    <a:lumOff val="60000"/>
                  </a:srgbClr>
                </a:solidFill>
              </a:rPr>
              <a:t> syndrome)</a:t>
            </a:r>
            <a:endParaRPr lang="en-US" altLang="ko-KR" sz="2800" dirty="0">
              <a:solidFill>
                <a:srgbClr val="9BBB59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50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CMV </a:t>
            </a:r>
            <a:r>
              <a:rPr lang="en-US" altLang="ko-KR" dirty="0" smtClean="0"/>
              <a:t>Spectrum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521" y="1700808"/>
            <a:ext cx="7755547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562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9026</TotalTime>
  <Words>1055</Words>
  <Application>Microsoft Office PowerPoint</Application>
  <PresentationFormat>화면 슬라이드 쇼(4:3)</PresentationFormat>
  <Paragraphs>152</Paragraphs>
  <Slides>29</Slides>
  <Notes>8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29</vt:i4>
      </vt:variant>
    </vt:vector>
  </HeadingPairs>
  <TitlesOfParts>
    <vt:vector size="30" baseType="lpstr">
      <vt:lpstr>Office 테마</vt:lpstr>
      <vt:lpstr>Cytomegalovirus infection  in lung transplant recipients</vt:lpstr>
      <vt:lpstr>Contents</vt:lpstr>
      <vt:lpstr>1. CMV (Cytomegalovirus)</vt:lpstr>
      <vt:lpstr>PowerPoint 프레젠테이션</vt:lpstr>
      <vt:lpstr>2. CMV and lung transplantation</vt:lpstr>
      <vt:lpstr>ADULT LUNG TRANSPLANT RECIPIENTS Cause of Death (Deaths: January 1992 – June 2011)</vt:lpstr>
      <vt:lpstr>PowerPoint 프레젠테이션</vt:lpstr>
      <vt:lpstr>3. Manifestations</vt:lpstr>
      <vt:lpstr>CMV Spectrum</vt:lpstr>
      <vt:lpstr>4. Diagnosis</vt:lpstr>
      <vt:lpstr>PowerPoint 프레젠테이션</vt:lpstr>
      <vt:lpstr>PowerPoint 프레젠테이션</vt:lpstr>
      <vt:lpstr>5. Treatment</vt:lpstr>
      <vt:lpstr>PowerPoint 프레젠테이션</vt:lpstr>
      <vt:lpstr>PowerPoint 프레젠테이션</vt:lpstr>
      <vt:lpstr>PowerPoint 프레젠테이션</vt:lpstr>
      <vt:lpstr>6. Prevention</vt:lpstr>
      <vt:lpstr>PowerPoint 프레젠테이션</vt:lpstr>
      <vt:lpstr>Universal Prophylaxis VS Preemptive treatment</vt:lpstr>
      <vt:lpstr>PowerPoint 프레젠테이션</vt:lpstr>
      <vt:lpstr>Universal Prophylaxis</vt:lpstr>
      <vt:lpstr>PowerPoint 프레젠테이션</vt:lpstr>
      <vt:lpstr>Preemptive therapy</vt:lpstr>
      <vt:lpstr>PowerPoint 프레젠테이션</vt:lpstr>
      <vt:lpstr>PowerPoint 프레젠테이션</vt:lpstr>
      <vt:lpstr>PowerPoint 프레젠테이션</vt:lpstr>
      <vt:lpstr>Summary</vt:lpstr>
      <vt:lpstr>PowerPoint 프레젠테이션</vt:lpstr>
      <vt:lpstr>PowerPoint 프레젠테이션</vt:lpstr>
    </vt:vector>
  </TitlesOfParts>
  <Company>MY_HOME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lskhi</cp:lastModifiedBy>
  <cp:revision>1226</cp:revision>
  <dcterms:created xsi:type="dcterms:W3CDTF">2002-05-31T16:21:56Z</dcterms:created>
  <dcterms:modified xsi:type="dcterms:W3CDTF">2013-01-07T23:41:17Z</dcterms:modified>
</cp:coreProperties>
</file>