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71" r:id="rId4"/>
    <p:sldId id="276" r:id="rId5"/>
    <p:sldId id="261" r:id="rId6"/>
    <p:sldId id="277" r:id="rId7"/>
    <p:sldId id="273" r:id="rId8"/>
    <p:sldId id="262" r:id="rId9"/>
    <p:sldId id="263" r:id="rId10"/>
    <p:sldId id="278" r:id="rId11"/>
    <p:sldId id="279" r:id="rId12"/>
    <p:sldId id="280" r:id="rId13"/>
    <p:sldId id="264" r:id="rId14"/>
    <p:sldId id="265" r:id="rId15"/>
    <p:sldId id="266" r:id="rId16"/>
    <p:sldId id="281" r:id="rId17"/>
    <p:sldId id="282" r:id="rId18"/>
    <p:sldId id="283" r:id="rId19"/>
    <p:sldId id="285" r:id="rId20"/>
    <p:sldId id="286" r:id="rId21"/>
    <p:sldId id="267" r:id="rId22"/>
    <p:sldId id="284" r:id="rId23"/>
    <p:sldId id="287" r:id="rId24"/>
    <p:sldId id="288" r:id="rId25"/>
    <p:sldId id="289" r:id="rId26"/>
    <p:sldId id="260" r:id="rId27"/>
    <p:sldId id="290" r:id="rId28"/>
    <p:sldId id="291" r:id="rId29"/>
    <p:sldId id="293" r:id="rId30"/>
    <p:sldId id="269" r:id="rId3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3519" autoAdjust="0"/>
  </p:normalViewPr>
  <p:slideViewPr>
    <p:cSldViewPr snapToGrid="0">
      <p:cViewPr varScale="1">
        <p:scale>
          <a:sx n="84" d="100"/>
          <a:sy n="84" d="100"/>
        </p:scale>
        <p:origin x="15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8CF0B-0B45-4F34-9D20-6C901A613CE1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C691A-3EC2-4419-BF60-6DF30869BD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907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NSCLC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20-25%</a:t>
            </a:r>
            <a:r>
              <a:rPr lang="ko-KR" altLang="en-US" dirty="0" smtClean="0"/>
              <a:t>는 </a:t>
            </a:r>
            <a:r>
              <a:rPr lang="en-US" altLang="ko-KR" dirty="0" err="1" smtClean="0"/>
              <a:t>resectable</a:t>
            </a:r>
            <a:r>
              <a:rPr lang="ko-KR" altLang="en-US" dirty="0" smtClean="0"/>
              <a:t>한 것으로 </a:t>
            </a:r>
            <a:r>
              <a:rPr lang="ko-KR" altLang="en-US" dirty="0" err="1" smtClean="0"/>
              <a:t>알려져있지만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en-US" altLang="ko-KR" dirty="0" smtClean="0"/>
              <a:t>curative surgery</a:t>
            </a:r>
            <a:r>
              <a:rPr lang="ko-KR" altLang="en-US" dirty="0" smtClean="0"/>
              <a:t>를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받은 </a:t>
            </a:r>
            <a:r>
              <a:rPr lang="en-US" altLang="ko-KR" baseline="0" dirty="0" smtClean="0"/>
              <a:t>30~55%</a:t>
            </a:r>
            <a:r>
              <a:rPr lang="ko-KR" altLang="en-US" baseline="0" dirty="0" smtClean="0"/>
              <a:t>의 환자들은 </a:t>
            </a:r>
            <a:r>
              <a:rPr lang="en-US" altLang="ko-KR" baseline="0" dirty="0" smtClean="0"/>
              <a:t>recur</a:t>
            </a:r>
            <a:r>
              <a:rPr lang="ko-KR" altLang="en-US" baseline="0" dirty="0" smtClean="0"/>
              <a:t>되어 사망하는 것으로 알려져 있습니다</a:t>
            </a:r>
            <a:r>
              <a:rPr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수술 </a:t>
            </a:r>
            <a:r>
              <a:rPr lang="ko-KR" altLang="en-US" baseline="0" dirty="0" smtClean="0"/>
              <a:t>단독 치료와 </a:t>
            </a:r>
            <a:r>
              <a:rPr lang="en-US" altLang="ko-KR" baseline="0" dirty="0" err="1" smtClean="0"/>
              <a:t>neoadjuvant</a:t>
            </a:r>
            <a:r>
              <a:rPr lang="en-US" altLang="ko-KR" baseline="0" dirty="0" smtClean="0"/>
              <a:t> chemo </a:t>
            </a:r>
            <a:r>
              <a:rPr lang="ko-KR" altLang="en-US" baseline="0" dirty="0" smtClean="0"/>
              <a:t>진행 사이의 </a:t>
            </a:r>
            <a:r>
              <a:rPr lang="en-US" altLang="ko-KR" baseline="0" dirty="0" smtClean="0"/>
              <a:t>5</a:t>
            </a:r>
            <a:r>
              <a:rPr lang="ko-KR" altLang="en-US" baseline="0" dirty="0" smtClean="0"/>
              <a:t>년내 재발률 및 </a:t>
            </a:r>
            <a:r>
              <a:rPr lang="en-US" altLang="ko-KR" baseline="0" dirty="0" smtClean="0"/>
              <a:t>overall survival </a:t>
            </a:r>
            <a:r>
              <a:rPr lang="ko-KR" altLang="en-US" baseline="0" dirty="0" smtClean="0"/>
              <a:t>간에는 </a:t>
            </a:r>
            <a:r>
              <a:rPr lang="en-US" altLang="ko-KR" baseline="0" dirty="0" smtClean="0"/>
              <a:t>5~6% </a:t>
            </a:r>
            <a:r>
              <a:rPr lang="ko-KR" altLang="en-US" baseline="0" dirty="0" smtClean="0"/>
              <a:t>밖에 차이가 없는 것으로 나타났습니다</a:t>
            </a:r>
            <a:r>
              <a:rPr lang="en-US" altLang="ko-KR" baseline="0" dirty="0" smtClean="0"/>
              <a:t>.</a:t>
            </a:r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6018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또한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nonsquamous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histologic type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subgroup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이득이 더 큰 것으로 나타났습니다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2957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Pathologic</a:t>
            </a:r>
            <a:r>
              <a:rPr lang="en-US" altLang="ko-KR" baseline="0" dirty="0" smtClean="0"/>
              <a:t>al complete </a:t>
            </a:r>
            <a:r>
              <a:rPr lang="en-US" altLang="ko-KR" baseline="0" dirty="0" err="1" smtClean="0"/>
              <a:t>respons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primary tumor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sampled lymph node </a:t>
            </a:r>
            <a:r>
              <a:rPr lang="ko-KR" altLang="en-US" baseline="0" dirty="0" smtClean="0"/>
              <a:t>모두에서 </a:t>
            </a:r>
            <a:r>
              <a:rPr lang="en-US" altLang="ko-KR" baseline="0" dirty="0" smtClean="0"/>
              <a:t>viable</a:t>
            </a:r>
            <a:r>
              <a:rPr lang="ko-KR" altLang="en-US" baseline="0" dirty="0" smtClean="0"/>
              <a:t>한 </a:t>
            </a:r>
            <a:r>
              <a:rPr lang="en-US" altLang="ko-KR" baseline="0" dirty="0" smtClean="0"/>
              <a:t>tumor cell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0%</a:t>
            </a:r>
            <a:r>
              <a:rPr lang="ko-KR" altLang="en-US" baseline="0" dirty="0" smtClean="0"/>
              <a:t>인 경우에 해당하고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이를 기준으로 비교하였을 때 </a:t>
            </a:r>
            <a:r>
              <a:rPr lang="en-US" altLang="ko-KR" baseline="0" dirty="0" err="1" smtClean="0"/>
              <a:t>nivolumab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병합군이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24.0%, chemo </a:t>
            </a:r>
            <a:r>
              <a:rPr lang="ko-KR" altLang="en-US" baseline="0" dirty="0" err="1" smtClean="0"/>
              <a:t>단독군이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2.2% </a:t>
            </a:r>
            <a:r>
              <a:rPr lang="ko-KR" altLang="en-US" baseline="0" dirty="0" smtClean="0"/>
              <a:t>였습니다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3363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Subgroup </a:t>
            </a:r>
            <a:r>
              <a:rPr lang="ko-KR" altLang="en-US" dirty="0" smtClean="0"/>
              <a:t>별로 </a:t>
            </a:r>
            <a:r>
              <a:rPr lang="en-US" altLang="ko-KR" baseline="0" dirty="0" smtClean="0"/>
              <a:t>pathological complete response</a:t>
            </a:r>
            <a:r>
              <a:rPr lang="ko-KR" altLang="en-US" baseline="0" dirty="0" smtClean="0"/>
              <a:t>를 살펴보았을 때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모든 주요 </a:t>
            </a:r>
            <a:r>
              <a:rPr lang="en-US" altLang="ko-KR" baseline="0" dirty="0" smtClean="0"/>
              <a:t>subgroup</a:t>
            </a:r>
            <a:r>
              <a:rPr lang="ko-KR" altLang="en-US" baseline="0" dirty="0" smtClean="0"/>
              <a:t>에서 </a:t>
            </a:r>
            <a:r>
              <a:rPr lang="en-US" altLang="ko-KR" baseline="0" dirty="0" err="1" smtClean="0"/>
              <a:t>nivolumab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병합군이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우등한</a:t>
            </a:r>
            <a:r>
              <a:rPr lang="ko-KR" altLang="en-US" baseline="0" dirty="0" smtClean="0"/>
              <a:t> 결과를 보였습니다</a:t>
            </a:r>
            <a:r>
              <a:rPr lang="en-US" altLang="ko-KR" baseline="0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7620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Median overall survival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대해서도 분석하려 하였으나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두 군 모두에서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overall survival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50%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이상으로 결과값을 도출하지 못했지만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154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사망이나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distant metastasis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까지의 시간을 분석해보았을 때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병용군에서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더 우수한 성과를 보였으며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hazard ratio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0.53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9947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event-free survival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pathological complete response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있는 군이 그렇지 못한 군에 비해서 더 긴 것으로 나타났다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Pathological complete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있는 군에서는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median event-free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surviva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까지 도달하지 못하였으나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Pathological complete response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없었던 군에서는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병용군에서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26.6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개월의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median event-free survival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단독군에서는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18.4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개월의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median event-free survival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나타냈습니다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242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89</a:t>
            </a:r>
            <a:r>
              <a:rPr lang="ko-KR" altLang="en-US" baseline="0" dirty="0" smtClean="0"/>
              <a:t>명의 환자에 대해서 </a:t>
            </a:r>
            <a:r>
              <a:rPr lang="en-US" altLang="ko-KR" baseline="0" dirty="0" smtClean="0"/>
              <a:t>circulating tumor DNA level</a:t>
            </a:r>
            <a:r>
              <a:rPr lang="ko-KR" altLang="en-US" baseline="0" dirty="0" smtClean="0"/>
              <a:t>을 조사할 수 있었는데</a:t>
            </a:r>
            <a:r>
              <a:rPr lang="en-US" altLang="ko-KR" baseline="0" dirty="0" smtClean="0"/>
              <a:t>,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7181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err="1" smtClean="0"/>
              <a:t>nivolumab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병용군에서</a:t>
            </a:r>
            <a:r>
              <a:rPr lang="ko-KR" altLang="en-US" baseline="0" dirty="0" smtClean="0"/>
              <a:t> </a:t>
            </a:r>
            <a:r>
              <a:rPr lang="en-US" altLang="ko-KR" baseline="0" dirty="0" err="1" smtClean="0"/>
              <a:t>ctDNA</a:t>
            </a:r>
            <a:r>
              <a:rPr lang="en-US" altLang="ko-KR" baseline="0" dirty="0" smtClean="0"/>
              <a:t> clearance </a:t>
            </a:r>
            <a:r>
              <a:rPr lang="ko-KR" altLang="en-US" baseline="0" dirty="0" smtClean="0"/>
              <a:t>비율이 </a:t>
            </a:r>
            <a:r>
              <a:rPr lang="en-US" altLang="ko-KR" baseline="0" dirty="0" smtClean="0"/>
              <a:t>56%, chemo </a:t>
            </a:r>
            <a:r>
              <a:rPr lang="ko-KR" altLang="en-US" baseline="0" dirty="0" err="1" smtClean="0"/>
              <a:t>단독군에서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35%</a:t>
            </a:r>
            <a:r>
              <a:rPr lang="ko-KR" altLang="en-US" baseline="0" dirty="0" smtClean="0"/>
              <a:t>로 </a:t>
            </a:r>
            <a:r>
              <a:rPr lang="ko-KR" altLang="en-US" baseline="0" dirty="0" err="1" smtClean="0"/>
              <a:t>병용군에서</a:t>
            </a:r>
            <a:r>
              <a:rPr lang="ko-KR" altLang="en-US" baseline="0" dirty="0" smtClean="0"/>
              <a:t> 더 높았다</a:t>
            </a:r>
            <a:r>
              <a:rPr lang="en-US" altLang="ko-KR" baseline="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Event-free survival</a:t>
            </a:r>
            <a:r>
              <a:rPr lang="ko-KR" altLang="en-US" baseline="0" dirty="0" smtClean="0"/>
              <a:t>은 </a:t>
            </a:r>
            <a:r>
              <a:rPr lang="en-US" altLang="ko-KR" baseline="0" dirty="0" err="1" smtClean="0"/>
              <a:t>nivolumab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병용군과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chemo </a:t>
            </a:r>
            <a:r>
              <a:rPr lang="ko-KR" altLang="en-US" baseline="0" dirty="0" err="1" smtClean="0"/>
              <a:t>단독군</a:t>
            </a:r>
            <a:r>
              <a:rPr lang="ko-KR" altLang="en-US" baseline="0" dirty="0" smtClean="0"/>
              <a:t> 모두에서 </a:t>
            </a:r>
            <a:r>
              <a:rPr lang="en-US" altLang="ko-KR" baseline="0" dirty="0" err="1" smtClean="0"/>
              <a:t>ctDNA</a:t>
            </a:r>
            <a:r>
              <a:rPr lang="en-US" altLang="ko-KR" baseline="0" dirty="0" smtClean="0"/>
              <a:t> clearance </a:t>
            </a:r>
            <a:r>
              <a:rPr lang="ko-KR" altLang="en-US" baseline="0" dirty="0" smtClean="0"/>
              <a:t>그룹이 더 높았다</a:t>
            </a:r>
            <a:r>
              <a:rPr lang="en-US" altLang="ko-KR" baseline="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3501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다음 그래프는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pathologically complete response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보인 비율을 나타낸 그래프로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및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chemo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단독군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모두에서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ctDNA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clearance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높은 경향성을 보였다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50531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전체 </a:t>
            </a:r>
            <a:r>
              <a:rPr lang="en-US" altLang="ko-KR" dirty="0" smtClean="0"/>
              <a:t>Adverse</a:t>
            </a:r>
            <a:r>
              <a:rPr lang="en-US" altLang="ko-KR" baseline="0" dirty="0" smtClean="0"/>
              <a:t> events</a:t>
            </a:r>
            <a:r>
              <a:rPr lang="ko-KR" altLang="en-US" baseline="0" dirty="0" smtClean="0"/>
              <a:t>는 </a:t>
            </a:r>
            <a:r>
              <a:rPr lang="en-US" altLang="ko-KR" baseline="0" dirty="0" err="1" smtClean="0"/>
              <a:t>nivolumab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병용군의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92.6%, chemo </a:t>
            </a:r>
            <a:r>
              <a:rPr lang="ko-KR" altLang="en-US" baseline="0" dirty="0" err="1" smtClean="0"/>
              <a:t>단독군의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97.2%</a:t>
            </a:r>
            <a:r>
              <a:rPr lang="ko-KR" altLang="en-US" baseline="0" dirty="0" smtClean="0"/>
              <a:t>에서 발생하였습니다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치료와 관련된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Grade 3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adverse event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33.5%,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단독군의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36.9%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발생하였습니다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6103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PD-1 </a:t>
            </a:r>
            <a:r>
              <a:rPr lang="en-US" altLang="ko-KR" baseline="0" dirty="0" err="1" smtClean="0"/>
              <a:t>antibod</a:t>
            </a:r>
            <a:r>
              <a:rPr lang="ko-KR" altLang="en-US" baseline="0" dirty="0" smtClean="0"/>
              <a:t>인 </a:t>
            </a:r>
            <a:r>
              <a:rPr lang="en-US" altLang="ko-KR" baseline="0" dirty="0" err="1" smtClean="0"/>
              <a:t>nivolumab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T-cell</a:t>
            </a:r>
            <a:r>
              <a:rPr lang="ko-KR" altLang="en-US" baseline="0" dirty="0" smtClean="0"/>
              <a:t>의 기능을 회복시키는 역할을 수행하고</a:t>
            </a:r>
            <a:r>
              <a:rPr lang="en-US" altLang="ko-KR" baseline="0" dirty="0" smtClean="0"/>
              <a:t>, chemotherapy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direct, </a:t>
            </a:r>
            <a:r>
              <a:rPr lang="ko-KR" altLang="en-US" baseline="0" dirty="0" smtClean="0"/>
              <a:t>혹은 </a:t>
            </a:r>
            <a:r>
              <a:rPr lang="en-US" altLang="ko-KR" baseline="0" dirty="0" smtClean="0"/>
              <a:t>indirect immune-system activation</a:t>
            </a:r>
            <a:r>
              <a:rPr lang="ko-KR" altLang="en-US" baseline="0" dirty="0" smtClean="0"/>
              <a:t>을 통해 항암 면역체계를 강화시킵니다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최근 </a:t>
            </a:r>
            <a:r>
              <a:rPr lang="en-US" altLang="ko-KR" baseline="0" dirty="0" smtClean="0"/>
              <a:t>early phase trial</a:t>
            </a:r>
            <a:r>
              <a:rPr lang="ko-KR" altLang="en-US" baseline="0" dirty="0" smtClean="0"/>
              <a:t>에서 </a:t>
            </a:r>
            <a:r>
              <a:rPr lang="en-US" altLang="ko-KR" baseline="0" dirty="0" err="1" smtClean="0"/>
              <a:t>Nivolumab</a:t>
            </a:r>
            <a:r>
              <a:rPr lang="en-US" altLang="ko-KR" baseline="0" dirty="0" smtClean="0"/>
              <a:t> base</a:t>
            </a:r>
            <a:r>
              <a:rPr lang="ko-KR" altLang="en-US" baseline="0" dirty="0" smtClean="0"/>
              <a:t>의 </a:t>
            </a:r>
            <a:r>
              <a:rPr lang="en-US" altLang="ko-KR" baseline="0" dirty="0" err="1" smtClean="0"/>
              <a:t>neoadjuvant</a:t>
            </a:r>
            <a:r>
              <a:rPr lang="en-US" altLang="ko-KR" baseline="0" dirty="0" smtClean="0"/>
              <a:t> regimen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clinical activity</a:t>
            </a:r>
            <a:r>
              <a:rPr lang="ko-KR" altLang="en-US" baseline="0" dirty="0" smtClean="0"/>
              <a:t> 개선을 보여왔으나 </a:t>
            </a:r>
            <a:r>
              <a:rPr lang="en-US" altLang="ko-KR" baseline="0" dirty="0" smtClean="0"/>
              <a:t>phase 3 trial</a:t>
            </a:r>
            <a:r>
              <a:rPr lang="ko-KR" altLang="en-US" baseline="0" dirty="0" smtClean="0"/>
              <a:t>이 필요한 단계입니다</a:t>
            </a:r>
            <a:r>
              <a:rPr lang="en-US" altLang="ko-KR" baseline="0" dirty="0" smtClean="0"/>
              <a:t>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1312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치료과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관련된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grade 3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해당하는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adverse event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중 가장 흔한 것은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neutropenia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decreased neutrophil count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였습니다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9679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전반적으로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immune-mediated adverse event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많지 않았으며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대부분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grade 1 or 2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해당했습니다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병용군에서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가장 흔한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immune-mediated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부작용은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rash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였으며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명의 환자에서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grade 1-2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pneumonitis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발생했습니다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96914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치료와 관련된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adverse event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치료 중단하게 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병합군에서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10.2%, chemo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단독군에서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9.7%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였습니다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치료와 관련된 사망자는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명 발생했으며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모두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chemo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단독군에서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발생하였습니다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수술과 관련된 합병증으로 증명된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adverse event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병합군의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41.6%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발생하였으며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chemo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단독군에서는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46.7%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발생하였고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중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grade 3-4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해당하는 것은 각각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11.4%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14.8%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였습니다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93645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수술을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지연시킬만큼의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부작용은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3.4%, chemo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단독군의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5.1%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발생하였으며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수술 취소까지 이어진 것은 각각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1.1%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0.6%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였습니다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73601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err="1" smtClean="0"/>
              <a:t>Resectable</a:t>
            </a:r>
            <a:r>
              <a:rPr lang="ko-KR" altLang="en-US" dirty="0" smtClean="0"/>
              <a:t>한 </a:t>
            </a:r>
            <a:r>
              <a:rPr lang="en-US" altLang="ko-KR" dirty="0" smtClean="0"/>
              <a:t>NSCLC </a:t>
            </a:r>
            <a:r>
              <a:rPr lang="ko-KR" altLang="en-US" dirty="0" smtClean="0"/>
              <a:t>환자에서 </a:t>
            </a:r>
            <a:r>
              <a:rPr lang="en-US" altLang="ko-KR" dirty="0" err="1" smtClean="0"/>
              <a:t>neoadjuvant</a:t>
            </a:r>
            <a:r>
              <a:rPr lang="en-US" altLang="ko-KR" dirty="0" smtClean="0"/>
              <a:t> </a:t>
            </a:r>
            <a:r>
              <a:rPr lang="ko-KR" altLang="en-US" dirty="0" smtClean="0"/>
              <a:t>목적으로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nivolumab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chemo</a:t>
            </a:r>
            <a:r>
              <a:rPr lang="ko-KR" altLang="en-US" baseline="0" dirty="0" smtClean="0"/>
              <a:t>를 병행하는 것이 명확하게 더 긴 </a:t>
            </a:r>
            <a:r>
              <a:rPr lang="en-US" altLang="ko-KR" baseline="0" dirty="0" smtClean="0"/>
              <a:t>event-free </a:t>
            </a:r>
            <a:r>
              <a:rPr lang="en-US" altLang="ko-KR" baseline="0" dirty="0" err="1" smtClean="0"/>
              <a:t>surviva</a:t>
            </a:r>
            <a:r>
              <a:rPr lang="ko-KR" altLang="en-US" baseline="0" dirty="0" smtClean="0"/>
              <a:t>을 보였고</a:t>
            </a:r>
            <a:r>
              <a:rPr lang="en-US" altLang="ko-KR" baseline="0" dirty="0" smtClean="0"/>
              <a:t>, pathological complete response </a:t>
            </a:r>
            <a:r>
              <a:rPr lang="ko-KR" altLang="en-US" baseline="0" dirty="0" smtClean="0"/>
              <a:t>비율이 더 높았습니다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 </a:t>
            </a:r>
            <a:endParaRPr lang="en-US" altLang="ko-KR" baseline="0" dirty="0" smtClean="0"/>
          </a:p>
          <a:p>
            <a:r>
              <a:rPr lang="ko-KR" altLang="en-US" baseline="0" dirty="0" smtClean="0"/>
              <a:t>또한 </a:t>
            </a:r>
            <a:r>
              <a:rPr lang="en-US" altLang="ko-KR" baseline="0" dirty="0" err="1" smtClean="0"/>
              <a:t>neoadjuvant</a:t>
            </a:r>
            <a:r>
              <a:rPr lang="en-US" altLang="ko-KR" baseline="0" dirty="0" smtClean="0"/>
              <a:t> chemo</a:t>
            </a:r>
            <a:r>
              <a:rPr lang="ko-KR" altLang="en-US" baseline="0" dirty="0" smtClean="0"/>
              <a:t>에 </a:t>
            </a:r>
            <a:r>
              <a:rPr lang="en-US" altLang="ko-KR" baseline="0" dirty="0" err="1" smtClean="0"/>
              <a:t>nivolumab</a:t>
            </a:r>
            <a:r>
              <a:rPr lang="ko-KR" altLang="en-US" baseline="0" dirty="0" smtClean="0"/>
              <a:t>을 </a:t>
            </a:r>
            <a:r>
              <a:rPr lang="en-US" altLang="ko-KR" baseline="0" dirty="0" smtClean="0"/>
              <a:t>add</a:t>
            </a:r>
            <a:r>
              <a:rPr lang="ko-KR" altLang="en-US" baseline="0" dirty="0" smtClean="0"/>
              <a:t>하는 것은 </a:t>
            </a:r>
            <a:r>
              <a:rPr lang="en-US" altLang="ko-KR" baseline="0" dirty="0" smtClean="0"/>
              <a:t>adverse event </a:t>
            </a:r>
            <a:r>
              <a:rPr lang="ko-KR" altLang="en-US" baseline="0" dirty="0" smtClean="0"/>
              <a:t>발생률을 올리거나 수술을 지연시키지 않았습니다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3979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대부분의 </a:t>
            </a:r>
            <a:r>
              <a:rPr lang="en-US" altLang="ko-KR" dirty="0" smtClean="0"/>
              <a:t>Subgroup </a:t>
            </a:r>
            <a:r>
              <a:rPr lang="ko-KR" altLang="en-US" dirty="0" smtClean="0"/>
              <a:t>에서 </a:t>
            </a:r>
            <a:r>
              <a:rPr lang="en-US" altLang="ko-KR" baseline="0" dirty="0" err="1" smtClean="0"/>
              <a:t>nivolumab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chemo </a:t>
            </a:r>
            <a:r>
              <a:rPr lang="ko-KR" altLang="en-US" baseline="0" dirty="0" err="1" smtClean="0"/>
              <a:t>병합군이</a:t>
            </a:r>
            <a:r>
              <a:rPr lang="ko-KR" altLang="en-US" baseline="0" dirty="0" smtClean="0"/>
              <a:t> 더 좋은 </a:t>
            </a:r>
            <a:r>
              <a:rPr lang="en-US" altLang="ko-KR" baseline="0" dirty="0" smtClean="0"/>
              <a:t>clinical outcome</a:t>
            </a:r>
            <a:r>
              <a:rPr lang="ko-KR" altLang="en-US" baseline="0" dirty="0" smtClean="0"/>
              <a:t>을 보였는데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특히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Stage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환자군보다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stage IIIA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이득이 더 큰 것으로 나타났습니다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PD-L1 subgroup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에서도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benefi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확인되었는데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특히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이상의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expression level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가지고 있는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subgroup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이득이 더 큰 것으로 나타났습니다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b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overall survival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측면에서도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병용군이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chemo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단독군과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비교했을 때 예후가 좋을 것으로 예측되지만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추후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f/u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연구가 필요하겠습니다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69719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이번 연구에서는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병용군에서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pathological complete response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증가하는 경향성을 통해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event-free survival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과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pathological complete response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사이의 강력한 연관성을 확인할 수 있었습니다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Pathological complete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clinical benefit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사이의 연관성은 특히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resectable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NSCLC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치료 효과를 조기에 판정할 때 그 지표로써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pathological complete response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사용될 가능성을 제시하였습니다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46528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치료 이전의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altLang="ko-KR" baseline="0" dirty="0" smtClean="0"/>
              <a:t>irculating tumor DNA level</a:t>
            </a:r>
            <a:r>
              <a:rPr lang="ko-KR" altLang="en-US" baseline="0" dirty="0" smtClean="0"/>
              <a:t>은 수술 후 </a:t>
            </a:r>
            <a:r>
              <a:rPr lang="en-US" altLang="ko-KR" baseline="0" dirty="0" smtClean="0"/>
              <a:t>disease recurrence</a:t>
            </a:r>
            <a:r>
              <a:rPr lang="ko-KR" altLang="en-US" baseline="0" dirty="0" smtClean="0"/>
              <a:t>를 조기에 예측할 수 있는 지표로 사용될 수 있고</a:t>
            </a:r>
            <a:r>
              <a:rPr lang="en-US" altLang="ko-KR" baseline="0" dirty="0" smtClean="0"/>
              <a:t>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비록 이번 연구에서 일부의 참가자에 한해서만 </a:t>
            </a:r>
            <a:r>
              <a:rPr lang="en-US" altLang="ko-KR" baseline="0" dirty="0" err="1" smtClean="0"/>
              <a:t>ctDNA</a:t>
            </a:r>
            <a:r>
              <a:rPr lang="en-US" altLang="ko-KR" baseline="0" dirty="0" smtClean="0"/>
              <a:t> level</a:t>
            </a:r>
            <a:r>
              <a:rPr lang="ko-KR" altLang="en-US" baseline="0" dirty="0" smtClean="0"/>
              <a:t>을 측정할 수 있었으나</a:t>
            </a:r>
            <a:endParaRPr lang="en-US" altLang="ko-KR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err="1" smtClean="0"/>
              <a:t>neoadjuvant</a:t>
            </a:r>
            <a:r>
              <a:rPr lang="en-US" altLang="ko-KR" baseline="0" dirty="0" smtClean="0"/>
              <a:t> therapy</a:t>
            </a:r>
            <a:r>
              <a:rPr lang="ko-KR" altLang="en-US" baseline="0" dirty="0" smtClean="0"/>
              <a:t>를 통해 </a:t>
            </a:r>
            <a:r>
              <a:rPr lang="en-US" altLang="ko-KR" baseline="0" dirty="0" err="1" smtClean="0"/>
              <a:t>ctDNA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clearance</a:t>
            </a:r>
            <a:r>
              <a:rPr lang="ko-KR" altLang="en-US" baseline="0" dirty="0" smtClean="0"/>
              <a:t>가 좋은 예후를 조기에 예측할 수 있는 지표로 사용될 가능성을 제시했다고 볼 수 있습니다</a:t>
            </a:r>
            <a:r>
              <a:rPr lang="en-US" altLang="ko-KR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2528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2457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이번 </a:t>
            </a:r>
            <a:r>
              <a:rPr lang="en-US" altLang="ko-KR" dirty="0" smtClean="0"/>
              <a:t>open-label,</a:t>
            </a:r>
            <a:r>
              <a:rPr lang="en-US" altLang="ko-KR" baseline="0" dirty="0" smtClean="0"/>
              <a:t> phase 3 trial </a:t>
            </a:r>
            <a:r>
              <a:rPr lang="ko-KR" altLang="en-US" baseline="0" dirty="0" smtClean="0"/>
              <a:t>연구에서는 </a:t>
            </a:r>
            <a:r>
              <a:rPr lang="en-US" altLang="ko-KR" baseline="0" dirty="0" smtClean="0"/>
              <a:t>stage IB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IIIA </a:t>
            </a:r>
            <a:r>
              <a:rPr lang="ko-KR" altLang="en-US" baseline="0" dirty="0" smtClean="0"/>
              <a:t>의 </a:t>
            </a:r>
            <a:r>
              <a:rPr lang="en-US" altLang="ko-KR" baseline="0" dirty="0" err="1" smtClean="0"/>
              <a:t>resectable</a:t>
            </a:r>
            <a:r>
              <a:rPr lang="ko-KR" altLang="en-US" baseline="0" dirty="0" smtClean="0"/>
              <a:t>한 </a:t>
            </a:r>
            <a:r>
              <a:rPr lang="en-US" altLang="ko-KR" baseline="0" dirty="0" smtClean="0"/>
              <a:t>NSCLC </a:t>
            </a:r>
            <a:r>
              <a:rPr lang="ko-KR" altLang="en-US" baseline="0" dirty="0" smtClean="0"/>
              <a:t>환자들을 대상으로 수술 전 </a:t>
            </a:r>
            <a:r>
              <a:rPr lang="en-US" altLang="ko-KR" baseline="0" dirty="0" err="1" smtClean="0"/>
              <a:t>nivolumab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platinum-based chemo, </a:t>
            </a:r>
            <a:r>
              <a:rPr lang="ko-KR" altLang="en-US" baseline="0" dirty="0" smtClean="0"/>
              <a:t>혹은 </a:t>
            </a:r>
            <a:r>
              <a:rPr lang="en-US" altLang="ko-KR" baseline="0" dirty="0" smtClean="0"/>
              <a:t>platinum-based chemo </a:t>
            </a:r>
            <a:r>
              <a:rPr lang="ko-KR" altLang="en-US" baseline="0" dirty="0" smtClean="0"/>
              <a:t>단독으로 </a:t>
            </a:r>
            <a:r>
              <a:rPr lang="ko-KR" altLang="en-US" baseline="0" dirty="0" err="1" smtClean="0"/>
              <a:t>랜덤배정하였습니다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이전에 항암치료력이 없는 </a:t>
            </a:r>
            <a:r>
              <a:rPr lang="en-US" altLang="ko-KR" baseline="0" dirty="0" smtClean="0"/>
              <a:t>ECOG 0-1</a:t>
            </a:r>
            <a:r>
              <a:rPr lang="ko-KR" altLang="en-US" baseline="0" dirty="0" smtClean="0"/>
              <a:t>점 환자를 대상으로 하였으며</a:t>
            </a:r>
            <a:r>
              <a:rPr lang="en-US" altLang="ko-KR" baseline="0" dirty="0" smtClean="0"/>
              <a:t>, PD-L1 expression </a:t>
            </a:r>
            <a:r>
              <a:rPr lang="ko-KR" altLang="en-US" baseline="0" dirty="0" smtClean="0"/>
              <a:t>가능한 </a:t>
            </a:r>
            <a:r>
              <a:rPr lang="en-US" altLang="ko-KR" baseline="0" dirty="0" smtClean="0"/>
              <a:t>tumor</a:t>
            </a:r>
            <a:r>
              <a:rPr lang="ko-KR" altLang="en-US" baseline="0" dirty="0" smtClean="0"/>
              <a:t>를 대상으로 하였습니다</a:t>
            </a:r>
            <a:r>
              <a:rPr lang="en-US" altLang="ko-KR" baseline="0" dirty="0" smtClean="0"/>
              <a:t>. ALK translocation</a:t>
            </a:r>
            <a:r>
              <a:rPr lang="ko-KR" altLang="en-US" baseline="0" dirty="0" smtClean="0"/>
              <a:t>이나 </a:t>
            </a:r>
            <a:r>
              <a:rPr lang="en-US" altLang="ko-KR" baseline="0" dirty="0" smtClean="0"/>
              <a:t>EGFR mutation</a:t>
            </a:r>
            <a:r>
              <a:rPr lang="ko-KR" altLang="en-US" baseline="0" dirty="0" smtClean="0"/>
              <a:t>이 알려진 환자는 배제되었습니다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dirty="0" err="1" smtClean="0"/>
              <a:t>Nivolumab</a:t>
            </a:r>
            <a:r>
              <a:rPr lang="en-US" altLang="ko-KR" dirty="0" smtClean="0"/>
              <a:t> 360mg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platinum-doublet chemo </a:t>
            </a:r>
            <a:r>
              <a:rPr lang="ko-KR" altLang="en-US" baseline="0" dirty="0" smtClean="0"/>
              <a:t>혹은 </a:t>
            </a:r>
            <a:r>
              <a:rPr lang="en-US" altLang="ko-KR" baseline="0" dirty="0" smtClean="0"/>
              <a:t>chemo </a:t>
            </a:r>
            <a:r>
              <a:rPr lang="ko-KR" altLang="en-US" baseline="0" dirty="0" smtClean="0"/>
              <a:t>단독 치료가 </a:t>
            </a:r>
            <a:r>
              <a:rPr lang="en-US" altLang="ko-KR" baseline="0" dirty="0" smtClean="0"/>
              <a:t>3</a:t>
            </a:r>
            <a:r>
              <a:rPr lang="ko-KR" altLang="en-US" baseline="0" dirty="0" err="1" smtClean="0"/>
              <a:t>주간격</a:t>
            </a:r>
            <a:r>
              <a:rPr lang="en-US" altLang="ko-KR" baseline="0" dirty="0" smtClean="0"/>
              <a:t>, 3cycle</a:t>
            </a:r>
            <a:r>
              <a:rPr lang="ko-KR" altLang="en-US" baseline="0" dirty="0" smtClean="0"/>
              <a:t>에 걸쳐 수술 전 시행되었습니다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수술은 </a:t>
            </a:r>
            <a:r>
              <a:rPr lang="en-US" altLang="ko-KR" baseline="0" dirty="0" err="1" smtClean="0"/>
              <a:t>neoadjuvant</a:t>
            </a:r>
            <a:r>
              <a:rPr lang="en-US" altLang="ko-KR" baseline="0" dirty="0" smtClean="0"/>
              <a:t> chemo </a:t>
            </a:r>
            <a:r>
              <a:rPr lang="ko-KR" altLang="en-US" baseline="0" dirty="0" smtClean="0"/>
              <a:t>종료 이후 </a:t>
            </a:r>
            <a:r>
              <a:rPr lang="en-US" altLang="ko-KR" baseline="0" dirty="0" smtClean="0"/>
              <a:t>6</a:t>
            </a:r>
            <a:r>
              <a:rPr lang="ko-KR" altLang="en-US" baseline="0" dirty="0" smtClean="0"/>
              <a:t>주 이내에 계획되었으며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두 군 모두 수술 이후 </a:t>
            </a:r>
            <a:r>
              <a:rPr lang="en-US" altLang="ko-KR" baseline="0" dirty="0" smtClean="0"/>
              <a:t>4cycle</a:t>
            </a:r>
            <a:r>
              <a:rPr lang="ko-KR" altLang="en-US" baseline="0" dirty="0" smtClean="0"/>
              <a:t>까지 </a:t>
            </a:r>
            <a:r>
              <a:rPr lang="en-US" altLang="ko-KR" baseline="0" dirty="0" smtClean="0"/>
              <a:t>adjuvant chemo</a:t>
            </a:r>
            <a:r>
              <a:rPr lang="ko-KR" altLang="en-US" baseline="0" dirty="0" smtClean="0"/>
              <a:t>나 </a:t>
            </a:r>
            <a:r>
              <a:rPr lang="en-US" altLang="ko-KR" baseline="0" dirty="0" smtClean="0"/>
              <a:t>RT, </a:t>
            </a:r>
            <a:r>
              <a:rPr lang="ko-KR" altLang="en-US" baseline="0" dirty="0" smtClean="0"/>
              <a:t>혹은 두 치료 모두 시행될 수 있었습니다</a:t>
            </a:r>
            <a:r>
              <a:rPr lang="en-US" altLang="ko-KR" baseline="0" dirty="0" smtClean="0"/>
              <a:t>.</a:t>
            </a:r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6064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두 군</a:t>
            </a:r>
            <a:r>
              <a:rPr lang="ko-KR" altLang="en-US" baseline="0" dirty="0" smtClean="0"/>
              <a:t> 간의 </a:t>
            </a:r>
            <a:r>
              <a:rPr lang="en-US" altLang="ko-KR" baseline="0" dirty="0" smtClean="0"/>
              <a:t>baseline characteristics</a:t>
            </a:r>
            <a:r>
              <a:rPr lang="ko-KR" altLang="en-US" baseline="0" dirty="0" smtClean="0"/>
              <a:t>는 비슷하게 배정되었습니다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5817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Primary end point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event-free survival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pathological complete response </a:t>
            </a:r>
            <a:r>
              <a:rPr lang="ko-KR" altLang="en-US" baseline="0" dirty="0" smtClean="0"/>
              <a:t>였습니다</a:t>
            </a:r>
            <a:r>
              <a:rPr lang="en-US" altLang="ko-KR" baseline="0" dirty="0" smtClean="0"/>
              <a:t>. Secondary endpoint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overall survival </a:t>
            </a:r>
            <a:r>
              <a:rPr lang="ko-KR" altLang="en-US" baseline="0" dirty="0" smtClean="0"/>
              <a:t>이었으며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모든 </a:t>
            </a:r>
            <a:r>
              <a:rPr lang="ko-KR" altLang="en-US" baseline="0" dirty="0" err="1" smtClean="0"/>
              <a:t>환자군에서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safety</a:t>
            </a:r>
            <a:r>
              <a:rPr lang="ko-KR" altLang="en-US" baseline="0" dirty="0" smtClean="0"/>
              <a:t>가 평가되었습니다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Event-free survival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 다음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들이 발생할 때까지의 시간으로 정의했습니다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5977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err="1" smtClean="0"/>
              <a:t>Nivolumab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chemo</a:t>
            </a:r>
            <a:r>
              <a:rPr lang="ko-KR" altLang="en-US" dirty="0" smtClean="0"/>
              <a:t>를 병합하여 시행한 군의 </a:t>
            </a:r>
            <a:r>
              <a:rPr lang="en-US" altLang="ko-KR" dirty="0" smtClean="0"/>
              <a:t>median event-free survival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31.6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개월이었으며</a:t>
            </a:r>
            <a:r>
              <a:rPr lang="en-US" altLang="ko-KR" baseline="0" dirty="0" smtClean="0"/>
              <a:t>, chemo </a:t>
            </a:r>
            <a:r>
              <a:rPr lang="ko-KR" altLang="en-US" baseline="0" dirty="0" smtClean="0"/>
              <a:t>단독 </a:t>
            </a:r>
            <a:r>
              <a:rPr lang="ko-KR" altLang="en-US" baseline="0" dirty="0" err="1" smtClean="0"/>
              <a:t>시행군은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20.8 </a:t>
            </a:r>
            <a:r>
              <a:rPr lang="ko-KR" altLang="en-US" baseline="0" dirty="0" smtClean="0"/>
              <a:t>개월 이었습니다</a:t>
            </a:r>
            <a:r>
              <a:rPr lang="en-US" altLang="ko-KR" baseline="0" dirty="0" smtClean="0"/>
              <a:t>. </a:t>
            </a: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년을 기준으로 했을 때 </a:t>
            </a:r>
            <a:r>
              <a:rPr lang="en-US" altLang="ko-KR" baseline="0" dirty="0" smtClean="0"/>
              <a:t>disease progression</a:t>
            </a:r>
            <a:r>
              <a:rPr lang="ko-KR" altLang="en-US" baseline="0" dirty="0" smtClean="0"/>
              <a:t>이나 </a:t>
            </a:r>
            <a:r>
              <a:rPr lang="en-US" altLang="ko-KR" baseline="0" dirty="0" smtClean="0"/>
              <a:t>disease recur </a:t>
            </a:r>
            <a:r>
              <a:rPr lang="ko-KR" altLang="en-US" baseline="0" dirty="0" smtClean="0"/>
              <a:t>없이 생존할 가능성은 </a:t>
            </a:r>
            <a:r>
              <a:rPr lang="en-US" altLang="ko-KR" baseline="0" dirty="0" err="1" smtClean="0"/>
              <a:t>nivolumab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병용군에서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76.1%, chemo </a:t>
            </a:r>
            <a:r>
              <a:rPr lang="ko-KR" altLang="en-US" baseline="0" dirty="0" err="1" smtClean="0"/>
              <a:t>단독군에서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63.4%</a:t>
            </a:r>
            <a:r>
              <a:rPr lang="ko-KR" altLang="en-US" baseline="0" dirty="0" smtClean="0"/>
              <a:t>로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추산되었습니다</a:t>
            </a:r>
            <a:r>
              <a:rPr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년을 기준으로 했을 때는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nivolumab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병용군에서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63.8%, chemo </a:t>
            </a:r>
            <a:r>
              <a:rPr lang="ko-KR" altLang="en-US" baseline="0" dirty="0" err="1" smtClean="0"/>
              <a:t>단독군에서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45.3% </a:t>
            </a:r>
            <a:r>
              <a:rPr lang="ko-KR" altLang="en-US" baseline="0" dirty="0" smtClean="0"/>
              <a:t>였습니다</a:t>
            </a:r>
            <a:r>
              <a:rPr lang="en-US" altLang="ko-KR" baseline="0" dirty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88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Subgroup </a:t>
            </a:r>
            <a:r>
              <a:rPr lang="ko-KR" altLang="en-US" dirty="0" smtClean="0"/>
              <a:t>별로 확인했을 때도 </a:t>
            </a:r>
            <a:r>
              <a:rPr lang="en-US" altLang="ko-KR" baseline="0" dirty="0" err="1" smtClean="0"/>
              <a:t>nivolumab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병합군이</a:t>
            </a:r>
            <a:r>
              <a:rPr lang="ko-KR" altLang="en-US" baseline="0" dirty="0" smtClean="0"/>
              <a:t> </a:t>
            </a:r>
            <a:r>
              <a:rPr lang="en-US" altLang="ko-KR" dirty="0" smtClean="0"/>
              <a:t>Event-free survival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측면에서 </a:t>
            </a:r>
            <a:r>
              <a:rPr lang="ko-KR" altLang="en-US" baseline="0" dirty="0" err="1" smtClean="0"/>
              <a:t>우등한</a:t>
            </a:r>
            <a:r>
              <a:rPr lang="ko-KR" altLang="en-US" baseline="0" dirty="0" smtClean="0"/>
              <a:t> 결과를 보였습니다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5694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특히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Stage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Ib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환자군보다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stage IIIA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이득이 더 큰 것으로 나타났습니다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033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또한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PD-L1 expression level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별로 분류하였을 때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1%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미만의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expression level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가지는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subgroup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보다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이상의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expression level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가지고 있는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subgroup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nivolumab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병용군의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이득이 더 큰 것으로 나타났습니다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C691A-3EC2-4419-BF60-6DF30869BD8B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514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032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2826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8075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818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3780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7946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470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797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822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4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1032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91F6C-3ED7-406F-B7D9-247E10B3695B}" type="datetimeFigureOut">
              <a:rPr lang="ko-KR" altLang="en-US" smtClean="0"/>
              <a:t>2022-05-09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BFCEA-8037-46DA-9591-AE951805F9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815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68192" y="5256760"/>
            <a:ext cx="9144000" cy="1216743"/>
          </a:xfrm>
        </p:spPr>
        <p:txBody>
          <a:bodyPr>
            <a:normAutofit/>
          </a:bodyPr>
          <a:lstStyle/>
          <a:p>
            <a:r>
              <a:rPr lang="en-US" altLang="ko-KR" sz="1100" dirty="0"/>
              <a:t>This article was published on April </a:t>
            </a:r>
            <a:r>
              <a:rPr lang="en-US" altLang="ko-KR" sz="1100" dirty="0" smtClean="0"/>
              <a:t>11, 2022</a:t>
            </a:r>
            <a:r>
              <a:rPr lang="en-US" altLang="ko-KR" sz="1100" dirty="0"/>
              <a:t>, at NEJM.org</a:t>
            </a:r>
            <a:r>
              <a:rPr lang="en-US" altLang="ko-KR" sz="1100" dirty="0" smtClean="0"/>
              <a:t>.</a:t>
            </a:r>
          </a:p>
          <a:p>
            <a:endParaRPr lang="en-US" altLang="ko-KR" sz="1100" dirty="0"/>
          </a:p>
          <a:p>
            <a:r>
              <a:rPr lang="ko-KR" altLang="en-US" dirty="0" smtClean="0"/>
              <a:t>호흡기내과 </a:t>
            </a:r>
            <a:r>
              <a:rPr lang="en-US" altLang="ko-KR" dirty="0" smtClean="0"/>
              <a:t>R3 </a:t>
            </a:r>
            <a:r>
              <a:rPr lang="ko-KR" altLang="en-US" dirty="0" smtClean="0"/>
              <a:t>이현정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808" y="312283"/>
            <a:ext cx="9032384" cy="495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27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5612129"/>
            <a:ext cx="10515600" cy="564833"/>
          </a:xfrm>
        </p:spPr>
        <p:txBody>
          <a:bodyPr>
            <a:normAutofit fontScale="55000" lnSpcReduction="20000"/>
          </a:bodyPr>
          <a:lstStyle/>
          <a:p>
            <a:r>
              <a:rPr lang="en-US" altLang="ko-KR" dirty="0"/>
              <a:t>Panel A depicts event-free survival (EFS) in patients with baseline disease stage IB–II.</a:t>
            </a:r>
          </a:p>
          <a:p>
            <a:r>
              <a:rPr lang="en-US" altLang="ko-KR" dirty="0"/>
              <a:t>Panel B depicts EFS in patients with baseline disease stage IIIA.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27906"/>
            <a:ext cx="5048250" cy="40576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2700" y="1056481"/>
            <a:ext cx="51435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9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1952" y="651436"/>
            <a:ext cx="5095875" cy="42291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4422" y="418038"/>
            <a:ext cx="3155238" cy="271734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4422" y="3396648"/>
            <a:ext cx="3155238" cy="263632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6330" y="3153678"/>
            <a:ext cx="3278158" cy="2879294"/>
          </a:xfrm>
          <a:prstGeom prst="rect">
            <a:avLst/>
          </a:prstGeom>
        </p:spPr>
      </p:pic>
      <p:sp>
        <p:nvSpPr>
          <p:cNvPr id="8" name="내용 개체 틀 2"/>
          <p:cNvSpPr txBox="1">
            <a:spLocks/>
          </p:cNvSpPr>
          <p:nvPr/>
        </p:nvSpPr>
        <p:spPr>
          <a:xfrm>
            <a:off x="381953" y="5166847"/>
            <a:ext cx="5276180" cy="1410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Panel A depicts event-free survival (EFS) in patients with programmed death ligand 1 (</a:t>
            </a:r>
            <a:r>
              <a:rPr lang="en-US" altLang="ko-KR" dirty="0" smtClean="0"/>
              <a:t>PDL1) expression </a:t>
            </a:r>
            <a:r>
              <a:rPr lang="en-US" altLang="ko-KR" dirty="0"/>
              <a:t>&lt;1</a:t>
            </a:r>
            <a:r>
              <a:rPr lang="en-US" altLang="ko-KR" dirty="0" smtClean="0"/>
              <a:t>%.</a:t>
            </a:r>
          </a:p>
          <a:p>
            <a:r>
              <a:rPr lang="en-US" altLang="ko-KR" dirty="0" smtClean="0"/>
              <a:t>Panel </a:t>
            </a:r>
            <a:r>
              <a:rPr lang="en-US" altLang="ko-KR" dirty="0"/>
              <a:t>B depicts EFS in patients with PD-L1 expression ≥1</a:t>
            </a:r>
            <a:r>
              <a:rPr lang="en-US" altLang="ko-KR" dirty="0" smtClean="0"/>
              <a:t>%.</a:t>
            </a:r>
          </a:p>
          <a:p>
            <a:r>
              <a:rPr lang="en-US" altLang="ko-KR" dirty="0"/>
              <a:t>Panel C depicts EFS in patients with PD-L1 expression 1–49%.</a:t>
            </a:r>
          </a:p>
          <a:p>
            <a:r>
              <a:rPr lang="en-US" altLang="ko-KR" dirty="0"/>
              <a:t>Panel D depicts EFS in patients with PD-L1 expression ≥50%.</a:t>
            </a:r>
            <a:endParaRPr lang="ko-KR" altLang="en-US" dirty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9" name="내용 개체 틀 2"/>
          <p:cNvSpPr txBox="1">
            <a:spLocks/>
          </p:cNvSpPr>
          <p:nvPr/>
        </p:nvSpPr>
        <p:spPr>
          <a:xfrm>
            <a:off x="6096000" y="5612129"/>
            <a:ext cx="4487227" cy="564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482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27906"/>
            <a:ext cx="4972050" cy="402907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080" y="894556"/>
            <a:ext cx="5095875" cy="4162425"/>
          </a:xfrm>
          <a:prstGeom prst="rect">
            <a:avLst/>
          </a:prstGeom>
        </p:spPr>
      </p:pic>
      <p:sp>
        <p:nvSpPr>
          <p:cNvPr id="6" name="내용 개체 틀 2"/>
          <p:cNvSpPr txBox="1">
            <a:spLocks/>
          </p:cNvSpPr>
          <p:nvPr/>
        </p:nvSpPr>
        <p:spPr>
          <a:xfrm>
            <a:off x="838200" y="5612129"/>
            <a:ext cx="10515600" cy="56483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Panel A depicts event-free survival (EFS) survival in patients with squamous </a:t>
            </a:r>
            <a:r>
              <a:rPr lang="en-US" altLang="ko-KR" dirty="0" smtClean="0"/>
              <a:t>tumor histology.</a:t>
            </a:r>
          </a:p>
          <a:p>
            <a:r>
              <a:rPr lang="en-US" altLang="ko-KR" dirty="0" smtClean="0"/>
              <a:t>Panel </a:t>
            </a:r>
            <a:r>
              <a:rPr lang="en-US" altLang="ko-KR" dirty="0"/>
              <a:t>B depicts EFS in patients with </a:t>
            </a:r>
            <a:r>
              <a:rPr lang="en-US" altLang="ko-KR" dirty="0" err="1"/>
              <a:t>nonsquamous</a:t>
            </a:r>
            <a:r>
              <a:rPr lang="en-US" altLang="ko-KR" dirty="0"/>
              <a:t> tumor histology.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778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889" y="475045"/>
            <a:ext cx="8367444" cy="274361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112" y="3286125"/>
            <a:ext cx="4549775" cy="337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6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275" y="242887"/>
            <a:ext cx="7029450" cy="637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7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259" y="519818"/>
            <a:ext cx="9249481" cy="590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9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25" y="490538"/>
            <a:ext cx="676275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96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575" y="42862"/>
            <a:ext cx="6800850" cy="67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6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700" y="280987"/>
            <a:ext cx="5562600" cy="629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8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6428423"/>
            <a:ext cx="10515600" cy="279083"/>
          </a:xfrm>
        </p:spPr>
        <p:txBody>
          <a:bodyPr>
            <a:normAutofit fontScale="55000" lnSpcReduction="20000"/>
          </a:bodyPr>
          <a:lstStyle/>
          <a:p>
            <a:r>
              <a:rPr lang="en-US" altLang="ko-KR" dirty="0"/>
              <a:t>Panel A depicts event-free survival (EFS) in patients with or without circulating tumor </a:t>
            </a:r>
            <a:r>
              <a:rPr lang="en-US" altLang="ko-KR" dirty="0" smtClean="0"/>
              <a:t>DNA (</a:t>
            </a:r>
            <a:r>
              <a:rPr lang="en-US" altLang="ko-KR" dirty="0" err="1" smtClean="0"/>
              <a:t>ctDNA</a:t>
            </a:r>
            <a:r>
              <a:rPr lang="en-US" altLang="ko-KR" dirty="0"/>
              <a:t>) clearance (CL).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t="27596"/>
          <a:stretch/>
        </p:blipFill>
        <p:spPr>
          <a:xfrm>
            <a:off x="2186939" y="456565"/>
            <a:ext cx="7164521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0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Approximately 20 to 25% of patients who receive a diagnosis of non–small cell lung cancer (NSCLC) have </a:t>
            </a:r>
            <a:r>
              <a:rPr lang="en-US" altLang="ko-KR" dirty="0" err="1" smtClean="0"/>
              <a:t>resectable</a:t>
            </a:r>
            <a:r>
              <a:rPr lang="en-US" altLang="ko-KR" dirty="0" smtClean="0"/>
              <a:t> disease; however, 30 to 55% of patients who undergo curative surgery have recurrence and ultimately die of their disease.</a:t>
            </a:r>
            <a:endParaRPr lang="ko-KR" altLang="en-US" dirty="0" smtClean="0"/>
          </a:p>
          <a:p>
            <a:r>
              <a:rPr lang="en-US" altLang="ko-KR" dirty="0" smtClean="0"/>
              <a:t>The absolute </a:t>
            </a:r>
            <a:r>
              <a:rPr lang="en-US" altLang="ko-KR" dirty="0"/>
              <a:t>difference in 5-year </a:t>
            </a:r>
            <a:r>
              <a:rPr lang="en-US" altLang="ko-KR" dirty="0" smtClean="0"/>
              <a:t>recurrence free survival </a:t>
            </a:r>
            <a:r>
              <a:rPr lang="en-US" altLang="ko-KR" dirty="0"/>
              <a:t>and overall survival with </a:t>
            </a:r>
            <a:r>
              <a:rPr lang="en-US" altLang="ko-KR" dirty="0" err="1" smtClean="0"/>
              <a:t>neoadjuvant</a:t>
            </a:r>
            <a:r>
              <a:rPr lang="en-US" altLang="ko-KR" dirty="0" smtClean="0"/>
              <a:t> chemotherapy </a:t>
            </a:r>
            <a:r>
              <a:rPr lang="en-US" altLang="ko-KR" dirty="0"/>
              <a:t>as compared with </a:t>
            </a:r>
            <a:r>
              <a:rPr lang="en-US" altLang="ko-KR" dirty="0" smtClean="0"/>
              <a:t>surgery alone </a:t>
            </a:r>
            <a:r>
              <a:rPr lang="en-US" altLang="ko-KR" dirty="0"/>
              <a:t>is only 5 to 6 percentage </a:t>
            </a:r>
            <a:r>
              <a:rPr lang="en-US" altLang="ko-KR" dirty="0" smtClean="0"/>
              <a:t>points.</a:t>
            </a:r>
          </a:p>
        </p:txBody>
      </p:sp>
    </p:spTree>
    <p:extLst>
      <p:ext uri="{BB962C8B-B14F-4D97-AF65-F5344CB8AC3E}">
        <p14:creationId xmlns:p14="http://schemas.microsoft.com/office/powerpoint/2010/main" val="184630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5749289"/>
            <a:ext cx="10515600" cy="427673"/>
          </a:xfrm>
        </p:spPr>
        <p:txBody>
          <a:bodyPr>
            <a:normAutofit fontScale="62500" lnSpcReduction="20000"/>
          </a:bodyPr>
          <a:lstStyle/>
          <a:p>
            <a:r>
              <a:rPr lang="en-US" altLang="ko-KR" dirty="0"/>
              <a:t>Panel B depicts pathological complete response (</a:t>
            </a:r>
            <a:r>
              <a:rPr lang="en-US" altLang="ko-KR" dirty="0" err="1"/>
              <a:t>pCR</a:t>
            </a:r>
            <a:r>
              <a:rPr lang="en-US" altLang="ko-KR" dirty="0"/>
              <a:t>) in </a:t>
            </a:r>
            <a:r>
              <a:rPr lang="en-US" altLang="ko-KR" dirty="0" smtClean="0"/>
              <a:t>patients with </a:t>
            </a:r>
            <a:r>
              <a:rPr lang="en-US" altLang="ko-KR" dirty="0"/>
              <a:t>or without </a:t>
            </a:r>
            <a:r>
              <a:rPr lang="en-US" altLang="ko-KR" dirty="0" err="1"/>
              <a:t>ctDNA</a:t>
            </a:r>
            <a:r>
              <a:rPr lang="en-US" altLang="ko-KR" dirty="0"/>
              <a:t> CL.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938" y="278816"/>
            <a:ext cx="6314123" cy="527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37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517" y="1027906"/>
            <a:ext cx="8826965" cy="459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4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027" y="365125"/>
            <a:ext cx="7179945" cy="591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8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b="1749"/>
          <a:stretch/>
        </p:blipFill>
        <p:spPr>
          <a:xfrm>
            <a:off x="1851660" y="1027906"/>
            <a:ext cx="8986258" cy="450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2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517" y="1027906"/>
            <a:ext cx="8826965" cy="459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9366" y="365125"/>
            <a:ext cx="7093268" cy="572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6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In patients with </a:t>
            </a:r>
            <a:r>
              <a:rPr lang="en-US" altLang="ko-KR" dirty="0" err="1"/>
              <a:t>resectable</a:t>
            </a:r>
            <a:r>
              <a:rPr lang="en-US" altLang="ko-KR" dirty="0"/>
              <a:t> NSCLC, </a:t>
            </a:r>
            <a:r>
              <a:rPr lang="en-US" altLang="ko-KR" dirty="0" err="1"/>
              <a:t>neoadjuvant</a:t>
            </a:r>
            <a:r>
              <a:rPr lang="en-US" altLang="ko-KR" dirty="0"/>
              <a:t> </a:t>
            </a:r>
            <a:r>
              <a:rPr lang="en-US" altLang="ko-KR" dirty="0" err="1"/>
              <a:t>nivolumab</a:t>
            </a:r>
            <a:r>
              <a:rPr lang="en-US" altLang="ko-KR" dirty="0"/>
              <a:t> plus chemotherapy </a:t>
            </a:r>
            <a:r>
              <a:rPr lang="en-US" altLang="ko-KR" dirty="0" smtClean="0"/>
              <a:t>resulted in </a:t>
            </a:r>
            <a:r>
              <a:rPr lang="en-US" altLang="ko-KR" dirty="0"/>
              <a:t>significantly longer event-free survival and a higher percentage of </a:t>
            </a:r>
            <a:r>
              <a:rPr lang="en-US" altLang="ko-KR" dirty="0" smtClean="0"/>
              <a:t>patients with </a:t>
            </a:r>
            <a:r>
              <a:rPr lang="en-US" altLang="ko-KR" dirty="0"/>
              <a:t>a pathological complete response than chemotherapy </a:t>
            </a:r>
            <a:r>
              <a:rPr lang="en-US" altLang="ko-KR" dirty="0" smtClean="0"/>
              <a:t>alone.</a:t>
            </a:r>
          </a:p>
          <a:p>
            <a:r>
              <a:rPr lang="en-US" altLang="ko-KR" dirty="0" smtClean="0"/>
              <a:t>The addition of </a:t>
            </a:r>
            <a:r>
              <a:rPr lang="en-US" altLang="ko-KR" dirty="0" err="1"/>
              <a:t>nivolumab</a:t>
            </a:r>
            <a:r>
              <a:rPr lang="en-US" altLang="ko-KR" dirty="0"/>
              <a:t> to </a:t>
            </a:r>
            <a:r>
              <a:rPr lang="en-US" altLang="ko-KR" dirty="0" err="1"/>
              <a:t>neoadjuvant</a:t>
            </a:r>
            <a:r>
              <a:rPr lang="en-US" altLang="ko-KR" dirty="0"/>
              <a:t> chemotherapy did not increase the incidence </a:t>
            </a:r>
            <a:r>
              <a:rPr lang="en-US" altLang="ko-KR" dirty="0" smtClean="0"/>
              <a:t>of adverse </a:t>
            </a:r>
            <a:r>
              <a:rPr lang="en-US" altLang="ko-KR" dirty="0"/>
              <a:t>events or impede the feasibility of surgery.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753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Better clinical outcomes with </a:t>
            </a:r>
            <a:r>
              <a:rPr lang="en-US" altLang="ko-KR" dirty="0" err="1"/>
              <a:t>nivolumab</a:t>
            </a:r>
            <a:r>
              <a:rPr lang="en-US" altLang="ko-KR" dirty="0"/>
              <a:t> plus chemotherapy than with chemotherapy alone were observed in most subgroups; greater benefit was seen in patients with stage IIIA disease than in those with stage IB or II disease</a:t>
            </a:r>
            <a:r>
              <a:rPr lang="en-US" altLang="ko-KR" dirty="0" smtClean="0"/>
              <a:t>.</a:t>
            </a:r>
          </a:p>
          <a:p>
            <a:r>
              <a:rPr lang="en-US" altLang="ko-KR" dirty="0"/>
              <a:t>A benefit with </a:t>
            </a:r>
            <a:r>
              <a:rPr lang="en-US" altLang="ko-KR" dirty="0" err="1"/>
              <a:t>nivolumab</a:t>
            </a:r>
            <a:r>
              <a:rPr lang="en-US" altLang="ko-KR" dirty="0"/>
              <a:t> plus chemotherapy was seen across PD-L1 subgroups, with a greater event-free survival benefit in patients with a tumor PD-L1 expression level of 1% or more than in those </a:t>
            </a:r>
            <a:r>
              <a:rPr lang="en-US" altLang="ko-KR" dirty="0" smtClean="0"/>
              <a:t>with a </a:t>
            </a:r>
            <a:r>
              <a:rPr lang="en-US" altLang="ko-KR" dirty="0"/>
              <a:t>level of less than 1</a:t>
            </a:r>
            <a:r>
              <a:rPr lang="en-US" altLang="ko-KR" dirty="0" smtClean="0"/>
              <a:t>%.</a:t>
            </a:r>
          </a:p>
          <a:p>
            <a:r>
              <a:rPr lang="en-US" altLang="ko-KR" dirty="0"/>
              <a:t>The first interim analysis of overall survival showed a potential trend in favor of </a:t>
            </a:r>
            <a:r>
              <a:rPr lang="en-US" altLang="ko-KR" dirty="0" err="1"/>
              <a:t>nivolumab</a:t>
            </a:r>
            <a:r>
              <a:rPr lang="en-US" altLang="ko-KR" dirty="0"/>
              <a:t> plus chemotherapy as compared with chemotherapy alone. Continued follow-up is required for data on overall survival to mature.</a:t>
            </a:r>
            <a:r>
              <a:rPr lang="en-US" altLang="ko-KR" dirty="0" smtClean="0"/>
              <a:t> </a:t>
            </a:r>
          </a:p>
          <a:p>
            <a:endParaRPr lang="ko-KR" altLang="en-US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92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In addition to the increased likelihood of pathological complete response with </a:t>
            </a:r>
            <a:r>
              <a:rPr lang="en-US" altLang="ko-KR" dirty="0" err="1"/>
              <a:t>neoadjuvant</a:t>
            </a:r>
            <a:r>
              <a:rPr lang="en-US" altLang="ko-KR" dirty="0"/>
              <a:t> </a:t>
            </a:r>
            <a:r>
              <a:rPr lang="en-US" altLang="ko-KR" dirty="0" err="1"/>
              <a:t>nivolumab</a:t>
            </a:r>
            <a:r>
              <a:rPr lang="en-US" altLang="ko-KR" dirty="0"/>
              <a:t> plus </a:t>
            </a:r>
            <a:r>
              <a:rPr lang="en-US" altLang="ko-KR" dirty="0" smtClean="0"/>
              <a:t>chemotherapy, a </a:t>
            </a:r>
            <a:r>
              <a:rPr lang="en-US" altLang="ko-KR" dirty="0"/>
              <a:t>robust link of pathological complete response with event-free survival was seen in our trial and may have contributed to the significant event free survival benefit.</a:t>
            </a:r>
          </a:p>
          <a:p>
            <a:r>
              <a:rPr lang="en-US" altLang="ko-KR" dirty="0"/>
              <a:t>This strong association between pathological complete response and clinical benefit is particularly notable and suggests that pathological complete response shows promise as an early indicator of therapeutic </a:t>
            </a:r>
            <a:r>
              <a:rPr lang="en-US" altLang="ko-KR" dirty="0" smtClean="0"/>
              <a:t>efficacy in </a:t>
            </a:r>
            <a:r>
              <a:rPr lang="en-US" altLang="ko-KR" dirty="0" err="1"/>
              <a:t>resectable</a:t>
            </a:r>
            <a:r>
              <a:rPr lang="en-US" altLang="ko-KR" dirty="0"/>
              <a:t> NSCLC.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305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Pretreatment levels of </a:t>
            </a:r>
            <a:r>
              <a:rPr lang="en-US" altLang="ko-KR" dirty="0" err="1"/>
              <a:t>ctDNA</a:t>
            </a:r>
            <a:r>
              <a:rPr lang="en-US" altLang="ko-KR" dirty="0"/>
              <a:t> are a potential early indicator of disease recurrence after surgery.</a:t>
            </a:r>
          </a:p>
          <a:p>
            <a:r>
              <a:rPr lang="en-US" altLang="ko-KR" dirty="0"/>
              <a:t>Although </a:t>
            </a:r>
            <a:r>
              <a:rPr lang="en-US" altLang="ko-KR" dirty="0" err="1"/>
              <a:t>presurgery</a:t>
            </a:r>
            <a:r>
              <a:rPr lang="en-US" altLang="ko-KR" dirty="0"/>
              <a:t> assessment of </a:t>
            </a:r>
            <a:r>
              <a:rPr lang="en-US" altLang="ko-KR" dirty="0" err="1"/>
              <a:t>ctDNA</a:t>
            </a:r>
            <a:r>
              <a:rPr lang="en-US" altLang="ko-KR" dirty="0"/>
              <a:t> clearance was limited to a subgroup of patients in our trial, the data suggest that clearance during </a:t>
            </a:r>
            <a:r>
              <a:rPr lang="en-US" altLang="ko-KR" dirty="0" err="1"/>
              <a:t>neoadjuvant</a:t>
            </a:r>
            <a:r>
              <a:rPr lang="en-US" altLang="ko-KR" dirty="0"/>
              <a:t> therapy may be an early predictor of favorable outcomes, a </a:t>
            </a:r>
            <a:r>
              <a:rPr lang="en-US" altLang="ko-KR" dirty="0" smtClean="0"/>
              <a:t>finding consistent </a:t>
            </a:r>
            <a:r>
              <a:rPr lang="en-US" altLang="ko-KR" dirty="0"/>
              <a:t>with those from previous early-phase studies.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783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/>
              <a:t>Nivolumab</a:t>
            </a:r>
            <a:r>
              <a:rPr lang="en-US" altLang="ko-KR" dirty="0"/>
              <a:t>, a fully human </a:t>
            </a:r>
            <a:r>
              <a:rPr lang="en-US" altLang="ko-KR" dirty="0" smtClean="0"/>
              <a:t>anti–programmed death </a:t>
            </a:r>
            <a:r>
              <a:rPr lang="en-US" altLang="ko-KR" dirty="0"/>
              <a:t>1 (PD-1) antibody, restores the function </a:t>
            </a:r>
            <a:r>
              <a:rPr lang="en-US" altLang="ko-KR" dirty="0" smtClean="0"/>
              <a:t>of existing </a:t>
            </a:r>
            <a:r>
              <a:rPr lang="en-US" altLang="ko-KR" dirty="0"/>
              <a:t>antitumor T cells, and chemotherapy </a:t>
            </a:r>
            <a:r>
              <a:rPr lang="en-US" altLang="ko-KR" dirty="0" smtClean="0"/>
              <a:t>enhances antitumor </a:t>
            </a:r>
            <a:r>
              <a:rPr lang="en-US" altLang="ko-KR" dirty="0"/>
              <a:t>immunity through direct </a:t>
            </a:r>
            <a:r>
              <a:rPr lang="en-US" altLang="ko-KR" dirty="0" smtClean="0"/>
              <a:t>or indirect </a:t>
            </a:r>
            <a:r>
              <a:rPr lang="en-US" altLang="ko-KR" dirty="0"/>
              <a:t>immune-system </a:t>
            </a:r>
            <a:r>
              <a:rPr lang="en-US" altLang="ko-KR" dirty="0" smtClean="0"/>
              <a:t>activation.</a:t>
            </a:r>
          </a:p>
          <a:p>
            <a:r>
              <a:rPr lang="en-US" altLang="ko-KR" dirty="0" smtClean="0"/>
              <a:t>In early-phase trials, </a:t>
            </a:r>
            <a:r>
              <a:rPr lang="en-US" altLang="ko-KR" dirty="0" err="1" smtClean="0"/>
              <a:t>nivolumab</a:t>
            </a:r>
            <a:r>
              <a:rPr lang="en-US" altLang="ko-KR" dirty="0" smtClean="0"/>
              <a:t> based </a:t>
            </a:r>
            <a:r>
              <a:rPr lang="en-US" altLang="ko-KR" dirty="0" err="1" smtClean="0"/>
              <a:t>neoadjuvant</a:t>
            </a:r>
            <a:r>
              <a:rPr lang="en-US" altLang="ko-KR" dirty="0" smtClean="0"/>
              <a:t> regimens have shown promising clinical activity; however, data from phase 3 trials are needed to confirm these findings.</a:t>
            </a:r>
            <a:endParaRPr lang="ko-KR" altLang="en-US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768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217024"/>
            <a:ext cx="9144000" cy="1216743"/>
          </a:xfrm>
        </p:spPr>
        <p:txBody>
          <a:bodyPr/>
          <a:lstStyle/>
          <a:p>
            <a:r>
              <a:rPr lang="en-US" altLang="ko-KR" dirty="0" smtClean="0"/>
              <a:t>Thank you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676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48476"/>
            <a:ext cx="12180711" cy="2305635"/>
          </a:xfrm>
          <a:prstGeom prst="rect">
            <a:avLst/>
          </a:prstGeom>
        </p:spPr>
      </p:pic>
      <p:sp>
        <p:nvSpPr>
          <p:cNvPr id="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Methods-study design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479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521" y="157941"/>
            <a:ext cx="5220957" cy="635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8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26" y="58574"/>
            <a:ext cx="11416947" cy="679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77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Methods-end points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The </a:t>
            </a:r>
            <a:r>
              <a:rPr lang="en-US" altLang="ko-KR" dirty="0"/>
              <a:t>primary end </a:t>
            </a:r>
            <a:r>
              <a:rPr lang="en-US" altLang="ko-KR" dirty="0" smtClean="0"/>
              <a:t>points were </a:t>
            </a:r>
            <a:r>
              <a:rPr lang="en-US" altLang="ko-KR" dirty="0"/>
              <a:t>event-free survival and pathological complete response (0% viable tumor </a:t>
            </a:r>
            <a:r>
              <a:rPr lang="en-US" altLang="ko-KR" dirty="0" smtClean="0"/>
              <a:t>in resected </a:t>
            </a:r>
            <a:r>
              <a:rPr lang="en-US" altLang="ko-KR" dirty="0"/>
              <a:t>lung and lymph nodes), both evaluated by blinded independent review.</a:t>
            </a:r>
          </a:p>
          <a:p>
            <a:r>
              <a:rPr lang="en-US" altLang="ko-KR" dirty="0"/>
              <a:t>Overall survival was a key secondary end </a:t>
            </a:r>
            <a:r>
              <a:rPr lang="en-US" altLang="ko-KR" dirty="0" smtClean="0"/>
              <a:t>point.</a:t>
            </a:r>
          </a:p>
          <a:p>
            <a:r>
              <a:rPr lang="en-US" altLang="ko-KR" dirty="0" smtClean="0"/>
              <a:t>Safety </a:t>
            </a:r>
            <a:r>
              <a:rPr lang="en-US" altLang="ko-KR" dirty="0"/>
              <a:t>was assessed in all </a:t>
            </a:r>
            <a:r>
              <a:rPr lang="en-US" altLang="ko-KR" dirty="0" smtClean="0"/>
              <a:t>treated patients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* Any </a:t>
            </a:r>
            <a:r>
              <a:rPr lang="en-US" altLang="ko-KR" dirty="0"/>
              <a:t>progression of disease precluding surgery, progression or recurrence of disease after surgery, progression of disease in the absence of surgery, or death from any cause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535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Results-Median Event-free Survival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9522490" cy="398495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9275" y="4166699"/>
            <a:ext cx="2495941" cy="283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85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987" y="285750"/>
            <a:ext cx="7058025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3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1745</Words>
  <Application>Microsoft Office PowerPoint</Application>
  <PresentationFormat>와이드스크린</PresentationFormat>
  <Paragraphs>125</Paragraphs>
  <Slides>30</Slides>
  <Notes>28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3" baseType="lpstr">
      <vt:lpstr>맑은 고딕</vt:lpstr>
      <vt:lpstr>Arial</vt:lpstr>
      <vt:lpstr>Office 테마</vt:lpstr>
      <vt:lpstr>PowerPoint 프레젠테이션</vt:lpstr>
      <vt:lpstr>Background</vt:lpstr>
      <vt:lpstr>Background</vt:lpstr>
      <vt:lpstr>Methods-study design</vt:lpstr>
      <vt:lpstr>PowerPoint 프레젠테이션</vt:lpstr>
      <vt:lpstr>PowerPoint 프레젠테이션</vt:lpstr>
      <vt:lpstr>Methods-end points</vt:lpstr>
      <vt:lpstr>Results-Median Event-free Survival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Conclusions</vt:lpstr>
      <vt:lpstr>Conclusions</vt:lpstr>
      <vt:lpstr>Conclusions</vt:lpstr>
      <vt:lpstr>Conclusions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SV603O5WDS061</dc:creator>
  <cp:lastModifiedBy>한민(내과부)</cp:lastModifiedBy>
  <cp:revision>47</cp:revision>
  <dcterms:created xsi:type="dcterms:W3CDTF">2022-05-09T05:50:54Z</dcterms:created>
  <dcterms:modified xsi:type="dcterms:W3CDTF">2022-05-09T15:01:19Z</dcterms:modified>
</cp:coreProperties>
</file>