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8" r:id="rId2"/>
    <p:sldId id="379" r:id="rId3"/>
    <p:sldId id="385" r:id="rId4"/>
    <p:sldId id="386" r:id="rId5"/>
    <p:sldId id="378" r:id="rId6"/>
    <p:sldId id="377" r:id="rId7"/>
    <p:sldId id="351" r:id="rId8"/>
    <p:sldId id="366" r:id="rId9"/>
    <p:sldId id="387" r:id="rId10"/>
    <p:sldId id="350" r:id="rId11"/>
    <p:sldId id="380" r:id="rId12"/>
    <p:sldId id="368" r:id="rId13"/>
    <p:sldId id="384" r:id="rId14"/>
    <p:sldId id="381" r:id="rId15"/>
    <p:sldId id="383" r:id="rId16"/>
    <p:sldId id="352" r:id="rId17"/>
    <p:sldId id="358" r:id="rId18"/>
    <p:sldId id="370" r:id="rId19"/>
    <p:sldId id="371" r:id="rId20"/>
    <p:sldId id="357" r:id="rId21"/>
    <p:sldId id="360" r:id="rId22"/>
    <p:sldId id="388" r:id="rId23"/>
    <p:sldId id="373" r:id="rId24"/>
    <p:sldId id="354" r:id="rId25"/>
    <p:sldId id="376" r:id="rId26"/>
    <p:sldId id="374" r:id="rId27"/>
    <p:sldId id="375" r:id="rId28"/>
    <p:sldId id="326" r:id="rId29"/>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테마 스타일 1 - 강조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테마 스타일 1 - 강조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E25E649-3F16-4E02-A733-19D2CDBF48F0}" styleName="보통 스타일 3 - 강조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42" autoAdjust="0"/>
    <p:restoredTop sz="93664" autoAdjust="0"/>
  </p:normalViewPr>
  <p:slideViewPr>
    <p:cSldViewPr>
      <p:cViewPr>
        <p:scale>
          <a:sx n="106" d="100"/>
          <a:sy n="106" d="100"/>
        </p:scale>
        <p:origin x="-252"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0mokfv\Google%20&#46300;&#46972;&#51060;&#48652;\%23%23%206%20&#44256;&#50948;&#54744;&#44400;%20&#44208;&#54645;&#44160;&#51652;\2.%20Data%20&#51221;&#47532;\&#44256;&#50948;&#54744;&#44400;%20&#44208;&#54645;&#44160;&#51652;%20Data%20&#53685;&#54633;%2020150517%206&#52264;%20&#50756;&#4945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ltLang="ko-KR" dirty="0"/>
              <a:t>TST</a:t>
            </a:r>
            <a:r>
              <a:rPr lang="en-US" altLang="ko-KR" baseline="0" dirty="0"/>
              <a:t> </a:t>
            </a:r>
            <a:r>
              <a:rPr lang="ko-KR" altLang="en-US" baseline="0" dirty="0" smtClean="0"/>
              <a:t>시행횟수 </a:t>
            </a:r>
            <a:r>
              <a:rPr lang="en-US" altLang="ko-KR" baseline="0" dirty="0" smtClean="0"/>
              <a:t>(N=629)</a:t>
            </a:r>
            <a:endParaRPr lang="ko-KR" altLang="en-US" dirty="0"/>
          </a:p>
        </c:rich>
      </c:tx>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'TST 3회 (NICU제외) overview'!$B$2</c:f>
              <c:strCache>
                <c:ptCount val="1"/>
                <c:pt idx="0">
                  <c:v>명</c:v>
                </c:pt>
              </c:strCache>
            </c:strRef>
          </c:tx>
          <c:invertIfNegative val="0"/>
          <c:dLbls>
            <c:txPr>
              <a:bodyPr/>
              <a:lstStyle/>
              <a:p>
                <a:pPr>
                  <a:defRPr sz="1200"/>
                </a:pPr>
                <a:endParaRPr lang="ko-KR"/>
              </a:p>
            </c:txPr>
            <c:showLegendKey val="0"/>
            <c:showVal val="1"/>
            <c:showCatName val="0"/>
            <c:showSerName val="0"/>
            <c:showPercent val="0"/>
            <c:showBubbleSize val="0"/>
            <c:showLeaderLines val="0"/>
          </c:dLbls>
          <c:cat>
            <c:strRef>
              <c:f>'TST 3회 (NICU제외) overview'!$A$3:$A$9</c:f>
              <c:strCache>
                <c:ptCount val="7"/>
                <c:pt idx="0">
                  <c:v>0회</c:v>
                </c:pt>
                <c:pt idx="1">
                  <c:v>1회</c:v>
                </c:pt>
                <c:pt idx="2">
                  <c:v>2회</c:v>
                </c:pt>
                <c:pt idx="3">
                  <c:v>3회</c:v>
                </c:pt>
                <c:pt idx="4">
                  <c:v>4회</c:v>
                </c:pt>
                <c:pt idx="5">
                  <c:v>5회</c:v>
                </c:pt>
                <c:pt idx="6">
                  <c:v>6회</c:v>
                </c:pt>
              </c:strCache>
            </c:strRef>
          </c:cat>
          <c:val>
            <c:numRef>
              <c:f>'TST 3회 (NICU제외) overview'!$B$3:$B$9</c:f>
              <c:numCache>
                <c:formatCode>General</c:formatCode>
                <c:ptCount val="7"/>
                <c:pt idx="0">
                  <c:v>25</c:v>
                </c:pt>
                <c:pt idx="1">
                  <c:v>278</c:v>
                </c:pt>
                <c:pt idx="2">
                  <c:v>160</c:v>
                </c:pt>
                <c:pt idx="3">
                  <c:v>89</c:v>
                </c:pt>
                <c:pt idx="4">
                  <c:v>60</c:v>
                </c:pt>
                <c:pt idx="5">
                  <c:v>15</c:v>
                </c:pt>
                <c:pt idx="6">
                  <c:v>2</c:v>
                </c:pt>
              </c:numCache>
            </c:numRef>
          </c:val>
        </c:ser>
        <c:dLbls>
          <c:showLegendKey val="0"/>
          <c:showVal val="0"/>
          <c:showCatName val="0"/>
          <c:showSerName val="0"/>
          <c:showPercent val="0"/>
          <c:showBubbleSize val="0"/>
        </c:dLbls>
        <c:gapWidth val="150"/>
        <c:shape val="box"/>
        <c:axId val="41659008"/>
        <c:axId val="41668992"/>
        <c:axId val="0"/>
      </c:bar3DChart>
      <c:catAx>
        <c:axId val="41659008"/>
        <c:scaling>
          <c:orientation val="minMax"/>
        </c:scaling>
        <c:delete val="0"/>
        <c:axPos val="b"/>
        <c:numFmt formatCode="General" sourceLinked="1"/>
        <c:majorTickMark val="out"/>
        <c:minorTickMark val="none"/>
        <c:tickLblPos val="nextTo"/>
        <c:crossAx val="41668992"/>
        <c:crosses val="autoZero"/>
        <c:auto val="1"/>
        <c:lblAlgn val="ctr"/>
        <c:lblOffset val="100"/>
        <c:noMultiLvlLbl val="0"/>
      </c:catAx>
      <c:valAx>
        <c:axId val="41668992"/>
        <c:scaling>
          <c:orientation val="minMax"/>
        </c:scaling>
        <c:delete val="0"/>
        <c:axPos val="l"/>
        <c:majorGridlines/>
        <c:numFmt formatCode="General" sourceLinked="1"/>
        <c:majorTickMark val="out"/>
        <c:minorTickMark val="none"/>
        <c:tickLblPos val="nextTo"/>
        <c:crossAx val="41659008"/>
        <c:crosses val="autoZero"/>
        <c:crossBetween val="between"/>
      </c:valAx>
    </c:plotArea>
    <c:plotVisOnly val="1"/>
    <c:dispBlanksAs val="gap"/>
    <c:showDLblsOverMax val="0"/>
  </c:chart>
  <c:spPr>
    <a:solidFill>
      <a:schemeClr val="bg1"/>
    </a:solidFill>
  </c:sp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0.03542</cdr:x>
      <cdr:y>0.1391</cdr:y>
    </cdr:from>
    <cdr:to>
      <cdr:x>0.11458</cdr:x>
      <cdr:y>0.22556</cdr:y>
    </cdr:to>
    <cdr:sp macro="" textlink="">
      <cdr:nvSpPr>
        <cdr:cNvPr id="2" name="TextBox 1"/>
        <cdr:cNvSpPr txBox="1"/>
      </cdr:nvSpPr>
      <cdr:spPr>
        <a:xfrm xmlns:a="http://schemas.openxmlformats.org/drawingml/2006/main">
          <a:off x="161925" y="352425"/>
          <a:ext cx="361950" cy="2190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ko-KR" altLang="en-US"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dirty="0"/>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741966-4F1B-49FE-947C-243BDF7D25A0}" type="datetimeFigureOut">
              <a:rPr lang="ko-KR" altLang="en-US" smtClean="0"/>
              <a:pPr/>
              <a:t>2015-05-19</a:t>
            </a:fld>
            <a:endParaRPr lang="ko-KR" altLang="en-US" dirty="0"/>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dirty="0"/>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dirty="0"/>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07AB0B-3BDA-4425-A664-F7D6FF70F838}" type="slidenum">
              <a:rPr lang="ko-KR" altLang="en-US" smtClean="0"/>
              <a:pPr/>
              <a:t>‹#›</a:t>
            </a:fld>
            <a:endParaRPr lang="ko-KR" altLang="en-US" dirty="0"/>
          </a:p>
        </p:txBody>
      </p:sp>
    </p:spTree>
    <p:extLst>
      <p:ext uri="{BB962C8B-B14F-4D97-AF65-F5344CB8AC3E}">
        <p14:creationId xmlns:p14="http://schemas.microsoft.com/office/powerpoint/2010/main" val="421771746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www.nature.com/nature/journal/v469/n7331/fig_tab/nature09657_F1.html#auth-3" TargetMode="External"/><Relationship Id="rId3" Type="http://schemas.openxmlformats.org/officeDocument/2006/relationships/hyperlink" Target="http://www.nature.com/nature/journal/v469/n7331/full/nature09657.html" TargetMode="External"/><Relationship Id="rId7" Type="http://schemas.openxmlformats.org/officeDocument/2006/relationships/hyperlink" Target="http://www.nature.com/nature/journal/v469/n7331/full/nature09657.html#a2"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www.nature.com/nature/journal/v469/n7331/fig_tab/nature09657_F1.html#auth-2" TargetMode="External"/><Relationship Id="rId5" Type="http://schemas.openxmlformats.org/officeDocument/2006/relationships/hyperlink" Target="http://www.nature.com/nature/journal/v469/n7331/full/nature09657.html#a1" TargetMode="External"/><Relationship Id="rId10" Type="http://schemas.openxmlformats.org/officeDocument/2006/relationships/hyperlink" Target="http://www.nature.com/nature/journal/v469/n7331/fig_tab/nature09657_F1.html#auth-5" TargetMode="External"/><Relationship Id="rId4" Type="http://schemas.openxmlformats.org/officeDocument/2006/relationships/hyperlink" Target="http://www.nature.com/nature/journal/v469/n7331/fig_tab/nature09657_F1.html#auth-1" TargetMode="External"/><Relationship Id="rId9" Type="http://schemas.openxmlformats.org/officeDocument/2006/relationships/hyperlink" Target="http://www.nature.com/nature/journal/v469/n7331/fig_tab/nature09657_F1.html#auth-4"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a:t>
            </a:fld>
            <a:endParaRPr lang="ko-KR"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i="1" dirty="0" smtClean="0"/>
              <a:t>M. tuberculosis</a:t>
            </a:r>
            <a:r>
              <a:rPr lang="en-US" altLang="ko-KR" dirty="0" smtClean="0"/>
              <a:t> aerosol transmission and progression to infectious TB or non-infectious (latent) disease. A sizeable pool of latently infected people may relapse into active TB, years after their first exposure to the bacterium. Latent TB is commonly activated by immune suppression, as in the case of HIV. In cases of drug-susceptible (DS)-TB (denoted by an asterisk), 95% of patients recover upon treatment, whereas 5% relapse. If untreated (denoted by two asterisks), high mortality results.</a:t>
            </a:r>
          </a:p>
          <a:p>
            <a:r>
              <a:rPr lang="en-US" altLang="ko-KR" dirty="0" smtClean="0"/>
              <a:t>www.nature.com</a:t>
            </a:r>
          </a:p>
          <a:p>
            <a:r>
              <a:rPr lang="en-US" altLang="ko-KR" b="1" dirty="0" smtClean="0">
                <a:hlinkClick r:id="rId3"/>
              </a:rPr>
              <a:t>The challenge of new drug discovery for tuberculosis</a:t>
            </a:r>
            <a:endParaRPr lang="en-US" altLang="ko-KR" b="1" dirty="0" smtClean="0"/>
          </a:p>
          <a:p>
            <a:r>
              <a:rPr lang="en-US" altLang="ko-KR" dirty="0" smtClean="0">
                <a:hlinkClick r:id="rId4"/>
              </a:rPr>
              <a:t>Anil Koul</a:t>
            </a:r>
            <a:r>
              <a:rPr lang="en-US" altLang="ko-KR" dirty="0" smtClean="0"/>
              <a:t>,</a:t>
            </a:r>
            <a:r>
              <a:rPr lang="en-US" altLang="ko-KR" baseline="30000" dirty="0" smtClean="0">
                <a:hlinkClick r:id="rId5"/>
              </a:rPr>
              <a:t>1</a:t>
            </a:r>
            <a:r>
              <a:rPr lang="en-US" altLang="ko-KR" baseline="30000" dirty="0" smtClean="0"/>
              <a:t>, </a:t>
            </a:r>
            <a:endParaRPr lang="en-US" altLang="ko-KR" dirty="0" smtClean="0"/>
          </a:p>
          <a:p>
            <a:r>
              <a:rPr lang="en-US" altLang="ko-KR" dirty="0" smtClean="0">
                <a:hlinkClick r:id="rId6"/>
              </a:rPr>
              <a:t>Eric Arnoult</a:t>
            </a:r>
            <a:r>
              <a:rPr lang="en-US" altLang="ko-KR" dirty="0" smtClean="0"/>
              <a:t>,</a:t>
            </a:r>
            <a:r>
              <a:rPr lang="en-US" altLang="ko-KR" baseline="30000" dirty="0" smtClean="0">
                <a:hlinkClick r:id="rId7"/>
              </a:rPr>
              <a:t>2</a:t>
            </a:r>
            <a:r>
              <a:rPr lang="en-US" altLang="ko-KR" baseline="30000" dirty="0" smtClean="0"/>
              <a:t>, </a:t>
            </a:r>
            <a:endParaRPr lang="en-US" altLang="ko-KR" dirty="0" smtClean="0"/>
          </a:p>
          <a:p>
            <a:r>
              <a:rPr lang="en-US" altLang="ko-KR" dirty="0" err="1" smtClean="0">
                <a:hlinkClick r:id="rId8"/>
              </a:rPr>
              <a:t>Nacer</a:t>
            </a:r>
            <a:r>
              <a:rPr lang="en-US" altLang="ko-KR" dirty="0" smtClean="0">
                <a:hlinkClick r:id="rId8"/>
              </a:rPr>
              <a:t> Lounis</a:t>
            </a:r>
            <a:r>
              <a:rPr lang="en-US" altLang="ko-KR" dirty="0" smtClean="0"/>
              <a:t>,</a:t>
            </a:r>
            <a:r>
              <a:rPr lang="en-US" altLang="ko-KR" baseline="30000" dirty="0" smtClean="0">
                <a:hlinkClick r:id="rId5"/>
              </a:rPr>
              <a:t>1</a:t>
            </a:r>
            <a:r>
              <a:rPr lang="en-US" altLang="ko-KR" baseline="30000" dirty="0" smtClean="0"/>
              <a:t>, </a:t>
            </a:r>
            <a:endParaRPr lang="en-US" altLang="ko-KR" dirty="0" smtClean="0"/>
          </a:p>
          <a:p>
            <a:r>
              <a:rPr lang="en-US" altLang="ko-KR" dirty="0" smtClean="0">
                <a:hlinkClick r:id="rId9"/>
              </a:rPr>
              <a:t>Jerome Guillemont</a:t>
            </a:r>
            <a:r>
              <a:rPr lang="en-US" altLang="ko-KR" baseline="30000" dirty="0" smtClean="0">
                <a:hlinkClick r:id="rId7"/>
              </a:rPr>
              <a:t>2</a:t>
            </a:r>
            <a:r>
              <a:rPr lang="en-US" altLang="ko-KR" baseline="30000" dirty="0" smtClean="0"/>
              <a:t>, </a:t>
            </a:r>
            <a:endParaRPr lang="en-US" altLang="ko-KR" dirty="0" smtClean="0"/>
          </a:p>
          <a:p>
            <a:r>
              <a:rPr lang="en-US" altLang="ko-KR" dirty="0" smtClean="0"/>
              <a:t>&amp; </a:t>
            </a:r>
            <a:r>
              <a:rPr lang="en-US" altLang="ko-KR" dirty="0" err="1" smtClean="0">
                <a:hlinkClick r:id="rId10"/>
              </a:rPr>
              <a:t>Koen</a:t>
            </a:r>
            <a:r>
              <a:rPr lang="en-US" altLang="ko-KR" dirty="0" smtClean="0">
                <a:hlinkClick r:id="rId10"/>
              </a:rPr>
              <a:t> Andries</a:t>
            </a:r>
            <a:r>
              <a:rPr lang="en-US" altLang="ko-KR" baseline="30000" dirty="0" smtClean="0">
                <a:hlinkClick r:id="rId5"/>
              </a:rPr>
              <a:t>1</a:t>
            </a:r>
            <a:r>
              <a:rPr lang="en-US" altLang="ko-KR" baseline="30000" dirty="0" smtClean="0"/>
              <a:t>, </a:t>
            </a:r>
            <a:endParaRPr lang="en-US" altLang="ko-KR" dirty="0" smtClean="0"/>
          </a:p>
          <a:p>
            <a:r>
              <a:rPr lang="en-US" altLang="ko-KR" dirty="0" smtClean="0"/>
              <a:t>Journal </a:t>
            </a:r>
            <a:r>
              <a:rPr lang="en-US" altLang="ko-KR" dirty="0" err="1" smtClean="0"/>
              <a:t>name:Nature</a:t>
            </a:r>
            <a:r>
              <a:rPr lang="en-US" altLang="ko-KR" dirty="0" smtClean="0"/>
              <a:t> Volume: 469, Pages:483–490 Date published:(27 January 2011) DOI:doi:10.1038/nature09657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3</a:t>
            </a:fld>
            <a:endParaRPr lang="ko-KR" altLang="en-US" dirty="0"/>
          </a:p>
        </p:txBody>
      </p:sp>
    </p:spTree>
    <p:extLst>
      <p:ext uri="{BB962C8B-B14F-4D97-AF65-F5344CB8AC3E}">
        <p14:creationId xmlns:p14="http://schemas.microsoft.com/office/powerpoint/2010/main" val="996917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6</a:t>
            </a:fld>
            <a:endParaRPr lang="ko-KR" altLang="en-US" dirty="0"/>
          </a:p>
        </p:txBody>
      </p:sp>
    </p:spTree>
    <p:extLst>
      <p:ext uri="{BB962C8B-B14F-4D97-AF65-F5344CB8AC3E}">
        <p14:creationId xmlns:p14="http://schemas.microsoft.com/office/powerpoint/2010/main" val="2236735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9</a:t>
            </a:fld>
            <a:endParaRPr lang="ko-KR" altLang="en-US" dirty="0"/>
          </a:p>
        </p:txBody>
      </p:sp>
    </p:spTree>
    <p:extLst>
      <p:ext uri="{BB962C8B-B14F-4D97-AF65-F5344CB8AC3E}">
        <p14:creationId xmlns:p14="http://schemas.microsoft.com/office/powerpoint/2010/main" val="2236735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ko-KR" altLang="en-US" dirty="0" smtClean="0"/>
              <a:t>경청해주셔서 감사합니다</a:t>
            </a:r>
            <a:r>
              <a:rPr lang="en-US" altLang="ko-KR" dirty="0" smtClean="0"/>
              <a:t>.</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28</a:t>
            </a:fld>
            <a:endParaRPr lang="ko-KR"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2015-05-19</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pic>
        <p:nvPicPr>
          <p:cNvPr id="7" name="Picture 2"/>
          <p:cNvPicPr>
            <a:picLocks noChangeAspect="1" noChangeArrowheads="1"/>
          </p:cNvPicPr>
          <p:nvPr userDrawn="1"/>
        </p:nvPicPr>
        <p:blipFill>
          <a:blip r:embed="rId2" cstate="print"/>
          <a:srcRect/>
          <a:stretch>
            <a:fillRect/>
          </a:stretch>
        </p:blipFill>
        <p:spPr bwMode="auto">
          <a:xfrm>
            <a:off x="5326" y="0"/>
            <a:ext cx="9144000" cy="6858000"/>
          </a:xfrm>
          <a:prstGeom prst="rect">
            <a:avLst/>
          </a:prstGeom>
          <a:noFill/>
          <a:ln w="9525">
            <a:noFill/>
            <a:miter lim="800000"/>
            <a:headEnd/>
            <a:tailEnd/>
          </a:ln>
          <a:effectLst/>
        </p:spPr>
      </p:pic>
      <p:sp>
        <p:nvSpPr>
          <p:cNvPr id="8" name="직사각형 7"/>
          <p:cNvSpPr/>
          <p:nvPr userDrawn="1"/>
        </p:nvSpPr>
        <p:spPr>
          <a:xfrm>
            <a:off x="5220072" y="3933056"/>
            <a:ext cx="648072" cy="2448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2015-05-19</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2015-05-19</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solidFill>
                  <a:srgbClr val="0070C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defRPr>
            </a:lvl1pPr>
          </a:lstStyle>
          <a:p>
            <a:r>
              <a:rPr lang="ko-KR" altLang="en-US" smtClean="0"/>
              <a:t>마스터 제목 스타일 편집</a:t>
            </a:r>
            <a:endParaRPr lang="ko-KR" altLang="en-US"/>
          </a:p>
        </p:txBody>
      </p:sp>
      <p:sp>
        <p:nvSpPr>
          <p:cNvPr id="3" name="내용 개체 틀 2"/>
          <p:cNvSpPr>
            <a:spLocks noGrp="1"/>
          </p:cNvSpPr>
          <p:nvPr>
            <p:ph idx="1"/>
          </p:nvPr>
        </p:nvSpPr>
        <p:spPr/>
        <p:txBody>
          <a:bodyPr>
            <a:normAutofit/>
          </a:bodyPr>
          <a:lstStyle>
            <a:lvl1pPr marL="342900" indent="-342900">
              <a:lnSpc>
                <a:spcPct val="150000"/>
              </a:lnSpc>
              <a:buFont typeface="Wingdings" panose="05000000000000000000" pitchFamily="2" charset="2"/>
              <a:buChar char="ü"/>
              <a:defRPr sz="1800">
                <a:latin typeface="HY헤드라인M" panose="02030600000101010101" pitchFamily="18" charset="-127"/>
                <a:ea typeface="HY헤드라인M" panose="02030600000101010101" pitchFamily="18" charset="-127"/>
              </a:defRPr>
            </a:lvl1pPr>
            <a:lvl2pPr>
              <a:lnSpc>
                <a:spcPct val="150000"/>
              </a:lnSpc>
              <a:defRPr sz="1800">
                <a:latin typeface="HY헤드라인M" panose="02030600000101010101" pitchFamily="18" charset="-127"/>
                <a:ea typeface="HY헤드라인M" panose="02030600000101010101" pitchFamily="18" charset="-127"/>
              </a:defRPr>
            </a:lvl2pPr>
            <a:lvl3pPr>
              <a:lnSpc>
                <a:spcPct val="150000"/>
              </a:lnSpc>
              <a:defRPr sz="1800">
                <a:latin typeface="HY헤드라인M" panose="02030600000101010101" pitchFamily="18" charset="-127"/>
                <a:ea typeface="HY헤드라인M" panose="02030600000101010101" pitchFamily="18" charset="-127"/>
              </a:defRPr>
            </a:lvl3pPr>
            <a:lvl4pPr>
              <a:lnSpc>
                <a:spcPct val="150000"/>
              </a:lnSpc>
              <a:defRPr sz="1800">
                <a:latin typeface="HY헤드라인M" panose="02030600000101010101" pitchFamily="18" charset="-127"/>
                <a:ea typeface="HY헤드라인M" panose="02030600000101010101" pitchFamily="18" charset="-127"/>
              </a:defRPr>
            </a:lvl4pPr>
            <a:lvl5pPr>
              <a:lnSpc>
                <a:spcPct val="150000"/>
              </a:lnSpc>
              <a:defRPr sz="1800">
                <a:latin typeface="HY헤드라인M" panose="02030600000101010101" pitchFamily="18" charset="-127"/>
                <a:ea typeface="HY헤드라인M" panose="02030600000101010101" pitchFamily="18" charset="-127"/>
              </a:defRPr>
            </a:lvl5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2015-05-19</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2015-05-19</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2015-05-19</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E44A51CF-8D24-4855-A889-3014CC995E25}" type="datetimeFigureOut">
              <a:rPr lang="ko-KR" altLang="en-US" smtClean="0"/>
              <a:pPr/>
              <a:t>2015-05-19</a:t>
            </a:fld>
            <a:endParaRPr lang="ko-KR" altLang="en-US" dirty="0"/>
          </a:p>
        </p:txBody>
      </p:sp>
      <p:sp>
        <p:nvSpPr>
          <p:cNvPr id="8" name="바닥글 개체 틀 7"/>
          <p:cNvSpPr>
            <a:spLocks noGrp="1"/>
          </p:cNvSpPr>
          <p:nvPr>
            <p:ph type="ftr" sz="quarter" idx="11"/>
          </p:nvPr>
        </p:nvSpPr>
        <p:spPr/>
        <p:txBody>
          <a:bodyPr/>
          <a:lstStyle/>
          <a:p>
            <a:endParaRPr lang="ko-KR" altLang="en-US" dirty="0"/>
          </a:p>
        </p:txBody>
      </p:sp>
      <p:sp>
        <p:nvSpPr>
          <p:cNvPr id="9" name="슬라이드 번호 개체 틀 8"/>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E44A51CF-8D24-4855-A889-3014CC995E25}" type="datetimeFigureOut">
              <a:rPr lang="ko-KR" altLang="en-US" smtClean="0"/>
              <a:pPr/>
              <a:t>2015-05-19</a:t>
            </a:fld>
            <a:endParaRPr lang="ko-KR" altLang="en-US" dirty="0"/>
          </a:p>
        </p:txBody>
      </p:sp>
      <p:sp>
        <p:nvSpPr>
          <p:cNvPr id="4" name="바닥글 개체 틀 3"/>
          <p:cNvSpPr>
            <a:spLocks noGrp="1"/>
          </p:cNvSpPr>
          <p:nvPr>
            <p:ph type="ftr" sz="quarter" idx="11"/>
          </p:nvPr>
        </p:nvSpPr>
        <p:spPr/>
        <p:txBody>
          <a:bodyPr/>
          <a:lstStyle/>
          <a:p>
            <a:endParaRPr lang="ko-KR" altLang="en-US" dirty="0"/>
          </a:p>
        </p:txBody>
      </p:sp>
      <p:sp>
        <p:nvSpPr>
          <p:cNvPr id="5" name="슬라이드 번호 개체 틀 4"/>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E44A51CF-8D24-4855-A889-3014CC995E25}" type="datetimeFigureOut">
              <a:rPr lang="ko-KR" altLang="en-US" smtClean="0"/>
              <a:pPr/>
              <a:t>2015-05-19</a:t>
            </a:fld>
            <a:endParaRPr lang="ko-KR" altLang="en-US" dirty="0"/>
          </a:p>
        </p:txBody>
      </p:sp>
      <p:sp>
        <p:nvSpPr>
          <p:cNvPr id="3" name="바닥글 개체 틀 2"/>
          <p:cNvSpPr>
            <a:spLocks noGrp="1"/>
          </p:cNvSpPr>
          <p:nvPr>
            <p:ph type="ftr" sz="quarter" idx="11"/>
          </p:nvPr>
        </p:nvSpPr>
        <p:spPr/>
        <p:txBody>
          <a:bodyPr/>
          <a:lstStyle/>
          <a:p>
            <a:endParaRPr lang="ko-KR" altLang="en-US" dirty="0"/>
          </a:p>
        </p:txBody>
      </p:sp>
      <p:sp>
        <p:nvSpPr>
          <p:cNvPr id="4" name="슬라이드 번호 개체 틀 3"/>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2015-05-19</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2015-05-19</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4A51CF-8D24-4855-A889-3014CC995E25}" type="datetimeFigureOut">
              <a:rPr lang="ko-KR" altLang="en-US" smtClean="0"/>
              <a:pPr/>
              <a:t>2015-05-19</a:t>
            </a:fld>
            <a:endParaRPr lang="ko-KR" altLang="en-US" dirty="0"/>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dirty="0"/>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2F5C8B-107E-4C56-86A1-B42EB3BC3AB1}" type="slidenum">
              <a:rPr lang="ko-KR" altLang="en-US" smtClean="0"/>
              <a:pPr/>
              <a:t>‹#›</a:t>
            </a:fld>
            <a:endParaRPr lang="ko-KR" altLang="en-US" dirty="0"/>
          </a:p>
        </p:txBody>
      </p:sp>
      <p:pic>
        <p:nvPicPr>
          <p:cNvPr id="7" name="Picture 2"/>
          <p:cNvPicPr>
            <a:picLocks noChangeAspect="1" noChangeArrowheads="1"/>
          </p:cNvPicPr>
          <p:nvPr userDrawn="1"/>
        </p:nvPicPr>
        <p:blipFill>
          <a:blip r:embed="rId13" cstate="print"/>
          <a:srcRect/>
          <a:stretch>
            <a:fillRect/>
          </a:stretch>
        </p:blipFill>
        <p:spPr bwMode="auto">
          <a:xfrm>
            <a:off x="0" y="0"/>
            <a:ext cx="9143999" cy="6857999"/>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9"/>
          <p:cNvSpPr txBox="1">
            <a:spLocks noChangeArrowheads="1"/>
          </p:cNvSpPr>
          <p:nvPr/>
        </p:nvSpPr>
        <p:spPr bwMode="gray">
          <a:xfrm>
            <a:off x="179512" y="4653136"/>
            <a:ext cx="5760640" cy="1656184"/>
          </a:xfrm>
          <a:prstGeom prst="rect">
            <a:avLst/>
          </a:prstGeom>
          <a:noFill/>
          <a:ln>
            <a:miter lim="800000"/>
            <a:headEnd/>
            <a:tailEnd/>
          </a:ln>
        </p:spPr>
        <p:txBody>
          <a:bodyPr>
            <a:spAutoFit/>
          </a:bodyPr>
          <a:lstStyle/>
          <a:p>
            <a:pPr latinLnBrk="0">
              <a:lnSpc>
                <a:spcPct val="150000"/>
              </a:lnSpc>
            </a:pPr>
            <a:r>
              <a:rPr lang="en-US" altLang="ko-KR" b="1" dirty="0" err="1" smtClean="0">
                <a:latin typeface="HY헤드라인M" panose="02030600000101010101" pitchFamily="18" charset="-127"/>
                <a:ea typeface="HY헤드라인M" panose="02030600000101010101" pitchFamily="18" charset="-127"/>
                <a:cs typeface="Times New Roman" panose="02020603050405020304" pitchFamily="18" charset="0"/>
              </a:rPr>
              <a:t>Youngmok</a:t>
            </a:r>
            <a:r>
              <a:rPr lang="en-US" altLang="ko-KR" b="1" dirty="0" smtClean="0">
                <a:latin typeface="HY헤드라인M" panose="02030600000101010101" pitchFamily="18" charset="-127"/>
                <a:ea typeface="HY헤드라인M" panose="02030600000101010101" pitchFamily="18" charset="-127"/>
                <a:cs typeface="Times New Roman" panose="02020603050405020304" pitchFamily="18" charset="0"/>
              </a:rPr>
              <a:t> Park</a:t>
            </a:r>
            <a:r>
              <a:rPr lang="en-US" altLang="ko-KR" b="1" i="1" dirty="0" smtClean="0">
                <a:latin typeface="HY헤드라인M" panose="02030600000101010101" pitchFamily="18" charset="-127"/>
                <a:ea typeface="HY헤드라인M" panose="02030600000101010101" pitchFamily="18" charset="-127"/>
                <a:cs typeface="Times New Roman" panose="02020603050405020304" pitchFamily="18" charset="0"/>
              </a:rPr>
              <a:t> </a:t>
            </a:r>
          </a:p>
          <a:p>
            <a:pPr>
              <a:lnSpc>
                <a:spcPct val="150000"/>
              </a:lnSpc>
            </a:pPr>
            <a:r>
              <a:rPr lang="en-US" altLang="ko-KR" sz="1600" dirty="0" smtClean="0">
                <a:latin typeface="HY헤드라인M" panose="02030600000101010101" pitchFamily="18" charset="-127"/>
                <a:ea typeface="HY헤드라인M" panose="02030600000101010101" pitchFamily="18" charset="-127"/>
                <a:cs typeface="Times New Roman" panose="02020603050405020304" pitchFamily="18" charset="0"/>
              </a:rPr>
              <a:t>Division </a:t>
            </a:r>
            <a:r>
              <a:rPr lang="en-US" altLang="ko-KR" sz="1600" dirty="0">
                <a:latin typeface="HY헤드라인M" panose="02030600000101010101" pitchFamily="18" charset="-127"/>
                <a:ea typeface="HY헤드라인M" panose="02030600000101010101" pitchFamily="18" charset="-127"/>
                <a:cs typeface="Times New Roman" panose="02020603050405020304" pitchFamily="18" charset="0"/>
              </a:rPr>
              <a:t>of Pulmonology</a:t>
            </a:r>
          </a:p>
          <a:p>
            <a:pPr>
              <a:lnSpc>
                <a:spcPct val="150000"/>
              </a:lnSpc>
            </a:pPr>
            <a:r>
              <a:rPr lang="en-US" altLang="ko-KR" sz="1600" dirty="0">
                <a:latin typeface="HY헤드라인M" panose="02030600000101010101" pitchFamily="18" charset="-127"/>
                <a:ea typeface="HY헤드라인M" panose="02030600000101010101" pitchFamily="18" charset="-127"/>
                <a:cs typeface="Times New Roman" panose="02020603050405020304" pitchFamily="18" charset="0"/>
              </a:rPr>
              <a:t>Department </a:t>
            </a:r>
            <a:r>
              <a:rPr lang="en-US" altLang="ko-KR" sz="1600" dirty="0" smtClean="0">
                <a:latin typeface="HY헤드라인M" panose="02030600000101010101" pitchFamily="18" charset="-127"/>
                <a:ea typeface="HY헤드라인M" panose="02030600000101010101" pitchFamily="18" charset="-127"/>
                <a:cs typeface="Times New Roman" panose="02020603050405020304" pitchFamily="18" charset="0"/>
              </a:rPr>
              <a:t>of Internal Medicine</a:t>
            </a:r>
            <a:endParaRPr lang="en-US" altLang="ko-KR" sz="1600" dirty="0">
              <a:latin typeface="HY헤드라인M" panose="02030600000101010101" pitchFamily="18" charset="-127"/>
              <a:ea typeface="HY헤드라인M" panose="02030600000101010101" pitchFamily="18" charset="-127"/>
              <a:cs typeface="Times New Roman" panose="02020603050405020304" pitchFamily="18" charset="0"/>
            </a:endParaRPr>
          </a:p>
          <a:p>
            <a:pPr>
              <a:lnSpc>
                <a:spcPct val="150000"/>
              </a:lnSpc>
            </a:pPr>
            <a:r>
              <a:rPr lang="en-US" altLang="ko-KR" sz="1600" dirty="0">
                <a:latin typeface="HY헤드라인M" panose="02030600000101010101" pitchFamily="18" charset="-127"/>
                <a:ea typeface="HY헤드라인M" panose="02030600000101010101" pitchFamily="18" charset="-127"/>
                <a:cs typeface="Times New Roman" panose="02020603050405020304" pitchFamily="18" charset="0"/>
              </a:rPr>
              <a:t>Yonsei University College of </a:t>
            </a:r>
            <a:r>
              <a:rPr lang="en-US" altLang="ko-KR" sz="1600" dirty="0" smtClean="0">
                <a:latin typeface="HY헤드라인M" panose="02030600000101010101" pitchFamily="18" charset="-127"/>
                <a:ea typeface="HY헤드라인M" panose="02030600000101010101" pitchFamily="18" charset="-127"/>
                <a:cs typeface="Times New Roman" panose="02020603050405020304" pitchFamily="18" charset="0"/>
              </a:rPr>
              <a:t>Medicine</a:t>
            </a:r>
            <a:endParaRPr lang="en-US" altLang="ko-KR" sz="1600" kern="0" noProof="1">
              <a:solidFill>
                <a:srgbClr val="7030A0"/>
              </a:solidFill>
              <a:effectLst>
                <a:outerShdw blurRad="38100" dist="38100" dir="2700000" algn="tl">
                  <a:srgbClr val="000000">
                    <a:alpha val="43137"/>
                  </a:srgbClr>
                </a:outerShdw>
              </a:effectLst>
              <a:latin typeface="Arial"/>
              <a:cs typeface="Arial"/>
            </a:endParaRPr>
          </a:p>
        </p:txBody>
      </p:sp>
      <p:sp>
        <p:nvSpPr>
          <p:cNvPr id="4" name="Rectangle 18"/>
          <p:cNvSpPr txBox="1">
            <a:spLocks noChangeArrowheads="1"/>
          </p:cNvSpPr>
          <p:nvPr/>
        </p:nvSpPr>
        <p:spPr bwMode="auto">
          <a:xfrm>
            <a:off x="0" y="980728"/>
            <a:ext cx="9144000" cy="2123658"/>
          </a:xfrm>
          <a:prstGeom prst="rect">
            <a:avLst/>
          </a:prstGeom>
          <a:noFill/>
          <a:ln>
            <a:miter lim="800000"/>
            <a:headEnd/>
            <a:tailEnd/>
          </a:ln>
        </p:spPr>
        <p:txBody>
          <a:bodyPr anchor="b">
            <a:spAutoFit/>
          </a:bodyPr>
          <a:lstStyle/>
          <a:p>
            <a:pPr algn="ctr" fontAlgn="auto">
              <a:spcBef>
                <a:spcPts val="0"/>
              </a:spcBef>
              <a:spcAft>
                <a:spcPts val="0"/>
              </a:spcAft>
              <a:defRPr/>
            </a:pPr>
            <a:r>
              <a:rPr lang="en-US" altLang="ko-KR" sz="4400" kern="0" noProof="1" smtClean="0">
                <a:solidFill>
                  <a:srgbClr val="FFFF66"/>
                </a:solidFill>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rPr>
              <a:t>Tuberculosis </a:t>
            </a:r>
            <a:r>
              <a:rPr lang="en-US" altLang="ko-KR" sz="4400" kern="0" noProof="1">
                <a:solidFill>
                  <a:srgbClr val="FFFF66"/>
                </a:solidFill>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rPr>
              <a:t>I</a:t>
            </a:r>
            <a:r>
              <a:rPr lang="en-US" altLang="ko-KR" sz="4400" kern="0" noProof="1" smtClean="0">
                <a:solidFill>
                  <a:srgbClr val="FFFF66"/>
                </a:solidFill>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rPr>
              <a:t>nfection Screening among High-risk HCWs </a:t>
            </a:r>
          </a:p>
          <a:p>
            <a:pPr algn="ctr" fontAlgn="auto">
              <a:spcBef>
                <a:spcPts val="0"/>
              </a:spcBef>
              <a:spcAft>
                <a:spcPts val="0"/>
              </a:spcAft>
              <a:defRPr/>
            </a:pPr>
            <a:r>
              <a:rPr lang="en-US" altLang="ko-KR" sz="4400" kern="0" noProof="1" smtClean="0">
                <a:solidFill>
                  <a:srgbClr val="FFFF66"/>
                </a:solidFill>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rPr>
              <a:t>in Severance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Autofit/>
          </a:bodyPr>
          <a:lstStyle/>
          <a:p>
            <a:r>
              <a:rPr lang="en-US" altLang="ko-KR" dirty="0" smtClean="0"/>
              <a:t>Tuberculin skin test</a:t>
            </a:r>
            <a:endParaRPr lang="ko-KR" altLang="en-US" dirty="0"/>
          </a:p>
        </p:txBody>
      </p:sp>
      <p:sp>
        <p:nvSpPr>
          <p:cNvPr id="3" name="내용 개체 틀 2"/>
          <p:cNvSpPr>
            <a:spLocks noGrp="1"/>
          </p:cNvSpPr>
          <p:nvPr>
            <p:ph idx="1"/>
          </p:nvPr>
        </p:nvSpPr>
        <p:spPr>
          <a:xfrm>
            <a:off x="539552" y="1600200"/>
            <a:ext cx="3826768" cy="4525963"/>
          </a:xfrm>
        </p:spPr>
        <p:txBody>
          <a:bodyPr>
            <a:normAutofit/>
          </a:bodyPr>
          <a:lstStyle/>
          <a:p>
            <a:endParaRPr lang="en-US" altLang="ko-KR" sz="1600" dirty="0" smtClean="0"/>
          </a:p>
          <a:p>
            <a:r>
              <a:rPr lang="en-US" altLang="ko-KR" sz="1600" dirty="0" smtClean="0"/>
              <a:t>Two visit</a:t>
            </a:r>
          </a:p>
          <a:p>
            <a:endParaRPr lang="en-US" altLang="ko-KR" sz="1600" dirty="0" smtClean="0"/>
          </a:p>
          <a:p>
            <a:r>
              <a:rPr lang="en-US" altLang="ko-KR" sz="1600" dirty="0"/>
              <a:t>BCG </a:t>
            </a:r>
            <a:r>
              <a:rPr lang="en-US" altLang="ko-KR" sz="1600" dirty="0" smtClean="0"/>
              <a:t>vaccination</a:t>
            </a:r>
          </a:p>
          <a:p>
            <a:pPr marL="0" indent="0">
              <a:buNone/>
            </a:pPr>
            <a:endParaRPr lang="en-US" altLang="ko-KR" sz="1600" dirty="0"/>
          </a:p>
          <a:p>
            <a:r>
              <a:rPr lang="en-US" altLang="ko-KR" sz="1600" dirty="0" smtClean="0"/>
              <a:t>Subjective results</a:t>
            </a:r>
          </a:p>
          <a:p>
            <a:endParaRPr lang="ko-KR" altLang="en-US" sz="1600" dirty="0"/>
          </a:p>
          <a:p>
            <a:r>
              <a:rPr lang="en-US" altLang="ko-KR" sz="1600" dirty="0" smtClean="0"/>
              <a:t>False + / False –</a:t>
            </a:r>
          </a:p>
          <a:p>
            <a:endParaRPr lang="en-US" altLang="ko-KR" sz="1600" dirty="0"/>
          </a:p>
          <a:p>
            <a:r>
              <a:rPr lang="en-US" altLang="ko-KR" sz="1600" dirty="0"/>
              <a:t>Boosted reaction</a:t>
            </a:r>
          </a:p>
          <a:p>
            <a:endParaRPr lang="en-US" altLang="ko-KR" sz="1600" dirty="0" smtClean="0"/>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2614" y="2543029"/>
            <a:ext cx="5407166" cy="3190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6642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직사각형 8"/>
          <p:cNvSpPr/>
          <p:nvPr/>
        </p:nvSpPr>
        <p:spPr>
          <a:xfrm>
            <a:off x="5311100" y="3171786"/>
            <a:ext cx="3816424"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a:spLocks noGrp="1"/>
          </p:cNvSpPr>
          <p:nvPr>
            <p:ph type="title"/>
          </p:nvPr>
        </p:nvSpPr>
        <p:spPr/>
        <p:txBody>
          <a:bodyPr/>
          <a:lstStyle/>
          <a:p>
            <a:r>
              <a:rPr lang="en-US" altLang="ko-KR" dirty="0" smtClean="0"/>
              <a:t>IGRA</a:t>
            </a:r>
            <a:endParaRPr lang="ko-KR" altLang="en-US" dirty="0"/>
          </a:p>
        </p:txBody>
      </p:sp>
      <p:sp>
        <p:nvSpPr>
          <p:cNvPr id="6" name="내용 개체 틀 2"/>
          <p:cNvSpPr>
            <a:spLocks noGrp="1"/>
          </p:cNvSpPr>
          <p:nvPr>
            <p:ph idx="1"/>
          </p:nvPr>
        </p:nvSpPr>
        <p:spPr>
          <a:xfrm>
            <a:off x="539552" y="1600200"/>
            <a:ext cx="8280920" cy="4525963"/>
          </a:xfrm>
        </p:spPr>
        <p:txBody>
          <a:bodyPr>
            <a:normAutofit/>
          </a:bodyPr>
          <a:lstStyle/>
          <a:p>
            <a:endParaRPr lang="en-US" altLang="ko-KR" sz="1600" dirty="0" smtClean="0"/>
          </a:p>
          <a:p>
            <a:r>
              <a:rPr lang="en-US" altLang="ko-KR" sz="1600" dirty="0" smtClean="0"/>
              <a:t>High specificity</a:t>
            </a:r>
          </a:p>
          <a:p>
            <a:r>
              <a:rPr lang="en-US" altLang="ko-KR" sz="1600" dirty="0" smtClean="0"/>
              <a:t>Less affected by prior BCG vaccination</a:t>
            </a:r>
          </a:p>
          <a:p>
            <a:r>
              <a:rPr lang="en-US" altLang="ko-KR" sz="1600" dirty="0" smtClean="0"/>
              <a:t>Single patient visit</a:t>
            </a:r>
          </a:p>
          <a:p>
            <a:r>
              <a:rPr lang="en-US" altLang="ko-KR" sz="1600" dirty="0" smtClean="0"/>
              <a:t>objective results</a:t>
            </a:r>
          </a:p>
          <a:p>
            <a:endParaRPr lang="en-US" altLang="ko-KR" sz="1600" dirty="0"/>
          </a:p>
          <a:p>
            <a:r>
              <a:rPr lang="en-US" altLang="ko-KR" sz="1600" dirty="0" smtClean="0"/>
              <a:t>Low reproducibility</a:t>
            </a:r>
          </a:p>
          <a:p>
            <a:r>
              <a:rPr lang="en-US" altLang="ko-KR" sz="1600" dirty="0" smtClean="0"/>
              <a:t>High cost</a:t>
            </a:r>
            <a:endParaRPr lang="ko-KR" altLang="en-US" sz="1600" dirty="0"/>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4070796"/>
            <a:ext cx="4932040" cy="2358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99468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3851920" y="6536134"/>
            <a:ext cx="5243513"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3200">
                <a:solidFill>
                  <a:schemeClr val="tx1"/>
                </a:solidFill>
                <a:latin typeface="Arial" pitchFamily="34" charset="0"/>
                <a:ea typeface="MS PGothic" pitchFamily="34" charset="-128"/>
              </a:defRPr>
            </a:lvl1pPr>
            <a:lvl2pPr marL="37931725" indent="-37474525"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800">
                <a:solidFill>
                  <a:schemeClr val="tx1"/>
                </a:solidFill>
                <a:latin typeface="Arial" pitchFamily="34" charset="0"/>
                <a:ea typeface="MS PGothic" pitchFamily="34" charset="-128"/>
              </a:defRPr>
            </a:lvl2pPr>
            <a:lvl3pPr marL="11430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400">
                <a:solidFill>
                  <a:schemeClr val="tx1"/>
                </a:solidFill>
                <a:latin typeface="Arial" pitchFamily="34" charset="0"/>
                <a:ea typeface="MS PGothic" pitchFamily="34" charset="-128"/>
              </a:defRPr>
            </a:lvl3pPr>
            <a:lvl4pPr marL="16002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4pPr>
            <a:lvl5pPr marL="20574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9pPr>
          </a:lstStyle>
          <a:p>
            <a:pPr algn="r" defTabSz="914400">
              <a:spcBef>
                <a:spcPct val="0"/>
              </a:spcBef>
              <a:buClr>
                <a:srgbClr val="FFFFFF"/>
              </a:buClr>
              <a:buFontTx/>
              <a:buNone/>
            </a:pPr>
            <a:r>
              <a:rPr lang="en-GB" altLang="ko-KR" sz="1400" dirty="0" smtClean="0"/>
              <a:t>Park et al. Chest 2012;142(6);1461-1468</a:t>
            </a:r>
            <a:endParaRPr lang="en-GB" altLang="ko-KR" sz="1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980728"/>
            <a:ext cx="4352780" cy="292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4687" y="980728"/>
            <a:ext cx="4329421" cy="2886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3908361"/>
            <a:ext cx="4663430" cy="2872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내용 개체 틀 2"/>
          <p:cNvSpPr>
            <a:spLocks noGrp="1"/>
          </p:cNvSpPr>
          <p:nvPr>
            <p:ph idx="1"/>
          </p:nvPr>
        </p:nvSpPr>
        <p:spPr>
          <a:xfrm>
            <a:off x="5004048" y="4077072"/>
            <a:ext cx="4070060" cy="2049091"/>
          </a:xfrm>
        </p:spPr>
        <p:txBody>
          <a:bodyPr>
            <a:normAutofit/>
          </a:bodyPr>
          <a:lstStyle/>
          <a:p>
            <a:r>
              <a:rPr lang="en-US" altLang="ko-KR" sz="1600" dirty="0" smtClean="0"/>
              <a:t>N=49</a:t>
            </a:r>
          </a:p>
          <a:p>
            <a:r>
              <a:rPr lang="en-US" altLang="ko-KR" sz="1600" dirty="0" smtClean="0"/>
              <a:t>Conversion or reversion : 25 </a:t>
            </a:r>
            <a:r>
              <a:rPr lang="en-US" altLang="ko-KR" sz="1600" dirty="0" smtClean="0">
                <a:solidFill>
                  <a:srgbClr val="FF0000"/>
                </a:solidFill>
              </a:rPr>
              <a:t>(52%)</a:t>
            </a:r>
          </a:p>
          <a:p>
            <a:r>
              <a:rPr lang="en-US" altLang="ko-KR" sz="1600" dirty="0" smtClean="0"/>
              <a:t>&lt;0.35 to ≥0.75 : 13 (27%)</a:t>
            </a:r>
          </a:p>
          <a:p>
            <a:r>
              <a:rPr lang="en-US" altLang="ko-KR" sz="1600" dirty="0" smtClean="0"/>
              <a:t>≥2 fluctuations : 5 (10%)</a:t>
            </a:r>
          </a:p>
        </p:txBody>
      </p:sp>
    </p:spTree>
    <p:extLst>
      <p:ext uri="{BB962C8B-B14F-4D97-AF65-F5344CB8AC3E}">
        <p14:creationId xmlns:p14="http://schemas.microsoft.com/office/powerpoint/2010/main" val="28150414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직사각형 4"/>
          <p:cNvSpPr/>
          <p:nvPr/>
        </p:nvSpPr>
        <p:spPr>
          <a:xfrm>
            <a:off x="5311100" y="3171786"/>
            <a:ext cx="3816424"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000804"/>
            <a:ext cx="6480720" cy="5159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12"/>
          <p:cNvSpPr txBox="1">
            <a:spLocks noChangeArrowheads="1"/>
          </p:cNvSpPr>
          <p:nvPr/>
        </p:nvSpPr>
        <p:spPr bwMode="auto">
          <a:xfrm>
            <a:off x="4716016" y="6525344"/>
            <a:ext cx="43212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휴먼모음T" pitchFamily="18" charset="-127"/>
                <a:ea typeface="휴먼모음T" pitchFamily="18" charset="-127"/>
              </a:defRPr>
            </a:lvl1pPr>
            <a:lvl2pPr marL="742950" indent="-285750" eaLnBrk="0" hangingPunct="0">
              <a:defRPr kumimoji="1">
                <a:solidFill>
                  <a:schemeClr val="tx1"/>
                </a:solidFill>
                <a:latin typeface="휴먼모음T" pitchFamily="18" charset="-127"/>
                <a:ea typeface="휴먼모음T" pitchFamily="18" charset="-127"/>
              </a:defRPr>
            </a:lvl2pPr>
            <a:lvl3pPr marL="1143000" indent="-228600" eaLnBrk="0" hangingPunct="0">
              <a:defRPr kumimoji="1">
                <a:solidFill>
                  <a:schemeClr val="tx1"/>
                </a:solidFill>
                <a:latin typeface="휴먼모음T" pitchFamily="18" charset="-127"/>
                <a:ea typeface="휴먼모음T" pitchFamily="18" charset="-127"/>
              </a:defRPr>
            </a:lvl3pPr>
            <a:lvl4pPr marL="1600200" indent="-228600" eaLnBrk="0" hangingPunct="0">
              <a:defRPr kumimoji="1">
                <a:solidFill>
                  <a:schemeClr val="tx1"/>
                </a:solidFill>
                <a:latin typeface="휴먼모음T" pitchFamily="18" charset="-127"/>
                <a:ea typeface="휴먼모음T" pitchFamily="18" charset="-127"/>
              </a:defRPr>
            </a:lvl4pPr>
            <a:lvl5pPr marL="2057400" indent="-228600" eaLnBrk="0" hangingPunct="0">
              <a:defRPr kumimoji="1">
                <a:solidFill>
                  <a:schemeClr val="tx1"/>
                </a:solidFill>
                <a:latin typeface="휴먼모음T" pitchFamily="18" charset="-127"/>
                <a:ea typeface="휴먼모음T" pitchFamily="18" charset="-127"/>
              </a:defRPr>
            </a:lvl5pPr>
            <a:lvl6pPr marL="2514600" indent="-228600" eaLnBrk="0" fontAlgn="base" hangingPunct="0">
              <a:spcBef>
                <a:spcPct val="0"/>
              </a:spcBef>
              <a:spcAft>
                <a:spcPct val="0"/>
              </a:spcAft>
              <a:defRPr kumimoji="1">
                <a:solidFill>
                  <a:schemeClr val="tx1"/>
                </a:solidFill>
                <a:latin typeface="휴먼모음T" pitchFamily="18" charset="-127"/>
                <a:ea typeface="휴먼모음T" pitchFamily="18" charset="-127"/>
              </a:defRPr>
            </a:lvl6pPr>
            <a:lvl7pPr marL="2971800" indent="-228600" eaLnBrk="0" fontAlgn="base" hangingPunct="0">
              <a:spcBef>
                <a:spcPct val="0"/>
              </a:spcBef>
              <a:spcAft>
                <a:spcPct val="0"/>
              </a:spcAft>
              <a:defRPr kumimoji="1">
                <a:solidFill>
                  <a:schemeClr val="tx1"/>
                </a:solidFill>
                <a:latin typeface="휴먼모음T" pitchFamily="18" charset="-127"/>
                <a:ea typeface="휴먼모음T" pitchFamily="18" charset="-127"/>
              </a:defRPr>
            </a:lvl7pPr>
            <a:lvl8pPr marL="3429000" indent="-228600" eaLnBrk="0" fontAlgn="base" hangingPunct="0">
              <a:spcBef>
                <a:spcPct val="0"/>
              </a:spcBef>
              <a:spcAft>
                <a:spcPct val="0"/>
              </a:spcAft>
              <a:defRPr kumimoji="1">
                <a:solidFill>
                  <a:schemeClr val="tx1"/>
                </a:solidFill>
                <a:latin typeface="휴먼모음T" pitchFamily="18" charset="-127"/>
                <a:ea typeface="휴먼모음T" pitchFamily="18" charset="-127"/>
              </a:defRPr>
            </a:lvl8pPr>
            <a:lvl9pPr marL="3886200" indent="-228600" eaLnBrk="0" fontAlgn="base" hangingPunct="0">
              <a:spcBef>
                <a:spcPct val="0"/>
              </a:spcBef>
              <a:spcAft>
                <a:spcPct val="0"/>
              </a:spcAft>
              <a:defRPr kumimoji="1">
                <a:solidFill>
                  <a:schemeClr val="tx1"/>
                </a:solidFill>
                <a:latin typeface="휴먼모음T" pitchFamily="18" charset="-127"/>
                <a:ea typeface="휴먼모음T" pitchFamily="18" charset="-127"/>
              </a:defRPr>
            </a:lvl9pPr>
          </a:lstStyle>
          <a:p>
            <a:pPr algn="r" eaLnBrk="1" hangingPunct="1"/>
            <a:r>
              <a:rPr lang="en-US" altLang="ko-KR" sz="1400" dirty="0" err="1">
                <a:latin typeface="Arial" pitchFamily="34" charset="0"/>
                <a:cs typeface="Arial" pitchFamily="34" charset="0"/>
              </a:rPr>
              <a:t>Gandra</a:t>
            </a:r>
            <a:r>
              <a:rPr lang="en-US" altLang="ko-KR" sz="1400" dirty="0">
                <a:latin typeface="Arial" pitchFamily="34" charset="0"/>
                <a:cs typeface="Arial" pitchFamily="34" charset="0"/>
              </a:rPr>
              <a:t> et al. Infect Control </a:t>
            </a:r>
            <a:r>
              <a:rPr lang="en-US" altLang="ko-KR" sz="1400" dirty="0" err="1">
                <a:latin typeface="Arial" pitchFamily="34" charset="0"/>
                <a:cs typeface="Arial" pitchFamily="34" charset="0"/>
              </a:rPr>
              <a:t>Hosp</a:t>
            </a:r>
            <a:r>
              <a:rPr lang="en-US" altLang="ko-KR" sz="1400" dirty="0">
                <a:latin typeface="Arial" pitchFamily="34" charset="0"/>
                <a:cs typeface="Arial" pitchFamily="34" charset="0"/>
              </a:rPr>
              <a:t> </a:t>
            </a:r>
            <a:r>
              <a:rPr lang="en-US" altLang="ko-KR" sz="1400" dirty="0" err="1">
                <a:latin typeface="Arial" pitchFamily="34" charset="0"/>
                <a:cs typeface="Arial" pitchFamily="34" charset="0"/>
              </a:rPr>
              <a:t>Epidemiol</a:t>
            </a:r>
            <a:r>
              <a:rPr lang="en-US" altLang="ko-KR" sz="1400" dirty="0">
                <a:latin typeface="Arial" pitchFamily="34" charset="0"/>
                <a:cs typeface="Arial" pitchFamily="34" charset="0"/>
              </a:rPr>
              <a:t> 2010</a:t>
            </a:r>
            <a:endParaRPr lang="ko-KR" altLang="en-US" sz="1400" dirty="0">
              <a:latin typeface="Arial" pitchFamily="34" charset="0"/>
              <a:cs typeface="Arial" pitchFamily="34" charset="0"/>
            </a:endParaRPr>
          </a:p>
        </p:txBody>
      </p:sp>
      <p:sp>
        <p:nvSpPr>
          <p:cNvPr id="7" name="TextBox 4"/>
          <p:cNvSpPr txBox="1">
            <a:spLocks noChangeArrowheads="1"/>
          </p:cNvSpPr>
          <p:nvPr/>
        </p:nvSpPr>
        <p:spPr bwMode="auto">
          <a:xfrm>
            <a:off x="323528" y="513557"/>
            <a:ext cx="8064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휴먼모음T" pitchFamily="18" charset="-127"/>
                <a:ea typeface="휴먼모음T" pitchFamily="18" charset="-127"/>
              </a:defRPr>
            </a:lvl1pPr>
            <a:lvl2pPr marL="742950" indent="-285750" eaLnBrk="0" hangingPunct="0">
              <a:defRPr kumimoji="1">
                <a:solidFill>
                  <a:schemeClr val="tx1"/>
                </a:solidFill>
                <a:latin typeface="휴먼모음T" pitchFamily="18" charset="-127"/>
                <a:ea typeface="휴먼모음T" pitchFamily="18" charset="-127"/>
              </a:defRPr>
            </a:lvl2pPr>
            <a:lvl3pPr marL="1143000" indent="-228600" eaLnBrk="0" hangingPunct="0">
              <a:defRPr kumimoji="1">
                <a:solidFill>
                  <a:schemeClr val="tx1"/>
                </a:solidFill>
                <a:latin typeface="휴먼모음T" pitchFamily="18" charset="-127"/>
                <a:ea typeface="휴먼모음T" pitchFamily="18" charset="-127"/>
              </a:defRPr>
            </a:lvl3pPr>
            <a:lvl4pPr marL="1600200" indent="-228600" eaLnBrk="0" hangingPunct="0">
              <a:defRPr kumimoji="1">
                <a:solidFill>
                  <a:schemeClr val="tx1"/>
                </a:solidFill>
                <a:latin typeface="휴먼모음T" pitchFamily="18" charset="-127"/>
                <a:ea typeface="휴먼모음T" pitchFamily="18" charset="-127"/>
              </a:defRPr>
            </a:lvl4pPr>
            <a:lvl5pPr marL="2057400" indent="-228600" eaLnBrk="0" hangingPunct="0">
              <a:defRPr kumimoji="1">
                <a:solidFill>
                  <a:schemeClr val="tx1"/>
                </a:solidFill>
                <a:latin typeface="휴먼모음T" pitchFamily="18" charset="-127"/>
                <a:ea typeface="휴먼모음T" pitchFamily="18" charset="-127"/>
              </a:defRPr>
            </a:lvl5pPr>
            <a:lvl6pPr marL="2514600" indent="-228600" eaLnBrk="0" fontAlgn="base" hangingPunct="0">
              <a:spcBef>
                <a:spcPct val="0"/>
              </a:spcBef>
              <a:spcAft>
                <a:spcPct val="0"/>
              </a:spcAft>
              <a:defRPr kumimoji="1">
                <a:solidFill>
                  <a:schemeClr val="tx1"/>
                </a:solidFill>
                <a:latin typeface="휴먼모음T" pitchFamily="18" charset="-127"/>
                <a:ea typeface="휴먼모음T" pitchFamily="18" charset="-127"/>
              </a:defRPr>
            </a:lvl6pPr>
            <a:lvl7pPr marL="2971800" indent="-228600" eaLnBrk="0" fontAlgn="base" hangingPunct="0">
              <a:spcBef>
                <a:spcPct val="0"/>
              </a:spcBef>
              <a:spcAft>
                <a:spcPct val="0"/>
              </a:spcAft>
              <a:defRPr kumimoji="1">
                <a:solidFill>
                  <a:schemeClr val="tx1"/>
                </a:solidFill>
                <a:latin typeface="휴먼모음T" pitchFamily="18" charset="-127"/>
                <a:ea typeface="휴먼모음T" pitchFamily="18" charset="-127"/>
              </a:defRPr>
            </a:lvl7pPr>
            <a:lvl8pPr marL="3429000" indent="-228600" eaLnBrk="0" fontAlgn="base" hangingPunct="0">
              <a:spcBef>
                <a:spcPct val="0"/>
              </a:spcBef>
              <a:spcAft>
                <a:spcPct val="0"/>
              </a:spcAft>
              <a:defRPr kumimoji="1">
                <a:solidFill>
                  <a:schemeClr val="tx1"/>
                </a:solidFill>
                <a:latin typeface="휴먼모음T" pitchFamily="18" charset="-127"/>
                <a:ea typeface="휴먼모음T" pitchFamily="18" charset="-127"/>
              </a:defRPr>
            </a:lvl8pPr>
            <a:lvl9pPr marL="3886200" indent="-228600" eaLnBrk="0" fontAlgn="base" hangingPunct="0">
              <a:spcBef>
                <a:spcPct val="0"/>
              </a:spcBef>
              <a:spcAft>
                <a:spcPct val="0"/>
              </a:spcAft>
              <a:defRPr kumimoji="1">
                <a:solidFill>
                  <a:schemeClr val="tx1"/>
                </a:solidFill>
                <a:latin typeface="휴먼모음T" pitchFamily="18" charset="-127"/>
                <a:ea typeface="휴먼모음T" pitchFamily="18" charset="-127"/>
              </a:defRPr>
            </a:lvl9pPr>
          </a:lstStyle>
          <a:p>
            <a:pPr eaLnBrk="1" hangingPunct="1"/>
            <a:r>
              <a:rPr lang="en-US" altLang="ko-KR" sz="1600" dirty="0" smtClean="0">
                <a:latin typeface="HY헤드라인M" pitchFamily="18" charset="-127"/>
                <a:ea typeface="HY헤드라인M" pitchFamily="18" charset="-127"/>
              </a:rPr>
              <a:t>2008.1-2008.12 </a:t>
            </a:r>
          </a:p>
          <a:p>
            <a:pPr eaLnBrk="1" hangingPunct="1"/>
            <a:r>
              <a:rPr lang="en-US" altLang="ko-KR" sz="1600" dirty="0" smtClean="0">
                <a:latin typeface="HY헤드라인M" pitchFamily="18" charset="-127"/>
                <a:ea typeface="HY헤드라인M" pitchFamily="18" charset="-127"/>
              </a:rPr>
              <a:t>University </a:t>
            </a:r>
            <a:r>
              <a:rPr lang="en-US" altLang="ko-KR" sz="1600" dirty="0">
                <a:latin typeface="HY헤드라인M" pitchFamily="18" charset="-127"/>
                <a:ea typeface="HY헤드라인M" pitchFamily="18" charset="-127"/>
              </a:rPr>
              <a:t>of Illinois College of Medicine affiliated medical center</a:t>
            </a:r>
            <a:endParaRPr lang="ko-KR" altLang="en-US" sz="1600" dirty="0">
              <a:latin typeface="HY헤드라인M" pitchFamily="18" charset="-127"/>
              <a:ea typeface="HY헤드라인M" pitchFamily="18" charset="-127"/>
            </a:endParaRPr>
          </a:p>
        </p:txBody>
      </p:sp>
      <p:sp>
        <p:nvSpPr>
          <p:cNvPr id="8" name="모서리가 둥근 직사각형 7"/>
          <p:cNvSpPr/>
          <p:nvPr/>
        </p:nvSpPr>
        <p:spPr>
          <a:xfrm>
            <a:off x="4788024" y="5576218"/>
            <a:ext cx="836102" cy="48861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모서리가 둥근 직사각형 8"/>
          <p:cNvSpPr/>
          <p:nvPr/>
        </p:nvSpPr>
        <p:spPr>
          <a:xfrm>
            <a:off x="1637090" y="5604681"/>
            <a:ext cx="836102" cy="48861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5476337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pic_goldboxonwhite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899939" y="1916113"/>
            <a:ext cx="2447925" cy="1685925"/>
          </a:xfrm>
          <a:noFill/>
        </p:spPr>
      </p:pic>
      <p:grpSp>
        <p:nvGrpSpPr>
          <p:cNvPr id="6" name="그룹 14"/>
          <p:cNvGrpSpPr>
            <a:grpSpLocks/>
          </p:cNvGrpSpPr>
          <p:nvPr/>
        </p:nvGrpSpPr>
        <p:grpSpPr bwMode="auto">
          <a:xfrm>
            <a:off x="1115839" y="3530600"/>
            <a:ext cx="2052637" cy="1946275"/>
            <a:chOff x="899468" y="3717032"/>
            <a:chExt cx="2052637" cy="1946275"/>
          </a:xfrm>
        </p:grpSpPr>
        <p:pic>
          <p:nvPicPr>
            <p:cNvPr id="7" name="Picture 8" descr="-ve control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468" y="3717032"/>
              <a:ext cx="1036320" cy="953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descr="-ve contro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9595" y="3719956"/>
              <a:ext cx="1032510" cy="949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2325" y="4663368"/>
              <a:ext cx="1022985" cy="991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C1"/>
            <p:cNvPicPr>
              <a:picLocks noChangeAspect="1" noChangeArrowheads="1"/>
            </p:cNvPicPr>
            <p:nvPr/>
          </p:nvPicPr>
          <p:blipFill>
            <a:blip r:embed="rId6" cstate="print">
              <a:extLst>
                <a:ext uri="{28A0092B-C50C-407E-A947-70E740481C1C}">
                  <a14:useLocalDpi xmlns:a14="http://schemas.microsoft.com/office/drawing/2010/main" val="0"/>
                </a:ext>
              </a:extLst>
            </a:blip>
            <a:srcRect b="2579"/>
            <a:stretch>
              <a:fillRect/>
            </a:stretch>
          </p:blipFill>
          <p:spPr bwMode="auto">
            <a:xfrm>
              <a:off x="1921500" y="4664342"/>
              <a:ext cx="1024890" cy="998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TextBox 15"/>
          <p:cNvSpPr txBox="1">
            <a:spLocks noChangeArrowheads="1"/>
          </p:cNvSpPr>
          <p:nvPr/>
        </p:nvSpPr>
        <p:spPr bwMode="auto">
          <a:xfrm>
            <a:off x="2843213" y="3500438"/>
            <a:ext cx="302418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휴먼모음T" pitchFamily="18" charset="-127"/>
                <a:ea typeface="휴먼모음T" pitchFamily="18" charset="-127"/>
              </a:defRPr>
            </a:lvl1pPr>
            <a:lvl2pPr marL="742950" indent="-285750" eaLnBrk="0" hangingPunct="0">
              <a:defRPr kumimoji="1">
                <a:solidFill>
                  <a:schemeClr val="tx1"/>
                </a:solidFill>
                <a:latin typeface="휴먼모음T" pitchFamily="18" charset="-127"/>
                <a:ea typeface="휴먼모음T" pitchFamily="18" charset="-127"/>
              </a:defRPr>
            </a:lvl2pPr>
            <a:lvl3pPr marL="1143000" indent="-228600" eaLnBrk="0" hangingPunct="0">
              <a:defRPr kumimoji="1">
                <a:solidFill>
                  <a:schemeClr val="tx1"/>
                </a:solidFill>
                <a:latin typeface="휴먼모음T" pitchFamily="18" charset="-127"/>
                <a:ea typeface="휴먼모음T" pitchFamily="18" charset="-127"/>
              </a:defRPr>
            </a:lvl3pPr>
            <a:lvl4pPr marL="1600200" indent="-228600" eaLnBrk="0" hangingPunct="0">
              <a:defRPr kumimoji="1">
                <a:solidFill>
                  <a:schemeClr val="tx1"/>
                </a:solidFill>
                <a:latin typeface="휴먼모음T" pitchFamily="18" charset="-127"/>
                <a:ea typeface="휴먼모음T" pitchFamily="18" charset="-127"/>
              </a:defRPr>
            </a:lvl4pPr>
            <a:lvl5pPr marL="2057400" indent="-228600" eaLnBrk="0" hangingPunct="0">
              <a:defRPr kumimoji="1">
                <a:solidFill>
                  <a:schemeClr val="tx1"/>
                </a:solidFill>
                <a:latin typeface="휴먼모음T" pitchFamily="18" charset="-127"/>
                <a:ea typeface="휴먼모음T" pitchFamily="18" charset="-127"/>
              </a:defRPr>
            </a:lvl5pPr>
            <a:lvl6pPr marL="2514600" indent="-228600" eaLnBrk="0" fontAlgn="base" hangingPunct="0">
              <a:spcBef>
                <a:spcPct val="0"/>
              </a:spcBef>
              <a:spcAft>
                <a:spcPct val="0"/>
              </a:spcAft>
              <a:defRPr kumimoji="1">
                <a:solidFill>
                  <a:schemeClr val="tx1"/>
                </a:solidFill>
                <a:latin typeface="휴먼모음T" pitchFamily="18" charset="-127"/>
                <a:ea typeface="휴먼모음T" pitchFamily="18" charset="-127"/>
              </a:defRPr>
            </a:lvl6pPr>
            <a:lvl7pPr marL="2971800" indent="-228600" eaLnBrk="0" fontAlgn="base" hangingPunct="0">
              <a:spcBef>
                <a:spcPct val="0"/>
              </a:spcBef>
              <a:spcAft>
                <a:spcPct val="0"/>
              </a:spcAft>
              <a:defRPr kumimoji="1">
                <a:solidFill>
                  <a:schemeClr val="tx1"/>
                </a:solidFill>
                <a:latin typeface="휴먼모음T" pitchFamily="18" charset="-127"/>
                <a:ea typeface="휴먼모음T" pitchFamily="18" charset="-127"/>
              </a:defRPr>
            </a:lvl7pPr>
            <a:lvl8pPr marL="3429000" indent="-228600" eaLnBrk="0" fontAlgn="base" hangingPunct="0">
              <a:spcBef>
                <a:spcPct val="0"/>
              </a:spcBef>
              <a:spcAft>
                <a:spcPct val="0"/>
              </a:spcAft>
              <a:defRPr kumimoji="1">
                <a:solidFill>
                  <a:schemeClr val="tx1"/>
                </a:solidFill>
                <a:latin typeface="휴먼모음T" pitchFamily="18" charset="-127"/>
                <a:ea typeface="휴먼모음T" pitchFamily="18" charset="-127"/>
              </a:defRPr>
            </a:lvl8pPr>
            <a:lvl9pPr marL="3886200" indent="-228600" eaLnBrk="0" fontAlgn="base" hangingPunct="0">
              <a:spcBef>
                <a:spcPct val="0"/>
              </a:spcBef>
              <a:spcAft>
                <a:spcPct val="0"/>
              </a:spcAft>
              <a:defRPr kumimoji="1">
                <a:solidFill>
                  <a:schemeClr val="tx1"/>
                </a:solidFill>
                <a:latin typeface="휴먼모음T" pitchFamily="18" charset="-127"/>
                <a:ea typeface="휴먼모음T" pitchFamily="18" charset="-127"/>
              </a:defRPr>
            </a:lvl9pPr>
          </a:lstStyle>
          <a:p>
            <a:pPr algn="ctr" eaLnBrk="1" hangingPunct="1"/>
            <a:r>
              <a:rPr lang="en-US" altLang="ko-KR" sz="3200" dirty="0" smtClean="0"/>
              <a:t>or</a:t>
            </a:r>
            <a:endParaRPr lang="ko-KR" altLang="en-US" sz="3200" dirty="0"/>
          </a:p>
        </p:txBody>
      </p:sp>
      <p:pic>
        <p:nvPicPr>
          <p:cNvPr id="5122"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49507" y="2697193"/>
            <a:ext cx="3310925" cy="217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86812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title"/>
          </p:nvPr>
        </p:nvSpPr>
        <p:spPr/>
        <p:txBody>
          <a:bodyPr/>
          <a:lstStyle/>
          <a:p>
            <a:r>
              <a:rPr lang="en-US" altLang="ko-KR" dirty="0" smtClean="0">
                <a:solidFill>
                  <a:srgbClr val="0070C0"/>
                </a:solidFill>
              </a:rPr>
              <a:t>Data of </a:t>
            </a:r>
            <a:br>
              <a:rPr lang="en-US" altLang="ko-KR" dirty="0" smtClean="0">
                <a:solidFill>
                  <a:srgbClr val="0070C0"/>
                </a:solidFill>
              </a:rPr>
            </a:br>
            <a:r>
              <a:rPr lang="en-US" altLang="ko-KR" dirty="0" smtClean="0">
                <a:solidFill>
                  <a:srgbClr val="0070C0"/>
                </a:solidFill>
              </a:rPr>
              <a:t>Severance hospital</a:t>
            </a:r>
            <a:endParaRPr lang="ko-KR" altLang="en-US" dirty="0">
              <a:solidFill>
                <a:srgbClr val="0070C0"/>
              </a:solidFill>
            </a:endParaRPr>
          </a:p>
        </p:txBody>
      </p:sp>
      <p:sp>
        <p:nvSpPr>
          <p:cNvPr id="5" name="텍스트 개체 틀 4"/>
          <p:cNvSpPr>
            <a:spLocks noGrp="1"/>
          </p:cNvSpPr>
          <p:nvPr>
            <p:ph type="body" idx="1"/>
          </p:nvPr>
        </p:nvSpPr>
        <p:spPr/>
        <p:txBody>
          <a:bodyPr/>
          <a:lstStyle/>
          <a:p>
            <a:endParaRPr lang="ko-KR" altLang="en-US"/>
          </a:p>
        </p:txBody>
      </p:sp>
    </p:spTree>
    <p:extLst>
      <p:ext uri="{BB962C8B-B14F-4D97-AF65-F5344CB8AC3E}">
        <p14:creationId xmlns:p14="http://schemas.microsoft.com/office/powerpoint/2010/main" val="11859186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Methods</a:t>
            </a:r>
            <a:endParaRPr lang="ko-KR" altLang="en-US" dirty="0"/>
          </a:p>
        </p:txBody>
      </p:sp>
      <p:sp>
        <p:nvSpPr>
          <p:cNvPr id="3" name="내용 개체 틀 2"/>
          <p:cNvSpPr>
            <a:spLocks noGrp="1"/>
          </p:cNvSpPr>
          <p:nvPr>
            <p:ph idx="1"/>
          </p:nvPr>
        </p:nvSpPr>
        <p:spPr/>
        <p:txBody>
          <a:bodyPr>
            <a:noAutofit/>
          </a:bodyPr>
          <a:lstStyle/>
          <a:p>
            <a:r>
              <a:rPr lang="en-US" altLang="ko-KR" sz="1600" dirty="0" smtClean="0"/>
              <a:t>Population : High-risk HCWs in Severance hospital</a:t>
            </a:r>
          </a:p>
          <a:p>
            <a:pPr marL="0" indent="0">
              <a:buNone/>
            </a:pPr>
            <a:r>
              <a:rPr lang="en-US" altLang="ko-KR" sz="1600" dirty="0" smtClean="0"/>
              <a:t>	1</a:t>
            </a:r>
            <a:r>
              <a:rPr lang="en-US" altLang="ko-KR" sz="1600" baseline="30000" dirty="0" smtClean="0"/>
              <a:t>st</a:t>
            </a:r>
            <a:r>
              <a:rPr lang="en-US" altLang="ko-KR" sz="1600" dirty="0" smtClean="0"/>
              <a:t> : 2009.11</a:t>
            </a:r>
            <a:r>
              <a:rPr lang="ko-KR" altLang="en-US" sz="1600" dirty="0" smtClean="0"/>
              <a:t>월 </a:t>
            </a:r>
            <a:r>
              <a:rPr lang="en-US" altLang="ko-KR" sz="1600" dirty="0" smtClean="0"/>
              <a:t>(One step TST + CXR)</a:t>
            </a:r>
          </a:p>
          <a:p>
            <a:pPr marL="0" indent="0">
              <a:buNone/>
            </a:pPr>
            <a:r>
              <a:rPr lang="en-US" altLang="ko-KR" sz="1600" dirty="0" smtClean="0"/>
              <a:t>	2</a:t>
            </a:r>
            <a:r>
              <a:rPr lang="en-US" altLang="ko-KR" sz="1600" baseline="30000" dirty="0" smtClean="0"/>
              <a:t>nd</a:t>
            </a:r>
            <a:r>
              <a:rPr lang="en-US" altLang="ko-KR" sz="1600" dirty="0" smtClean="0"/>
              <a:t> : 2011.11</a:t>
            </a:r>
            <a:r>
              <a:rPr lang="ko-KR" altLang="en-US" sz="1600" dirty="0" smtClean="0"/>
              <a:t>월 </a:t>
            </a:r>
            <a:r>
              <a:rPr lang="en-US" altLang="ko-KR" sz="1600" dirty="0" smtClean="0"/>
              <a:t>(TST + CXR + questionnaire), </a:t>
            </a:r>
            <a:r>
              <a:rPr lang="en-US" altLang="ko-KR" sz="1600" dirty="0"/>
              <a:t>2011.10~ Two step</a:t>
            </a:r>
            <a:endParaRPr lang="en-US" altLang="ko-KR" sz="1600" dirty="0" smtClean="0"/>
          </a:p>
          <a:p>
            <a:pPr marL="0" indent="0">
              <a:buNone/>
            </a:pPr>
            <a:r>
              <a:rPr lang="en-US" altLang="ko-KR" sz="1600" dirty="0" smtClean="0"/>
              <a:t>	3</a:t>
            </a:r>
            <a:r>
              <a:rPr lang="en-US" altLang="ko-KR" sz="1600" baseline="30000" dirty="0" smtClean="0"/>
              <a:t>rd</a:t>
            </a:r>
            <a:r>
              <a:rPr lang="en-US" altLang="ko-KR" sz="1600" dirty="0" smtClean="0"/>
              <a:t> : 2013.1</a:t>
            </a:r>
            <a:r>
              <a:rPr lang="ko-KR" altLang="en-US" sz="1600" dirty="0" smtClean="0"/>
              <a:t>월 </a:t>
            </a:r>
            <a:r>
              <a:rPr lang="en-US" altLang="ko-KR" sz="1600" dirty="0" smtClean="0"/>
              <a:t>(TST + CXR)</a:t>
            </a:r>
          </a:p>
          <a:p>
            <a:pPr marL="0" indent="0">
              <a:buNone/>
            </a:pPr>
            <a:r>
              <a:rPr lang="en-US" altLang="ko-KR" sz="1600" dirty="0" smtClean="0"/>
              <a:t>	4</a:t>
            </a:r>
            <a:r>
              <a:rPr lang="en-US" altLang="ko-KR" sz="1600" baseline="30000" dirty="0" smtClean="0"/>
              <a:t>th</a:t>
            </a:r>
            <a:r>
              <a:rPr lang="en-US" altLang="ko-KR" sz="1600" dirty="0" smtClean="0"/>
              <a:t> : 2014.1</a:t>
            </a:r>
            <a:r>
              <a:rPr lang="ko-KR" altLang="en-US" sz="1600" dirty="0" smtClean="0"/>
              <a:t>월 </a:t>
            </a:r>
            <a:r>
              <a:rPr lang="en-US" altLang="ko-KR" sz="1600" dirty="0" smtClean="0"/>
              <a:t>(TST + CXR)</a:t>
            </a:r>
          </a:p>
          <a:p>
            <a:pPr marL="0" indent="0">
              <a:buNone/>
            </a:pPr>
            <a:r>
              <a:rPr lang="en-US" altLang="ko-KR" sz="1600" dirty="0" smtClean="0"/>
              <a:t>	5</a:t>
            </a:r>
            <a:r>
              <a:rPr lang="en-US" altLang="ko-KR" sz="1600" baseline="30000" dirty="0" smtClean="0"/>
              <a:t>th</a:t>
            </a:r>
            <a:r>
              <a:rPr lang="en-US" altLang="ko-KR" sz="1600" dirty="0" smtClean="0"/>
              <a:t> : 2015.1</a:t>
            </a:r>
            <a:r>
              <a:rPr lang="ko-KR" altLang="en-US" sz="1600" dirty="0" smtClean="0"/>
              <a:t>월 </a:t>
            </a:r>
            <a:r>
              <a:rPr lang="en-US" altLang="ko-KR" sz="1600" dirty="0" smtClean="0"/>
              <a:t>(CXR only)</a:t>
            </a:r>
          </a:p>
          <a:p>
            <a:pPr marL="0" indent="0">
              <a:buNone/>
            </a:pPr>
            <a:endParaRPr lang="en-US" altLang="ko-KR" sz="1600" dirty="0"/>
          </a:p>
          <a:p>
            <a:r>
              <a:rPr lang="en-US" altLang="ko-KR" sz="1600" dirty="0"/>
              <a:t>High-risk HCWs</a:t>
            </a:r>
          </a:p>
          <a:p>
            <a:pPr marL="0" indent="0">
              <a:buNone/>
            </a:pPr>
            <a:r>
              <a:rPr lang="en-US" altLang="ko-KR" sz="1600" dirty="0"/>
              <a:t>    ER, ICU, </a:t>
            </a:r>
            <a:r>
              <a:rPr lang="ko-KR" altLang="en-US" sz="1600" dirty="0"/>
              <a:t>감염내과</a:t>
            </a:r>
            <a:r>
              <a:rPr lang="en-US" altLang="ko-KR" sz="1600" dirty="0"/>
              <a:t>, </a:t>
            </a:r>
            <a:r>
              <a:rPr lang="ko-KR" altLang="en-US" sz="1600" dirty="0"/>
              <a:t>호흡기내과</a:t>
            </a:r>
            <a:r>
              <a:rPr lang="en-US" altLang="ko-KR" sz="1600" dirty="0"/>
              <a:t>, </a:t>
            </a:r>
            <a:r>
              <a:rPr lang="ko-KR" altLang="en-US" sz="1600" dirty="0"/>
              <a:t>흉부외과</a:t>
            </a:r>
            <a:r>
              <a:rPr lang="en-US" altLang="ko-KR" sz="1600" dirty="0"/>
              <a:t>, </a:t>
            </a:r>
            <a:r>
              <a:rPr lang="ko-KR" altLang="en-US" sz="1600" dirty="0" smtClean="0"/>
              <a:t>알레르기내과 의사</a:t>
            </a:r>
            <a:r>
              <a:rPr lang="en-US" altLang="ko-KR" sz="1600" dirty="0" smtClean="0"/>
              <a:t>/</a:t>
            </a:r>
            <a:r>
              <a:rPr lang="ko-KR" altLang="en-US" sz="1600" dirty="0" smtClean="0"/>
              <a:t>간호사</a:t>
            </a:r>
            <a:endParaRPr lang="en-US" altLang="ko-KR" sz="1600" dirty="0"/>
          </a:p>
          <a:p>
            <a:pPr marL="0" indent="0">
              <a:buNone/>
            </a:pPr>
            <a:r>
              <a:rPr lang="en-US" altLang="ko-KR" sz="1600" dirty="0"/>
              <a:t>    </a:t>
            </a:r>
            <a:r>
              <a:rPr lang="ko-KR" altLang="en-US" sz="1600" dirty="0"/>
              <a:t>미생물파트 </a:t>
            </a:r>
            <a:r>
              <a:rPr lang="ko-KR" altLang="en-US" sz="1600" dirty="0" err="1"/>
              <a:t>임상병리사</a:t>
            </a:r>
            <a:r>
              <a:rPr lang="en-US" altLang="ko-KR" sz="1600" dirty="0"/>
              <a:t>, </a:t>
            </a:r>
            <a:r>
              <a:rPr lang="ko-KR" altLang="en-US" sz="1600" dirty="0"/>
              <a:t>영상 촬영파트</a:t>
            </a:r>
            <a:r>
              <a:rPr lang="en-US" altLang="ko-KR" sz="1600" dirty="0"/>
              <a:t>, </a:t>
            </a:r>
            <a:r>
              <a:rPr lang="ko-KR" altLang="en-US" sz="1600" dirty="0"/>
              <a:t>영상 사무직</a:t>
            </a:r>
            <a:endParaRPr lang="en-US" altLang="ko-KR" sz="1600" dirty="0"/>
          </a:p>
          <a:p>
            <a:pPr marL="0" indent="0">
              <a:buNone/>
            </a:pPr>
            <a:endParaRPr lang="en-US" altLang="ko-KR" sz="1600" dirty="0" smtClean="0"/>
          </a:p>
        </p:txBody>
      </p:sp>
    </p:spTree>
    <p:extLst>
      <p:ext uri="{BB962C8B-B14F-4D97-AF65-F5344CB8AC3E}">
        <p14:creationId xmlns:p14="http://schemas.microsoft.com/office/powerpoint/2010/main" val="20928965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Methods</a:t>
            </a:r>
            <a:endParaRPr lang="ko-KR" altLang="en-US" dirty="0"/>
          </a:p>
        </p:txBody>
      </p:sp>
      <p:sp>
        <p:nvSpPr>
          <p:cNvPr id="3" name="내용 개체 틀 2"/>
          <p:cNvSpPr>
            <a:spLocks noGrp="1"/>
          </p:cNvSpPr>
          <p:nvPr>
            <p:ph idx="1"/>
          </p:nvPr>
        </p:nvSpPr>
        <p:spPr/>
        <p:txBody>
          <a:bodyPr>
            <a:noAutofit/>
          </a:bodyPr>
          <a:lstStyle/>
          <a:p>
            <a:endParaRPr lang="en-US" altLang="ko-KR" sz="1600" dirty="0" smtClean="0"/>
          </a:p>
          <a:p>
            <a:r>
              <a:rPr lang="en-US" altLang="ko-KR" sz="1600" dirty="0" smtClean="0"/>
              <a:t>TST </a:t>
            </a:r>
            <a:r>
              <a:rPr lang="en-US" altLang="ko-KR" sz="1600" dirty="0"/>
              <a:t>≥ 3</a:t>
            </a:r>
            <a:r>
              <a:rPr lang="ko-KR" altLang="en-US" sz="1600" dirty="0"/>
              <a:t>회</a:t>
            </a:r>
            <a:endParaRPr lang="en-US" altLang="ko-KR" sz="1600" dirty="0"/>
          </a:p>
          <a:p>
            <a:endParaRPr lang="en-US" altLang="ko-KR" sz="1600" dirty="0" smtClean="0"/>
          </a:p>
          <a:p>
            <a:r>
              <a:rPr lang="en-US" altLang="ko-KR" sz="1600" dirty="0" smtClean="0"/>
              <a:t>Conversion : TST2-TST1≥ 6mm</a:t>
            </a:r>
          </a:p>
          <a:p>
            <a:endParaRPr lang="en-US" altLang="ko-KR" sz="1600" dirty="0" smtClean="0"/>
          </a:p>
          <a:p>
            <a:endParaRPr lang="en-US" altLang="ko-KR" sz="1600" dirty="0" smtClean="0"/>
          </a:p>
        </p:txBody>
      </p:sp>
    </p:spTree>
    <p:extLst>
      <p:ext uri="{BB962C8B-B14F-4D97-AF65-F5344CB8AC3E}">
        <p14:creationId xmlns:p14="http://schemas.microsoft.com/office/powerpoint/2010/main" val="3390251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직사각형 8"/>
          <p:cNvSpPr/>
          <p:nvPr/>
        </p:nvSpPr>
        <p:spPr>
          <a:xfrm>
            <a:off x="5306212" y="3169431"/>
            <a:ext cx="3816424"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aphicFrame>
        <p:nvGraphicFramePr>
          <p:cNvPr id="8" name="차트 7"/>
          <p:cNvGraphicFramePr>
            <a:graphicFrameLocks/>
          </p:cNvGraphicFramePr>
          <p:nvPr>
            <p:extLst>
              <p:ext uri="{D42A27DB-BD31-4B8C-83A1-F6EECF244321}">
                <p14:modId xmlns:p14="http://schemas.microsoft.com/office/powerpoint/2010/main" val="384363429"/>
              </p:ext>
            </p:extLst>
          </p:nvPr>
        </p:nvGraphicFramePr>
        <p:xfrm>
          <a:off x="251520" y="1592796"/>
          <a:ext cx="8716579" cy="4968552"/>
        </p:xfrm>
        <a:graphic>
          <a:graphicData uri="http://schemas.openxmlformats.org/drawingml/2006/chart">
            <c:chart xmlns:c="http://schemas.openxmlformats.org/drawingml/2006/chart" xmlns:r="http://schemas.openxmlformats.org/officeDocument/2006/relationships" r:id="rId2"/>
          </a:graphicData>
        </a:graphic>
      </p:graphicFrame>
      <p:sp>
        <p:nvSpPr>
          <p:cNvPr id="2" name="제목 1"/>
          <p:cNvSpPr>
            <a:spLocks noGrp="1"/>
          </p:cNvSpPr>
          <p:nvPr>
            <p:ph type="title"/>
          </p:nvPr>
        </p:nvSpPr>
        <p:spPr/>
        <p:txBody>
          <a:bodyPr/>
          <a:lstStyle/>
          <a:p>
            <a:r>
              <a:rPr lang="en-US" altLang="ko-KR" dirty="0" smtClean="0"/>
              <a:t>Results</a:t>
            </a:r>
            <a:endParaRPr lang="ko-KR" altLang="en-US" dirty="0"/>
          </a:p>
        </p:txBody>
      </p:sp>
      <p:sp>
        <p:nvSpPr>
          <p:cNvPr id="7" name="모서리가 둥근 직사각형 6"/>
          <p:cNvSpPr/>
          <p:nvPr/>
        </p:nvSpPr>
        <p:spPr>
          <a:xfrm>
            <a:off x="4211960" y="4077072"/>
            <a:ext cx="4248472" cy="252028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TextBox 2"/>
          <p:cNvSpPr txBox="1"/>
          <p:nvPr/>
        </p:nvSpPr>
        <p:spPr>
          <a:xfrm>
            <a:off x="5652120" y="3717032"/>
            <a:ext cx="1440160" cy="369332"/>
          </a:xfrm>
          <a:prstGeom prst="rect">
            <a:avLst/>
          </a:prstGeom>
          <a:noFill/>
        </p:spPr>
        <p:txBody>
          <a:bodyPr wrap="square" rtlCol="0">
            <a:spAutoFit/>
          </a:bodyPr>
          <a:lstStyle/>
          <a:p>
            <a:pPr algn="ctr"/>
            <a:r>
              <a:rPr lang="en-US" altLang="ko-KR" dirty="0" smtClean="0">
                <a:latin typeface="HY헤드라인M" pitchFamily="18" charset="-127"/>
                <a:ea typeface="HY헤드라인M" pitchFamily="18" charset="-127"/>
              </a:rPr>
              <a:t>N=166</a:t>
            </a:r>
            <a:endParaRPr lang="ko-KR" altLang="en-US" dirty="0">
              <a:latin typeface="HY헤드라인M" pitchFamily="18" charset="-127"/>
              <a:ea typeface="HY헤드라인M" pitchFamily="18" charset="-127"/>
            </a:endParaRPr>
          </a:p>
        </p:txBody>
      </p:sp>
    </p:spTree>
    <p:extLst>
      <p:ext uri="{BB962C8B-B14F-4D97-AF65-F5344CB8AC3E}">
        <p14:creationId xmlns:p14="http://schemas.microsoft.com/office/powerpoint/2010/main" val="218528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직사각형 2"/>
          <p:cNvSpPr/>
          <p:nvPr/>
        </p:nvSpPr>
        <p:spPr>
          <a:xfrm>
            <a:off x="5310158" y="3169431"/>
            <a:ext cx="3816424"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aphicFrame>
        <p:nvGraphicFramePr>
          <p:cNvPr id="2" name="표 1"/>
          <p:cNvGraphicFramePr>
            <a:graphicFrameLocks noGrp="1"/>
          </p:cNvGraphicFramePr>
          <p:nvPr>
            <p:extLst>
              <p:ext uri="{D42A27DB-BD31-4B8C-83A1-F6EECF244321}">
                <p14:modId xmlns:p14="http://schemas.microsoft.com/office/powerpoint/2010/main" val="1914101109"/>
              </p:ext>
            </p:extLst>
          </p:nvPr>
        </p:nvGraphicFramePr>
        <p:xfrm>
          <a:off x="827584" y="980728"/>
          <a:ext cx="7776864" cy="5438780"/>
        </p:xfrm>
        <a:graphic>
          <a:graphicData uri="http://schemas.openxmlformats.org/drawingml/2006/table">
            <a:tbl>
              <a:tblPr>
                <a:tableStyleId>{5C22544A-7EE6-4342-B048-85BDC9FD1C3A}</a:tableStyleId>
              </a:tblPr>
              <a:tblGrid>
                <a:gridCol w="4203252"/>
                <a:gridCol w="1327342"/>
                <a:gridCol w="1327342"/>
                <a:gridCol w="918928"/>
              </a:tblGrid>
              <a:tr h="236594">
                <a:tc>
                  <a:txBody>
                    <a:bodyPr/>
                    <a:lstStyle/>
                    <a:p>
                      <a:pPr algn="l" fontAlgn="ctr"/>
                      <a:r>
                        <a:rPr lang="en-US" sz="1200" b="1" u="none" strike="noStrike" dirty="0">
                          <a:effectLst/>
                        </a:rPr>
                        <a:t>Table </a:t>
                      </a:r>
                      <a:r>
                        <a:rPr lang="en-US" sz="1200" b="1" u="none" strike="noStrike" dirty="0" smtClean="0">
                          <a:effectLst/>
                        </a:rPr>
                        <a:t>1</a:t>
                      </a:r>
                      <a:endParaRPr lang="en-US" sz="1200" b="1" i="0" u="none" strike="noStrike" dirty="0">
                        <a:solidFill>
                          <a:srgbClr val="000000"/>
                        </a:solidFill>
                        <a:effectLst/>
                        <a:latin typeface="맑은 고딕"/>
                      </a:endParaRPr>
                    </a:p>
                  </a:txBody>
                  <a:tcPr marL="6845" marR="6845" marT="6845" marB="0" anchor="ctr">
                    <a:lnB w="9525"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sz="1200" b="1" u="none" strike="noStrike" dirty="0" smtClean="0">
                          <a:effectLst/>
                        </a:rPr>
                        <a:t>N=166</a:t>
                      </a:r>
                      <a:endParaRPr lang="en-US" sz="1200" b="1" i="0" u="none" strike="noStrike" dirty="0">
                        <a:solidFill>
                          <a:srgbClr val="000000"/>
                        </a:solidFill>
                        <a:effectLst/>
                        <a:latin typeface="맑은 고딕"/>
                      </a:endParaRPr>
                    </a:p>
                  </a:txBody>
                  <a:tcPr marL="6845" marR="6845" marT="6845" marB="0" anchor="ctr">
                    <a:lnB w="9525"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ko-KR" altLang="en-US" sz="1200" b="1" i="0" u="none" strike="noStrike" dirty="0">
                        <a:solidFill>
                          <a:srgbClr val="000000"/>
                        </a:solidFill>
                        <a:effectLst/>
                        <a:latin typeface="맑은 고딕"/>
                      </a:endParaRPr>
                    </a:p>
                  </a:txBody>
                  <a:tcPr marL="6845" marR="6845" marT="6845" marB="0" anchor="ctr">
                    <a:lnB w="9525" cap="flat" cmpd="sng" algn="ctr">
                      <a:solidFill>
                        <a:schemeClr val="tx1"/>
                      </a:solidFill>
                      <a:prstDash val="solid"/>
                      <a:round/>
                      <a:headEnd type="none" w="med" len="med"/>
                      <a:tailEnd type="none" w="med" len="med"/>
                    </a:lnB>
                    <a:solidFill>
                      <a:schemeClr val="bg1"/>
                    </a:solidFill>
                  </a:tcPr>
                </a:tc>
                <a:tc>
                  <a:txBody>
                    <a:bodyPr/>
                    <a:lstStyle/>
                    <a:p>
                      <a:pPr algn="ctr" fontAlgn="ctr"/>
                      <a:r>
                        <a:rPr lang="ko-KR" altLang="en-US" sz="1200" b="0" u="none" strike="noStrike" dirty="0" err="1">
                          <a:effectLst/>
                        </a:rPr>
                        <a:t>결측값</a:t>
                      </a:r>
                      <a:endParaRPr lang="ko-KR" altLang="en-US" sz="1200" b="0" i="0" u="none" strike="noStrike" dirty="0">
                        <a:solidFill>
                          <a:srgbClr val="000000"/>
                        </a:solidFill>
                        <a:effectLst/>
                        <a:latin typeface="맑은 고딕"/>
                      </a:endParaRPr>
                    </a:p>
                  </a:txBody>
                  <a:tcPr marL="6845" marR="6845" marT="6845" marB="0" anchor="ctr">
                    <a:lnB w="9525" cap="flat" cmpd="sng" algn="ctr">
                      <a:solidFill>
                        <a:schemeClr val="tx1"/>
                      </a:solidFill>
                      <a:prstDash val="solid"/>
                      <a:round/>
                      <a:headEnd type="none" w="med" len="med"/>
                      <a:tailEnd type="none" w="med" len="med"/>
                    </a:lnB>
                    <a:solidFill>
                      <a:schemeClr val="bg1"/>
                    </a:solidFill>
                  </a:tcPr>
                </a:tc>
              </a:tr>
              <a:tr h="236594">
                <a:tc>
                  <a:txBody>
                    <a:bodyPr/>
                    <a:lstStyle/>
                    <a:p>
                      <a:pPr algn="l" fontAlgn="ctr"/>
                      <a:r>
                        <a:rPr lang="en-US" sz="1200" b="0" u="none" strike="noStrike" dirty="0">
                          <a:effectLst/>
                        </a:rPr>
                        <a:t>Age, y, median </a:t>
                      </a:r>
                      <a:r>
                        <a:rPr lang="en-US" sz="1200" b="0" u="none" strike="noStrike" dirty="0" smtClean="0">
                          <a:effectLst/>
                        </a:rPr>
                        <a:t>(range</a:t>
                      </a:r>
                      <a:r>
                        <a:rPr lang="en-US" sz="1200" b="0" u="none" strike="noStrike" dirty="0">
                          <a:effectLst/>
                        </a:rPr>
                        <a:t>)</a:t>
                      </a:r>
                      <a:endParaRPr lang="en-US" sz="1200" b="0" i="0" u="none" strike="noStrike" dirty="0">
                        <a:solidFill>
                          <a:srgbClr val="000000"/>
                        </a:solidFill>
                        <a:effectLst/>
                        <a:latin typeface="맑은 고딕"/>
                      </a:endParaRPr>
                    </a:p>
                  </a:txBody>
                  <a:tcPr marL="6845" marR="6845" marT="6845" marB="0" anchor="ctr">
                    <a:lnT w="9525" cap="flat" cmpd="sng" algn="ctr">
                      <a:solidFill>
                        <a:schemeClr val="tx1"/>
                      </a:solidFill>
                      <a:prstDash val="solid"/>
                      <a:round/>
                      <a:headEnd type="none" w="med" len="med"/>
                      <a:tailEnd type="none" w="med" len="med"/>
                    </a:lnT>
                    <a:solidFill>
                      <a:schemeClr val="bg1"/>
                    </a:solidFill>
                  </a:tcPr>
                </a:tc>
                <a:tc>
                  <a:txBody>
                    <a:bodyPr/>
                    <a:lstStyle/>
                    <a:p>
                      <a:pPr algn="ctr" fontAlgn="ctr"/>
                      <a:r>
                        <a:rPr lang="en-US" altLang="ko-KR" sz="1200" b="0" u="none" strike="noStrike" dirty="0">
                          <a:effectLst/>
                        </a:rPr>
                        <a:t>24</a:t>
                      </a:r>
                      <a:endParaRPr lang="en-US" altLang="ko-KR" sz="1200" b="0" i="0" u="none" strike="noStrike" dirty="0">
                        <a:solidFill>
                          <a:srgbClr val="000000"/>
                        </a:solidFill>
                        <a:effectLst/>
                        <a:latin typeface="맑은 고딕"/>
                      </a:endParaRPr>
                    </a:p>
                  </a:txBody>
                  <a:tcPr marL="6845" marR="6845" marT="6845" marB="0" anchor="ctr">
                    <a:lnT w="9525" cap="flat" cmpd="sng" algn="ctr">
                      <a:solidFill>
                        <a:schemeClr val="tx1"/>
                      </a:solidFill>
                      <a:prstDash val="solid"/>
                      <a:round/>
                      <a:headEnd type="none" w="med" len="med"/>
                      <a:tailEnd type="none" w="med" len="med"/>
                    </a:lnT>
                    <a:solidFill>
                      <a:schemeClr val="bg1"/>
                    </a:solidFill>
                  </a:tcPr>
                </a:tc>
                <a:tc>
                  <a:txBody>
                    <a:bodyPr/>
                    <a:lstStyle/>
                    <a:p>
                      <a:pPr algn="ctr" fontAlgn="ctr"/>
                      <a:r>
                        <a:rPr lang="en-US" altLang="ko-KR" sz="1200" b="0" u="none" strike="noStrike" dirty="0" smtClean="0">
                          <a:effectLst/>
                        </a:rPr>
                        <a:t>(22-61)</a:t>
                      </a:r>
                      <a:endParaRPr lang="en-US" altLang="ko-KR" sz="1200" b="0" i="0" u="none" strike="noStrike" dirty="0">
                        <a:solidFill>
                          <a:srgbClr val="000000"/>
                        </a:solidFill>
                        <a:effectLst/>
                        <a:latin typeface="맑은 고딕"/>
                      </a:endParaRPr>
                    </a:p>
                  </a:txBody>
                  <a:tcPr marL="6845" marR="6845" marT="6845" marB="0" anchor="ctr">
                    <a:lnT w="9525" cap="flat" cmpd="sng" algn="ctr">
                      <a:solidFill>
                        <a:schemeClr val="tx1"/>
                      </a:solidFill>
                      <a:prstDash val="solid"/>
                      <a:round/>
                      <a:headEnd type="none" w="med" len="med"/>
                      <a:tailEnd type="none" w="med" len="med"/>
                    </a:lnT>
                    <a:solidFill>
                      <a:schemeClr val="bg1"/>
                    </a:solidFill>
                  </a:tcPr>
                </a:tc>
                <a:tc>
                  <a:txBody>
                    <a:bodyPr/>
                    <a:lstStyle/>
                    <a:p>
                      <a:pPr algn="ctr" fontAlgn="ctr"/>
                      <a:r>
                        <a:rPr lang="en-US" altLang="ko-KR" sz="1200" b="0" u="none" strike="noStrike" dirty="0">
                          <a:effectLst/>
                        </a:rPr>
                        <a:t>0</a:t>
                      </a:r>
                      <a:endParaRPr lang="en-US" altLang="ko-KR" sz="1200" b="0" i="0" u="none" strike="noStrike" dirty="0">
                        <a:solidFill>
                          <a:srgbClr val="000000"/>
                        </a:solidFill>
                        <a:effectLst/>
                        <a:latin typeface="맑은 고딕"/>
                      </a:endParaRPr>
                    </a:p>
                  </a:txBody>
                  <a:tcPr marL="6845" marR="6845" marT="6845" marB="0" anchor="ctr">
                    <a:lnT w="9525" cap="flat" cmpd="sng" algn="ctr">
                      <a:solidFill>
                        <a:schemeClr val="tx1"/>
                      </a:solidFill>
                      <a:prstDash val="solid"/>
                      <a:round/>
                      <a:headEnd type="none" w="med" len="med"/>
                      <a:tailEnd type="none" w="med" len="med"/>
                    </a:lnT>
                    <a:solidFill>
                      <a:schemeClr val="bg1"/>
                    </a:solidFill>
                  </a:tcPr>
                </a:tc>
              </a:tr>
              <a:tr h="226307">
                <a:tc>
                  <a:txBody>
                    <a:bodyPr/>
                    <a:lstStyle/>
                    <a:p>
                      <a:pPr algn="l" fontAlgn="ctr"/>
                      <a:r>
                        <a:rPr lang="en-US" sz="1200" b="0" u="none" strike="noStrike" dirty="0">
                          <a:effectLst/>
                        </a:rPr>
                        <a:t>Gender</a:t>
                      </a:r>
                      <a:endParaRPr lang="en-US" sz="1200" b="0" i="0" u="none" strike="noStrike" dirty="0">
                        <a:solidFill>
                          <a:srgbClr val="000000"/>
                        </a:solidFill>
                        <a:effectLst/>
                        <a:latin typeface="맑은 고딕"/>
                      </a:endParaRPr>
                    </a:p>
                  </a:txBody>
                  <a:tcPr marL="6845" marR="6845" marT="6845" marB="0" anchor="ctr">
                    <a:solidFill>
                      <a:schemeClr val="bg1"/>
                    </a:solidFill>
                  </a:tcPr>
                </a:tc>
                <a:tc>
                  <a:txBody>
                    <a:bodyPr/>
                    <a:lstStyle/>
                    <a:p>
                      <a:pPr algn="ctr" fontAlgn="ctr"/>
                      <a:r>
                        <a:rPr lang="ko-KR" altLang="en-US" sz="1200" b="0" u="none" strike="noStrike">
                          <a:effectLst/>
                        </a:rPr>
                        <a:t>　</a:t>
                      </a:r>
                      <a:endParaRPr lang="ko-KR" altLang="en-US"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r>
                        <a:rPr lang="ko-KR" altLang="en-US" sz="1200" b="0" u="none" strike="noStrike">
                          <a:effectLst/>
                        </a:rPr>
                        <a:t>　</a:t>
                      </a:r>
                      <a:endParaRPr lang="ko-KR" altLang="en-US"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r>
                        <a:rPr lang="en-US" altLang="ko-KR" sz="1200" b="0" u="none" strike="noStrike">
                          <a:effectLst/>
                        </a:rPr>
                        <a:t>0</a:t>
                      </a:r>
                      <a:endParaRPr lang="en-US" altLang="ko-KR" sz="1200" b="0" i="0" u="none" strike="noStrike">
                        <a:solidFill>
                          <a:srgbClr val="000000"/>
                        </a:solidFill>
                        <a:effectLst/>
                        <a:latin typeface="맑은 고딕"/>
                      </a:endParaRPr>
                    </a:p>
                  </a:txBody>
                  <a:tcPr marL="6845" marR="6845" marT="6845" marB="0" anchor="ctr">
                    <a:solidFill>
                      <a:schemeClr val="bg1"/>
                    </a:solidFill>
                  </a:tcPr>
                </a:tc>
              </a:tr>
              <a:tr h="226307">
                <a:tc>
                  <a:txBody>
                    <a:bodyPr/>
                    <a:lstStyle/>
                    <a:p>
                      <a:pPr algn="l" fontAlgn="ctr"/>
                      <a:r>
                        <a:rPr lang="en-US" sz="1200" b="0" u="none" strike="noStrike">
                          <a:effectLst/>
                        </a:rPr>
                        <a:t>Male</a:t>
                      </a:r>
                      <a:endParaRPr lang="en-US" sz="1200" b="0" i="0" u="none" strike="noStrike">
                        <a:solidFill>
                          <a:srgbClr val="000000"/>
                        </a:solidFill>
                        <a:effectLst/>
                        <a:latin typeface="맑은 고딕"/>
                      </a:endParaRPr>
                    </a:p>
                  </a:txBody>
                  <a:tcPr marL="102676" marR="6845" marT="6845" marB="0" anchor="ctr">
                    <a:solidFill>
                      <a:schemeClr val="bg1"/>
                    </a:solidFill>
                  </a:tcPr>
                </a:tc>
                <a:tc>
                  <a:txBody>
                    <a:bodyPr/>
                    <a:lstStyle/>
                    <a:p>
                      <a:pPr algn="ctr" fontAlgn="ctr"/>
                      <a:r>
                        <a:rPr lang="en-US" altLang="ko-KR" sz="1200" b="0" u="none" strike="noStrike">
                          <a:effectLst/>
                        </a:rPr>
                        <a:t>20</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r>
                        <a:rPr lang="en-US" altLang="ko-KR" sz="1200" b="0" u="none" strike="noStrike">
                          <a:effectLst/>
                        </a:rPr>
                        <a:t>12.0%</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6845" marR="6845" marT="6845" marB="0" anchor="ctr">
                    <a:solidFill>
                      <a:schemeClr val="bg1"/>
                    </a:solidFill>
                  </a:tcPr>
                </a:tc>
              </a:tr>
              <a:tr h="236594">
                <a:tc>
                  <a:txBody>
                    <a:bodyPr/>
                    <a:lstStyle/>
                    <a:p>
                      <a:pPr algn="l" fontAlgn="ctr"/>
                      <a:r>
                        <a:rPr lang="en-US" sz="1200" b="0" u="none" strike="noStrike" dirty="0">
                          <a:effectLst/>
                        </a:rPr>
                        <a:t>Female</a:t>
                      </a:r>
                      <a:endParaRPr lang="en-US" sz="1200" b="0" i="0" u="none" strike="noStrike" dirty="0">
                        <a:solidFill>
                          <a:srgbClr val="000000"/>
                        </a:solidFill>
                        <a:effectLst/>
                        <a:latin typeface="맑은 고딕"/>
                      </a:endParaRPr>
                    </a:p>
                  </a:txBody>
                  <a:tcPr marL="102676" marR="6845" marT="6845" marB="0" anchor="ctr">
                    <a:solidFill>
                      <a:schemeClr val="bg1"/>
                    </a:solidFill>
                  </a:tcPr>
                </a:tc>
                <a:tc>
                  <a:txBody>
                    <a:bodyPr/>
                    <a:lstStyle/>
                    <a:p>
                      <a:pPr algn="ctr" fontAlgn="ctr"/>
                      <a:r>
                        <a:rPr lang="en-US" altLang="ko-KR" sz="1200" b="0" u="none" strike="noStrike">
                          <a:effectLst/>
                        </a:rPr>
                        <a:t>146</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r>
                        <a:rPr lang="en-US" altLang="ko-KR" sz="1200" b="0" u="none" strike="noStrike">
                          <a:effectLst/>
                        </a:rPr>
                        <a:t>88.0%</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6845" marR="6845" marT="6845" marB="0" anchor="ctr">
                    <a:solidFill>
                      <a:schemeClr val="bg1"/>
                    </a:solidFill>
                  </a:tcPr>
                </a:tc>
              </a:tr>
              <a:tr h="236594">
                <a:tc>
                  <a:txBody>
                    <a:bodyPr/>
                    <a:lstStyle/>
                    <a:p>
                      <a:pPr algn="l" fontAlgn="ctr"/>
                      <a:r>
                        <a:rPr lang="en-US" sz="1200" b="0" u="none" strike="noStrike" dirty="0">
                          <a:effectLst/>
                        </a:rPr>
                        <a:t>BMI, Kg/m2, median </a:t>
                      </a:r>
                      <a:r>
                        <a:rPr lang="en-US" sz="1200" b="0" u="none" strike="noStrike" dirty="0" smtClean="0">
                          <a:effectLst/>
                        </a:rPr>
                        <a:t>(range</a:t>
                      </a:r>
                      <a:r>
                        <a:rPr lang="en-US" sz="1200" b="0" u="none" strike="noStrike" dirty="0">
                          <a:effectLst/>
                        </a:rPr>
                        <a:t>)</a:t>
                      </a:r>
                      <a:endParaRPr lang="en-US" sz="1200" b="0" i="0" u="none" strike="noStrike" dirty="0">
                        <a:solidFill>
                          <a:srgbClr val="000000"/>
                        </a:solidFill>
                        <a:effectLst/>
                        <a:latin typeface="맑은 고딕"/>
                      </a:endParaRPr>
                    </a:p>
                  </a:txBody>
                  <a:tcPr marL="6845" marR="6845" marT="6845" marB="0" anchor="ctr">
                    <a:lnB w="9525"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b="0" u="none" strike="noStrike" dirty="0">
                          <a:effectLst/>
                        </a:rPr>
                        <a:t>20</a:t>
                      </a:r>
                      <a:endParaRPr lang="en-US" altLang="ko-KR" sz="1200" b="0" i="0" u="none" strike="noStrike" dirty="0">
                        <a:solidFill>
                          <a:srgbClr val="000000"/>
                        </a:solidFill>
                        <a:effectLst/>
                        <a:latin typeface="맑은 고딕"/>
                      </a:endParaRPr>
                    </a:p>
                  </a:txBody>
                  <a:tcPr marL="6845" marR="6845" marT="6845" marB="0" anchor="ctr">
                    <a:lnB w="9525"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b="0" u="none" strike="noStrike" dirty="0" smtClean="0">
                          <a:effectLst/>
                        </a:rPr>
                        <a:t>(17-28)</a:t>
                      </a:r>
                      <a:endParaRPr lang="en-US" altLang="ko-KR" sz="1200" b="0" i="0" u="none" strike="noStrike" dirty="0">
                        <a:solidFill>
                          <a:srgbClr val="000000"/>
                        </a:solidFill>
                        <a:effectLst/>
                        <a:latin typeface="맑은 고딕"/>
                      </a:endParaRPr>
                    </a:p>
                  </a:txBody>
                  <a:tcPr marL="6845" marR="6845" marT="6845" marB="0" anchor="ctr">
                    <a:lnB w="9525"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b="0" u="none" strike="noStrike" dirty="0">
                          <a:effectLst/>
                        </a:rPr>
                        <a:t>94</a:t>
                      </a:r>
                      <a:endParaRPr lang="en-US" altLang="ko-KR" sz="1200" b="0" i="0" u="none" strike="noStrike" dirty="0">
                        <a:solidFill>
                          <a:srgbClr val="000000"/>
                        </a:solidFill>
                        <a:effectLst/>
                        <a:latin typeface="맑은 고딕"/>
                      </a:endParaRPr>
                    </a:p>
                  </a:txBody>
                  <a:tcPr marL="6845" marR="6845" marT="6845" marB="0" anchor="ctr">
                    <a:lnB w="9525" cap="flat" cmpd="sng" algn="ctr">
                      <a:solidFill>
                        <a:schemeClr val="tx1"/>
                      </a:solidFill>
                      <a:prstDash val="solid"/>
                      <a:round/>
                      <a:headEnd type="none" w="med" len="med"/>
                      <a:tailEnd type="none" w="med" len="med"/>
                    </a:lnB>
                    <a:solidFill>
                      <a:schemeClr val="bg1"/>
                    </a:solidFill>
                  </a:tcPr>
                </a:tc>
              </a:tr>
              <a:tr h="226307">
                <a:tc>
                  <a:txBody>
                    <a:bodyPr/>
                    <a:lstStyle/>
                    <a:p>
                      <a:pPr algn="l" fontAlgn="ctr"/>
                      <a:r>
                        <a:rPr lang="en-US" sz="1200" b="0" u="none" strike="noStrike" dirty="0">
                          <a:effectLst/>
                        </a:rPr>
                        <a:t>Health care professions</a:t>
                      </a:r>
                      <a:endParaRPr lang="en-US" sz="1200" b="0" i="0" u="none" strike="noStrike" dirty="0">
                        <a:solidFill>
                          <a:srgbClr val="000000"/>
                        </a:solidFill>
                        <a:effectLst/>
                        <a:latin typeface="맑은 고딕"/>
                      </a:endParaRPr>
                    </a:p>
                  </a:txBody>
                  <a:tcPr marL="6845" marR="6845" marT="6845" marB="0" anchor="ctr">
                    <a:lnT w="9525" cap="flat" cmpd="sng" algn="ctr">
                      <a:solidFill>
                        <a:schemeClr val="tx1"/>
                      </a:solidFill>
                      <a:prstDash val="solid"/>
                      <a:round/>
                      <a:headEnd type="none" w="med" len="med"/>
                      <a:tailEnd type="none" w="med" len="med"/>
                    </a:lnT>
                    <a:solidFill>
                      <a:schemeClr val="bg1"/>
                    </a:solidFill>
                  </a:tcPr>
                </a:tc>
                <a:tc>
                  <a:txBody>
                    <a:bodyPr/>
                    <a:lstStyle/>
                    <a:p>
                      <a:pPr algn="ctr" fontAlgn="ctr"/>
                      <a:r>
                        <a:rPr lang="ko-KR" altLang="en-US" sz="1200" b="0" u="none" strike="noStrike" dirty="0">
                          <a:effectLst/>
                        </a:rPr>
                        <a:t>　</a:t>
                      </a:r>
                      <a:endParaRPr lang="ko-KR" altLang="en-US" sz="1200" b="0" i="0" u="none" strike="noStrike" dirty="0">
                        <a:solidFill>
                          <a:srgbClr val="000000"/>
                        </a:solidFill>
                        <a:effectLst/>
                        <a:latin typeface="맑은 고딕"/>
                      </a:endParaRPr>
                    </a:p>
                  </a:txBody>
                  <a:tcPr marL="6845" marR="6845" marT="6845" marB="0" anchor="ctr">
                    <a:lnT w="9525" cap="flat" cmpd="sng" algn="ctr">
                      <a:solidFill>
                        <a:schemeClr val="tx1"/>
                      </a:solidFill>
                      <a:prstDash val="solid"/>
                      <a:round/>
                      <a:headEnd type="none" w="med" len="med"/>
                      <a:tailEnd type="none" w="med" len="med"/>
                    </a:lnT>
                    <a:solidFill>
                      <a:schemeClr val="bg1"/>
                    </a:solidFill>
                  </a:tcPr>
                </a:tc>
                <a:tc>
                  <a:txBody>
                    <a:bodyPr/>
                    <a:lstStyle/>
                    <a:p>
                      <a:pPr algn="ctr" fontAlgn="ctr"/>
                      <a:r>
                        <a:rPr lang="ko-KR" altLang="en-US" sz="1200" b="0" u="none" strike="noStrike" dirty="0">
                          <a:effectLst/>
                        </a:rPr>
                        <a:t>　</a:t>
                      </a:r>
                      <a:endParaRPr lang="ko-KR" altLang="en-US" sz="1200" b="0" i="0" u="none" strike="noStrike" dirty="0">
                        <a:solidFill>
                          <a:srgbClr val="000000"/>
                        </a:solidFill>
                        <a:effectLst/>
                        <a:latin typeface="맑은 고딕"/>
                      </a:endParaRPr>
                    </a:p>
                  </a:txBody>
                  <a:tcPr marL="6845" marR="6845" marT="6845" marB="0" anchor="ctr">
                    <a:lnT w="9525" cap="flat" cmpd="sng" algn="ctr">
                      <a:solidFill>
                        <a:schemeClr val="tx1"/>
                      </a:solidFill>
                      <a:prstDash val="solid"/>
                      <a:round/>
                      <a:headEnd type="none" w="med" len="med"/>
                      <a:tailEnd type="none" w="med" len="med"/>
                    </a:lnT>
                    <a:solidFill>
                      <a:schemeClr val="bg1"/>
                    </a:solidFill>
                  </a:tcPr>
                </a:tc>
                <a:tc>
                  <a:txBody>
                    <a:bodyPr/>
                    <a:lstStyle/>
                    <a:p>
                      <a:pPr algn="ctr" fontAlgn="ctr"/>
                      <a:endParaRPr lang="ko-KR" altLang="en-US" sz="1200" b="0" i="0" u="none" strike="noStrike" dirty="0">
                        <a:solidFill>
                          <a:srgbClr val="000000"/>
                        </a:solidFill>
                        <a:effectLst/>
                        <a:latin typeface="맑은 고딕"/>
                      </a:endParaRPr>
                    </a:p>
                  </a:txBody>
                  <a:tcPr marL="6845" marR="6845" marT="6845" marB="0" anchor="ctr">
                    <a:lnT w="9525" cap="flat" cmpd="sng" algn="ctr">
                      <a:solidFill>
                        <a:schemeClr val="tx1"/>
                      </a:solidFill>
                      <a:prstDash val="solid"/>
                      <a:round/>
                      <a:headEnd type="none" w="med" len="med"/>
                      <a:tailEnd type="none" w="med" len="med"/>
                    </a:lnT>
                    <a:solidFill>
                      <a:schemeClr val="bg1"/>
                    </a:solidFill>
                  </a:tcPr>
                </a:tc>
              </a:tr>
              <a:tr h="226307">
                <a:tc>
                  <a:txBody>
                    <a:bodyPr/>
                    <a:lstStyle/>
                    <a:p>
                      <a:pPr algn="l" fontAlgn="ctr"/>
                      <a:r>
                        <a:rPr lang="ko-KR" altLang="en-US" sz="1200" b="0" u="none" strike="noStrike" dirty="0">
                          <a:effectLst/>
                        </a:rPr>
                        <a:t>의사</a:t>
                      </a:r>
                      <a:endParaRPr lang="ko-KR" altLang="en-US" sz="1200" b="0" i="0" u="none" strike="noStrike" dirty="0">
                        <a:solidFill>
                          <a:srgbClr val="000000"/>
                        </a:solidFill>
                        <a:effectLst/>
                        <a:latin typeface="맑은 고딕"/>
                      </a:endParaRPr>
                    </a:p>
                  </a:txBody>
                  <a:tcPr marL="102676" marR="6845" marT="6845" marB="0" anchor="ctr">
                    <a:solidFill>
                      <a:schemeClr val="bg1"/>
                    </a:solidFill>
                  </a:tcPr>
                </a:tc>
                <a:tc>
                  <a:txBody>
                    <a:bodyPr/>
                    <a:lstStyle/>
                    <a:p>
                      <a:pPr algn="ctr" fontAlgn="ctr"/>
                      <a:r>
                        <a:rPr lang="en-US" altLang="ko-KR" sz="1200" b="0" u="none" strike="noStrike">
                          <a:effectLst/>
                        </a:rPr>
                        <a:t>8</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r>
                        <a:rPr lang="en-US" altLang="ko-KR" sz="1200" b="0" u="none" strike="noStrike">
                          <a:effectLst/>
                        </a:rPr>
                        <a:t>4.8%</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6845" marR="6845" marT="6845" marB="0" anchor="ctr">
                    <a:solidFill>
                      <a:schemeClr val="bg1"/>
                    </a:solidFill>
                  </a:tcPr>
                </a:tc>
              </a:tr>
              <a:tr h="226307">
                <a:tc>
                  <a:txBody>
                    <a:bodyPr/>
                    <a:lstStyle/>
                    <a:p>
                      <a:pPr algn="l" fontAlgn="ctr"/>
                      <a:r>
                        <a:rPr lang="ko-KR" altLang="en-US" sz="1200" b="0" u="none" strike="noStrike">
                          <a:effectLst/>
                        </a:rPr>
                        <a:t>간호사</a:t>
                      </a:r>
                      <a:endParaRPr lang="ko-KR" altLang="en-US" sz="1200" b="0" i="0" u="none" strike="noStrike">
                        <a:solidFill>
                          <a:srgbClr val="000000"/>
                        </a:solidFill>
                        <a:effectLst/>
                        <a:latin typeface="맑은 고딕"/>
                      </a:endParaRPr>
                    </a:p>
                  </a:txBody>
                  <a:tcPr marL="102676" marR="6845" marT="6845" marB="0" anchor="ctr">
                    <a:solidFill>
                      <a:schemeClr val="bg1"/>
                    </a:solidFill>
                  </a:tcPr>
                </a:tc>
                <a:tc>
                  <a:txBody>
                    <a:bodyPr/>
                    <a:lstStyle/>
                    <a:p>
                      <a:pPr algn="ctr" fontAlgn="ctr"/>
                      <a:r>
                        <a:rPr lang="en-US" altLang="ko-KR" sz="1200" b="0" u="none" strike="noStrike">
                          <a:effectLst/>
                        </a:rPr>
                        <a:t>112</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r>
                        <a:rPr lang="en-US" altLang="ko-KR" sz="1200" b="0" u="none" strike="noStrike">
                          <a:effectLst/>
                        </a:rPr>
                        <a:t>67.5%</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endParaRPr lang="ko-KR" altLang="en-US" sz="1200" b="0" i="0" u="none" strike="noStrike" dirty="0">
                        <a:solidFill>
                          <a:srgbClr val="000000"/>
                        </a:solidFill>
                        <a:effectLst/>
                        <a:latin typeface="맑은 고딕"/>
                      </a:endParaRPr>
                    </a:p>
                  </a:txBody>
                  <a:tcPr marL="6845" marR="6845" marT="6845" marB="0" anchor="ctr">
                    <a:solidFill>
                      <a:schemeClr val="bg1"/>
                    </a:solidFill>
                  </a:tcPr>
                </a:tc>
              </a:tr>
              <a:tr h="226307">
                <a:tc>
                  <a:txBody>
                    <a:bodyPr/>
                    <a:lstStyle/>
                    <a:p>
                      <a:pPr algn="l" fontAlgn="ctr"/>
                      <a:r>
                        <a:rPr lang="ko-KR" altLang="en-US" sz="1200" b="0" u="none" strike="noStrike">
                          <a:effectLst/>
                        </a:rPr>
                        <a:t>기능원</a:t>
                      </a:r>
                      <a:endParaRPr lang="ko-KR" altLang="en-US" sz="1200" b="0" i="0" u="none" strike="noStrike">
                        <a:solidFill>
                          <a:srgbClr val="000000"/>
                        </a:solidFill>
                        <a:effectLst/>
                        <a:latin typeface="맑은 고딕"/>
                      </a:endParaRPr>
                    </a:p>
                  </a:txBody>
                  <a:tcPr marL="102676" marR="6845" marT="6845" marB="0" anchor="ctr">
                    <a:solidFill>
                      <a:schemeClr val="bg1"/>
                    </a:solidFill>
                  </a:tcPr>
                </a:tc>
                <a:tc>
                  <a:txBody>
                    <a:bodyPr/>
                    <a:lstStyle/>
                    <a:p>
                      <a:pPr algn="ctr" fontAlgn="ctr"/>
                      <a:r>
                        <a:rPr lang="en-US" altLang="ko-KR" sz="1200" b="0" u="none" strike="noStrike">
                          <a:effectLst/>
                        </a:rPr>
                        <a:t>7</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r>
                        <a:rPr lang="en-US" altLang="ko-KR" sz="1200" b="0" u="none" strike="noStrike">
                          <a:effectLst/>
                        </a:rPr>
                        <a:t>4.2%</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endParaRPr lang="ko-KR" altLang="en-US" sz="1200" b="0" i="0" u="none" strike="noStrike" dirty="0">
                        <a:solidFill>
                          <a:srgbClr val="000000"/>
                        </a:solidFill>
                        <a:effectLst/>
                        <a:latin typeface="맑은 고딕"/>
                      </a:endParaRPr>
                    </a:p>
                  </a:txBody>
                  <a:tcPr marL="6845" marR="6845" marT="6845" marB="0" anchor="ctr">
                    <a:solidFill>
                      <a:schemeClr val="bg1"/>
                    </a:solidFill>
                  </a:tcPr>
                </a:tc>
              </a:tr>
              <a:tr h="226307">
                <a:tc>
                  <a:txBody>
                    <a:bodyPr/>
                    <a:lstStyle/>
                    <a:p>
                      <a:pPr algn="l" fontAlgn="ctr"/>
                      <a:r>
                        <a:rPr lang="ko-KR" altLang="en-US" sz="1200" b="0" u="none" strike="noStrike">
                          <a:effectLst/>
                        </a:rPr>
                        <a:t>임상병리사</a:t>
                      </a:r>
                      <a:endParaRPr lang="ko-KR" altLang="en-US" sz="1200" b="0" i="0" u="none" strike="noStrike">
                        <a:solidFill>
                          <a:srgbClr val="000000"/>
                        </a:solidFill>
                        <a:effectLst/>
                        <a:latin typeface="맑은 고딕"/>
                      </a:endParaRPr>
                    </a:p>
                  </a:txBody>
                  <a:tcPr marL="102676" marR="6845" marT="6845" marB="0" anchor="ctr">
                    <a:solidFill>
                      <a:schemeClr val="bg1"/>
                    </a:solidFill>
                  </a:tcPr>
                </a:tc>
                <a:tc>
                  <a:txBody>
                    <a:bodyPr/>
                    <a:lstStyle/>
                    <a:p>
                      <a:pPr algn="ctr" fontAlgn="ctr"/>
                      <a:r>
                        <a:rPr lang="en-US" altLang="ko-KR" sz="1200" b="0" u="none" strike="noStrike">
                          <a:effectLst/>
                        </a:rPr>
                        <a:t>15</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r>
                        <a:rPr lang="en-US" altLang="ko-KR" sz="1200" b="0" u="none" strike="noStrike">
                          <a:effectLst/>
                        </a:rPr>
                        <a:t>9.0%</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6845" marR="6845" marT="6845" marB="0" anchor="ctr">
                    <a:solidFill>
                      <a:schemeClr val="bg1"/>
                    </a:solidFill>
                  </a:tcPr>
                </a:tc>
              </a:tr>
              <a:tr h="226307">
                <a:tc>
                  <a:txBody>
                    <a:bodyPr/>
                    <a:lstStyle/>
                    <a:p>
                      <a:pPr algn="l" fontAlgn="ctr"/>
                      <a:r>
                        <a:rPr lang="ko-KR" altLang="en-US" sz="1200" b="0" u="none" strike="noStrike" dirty="0">
                          <a:effectLst/>
                        </a:rPr>
                        <a:t>방사선기사</a:t>
                      </a:r>
                      <a:endParaRPr lang="ko-KR" altLang="en-US" sz="1200" b="0" i="0" u="none" strike="noStrike" dirty="0">
                        <a:solidFill>
                          <a:srgbClr val="000000"/>
                        </a:solidFill>
                        <a:effectLst/>
                        <a:latin typeface="맑은 고딕"/>
                      </a:endParaRPr>
                    </a:p>
                  </a:txBody>
                  <a:tcPr marL="102676" marR="6845" marT="6845" marB="0" anchor="ctr">
                    <a:solidFill>
                      <a:schemeClr val="bg1"/>
                    </a:solidFill>
                  </a:tcPr>
                </a:tc>
                <a:tc>
                  <a:txBody>
                    <a:bodyPr/>
                    <a:lstStyle/>
                    <a:p>
                      <a:pPr algn="ctr" fontAlgn="ctr"/>
                      <a:r>
                        <a:rPr lang="en-US" altLang="ko-KR" sz="1200" b="0" u="none" strike="noStrike">
                          <a:effectLst/>
                        </a:rPr>
                        <a:t>23</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r>
                        <a:rPr lang="en-US" altLang="ko-KR" sz="1200" b="0" u="none" strike="noStrike">
                          <a:effectLst/>
                        </a:rPr>
                        <a:t>13.9%</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6845" marR="6845" marT="6845" marB="0" anchor="ctr">
                    <a:solidFill>
                      <a:schemeClr val="bg1"/>
                    </a:solidFill>
                  </a:tcPr>
                </a:tc>
              </a:tr>
              <a:tr h="236594">
                <a:tc>
                  <a:txBody>
                    <a:bodyPr/>
                    <a:lstStyle/>
                    <a:p>
                      <a:pPr algn="l" fontAlgn="ctr"/>
                      <a:r>
                        <a:rPr lang="ko-KR" altLang="en-US" sz="1200" b="0" u="none" strike="noStrike" dirty="0">
                          <a:effectLst/>
                        </a:rPr>
                        <a:t>기타</a:t>
                      </a:r>
                      <a:endParaRPr lang="ko-KR" altLang="en-US" sz="1200" b="0" i="0" u="none" strike="noStrike" dirty="0">
                        <a:solidFill>
                          <a:srgbClr val="000000"/>
                        </a:solidFill>
                        <a:effectLst/>
                        <a:latin typeface="맑은 고딕"/>
                      </a:endParaRPr>
                    </a:p>
                  </a:txBody>
                  <a:tcPr marL="102676" marR="6845" marT="6845" marB="0" anchor="ctr">
                    <a:lnB w="9525"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b="0" u="none" strike="noStrike" dirty="0">
                          <a:effectLst/>
                        </a:rPr>
                        <a:t>1</a:t>
                      </a:r>
                      <a:endParaRPr lang="en-US" altLang="ko-KR" sz="1200" b="0" i="0" u="none" strike="noStrike" dirty="0">
                        <a:solidFill>
                          <a:srgbClr val="000000"/>
                        </a:solidFill>
                        <a:effectLst/>
                        <a:latin typeface="맑은 고딕"/>
                      </a:endParaRPr>
                    </a:p>
                  </a:txBody>
                  <a:tcPr marL="6845" marR="6845" marT="6845" marB="0" anchor="ctr">
                    <a:lnB w="9525"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b="0" u="none" strike="noStrike" dirty="0">
                          <a:effectLst/>
                        </a:rPr>
                        <a:t>0.6%</a:t>
                      </a:r>
                      <a:endParaRPr lang="en-US" altLang="ko-KR" sz="1200" b="0" i="0" u="none" strike="noStrike" dirty="0">
                        <a:solidFill>
                          <a:srgbClr val="000000"/>
                        </a:solidFill>
                        <a:effectLst/>
                        <a:latin typeface="맑은 고딕"/>
                      </a:endParaRPr>
                    </a:p>
                  </a:txBody>
                  <a:tcPr marL="6845" marR="6845" marT="6845" marB="0" anchor="ctr">
                    <a:lnB w="9525"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ko-KR" altLang="en-US" sz="1200" b="0" i="0" u="none" strike="noStrike" dirty="0">
                        <a:solidFill>
                          <a:srgbClr val="000000"/>
                        </a:solidFill>
                        <a:effectLst/>
                        <a:latin typeface="맑은 고딕"/>
                      </a:endParaRPr>
                    </a:p>
                  </a:txBody>
                  <a:tcPr marL="6845" marR="6845" marT="6845" marB="0" anchor="ctr">
                    <a:lnB w="9525" cap="flat" cmpd="sng" algn="ctr">
                      <a:solidFill>
                        <a:schemeClr val="tx1"/>
                      </a:solidFill>
                      <a:prstDash val="solid"/>
                      <a:round/>
                      <a:headEnd type="none" w="med" len="med"/>
                      <a:tailEnd type="none" w="med" len="med"/>
                    </a:lnB>
                    <a:solidFill>
                      <a:schemeClr val="bg1"/>
                    </a:solidFill>
                  </a:tcPr>
                </a:tc>
              </a:tr>
              <a:tr h="388017">
                <a:tc>
                  <a:txBody>
                    <a:bodyPr/>
                    <a:lstStyle/>
                    <a:p>
                      <a:pPr algn="l" fontAlgn="ctr"/>
                      <a:r>
                        <a:rPr lang="en-US" sz="1200" b="0" u="none" strike="noStrike" dirty="0">
                          <a:effectLst/>
                        </a:rPr>
                        <a:t>Months served as healthcare profession, m, </a:t>
                      </a:r>
                      <a:r>
                        <a:rPr lang="en-US" sz="1200" b="0" u="none" strike="noStrike" dirty="0" smtClean="0">
                          <a:effectLst/>
                        </a:rPr>
                        <a:t>median (range)</a:t>
                      </a:r>
                      <a:endParaRPr lang="en-US" sz="1200" b="0" i="0" u="none" strike="noStrike" dirty="0">
                        <a:solidFill>
                          <a:srgbClr val="000000"/>
                        </a:solidFill>
                        <a:effectLst/>
                        <a:latin typeface="맑은 고딕"/>
                      </a:endParaRPr>
                    </a:p>
                  </a:txBody>
                  <a:tcPr marL="6845" marR="6845" marT="6845" marB="0" anchor="ctr">
                    <a:lnT w="9525" cap="flat" cmpd="sng" algn="ctr">
                      <a:solidFill>
                        <a:schemeClr val="tx1"/>
                      </a:solidFill>
                      <a:prstDash val="solid"/>
                      <a:round/>
                      <a:headEnd type="none" w="med" len="med"/>
                      <a:tailEnd type="none" w="med" len="med"/>
                    </a:lnT>
                    <a:solidFill>
                      <a:schemeClr val="bg1"/>
                    </a:solidFill>
                  </a:tcPr>
                </a:tc>
                <a:tc>
                  <a:txBody>
                    <a:bodyPr/>
                    <a:lstStyle/>
                    <a:p>
                      <a:pPr algn="ctr" fontAlgn="ctr"/>
                      <a:r>
                        <a:rPr lang="en-US" altLang="ko-KR" sz="1200" b="0" u="none" strike="noStrike" dirty="0">
                          <a:effectLst/>
                        </a:rPr>
                        <a:t>32</a:t>
                      </a:r>
                      <a:endParaRPr lang="en-US" altLang="ko-KR" sz="1200" b="0" i="0" u="none" strike="noStrike" dirty="0">
                        <a:solidFill>
                          <a:srgbClr val="000000"/>
                        </a:solidFill>
                        <a:effectLst/>
                        <a:latin typeface="맑은 고딕"/>
                      </a:endParaRPr>
                    </a:p>
                  </a:txBody>
                  <a:tcPr marL="6845" marR="6845" marT="6845" marB="0" anchor="ctr">
                    <a:lnT w="9525" cap="flat" cmpd="sng" algn="ctr">
                      <a:solidFill>
                        <a:schemeClr val="tx1"/>
                      </a:solidFill>
                      <a:prstDash val="solid"/>
                      <a:round/>
                      <a:headEnd type="none" w="med" len="med"/>
                      <a:tailEnd type="none" w="med" len="med"/>
                    </a:lnT>
                    <a:solidFill>
                      <a:schemeClr val="bg1"/>
                    </a:solidFill>
                  </a:tcPr>
                </a:tc>
                <a:tc>
                  <a:txBody>
                    <a:bodyPr/>
                    <a:lstStyle/>
                    <a:p>
                      <a:pPr algn="ctr" fontAlgn="ctr"/>
                      <a:r>
                        <a:rPr lang="en-US" altLang="ko-KR" sz="1200" b="0" u="none" strike="noStrike">
                          <a:effectLst/>
                        </a:rPr>
                        <a:t>1.8-376.2</a:t>
                      </a:r>
                      <a:endParaRPr lang="en-US" altLang="ko-KR" sz="1200" b="0" i="0" u="none" strike="noStrike">
                        <a:solidFill>
                          <a:srgbClr val="000000"/>
                        </a:solidFill>
                        <a:effectLst/>
                        <a:latin typeface="맑은 고딕"/>
                      </a:endParaRPr>
                    </a:p>
                  </a:txBody>
                  <a:tcPr marL="6845" marR="6845" marT="6845" marB="0" anchor="ctr">
                    <a:lnT w="9525" cap="flat" cmpd="sng" algn="ctr">
                      <a:solidFill>
                        <a:schemeClr val="tx1"/>
                      </a:solidFill>
                      <a:prstDash val="solid"/>
                      <a:round/>
                      <a:headEnd type="none" w="med" len="med"/>
                      <a:tailEnd type="none" w="med" len="med"/>
                    </a:lnT>
                    <a:solidFill>
                      <a:schemeClr val="bg1"/>
                    </a:solidFill>
                  </a:tcPr>
                </a:tc>
                <a:tc>
                  <a:txBody>
                    <a:bodyPr/>
                    <a:lstStyle/>
                    <a:p>
                      <a:pPr algn="ctr" fontAlgn="ctr"/>
                      <a:r>
                        <a:rPr lang="en-US" altLang="ko-KR" sz="1200" b="0" u="none" strike="noStrike" dirty="0">
                          <a:effectLst/>
                        </a:rPr>
                        <a:t>6</a:t>
                      </a:r>
                      <a:endParaRPr lang="en-US" altLang="ko-KR" sz="1200" b="0" i="0" u="none" strike="noStrike" dirty="0">
                        <a:solidFill>
                          <a:srgbClr val="000000"/>
                        </a:solidFill>
                        <a:effectLst/>
                        <a:latin typeface="맑은 고딕"/>
                      </a:endParaRPr>
                    </a:p>
                  </a:txBody>
                  <a:tcPr marL="6845" marR="6845" marT="6845" marB="0" anchor="ctr">
                    <a:lnT w="9525" cap="flat" cmpd="sng" algn="ctr">
                      <a:solidFill>
                        <a:schemeClr val="tx1"/>
                      </a:solidFill>
                      <a:prstDash val="solid"/>
                      <a:round/>
                      <a:headEnd type="none" w="med" len="med"/>
                      <a:tailEnd type="none" w="med" len="med"/>
                    </a:lnT>
                    <a:solidFill>
                      <a:schemeClr val="bg1"/>
                    </a:solidFill>
                  </a:tcPr>
                </a:tc>
              </a:tr>
              <a:tr h="226307">
                <a:tc>
                  <a:txBody>
                    <a:bodyPr/>
                    <a:lstStyle/>
                    <a:p>
                      <a:pPr algn="l" fontAlgn="ctr"/>
                      <a:r>
                        <a:rPr lang="en-US" sz="1200" b="0" u="none" strike="noStrike">
                          <a:effectLst/>
                        </a:rPr>
                        <a:t>&lt;6m </a:t>
                      </a:r>
                      <a:endParaRPr lang="en-US" sz="1200" b="0" i="0" u="none" strike="noStrike">
                        <a:solidFill>
                          <a:srgbClr val="000000"/>
                        </a:solidFill>
                        <a:effectLst/>
                        <a:latin typeface="맑은 고딕"/>
                      </a:endParaRPr>
                    </a:p>
                  </a:txBody>
                  <a:tcPr marL="102676" marR="6845" marT="6845" marB="0" anchor="ctr">
                    <a:solidFill>
                      <a:schemeClr val="bg1"/>
                    </a:solidFill>
                  </a:tcPr>
                </a:tc>
                <a:tc>
                  <a:txBody>
                    <a:bodyPr/>
                    <a:lstStyle/>
                    <a:p>
                      <a:pPr algn="ctr" fontAlgn="ctr"/>
                      <a:r>
                        <a:rPr lang="en-US" altLang="ko-KR" sz="1200" b="0" u="none" strike="noStrike">
                          <a:effectLst/>
                        </a:rPr>
                        <a:t>16</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r>
                        <a:rPr lang="en-US" altLang="ko-KR" sz="1200" b="0" u="none" strike="noStrike">
                          <a:effectLst/>
                        </a:rPr>
                        <a:t>7.8%</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endParaRPr lang="ko-KR" altLang="en-US" sz="1200" b="0" i="0" u="none" strike="noStrike" dirty="0">
                        <a:solidFill>
                          <a:srgbClr val="000000"/>
                        </a:solidFill>
                        <a:effectLst/>
                        <a:latin typeface="맑은 고딕"/>
                      </a:endParaRPr>
                    </a:p>
                  </a:txBody>
                  <a:tcPr marL="6845" marR="6845" marT="6845" marB="0" anchor="ctr">
                    <a:solidFill>
                      <a:schemeClr val="bg1"/>
                    </a:solidFill>
                  </a:tcPr>
                </a:tc>
              </a:tr>
              <a:tr h="226307">
                <a:tc>
                  <a:txBody>
                    <a:bodyPr/>
                    <a:lstStyle/>
                    <a:p>
                      <a:pPr algn="l" fontAlgn="ctr"/>
                      <a:r>
                        <a:rPr lang="en-US" sz="1200" b="0" u="none" strike="noStrike" dirty="0">
                          <a:effectLst/>
                        </a:rPr>
                        <a:t>6m - 24m </a:t>
                      </a:r>
                      <a:endParaRPr lang="en-US" sz="1200" b="0" i="0" u="none" strike="noStrike" dirty="0">
                        <a:solidFill>
                          <a:srgbClr val="000000"/>
                        </a:solidFill>
                        <a:effectLst/>
                        <a:latin typeface="맑은 고딕"/>
                      </a:endParaRPr>
                    </a:p>
                  </a:txBody>
                  <a:tcPr marL="102676" marR="6845" marT="6845" marB="0" anchor="ctr">
                    <a:solidFill>
                      <a:schemeClr val="bg1"/>
                    </a:solidFill>
                  </a:tcPr>
                </a:tc>
                <a:tc>
                  <a:txBody>
                    <a:bodyPr/>
                    <a:lstStyle/>
                    <a:p>
                      <a:pPr algn="ctr" fontAlgn="ctr"/>
                      <a:r>
                        <a:rPr lang="en-US" altLang="ko-KR" sz="1200" b="0" u="none" strike="noStrike">
                          <a:effectLst/>
                        </a:rPr>
                        <a:t>57</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r>
                        <a:rPr lang="en-US" altLang="ko-KR" sz="1200" b="0" u="none" strike="noStrike">
                          <a:effectLst/>
                        </a:rPr>
                        <a:t>34.3%</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6845" marR="6845" marT="6845" marB="0" anchor="ctr">
                    <a:solidFill>
                      <a:schemeClr val="bg1"/>
                    </a:solidFill>
                  </a:tcPr>
                </a:tc>
              </a:tr>
              <a:tr h="226307">
                <a:tc>
                  <a:txBody>
                    <a:bodyPr/>
                    <a:lstStyle/>
                    <a:p>
                      <a:pPr algn="l" fontAlgn="ctr"/>
                      <a:r>
                        <a:rPr lang="en-US" sz="1200" b="0" u="none" strike="noStrike" dirty="0">
                          <a:effectLst/>
                        </a:rPr>
                        <a:t>24m- 60m </a:t>
                      </a:r>
                      <a:endParaRPr lang="en-US" sz="1200" b="0" i="0" u="none" strike="noStrike" dirty="0">
                        <a:solidFill>
                          <a:srgbClr val="000000"/>
                        </a:solidFill>
                        <a:effectLst/>
                        <a:latin typeface="맑은 고딕"/>
                      </a:endParaRPr>
                    </a:p>
                  </a:txBody>
                  <a:tcPr marL="102676" marR="6845" marT="6845" marB="0" anchor="ctr">
                    <a:solidFill>
                      <a:schemeClr val="bg1"/>
                    </a:solidFill>
                  </a:tcPr>
                </a:tc>
                <a:tc>
                  <a:txBody>
                    <a:bodyPr/>
                    <a:lstStyle/>
                    <a:p>
                      <a:pPr algn="ctr" fontAlgn="ctr"/>
                      <a:r>
                        <a:rPr lang="en-US" altLang="ko-KR" sz="1200" b="0" u="none" strike="noStrike">
                          <a:effectLst/>
                        </a:rPr>
                        <a:t>39</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r>
                        <a:rPr lang="en-US" altLang="ko-KR" sz="1200" b="0" u="none" strike="noStrike">
                          <a:effectLst/>
                        </a:rPr>
                        <a:t>23.5%</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6845" marR="6845" marT="6845" marB="0" anchor="ctr">
                    <a:solidFill>
                      <a:schemeClr val="bg1"/>
                    </a:solidFill>
                  </a:tcPr>
                </a:tc>
              </a:tr>
              <a:tr h="236594">
                <a:tc>
                  <a:txBody>
                    <a:bodyPr/>
                    <a:lstStyle/>
                    <a:p>
                      <a:pPr algn="l" fontAlgn="ctr"/>
                      <a:r>
                        <a:rPr lang="en-US" sz="1200" b="0" u="none" strike="noStrike" dirty="0">
                          <a:effectLst/>
                        </a:rPr>
                        <a:t>&gt;60m </a:t>
                      </a:r>
                      <a:endParaRPr lang="en-US" sz="1200" b="0" i="0" u="none" strike="noStrike" dirty="0">
                        <a:solidFill>
                          <a:srgbClr val="000000"/>
                        </a:solidFill>
                        <a:effectLst/>
                        <a:latin typeface="맑은 고딕"/>
                      </a:endParaRPr>
                    </a:p>
                  </a:txBody>
                  <a:tcPr marL="102676" marR="6845" marT="6845" marB="0" anchor="ctr">
                    <a:lnB w="9525"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b="0" u="none" strike="noStrike" dirty="0">
                          <a:effectLst/>
                        </a:rPr>
                        <a:t>51</a:t>
                      </a:r>
                      <a:endParaRPr lang="en-US" altLang="ko-KR" sz="1200" b="0" i="0" u="none" strike="noStrike" dirty="0">
                        <a:solidFill>
                          <a:srgbClr val="000000"/>
                        </a:solidFill>
                        <a:effectLst/>
                        <a:latin typeface="맑은 고딕"/>
                      </a:endParaRPr>
                    </a:p>
                  </a:txBody>
                  <a:tcPr marL="6845" marR="6845" marT="6845" marB="0" anchor="ctr">
                    <a:lnB w="9525"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b="0" u="none" strike="noStrike" dirty="0">
                          <a:effectLst/>
                        </a:rPr>
                        <a:t>30.7%</a:t>
                      </a:r>
                      <a:endParaRPr lang="en-US" altLang="ko-KR" sz="1200" b="0" i="0" u="none" strike="noStrike" dirty="0">
                        <a:solidFill>
                          <a:srgbClr val="000000"/>
                        </a:solidFill>
                        <a:effectLst/>
                        <a:latin typeface="맑은 고딕"/>
                      </a:endParaRPr>
                    </a:p>
                  </a:txBody>
                  <a:tcPr marL="6845" marR="6845" marT="6845" marB="0" anchor="ctr">
                    <a:lnB w="9525"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ko-KR" altLang="en-US" sz="1200" b="0" i="0" u="none" strike="noStrike" dirty="0">
                        <a:solidFill>
                          <a:srgbClr val="000000"/>
                        </a:solidFill>
                        <a:effectLst/>
                        <a:latin typeface="맑은 고딕"/>
                      </a:endParaRPr>
                    </a:p>
                  </a:txBody>
                  <a:tcPr marL="6845" marR="6845" marT="6845" marB="0" anchor="ctr">
                    <a:lnB w="9525" cap="flat" cmpd="sng" algn="ctr">
                      <a:solidFill>
                        <a:schemeClr val="tx1"/>
                      </a:solidFill>
                      <a:prstDash val="solid"/>
                      <a:round/>
                      <a:headEnd type="none" w="med" len="med"/>
                      <a:tailEnd type="none" w="med" len="med"/>
                    </a:lnB>
                    <a:solidFill>
                      <a:schemeClr val="bg1"/>
                    </a:solidFill>
                  </a:tcPr>
                </a:tc>
              </a:tr>
              <a:tr h="226307">
                <a:tc>
                  <a:txBody>
                    <a:bodyPr/>
                    <a:lstStyle/>
                    <a:p>
                      <a:pPr algn="l" fontAlgn="ctr"/>
                      <a:r>
                        <a:rPr lang="en-US" sz="1200" b="0" u="none" strike="noStrike" dirty="0">
                          <a:effectLst/>
                        </a:rPr>
                        <a:t>Work department</a:t>
                      </a:r>
                      <a:endParaRPr lang="en-US" sz="1200" b="0" i="0" u="none" strike="noStrike" dirty="0">
                        <a:solidFill>
                          <a:srgbClr val="000000"/>
                        </a:solidFill>
                        <a:effectLst/>
                        <a:latin typeface="맑은 고딕"/>
                      </a:endParaRPr>
                    </a:p>
                  </a:txBody>
                  <a:tcPr marL="102676" marR="6845" marT="6845" marB="0" anchor="ctr">
                    <a:lnT w="9525" cap="flat" cmpd="sng" algn="ctr">
                      <a:solidFill>
                        <a:schemeClr val="tx1"/>
                      </a:solidFill>
                      <a:prstDash val="solid"/>
                      <a:round/>
                      <a:headEnd type="none" w="med" len="med"/>
                      <a:tailEnd type="none" w="med" len="med"/>
                    </a:lnT>
                    <a:solidFill>
                      <a:schemeClr val="bg1"/>
                    </a:solidFill>
                  </a:tcPr>
                </a:tc>
                <a:tc>
                  <a:txBody>
                    <a:bodyPr/>
                    <a:lstStyle/>
                    <a:p>
                      <a:pPr algn="ctr" fontAlgn="ctr"/>
                      <a:r>
                        <a:rPr lang="ko-KR" altLang="en-US" sz="1200" b="0" u="none" strike="noStrike" dirty="0">
                          <a:effectLst/>
                        </a:rPr>
                        <a:t>　</a:t>
                      </a:r>
                      <a:endParaRPr lang="ko-KR" altLang="en-US" sz="1200" b="0" i="0" u="none" strike="noStrike" dirty="0">
                        <a:solidFill>
                          <a:srgbClr val="000000"/>
                        </a:solidFill>
                        <a:effectLst/>
                        <a:latin typeface="맑은 고딕"/>
                      </a:endParaRPr>
                    </a:p>
                  </a:txBody>
                  <a:tcPr marL="6845" marR="6845" marT="6845" marB="0" anchor="ctr">
                    <a:lnT w="9525" cap="flat" cmpd="sng" algn="ctr">
                      <a:solidFill>
                        <a:schemeClr val="tx1"/>
                      </a:solidFill>
                      <a:prstDash val="solid"/>
                      <a:round/>
                      <a:headEnd type="none" w="med" len="med"/>
                      <a:tailEnd type="none" w="med" len="med"/>
                    </a:lnT>
                    <a:solidFill>
                      <a:schemeClr val="bg1"/>
                    </a:solidFill>
                  </a:tcPr>
                </a:tc>
                <a:tc>
                  <a:txBody>
                    <a:bodyPr/>
                    <a:lstStyle/>
                    <a:p>
                      <a:pPr algn="ctr" fontAlgn="ctr"/>
                      <a:r>
                        <a:rPr lang="ko-KR" altLang="en-US" sz="1200" b="0" u="none" strike="noStrike" dirty="0">
                          <a:effectLst/>
                        </a:rPr>
                        <a:t>　</a:t>
                      </a:r>
                      <a:endParaRPr lang="ko-KR" altLang="en-US" sz="1200" b="0" i="0" u="none" strike="noStrike" dirty="0">
                        <a:solidFill>
                          <a:srgbClr val="000000"/>
                        </a:solidFill>
                        <a:effectLst/>
                        <a:latin typeface="맑은 고딕"/>
                      </a:endParaRPr>
                    </a:p>
                  </a:txBody>
                  <a:tcPr marL="6845" marR="6845" marT="6845" marB="0" anchor="ctr">
                    <a:lnT w="9525" cap="flat" cmpd="sng" algn="ctr">
                      <a:solidFill>
                        <a:schemeClr val="tx1"/>
                      </a:solidFill>
                      <a:prstDash val="solid"/>
                      <a:round/>
                      <a:headEnd type="none" w="med" len="med"/>
                      <a:tailEnd type="none" w="med" len="med"/>
                    </a:lnT>
                    <a:solidFill>
                      <a:schemeClr val="bg1"/>
                    </a:solidFill>
                  </a:tcPr>
                </a:tc>
                <a:tc>
                  <a:txBody>
                    <a:bodyPr/>
                    <a:lstStyle/>
                    <a:p>
                      <a:pPr algn="ctr" fontAlgn="ctr"/>
                      <a:r>
                        <a:rPr lang="en-US" altLang="ko-KR" sz="1200" b="0" i="0" u="none" strike="noStrike" dirty="0" smtClean="0">
                          <a:solidFill>
                            <a:srgbClr val="000000"/>
                          </a:solidFill>
                          <a:effectLst/>
                          <a:latin typeface="맑은 고딕"/>
                        </a:rPr>
                        <a:t>8</a:t>
                      </a:r>
                      <a:endParaRPr lang="ko-KR" altLang="en-US" sz="1200" b="0" i="0" u="none" strike="noStrike" dirty="0">
                        <a:solidFill>
                          <a:srgbClr val="000000"/>
                        </a:solidFill>
                        <a:effectLst/>
                        <a:latin typeface="맑은 고딕"/>
                      </a:endParaRPr>
                    </a:p>
                  </a:txBody>
                  <a:tcPr marL="6845" marR="6845" marT="6845" marB="0" anchor="ctr">
                    <a:lnT w="9525" cap="flat" cmpd="sng" algn="ctr">
                      <a:solidFill>
                        <a:schemeClr val="tx1"/>
                      </a:solidFill>
                      <a:prstDash val="solid"/>
                      <a:round/>
                      <a:headEnd type="none" w="med" len="med"/>
                      <a:tailEnd type="none" w="med" len="med"/>
                    </a:lnT>
                    <a:solidFill>
                      <a:schemeClr val="bg1"/>
                    </a:solidFill>
                  </a:tcPr>
                </a:tc>
              </a:tr>
              <a:tr h="226307">
                <a:tc>
                  <a:txBody>
                    <a:bodyPr/>
                    <a:lstStyle/>
                    <a:p>
                      <a:pPr algn="l" fontAlgn="ctr"/>
                      <a:r>
                        <a:rPr lang="en-US" sz="1200" b="0" u="none" strike="noStrike">
                          <a:effectLst/>
                        </a:rPr>
                        <a:t>1: OPD</a:t>
                      </a:r>
                      <a:endParaRPr lang="en-US" sz="1200" b="0" i="0" u="none" strike="noStrike">
                        <a:solidFill>
                          <a:srgbClr val="000000"/>
                        </a:solidFill>
                        <a:effectLst/>
                        <a:latin typeface="맑은 고딕"/>
                      </a:endParaRPr>
                    </a:p>
                  </a:txBody>
                  <a:tcPr marL="102676" marR="6845" marT="6845" marB="0" anchor="ctr">
                    <a:solidFill>
                      <a:schemeClr val="bg1"/>
                    </a:solidFill>
                  </a:tcPr>
                </a:tc>
                <a:tc>
                  <a:txBody>
                    <a:bodyPr/>
                    <a:lstStyle/>
                    <a:p>
                      <a:pPr algn="ctr" fontAlgn="ctr"/>
                      <a:r>
                        <a:rPr lang="en-US" altLang="ko-KR" sz="1200" b="0" u="none" strike="noStrike">
                          <a:effectLst/>
                        </a:rPr>
                        <a:t>15</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r>
                        <a:rPr lang="en-US" altLang="ko-KR" sz="1200" b="0" u="none" strike="noStrike" dirty="0" smtClean="0">
                          <a:effectLst/>
                        </a:rPr>
                        <a:t>9.5%</a:t>
                      </a:r>
                      <a:endParaRPr lang="en-US" altLang="ko-KR" sz="1200" b="0" i="0" u="none" strike="noStrike" dirty="0">
                        <a:solidFill>
                          <a:srgbClr val="000000"/>
                        </a:solidFill>
                        <a:effectLst/>
                        <a:latin typeface="맑은 고딕"/>
                      </a:endParaRPr>
                    </a:p>
                  </a:txBody>
                  <a:tcPr marL="6845" marR="6845" marT="6845" marB="0" anchor="ctr">
                    <a:solidFill>
                      <a:schemeClr val="bg1"/>
                    </a:solidFill>
                  </a:tcPr>
                </a:tc>
                <a:tc>
                  <a:txBody>
                    <a:bodyPr/>
                    <a:lstStyle/>
                    <a:p>
                      <a:pPr algn="ctr" fontAlgn="ctr"/>
                      <a:endParaRPr lang="ko-KR" altLang="en-US" sz="1200" b="0" i="0" u="none" strike="noStrike" dirty="0">
                        <a:solidFill>
                          <a:srgbClr val="000000"/>
                        </a:solidFill>
                        <a:effectLst/>
                        <a:latin typeface="맑은 고딕"/>
                      </a:endParaRPr>
                    </a:p>
                  </a:txBody>
                  <a:tcPr marL="6845" marR="6845" marT="6845" marB="0" anchor="ctr">
                    <a:solidFill>
                      <a:schemeClr val="bg1"/>
                    </a:solidFill>
                  </a:tcPr>
                </a:tc>
              </a:tr>
              <a:tr h="226307">
                <a:tc>
                  <a:txBody>
                    <a:bodyPr/>
                    <a:lstStyle/>
                    <a:p>
                      <a:pPr algn="l" fontAlgn="ctr"/>
                      <a:r>
                        <a:rPr lang="en-US" sz="1200" b="0" u="none" strike="noStrike">
                          <a:effectLst/>
                        </a:rPr>
                        <a:t>2: ER </a:t>
                      </a:r>
                      <a:endParaRPr lang="en-US" sz="1200" b="0" i="0" u="none" strike="noStrike">
                        <a:solidFill>
                          <a:srgbClr val="000000"/>
                        </a:solidFill>
                        <a:effectLst/>
                        <a:latin typeface="맑은 고딕"/>
                      </a:endParaRPr>
                    </a:p>
                  </a:txBody>
                  <a:tcPr marL="102676" marR="6845" marT="6845" marB="0" anchor="ctr">
                    <a:solidFill>
                      <a:schemeClr val="bg1"/>
                    </a:solidFill>
                  </a:tcPr>
                </a:tc>
                <a:tc>
                  <a:txBody>
                    <a:bodyPr/>
                    <a:lstStyle/>
                    <a:p>
                      <a:pPr algn="ctr" fontAlgn="ctr"/>
                      <a:r>
                        <a:rPr lang="en-US" altLang="ko-KR" sz="1200" b="0" u="none" strike="noStrike">
                          <a:effectLst/>
                        </a:rPr>
                        <a:t>42</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r>
                        <a:rPr lang="en-US" altLang="ko-KR" sz="1200" b="0" u="none" strike="noStrike" dirty="0" smtClean="0">
                          <a:effectLst/>
                        </a:rPr>
                        <a:t>26.6%</a:t>
                      </a:r>
                      <a:endParaRPr lang="en-US" altLang="ko-KR" sz="1200" b="0" i="0" u="none" strike="noStrike" dirty="0">
                        <a:solidFill>
                          <a:srgbClr val="000000"/>
                        </a:solidFill>
                        <a:effectLst/>
                        <a:latin typeface="맑은 고딕"/>
                      </a:endParaRPr>
                    </a:p>
                  </a:txBody>
                  <a:tcPr marL="6845" marR="6845" marT="6845" marB="0" anchor="ctr">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6845" marR="6845" marT="6845" marB="0" anchor="ctr">
                    <a:solidFill>
                      <a:schemeClr val="bg1"/>
                    </a:solidFill>
                  </a:tcPr>
                </a:tc>
              </a:tr>
              <a:tr h="226307">
                <a:tc>
                  <a:txBody>
                    <a:bodyPr/>
                    <a:lstStyle/>
                    <a:p>
                      <a:pPr algn="l" fontAlgn="ctr"/>
                      <a:r>
                        <a:rPr lang="en-US" sz="1200" b="0" u="none" strike="noStrike">
                          <a:effectLst/>
                        </a:rPr>
                        <a:t>3: Admission</a:t>
                      </a:r>
                      <a:endParaRPr lang="en-US" sz="1200" b="0" i="0" u="none" strike="noStrike">
                        <a:solidFill>
                          <a:srgbClr val="000000"/>
                        </a:solidFill>
                        <a:effectLst/>
                        <a:latin typeface="맑은 고딕"/>
                      </a:endParaRPr>
                    </a:p>
                  </a:txBody>
                  <a:tcPr marL="102676" marR="6845" marT="6845" marB="0" anchor="ctr">
                    <a:solidFill>
                      <a:schemeClr val="bg1"/>
                    </a:solidFill>
                  </a:tcPr>
                </a:tc>
                <a:tc>
                  <a:txBody>
                    <a:bodyPr/>
                    <a:lstStyle/>
                    <a:p>
                      <a:pPr algn="ctr" fontAlgn="ctr"/>
                      <a:r>
                        <a:rPr lang="en-US" altLang="ko-KR" sz="1200" b="0" u="none" strike="noStrike">
                          <a:effectLst/>
                        </a:rPr>
                        <a:t>64</a:t>
                      </a:r>
                      <a:endParaRPr lang="en-US" altLang="ko-KR" sz="1200" b="0" i="0" u="none" strike="noStrike">
                        <a:solidFill>
                          <a:srgbClr val="000000"/>
                        </a:solidFill>
                        <a:effectLst/>
                        <a:latin typeface="맑은 고딕"/>
                      </a:endParaRPr>
                    </a:p>
                  </a:txBody>
                  <a:tcPr marL="6845" marR="6845" marT="6845" marB="0" anchor="ctr">
                    <a:solidFill>
                      <a:schemeClr val="bg1"/>
                    </a:solidFill>
                  </a:tcPr>
                </a:tc>
                <a:tc>
                  <a:txBody>
                    <a:bodyPr/>
                    <a:lstStyle/>
                    <a:p>
                      <a:pPr algn="ctr" fontAlgn="ctr"/>
                      <a:r>
                        <a:rPr lang="en-US" altLang="ko-KR" sz="1200" b="0" u="none" strike="noStrike" dirty="0" smtClean="0">
                          <a:effectLst/>
                        </a:rPr>
                        <a:t>40.5%</a:t>
                      </a:r>
                      <a:endParaRPr lang="en-US" altLang="ko-KR" sz="1200" b="0" i="0" u="none" strike="noStrike" dirty="0">
                        <a:solidFill>
                          <a:srgbClr val="000000"/>
                        </a:solidFill>
                        <a:effectLst/>
                        <a:latin typeface="맑은 고딕"/>
                      </a:endParaRPr>
                    </a:p>
                  </a:txBody>
                  <a:tcPr marL="6845" marR="6845" marT="6845" marB="0" anchor="ctr">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6845" marR="6845" marT="6845" marB="0" anchor="ctr">
                    <a:solidFill>
                      <a:schemeClr val="bg1"/>
                    </a:solidFill>
                  </a:tcPr>
                </a:tc>
              </a:tr>
              <a:tr h="236594">
                <a:tc>
                  <a:txBody>
                    <a:bodyPr/>
                    <a:lstStyle/>
                    <a:p>
                      <a:pPr algn="l" fontAlgn="ctr"/>
                      <a:r>
                        <a:rPr lang="en-US" sz="1200" b="0" u="none" strike="noStrike" dirty="0">
                          <a:effectLst/>
                        </a:rPr>
                        <a:t>4: Others</a:t>
                      </a:r>
                      <a:endParaRPr lang="en-US" sz="1200" b="0" i="0" u="none" strike="noStrike" dirty="0">
                        <a:solidFill>
                          <a:srgbClr val="000000"/>
                        </a:solidFill>
                        <a:effectLst/>
                        <a:latin typeface="맑은 고딕"/>
                      </a:endParaRPr>
                    </a:p>
                  </a:txBody>
                  <a:tcPr marL="102676" marR="6845" marT="6845" marB="0" anchor="ctr">
                    <a:lnB w="9525"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b="0" u="none" strike="noStrike" dirty="0">
                          <a:effectLst/>
                        </a:rPr>
                        <a:t>37</a:t>
                      </a:r>
                      <a:endParaRPr lang="en-US" altLang="ko-KR" sz="1200" b="0" i="0" u="none" strike="noStrike" dirty="0">
                        <a:solidFill>
                          <a:srgbClr val="000000"/>
                        </a:solidFill>
                        <a:effectLst/>
                        <a:latin typeface="맑은 고딕"/>
                      </a:endParaRPr>
                    </a:p>
                  </a:txBody>
                  <a:tcPr marL="6845" marR="6845" marT="6845" marB="0" anchor="ctr">
                    <a:lnB w="9525"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b="0" u="none" strike="noStrike" dirty="0" smtClean="0">
                          <a:effectLst/>
                        </a:rPr>
                        <a:t>23.4%</a:t>
                      </a:r>
                      <a:endParaRPr lang="en-US" altLang="ko-KR" sz="1200" b="0" i="0" u="none" strike="noStrike" dirty="0">
                        <a:solidFill>
                          <a:srgbClr val="000000"/>
                        </a:solidFill>
                        <a:effectLst/>
                        <a:latin typeface="맑은 고딕"/>
                      </a:endParaRPr>
                    </a:p>
                  </a:txBody>
                  <a:tcPr marL="6845" marR="6845" marT="6845" marB="0" anchor="ctr">
                    <a:lnB w="9525"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ko-KR" altLang="en-US" sz="1200" b="0" i="0" u="none" strike="noStrike" dirty="0">
                        <a:solidFill>
                          <a:srgbClr val="000000"/>
                        </a:solidFill>
                        <a:effectLst/>
                        <a:latin typeface="맑은 고딕"/>
                      </a:endParaRPr>
                    </a:p>
                  </a:txBody>
                  <a:tcPr marL="6845" marR="6845" marT="6845" marB="0" anchor="ctr">
                    <a:lnB w="9525"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44106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ap 3-13. Estimated tuberculosis incidence rates, 20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12" y="548680"/>
            <a:ext cx="9180512" cy="6336704"/>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3"/>
          <p:cNvSpPr txBox="1">
            <a:spLocks noChangeArrowheads="1"/>
          </p:cNvSpPr>
          <p:nvPr/>
        </p:nvSpPr>
        <p:spPr bwMode="auto">
          <a:xfrm>
            <a:off x="3851920" y="6536134"/>
            <a:ext cx="5243513"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3200">
                <a:solidFill>
                  <a:schemeClr val="tx1"/>
                </a:solidFill>
                <a:latin typeface="Arial" pitchFamily="34" charset="0"/>
                <a:ea typeface="MS PGothic" pitchFamily="34" charset="-128"/>
              </a:defRPr>
            </a:lvl1pPr>
            <a:lvl2pPr marL="37931725" indent="-37474525"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800">
                <a:solidFill>
                  <a:schemeClr val="tx1"/>
                </a:solidFill>
                <a:latin typeface="Arial" pitchFamily="34" charset="0"/>
                <a:ea typeface="MS PGothic" pitchFamily="34" charset="-128"/>
              </a:defRPr>
            </a:lvl2pPr>
            <a:lvl3pPr marL="11430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400">
                <a:solidFill>
                  <a:schemeClr val="tx1"/>
                </a:solidFill>
                <a:latin typeface="Arial" pitchFamily="34" charset="0"/>
                <a:ea typeface="MS PGothic" pitchFamily="34" charset="-128"/>
              </a:defRPr>
            </a:lvl3pPr>
            <a:lvl4pPr marL="16002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4pPr>
            <a:lvl5pPr marL="20574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9pPr>
          </a:lstStyle>
          <a:p>
            <a:pPr algn="r" defTabSz="914400">
              <a:spcBef>
                <a:spcPct val="0"/>
              </a:spcBef>
              <a:buClr>
                <a:srgbClr val="FFFFFF"/>
              </a:buClr>
              <a:buFontTx/>
              <a:buNone/>
            </a:pPr>
            <a:r>
              <a:rPr lang="en-GB" altLang="ko-KR" sz="1400" dirty="0" smtClean="0"/>
              <a:t>CDC, Estimated Tb incidence rates, 2010</a:t>
            </a:r>
            <a:endParaRPr lang="en-GB" altLang="ko-KR" sz="1400" dirty="0"/>
          </a:p>
        </p:txBody>
      </p:sp>
    </p:spTree>
    <p:extLst>
      <p:ext uri="{BB962C8B-B14F-4D97-AF65-F5344CB8AC3E}">
        <p14:creationId xmlns:p14="http://schemas.microsoft.com/office/powerpoint/2010/main" val="37925594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그룹 49"/>
          <p:cNvGrpSpPr/>
          <p:nvPr/>
        </p:nvGrpSpPr>
        <p:grpSpPr>
          <a:xfrm>
            <a:off x="957023" y="5661247"/>
            <a:ext cx="1454737" cy="551777"/>
            <a:chOff x="3127940" y="900290"/>
            <a:chExt cx="2881810" cy="288307"/>
          </a:xfrm>
        </p:grpSpPr>
        <p:cxnSp>
          <p:nvCxnSpPr>
            <p:cNvPr id="51" name="직선 연결선 50"/>
            <p:cNvCxnSpPr/>
            <p:nvPr/>
          </p:nvCxnSpPr>
          <p:spPr>
            <a:xfrm>
              <a:off x="3127940" y="908720"/>
              <a:ext cx="2881810" cy="0"/>
            </a:xfrm>
            <a:prstGeom prst="line">
              <a:avLst/>
            </a:prstGeom>
            <a:ln w="317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2" name="직선 화살표 연결선 51"/>
            <p:cNvCxnSpPr/>
            <p:nvPr/>
          </p:nvCxnSpPr>
          <p:spPr>
            <a:xfrm flipH="1">
              <a:off x="3130325" y="900290"/>
              <a:ext cx="1472" cy="288032"/>
            </a:xfrm>
            <a:prstGeom prst="straightConnector1">
              <a:avLst/>
            </a:prstGeom>
            <a:ln w="31750">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3" name="직선 화살표 연결선 52"/>
            <p:cNvCxnSpPr/>
            <p:nvPr/>
          </p:nvCxnSpPr>
          <p:spPr>
            <a:xfrm flipH="1">
              <a:off x="6001323" y="900565"/>
              <a:ext cx="1472" cy="288032"/>
            </a:xfrm>
            <a:prstGeom prst="straightConnector1">
              <a:avLst/>
            </a:prstGeom>
            <a:ln w="31750">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grpSp>
      <p:grpSp>
        <p:nvGrpSpPr>
          <p:cNvPr id="46" name="그룹 45"/>
          <p:cNvGrpSpPr/>
          <p:nvPr/>
        </p:nvGrpSpPr>
        <p:grpSpPr>
          <a:xfrm>
            <a:off x="1690781" y="4140366"/>
            <a:ext cx="2894555" cy="758103"/>
            <a:chOff x="3132682" y="903261"/>
            <a:chExt cx="2881810" cy="288526"/>
          </a:xfrm>
        </p:grpSpPr>
        <p:cxnSp>
          <p:nvCxnSpPr>
            <p:cNvPr id="47" name="직선 연결선 46"/>
            <p:cNvCxnSpPr/>
            <p:nvPr/>
          </p:nvCxnSpPr>
          <p:spPr>
            <a:xfrm>
              <a:off x="3132682" y="910533"/>
              <a:ext cx="2881810" cy="0"/>
            </a:xfrm>
            <a:prstGeom prst="line">
              <a:avLst/>
            </a:prstGeom>
            <a:ln w="317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8" name="직선 화살표 연결선 47"/>
            <p:cNvCxnSpPr/>
            <p:nvPr/>
          </p:nvCxnSpPr>
          <p:spPr>
            <a:xfrm flipH="1">
              <a:off x="3135067" y="903261"/>
              <a:ext cx="1472" cy="288032"/>
            </a:xfrm>
            <a:prstGeom prst="straightConnector1">
              <a:avLst/>
            </a:prstGeom>
            <a:ln w="31750">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9" name="직선 화살표 연결선 48"/>
            <p:cNvCxnSpPr/>
            <p:nvPr/>
          </p:nvCxnSpPr>
          <p:spPr>
            <a:xfrm flipH="1">
              <a:off x="6002903" y="903755"/>
              <a:ext cx="1472" cy="288032"/>
            </a:xfrm>
            <a:prstGeom prst="straightConnector1">
              <a:avLst/>
            </a:prstGeom>
            <a:ln w="31750">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grpSp>
      <p:grpSp>
        <p:nvGrpSpPr>
          <p:cNvPr id="41" name="그룹 40"/>
          <p:cNvGrpSpPr/>
          <p:nvPr/>
        </p:nvGrpSpPr>
        <p:grpSpPr>
          <a:xfrm>
            <a:off x="3106767" y="2723211"/>
            <a:ext cx="2894555" cy="699417"/>
            <a:chOff x="3127940" y="902825"/>
            <a:chExt cx="2881810" cy="288556"/>
          </a:xfrm>
        </p:grpSpPr>
        <p:cxnSp>
          <p:nvCxnSpPr>
            <p:cNvPr id="42" name="직선 연결선 41"/>
            <p:cNvCxnSpPr/>
            <p:nvPr/>
          </p:nvCxnSpPr>
          <p:spPr>
            <a:xfrm>
              <a:off x="3127940" y="908720"/>
              <a:ext cx="2881810" cy="0"/>
            </a:xfrm>
            <a:prstGeom prst="line">
              <a:avLst/>
            </a:prstGeom>
            <a:ln w="317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3" name="직선 화살표 연결선 42"/>
            <p:cNvCxnSpPr/>
            <p:nvPr/>
          </p:nvCxnSpPr>
          <p:spPr>
            <a:xfrm flipH="1">
              <a:off x="3135067" y="902825"/>
              <a:ext cx="1472" cy="288032"/>
            </a:xfrm>
            <a:prstGeom prst="straightConnector1">
              <a:avLst/>
            </a:prstGeom>
            <a:ln w="31750">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4" name="직선 화살표 연결선 43"/>
            <p:cNvCxnSpPr/>
            <p:nvPr/>
          </p:nvCxnSpPr>
          <p:spPr>
            <a:xfrm flipH="1">
              <a:off x="6001323" y="903349"/>
              <a:ext cx="1472" cy="288032"/>
            </a:xfrm>
            <a:prstGeom prst="straightConnector1">
              <a:avLst/>
            </a:prstGeom>
            <a:ln w="31750">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4" name="TextBox 3"/>
          <p:cNvSpPr txBox="1"/>
          <p:nvPr/>
        </p:nvSpPr>
        <p:spPr>
          <a:xfrm>
            <a:off x="2817682" y="415090"/>
            <a:ext cx="3491537"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HCWs (2009-2014)  :629</a:t>
            </a:r>
            <a:endParaRPr lang="ko-KR" altLang="en-US" sz="1400" dirty="0">
              <a:latin typeface="HY헤드라인M" pitchFamily="18" charset="-127"/>
              <a:ea typeface="HY헤드라인M" pitchFamily="18" charset="-127"/>
            </a:endParaRPr>
          </a:p>
        </p:txBody>
      </p:sp>
      <p:sp>
        <p:nvSpPr>
          <p:cNvPr id="5" name="TextBox 4"/>
          <p:cNvSpPr txBox="1"/>
          <p:nvPr/>
        </p:nvSpPr>
        <p:spPr>
          <a:xfrm>
            <a:off x="2325582" y="1196752"/>
            <a:ext cx="1604716"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TST &lt;3</a:t>
            </a:r>
            <a:r>
              <a:rPr lang="ko-KR" altLang="en-US" sz="1400" dirty="0" smtClean="0">
                <a:latin typeface="HY헤드라인M" pitchFamily="18" charset="-127"/>
                <a:ea typeface="HY헤드라인M" pitchFamily="18" charset="-127"/>
              </a:rPr>
              <a:t>회</a:t>
            </a:r>
            <a:r>
              <a:rPr lang="en-US" altLang="ko-KR" sz="1400" dirty="0" smtClean="0">
                <a:latin typeface="HY헤드라인M" pitchFamily="18" charset="-127"/>
                <a:ea typeface="HY헤드라인M" pitchFamily="18" charset="-127"/>
              </a:rPr>
              <a:t> : 436</a:t>
            </a:r>
          </a:p>
        </p:txBody>
      </p:sp>
      <p:sp>
        <p:nvSpPr>
          <p:cNvPr id="6" name="TextBox 5"/>
          <p:cNvSpPr txBox="1"/>
          <p:nvPr/>
        </p:nvSpPr>
        <p:spPr>
          <a:xfrm>
            <a:off x="5254284" y="1196752"/>
            <a:ext cx="1510933"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TST ≥3</a:t>
            </a:r>
            <a:r>
              <a:rPr lang="ko-KR" altLang="en-US" sz="1400" dirty="0" smtClean="0">
                <a:latin typeface="HY헤드라인M" pitchFamily="18" charset="-127"/>
                <a:ea typeface="HY헤드라인M" pitchFamily="18" charset="-127"/>
              </a:rPr>
              <a:t>회</a:t>
            </a:r>
            <a:r>
              <a:rPr lang="en-US" altLang="ko-KR" sz="1400" dirty="0" smtClean="0">
                <a:latin typeface="HY헤드라인M" pitchFamily="18" charset="-127"/>
                <a:ea typeface="HY헤드라인M" pitchFamily="18" charset="-127"/>
              </a:rPr>
              <a:t> : </a:t>
            </a:r>
            <a:r>
              <a:rPr lang="en-US" altLang="ko-KR" sz="1400" dirty="0" smtClean="0">
                <a:solidFill>
                  <a:srgbClr val="FFFF00"/>
                </a:solidFill>
                <a:latin typeface="HY헤드라인M" pitchFamily="18" charset="-127"/>
                <a:ea typeface="HY헤드라인M" pitchFamily="18" charset="-127"/>
              </a:rPr>
              <a:t>166</a:t>
            </a:r>
            <a:endParaRPr lang="ko-KR" altLang="en-US" sz="1400" dirty="0">
              <a:solidFill>
                <a:srgbClr val="FFFF00"/>
              </a:solidFill>
              <a:latin typeface="HY헤드라인M" pitchFamily="18" charset="-127"/>
              <a:ea typeface="HY헤드라인M" pitchFamily="18" charset="-127"/>
            </a:endParaRPr>
          </a:p>
        </p:txBody>
      </p:sp>
      <p:sp>
        <p:nvSpPr>
          <p:cNvPr id="8" name="TextBox 7"/>
          <p:cNvSpPr txBox="1"/>
          <p:nvPr/>
        </p:nvSpPr>
        <p:spPr>
          <a:xfrm>
            <a:off x="6336379" y="2348892"/>
            <a:ext cx="2217846" cy="307776"/>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Conversion : </a:t>
            </a:r>
            <a:r>
              <a:rPr lang="en-US" altLang="ko-KR" sz="1400" dirty="0">
                <a:solidFill>
                  <a:srgbClr val="FFFF00"/>
                </a:solidFill>
                <a:latin typeface="HY헤드라인M" pitchFamily="18" charset="-127"/>
                <a:ea typeface="HY헤드라인M" pitchFamily="18" charset="-127"/>
              </a:rPr>
              <a:t>1</a:t>
            </a:r>
            <a:r>
              <a:rPr lang="en-US" altLang="ko-KR" sz="1400" dirty="0" smtClean="0">
                <a:solidFill>
                  <a:srgbClr val="FFFF00"/>
                </a:solidFill>
                <a:latin typeface="HY헤드라인M" pitchFamily="18" charset="-127"/>
                <a:ea typeface="HY헤드라인M" pitchFamily="18" charset="-127"/>
              </a:rPr>
              <a:t>7 (10%) </a:t>
            </a:r>
            <a:endParaRPr lang="ko-KR" altLang="en-US" sz="1400" dirty="0">
              <a:solidFill>
                <a:srgbClr val="FFFF00"/>
              </a:solidFill>
              <a:latin typeface="HY헤드라인M" pitchFamily="18" charset="-127"/>
              <a:ea typeface="HY헤드라인M" pitchFamily="18" charset="-127"/>
            </a:endParaRPr>
          </a:p>
        </p:txBody>
      </p:sp>
      <p:sp>
        <p:nvSpPr>
          <p:cNvPr id="9" name="TextBox 8"/>
          <p:cNvSpPr txBox="1"/>
          <p:nvPr/>
        </p:nvSpPr>
        <p:spPr>
          <a:xfrm>
            <a:off x="6336379" y="1969096"/>
            <a:ext cx="2217846" cy="307776"/>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3</a:t>
            </a:r>
            <a:r>
              <a:rPr lang="en-US" altLang="ko-KR" sz="1400" baseline="30000" dirty="0" smtClean="0">
                <a:latin typeface="HY헤드라인M" pitchFamily="18" charset="-127"/>
                <a:ea typeface="HY헤드라인M" pitchFamily="18" charset="-127"/>
              </a:rPr>
              <a:t>rd</a:t>
            </a:r>
            <a:r>
              <a:rPr lang="en-US" altLang="ko-KR" sz="1400" dirty="0" smtClean="0">
                <a:latin typeface="HY헤드라인M" pitchFamily="18" charset="-127"/>
                <a:ea typeface="HY헤드라인M" pitchFamily="18" charset="-127"/>
              </a:rPr>
              <a:t> TST+ : 27 (14%) </a:t>
            </a:r>
          </a:p>
        </p:txBody>
      </p:sp>
      <p:sp>
        <p:nvSpPr>
          <p:cNvPr id="10" name="TextBox 9"/>
          <p:cNvSpPr txBox="1"/>
          <p:nvPr/>
        </p:nvSpPr>
        <p:spPr>
          <a:xfrm>
            <a:off x="3449787" y="1969096"/>
            <a:ext cx="2222845" cy="307776"/>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3</a:t>
            </a:r>
            <a:r>
              <a:rPr lang="en-US" altLang="ko-KR" sz="1400" baseline="30000" dirty="0" smtClean="0">
                <a:latin typeface="HY헤드라인M" pitchFamily="18" charset="-127"/>
                <a:ea typeface="HY헤드라인M" pitchFamily="18" charset="-127"/>
              </a:rPr>
              <a:t>rd</a:t>
            </a:r>
            <a:r>
              <a:rPr lang="en-US" altLang="ko-KR" sz="1400" dirty="0" smtClean="0">
                <a:latin typeface="HY헤드라인M" pitchFamily="18" charset="-127"/>
                <a:ea typeface="HY헤드라인M" pitchFamily="18" charset="-127"/>
              </a:rPr>
              <a:t> TST- : 139 (90%) </a:t>
            </a:r>
          </a:p>
        </p:txBody>
      </p:sp>
      <p:sp>
        <p:nvSpPr>
          <p:cNvPr id="11" name="TextBox 10"/>
          <p:cNvSpPr txBox="1"/>
          <p:nvPr/>
        </p:nvSpPr>
        <p:spPr>
          <a:xfrm>
            <a:off x="2026563" y="3427390"/>
            <a:ext cx="2210468" cy="307776"/>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4</a:t>
            </a:r>
            <a:r>
              <a:rPr lang="en-US" altLang="ko-KR" sz="1400" baseline="30000" dirty="0" smtClean="0">
                <a:latin typeface="HY헤드라인M" pitchFamily="18" charset="-127"/>
                <a:ea typeface="HY헤드라인M" pitchFamily="18" charset="-127"/>
              </a:rPr>
              <a:t>th</a:t>
            </a:r>
            <a:r>
              <a:rPr lang="en-US" altLang="ko-KR" sz="1400" dirty="0" smtClean="0">
                <a:latin typeface="HY헤드라인M" pitchFamily="18" charset="-127"/>
                <a:ea typeface="HY헤드라인M" pitchFamily="18" charset="-127"/>
              </a:rPr>
              <a:t> TST- : 68 (88%) </a:t>
            </a:r>
          </a:p>
        </p:txBody>
      </p:sp>
      <p:sp>
        <p:nvSpPr>
          <p:cNvPr id="12" name="TextBox 11"/>
          <p:cNvSpPr txBox="1"/>
          <p:nvPr/>
        </p:nvSpPr>
        <p:spPr>
          <a:xfrm>
            <a:off x="4881469" y="3427390"/>
            <a:ext cx="2227459" cy="307776"/>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4</a:t>
            </a:r>
            <a:r>
              <a:rPr lang="en-US" altLang="ko-KR" sz="1400" baseline="30000" dirty="0" smtClean="0">
                <a:latin typeface="HY헤드라인M" pitchFamily="18" charset="-127"/>
                <a:ea typeface="HY헤드라인M" pitchFamily="18" charset="-127"/>
              </a:rPr>
              <a:t>th</a:t>
            </a:r>
            <a:r>
              <a:rPr lang="en-US" altLang="ko-KR" sz="1400" dirty="0" smtClean="0">
                <a:latin typeface="HY헤드라인M" pitchFamily="18" charset="-127"/>
                <a:ea typeface="HY헤드라인M" pitchFamily="18" charset="-127"/>
              </a:rPr>
              <a:t> TST+ : 9 (12%) </a:t>
            </a:r>
          </a:p>
        </p:txBody>
      </p:sp>
      <p:sp>
        <p:nvSpPr>
          <p:cNvPr id="13" name="TextBox 12"/>
          <p:cNvSpPr txBox="1"/>
          <p:nvPr/>
        </p:nvSpPr>
        <p:spPr>
          <a:xfrm>
            <a:off x="3947747" y="2348892"/>
            <a:ext cx="1226924" cy="523220"/>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f/u loss : 62</a:t>
            </a:r>
          </a:p>
          <a:p>
            <a:pPr algn="ctr"/>
            <a:r>
              <a:rPr lang="en-US" altLang="ko-KR" sz="1400" dirty="0" smtClean="0">
                <a:latin typeface="HY헤드라인M" pitchFamily="18" charset="-127"/>
                <a:ea typeface="HY헤드라인M" pitchFamily="18" charset="-127"/>
              </a:rPr>
              <a:t>4</a:t>
            </a:r>
            <a:r>
              <a:rPr lang="en-US" altLang="ko-KR" sz="1400" baseline="30000" dirty="0" smtClean="0">
                <a:latin typeface="HY헤드라인M" pitchFamily="18" charset="-127"/>
                <a:ea typeface="HY헤드라인M" pitchFamily="18" charset="-127"/>
              </a:rPr>
              <a:t>th</a:t>
            </a:r>
            <a:r>
              <a:rPr lang="en-US" altLang="ko-KR" sz="1400" dirty="0" smtClean="0">
                <a:latin typeface="HY헤드라인M" pitchFamily="18" charset="-127"/>
                <a:ea typeface="HY헤드라인M" pitchFamily="18" charset="-127"/>
              </a:rPr>
              <a:t> TST :  77</a:t>
            </a:r>
          </a:p>
        </p:txBody>
      </p:sp>
      <p:sp>
        <p:nvSpPr>
          <p:cNvPr id="15" name="TextBox 14"/>
          <p:cNvSpPr txBox="1"/>
          <p:nvPr/>
        </p:nvSpPr>
        <p:spPr>
          <a:xfrm>
            <a:off x="2518335" y="3808484"/>
            <a:ext cx="1226924" cy="523220"/>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f/u loss : 51</a:t>
            </a:r>
          </a:p>
          <a:p>
            <a:pPr algn="ctr"/>
            <a:r>
              <a:rPr lang="en-US" altLang="ko-KR" sz="1400" dirty="0" smtClean="0">
                <a:latin typeface="HY헤드라인M" pitchFamily="18" charset="-127"/>
                <a:ea typeface="HY헤드라인M" pitchFamily="18" charset="-127"/>
              </a:rPr>
              <a:t>5</a:t>
            </a:r>
            <a:r>
              <a:rPr lang="en-US" altLang="ko-KR" sz="1400" baseline="30000" dirty="0" smtClean="0">
                <a:latin typeface="HY헤드라인M" pitchFamily="18" charset="-127"/>
                <a:ea typeface="HY헤드라인M" pitchFamily="18" charset="-127"/>
              </a:rPr>
              <a:t>th</a:t>
            </a:r>
            <a:r>
              <a:rPr lang="en-US" altLang="ko-KR" sz="1400" dirty="0" smtClean="0">
                <a:latin typeface="HY헤드라인M" pitchFamily="18" charset="-127"/>
                <a:ea typeface="HY헤드라인M" pitchFamily="18" charset="-127"/>
              </a:rPr>
              <a:t> TST : 17 </a:t>
            </a:r>
          </a:p>
        </p:txBody>
      </p:sp>
      <p:sp>
        <p:nvSpPr>
          <p:cNvPr id="16" name="TextBox 15"/>
          <p:cNvSpPr txBox="1"/>
          <p:nvPr/>
        </p:nvSpPr>
        <p:spPr>
          <a:xfrm>
            <a:off x="644047" y="4875541"/>
            <a:ext cx="2096975"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a:latin typeface="HY헤드라인M" pitchFamily="18" charset="-127"/>
                <a:ea typeface="HY헤드라인M" pitchFamily="18" charset="-127"/>
              </a:rPr>
              <a:t>5</a:t>
            </a:r>
            <a:r>
              <a:rPr lang="en-US" altLang="ko-KR" sz="1400" baseline="30000" dirty="0" smtClean="0">
                <a:latin typeface="HY헤드라인M" pitchFamily="18" charset="-127"/>
                <a:ea typeface="HY헤드라인M" pitchFamily="18" charset="-127"/>
              </a:rPr>
              <a:t>th</a:t>
            </a:r>
            <a:r>
              <a:rPr lang="en-US" altLang="ko-KR" sz="1400" dirty="0" smtClean="0">
                <a:latin typeface="HY헤드라인M" pitchFamily="18" charset="-127"/>
                <a:ea typeface="HY헤드라인M" pitchFamily="18" charset="-127"/>
              </a:rPr>
              <a:t> TST- : 13 (76%) </a:t>
            </a:r>
          </a:p>
        </p:txBody>
      </p:sp>
      <p:sp>
        <p:nvSpPr>
          <p:cNvPr id="17" name="TextBox 16"/>
          <p:cNvSpPr txBox="1"/>
          <p:nvPr/>
        </p:nvSpPr>
        <p:spPr>
          <a:xfrm>
            <a:off x="3516602" y="4875541"/>
            <a:ext cx="2096975"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a:latin typeface="HY헤드라인M" pitchFamily="18" charset="-127"/>
                <a:ea typeface="HY헤드라인M" pitchFamily="18" charset="-127"/>
              </a:rPr>
              <a:t>5</a:t>
            </a:r>
            <a:r>
              <a:rPr lang="en-US" altLang="ko-KR" sz="1400" baseline="30000" dirty="0" smtClean="0">
                <a:latin typeface="HY헤드라인M" pitchFamily="18" charset="-127"/>
                <a:ea typeface="HY헤드라인M" pitchFamily="18" charset="-127"/>
              </a:rPr>
              <a:t>th</a:t>
            </a:r>
            <a:r>
              <a:rPr lang="en-US" altLang="ko-KR" sz="1400" dirty="0" smtClean="0">
                <a:latin typeface="HY헤드라인M" pitchFamily="18" charset="-127"/>
                <a:ea typeface="HY헤드라인M" pitchFamily="18" charset="-127"/>
              </a:rPr>
              <a:t> TST+ : 4 (24%) </a:t>
            </a:r>
          </a:p>
        </p:txBody>
      </p:sp>
      <p:sp>
        <p:nvSpPr>
          <p:cNvPr id="18" name="TextBox 17"/>
          <p:cNvSpPr txBox="1"/>
          <p:nvPr/>
        </p:nvSpPr>
        <p:spPr>
          <a:xfrm>
            <a:off x="4881469" y="3808484"/>
            <a:ext cx="2227459"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Conversion : </a:t>
            </a:r>
            <a:r>
              <a:rPr lang="en-US" altLang="ko-KR" sz="1400" dirty="0" smtClean="0">
                <a:solidFill>
                  <a:srgbClr val="FFFF00"/>
                </a:solidFill>
                <a:latin typeface="HY헤드라인M" pitchFamily="18" charset="-127"/>
                <a:ea typeface="HY헤드라인M" pitchFamily="18" charset="-127"/>
              </a:rPr>
              <a:t>8 (10%) </a:t>
            </a:r>
            <a:endParaRPr lang="ko-KR" altLang="en-US" sz="1400" dirty="0">
              <a:solidFill>
                <a:srgbClr val="FFFF00"/>
              </a:solidFill>
              <a:latin typeface="HY헤드라인M" pitchFamily="18" charset="-127"/>
              <a:ea typeface="HY헤드라인M" pitchFamily="18" charset="-127"/>
            </a:endParaRPr>
          </a:p>
        </p:txBody>
      </p:sp>
      <p:sp>
        <p:nvSpPr>
          <p:cNvPr id="21" name="TextBox 20"/>
          <p:cNvSpPr txBox="1"/>
          <p:nvPr/>
        </p:nvSpPr>
        <p:spPr>
          <a:xfrm>
            <a:off x="3516602" y="5262030"/>
            <a:ext cx="2096975"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Conversion : </a:t>
            </a:r>
            <a:r>
              <a:rPr lang="en-US" altLang="ko-KR" sz="1400" dirty="0" smtClean="0">
                <a:solidFill>
                  <a:srgbClr val="FFFF00"/>
                </a:solidFill>
                <a:latin typeface="HY헤드라인M" pitchFamily="18" charset="-127"/>
                <a:ea typeface="HY헤드라인M" pitchFamily="18" charset="-127"/>
              </a:rPr>
              <a:t>4 (24%) </a:t>
            </a:r>
            <a:endParaRPr lang="ko-KR" altLang="en-US" sz="1400" dirty="0">
              <a:solidFill>
                <a:srgbClr val="FFFF00"/>
              </a:solidFill>
              <a:latin typeface="HY헤드라인M" pitchFamily="18" charset="-127"/>
              <a:ea typeface="HY헤드라인M" pitchFamily="18" charset="-127"/>
            </a:endParaRPr>
          </a:p>
        </p:txBody>
      </p:sp>
      <p:sp>
        <p:nvSpPr>
          <p:cNvPr id="22" name="TextBox 21"/>
          <p:cNvSpPr txBox="1"/>
          <p:nvPr/>
        </p:nvSpPr>
        <p:spPr>
          <a:xfrm>
            <a:off x="65088" y="6237312"/>
            <a:ext cx="1731222"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6</a:t>
            </a:r>
            <a:r>
              <a:rPr lang="en-US" altLang="ko-KR" sz="1400" baseline="30000" dirty="0" smtClean="0">
                <a:latin typeface="HY헤드라인M" pitchFamily="18" charset="-127"/>
                <a:ea typeface="HY헤드라인M" pitchFamily="18" charset="-127"/>
              </a:rPr>
              <a:t>th</a:t>
            </a:r>
            <a:r>
              <a:rPr lang="en-US" altLang="ko-KR" sz="1400" dirty="0" smtClean="0">
                <a:latin typeface="HY헤드라인M" pitchFamily="18" charset="-127"/>
                <a:ea typeface="HY헤드라인M" pitchFamily="18" charset="-127"/>
              </a:rPr>
              <a:t> TST- : 2 (100%) </a:t>
            </a:r>
          </a:p>
        </p:txBody>
      </p:sp>
      <p:sp>
        <p:nvSpPr>
          <p:cNvPr id="24" name="TextBox 23"/>
          <p:cNvSpPr txBox="1"/>
          <p:nvPr/>
        </p:nvSpPr>
        <p:spPr>
          <a:xfrm>
            <a:off x="1850554" y="6237312"/>
            <a:ext cx="1731222"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6</a:t>
            </a:r>
            <a:r>
              <a:rPr lang="en-US" altLang="ko-KR" sz="1400" baseline="30000" dirty="0" smtClean="0">
                <a:latin typeface="HY헤드라인M" pitchFamily="18" charset="-127"/>
                <a:ea typeface="HY헤드라인M" pitchFamily="18" charset="-127"/>
              </a:rPr>
              <a:t>th</a:t>
            </a:r>
            <a:r>
              <a:rPr lang="en-US" altLang="ko-KR" sz="1400" dirty="0" smtClean="0">
                <a:latin typeface="HY헤드라인M" pitchFamily="18" charset="-127"/>
                <a:ea typeface="HY헤드라인M" pitchFamily="18" charset="-127"/>
              </a:rPr>
              <a:t> TST+ : 0 (0%) </a:t>
            </a:r>
          </a:p>
        </p:txBody>
      </p:sp>
      <p:sp>
        <p:nvSpPr>
          <p:cNvPr id="25" name="TextBox 24"/>
          <p:cNvSpPr txBox="1"/>
          <p:nvPr/>
        </p:nvSpPr>
        <p:spPr>
          <a:xfrm>
            <a:off x="1079072" y="5262030"/>
            <a:ext cx="1226924" cy="523220"/>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f/u loss : 11</a:t>
            </a:r>
          </a:p>
          <a:p>
            <a:pPr algn="ctr"/>
            <a:r>
              <a:rPr lang="en-US" altLang="ko-KR" sz="1400" dirty="0" smtClean="0">
                <a:latin typeface="HY헤드라인M" pitchFamily="18" charset="-127"/>
                <a:ea typeface="HY헤드라인M" pitchFamily="18" charset="-127"/>
              </a:rPr>
              <a:t>6</a:t>
            </a:r>
            <a:r>
              <a:rPr lang="en-US" altLang="ko-KR" sz="1400" baseline="30000" dirty="0" smtClean="0">
                <a:latin typeface="HY헤드라인M" pitchFamily="18" charset="-127"/>
                <a:ea typeface="HY헤드라인M" pitchFamily="18" charset="-127"/>
              </a:rPr>
              <a:t>th</a:t>
            </a:r>
            <a:r>
              <a:rPr lang="en-US" altLang="ko-KR" sz="1400" dirty="0" smtClean="0">
                <a:latin typeface="HY헤드라인M" pitchFamily="18" charset="-127"/>
                <a:ea typeface="HY헤드라인M" pitchFamily="18" charset="-127"/>
              </a:rPr>
              <a:t> TST : 2 </a:t>
            </a:r>
          </a:p>
        </p:txBody>
      </p:sp>
      <p:grpSp>
        <p:nvGrpSpPr>
          <p:cNvPr id="36" name="그룹 35"/>
          <p:cNvGrpSpPr/>
          <p:nvPr/>
        </p:nvGrpSpPr>
        <p:grpSpPr>
          <a:xfrm>
            <a:off x="3113388" y="889668"/>
            <a:ext cx="2881810" cy="292795"/>
            <a:chOff x="3127940" y="888526"/>
            <a:chExt cx="2881810" cy="292795"/>
          </a:xfrm>
        </p:grpSpPr>
        <p:cxnSp>
          <p:nvCxnSpPr>
            <p:cNvPr id="32" name="직선 연결선 31"/>
            <p:cNvCxnSpPr/>
            <p:nvPr/>
          </p:nvCxnSpPr>
          <p:spPr>
            <a:xfrm>
              <a:off x="3127940" y="908720"/>
              <a:ext cx="2881810" cy="0"/>
            </a:xfrm>
            <a:prstGeom prst="line">
              <a:avLst/>
            </a:prstGeom>
            <a:ln w="317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4" name="직선 화살표 연결선 33"/>
            <p:cNvCxnSpPr/>
            <p:nvPr/>
          </p:nvCxnSpPr>
          <p:spPr>
            <a:xfrm flipH="1">
              <a:off x="3135088" y="893289"/>
              <a:ext cx="1472" cy="288032"/>
            </a:xfrm>
            <a:prstGeom prst="straightConnector1">
              <a:avLst/>
            </a:prstGeom>
            <a:ln w="31750">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5" name="직선 화살표 연결선 34"/>
            <p:cNvCxnSpPr/>
            <p:nvPr/>
          </p:nvCxnSpPr>
          <p:spPr>
            <a:xfrm flipH="1">
              <a:off x="5996560" y="888526"/>
              <a:ext cx="1472" cy="288032"/>
            </a:xfrm>
            <a:prstGeom prst="straightConnector1">
              <a:avLst/>
            </a:prstGeom>
            <a:ln w="31750">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grpSp>
      <p:grpSp>
        <p:nvGrpSpPr>
          <p:cNvPr id="37" name="그룹 36"/>
          <p:cNvGrpSpPr/>
          <p:nvPr/>
        </p:nvGrpSpPr>
        <p:grpSpPr>
          <a:xfrm>
            <a:off x="4566993" y="1632886"/>
            <a:ext cx="2881810" cy="330533"/>
            <a:chOff x="3127940" y="893289"/>
            <a:chExt cx="2881810" cy="292851"/>
          </a:xfrm>
        </p:grpSpPr>
        <p:cxnSp>
          <p:nvCxnSpPr>
            <p:cNvPr id="38" name="직선 연결선 37"/>
            <p:cNvCxnSpPr/>
            <p:nvPr/>
          </p:nvCxnSpPr>
          <p:spPr>
            <a:xfrm>
              <a:off x="3127940" y="908720"/>
              <a:ext cx="2881810" cy="0"/>
            </a:xfrm>
            <a:prstGeom prst="line">
              <a:avLst/>
            </a:prstGeom>
            <a:ln w="317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9" name="직선 화살표 연결선 38"/>
            <p:cNvCxnSpPr/>
            <p:nvPr/>
          </p:nvCxnSpPr>
          <p:spPr>
            <a:xfrm flipH="1">
              <a:off x="3135088" y="898108"/>
              <a:ext cx="1472" cy="288032"/>
            </a:xfrm>
            <a:prstGeom prst="straightConnector1">
              <a:avLst/>
            </a:prstGeom>
            <a:ln w="31750">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0" name="직선 화살표 연결선 39"/>
            <p:cNvCxnSpPr/>
            <p:nvPr/>
          </p:nvCxnSpPr>
          <p:spPr>
            <a:xfrm flipH="1">
              <a:off x="5996560" y="893289"/>
              <a:ext cx="1472" cy="288032"/>
            </a:xfrm>
            <a:prstGeom prst="straightConnector1">
              <a:avLst/>
            </a:prstGeom>
            <a:ln w="31750">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5567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barn(outVertical)">
                                      <p:cBhvr>
                                        <p:cTn id="12" dur="500"/>
                                        <p:tgtEl>
                                          <p:spTgt spid="36"/>
                                        </p:tgtEl>
                                      </p:cBhvr>
                                    </p:animEffect>
                                  </p:childTnLst>
                                </p:cTn>
                              </p:par>
                              <p:par>
                                <p:cTn id="13" presetID="16" presetClass="entr" presetSubtype="37"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outVertical)">
                                      <p:cBhvr>
                                        <p:cTn id="15" dur="500"/>
                                        <p:tgtEl>
                                          <p:spTgt spid="5"/>
                                        </p:tgtEl>
                                      </p:cBhvr>
                                    </p:animEffect>
                                  </p:childTnLst>
                                </p:cTn>
                              </p:par>
                              <p:par>
                                <p:cTn id="16" presetID="16" presetClass="entr" presetSubtype="37"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out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37"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outVertical)">
                                      <p:cBhvr>
                                        <p:cTn id="23" dur="500"/>
                                        <p:tgtEl>
                                          <p:spTgt spid="37"/>
                                        </p:tgtEl>
                                      </p:cBhvr>
                                    </p:animEffect>
                                  </p:childTnLst>
                                </p:cTn>
                              </p:par>
                              <p:par>
                                <p:cTn id="24" presetID="16" presetClass="entr" presetSubtype="37"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outVertical)">
                                      <p:cBhvr>
                                        <p:cTn id="26" dur="500"/>
                                        <p:tgtEl>
                                          <p:spTgt spid="10"/>
                                        </p:tgtEl>
                                      </p:cBhvr>
                                    </p:animEffect>
                                  </p:childTnLst>
                                </p:cTn>
                              </p:par>
                              <p:par>
                                <p:cTn id="27" presetID="16" presetClass="entr" presetSubtype="37"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outVertical)">
                                      <p:cBhvr>
                                        <p:cTn id="29" dur="500"/>
                                        <p:tgtEl>
                                          <p:spTgt spid="9"/>
                                        </p:tgtEl>
                                      </p:cBhvr>
                                    </p:animEffect>
                                  </p:childTnLst>
                                </p:cTn>
                              </p:par>
                              <p:par>
                                <p:cTn id="30" presetID="16" presetClass="entr" presetSubtype="37"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out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37"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outVertical)">
                                      <p:cBhvr>
                                        <p:cTn id="37" dur="500"/>
                                        <p:tgtEl>
                                          <p:spTgt spid="13"/>
                                        </p:tgtEl>
                                      </p:cBhvr>
                                    </p:animEffect>
                                  </p:childTnLst>
                                </p:cTn>
                              </p:par>
                            </p:childTnLst>
                          </p:cTn>
                        </p:par>
                        <p:par>
                          <p:cTn id="38" fill="hold">
                            <p:stCondLst>
                              <p:cond delay="500"/>
                            </p:stCondLst>
                            <p:childTnLst>
                              <p:par>
                                <p:cTn id="39" presetID="16" presetClass="entr" presetSubtype="37" fill="hold" nodeType="after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barn(outVertical)">
                                      <p:cBhvr>
                                        <p:cTn id="41" dur="500"/>
                                        <p:tgtEl>
                                          <p:spTgt spid="41"/>
                                        </p:tgtEl>
                                      </p:cBhvr>
                                    </p:animEffect>
                                  </p:childTnLst>
                                </p:cTn>
                              </p:par>
                              <p:par>
                                <p:cTn id="42" presetID="16" presetClass="entr" presetSubtype="37"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arn(outVertical)">
                                      <p:cBhvr>
                                        <p:cTn id="44" dur="500"/>
                                        <p:tgtEl>
                                          <p:spTgt spid="11"/>
                                        </p:tgtEl>
                                      </p:cBhvr>
                                    </p:animEffect>
                                  </p:childTnLst>
                                </p:cTn>
                              </p:par>
                              <p:par>
                                <p:cTn id="45" presetID="16" presetClass="entr" presetSubtype="37"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arn(outVertical)">
                                      <p:cBhvr>
                                        <p:cTn id="47" dur="500"/>
                                        <p:tgtEl>
                                          <p:spTgt spid="12"/>
                                        </p:tgtEl>
                                      </p:cBhvr>
                                    </p:animEffect>
                                  </p:childTnLst>
                                </p:cTn>
                              </p:par>
                              <p:par>
                                <p:cTn id="48" presetID="16" presetClass="entr" presetSubtype="37"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barn(outVertical)">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37"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barn(outVertical)">
                                      <p:cBhvr>
                                        <p:cTn id="55" dur="500"/>
                                        <p:tgtEl>
                                          <p:spTgt spid="15"/>
                                        </p:tgtEl>
                                      </p:cBhvr>
                                    </p:animEffect>
                                  </p:childTnLst>
                                </p:cTn>
                              </p:par>
                            </p:childTnLst>
                          </p:cTn>
                        </p:par>
                        <p:par>
                          <p:cTn id="56" fill="hold">
                            <p:stCondLst>
                              <p:cond delay="500"/>
                            </p:stCondLst>
                            <p:childTnLst>
                              <p:par>
                                <p:cTn id="57" presetID="16" presetClass="entr" presetSubtype="37" fill="hold" nodeType="after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barn(outVertical)">
                                      <p:cBhvr>
                                        <p:cTn id="59" dur="500"/>
                                        <p:tgtEl>
                                          <p:spTgt spid="46"/>
                                        </p:tgtEl>
                                      </p:cBhvr>
                                    </p:animEffect>
                                  </p:childTnLst>
                                </p:cTn>
                              </p:par>
                              <p:par>
                                <p:cTn id="60" presetID="16" presetClass="entr" presetSubtype="37" fill="hold" grpId="0" nodeType="with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barn(outVertical)">
                                      <p:cBhvr>
                                        <p:cTn id="62" dur="500"/>
                                        <p:tgtEl>
                                          <p:spTgt spid="16"/>
                                        </p:tgtEl>
                                      </p:cBhvr>
                                    </p:animEffect>
                                  </p:childTnLst>
                                </p:cTn>
                              </p:par>
                              <p:par>
                                <p:cTn id="63" presetID="16" presetClass="entr" presetSubtype="37" fill="hold" grpId="0" nodeType="with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barn(outVertical)">
                                      <p:cBhvr>
                                        <p:cTn id="65" dur="500"/>
                                        <p:tgtEl>
                                          <p:spTgt spid="17"/>
                                        </p:tgtEl>
                                      </p:cBhvr>
                                    </p:animEffect>
                                  </p:childTnLst>
                                </p:cTn>
                              </p:par>
                              <p:par>
                                <p:cTn id="66" presetID="16" presetClass="entr" presetSubtype="37" fill="hold" grpId="0"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barn(outVertical)">
                                      <p:cBhvr>
                                        <p:cTn id="68" dur="500"/>
                                        <p:tgtEl>
                                          <p:spTgt spid="21"/>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37" fill="hold" grpId="0" nodeType="click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barn(outVertical)">
                                      <p:cBhvr>
                                        <p:cTn id="73" dur="500"/>
                                        <p:tgtEl>
                                          <p:spTgt spid="25"/>
                                        </p:tgtEl>
                                      </p:cBhvr>
                                    </p:animEffect>
                                  </p:childTnLst>
                                </p:cTn>
                              </p:par>
                            </p:childTnLst>
                          </p:cTn>
                        </p:par>
                        <p:par>
                          <p:cTn id="74" fill="hold">
                            <p:stCondLst>
                              <p:cond delay="500"/>
                            </p:stCondLst>
                            <p:childTnLst>
                              <p:par>
                                <p:cTn id="75" presetID="16" presetClass="entr" presetSubtype="37" fill="hold" nodeType="afterEffect">
                                  <p:stCondLst>
                                    <p:cond delay="0"/>
                                  </p:stCondLst>
                                  <p:childTnLst>
                                    <p:set>
                                      <p:cBhvr>
                                        <p:cTn id="76" dur="1" fill="hold">
                                          <p:stCondLst>
                                            <p:cond delay="0"/>
                                          </p:stCondLst>
                                        </p:cTn>
                                        <p:tgtEl>
                                          <p:spTgt spid="50"/>
                                        </p:tgtEl>
                                        <p:attrNameLst>
                                          <p:attrName>style.visibility</p:attrName>
                                        </p:attrNameLst>
                                      </p:cBhvr>
                                      <p:to>
                                        <p:strVal val="visible"/>
                                      </p:to>
                                    </p:set>
                                    <p:animEffect transition="in" filter="barn(outVertical)">
                                      <p:cBhvr>
                                        <p:cTn id="77" dur="500"/>
                                        <p:tgtEl>
                                          <p:spTgt spid="50"/>
                                        </p:tgtEl>
                                      </p:cBhvr>
                                    </p:animEffect>
                                  </p:childTnLst>
                                </p:cTn>
                              </p:par>
                              <p:par>
                                <p:cTn id="78" presetID="16" presetClass="entr" presetSubtype="37" fill="hold" grpId="0" nodeType="with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barn(outVertical)">
                                      <p:cBhvr>
                                        <p:cTn id="80" dur="500"/>
                                        <p:tgtEl>
                                          <p:spTgt spid="22"/>
                                        </p:tgtEl>
                                      </p:cBhvr>
                                    </p:animEffect>
                                  </p:childTnLst>
                                </p:cTn>
                              </p:par>
                              <p:par>
                                <p:cTn id="81" presetID="16" presetClass="entr" presetSubtype="37" fill="hold" grpId="0" nodeType="withEffect">
                                  <p:stCondLst>
                                    <p:cond delay="0"/>
                                  </p:stCondLst>
                                  <p:childTnLst>
                                    <p:set>
                                      <p:cBhvr>
                                        <p:cTn id="82" dur="1" fill="hold">
                                          <p:stCondLst>
                                            <p:cond delay="0"/>
                                          </p:stCondLst>
                                        </p:cTn>
                                        <p:tgtEl>
                                          <p:spTgt spid="24"/>
                                        </p:tgtEl>
                                        <p:attrNameLst>
                                          <p:attrName>style.visibility</p:attrName>
                                        </p:attrNameLst>
                                      </p:cBhvr>
                                      <p:to>
                                        <p:strVal val="visible"/>
                                      </p:to>
                                    </p:set>
                                    <p:animEffect transition="in" filter="barn(outVertical)">
                                      <p:cBhvr>
                                        <p:cTn id="8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9" grpId="0" animBg="1"/>
      <p:bldP spid="10" grpId="0" animBg="1"/>
      <p:bldP spid="11" grpId="0" animBg="1"/>
      <p:bldP spid="12" grpId="0" animBg="1"/>
      <p:bldP spid="13" grpId="0" animBg="1"/>
      <p:bldP spid="15" grpId="0" animBg="1"/>
      <p:bldP spid="16" grpId="0" animBg="1"/>
      <p:bldP spid="17" grpId="0" animBg="1"/>
      <p:bldP spid="18" grpId="0" animBg="1"/>
      <p:bldP spid="21" grpId="0" animBg="1"/>
      <p:bldP spid="22" grpId="0" animBg="1"/>
      <p:bldP spid="24" grpId="0" animBg="1"/>
      <p:bldP spid="2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그룹 42"/>
          <p:cNvGrpSpPr/>
          <p:nvPr/>
        </p:nvGrpSpPr>
        <p:grpSpPr>
          <a:xfrm>
            <a:off x="2270347" y="4315668"/>
            <a:ext cx="950939" cy="566191"/>
            <a:chOff x="2267519" y="1417886"/>
            <a:chExt cx="950939" cy="566191"/>
          </a:xfrm>
        </p:grpSpPr>
        <p:cxnSp>
          <p:nvCxnSpPr>
            <p:cNvPr id="44" name="직선 화살표 연결선 43"/>
            <p:cNvCxnSpPr/>
            <p:nvPr/>
          </p:nvCxnSpPr>
          <p:spPr>
            <a:xfrm>
              <a:off x="2267519" y="1422649"/>
              <a:ext cx="950939"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45" name="직선 연결선 44"/>
            <p:cNvCxnSpPr/>
            <p:nvPr/>
          </p:nvCxnSpPr>
          <p:spPr>
            <a:xfrm>
              <a:off x="2555776" y="1417886"/>
              <a:ext cx="0" cy="566191"/>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46" name="직선 화살표 연결선 45"/>
            <p:cNvCxnSpPr/>
            <p:nvPr/>
          </p:nvCxnSpPr>
          <p:spPr>
            <a:xfrm>
              <a:off x="2555776" y="1969513"/>
              <a:ext cx="657200"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grpSp>
      <p:grpSp>
        <p:nvGrpSpPr>
          <p:cNvPr id="47" name="그룹 46"/>
          <p:cNvGrpSpPr/>
          <p:nvPr/>
        </p:nvGrpSpPr>
        <p:grpSpPr>
          <a:xfrm>
            <a:off x="2256555" y="5777209"/>
            <a:ext cx="950939" cy="566191"/>
            <a:chOff x="2267519" y="1417886"/>
            <a:chExt cx="950939" cy="566191"/>
          </a:xfrm>
        </p:grpSpPr>
        <p:cxnSp>
          <p:nvCxnSpPr>
            <p:cNvPr id="48" name="직선 화살표 연결선 47"/>
            <p:cNvCxnSpPr/>
            <p:nvPr/>
          </p:nvCxnSpPr>
          <p:spPr>
            <a:xfrm>
              <a:off x="2267519" y="1422649"/>
              <a:ext cx="950939"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49" name="직선 연결선 48"/>
            <p:cNvCxnSpPr/>
            <p:nvPr/>
          </p:nvCxnSpPr>
          <p:spPr>
            <a:xfrm>
              <a:off x="2555776" y="1417886"/>
              <a:ext cx="0" cy="566191"/>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50" name="직선 화살표 연결선 49"/>
            <p:cNvCxnSpPr/>
            <p:nvPr/>
          </p:nvCxnSpPr>
          <p:spPr>
            <a:xfrm>
              <a:off x="2555776" y="1969513"/>
              <a:ext cx="657200"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grpSp>
      <p:grpSp>
        <p:nvGrpSpPr>
          <p:cNvPr id="38" name="그룹 37"/>
          <p:cNvGrpSpPr/>
          <p:nvPr/>
        </p:nvGrpSpPr>
        <p:grpSpPr>
          <a:xfrm>
            <a:off x="2267519" y="1417886"/>
            <a:ext cx="989039" cy="566191"/>
            <a:chOff x="2267519" y="1417886"/>
            <a:chExt cx="989039" cy="566191"/>
          </a:xfrm>
        </p:grpSpPr>
        <p:cxnSp>
          <p:nvCxnSpPr>
            <p:cNvPr id="28" name="직선 화살표 연결선 27"/>
            <p:cNvCxnSpPr>
              <a:stCxn id="4" idx="3"/>
              <a:endCxn id="7" idx="1"/>
            </p:cNvCxnSpPr>
            <p:nvPr/>
          </p:nvCxnSpPr>
          <p:spPr>
            <a:xfrm>
              <a:off x="2267519" y="1422649"/>
              <a:ext cx="989039"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30" name="직선 연결선 29"/>
            <p:cNvCxnSpPr/>
            <p:nvPr/>
          </p:nvCxnSpPr>
          <p:spPr>
            <a:xfrm>
              <a:off x="2555776" y="1417886"/>
              <a:ext cx="0" cy="566191"/>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33" name="직선 화살표 연결선 32"/>
            <p:cNvCxnSpPr/>
            <p:nvPr/>
          </p:nvCxnSpPr>
          <p:spPr>
            <a:xfrm>
              <a:off x="2555776" y="1969513"/>
              <a:ext cx="657200"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grpSp>
      <p:grpSp>
        <p:nvGrpSpPr>
          <p:cNvPr id="39" name="그룹 38"/>
          <p:cNvGrpSpPr/>
          <p:nvPr/>
        </p:nvGrpSpPr>
        <p:grpSpPr>
          <a:xfrm>
            <a:off x="2262037" y="2858711"/>
            <a:ext cx="950939" cy="566191"/>
            <a:chOff x="2267519" y="1417886"/>
            <a:chExt cx="950939" cy="566191"/>
          </a:xfrm>
        </p:grpSpPr>
        <p:cxnSp>
          <p:nvCxnSpPr>
            <p:cNvPr id="40" name="직선 화살표 연결선 39"/>
            <p:cNvCxnSpPr/>
            <p:nvPr/>
          </p:nvCxnSpPr>
          <p:spPr>
            <a:xfrm>
              <a:off x="2267519" y="1422649"/>
              <a:ext cx="950939"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41" name="직선 연결선 40"/>
            <p:cNvCxnSpPr/>
            <p:nvPr/>
          </p:nvCxnSpPr>
          <p:spPr>
            <a:xfrm>
              <a:off x="2555776" y="1417886"/>
              <a:ext cx="0" cy="566191"/>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42" name="직선 화살표 연결선 41"/>
            <p:cNvCxnSpPr/>
            <p:nvPr/>
          </p:nvCxnSpPr>
          <p:spPr>
            <a:xfrm>
              <a:off x="2555776" y="1969513"/>
              <a:ext cx="657200"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grpSp>
      <p:sp>
        <p:nvSpPr>
          <p:cNvPr id="4" name="TextBox 3"/>
          <p:cNvSpPr txBox="1"/>
          <p:nvPr/>
        </p:nvSpPr>
        <p:spPr>
          <a:xfrm>
            <a:off x="251295" y="1268760"/>
            <a:ext cx="2016224"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3</a:t>
            </a:r>
            <a:r>
              <a:rPr lang="en-US" altLang="ko-KR" sz="1400" baseline="30000" dirty="0" smtClean="0">
                <a:latin typeface="HY헤드라인M" pitchFamily="18" charset="-127"/>
                <a:ea typeface="HY헤드라인M" pitchFamily="18" charset="-127"/>
              </a:rPr>
              <a:t>rd</a:t>
            </a:r>
            <a:r>
              <a:rPr lang="en-US" altLang="ko-KR" sz="1400" dirty="0" smtClean="0">
                <a:latin typeface="HY헤드라인M" pitchFamily="18" charset="-127"/>
                <a:ea typeface="HY헤드라인M" pitchFamily="18" charset="-127"/>
              </a:rPr>
              <a:t> - Conversion : 17 </a:t>
            </a:r>
            <a:endParaRPr lang="ko-KR" altLang="en-US" sz="1400" dirty="0">
              <a:latin typeface="HY헤드라인M" pitchFamily="18" charset="-127"/>
              <a:ea typeface="HY헤드라인M" pitchFamily="18" charset="-127"/>
            </a:endParaRPr>
          </a:p>
        </p:txBody>
      </p:sp>
      <p:sp>
        <p:nvSpPr>
          <p:cNvPr id="5" name="TextBox 4"/>
          <p:cNvSpPr txBox="1"/>
          <p:nvPr/>
        </p:nvSpPr>
        <p:spPr>
          <a:xfrm>
            <a:off x="251295" y="2708920"/>
            <a:ext cx="2016000"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4</a:t>
            </a:r>
            <a:r>
              <a:rPr lang="en-US" altLang="ko-KR" sz="1400" baseline="30000" dirty="0" smtClean="0">
                <a:latin typeface="HY헤드라인M" pitchFamily="18" charset="-127"/>
                <a:ea typeface="HY헤드라인M" pitchFamily="18" charset="-127"/>
              </a:rPr>
              <a:t>th</a:t>
            </a:r>
            <a:r>
              <a:rPr lang="en-US" altLang="ko-KR" sz="1400" dirty="0" smtClean="0">
                <a:latin typeface="HY헤드라인M" pitchFamily="18" charset="-127"/>
                <a:ea typeface="HY헤드라인M" pitchFamily="18" charset="-127"/>
              </a:rPr>
              <a:t> - Conversion : 8</a:t>
            </a:r>
            <a:endParaRPr lang="ko-KR" altLang="en-US" sz="1400" dirty="0">
              <a:latin typeface="HY헤드라인M" pitchFamily="18" charset="-127"/>
              <a:ea typeface="HY헤드라인M" pitchFamily="18" charset="-127"/>
            </a:endParaRPr>
          </a:p>
        </p:txBody>
      </p:sp>
      <p:sp>
        <p:nvSpPr>
          <p:cNvPr id="6" name="TextBox 5"/>
          <p:cNvSpPr txBox="1"/>
          <p:nvPr/>
        </p:nvSpPr>
        <p:spPr>
          <a:xfrm>
            <a:off x="251295" y="4161780"/>
            <a:ext cx="2016000"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5</a:t>
            </a:r>
            <a:r>
              <a:rPr lang="en-US" altLang="ko-KR" sz="1400" baseline="30000" dirty="0" smtClean="0">
                <a:latin typeface="HY헤드라인M" pitchFamily="18" charset="-127"/>
                <a:ea typeface="HY헤드라인M" pitchFamily="18" charset="-127"/>
              </a:rPr>
              <a:t>th</a:t>
            </a:r>
            <a:r>
              <a:rPr lang="en-US" altLang="ko-KR" sz="1400" dirty="0" smtClean="0">
                <a:latin typeface="HY헤드라인M" pitchFamily="18" charset="-127"/>
                <a:ea typeface="HY헤드라인M" pitchFamily="18" charset="-127"/>
              </a:rPr>
              <a:t> - Conversion : 4</a:t>
            </a:r>
            <a:endParaRPr lang="ko-KR" altLang="en-US" sz="1400" dirty="0">
              <a:latin typeface="HY헤드라인M" pitchFamily="18" charset="-127"/>
              <a:ea typeface="HY헤드라인M" pitchFamily="18" charset="-127"/>
            </a:endParaRPr>
          </a:p>
        </p:txBody>
      </p:sp>
      <p:grpSp>
        <p:nvGrpSpPr>
          <p:cNvPr id="51" name="그룹 50"/>
          <p:cNvGrpSpPr/>
          <p:nvPr/>
        </p:nvGrpSpPr>
        <p:grpSpPr>
          <a:xfrm>
            <a:off x="3256558" y="1268760"/>
            <a:ext cx="5513114" cy="841693"/>
            <a:chOff x="3256558" y="1268760"/>
            <a:chExt cx="5513114" cy="841693"/>
          </a:xfrm>
        </p:grpSpPr>
        <p:sp>
          <p:nvSpPr>
            <p:cNvPr id="7" name="TextBox 6"/>
            <p:cNvSpPr txBox="1"/>
            <p:nvPr/>
          </p:nvSpPr>
          <p:spPr>
            <a:xfrm>
              <a:off x="3256558" y="1268760"/>
              <a:ext cx="2683594"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Tested with IGRA 15 (88%)  </a:t>
              </a:r>
              <a:endParaRPr lang="ko-KR" altLang="en-US" sz="1400" dirty="0">
                <a:latin typeface="HY헤드라인M" pitchFamily="18" charset="-127"/>
                <a:ea typeface="HY헤드라인M" pitchFamily="18" charset="-127"/>
              </a:endParaRPr>
            </a:p>
          </p:txBody>
        </p:sp>
        <p:sp>
          <p:nvSpPr>
            <p:cNvPr id="10" name="TextBox 9"/>
            <p:cNvSpPr txBox="1"/>
            <p:nvPr/>
          </p:nvSpPr>
          <p:spPr>
            <a:xfrm>
              <a:off x="3256558" y="1802676"/>
              <a:ext cx="2683594"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LTBI </a:t>
              </a:r>
              <a:r>
                <a:rPr lang="en-US" altLang="ko-KR" sz="1400" dirty="0" err="1" smtClean="0">
                  <a:latin typeface="HY헤드라인M" pitchFamily="18" charset="-127"/>
                  <a:ea typeface="HY헤드라인M" pitchFamily="18" charset="-127"/>
                </a:rPr>
                <a:t>Tx</a:t>
              </a:r>
              <a:r>
                <a:rPr lang="en-US" altLang="ko-KR" sz="1400" dirty="0" smtClean="0">
                  <a:latin typeface="HY헤드라인M" pitchFamily="18" charset="-127"/>
                  <a:ea typeface="HY헤드라인M" pitchFamily="18" charset="-127"/>
                </a:rPr>
                <a:t> : 3 (18%)</a:t>
              </a:r>
              <a:endParaRPr lang="ko-KR" altLang="en-US" sz="1400" dirty="0">
                <a:latin typeface="HY헤드라인M" pitchFamily="18" charset="-127"/>
                <a:ea typeface="HY헤드라인M" pitchFamily="18" charset="-127"/>
              </a:endParaRPr>
            </a:p>
          </p:txBody>
        </p:sp>
        <p:sp>
          <p:nvSpPr>
            <p:cNvPr id="16" name="TextBox 15"/>
            <p:cNvSpPr txBox="1"/>
            <p:nvPr/>
          </p:nvSpPr>
          <p:spPr>
            <a:xfrm>
              <a:off x="6086078" y="1268760"/>
              <a:ext cx="2683594"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IGRA (+) : 4 (23.5%) </a:t>
              </a:r>
              <a:endParaRPr lang="ko-KR" altLang="en-US" sz="1400" dirty="0">
                <a:latin typeface="HY헤드라인M" pitchFamily="18" charset="-127"/>
                <a:ea typeface="HY헤드라인M" pitchFamily="18" charset="-127"/>
              </a:endParaRPr>
            </a:p>
          </p:txBody>
        </p:sp>
      </p:grpSp>
      <p:sp>
        <p:nvSpPr>
          <p:cNvPr id="17" name="TextBox 16"/>
          <p:cNvSpPr txBox="1"/>
          <p:nvPr/>
        </p:nvSpPr>
        <p:spPr>
          <a:xfrm>
            <a:off x="254123" y="5616103"/>
            <a:ext cx="2016224"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solidFill>
                  <a:schemeClr val="bg1"/>
                </a:solidFill>
                <a:latin typeface="HY헤드라인M" pitchFamily="18" charset="-127"/>
                <a:ea typeface="HY헤드라인M" pitchFamily="18" charset="-127"/>
              </a:rPr>
              <a:t>Total : </a:t>
            </a:r>
            <a:r>
              <a:rPr lang="en-US" altLang="ko-KR" sz="1400" dirty="0" smtClean="0">
                <a:solidFill>
                  <a:srgbClr val="FFFF00"/>
                </a:solidFill>
                <a:latin typeface="HY헤드라인M" pitchFamily="18" charset="-127"/>
                <a:ea typeface="HY헤드라인M" pitchFamily="18" charset="-127"/>
              </a:rPr>
              <a:t>29/166 (18%) </a:t>
            </a:r>
            <a:endParaRPr lang="ko-KR" altLang="en-US" sz="1400" dirty="0">
              <a:solidFill>
                <a:srgbClr val="FFFF00"/>
              </a:solidFill>
              <a:latin typeface="HY헤드라인M" pitchFamily="18" charset="-127"/>
              <a:ea typeface="HY헤드라인M" pitchFamily="18" charset="-127"/>
            </a:endParaRPr>
          </a:p>
        </p:txBody>
      </p:sp>
      <p:grpSp>
        <p:nvGrpSpPr>
          <p:cNvPr id="52" name="그룹 51"/>
          <p:cNvGrpSpPr/>
          <p:nvPr/>
        </p:nvGrpSpPr>
        <p:grpSpPr>
          <a:xfrm>
            <a:off x="3254648" y="2708920"/>
            <a:ext cx="5513114" cy="841693"/>
            <a:chOff x="3254648" y="2708920"/>
            <a:chExt cx="5513114" cy="841693"/>
          </a:xfrm>
        </p:grpSpPr>
        <p:sp>
          <p:nvSpPr>
            <p:cNvPr id="18" name="TextBox 17"/>
            <p:cNvSpPr txBox="1"/>
            <p:nvPr/>
          </p:nvSpPr>
          <p:spPr>
            <a:xfrm>
              <a:off x="3254648" y="2708920"/>
              <a:ext cx="2683594"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IGRA 6 (75%)  </a:t>
              </a:r>
              <a:endParaRPr lang="ko-KR" altLang="en-US" sz="1400" dirty="0">
                <a:latin typeface="HY헤드라인M" pitchFamily="18" charset="-127"/>
                <a:ea typeface="HY헤드라인M" pitchFamily="18" charset="-127"/>
              </a:endParaRPr>
            </a:p>
          </p:txBody>
        </p:sp>
        <p:sp>
          <p:nvSpPr>
            <p:cNvPr id="19" name="TextBox 18"/>
            <p:cNvSpPr txBox="1"/>
            <p:nvPr/>
          </p:nvSpPr>
          <p:spPr>
            <a:xfrm>
              <a:off x="3254648" y="3242836"/>
              <a:ext cx="2683594"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LTBI </a:t>
              </a:r>
              <a:r>
                <a:rPr lang="en-US" altLang="ko-KR" sz="1400" dirty="0" err="1" smtClean="0">
                  <a:latin typeface="HY헤드라인M" pitchFamily="18" charset="-127"/>
                  <a:ea typeface="HY헤드라인M" pitchFamily="18" charset="-127"/>
                </a:rPr>
                <a:t>Tx</a:t>
              </a:r>
              <a:r>
                <a:rPr lang="en-US" altLang="ko-KR" sz="1400" dirty="0" smtClean="0">
                  <a:latin typeface="HY헤드라인M" pitchFamily="18" charset="-127"/>
                  <a:ea typeface="HY헤드라인M" pitchFamily="18" charset="-127"/>
                </a:rPr>
                <a:t> : 3 (38%)</a:t>
              </a:r>
              <a:endParaRPr lang="ko-KR" altLang="en-US" sz="1400" dirty="0">
                <a:latin typeface="HY헤드라인M" pitchFamily="18" charset="-127"/>
                <a:ea typeface="HY헤드라인M" pitchFamily="18" charset="-127"/>
              </a:endParaRPr>
            </a:p>
          </p:txBody>
        </p:sp>
        <p:sp>
          <p:nvSpPr>
            <p:cNvPr id="20" name="TextBox 19"/>
            <p:cNvSpPr txBox="1"/>
            <p:nvPr/>
          </p:nvSpPr>
          <p:spPr>
            <a:xfrm>
              <a:off x="6084168" y="2708920"/>
              <a:ext cx="2683594"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IGRA (+) : 3 (38%) </a:t>
              </a:r>
              <a:endParaRPr lang="ko-KR" altLang="en-US" sz="1400" dirty="0">
                <a:latin typeface="HY헤드라인M" pitchFamily="18" charset="-127"/>
                <a:ea typeface="HY헤드라인M" pitchFamily="18" charset="-127"/>
              </a:endParaRPr>
            </a:p>
          </p:txBody>
        </p:sp>
      </p:grpSp>
      <p:grpSp>
        <p:nvGrpSpPr>
          <p:cNvPr id="53" name="그룹 52"/>
          <p:cNvGrpSpPr/>
          <p:nvPr/>
        </p:nvGrpSpPr>
        <p:grpSpPr>
          <a:xfrm>
            <a:off x="3254648" y="4161780"/>
            <a:ext cx="5513114" cy="841693"/>
            <a:chOff x="3254648" y="4161780"/>
            <a:chExt cx="5513114" cy="841693"/>
          </a:xfrm>
        </p:grpSpPr>
        <p:sp>
          <p:nvSpPr>
            <p:cNvPr id="21" name="TextBox 20"/>
            <p:cNvSpPr txBox="1"/>
            <p:nvPr/>
          </p:nvSpPr>
          <p:spPr>
            <a:xfrm>
              <a:off x="3254648" y="4161780"/>
              <a:ext cx="2683594"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IGRA 3 (75%)  </a:t>
              </a:r>
              <a:endParaRPr lang="ko-KR" altLang="en-US" sz="1400" dirty="0">
                <a:latin typeface="HY헤드라인M" pitchFamily="18" charset="-127"/>
                <a:ea typeface="HY헤드라인M" pitchFamily="18" charset="-127"/>
              </a:endParaRPr>
            </a:p>
          </p:txBody>
        </p:sp>
        <p:sp>
          <p:nvSpPr>
            <p:cNvPr id="22" name="TextBox 21"/>
            <p:cNvSpPr txBox="1"/>
            <p:nvPr/>
          </p:nvSpPr>
          <p:spPr>
            <a:xfrm>
              <a:off x="3254648" y="4695696"/>
              <a:ext cx="2683594"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LTBI </a:t>
              </a:r>
              <a:r>
                <a:rPr lang="en-US" altLang="ko-KR" sz="1400" dirty="0" err="1" smtClean="0">
                  <a:latin typeface="HY헤드라인M" pitchFamily="18" charset="-127"/>
                  <a:ea typeface="HY헤드라인M" pitchFamily="18" charset="-127"/>
                </a:rPr>
                <a:t>Tx</a:t>
              </a:r>
              <a:r>
                <a:rPr lang="en-US" altLang="ko-KR" sz="1400" dirty="0" smtClean="0">
                  <a:latin typeface="HY헤드라인M" pitchFamily="18" charset="-127"/>
                  <a:ea typeface="HY헤드라인M" pitchFamily="18" charset="-127"/>
                </a:rPr>
                <a:t> : 0 (0%)</a:t>
              </a:r>
              <a:endParaRPr lang="ko-KR" altLang="en-US" sz="1400" dirty="0">
                <a:latin typeface="HY헤드라인M" pitchFamily="18" charset="-127"/>
                <a:ea typeface="HY헤드라인M" pitchFamily="18" charset="-127"/>
              </a:endParaRPr>
            </a:p>
          </p:txBody>
        </p:sp>
        <p:sp>
          <p:nvSpPr>
            <p:cNvPr id="23" name="TextBox 22"/>
            <p:cNvSpPr txBox="1"/>
            <p:nvPr/>
          </p:nvSpPr>
          <p:spPr>
            <a:xfrm>
              <a:off x="6084168" y="4161780"/>
              <a:ext cx="2683594"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IGRA (+) : 0 (0%) </a:t>
              </a:r>
              <a:endParaRPr lang="ko-KR" altLang="en-US" sz="1400" dirty="0">
                <a:latin typeface="HY헤드라인M" pitchFamily="18" charset="-127"/>
                <a:ea typeface="HY헤드라인M" pitchFamily="18" charset="-127"/>
              </a:endParaRPr>
            </a:p>
          </p:txBody>
        </p:sp>
      </p:grpSp>
      <p:grpSp>
        <p:nvGrpSpPr>
          <p:cNvPr id="54" name="그룹 53"/>
          <p:cNvGrpSpPr/>
          <p:nvPr/>
        </p:nvGrpSpPr>
        <p:grpSpPr>
          <a:xfrm>
            <a:off x="3251076" y="5616102"/>
            <a:ext cx="5513114" cy="841693"/>
            <a:chOff x="3251076" y="5616102"/>
            <a:chExt cx="5513114" cy="841693"/>
          </a:xfrm>
        </p:grpSpPr>
        <p:sp>
          <p:nvSpPr>
            <p:cNvPr id="24" name="TextBox 23"/>
            <p:cNvSpPr txBox="1"/>
            <p:nvPr/>
          </p:nvSpPr>
          <p:spPr>
            <a:xfrm>
              <a:off x="3251076" y="5616102"/>
              <a:ext cx="2683594"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solidFill>
                    <a:schemeClr val="bg1"/>
                  </a:solidFill>
                  <a:latin typeface="HY헤드라인M" pitchFamily="18" charset="-127"/>
                  <a:ea typeface="HY헤드라인M" pitchFamily="18" charset="-127"/>
                </a:rPr>
                <a:t>IGRA </a:t>
              </a:r>
              <a:r>
                <a:rPr lang="en-US" altLang="ko-KR" sz="1400" dirty="0" smtClean="0">
                  <a:solidFill>
                    <a:srgbClr val="FFFF00"/>
                  </a:solidFill>
                  <a:latin typeface="HY헤드라인M" pitchFamily="18" charset="-127"/>
                  <a:ea typeface="HY헤드라인M" pitchFamily="18" charset="-127"/>
                </a:rPr>
                <a:t>24</a:t>
              </a:r>
              <a:r>
                <a:rPr lang="en-US" altLang="ko-KR" sz="1400" dirty="0" smtClean="0">
                  <a:solidFill>
                    <a:schemeClr val="bg1"/>
                  </a:solidFill>
                  <a:latin typeface="HY헤드라인M" pitchFamily="18" charset="-127"/>
                  <a:ea typeface="HY헤드라인M" pitchFamily="18" charset="-127"/>
                </a:rPr>
                <a:t> </a:t>
              </a:r>
              <a:r>
                <a:rPr lang="en-US" altLang="ko-KR" sz="1400" dirty="0" smtClean="0">
                  <a:solidFill>
                    <a:srgbClr val="FFFF00"/>
                  </a:solidFill>
                  <a:latin typeface="HY헤드라인M" pitchFamily="18" charset="-127"/>
                  <a:ea typeface="HY헤드라인M" pitchFamily="18" charset="-127"/>
                </a:rPr>
                <a:t>(83%)  </a:t>
              </a:r>
              <a:endParaRPr lang="ko-KR" altLang="en-US" sz="1400" dirty="0">
                <a:solidFill>
                  <a:srgbClr val="FFFF00"/>
                </a:solidFill>
                <a:latin typeface="HY헤드라인M" pitchFamily="18" charset="-127"/>
                <a:ea typeface="HY헤드라인M" pitchFamily="18" charset="-127"/>
              </a:endParaRPr>
            </a:p>
          </p:txBody>
        </p:sp>
        <p:sp>
          <p:nvSpPr>
            <p:cNvPr id="25" name="TextBox 24"/>
            <p:cNvSpPr txBox="1"/>
            <p:nvPr/>
          </p:nvSpPr>
          <p:spPr>
            <a:xfrm>
              <a:off x="3251076" y="6150018"/>
              <a:ext cx="2683594"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LTBI </a:t>
              </a:r>
              <a:r>
                <a:rPr lang="en-US" altLang="ko-KR" sz="1400" dirty="0" err="1" smtClean="0">
                  <a:latin typeface="HY헤드라인M" pitchFamily="18" charset="-127"/>
                  <a:ea typeface="HY헤드라인M" pitchFamily="18" charset="-127"/>
                </a:rPr>
                <a:t>Tx</a:t>
              </a:r>
              <a:r>
                <a:rPr lang="en-US" altLang="ko-KR" sz="1400" dirty="0" smtClean="0">
                  <a:latin typeface="HY헤드라인M" pitchFamily="18" charset="-127"/>
                  <a:ea typeface="HY헤드라인M" pitchFamily="18" charset="-127"/>
                </a:rPr>
                <a:t> : </a:t>
              </a:r>
              <a:r>
                <a:rPr lang="en-US" altLang="ko-KR" sz="1400" dirty="0">
                  <a:solidFill>
                    <a:srgbClr val="FFFF00"/>
                  </a:solidFill>
                  <a:latin typeface="HY헤드라인M" pitchFamily="18" charset="-127"/>
                  <a:ea typeface="HY헤드라인M" pitchFamily="18" charset="-127"/>
                </a:rPr>
                <a:t>6</a:t>
              </a:r>
              <a:r>
                <a:rPr lang="en-US" altLang="ko-KR" sz="1400" dirty="0" smtClean="0">
                  <a:solidFill>
                    <a:srgbClr val="FFFF00"/>
                  </a:solidFill>
                  <a:latin typeface="HY헤드라인M" pitchFamily="18" charset="-127"/>
                  <a:ea typeface="HY헤드라인M" pitchFamily="18" charset="-127"/>
                </a:rPr>
                <a:t> (21%)</a:t>
              </a:r>
              <a:endParaRPr lang="ko-KR" altLang="en-US" sz="1400" dirty="0">
                <a:solidFill>
                  <a:srgbClr val="FFFF00"/>
                </a:solidFill>
                <a:latin typeface="HY헤드라인M" pitchFamily="18" charset="-127"/>
                <a:ea typeface="HY헤드라인M" pitchFamily="18" charset="-127"/>
              </a:endParaRPr>
            </a:p>
          </p:txBody>
        </p:sp>
        <p:sp>
          <p:nvSpPr>
            <p:cNvPr id="26" name="TextBox 25"/>
            <p:cNvSpPr txBox="1"/>
            <p:nvPr/>
          </p:nvSpPr>
          <p:spPr>
            <a:xfrm>
              <a:off x="6080596" y="5616102"/>
              <a:ext cx="2683594" cy="30777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altLang="ko-KR" sz="1400" dirty="0" smtClean="0">
                  <a:latin typeface="HY헤드라인M" pitchFamily="18" charset="-127"/>
                  <a:ea typeface="HY헤드라인M" pitchFamily="18" charset="-127"/>
                </a:rPr>
                <a:t>IGRA (+) : </a:t>
              </a:r>
              <a:r>
                <a:rPr lang="en-US" altLang="ko-KR" sz="1400" dirty="0">
                  <a:solidFill>
                    <a:srgbClr val="FFFF00"/>
                  </a:solidFill>
                  <a:latin typeface="HY헤드라인M" pitchFamily="18" charset="-127"/>
                  <a:ea typeface="HY헤드라인M" pitchFamily="18" charset="-127"/>
                </a:rPr>
                <a:t>7</a:t>
              </a:r>
              <a:r>
                <a:rPr lang="en-US" altLang="ko-KR" sz="1400" dirty="0" smtClean="0">
                  <a:solidFill>
                    <a:srgbClr val="FFFF00"/>
                  </a:solidFill>
                  <a:latin typeface="HY헤드라인M" pitchFamily="18" charset="-127"/>
                  <a:ea typeface="HY헤드라인M" pitchFamily="18" charset="-127"/>
                </a:rPr>
                <a:t> (24%) </a:t>
              </a:r>
              <a:endParaRPr lang="ko-KR" altLang="en-US" sz="1400" dirty="0">
                <a:solidFill>
                  <a:srgbClr val="FFFF00"/>
                </a:solidFill>
                <a:latin typeface="HY헤드라인M" pitchFamily="18" charset="-127"/>
                <a:ea typeface="HY헤드라인M" pitchFamily="18" charset="-127"/>
              </a:endParaRPr>
            </a:p>
          </p:txBody>
        </p:sp>
      </p:grpSp>
      <p:sp>
        <p:nvSpPr>
          <p:cNvPr id="55" name="모서리가 둥근 직사각형 54"/>
          <p:cNvSpPr/>
          <p:nvPr/>
        </p:nvSpPr>
        <p:spPr>
          <a:xfrm>
            <a:off x="179512" y="5445224"/>
            <a:ext cx="8784976" cy="115212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359603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1"/>
                                        </p:tgtEl>
                                        <p:attrNameLst>
                                          <p:attrName>style.visibility</p:attrName>
                                        </p:attrNameLst>
                                      </p:cBhvr>
                                      <p:to>
                                        <p:strVal val="visible"/>
                                      </p:to>
                                    </p:set>
                                    <p:animEffect transition="in" filter="wipe(left)">
                                      <p:cBhvr>
                                        <p:cTn id="11" dur="1000"/>
                                        <p:tgtEl>
                                          <p:spTgt spid="5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left)">
                                      <p:cBhvr>
                                        <p:cTn id="16" dur="500"/>
                                        <p:tgtEl>
                                          <p:spTgt spid="39"/>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wipe(left)">
                                      <p:cBhvr>
                                        <p:cTn id="20" dur="1000"/>
                                        <p:tgtEl>
                                          <p:spTgt spid="5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43"/>
                                        </p:tgtEl>
                                        <p:attrNameLst>
                                          <p:attrName>style.visibility</p:attrName>
                                        </p:attrNameLst>
                                      </p:cBhvr>
                                      <p:to>
                                        <p:strVal val="visible"/>
                                      </p:to>
                                    </p:set>
                                    <p:animEffect transition="in" filter="wipe(left)">
                                      <p:cBhvr>
                                        <p:cTn id="25" dur="500"/>
                                        <p:tgtEl>
                                          <p:spTgt spid="43"/>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53"/>
                                        </p:tgtEl>
                                        <p:attrNameLst>
                                          <p:attrName>style.visibility</p:attrName>
                                        </p:attrNameLst>
                                      </p:cBhvr>
                                      <p:to>
                                        <p:strVal val="visible"/>
                                      </p:to>
                                    </p:set>
                                    <p:animEffect transition="in" filter="wipe(left)">
                                      <p:cBhvr>
                                        <p:cTn id="29" dur="1000"/>
                                        <p:tgtEl>
                                          <p:spTgt spid="5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left)">
                                      <p:cBhvr>
                                        <p:cTn id="34" dur="500"/>
                                        <p:tgtEl>
                                          <p:spTgt spid="17"/>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wipe(left)">
                                      <p:cBhvr>
                                        <p:cTn id="38" dur="500"/>
                                        <p:tgtEl>
                                          <p:spTgt spid="47"/>
                                        </p:tgtEl>
                                      </p:cBhvr>
                                    </p:animEffect>
                                  </p:childTnLst>
                                </p:cTn>
                              </p:par>
                            </p:childTnLst>
                          </p:cTn>
                        </p:par>
                        <p:par>
                          <p:cTn id="39" fill="hold">
                            <p:stCondLst>
                              <p:cond delay="1000"/>
                            </p:stCondLst>
                            <p:childTnLst>
                              <p:par>
                                <p:cTn id="40" presetID="22" presetClass="entr" presetSubtype="8" fill="hold" nodeType="afterEffect">
                                  <p:stCondLst>
                                    <p:cond delay="0"/>
                                  </p:stCondLst>
                                  <p:childTnLst>
                                    <p:set>
                                      <p:cBhvr>
                                        <p:cTn id="41" dur="1" fill="hold">
                                          <p:stCondLst>
                                            <p:cond delay="0"/>
                                          </p:stCondLst>
                                        </p:cTn>
                                        <p:tgtEl>
                                          <p:spTgt spid="54"/>
                                        </p:tgtEl>
                                        <p:attrNameLst>
                                          <p:attrName>style.visibility</p:attrName>
                                        </p:attrNameLst>
                                      </p:cBhvr>
                                      <p:to>
                                        <p:strVal val="visible"/>
                                      </p:to>
                                    </p:set>
                                    <p:animEffect transition="in" filter="wipe(left)">
                                      <p:cBhvr>
                                        <p:cTn id="42" dur="1000"/>
                                        <p:tgtEl>
                                          <p:spTgt spid="54"/>
                                        </p:tgtEl>
                                      </p:cBhvr>
                                    </p:animEffect>
                                  </p:childTnLst>
                                </p:cTn>
                              </p:par>
                            </p:childTnLst>
                          </p:cTn>
                        </p:par>
                        <p:par>
                          <p:cTn id="43" fill="hold">
                            <p:stCondLst>
                              <p:cond delay="2000"/>
                            </p:stCondLst>
                            <p:childTnLst>
                              <p:par>
                                <p:cTn id="44" presetID="16" presetClass="entr" presetSubtype="37" fill="hold" grpId="0" nodeType="afterEffect">
                                  <p:stCondLst>
                                    <p:cond delay="0"/>
                                  </p:stCondLst>
                                  <p:childTnLst>
                                    <p:set>
                                      <p:cBhvr>
                                        <p:cTn id="45" dur="1" fill="hold">
                                          <p:stCondLst>
                                            <p:cond delay="0"/>
                                          </p:stCondLst>
                                        </p:cTn>
                                        <p:tgtEl>
                                          <p:spTgt spid="55"/>
                                        </p:tgtEl>
                                        <p:attrNameLst>
                                          <p:attrName>style.visibility</p:attrName>
                                        </p:attrNameLst>
                                      </p:cBhvr>
                                      <p:to>
                                        <p:strVal val="visible"/>
                                      </p:to>
                                    </p:set>
                                    <p:animEffect transition="in" filter="barn(outVertical)">
                                      <p:cBhvr>
                                        <p:cTn id="46"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5310158" y="3169431"/>
            <a:ext cx="3816424"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aphicFrame>
        <p:nvGraphicFramePr>
          <p:cNvPr id="6" name="표 5"/>
          <p:cNvGraphicFramePr>
            <a:graphicFrameLocks noGrp="1"/>
          </p:cNvGraphicFramePr>
          <p:nvPr>
            <p:extLst>
              <p:ext uri="{D42A27DB-BD31-4B8C-83A1-F6EECF244321}">
                <p14:modId xmlns:p14="http://schemas.microsoft.com/office/powerpoint/2010/main" val="1223113134"/>
              </p:ext>
            </p:extLst>
          </p:nvPr>
        </p:nvGraphicFramePr>
        <p:xfrm>
          <a:off x="1259632" y="980728"/>
          <a:ext cx="6768754" cy="5038871"/>
        </p:xfrm>
        <a:graphic>
          <a:graphicData uri="http://schemas.openxmlformats.org/drawingml/2006/table">
            <a:tbl>
              <a:tblPr>
                <a:tableStyleId>{5C22544A-7EE6-4342-B048-85BDC9FD1C3A}</a:tableStyleId>
              </a:tblPr>
              <a:tblGrid>
                <a:gridCol w="4559704"/>
                <a:gridCol w="1104525"/>
                <a:gridCol w="1104525"/>
              </a:tblGrid>
              <a:tr h="273981">
                <a:tc>
                  <a:txBody>
                    <a:bodyPr/>
                    <a:lstStyle/>
                    <a:p>
                      <a:pPr algn="l" fontAlgn="ctr"/>
                      <a:r>
                        <a:rPr lang="en-US" sz="1200" b="1" u="none" strike="noStrike" dirty="0">
                          <a:effectLst/>
                        </a:rPr>
                        <a:t>Table 2</a:t>
                      </a:r>
                      <a:endParaRPr lang="en-US" sz="1200" b="1"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sz="1200" b="1" u="none" strike="noStrike" dirty="0">
                          <a:effectLst/>
                        </a:rPr>
                        <a:t>N=166</a:t>
                      </a:r>
                      <a:endParaRPr lang="en-US" sz="1200" b="1"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ko-KR" altLang="en-US" sz="1200" b="1"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solidFill>
                      <a:schemeClr val="bg1"/>
                    </a:solidFill>
                  </a:tcPr>
                </a:tc>
              </a:tr>
              <a:tr h="262069">
                <a:tc>
                  <a:txBody>
                    <a:bodyPr/>
                    <a:lstStyle/>
                    <a:p>
                      <a:pPr algn="l" fontAlgn="ctr"/>
                      <a:r>
                        <a:rPr lang="en-US" sz="1200" u="none" strike="noStrike" dirty="0">
                          <a:effectLst/>
                        </a:rPr>
                        <a:t>TST conversion</a:t>
                      </a:r>
                      <a:endParaRPr lang="en-US" sz="1200" b="0" i="0" u="none" strike="noStrike" dirty="0">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en-US" altLang="ko-KR" sz="1200" u="none" strike="noStrike">
                          <a:effectLst/>
                        </a:rPr>
                        <a:t>29</a:t>
                      </a:r>
                      <a:endParaRPr lang="en-US" altLang="ko-KR" sz="1200" b="0" i="0" u="none" strike="noStrike">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en-US" altLang="ko-KR" sz="1200" u="none" strike="noStrike" dirty="0">
                          <a:effectLst/>
                        </a:rPr>
                        <a:t>17.5%</a:t>
                      </a:r>
                      <a:endParaRPr lang="en-US" altLang="ko-KR" sz="1200" b="0" i="0" u="none" strike="noStrike" dirty="0">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solidFill>
                      <a:schemeClr val="bg1"/>
                    </a:solidFill>
                  </a:tcPr>
                </a:tc>
              </a:tr>
              <a:tr h="273981">
                <a:tc>
                  <a:txBody>
                    <a:bodyPr/>
                    <a:lstStyle/>
                    <a:p>
                      <a:pPr algn="l" fontAlgn="ctr"/>
                      <a:r>
                        <a:rPr lang="fr-FR" sz="1200" u="none" strike="noStrike" dirty="0">
                          <a:effectLst/>
                        </a:rPr>
                        <a:t>TST conversion duration, m, median, (IQR)</a:t>
                      </a:r>
                      <a:endParaRPr lang="fr-FR" sz="12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23</a:t>
                      </a:r>
                      <a:endParaRPr lang="en-US" altLang="ko-KR" sz="12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(14-44)</a:t>
                      </a:r>
                      <a:endParaRPr lang="en-US" altLang="ko-KR" sz="12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solidFill>
                      <a:schemeClr val="bg1"/>
                    </a:solidFill>
                  </a:tcPr>
                </a:tc>
              </a:tr>
              <a:tr h="262069">
                <a:tc>
                  <a:txBody>
                    <a:bodyPr/>
                    <a:lstStyle/>
                    <a:p>
                      <a:pPr algn="l" fontAlgn="ctr"/>
                      <a:r>
                        <a:rPr lang="en-US" sz="1200" u="none" strike="noStrike">
                          <a:effectLst/>
                        </a:rPr>
                        <a:t>Health care professions</a:t>
                      </a:r>
                      <a:endParaRPr lang="en-US" sz="1200" b="0" i="0" u="none" strike="noStrike">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ko-KR" altLang="en-US" sz="1200" u="none" strike="noStrike">
                          <a:effectLst/>
                        </a:rPr>
                        <a:t>　</a:t>
                      </a:r>
                      <a:endParaRPr lang="ko-KR" altLang="en-US" sz="1200" b="0" i="0" u="none" strike="noStrike">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ko-KR" altLang="en-US" sz="1200" u="none" strike="noStrike">
                          <a:effectLst/>
                        </a:rPr>
                        <a:t>　</a:t>
                      </a:r>
                      <a:endParaRPr lang="ko-KR" altLang="en-US" sz="1200" b="0" i="0" u="none" strike="noStrike">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solidFill>
                      <a:schemeClr val="bg1"/>
                    </a:solidFill>
                  </a:tcPr>
                </a:tc>
              </a:tr>
              <a:tr h="262069">
                <a:tc>
                  <a:txBody>
                    <a:bodyPr/>
                    <a:lstStyle/>
                    <a:p>
                      <a:pPr algn="l" fontAlgn="ctr"/>
                      <a:r>
                        <a:rPr lang="ko-KR" altLang="en-US" sz="1200" u="none" strike="noStrike" dirty="0">
                          <a:effectLst/>
                        </a:rPr>
                        <a:t>의사 </a:t>
                      </a:r>
                      <a:r>
                        <a:rPr lang="en-US" altLang="ko-KR" sz="1200" u="none" strike="noStrike" dirty="0">
                          <a:effectLst/>
                        </a:rPr>
                        <a:t>(</a:t>
                      </a:r>
                      <a:r>
                        <a:rPr lang="en-US" sz="1200" u="none" strike="noStrike" dirty="0">
                          <a:effectLst/>
                        </a:rPr>
                        <a:t>N=8)</a:t>
                      </a:r>
                      <a:endParaRPr lang="en-US" sz="1200" b="0" i="0" u="none" strike="noStrike" dirty="0">
                        <a:solidFill>
                          <a:srgbClr val="000000"/>
                        </a:solidFill>
                        <a:effectLst/>
                        <a:latin typeface="맑은 고딕"/>
                      </a:endParaRPr>
                    </a:p>
                  </a:txBody>
                  <a:tcPr marL="142875" marR="9525" marT="9525" marB="0" anchor="ctr">
                    <a:solidFill>
                      <a:schemeClr val="bg1"/>
                    </a:solidFill>
                  </a:tcPr>
                </a:tc>
                <a:tc>
                  <a:txBody>
                    <a:bodyPr/>
                    <a:lstStyle/>
                    <a:p>
                      <a:pPr algn="ctr" fontAlgn="ctr"/>
                      <a:r>
                        <a:rPr lang="en-US" altLang="ko-KR" sz="1200" u="none" strike="noStrike">
                          <a:effectLst/>
                        </a:rPr>
                        <a:t>3</a:t>
                      </a:r>
                      <a:endParaRPr lang="en-US" altLang="ko-KR" sz="1200" b="0" i="0" u="none" strike="noStrike">
                        <a:solidFill>
                          <a:srgbClr val="000000"/>
                        </a:solidFill>
                        <a:effectLst/>
                        <a:latin typeface="맑은 고딕"/>
                      </a:endParaRPr>
                    </a:p>
                  </a:txBody>
                  <a:tcPr marL="9525" marR="9525" marT="9525" marB="0" anchor="ctr">
                    <a:solidFill>
                      <a:schemeClr val="bg1"/>
                    </a:solidFill>
                  </a:tcPr>
                </a:tc>
                <a:tc>
                  <a:txBody>
                    <a:bodyPr/>
                    <a:lstStyle/>
                    <a:p>
                      <a:pPr algn="ctr" fontAlgn="ctr"/>
                      <a:r>
                        <a:rPr lang="en-US" altLang="ko-KR" sz="1200" u="none" strike="noStrike">
                          <a:effectLst/>
                        </a:rPr>
                        <a:t>37.5%</a:t>
                      </a:r>
                      <a:endParaRPr lang="en-US" altLang="ko-KR" sz="1200" b="0" i="0" u="none" strike="noStrike">
                        <a:solidFill>
                          <a:srgbClr val="000000"/>
                        </a:solidFill>
                        <a:effectLst/>
                        <a:latin typeface="맑은 고딕"/>
                      </a:endParaRPr>
                    </a:p>
                  </a:txBody>
                  <a:tcPr marL="9525" marR="9525" marT="9525" marB="0" anchor="ctr">
                    <a:solidFill>
                      <a:schemeClr val="bg1"/>
                    </a:solidFill>
                  </a:tcPr>
                </a:tc>
              </a:tr>
              <a:tr h="262069">
                <a:tc>
                  <a:txBody>
                    <a:bodyPr/>
                    <a:lstStyle/>
                    <a:p>
                      <a:pPr algn="l" fontAlgn="ctr"/>
                      <a:r>
                        <a:rPr lang="ko-KR" altLang="en-US" sz="1200" u="none" strike="noStrike">
                          <a:effectLst/>
                        </a:rPr>
                        <a:t>간호사 </a:t>
                      </a:r>
                      <a:r>
                        <a:rPr lang="en-US" altLang="ko-KR" sz="1200" u="none" strike="noStrike">
                          <a:effectLst/>
                        </a:rPr>
                        <a:t>(</a:t>
                      </a:r>
                      <a:r>
                        <a:rPr lang="en-US" sz="1200" u="none" strike="noStrike">
                          <a:effectLst/>
                        </a:rPr>
                        <a:t>N=112)</a:t>
                      </a:r>
                      <a:endParaRPr lang="en-US" sz="1200" b="0" i="0" u="none" strike="noStrike">
                        <a:solidFill>
                          <a:srgbClr val="000000"/>
                        </a:solidFill>
                        <a:effectLst/>
                        <a:latin typeface="맑은 고딕"/>
                      </a:endParaRPr>
                    </a:p>
                  </a:txBody>
                  <a:tcPr marL="142875" marR="9525" marT="9525" marB="0" anchor="ctr">
                    <a:solidFill>
                      <a:schemeClr val="bg1"/>
                    </a:solidFill>
                  </a:tcPr>
                </a:tc>
                <a:tc>
                  <a:txBody>
                    <a:bodyPr/>
                    <a:lstStyle/>
                    <a:p>
                      <a:pPr algn="ctr" fontAlgn="ctr"/>
                      <a:r>
                        <a:rPr lang="en-US" altLang="ko-KR" sz="1200" u="none" strike="noStrike">
                          <a:effectLst/>
                        </a:rPr>
                        <a:t>18</a:t>
                      </a:r>
                      <a:endParaRPr lang="en-US" altLang="ko-KR" sz="1200" b="0" i="0" u="none" strike="noStrike">
                        <a:solidFill>
                          <a:srgbClr val="000000"/>
                        </a:solidFill>
                        <a:effectLst/>
                        <a:latin typeface="맑은 고딕"/>
                      </a:endParaRPr>
                    </a:p>
                  </a:txBody>
                  <a:tcPr marL="9525" marR="9525" marT="9525" marB="0" anchor="ctr">
                    <a:solidFill>
                      <a:schemeClr val="bg1"/>
                    </a:solidFill>
                  </a:tcPr>
                </a:tc>
                <a:tc>
                  <a:txBody>
                    <a:bodyPr/>
                    <a:lstStyle/>
                    <a:p>
                      <a:pPr algn="ctr" fontAlgn="ctr"/>
                      <a:r>
                        <a:rPr lang="en-US" altLang="ko-KR" sz="1200" u="none" strike="noStrike">
                          <a:effectLst/>
                        </a:rPr>
                        <a:t>16.1%</a:t>
                      </a:r>
                      <a:endParaRPr lang="en-US" altLang="ko-KR" sz="1200" b="0" i="0" u="none" strike="noStrike">
                        <a:solidFill>
                          <a:srgbClr val="000000"/>
                        </a:solidFill>
                        <a:effectLst/>
                        <a:latin typeface="맑은 고딕"/>
                      </a:endParaRPr>
                    </a:p>
                  </a:txBody>
                  <a:tcPr marL="9525" marR="9525" marT="9525" marB="0" anchor="ctr">
                    <a:solidFill>
                      <a:schemeClr val="bg1"/>
                    </a:solidFill>
                  </a:tcPr>
                </a:tc>
              </a:tr>
              <a:tr h="262069">
                <a:tc>
                  <a:txBody>
                    <a:bodyPr/>
                    <a:lstStyle/>
                    <a:p>
                      <a:pPr algn="l" fontAlgn="ctr"/>
                      <a:r>
                        <a:rPr lang="ko-KR" altLang="en-US" sz="1200" u="none" strike="noStrike">
                          <a:effectLst/>
                        </a:rPr>
                        <a:t>기능원 </a:t>
                      </a:r>
                      <a:r>
                        <a:rPr lang="en-US" altLang="ko-KR" sz="1200" u="none" strike="noStrike">
                          <a:effectLst/>
                        </a:rPr>
                        <a:t>(</a:t>
                      </a:r>
                      <a:r>
                        <a:rPr lang="en-US" sz="1200" u="none" strike="noStrike">
                          <a:effectLst/>
                        </a:rPr>
                        <a:t>N=7)</a:t>
                      </a:r>
                      <a:endParaRPr lang="en-US" sz="1200" b="0" i="0" u="none" strike="noStrike">
                        <a:solidFill>
                          <a:srgbClr val="000000"/>
                        </a:solidFill>
                        <a:effectLst/>
                        <a:latin typeface="맑은 고딕"/>
                      </a:endParaRPr>
                    </a:p>
                  </a:txBody>
                  <a:tcPr marL="142875" marR="9525" marT="9525" marB="0" anchor="ctr">
                    <a:solidFill>
                      <a:schemeClr val="bg1"/>
                    </a:solidFill>
                  </a:tcPr>
                </a:tc>
                <a:tc>
                  <a:txBody>
                    <a:bodyPr/>
                    <a:lstStyle/>
                    <a:p>
                      <a:pPr algn="ctr" fontAlgn="ctr"/>
                      <a:r>
                        <a:rPr lang="en-US" altLang="ko-KR" sz="1200" u="none" strike="noStrike">
                          <a:effectLst/>
                        </a:rPr>
                        <a:t>1</a:t>
                      </a:r>
                      <a:endParaRPr lang="en-US" altLang="ko-KR" sz="1200" b="0" i="0" u="none" strike="noStrike">
                        <a:solidFill>
                          <a:srgbClr val="000000"/>
                        </a:solidFill>
                        <a:effectLst/>
                        <a:latin typeface="맑은 고딕"/>
                      </a:endParaRPr>
                    </a:p>
                  </a:txBody>
                  <a:tcPr marL="9525" marR="9525" marT="9525" marB="0" anchor="ctr">
                    <a:solidFill>
                      <a:schemeClr val="bg1"/>
                    </a:solidFill>
                  </a:tcPr>
                </a:tc>
                <a:tc>
                  <a:txBody>
                    <a:bodyPr/>
                    <a:lstStyle/>
                    <a:p>
                      <a:pPr algn="ctr" fontAlgn="ctr"/>
                      <a:r>
                        <a:rPr lang="en-US" altLang="ko-KR" sz="1200" u="none" strike="noStrike">
                          <a:effectLst/>
                        </a:rPr>
                        <a:t>14.3%</a:t>
                      </a:r>
                      <a:endParaRPr lang="en-US" altLang="ko-KR" sz="1200" b="0" i="0" u="none" strike="noStrike">
                        <a:solidFill>
                          <a:srgbClr val="000000"/>
                        </a:solidFill>
                        <a:effectLst/>
                        <a:latin typeface="맑은 고딕"/>
                      </a:endParaRPr>
                    </a:p>
                  </a:txBody>
                  <a:tcPr marL="9525" marR="9525" marT="9525" marB="0" anchor="ctr">
                    <a:solidFill>
                      <a:schemeClr val="bg1"/>
                    </a:solidFill>
                  </a:tcPr>
                </a:tc>
              </a:tr>
              <a:tr h="262069">
                <a:tc>
                  <a:txBody>
                    <a:bodyPr/>
                    <a:lstStyle/>
                    <a:p>
                      <a:pPr algn="l" fontAlgn="ctr"/>
                      <a:r>
                        <a:rPr lang="ko-KR" altLang="en-US" sz="1200" u="none" strike="noStrike">
                          <a:effectLst/>
                        </a:rPr>
                        <a:t>임상병리사 </a:t>
                      </a:r>
                      <a:r>
                        <a:rPr lang="en-US" altLang="ko-KR" sz="1200" u="none" strike="noStrike">
                          <a:effectLst/>
                        </a:rPr>
                        <a:t>(</a:t>
                      </a:r>
                      <a:r>
                        <a:rPr lang="en-US" sz="1200" u="none" strike="noStrike">
                          <a:effectLst/>
                        </a:rPr>
                        <a:t>N=15)</a:t>
                      </a:r>
                      <a:endParaRPr lang="en-US" sz="1200" b="0" i="0" u="none" strike="noStrike">
                        <a:solidFill>
                          <a:srgbClr val="000000"/>
                        </a:solidFill>
                        <a:effectLst/>
                        <a:latin typeface="맑은 고딕"/>
                      </a:endParaRPr>
                    </a:p>
                  </a:txBody>
                  <a:tcPr marL="142875" marR="9525" marT="9525" marB="0" anchor="ctr">
                    <a:solidFill>
                      <a:schemeClr val="bg1"/>
                    </a:solidFill>
                  </a:tcPr>
                </a:tc>
                <a:tc>
                  <a:txBody>
                    <a:bodyPr/>
                    <a:lstStyle/>
                    <a:p>
                      <a:pPr algn="ctr" fontAlgn="ctr"/>
                      <a:r>
                        <a:rPr lang="en-US" altLang="ko-KR" sz="1200" u="none" strike="noStrike">
                          <a:effectLst/>
                        </a:rPr>
                        <a:t>3</a:t>
                      </a:r>
                      <a:endParaRPr lang="en-US" altLang="ko-KR" sz="1200" b="0" i="0" u="none" strike="noStrike">
                        <a:solidFill>
                          <a:srgbClr val="000000"/>
                        </a:solidFill>
                        <a:effectLst/>
                        <a:latin typeface="맑은 고딕"/>
                      </a:endParaRPr>
                    </a:p>
                  </a:txBody>
                  <a:tcPr marL="9525" marR="9525" marT="9525" marB="0" anchor="ctr">
                    <a:solidFill>
                      <a:schemeClr val="bg1"/>
                    </a:solidFill>
                  </a:tcPr>
                </a:tc>
                <a:tc>
                  <a:txBody>
                    <a:bodyPr/>
                    <a:lstStyle/>
                    <a:p>
                      <a:pPr algn="ctr" fontAlgn="ctr"/>
                      <a:r>
                        <a:rPr lang="en-US" altLang="ko-KR" sz="1200" u="none" strike="noStrike">
                          <a:effectLst/>
                        </a:rPr>
                        <a:t>20.0%</a:t>
                      </a:r>
                      <a:endParaRPr lang="en-US" altLang="ko-KR" sz="1200" b="0" i="0" u="none" strike="noStrike">
                        <a:solidFill>
                          <a:srgbClr val="000000"/>
                        </a:solidFill>
                        <a:effectLst/>
                        <a:latin typeface="맑은 고딕"/>
                      </a:endParaRPr>
                    </a:p>
                  </a:txBody>
                  <a:tcPr marL="9525" marR="9525" marT="9525" marB="0" anchor="ctr">
                    <a:solidFill>
                      <a:schemeClr val="bg1"/>
                    </a:solidFill>
                  </a:tcPr>
                </a:tc>
              </a:tr>
              <a:tr h="262069">
                <a:tc>
                  <a:txBody>
                    <a:bodyPr/>
                    <a:lstStyle/>
                    <a:p>
                      <a:pPr algn="l" fontAlgn="ctr"/>
                      <a:r>
                        <a:rPr lang="ko-KR" altLang="en-US" sz="1200" u="none" strike="noStrike">
                          <a:effectLst/>
                        </a:rPr>
                        <a:t>방사선기사 </a:t>
                      </a:r>
                      <a:r>
                        <a:rPr lang="en-US" altLang="ko-KR" sz="1200" u="none" strike="noStrike">
                          <a:effectLst/>
                        </a:rPr>
                        <a:t>(</a:t>
                      </a:r>
                      <a:r>
                        <a:rPr lang="en-US" sz="1200" u="none" strike="noStrike">
                          <a:effectLst/>
                        </a:rPr>
                        <a:t>N=23)</a:t>
                      </a:r>
                      <a:endParaRPr lang="en-US" sz="1200" b="0" i="0" u="none" strike="noStrike">
                        <a:solidFill>
                          <a:srgbClr val="000000"/>
                        </a:solidFill>
                        <a:effectLst/>
                        <a:latin typeface="맑은 고딕"/>
                      </a:endParaRPr>
                    </a:p>
                  </a:txBody>
                  <a:tcPr marL="142875" marR="9525" marT="9525" marB="0" anchor="ctr">
                    <a:solidFill>
                      <a:schemeClr val="bg1"/>
                    </a:solidFill>
                  </a:tcPr>
                </a:tc>
                <a:tc>
                  <a:txBody>
                    <a:bodyPr/>
                    <a:lstStyle/>
                    <a:p>
                      <a:pPr algn="ctr" fontAlgn="ctr"/>
                      <a:r>
                        <a:rPr lang="en-US" altLang="ko-KR" sz="1200" u="none" strike="noStrike">
                          <a:effectLst/>
                        </a:rPr>
                        <a:t>4</a:t>
                      </a:r>
                      <a:endParaRPr lang="en-US" altLang="ko-KR" sz="1200" b="0" i="0" u="none" strike="noStrike">
                        <a:solidFill>
                          <a:srgbClr val="000000"/>
                        </a:solidFill>
                        <a:effectLst/>
                        <a:latin typeface="맑은 고딕"/>
                      </a:endParaRPr>
                    </a:p>
                  </a:txBody>
                  <a:tcPr marL="9525" marR="9525" marT="9525" marB="0" anchor="ctr">
                    <a:solidFill>
                      <a:schemeClr val="bg1"/>
                    </a:solidFill>
                  </a:tcPr>
                </a:tc>
                <a:tc>
                  <a:txBody>
                    <a:bodyPr/>
                    <a:lstStyle/>
                    <a:p>
                      <a:pPr algn="ctr" fontAlgn="ctr"/>
                      <a:r>
                        <a:rPr lang="en-US" altLang="ko-KR" sz="1200" u="none" strike="noStrike">
                          <a:effectLst/>
                        </a:rPr>
                        <a:t>17.4%</a:t>
                      </a:r>
                      <a:endParaRPr lang="en-US" altLang="ko-KR" sz="1200" b="0" i="0" u="none" strike="noStrike">
                        <a:solidFill>
                          <a:srgbClr val="000000"/>
                        </a:solidFill>
                        <a:effectLst/>
                        <a:latin typeface="맑은 고딕"/>
                      </a:endParaRPr>
                    </a:p>
                  </a:txBody>
                  <a:tcPr marL="9525" marR="9525" marT="9525" marB="0" anchor="ctr">
                    <a:solidFill>
                      <a:schemeClr val="bg1"/>
                    </a:solidFill>
                  </a:tcPr>
                </a:tc>
              </a:tr>
              <a:tr h="273981">
                <a:tc>
                  <a:txBody>
                    <a:bodyPr/>
                    <a:lstStyle/>
                    <a:p>
                      <a:pPr algn="l" fontAlgn="ctr"/>
                      <a:r>
                        <a:rPr lang="ko-KR" altLang="en-US" sz="1200" u="none" strike="noStrike" dirty="0">
                          <a:effectLst/>
                        </a:rPr>
                        <a:t>기타 </a:t>
                      </a:r>
                      <a:r>
                        <a:rPr lang="en-US" altLang="ko-KR" sz="1200" u="none" strike="noStrike" dirty="0">
                          <a:effectLst/>
                        </a:rPr>
                        <a:t>(</a:t>
                      </a:r>
                      <a:r>
                        <a:rPr lang="en-US" sz="1200" u="none" strike="noStrike" dirty="0">
                          <a:effectLst/>
                        </a:rPr>
                        <a:t>N=1)</a:t>
                      </a:r>
                      <a:endParaRPr lang="en-US" sz="1200" b="0" i="0" u="none" strike="noStrike" dirty="0">
                        <a:solidFill>
                          <a:srgbClr val="000000"/>
                        </a:solidFill>
                        <a:effectLst/>
                        <a:latin typeface="맑은 고딕"/>
                      </a:endParaRPr>
                    </a:p>
                  </a:txBody>
                  <a:tcPr marL="142875" marR="9525" marT="9525"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0</a:t>
                      </a:r>
                      <a:endParaRPr lang="en-US" altLang="ko-KR" sz="12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0.0%</a:t>
                      </a:r>
                      <a:endParaRPr lang="en-US" altLang="ko-KR" sz="12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solidFill>
                      <a:schemeClr val="bg1"/>
                    </a:solidFill>
                  </a:tcPr>
                </a:tc>
              </a:tr>
              <a:tr h="262069">
                <a:tc>
                  <a:txBody>
                    <a:bodyPr/>
                    <a:lstStyle/>
                    <a:p>
                      <a:pPr algn="l" fontAlgn="ctr"/>
                      <a:r>
                        <a:rPr lang="en-US" sz="1200" u="none" strike="noStrike" dirty="0">
                          <a:effectLst/>
                        </a:rPr>
                        <a:t>Work department</a:t>
                      </a:r>
                      <a:endParaRPr lang="en-US" sz="1200" b="0" i="0" u="none" strike="noStrike" dirty="0">
                        <a:solidFill>
                          <a:srgbClr val="000000"/>
                        </a:solidFill>
                        <a:effectLst/>
                        <a:latin typeface="맑은 고딕"/>
                      </a:endParaRPr>
                    </a:p>
                  </a:txBody>
                  <a:tcPr marL="142875" marR="9525" marT="9525"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ko-KR" altLang="en-US" sz="1200" u="none" strike="noStrike">
                          <a:effectLst/>
                        </a:rPr>
                        <a:t>　</a:t>
                      </a:r>
                      <a:endParaRPr lang="ko-KR" altLang="en-US" sz="1200" b="0" i="0" u="none" strike="noStrike">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ko-KR" altLang="en-US" sz="1200" u="none" strike="noStrike">
                          <a:effectLst/>
                        </a:rPr>
                        <a:t>　</a:t>
                      </a:r>
                      <a:endParaRPr lang="ko-KR" altLang="en-US" sz="1200" b="0" i="0" u="none" strike="noStrike">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solidFill>
                      <a:schemeClr val="bg1"/>
                    </a:solidFill>
                  </a:tcPr>
                </a:tc>
              </a:tr>
              <a:tr h="262069">
                <a:tc>
                  <a:txBody>
                    <a:bodyPr/>
                    <a:lstStyle/>
                    <a:p>
                      <a:pPr algn="l" fontAlgn="ctr"/>
                      <a:r>
                        <a:rPr lang="en-US" sz="1200" u="none" strike="noStrike">
                          <a:effectLst/>
                        </a:rPr>
                        <a:t>1: OPD (N=15)</a:t>
                      </a:r>
                      <a:endParaRPr lang="en-US" sz="1200" b="0" i="0" u="none" strike="noStrike">
                        <a:solidFill>
                          <a:srgbClr val="000000"/>
                        </a:solidFill>
                        <a:effectLst/>
                        <a:latin typeface="맑은 고딕"/>
                      </a:endParaRPr>
                    </a:p>
                  </a:txBody>
                  <a:tcPr marL="142875" marR="9525" marT="9525" marB="0" anchor="ctr">
                    <a:solidFill>
                      <a:schemeClr val="bg1"/>
                    </a:solidFill>
                  </a:tcPr>
                </a:tc>
                <a:tc>
                  <a:txBody>
                    <a:bodyPr/>
                    <a:lstStyle/>
                    <a:p>
                      <a:pPr algn="ctr" fontAlgn="ctr"/>
                      <a:r>
                        <a:rPr lang="en-US" altLang="ko-KR" sz="1200" u="none" strike="noStrike">
                          <a:effectLst/>
                        </a:rPr>
                        <a:t>6</a:t>
                      </a:r>
                      <a:endParaRPr lang="en-US" altLang="ko-KR" sz="1200" b="0" i="0" u="none" strike="noStrike">
                        <a:solidFill>
                          <a:srgbClr val="000000"/>
                        </a:solidFill>
                        <a:effectLst/>
                        <a:latin typeface="맑은 고딕"/>
                      </a:endParaRPr>
                    </a:p>
                  </a:txBody>
                  <a:tcPr marL="9525" marR="9525" marT="9525" marB="0" anchor="ctr">
                    <a:solidFill>
                      <a:schemeClr val="bg1"/>
                    </a:solidFill>
                  </a:tcPr>
                </a:tc>
                <a:tc>
                  <a:txBody>
                    <a:bodyPr/>
                    <a:lstStyle/>
                    <a:p>
                      <a:pPr algn="ctr" fontAlgn="ctr"/>
                      <a:r>
                        <a:rPr lang="en-US" altLang="ko-KR" sz="1200" u="none" strike="noStrike">
                          <a:effectLst/>
                        </a:rPr>
                        <a:t>40.0%</a:t>
                      </a:r>
                      <a:endParaRPr lang="en-US" altLang="ko-KR" sz="1200" b="0" i="0" u="none" strike="noStrike">
                        <a:solidFill>
                          <a:srgbClr val="000000"/>
                        </a:solidFill>
                        <a:effectLst/>
                        <a:latin typeface="맑은 고딕"/>
                      </a:endParaRPr>
                    </a:p>
                  </a:txBody>
                  <a:tcPr marL="9525" marR="9525" marT="9525" marB="0" anchor="ctr">
                    <a:solidFill>
                      <a:schemeClr val="bg1"/>
                    </a:solidFill>
                  </a:tcPr>
                </a:tc>
              </a:tr>
              <a:tr h="262069">
                <a:tc>
                  <a:txBody>
                    <a:bodyPr/>
                    <a:lstStyle/>
                    <a:p>
                      <a:pPr algn="l" fontAlgn="ctr"/>
                      <a:r>
                        <a:rPr lang="en-US" sz="1200" u="none" strike="noStrike">
                          <a:effectLst/>
                        </a:rPr>
                        <a:t>2: ER (N=42)</a:t>
                      </a:r>
                      <a:endParaRPr lang="en-US" sz="1200" b="0" i="0" u="none" strike="noStrike">
                        <a:solidFill>
                          <a:srgbClr val="000000"/>
                        </a:solidFill>
                        <a:effectLst/>
                        <a:latin typeface="맑은 고딕"/>
                      </a:endParaRPr>
                    </a:p>
                  </a:txBody>
                  <a:tcPr marL="142875" marR="9525" marT="9525" marB="0" anchor="ctr">
                    <a:solidFill>
                      <a:schemeClr val="bg1"/>
                    </a:solidFill>
                  </a:tcPr>
                </a:tc>
                <a:tc>
                  <a:txBody>
                    <a:bodyPr/>
                    <a:lstStyle/>
                    <a:p>
                      <a:pPr algn="ctr" fontAlgn="ctr"/>
                      <a:r>
                        <a:rPr lang="en-US" altLang="ko-KR" sz="1200" u="none" strike="noStrike">
                          <a:effectLst/>
                        </a:rPr>
                        <a:t>11</a:t>
                      </a:r>
                      <a:endParaRPr lang="en-US" altLang="ko-KR" sz="1200" b="0" i="0" u="none" strike="noStrike">
                        <a:solidFill>
                          <a:srgbClr val="000000"/>
                        </a:solidFill>
                        <a:effectLst/>
                        <a:latin typeface="맑은 고딕"/>
                      </a:endParaRPr>
                    </a:p>
                  </a:txBody>
                  <a:tcPr marL="9525" marR="9525" marT="9525" marB="0" anchor="ctr">
                    <a:solidFill>
                      <a:schemeClr val="bg1"/>
                    </a:solidFill>
                  </a:tcPr>
                </a:tc>
                <a:tc>
                  <a:txBody>
                    <a:bodyPr/>
                    <a:lstStyle/>
                    <a:p>
                      <a:pPr algn="ctr" fontAlgn="ctr"/>
                      <a:r>
                        <a:rPr lang="en-US" altLang="ko-KR" sz="1200" u="none" strike="noStrike">
                          <a:effectLst/>
                        </a:rPr>
                        <a:t>26.2%</a:t>
                      </a:r>
                      <a:endParaRPr lang="en-US" altLang="ko-KR" sz="1200" b="0" i="0" u="none" strike="noStrike">
                        <a:solidFill>
                          <a:srgbClr val="000000"/>
                        </a:solidFill>
                        <a:effectLst/>
                        <a:latin typeface="맑은 고딕"/>
                      </a:endParaRPr>
                    </a:p>
                  </a:txBody>
                  <a:tcPr marL="9525" marR="9525" marT="9525" marB="0" anchor="ctr">
                    <a:solidFill>
                      <a:schemeClr val="bg1"/>
                    </a:solidFill>
                  </a:tcPr>
                </a:tc>
              </a:tr>
              <a:tr h="262069">
                <a:tc>
                  <a:txBody>
                    <a:bodyPr/>
                    <a:lstStyle/>
                    <a:p>
                      <a:pPr algn="l" fontAlgn="ctr"/>
                      <a:r>
                        <a:rPr lang="en-US" sz="1200" u="none" strike="noStrike">
                          <a:effectLst/>
                        </a:rPr>
                        <a:t>3: Admission (N=64)</a:t>
                      </a:r>
                      <a:endParaRPr lang="en-US" sz="1200" b="0" i="0" u="none" strike="noStrike">
                        <a:solidFill>
                          <a:srgbClr val="000000"/>
                        </a:solidFill>
                        <a:effectLst/>
                        <a:latin typeface="맑은 고딕"/>
                      </a:endParaRPr>
                    </a:p>
                  </a:txBody>
                  <a:tcPr marL="142875" marR="9525" marT="9525" marB="0" anchor="ctr">
                    <a:solidFill>
                      <a:schemeClr val="bg1"/>
                    </a:solidFill>
                  </a:tcPr>
                </a:tc>
                <a:tc>
                  <a:txBody>
                    <a:bodyPr/>
                    <a:lstStyle/>
                    <a:p>
                      <a:pPr algn="ctr" fontAlgn="ctr"/>
                      <a:r>
                        <a:rPr lang="en-US" altLang="ko-KR" sz="1200" u="none" strike="noStrike">
                          <a:effectLst/>
                        </a:rPr>
                        <a:t>6</a:t>
                      </a:r>
                      <a:endParaRPr lang="en-US" altLang="ko-KR" sz="1200" b="0" i="0" u="none" strike="noStrike">
                        <a:solidFill>
                          <a:srgbClr val="000000"/>
                        </a:solidFill>
                        <a:effectLst/>
                        <a:latin typeface="맑은 고딕"/>
                      </a:endParaRPr>
                    </a:p>
                  </a:txBody>
                  <a:tcPr marL="9525" marR="9525" marT="9525" marB="0" anchor="ctr">
                    <a:solidFill>
                      <a:schemeClr val="bg1"/>
                    </a:solidFill>
                  </a:tcPr>
                </a:tc>
                <a:tc>
                  <a:txBody>
                    <a:bodyPr/>
                    <a:lstStyle/>
                    <a:p>
                      <a:pPr algn="ctr" fontAlgn="ctr"/>
                      <a:r>
                        <a:rPr lang="en-US" altLang="ko-KR" sz="1200" u="none" strike="noStrike">
                          <a:effectLst/>
                        </a:rPr>
                        <a:t>9.4%</a:t>
                      </a:r>
                      <a:endParaRPr lang="en-US" altLang="ko-KR" sz="1200" b="0" i="0" u="none" strike="noStrike">
                        <a:solidFill>
                          <a:srgbClr val="000000"/>
                        </a:solidFill>
                        <a:effectLst/>
                        <a:latin typeface="맑은 고딕"/>
                      </a:endParaRPr>
                    </a:p>
                  </a:txBody>
                  <a:tcPr marL="9525" marR="9525" marT="9525" marB="0" anchor="ctr">
                    <a:solidFill>
                      <a:schemeClr val="bg1"/>
                    </a:solidFill>
                  </a:tcPr>
                </a:tc>
              </a:tr>
              <a:tr h="273981">
                <a:tc>
                  <a:txBody>
                    <a:bodyPr/>
                    <a:lstStyle/>
                    <a:p>
                      <a:pPr algn="l" fontAlgn="ctr"/>
                      <a:r>
                        <a:rPr lang="en-US" sz="1200" u="none" strike="noStrike" dirty="0">
                          <a:effectLst/>
                        </a:rPr>
                        <a:t>4: Others (N=37)</a:t>
                      </a:r>
                      <a:endParaRPr lang="en-US" sz="1200" b="0" i="0" u="none" strike="noStrike" dirty="0">
                        <a:solidFill>
                          <a:srgbClr val="000000"/>
                        </a:solidFill>
                        <a:effectLst/>
                        <a:latin typeface="맑은 고딕"/>
                      </a:endParaRPr>
                    </a:p>
                  </a:txBody>
                  <a:tcPr marL="142875" marR="9525" marT="9525"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a:effectLst/>
                        </a:rPr>
                        <a:t>6</a:t>
                      </a:r>
                      <a:endParaRPr lang="en-US" altLang="ko-KR" sz="1200" b="0" i="0" u="none" strike="noStrike">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16.2%</a:t>
                      </a:r>
                      <a:endParaRPr lang="en-US" altLang="ko-KR" sz="12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solidFill>
                      <a:schemeClr val="bg1"/>
                    </a:solidFill>
                  </a:tcPr>
                </a:tc>
              </a:tr>
              <a:tr h="262069">
                <a:tc>
                  <a:txBody>
                    <a:bodyPr/>
                    <a:lstStyle/>
                    <a:p>
                      <a:pPr algn="l" fontAlgn="ctr"/>
                      <a:r>
                        <a:rPr lang="en-US" sz="1200" u="none" strike="noStrike" dirty="0">
                          <a:effectLst/>
                        </a:rPr>
                        <a:t>Results of QFT-GIT</a:t>
                      </a:r>
                      <a:endParaRPr lang="en-US" sz="1200" b="0" i="0" u="none" strike="noStrike" dirty="0">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endParaRPr lang="ko-KR" altLang="en-US" sz="1200" b="0" i="0" u="none" strike="noStrike" dirty="0">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ko-KR" altLang="en-US" sz="1200" u="none" strike="noStrike" dirty="0">
                          <a:effectLst/>
                        </a:rPr>
                        <a:t>　</a:t>
                      </a:r>
                      <a:endParaRPr lang="ko-KR" altLang="en-US" sz="1200" b="0" i="0" u="none" strike="noStrike" dirty="0">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solidFill>
                      <a:schemeClr val="bg1"/>
                    </a:solidFill>
                  </a:tcPr>
                </a:tc>
              </a:tr>
              <a:tr h="262069">
                <a:tc>
                  <a:txBody>
                    <a:bodyPr/>
                    <a:lstStyle/>
                    <a:p>
                      <a:pPr algn="l" fontAlgn="ctr"/>
                      <a:r>
                        <a:rPr lang="en-US" sz="1200" u="none" strike="noStrike">
                          <a:effectLst/>
                        </a:rPr>
                        <a:t>Positive</a:t>
                      </a:r>
                      <a:endParaRPr lang="en-US" sz="1200" b="0" i="0" u="none" strike="noStrike">
                        <a:solidFill>
                          <a:srgbClr val="000000"/>
                        </a:solidFill>
                        <a:effectLst/>
                        <a:latin typeface="맑은 고딕"/>
                      </a:endParaRPr>
                    </a:p>
                  </a:txBody>
                  <a:tcPr marL="142875" marR="9525" marT="9525" marB="0" anchor="ctr">
                    <a:solidFill>
                      <a:schemeClr val="bg1"/>
                    </a:solidFill>
                  </a:tcPr>
                </a:tc>
                <a:tc>
                  <a:txBody>
                    <a:bodyPr/>
                    <a:lstStyle/>
                    <a:p>
                      <a:pPr algn="ctr" fontAlgn="ctr"/>
                      <a:r>
                        <a:rPr lang="en-US" altLang="ko-KR" sz="1200" u="none" strike="noStrike">
                          <a:effectLst/>
                        </a:rPr>
                        <a:t>7</a:t>
                      </a:r>
                      <a:endParaRPr lang="en-US" altLang="ko-KR" sz="1200" b="0" i="0" u="none" strike="noStrike">
                        <a:solidFill>
                          <a:srgbClr val="000000"/>
                        </a:solidFill>
                        <a:effectLst/>
                        <a:latin typeface="맑은 고딕"/>
                      </a:endParaRPr>
                    </a:p>
                  </a:txBody>
                  <a:tcPr marL="9525" marR="9525" marT="9525" marB="0" anchor="ctr">
                    <a:solidFill>
                      <a:schemeClr val="bg1"/>
                    </a:solidFill>
                  </a:tcPr>
                </a:tc>
                <a:tc>
                  <a:txBody>
                    <a:bodyPr/>
                    <a:lstStyle/>
                    <a:p>
                      <a:pPr algn="ctr" fontAlgn="ctr"/>
                      <a:r>
                        <a:rPr lang="en-US" altLang="ko-KR" sz="1200" u="none" strike="noStrike">
                          <a:effectLst/>
                        </a:rPr>
                        <a:t>28.0%</a:t>
                      </a:r>
                      <a:endParaRPr lang="en-US" altLang="ko-KR" sz="1200" b="0" i="0" u="none" strike="noStrike">
                        <a:solidFill>
                          <a:srgbClr val="000000"/>
                        </a:solidFill>
                        <a:effectLst/>
                        <a:latin typeface="맑은 고딕"/>
                      </a:endParaRPr>
                    </a:p>
                  </a:txBody>
                  <a:tcPr marL="9525" marR="9525" marT="9525" marB="0" anchor="ctr">
                    <a:solidFill>
                      <a:schemeClr val="bg1"/>
                    </a:solidFill>
                  </a:tcPr>
                </a:tc>
              </a:tr>
              <a:tr h="262069">
                <a:tc>
                  <a:txBody>
                    <a:bodyPr/>
                    <a:lstStyle/>
                    <a:p>
                      <a:pPr algn="l" fontAlgn="ctr"/>
                      <a:r>
                        <a:rPr lang="en-US" sz="1200" u="none" strike="noStrike">
                          <a:effectLst/>
                        </a:rPr>
                        <a:t>Negative </a:t>
                      </a:r>
                      <a:endParaRPr lang="en-US" sz="1200" b="0" i="0" u="none" strike="noStrike">
                        <a:solidFill>
                          <a:srgbClr val="000000"/>
                        </a:solidFill>
                        <a:effectLst/>
                        <a:latin typeface="맑은 고딕"/>
                      </a:endParaRPr>
                    </a:p>
                  </a:txBody>
                  <a:tcPr marL="142875" marR="9525" marT="9525" marB="0" anchor="ctr">
                    <a:solidFill>
                      <a:schemeClr val="bg1"/>
                    </a:solidFill>
                  </a:tcPr>
                </a:tc>
                <a:tc>
                  <a:txBody>
                    <a:bodyPr/>
                    <a:lstStyle/>
                    <a:p>
                      <a:pPr algn="ctr" fontAlgn="ctr"/>
                      <a:r>
                        <a:rPr lang="en-US" altLang="ko-KR" sz="1200" u="none" strike="noStrike">
                          <a:effectLst/>
                        </a:rPr>
                        <a:t>18</a:t>
                      </a:r>
                      <a:endParaRPr lang="en-US" altLang="ko-KR" sz="1200" b="0" i="0" u="none" strike="noStrike">
                        <a:solidFill>
                          <a:srgbClr val="000000"/>
                        </a:solidFill>
                        <a:effectLst/>
                        <a:latin typeface="맑은 고딕"/>
                      </a:endParaRPr>
                    </a:p>
                  </a:txBody>
                  <a:tcPr marL="9525" marR="9525" marT="9525" marB="0" anchor="ctr">
                    <a:solidFill>
                      <a:schemeClr val="bg1"/>
                    </a:solidFill>
                  </a:tcPr>
                </a:tc>
                <a:tc>
                  <a:txBody>
                    <a:bodyPr/>
                    <a:lstStyle/>
                    <a:p>
                      <a:pPr algn="ctr" fontAlgn="ctr"/>
                      <a:r>
                        <a:rPr lang="en-US" altLang="ko-KR" sz="1200" u="none" strike="noStrike">
                          <a:effectLst/>
                        </a:rPr>
                        <a:t>72.0%</a:t>
                      </a:r>
                      <a:endParaRPr lang="en-US" altLang="ko-KR" sz="1200" b="0" i="0" u="none" strike="noStrike">
                        <a:solidFill>
                          <a:srgbClr val="000000"/>
                        </a:solidFill>
                        <a:effectLst/>
                        <a:latin typeface="맑은 고딕"/>
                      </a:endParaRPr>
                    </a:p>
                  </a:txBody>
                  <a:tcPr marL="9525" marR="9525" marT="9525" marB="0" anchor="ctr">
                    <a:solidFill>
                      <a:schemeClr val="bg1"/>
                    </a:solidFill>
                  </a:tcPr>
                </a:tc>
              </a:tr>
              <a:tr h="273981">
                <a:tc>
                  <a:txBody>
                    <a:bodyPr/>
                    <a:lstStyle/>
                    <a:p>
                      <a:pPr algn="l" fontAlgn="ctr"/>
                      <a:r>
                        <a:rPr lang="en-US" sz="1200" u="none" strike="noStrike" dirty="0">
                          <a:effectLst/>
                        </a:rPr>
                        <a:t>IFN-gamma </a:t>
                      </a:r>
                      <a:r>
                        <a:rPr lang="en-US" sz="1200" u="none" strike="noStrike" dirty="0" err="1">
                          <a:effectLst/>
                        </a:rPr>
                        <a:t>conc</a:t>
                      </a:r>
                      <a:r>
                        <a:rPr lang="en-US" sz="1200" u="none" strike="noStrike" dirty="0">
                          <a:effectLst/>
                        </a:rPr>
                        <a:t>, IU/mL, median (IQR)</a:t>
                      </a:r>
                      <a:endParaRPr lang="en-US" sz="12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a:effectLst/>
                        </a:rPr>
                        <a:t>0.06</a:t>
                      </a:r>
                      <a:endParaRPr lang="en-US" altLang="ko-KR" sz="1200" b="0" i="0" u="none" strike="noStrike">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0.00-1.29</a:t>
                      </a:r>
                      <a:endParaRPr lang="en-US" altLang="ko-KR" sz="12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1578911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5655033" y="3162606"/>
            <a:ext cx="3469476"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aphicFrame>
        <p:nvGraphicFramePr>
          <p:cNvPr id="3" name="표 2"/>
          <p:cNvGraphicFramePr>
            <a:graphicFrameLocks noGrp="1"/>
          </p:cNvGraphicFramePr>
          <p:nvPr>
            <p:extLst>
              <p:ext uri="{D42A27DB-BD31-4B8C-83A1-F6EECF244321}">
                <p14:modId xmlns:p14="http://schemas.microsoft.com/office/powerpoint/2010/main" val="1780754836"/>
              </p:ext>
            </p:extLst>
          </p:nvPr>
        </p:nvGraphicFramePr>
        <p:xfrm>
          <a:off x="1187623" y="971680"/>
          <a:ext cx="6984776" cy="5409648"/>
        </p:xfrm>
        <a:graphic>
          <a:graphicData uri="http://schemas.openxmlformats.org/drawingml/2006/table">
            <a:tbl>
              <a:tblPr>
                <a:tableStyleId>{5C22544A-7EE6-4342-B048-85BDC9FD1C3A}</a:tableStyleId>
              </a:tblPr>
              <a:tblGrid>
                <a:gridCol w="2241739"/>
                <a:gridCol w="819209"/>
                <a:gridCol w="1100151"/>
                <a:gridCol w="1100151"/>
                <a:gridCol w="1100151"/>
                <a:gridCol w="623375"/>
              </a:tblGrid>
              <a:tr h="413593">
                <a:tc>
                  <a:txBody>
                    <a:bodyPr/>
                    <a:lstStyle/>
                    <a:p>
                      <a:pPr algn="l" fontAlgn="ctr"/>
                      <a:r>
                        <a:rPr lang="en-US" sz="1200" b="1" u="none" strike="noStrike" dirty="0">
                          <a:effectLst/>
                        </a:rPr>
                        <a:t>Table </a:t>
                      </a:r>
                      <a:r>
                        <a:rPr lang="en-US" sz="1200" b="1" u="none" strike="noStrike" dirty="0" smtClean="0">
                          <a:effectLst/>
                        </a:rPr>
                        <a:t>3</a:t>
                      </a:r>
                      <a:endParaRPr lang="en-US" sz="1200" b="1" i="0" u="none" strike="noStrike" dirty="0">
                        <a:solidFill>
                          <a:srgbClr val="000000"/>
                        </a:solidFill>
                        <a:effectLst/>
                        <a:latin typeface="맑은 고딕"/>
                      </a:endParaRPr>
                    </a:p>
                  </a:txBody>
                  <a:tcPr marL="8256" marR="8256" marT="8256" marB="0" anchor="ctr">
                    <a:lnL w="12700" cmpd="sng">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fontAlgn="ctr"/>
                      <a:r>
                        <a:rPr lang="en-US" sz="1200" b="1" u="none" strike="noStrike" dirty="0">
                          <a:effectLst/>
                        </a:rPr>
                        <a:t>Converted (N=29)</a:t>
                      </a:r>
                      <a:endParaRPr lang="en-US" sz="1200" b="1"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hMerge="1">
                  <a:txBody>
                    <a:bodyPr/>
                    <a:lstStyle/>
                    <a:p>
                      <a:pPr latinLnBrk="1"/>
                      <a:endParaRPr lang="ko-KR" altLang="en-US"/>
                    </a:p>
                  </a:txBody>
                  <a:tcPr/>
                </a:tc>
                <a:tc gridSpan="2">
                  <a:txBody>
                    <a:bodyPr/>
                    <a:lstStyle/>
                    <a:p>
                      <a:pPr algn="ctr" fontAlgn="ctr"/>
                      <a:r>
                        <a:rPr lang="en-US" sz="1200" b="1" u="none" strike="noStrike" dirty="0">
                          <a:effectLst/>
                        </a:rPr>
                        <a:t>Non-converted (N=137)</a:t>
                      </a:r>
                      <a:endParaRPr lang="en-US" sz="1200" b="1" i="0" u="none" strike="noStrike" dirty="0">
                        <a:solidFill>
                          <a:srgbClr val="000000"/>
                        </a:solidFill>
                        <a:effectLst/>
                        <a:latin typeface="맑은 고딕"/>
                      </a:endParaRPr>
                    </a:p>
                  </a:txBody>
                  <a:tcPr marL="8256" marR="8256" marT="8256" marB="0" anchor="ctr">
                    <a:lnB w="12700" cap="flat" cmpd="sng" algn="ctr">
                      <a:solidFill>
                        <a:schemeClr val="tx1"/>
                      </a:solidFill>
                      <a:prstDash val="solid"/>
                      <a:round/>
                      <a:headEnd type="none" w="med" len="med"/>
                      <a:tailEnd type="none" w="med" len="med"/>
                    </a:lnB>
                    <a:solidFill>
                      <a:schemeClr val="bg1"/>
                    </a:solidFill>
                  </a:tcPr>
                </a:tc>
                <a:tc hMerge="1">
                  <a:txBody>
                    <a:bodyPr/>
                    <a:lstStyle/>
                    <a:p>
                      <a:pPr latinLnBrk="1"/>
                      <a:endParaRPr lang="ko-KR" altLang="en-US"/>
                    </a:p>
                  </a:txBody>
                  <a:tcPr/>
                </a:tc>
                <a:tc>
                  <a:txBody>
                    <a:bodyPr/>
                    <a:lstStyle/>
                    <a:p>
                      <a:pPr algn="ctr" fontAlgn="ctr"/>
                      <a:r>
                        <a:rPr lang="en-US" sz="1200" b="1" u="none" strike="noStrike" dirty="0">
                          <a:effectLst/>
                        </a:rPr>
                        <a:t>P</a:t>
                      </a:r>
                      <a:endParaRPr lang="en-US" sz="1200" b="1" i="1" u="none" strike="noStrike" dirty="0">
                        <a:solidFill>
                          <a:srgbClr val="000000"/>
                        </a:solidFill>
                        <a:effectLst/>
                        <a:latin typeface="맑은 고딕"/>
                      </a:endParaRPr>
                    </a:p>
                  </a:txBody>
                  <a:tcPr marL="8256" marR="8256" marT="8256" marB="0" anchor="ctr">
                    <a:lnB w="12700" cap="flat" cmpd="sng" algn="ctr">
                      <a:solidFill>
                        <a:schemeClr val="tx1"/>
                      </a:solidFill>
                      <a:prstDash val="solid"/>
                      <a:round/>
                      <a:headEnd type="none" w="med" len="med"/>
                      <a:tailEnd type="none" w="med" len="med"/>
                    </a:lnB>
                    <a:solidFill>
                      <a:schemeClr val="bg1"/>
                    </a:solidFill>
                  </a:tcPr>
                </a:tc>
              </a:tr>
              <a:tr h="224026">
                <a:tc>
                  <a:txBody>
                    <a:bodyPr/>
                    <a:lstStyle/>
                    <a:p>
                      <a:pPr algn="l" fontAlgn="ctr"/>
                      <a:r>
                        <a:rPr lang="en-US" sz="1200" u="none" strike="noStrike" dirty="0">
                          <a:effectLst/>
                        </a:rPr>
                        <a:t>Age, y, median (range)</a:t>
                      </a:r>
                      <a:endParaRPr lang="en-US" sz="1200" b="0" i="0" u="none" strike="noStrike" dirty="0">
                        <a:solidFill>
                          <a:srgbClr val="000000"/>
                        </a:solidFill>
                        <a:effectLst/>
                        <a:latin typeface="맑은 고딕"/>
                      </a:endParaRPr>
                    </a:p>
                  </a:txBody>
                  <a:tcPr marL="8256" marR="8256" marT="8256" marB="0"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dirty="0">
                          <a:effectLst/>
                        </a:rPr>
                        <a:t>25</a:t>
                      </a:r>
                      <a:endParaRPr lang="en-US" altLang="ko-KR" sz="1200" b="0"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en-US" altLang="ko-KR" sz="1200" u="none" strike="noStrike" dirty="0">
                          <a:effectLst/>
                        </a:rPr>
                        <a:t>(22-56)</a:t>
                      </a:r>
                      <a:endParaRPr lang="en-US" altLang="ko-KR" sz="1200" b="0" i="0" u="none" strike="noStrike" dirty="0">
                        <a:solidFill>
                          <a:srgbClr val="000000"/>
                        </a:solidFill>
                        <a:effectLst/>
                        <a:latin typeface="맑은 고딕"/>
                      </a:endParaRPr>
                    </a:p>
                  </a:txBody>
                  <a:tcPr marL="8256" marR="8256" marT="8256"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en-US" altLang="ko-KR" sz="1200" u="none" strike="noStrike" dirty="0">
                          <a:effectLst/>
                        </a:rPr>
                        <a:t>24</a:t>
                      </a:r>
                      <a:endParaRPr lang="en-US" altLang="ko-KR" sz="1200" b="0" i="0" u="none" strike="noStrike" dirty="0">
                        <a:solidFill>
                          <a:srgbClr val="000000"/>
                        </a:solidFill>
                        <a:effectLst/>
                        <a:latin typeface="맑은 고딕"/>
                      </a:endParaRPr>
                    </a:p>
                  </a:txBody>
                  <a:tcPr marL="8256" marR="8256" marT="8256"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en-US" altLang="ko-KR" sz="1200" u="none" strike="noStrike">
                          <a:effectLst/>
                        </a:rPr>
                        <a:t>(22-61)</a:t>
                      </a:r>
                      <a:endParaRPr lang="en-US" altLang="ko-KR" sz="1200" b="0" i="0" u="none" strike="noStrike">
                        <a:solidFill>
                          <a:srgbClr val="000000"/>
                        </a:solidFill>
                        <a:effectLst/>
                        <a:latin typeface="맑은 고딕"/>
                      </a:endParaRPr>
                    </a:p>
                  </a:txBody>
                  <a:tcPr marL="8256" marR="8256" marT="8256"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en-US" altLang="ko-KR" sz="1200" u="none" strike="noStrike">
                          <a:effectLst/>
                        </a:rPr>
                        <a:t>0.176 </a:t>
                      </a:r>
                      <a:endParaRPr lang="en-US" altLang="ko-KR" sz="1200" b="0" i="0" u="none" strike="noStrike">
                        <a:solidFill>
                          <a:srgbClr val="000000"/>
                        </a:solidFill>
                        <a:effectLst/>
                        <a:latin typeface="맑은 고딕"/>
                      </a:endParaRPr>
                    </a:p>
                  </a:txBody>
                  <a:tcPr marL="8256" marR="8256" marT="8256" marB="0" anchor="ctr">
                    <a:lnT w="12700" cap="flat" cmpd="sng" algn="ctr">
                      <a:solidFill>
                        <a:schemeClr val="tx1"/>
                      </a:solidFill>
                      <a:prstDash val="solid"/>
                      <a:round/>
                      <a:headEnd type="none" w="med" len="med"/>
                      <a:tailEnd type="none" w="med" len="med"/>
                    </a:lnT>
                    <a:solidFill>
                      <a:schemeClr val="bg1"/>
                    </a:solidFill>
                  </a:tcPr>
                </a:tc>
              </a:tr>
              <a:tr h="214285">
                <a:tc>
                  <a:txBody>
                    <a:bodyPr/>
                    <a:lstStyle/>
                    <a:p>
                      <a:pPr algn="l" fontAlgn="ctr"/>
                      <a:r>
                        <a:rPr lang="en-US" sz="1200" u="none" strike="noStrike" dirty="0">
                          <a:effectLst/>
                        </a:rPr>
                        <a:t>Gender</a:t>
                      </a:r>
                      <a:endParaRPr lang="en-US" sz="1200" b="0" i="0" u="none" strike="noStrike" dirty="0">
                        <a:solidFill>
                          <a:srgbClr val="000000"/>
                        </a:solidFill>
                        <a:effectLst/>
                        <a:latin typeface="맑은 고딕"/>
                      </a:endParaRPr>
                    </a:p>
                  </a:txBody>
                  <a:tcPr marL="8256" marR="8256" marT="8256"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ko-KR" altLang="en-US" sz="1200" u="none" strike="noStrike">
                          <a:effectLst/>
                        </a:rPr>
                        <a:t>　</a:t>
                      </a:r>
                      <a:endParaRPr lang="ko-KR" altLang="en-US" sz="1200" b="0" i="0" u="none" strike="noStrike">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solidFill>
                      <a:schemeClr val="bg1"/>
                    </a:solidFill>
                  </a:tcPr>
                </a:tc>
                <a:tc>
                  <a:txBody>
                    <a:bodyPr/>
                    <a:lstStyle/>
                    <a:p>
                      <a:pPr algn="ctr" fontAlgn="ctr"/>
                      <a:r>
                        <a:rPr lang="ko-KR" altLang="en-US" sz="1200" u="none" strike="noStrike" dirty="0">
                          <a:effectLst/>
                        </a:rPr>
                        <a:t>　</a:t>
                      </a:r>
                      <a:endParaRPr lang="ko-KR" altLang="en-US"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ctr" fontAlgn="ctr"/>
                      <a:r>
                        <a:rPr lang="ko-KR" altLang="en-US" sz="1200" u="none" strike="noStrike" dirty="0">
                          <a:effectLst/>
                        </a:rPr>
                        <a:t>　</a:t>
                      </a:r>
                      <a:endParaRPr lang="ko-KR" altLang="en-US"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ctr" fontAlgn="ctr"/>
                      <a:r>
                        <a:rPr lang="ko-KR" altLang="en-US" sz="1200" u="none" strike="noStrike" dirty="0">
                          <a:effectLst/>
                        </a:rPr>
                        <a:t>　</a:t>
                      </a:r>
                      <a:endParaRPr lang="ko-KR" altLang="en-US"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a:effectLst/>
                        </a:rPr>
                        <a:t>0.651 </a:t>
                      </a:r>
                      <a:endParaRPr lang="en-US" altLang="ko-KR" sz="1200" b="0" i="0" u="none" strike="noStrike">
                        <a:solidFill>
                          <a:srgbClr val="000000"/>
                        </a:solidFill>
                        <a:effectLst/>
                        <a:latin typeface="맑은 고딕"/>
                      </a:endParaRPr>
                    </a:p>
                  </a:txBody>
                  <a:tcPr marL="8256" marR="8256" marT="8256" marB="0" anchor="ctr">
                    <a:solidFill>
                      <a:schemeClr val="bg1"/>
                    </a:solidFill>
                  </a:tcPr>
                </a:tc>
              </a:tr>
              <a:tr h="214285">
                <a:tc>
                  <a:txBody>
                    <a:bodyPr/>
                    <a:lstStyle/>
                    <a:p>
                      <a:pPr algn="l" fontAlgn="ctr"/>
                      <a:r>
                        <a:rPr lang="en-US" sz="1200" u="none" strike="noStrike" dirty="0">
                          <a:effectLst/>
                        </a:rPr>
                        <a:t>Male</a:t>
                      </a:r>
                      <a:endParaRPr lang="en-US" sz="1200" b="0" i="0" u="none" strike="noStrike" dirty="0">
                        <a:solidFill>
                          <a:srgbClr val="000000"/>
                        </a:solidFill>
                        <a:effectLst/>
                        <a:latin typeface="맑은 고딕"/>
                      </a:endParaRPr>
                    </a:p>
                  </a:txBody>
                  <a:tcPr marL="123841" marR="8256" marT="8256"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dirty="0">
                          <a:effectLst/>
                        </a:rPr>
                        <a:t>5</a:t>
                      </a:r>
                      <a:endParaRPr lang="en-US" altLang="ko-KR" sz="1200" b="0"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solidFill>
                      <a:schemeClr val="bg1"/>
                    </a:solidFill>
                  </a:tcPr>
                </a:tc>
                <a:tc>
                  <a:txBody>
                    <a:bodyPr/>
                    <a:lstStyle/>
                    <a:p>
                      <a:pPr algn="ctr" fontAlgn="ctr"/>
                      <a:r>
                        <a:rPr lang="en-US" altLang="ko-KR" sz="1200" u="none" strike="noStrike" dirty="0">
                          <a:effectLst/>
                        </a:rPr>
                        <a:t>17.2%</a:t>
                      </a:r>
                      <a:endParaRPr lang="en-US" altLang="ko-KR"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a:effectLst/>
                        </a:rPr>
                        <a:t>15</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dirty="0">
                          <a:effectLst/>
                        </a:rPr>
                        <a:t>11%</a:t>
                      </a:r>
                      <a:endParaRPr lang="en-US" altLang="ko-KR"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8256" marR="8256" marT="8256" marB="0" anchor="ctr">
                    <a:solidFill>
                      <a:schemeClr val="bg1"/>
                    </a:solidFill>
                  </a:tcPr>
                </a:tc>
              </a:tr>
              <a:tr h="224026">
                <a:tc>
                  <a:txBody>
                    <a:bodyPr/>
                    <a:lstStyle/>
                    <a:p>
                      <a:pPr algn="l" fontAlgn="ctr"/>
                      <a:r>
                        <a:rPr lang="en-US" sz="1200" u="none" strike="noStrike" dirty="0">
                          <a:effectLst/>
                        </a:rPr>
                        <a:t>Female</a:t>
                      </a:r>
                      <a:endParaRPr lang="en-US" sz="1200" b="0" i="0" u="none" strike="noStrike" dirty="0">
                        <a:solidFill>
                          <a:srgbClr val="000000"/>
                        </a:solidFill>
                        <a:effectLst/>
                        <a:latin typeface="맑은 고딕"/>
                      </a:endParaRPr>
                    </a:p>
                  </a:txBody>
                  <a:tcPr marL="123841" marR="8256" marT="8256" marB="0" anchor="ct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dirty="0">
                          <a:effectLst/>
                        </a:rPr>
                        <a:t>24</a:t>
                      </a:r>
                      <a:endParaRPr lang="en-US" altLang="ko-KR" sz="1200" b="0"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82.8%</a:t>
                      </a:r>
                      <a:endParaRPr lang="en-US" altLang="ko-KR" sz="1200" b="0" i="0" u="none" strike="noStrike" dirty="0">
                        <a:solidFill>
                          <a:srgbClr val="000000"/>
                        </a:solidFill>
                        <a:effectLst/>
                        <a:latin typeface="맑은 고딕"/>
                      </a:endParaRPr>
                    </a:p>
                  </a:txBody>
                  <a:tcPr marL="8256" marR="8256" marT="8256" marB="0" anchor="ctr">
                    <a:lnB w="12700" cap="flat" cmpd="sng" algn="ctr">
                      <a:no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122</a:t>
                      </a:r>
                      <a:endParaRPr lang="en-US" altLang="ko-KR" sz="1200" b="0" i="0" u="none" strike="noStrike" dirty="0">
                        <a:solidFill>
                          <a:srgbClr val="000000"/>
                        </a:solidFill>
                        <a:effectLst/>
                        <a:latin typeface="맑은 고딕"/>
                      </a:endParaRPr>
                    </a:p>
                  </a:txBody>
                  <a:tcPr marL="8256" marR="8256" marT="8256" marB="0" anchor="ctr">
                    <a:lnB w="12700" cap="flat" cmpd="sng" algn="ctr">
                      <a:no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89%</a:t>
                      </a:r>
                      <a:endParaRPr lang="en-US" altLang="ko-KR" sz="1200" b="0" i="0" u="none" strike="noStrike" dirty="0">
                        <a:solidFill>
                          <a:srgbClr val="000000"/>
                        </a:solidFill>
                        <a:effectLst/>
                        <a:latin typeface="맑은 고딕"/>
                      </a:endParaRPr>
                    </a:p>
                  </a:txBody>
                  <a:tcPr marL="8256" marR="8256" marT="8256" marB="0" anchor="ctr">
                    <a:lnB w="12700" cap="flat" cmpd="sng" algn="ctr">
                      <a:noFill/>
                      <a:prstDash val="solid"/>
                      <a:round/>
                      <a:headEnd type="none" w="med" len="med"/>
                      <a:tailEnd type="none" w="med" len="med"/>
                    </a:lnB>
                    <a:solidFill>
                      <a:schemeClr val="bg1"/>
                    </a:solidFill>
                  </a:tcPr>
                </a:tc>
                <a:tc>
                  <a:txBody>
                    <a:bodyPr/>
                    <a:lstStyle/>
                    <a:p>
                      <a:pPr algn="ctr" fontAlgn="ctr"/>
                      <a:endParaRPr lang="ko-KR" altLang="en-US" sz="1200" b="0" i="0" u="none" strike="noStrike" dirty="0">
                        <a:solidFill>
                          <a:srgbClr val="000000"/>
                        </a:solidFill>
                        <a:effectLst/>
                        <a:latin typeface="맑은 고딕"/>
                      </a:endParaRPr>
                    </a:p>
                  </a:txBody>
                  <a:tcPr marL="8256" marR="8256" marT="8256" marB="0" anchor="ctr">
                    <a:lnB w="12700" cap="flat" cmpd="sng" algn="ctr">
                      <a:noFill/>
                      <a:prstDash val="solid"/>
                      <a:round/>
                      <a:headEnd type="none" w="med" len="med"/>
                      <a:tailEnd type="none" w="med" len="med"/>
                    </a:lnB>
                    <a:solidFill>
                      <a:schemeClr val="bg1"/>
                    </a:solidFill>
                  </a:tcPr>
                </a:tc>
              </a:tr>
              <a:tr h="224026">
                <a:tc>
                  <a:txBody>
                    <a:bodyPr/>
                    <a:lstStyle/>
                    <a:p>
                      <a:pPr algn="l" fontAlgn="ctr"/>
                      <a:r>
                        <a:rPr lang="en-US" sz="1200" u="none" strike="noStrike" dirty="0">
                          <a:effectLst/>
                        </a:rPr>
                        <a:t>BMI, Kg/m2, median (range)</a:t>
                      </a:r>
                      <a:endParaRPr lang="en-US" sz="1200" b="0" i="0" u="none" strike="noStrike" dirty="0">
                        <a:solidFill>
                          <a:srgbClr val="000000"/>
                        </a:solidFill>
                        <a:effectLst/>
                        <a:latin typeface="맑은 고딕"/>
                      </a:endParaRPr>
                    </a:p>
                  </a:txBody>
                  <a:tcPr marL="8256" marR="8256" marT="8256"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dirty="0">
                          <a:effectLst/>
                        </a:rPr>
                        <a:t>20</a:t>
                      </a:r>
                      <a:endParaRPr lang="en-US" altLang="ko-KR" sz="1200" b="0"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(17-26)</a:t>
                      </a:r>
                      <a:endParaRPr lang="en-US" altLang="ko-KR" sz="1200" b="0" i="0" u="none" strike="noStrike" dirty="0">
                        <a:solidFill>
                          <a:srgbClr val="000000"/>
                        </a:solidFill>
                        <a:effectLst/>
                        <a:latin typeface="맑은 고딕"/>
                      </a:endParaRPr>
                    </a:p>
                  </a:txBody>
                  <a:tcPr marL="8256" marR="8256" marT="8256"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20</a:t>
                      </a:r>
                      <a:endParaRPr lang="en-US" altLang="ko-KR" sz="1200" b="0" i="0" u="none" strike="noStrike" dirty="0">
                        <a:solidFill>
                          <a:srgbClr val="000000"/>
                        </a:solidFill>
                        <a:effectLst/>
                        <a:latin typeface="맑은 고딕"/>
                      </a:endParaRPr>
                    </a:p>
                  </a:txBody>
                  <a:tcPr marL="8256" marR="8256" marT="8256"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(17-28)</a:t>
                      </a:r>
                      <a:endParaRPr lang="en-US" altLang="ko-KR" sz="1200" b="0" i="0" u="none" strike="noStrike" dirty="0">
                        <a:solidFill>
                          <a:srgbClr val="000000"/>
                        </a:solidFill>
                        <a:effectLst/>
                        <a:latin typeface="맑은 고딕"/>
                      </a:endParaRPr>
                    </a:p>
                  </a:txBody>
                  <a:tcPr marL="8256" marR="8256" marT="8256"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0.612 </a:t>
                      </a:r>
                      <a:endParaRPr lang="en-US" altLang="ko-KR" sz="1200" b="0" i="0" u="none" strike="noStrike" dirty="0">
                        <a:solidFill>
                          <a:srgbClr val="000000"/>
                        </a:solidFill>
                        <a:effectLst/>
                        <a:latin typeface="맑은 고딕"/>
                      </a:endParaRPr>
                    </a:p>
                  </a:txBody>
                  <a:tcPr marL="8256" marR="8256" marT="8256"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14285">
                <a:tc>
                  <a:txBody>
                    <a:bodyPr/>
                    <a:lstStyle/>
                    <a:p>
                      <a:pPr algn="l" fontAlgn="ctr"/>
                      <a:r>
                        <a:rPr lang="en-US" sz="1200" u="none" strike="noStrike" dirty="0">
                          <a:effectLst/>
                        </a:rPr>
                        <a:t>Health care professions</a:t>
                      </a:r>
                      <a:endParaRPr lang="en-US" sz="1200" b="0" i="0" u="none" strike="noStrike" dirty="0">
                        <a:solidFill>
                          <a:srgbClr val="000000"/>
                        </a:solidFill>
                        <a:effectLst/>
                        <a:latin typeface="맑은 고딕"/>
                      </a:endParaRPr>
                    </a:p>
                  </a:txBody>
                  <a:tcPr marL="8256" marR="8256" marT="8256" marB="0"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ko-KR" altLang="en-US" sz="1200" u="none" strike="noStrike" dirty="0">
                          <a:effectLst/>
                        </a:rPr>
                        <a:t>　</a:t>
                      </a:r>
                      <a:endParaRPr lang="ko-KR" altLang="en-US" sz="1200" b="0"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ko-KR" altLang="en-US" sz="1200" u="none" strike="noStrike" dirty="0">
                          <a:effectLst/>
                        </a:rPr>
                        <a:t>　</a:t>
                      </a:r>
                      <a:endParaRPr lang="ko-KR" altLang="en-US" sz="1200" b="0" i="0" u="none" strike="noStrike" dirty="0">
                        <a:solidFill>
                          <a:srgbClr val="000000"/>
                        </a:solidFill>
                        <a:effectLst/>
                        <a:latin typeface="맑은 고딕"/>
                      </a:endParaRPr>
                    </a:p>
                  </a:txBody>
                  <a:tcPr marL="8256" marR="8256" marT="8256"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ko-KR" altLang="en-US" sz="1200" u="none" strike="noStrike" dirty="0">
                          <a:effectLst/>
                        </a:rPr>
                        <a:t>　</a:t>
                      </a:r>
                      <a:endParaRPr lang="ko-KR" altLang="en-US" sz="1200" b="0" i="0" u="none" strike="noStrike" dirty="0">
                        <a:solidFill>
                          <a:srgbClr val="000000"/>
                        </a:solidFill>
                        <a:effectLst/>
                        <a:latin typeface="맑은 고딕"/>
                      </a:endParaRPr>
                    </a:p>
                  </a:txBody>
                  <a:tcPr marL="8256" marR="8256" marT="8256"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ko-KR" altLang="en-US" sz="1200" u="none" strike="noStrike" dirty="0">
                          <a:effectLst/>
                        </a:rPr>
                        <a:t>　</a:t>
                      </a:r>
                      <a:endParaRPr lang="ko-KR" altLang="en-US" sz="1200" b="0" i="0" u="none" strike="noStrike" dirty="0">
                        <a:solidFill>
                          <a:srgbClr val="000000"/>
                        </a:solidFill>
                        <a:effectLst/>
                        <a:latin typeface="맑은 고딕"/>
                      </a:endParaRPr>
                    </a:p>
                  </a:txBody>
                  <a:tcPr marL="8256" marR="8256" marT="8256"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8256" marR="8256" marT="8256" marB="0" anchor="ctr">
                    <a:lnT w="12700" cap="flat" cmpd="sng" algn="ctr">
                      <a:solidFill>
                        <a:schemeClr val="tx1"/>
                      </a:solidFill>
                      <a:prstDash val="solid"/>
                      <a:round/>
                      <a:headEnd type="none" w="med" len="med"/>
                      <a:tailEnd type="none" w="med" len="med"/>
                    </a:lnT>
                    <a:solidFill>
                      <a:schemeClr val="bg1"/>
                    </a:solidFill>
                  </a:tcPr>
                </a:tc>
              </a:tr>
              <a:tr h="214285">
                <a:tc>
                  <a:txBody>
                    <a:bodyPr/>
                    <a:lstStyle/>
                    <a:p>
                      <a:pPr algn="l" fontAlgn="ctr"/>
                      <a:r>
                        <a:rPr lang="ko-KR" altLang="en-US" sz="1200" u="none" strike="noStrike" dirty="0">
                          <a:effectLst/>
                        </a:rPr>
                        <a:t>의사</a:t>
                      </a:r>
                      <a:endParaRPr lang="ko-KR" altLang="en-US" sz="1200" b="0" i="0" u="none" strike="noStrike" dirty="0">
                        <a:solidFill>
                          <a:srgbClr val="000000"/>
                        </a:solidFill>
                        <a:effectLst/>
                        <a:latin typeface="맑은 고딕"/>
                      </a:endParaRPr>
                    </a:p>
                  </a:txBody>
                  <a:tcPr marL="123841" marR="8256" marT="8256"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dirty="0">
                          <a:effectLst/>
                        </a:rPr>
                        <a:t>3</a:t>
                      </a:r>
                      <a:endParaRPr lang="en-US" altLang="ko-KR" sz="1200" b="0"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solidFill>
                      <a:schemeClr val="bg1"/>
                    </a:solidFill>
                  </a:tcPr>
                </a:tc>
                <a:tc>
                  <a:txBody>
                    <a:bodyPr/>
                    <a:lstStyle/>
                    <a:p>
                      <a:pPr algn="ctr" fontAlgn="ctr"/>
                      <a:r>
                        <a:rPr lang="en-US" altLang="ko-KR" sz="1200" u="none" strike="noStrike" dirty="0">
                          <a:effectLst/>
                        </a:rPr>
                        <a:t>10.3%</a:t>
                      </a:r>
                      <a:endParaRPr lang="en-US" altLang="ko-KR"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a:effectLst/>
                        </a:rPr>
                        <a:t>5</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a:effectLst/>
                        </a:rPr>
                        <a:t>3.6%</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8256" marR="8256" marT="8256" marB="0" anchor="ctr">
                    <a:solidFill>
                      <a:schemeClr val="bg1"/>
                    </a:solidFill>
                  </a:tcPr>
                </a:tc>
              </a:tr>
              <a:tr h="214285">
                <a:tc>
                  <a:txBody>
                    <a:bodyPr/>
                    <a:lstStyle/>
                    <a:p>
                      <a:pPr algn="l" fontAlgn="ctr"/>
                      <a:r>
                        <a:rPr lang="ko-KR" altLang="en-US" sz="1200" u="none" strike="noStrike" dirty="0">
                          <a:effectLst/>
                        </a:rPr>
                        <a:t>간호사</a:t>
                      </a:r>
                      <a:endParaRPr lang="ko-KR" altLang="en-US" sz="1200" b="0" i="0" u="none" strike="noStrike" dirty="0">
                        <a:solidFill>
                          <a:srgbClr val="000000"/>
                        </a:solidFill>
                        <a:effectLst/>
                        <a:latin typeface="맑은 고딕"/>
                      </a:endParaRPr>
                    </a:p>
                  </a:txBody>
                  <a:tcPr marL="123841" marR="8256" marT="8256"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a:effectLst/>
                        </a:rPr>
                        <a:t>18</a:t>
                      </a:r>
                      <a:endParaRPr lang="en-US" altLang="ko-KR" sz="1200" b="0" i="0" u="none" strike="noStrike">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solidFill>
                      <a:schemeClr val="bg1"/>
                    </a:solidFill>
                  </a:tcPr>
                </a:tc>
                <a:tc>
                  <a:txBody>
                    <a:bodyPr/>
                    <a:lstStyle/>
                    <a:p>
                      <a:pPr algn="ctr" fontAlgn="ctr"/>
                      <a:r>
                        <a:rPr lang="en-US" altLang="ko-KR" sz="1200" u="none" strike="noStrike">
                          <a:effectLst/>
                        </a:rPr>
                        <a:t>62.1%</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dirty="0">
                          <a:effectLst/>
                        </a:rPr>
                        <a:t>94</a:t>
                      </a:r>
                      <a:endParaRPr lang="en-US" altLang="ko-KR"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a:effectLst/>
                        </a:rPr>
                        <a:t>68.6%</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8256" marR="8256" marT="8256" marB="0" anchor="ctr">
                    <a:solidFill>
                      <a:schemeClr val="bg1"/>
                    </a:solidFill>
                  </a:tcPr>
                </a:tc>
              </a:tr>
              <a:tr h="214285">
                <a:tc>
                  <a:txBody>
                    <a:bodyPr/>
                    <a:lstStyle/>
                    <a:p>
                      <a:pPr algn="l" fontAlgn="ctr"/>
                      <a:r>
                        <a:rPr lang="ko-KR" altLang="en-US" sz="1200" u="none" strike="noStrike" dirty="0" err="1">
                          <a:effectLst/>
                        </a:rPr>
                        <a:t>기능원</a:t>
                      </a:r>
                      <a:endParaRPr lang="ko-KR" altLang="en-US" sz="1200" b="0" i="0" u="none" strike="noStrike" dirty="0">
                        <a:solidFill>
                          <a:srgbClr val="000000"/>
                        </a:solidFill>
                        <a:effectLst/>
                        <a:latin typeface="맑은 고딕"/>
                      </a:endParaRPr>
                    </a:p>
                  </a:txBody>
                  <a:tcPr marL="123841" marR="8256" marT="8256"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dirty="0">
                          <a:effectLst/>
                        </a:rPr>
                        <a:t>1</a:t>
                      </a:r>
                      <a:endParaRPr lang="en-US" altLang="ko-KR" sz="1200" b="0"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solidFill>
                      <a:schemeClr val="bg1"/>
                    </a:solidFill>
                  </a:tcPr>
                </a:tc>
                <a:tc>
                  <a:txBody>
                    <a:bodyPr/>
                    <a:lstStyle/>
                    <a:p>
                      <a:pPr algn="ctr" fontAlgn="ctr"/>
                      <a:r>
                        <a:rPr lang="en-US" altLang="ko-KR" sz="1200" u="none" strike="noStrike" dirty="0">
                          <a:effectLst/>
                        </a:rPr>
                        <a:t>3.4%</a:t>
                      </a:r>
                      <a:endParaRPr lang="en-US" altLang="ko-KR"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a:effectLst/>
                        </a:rPr>
                        <a:t>6</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a:effectLst/>
                        </a:rPr>
                        <a:t>4.4%</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8256" marR="8256" marT="8256" marB="0" anchor="ctr">
                    <a:solidFill>
                      <a:schemeClr val="bg1"/>
                    </a:solidFill>
                  </a:tcPr>
                </a:tc>
              </a:tr>
              <a:tr h="214285">
                <a:tc>
                  <a:txBody>
                    <a:bodyPr/>
                    <a:lstStyle/>
                    <a:p>
                      <a:pPr algn="l" fontAlgn="ctr"/>
                      <a:r>
                        <a:rPr lang="ko-KR" altLang="en-US" sz="1200" u="none" strike="noStrike">
                          <a:effectLst/>
                        </a:rPr>
                        <a:t>임상병리사</a:t>
                      </a:r>
                      <a:endParaRPr lang="ko-KR" altLang="en-US" sz="1200" b="0" i="0" u="none" strike="noStrike">
                        <a:solidFill>
                          <a:srgbClr val="000000"/>
                        </a:solidFill>
                        <a:effectLst/>
                        <a:latin typeface="맑은 고딕"/>
                      </a:endParaRPr>
                    </a:p>
                  </a:txBody>
                  <a:tcPr marL="123841" marR="8256" marT="8256"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a:effectLst/>
                        </a:rPr>
                        <a:t>3</a:t>
                      </a:r>
                      <a:endParaRPr lang="en-US" altLang="ko-KR" sz="1200" b="0" i="0" u="none" strike="noStrike">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solidFill>
                      <a:schemeClr val="bg1"/>
                    </a:solidFill>
                  </a:tcPr>
                </a:tc>
                <a:tc>
                  <a:txBody>
                    <a:bodyPr/>
                    <a:lstStyle/>
                    <a:p>
                      <a:pPr algn="ctr" fontAlgn="ctr"/>
                      <a:r>
                        <a:rPr lang="en-US" altLang="ko-KR" sz="1200" u="none" strike="noStrike">
                          <a:effectLst/>
                        </a:rPr>
                        <a:t>10.3%</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a:effectLst/>
                        </a:rPr>
                        <a:t>12</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dirty="0">
                          <a:effectLst/>
                        </a:rPr>
                        <a:t>8.8%</a:t>
                      </a:r>
                      <a:endParaRPr lang="en-US" altLang="ko-KR"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8256" marR="8256" marT="8256" marB="0" anchor="ctr">
                    <a:solidFill>
                      <a:schemeClr val="bg1"/>
                    </a:solidFill>
                  </a:tcPr>
                </a:tc>
              </a:tr>
              <a:tr h="214285">
                <a:tc>
                  <a:txBody>
                    <a:bodyPr/>
                    <a:lstStyle/>
                    <a:p>
                      <a:pPr algn="l" fontAlgn="ctr"/>
                      <a:r>
                        <a:rPr lang="ko-KR" altLang="en-US" sz="1200" u="none" strike="noStrike" dirty="0">
                          <a:effectLst/>
                        </a:rPr>
                        <a:t>방사선기사</a:t>
                      </a:r>
                      <a:endParaRPr lang="ko-KR" altLang="en-US" sz="1200" b="0" i="0" u="none" strike="noStrike" dirty="0">
                        <a:solidFill>
                          <a:srgbClr val="000000"/>
                        </a:solidFill>
                        <a:effectLst/>
                        <a:latin typeface="맑은 고딕"/>
                      </a:endParaRPr>
                    </a:p>
                  </a:txBody>
                  <a:tcPr marL="123841" marR="8256" marT="8256"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dirty="0">
                          <a:effectLst/>
                        </a:rPr>
                        <a:t>4</a:t>
                      </a:r>
                      <a:endParaRPr lang="en-US" altLang="ko-KR" sz="1200" b="0"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solidFill>
                      <a:schemeClr val="bg1"/>
                    </a:solidFill>
                  </a:tcPr>
                </a:tc>
                <a:tc>
                  <a:txBody>
                    <a:bodyPr/>
                    <a:lstStyle/>
                    <a:p>
                      <a:pPr algn="ctr" fontAlgn="ctr"/>
                      <a:r>
                        <a:rPr lang="en-US" altLang="ko-KR" sz="1200" u="none" strike="noStrike" dirty="0">
                          <a:effectLst/>
                        </a:rPr>
                        <a:t>13.8%</a:t>
                      </a:r>
                      <a:endParaRPr lang="en-US" altLang="ko-KR"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a:effectLst/>
                        </a:rPr>
                        <a:t>19</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dirty="0">
                          <a:effectLst/>
                        </a:rPr>
                        <a:t>13.9%</a:t>
                      </a:r>
                      <a:endParaRPr lang="en-US" altLang="ko-KR"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8256" marR="8256" marT="8256" marB="0" anchor="ctr">
                    <a:solidFill>
                      <a:schemeClr val="bg1"/>
                    </a:solidFill>
                  </a:tcPr>
                </a:tc>
              </a:tr>
              <a:tr h="224026">
                <a:tc>
                  <a:txBody>
                    <a:bodyPr/>
                    <a:lstStyle/>
                    <a:p>
                      <a:pPr algn="l" fontAlgn="ctr"/>
                      <a:r>
                        <a:rPr lang="ko-KR" altLang="en-US" sz="1200" u="none" strike="noStrike" dirty="0">
                          <a:effectLst/>
                        </a:rPr>
                        <a:t>기타</a:t>
                      </a:r>
                      <a:endParaRPr lang="ko-KR" altLang="en-US" sz="1200" b="0" i="0" u="none" strike="noStrike" dirty="0">
                        <a:solidFill>
                          <a:srgbClr val="000000"/>
                        </a:solidFill>
                        <a:effectLst/>
                        <a:latin typeface="맑은 고딕"/>
                      </a:endParaRPr>
                    </a:p>
                  </a:txBody>
                  <a:tcPr marL="123841" marR="8256" marT="8256" marB="0" anchor="ctr">
                    <a:lnL w="12700" cmpd="sng">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dirty="0">
                          <a:effectLst/>
                        </a:rPr>
                        <a:t>0</a:t>
                      </a:r>
                      <a:endParaRPr lang="en-US" altLang="ko-KR" sz="1200" b="0"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0.0%</a:t>
                      </a:r>
                      <a:endParaRPr lang="en-US" altLang="ko-KR" sz="1200" b="0" i="0" u="none" strike="noStrike" dirty="0">
                        <a:solidFill>
                          <a:srgbClr val="000000"/>
                        </a:solidFill>
                        <a:effectLst/>
                        <a:latin typeface="맑은 고딕"/>
                      </a:endParaRPr>
                    </a:p>
                  </a:txBody>
                  <a:tcPr marL="8256" marR="8256" marT="8256"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1</a:t>
                      </a:r>
                      <a:endParaRPr lang="en-US" altLang="ko-KR" sz="1200" b="0" i="0" u="none" strike="noStrike" dirty="0">
                        <a:solidFill>
                          <a:srgbClr val="000000"/>
                        </a:solidFill>
                        <a:effectLst/>
                        <a:latin typeface="맑은 고딕"/>
                      </a:endParaRPr>
                    </a:p>
                  </a:txBody>
                  <a:tcPr marL="8256" marR="8256" marT="8256"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0.7%</a:t>
                      </a:r>
                      <a:endParaRPr lang="en-US" altLang="ko-KR" sz="1200" b="0" i="0" u="none" strike="noStrike" dirty="0">
                        <a:solidFill>
                          <a:srgbClr val="000000"/>
                        </a:solidFill>
                        <a:effectLst/>
                        <a:latin typeface="맑은 고딕"/>
                      </a:endParaRPr>
                    </a:p>
                  </a:txBody>
                  <a:tcPr marL="8256" marR="8256" marT="8256"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ko-KR" altLang="en-US" sz="1200" b="0" i="0" u="none" strike="noStrike" dirty="0">
                        <a:solidFill>
                          <a:srgbClr val="000000"/>
                        </a:solidFill>
                        <a:effectLst/>
                        <a:latin typeface="맑은 고딕"/>
                      </a:endParaRPr>
                    </a:p>
                  </a:txBody>
                  <a:tcPr marL="8256" marR="8256" marT="8256" marB="0" anchor="ctr">
                    <a:lnB w="12700" cap="flat" cmpd="sng" algn="ctr">
                      <a:solidFill>
                        <a:schemeClr val="tx1"/>
                      </a:solidFill>
                      <a:prstDash val="solid"/>
                      <a:round/>
                      <a:headEnd type="none" w="med" len="med"/>
                      <a:tailEnd type="none" w="med" len="med"/>
                    </a:lnB>
                    <a:solidFill>
                      <a:schemeClr val="bg1"/>
                    </a:solidFill>
                  </a:tcPr>
                </a:tc>
              </a:tr>
              <a:tr h="428571">
                <a:tc>
                  <a:txBody>
                    <a:bodyPr/>
                    <a:lstStyle/>
                    <a:p>
                      <a:pPr algn="l" fontAlgn="ctr"/>
                      <a:r>
                        <a:rPr lang="en-US" sz="1200" u="none" strike="noStrike">
                          <a:effectLst/>
                        </a:rPr>
                        <a:t>Months served as healthcare profession, median (range)</a:t>
                      </a:r>
                      <a:endParaRPr lang="en-US" sz="1200" b="0" i="0" u="none" strike="noStrike">
                        <a:solidFill>
                          <a:srgbClr val="000000"/>
                        </a:solidFill>
                        <a:effectLst/>
                        <a:latin typeface="맑은 고딕"/>
                      </a:endParaRPr>
                    </a:p>
                  </a:txBody>
                  <a:tcPr marL="8256" marR="8256" marT="8256" marB="0"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dirty="0">
                          <a:effectLst/>
                        </a:rPr>
                        <a:t>32</a:t>
                      </a:r>
                      <a:endParaRPr lang="en-US" altLang="ko-KR" sz="1200" b="0"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en-US" altLang="ko-KR" sz="1200" u="none" strike="noStrike" dirty="0">
                          <a:effectLst/>
                        </a:rPr>
                        <a:t>(2.9-376.2)</a:t>
                      </a:r>
                      <a:endParaRPr lang="en-US" altLang="ko-KR" sz="1200" b="0" i="0" u="none" strike="noStrike" dirty="0">
                        <a:solidFill>
                          <a:srgbClr val="000000"/>
                        </a:solidFill>
                        <a:effectLst/>
                        <a:latin typeface="맑은 고딕"/>
                      </a:endParaRPr>
                    </a:p>
                  </a:txBody>
                  <a:tcPr marL="8256" marR="8256" marT="8256"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en-US" altLang="ko-KR" sz="1200" u="none" strike="noStrike">
                          <a:effectLst/>
                        </a:rPr>
                        <a:t>30</a:t>
                      </a:r>
                      <a:endParaRPr lang="en-US" altLang="ko-KR" sz="1200" b="0" i="0" u="none" strike="noStrike">
                        <a:solidFill>
                          <a:srgbClr val="000000"/>
                        </a:solidFill>
                        <a:effectLst/>
                        <a:latin typeface="맑은 고딕"/>
                      </a:endParaRPr>
                    </a:p>
                  </a:txBody>
                  <a:tcPr marL="8256" marR="8256" marT="8256"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en-US" altLang="ko-KR" sz="1200" u="none" strike="noStrike" dirty="0">
                          <a:effectLst/>
                        </a:rPr>
                        <a:t>(1.8-375.9)</a:t>
                      </a:r>
                      <a:endParaRPr lang="en-US" altLang="ko-KR" sz="1200" b="0" i="0" u="none" strike="noStrike" dirty="0">
                        <a:solidFill>
                          <a:srgbClr val="000000"/>
                        </a:solidFill>
                        <a:effectLst/>
                        <a:latin typeface="맑은 고딕"/>
                      </a:endParaRPr>
                    </a:p>
                  </a:txBody>
                  <a:tcPr marL="8256" marR="8256" marT="8256"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en-US" altLang="ko-KR" sz="1200" u="none" strike="noStrike" dirty="0">
                          <a:effectLst/>
                        </a:rPr>
                        <a:t>0.419 </a:t>
                      </a:r>
                      <a:endParaRPr lang="en-US" altLang="ko-KR" sz="1200" b="0" i="0" u="none" strike="noStrike" dirty="0">
                        <a:solidFill>
                          <a:srgbClr val="000000"/>
                        </a:solidFill>
                        <a:effectLst/>
                        <a:latin typeface="맑은 고딕"/>
                      </a:endParaRPr>
                    </a:p>
                  </a:txBody>
                  <a:tcPr marL="8256" marR="8256" marT="8256" marB="0" anchor="ctr">
                    <a:lnT w="12700" cap="flat" cmpd="sng" algn="ctr">
                      <a:solidFill>
                        <a:schemeClr val="tx1"/>
                      </a:solidFill>
                      <a:prstDash val="solid"/>
                      <a:round/>
                      <a:headEnd type="none" w="med" len="med"/>
                      <a:tailEnd type="none" w="med" len="med"/>
                    </a:lnT>
                    <a:solidFill>
                      <a:schemeClr val="bg1"/>
                    </a:solidFill>
                  </a:tcPr>
                </a:tc>
              </a:tr>
              <a:tr h="214285">
                <a:tc>
                  <a:txBody>
                    <a:bodyPr/>
                    <a:lstStyle/>
                    <a:p>
                      <a:pPr algn="l" fontAlgn="ctr"/>
                      <a:r>
                        <a:rPr lang="en-US" sz="1200" u="none" strike="noStrike" dirty="0">
                          <a:effectLst/>
                        </a:rPr>
                        <a:t>&lt;6m</a:t>
                      </a:r>
                      <a:endParaRPr lang="en-US" sz="1200" b="0" i="0" u="none" strike="noStrike" dirty="0">
                        <a:solidFill>
                          <a:srgbClr val="000000"/>
                        </a:solidFill>
                        <a:effectLst/>
                        <a:latin typeface="맑은 고딕"/>
                      </a:endParaRPr>
                    </a:p>
                  </a:txBody>
                  <a:tcPr marL="123841" marR="8256" marT="8256"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dirty="0">
                          <a:effectLst/>
                        </a:rPr>
                        <a:t>2</a:t>
                      </a:r>
                      <a:endParaRPr lang="en-US" altLang="ko-KR" sz="1200" b="0"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solidFill>
                      <a:schemeClr val="bg1"/>
                    </a:solidFill>
                  </a:tcPr>
                </a:tc>
                <a:tc>
                  <a:txBody>
                    <a:bodyPr/>
                    <a:lstStyle/>
                    <a:p>
                      <a:pPr algn="ctr" fontAlgn="ctr"/>
                      <a:r>
                        <a:rPr lang="en-US" altLang="ko-KR" sz="1200" u="none" strike="noStrike">
                          <a:effectLst/>
                        </a:rPr>
                        <a:t>6.9</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a:effectLst/>
                        </a:rPr>
                        <a:t>11 </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dirty="0">
                          <a:effectLst/>
                        </a:rPr>
                        <a:t>8.0%</a:t>
                      </a:r>
                      <a:endParaRPr lang="en-US" altLang="ko-KR"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8256" marR="8256" marT="8256" marB="0" anchor="ctr">
                    <a:solidFill>
                      <a:schemeClr val="bg1"/>
                    </a:solidFill>
                  </a:tcPr>
                </a:tc>
              </a:tr>
              <a:tr h="214285">
                <a:tc>
                  <a:txBody>
                    <a:bodyPr/>
                    <a:lstStyle/>
                    <a:p>
                      <a:pPr algn="l" fontAlgn="ctr"/>
                      <a:r>
                        <a:rPr lang="en-US" sz="1200" u="none" strike="noStrike" dirty="0">
                          <a:effectLst/>
                        </a:rPr>
                        <a:t>6m - 24m</a:t>
                      </a:r>
                      <a:endParaRPr lang="en-US" sz="1200" b="0" i="0" u="none" strike="noStrike" dirty="0">
                        <a:solidFill>
                          <a:srgbClr val="000000"/>
                        </a:solidFill>
                        <a:effectLst/>
                        <a:latin typeface="맑은 고딕"/>
                      </a:endParaRPr>
                    </a:p>
                  </a:txBody>
                  <a:tcPr marL="123841" marR="8256" marT="8256"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dirty="0">
                          <a:effectLst/>
                        </a:rPr>
                        <a:t>10</a:t>
                      </a:r>
                      <a:endParaRPr lang="en-US" altLang="ko-KR" sz="1200" b="0"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solidFill>
                      <a:schemeClr val="bg1"/>
                    </a:solidFill>
                  </a:tcPr>
                </a:tc>
                <a:tc>
                  <a:txBody>
                    <a:bodyPr/>
                    <a:lstStyle/>
                    <a:p>
                      <a:pPr algn="ctr" fontAlgn="ctr"/>
                      <a:r>
                        <a:rPr lang="en-US" altLang="ko-KR" sz="1200" u="none" strike="noStrike" dirty="0">
                          <a:effectLst/>
                        </a:rPr>
                        <a:t>34.5</a:t>
                      </a:r>
                      <a:endParaRPr lang="en-US" altLang="ko-KR"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a:effectLst/>
                        </a:rPr>
                        <a:t>47 </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a:effectLst/>
                        </a:rPr>
                        <a:t>34.3%</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endParaRPr lang="ko-KR" altLang="en-US" sz="1200" b="0" i="0" u="none" strike="noStrike">
                        <a:solidFill>
                          <a:srgbClr val="000000"/>
                        </a:solidFill>
                        <a:effectLst/>
                        <a:latin typeface="맑은 고딕"/>
                      </a:endParaRPr>
                    </a:p>
                  </a:txBody>
                  <a:tcPr marL="8256" marR="8256" marT="8256" marB="0" anchor="ctr">
                    <a:solidFill>
                      <a:schemeClr val="bg1"/>
                    </a:solidFill>
                  </a:tcPr>
                </a:tc>
              </a:tr>
              <a:tr h="223338">
                <a:tc>
                  <a:txBody>
                    <a:bodyPr/>
                    <a:lstStyle/>
                    <a:p>
                      <a:pPr algn="l" fontAlgn="ctr"/>
                      <a:r>
                        <a:rPr lang="en-US" sz="1200" u="none" strike="noStrike" dirty="0">
                          <a:effectLst/>
                        </a:rPr>
                        <a:t>24m- 60m </a:t>
                      </a:r>
                      <a:endParaRPr lang="en-US" sz="1200" b="0" i="0" u="none" strike="noStrike" dirty="0">
                        <a:solidFill>
                          <a:srgbClr val="000000"/>
                        </a:solidFill>
                        <a:effectLst/>
                        <a:latin typeface="맑은 고딕"/>
                      </a:endParaRPr>
                    </a:p>
                  </a:txBody>
                  <a:tcPr marL="123841" marR="8256" marT="8256"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a:effectLst/>
                        </a:rPr>
                        <a:t>5</a:t>
                      </a:r>
                      <a:endParaRPr lang="en-US" altLang="ko-KR" sz="1200" b="0" i="0" u="none" strike="noStrike">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solidFill>
                      <a:schemeClr val="bg1"/>
                    </a:solidFill>
                  </a:tcPr>
                </a:tc>
                <a:tc>
                  <a:txBody>
                    <a:bodyPr/>
                    <a:lstStyle/>
                    <a:p>
                      <a:pPr algn="ctr" fontAlgn="ctr"/>
                      <a:r>
                        <a:rPr lang="en-US" altLang="ko-KR" sz="1200" u="none" strike="noStrike" dirty="0">
                          <a:effectLst/>
                        </a:rPr>
                        <a:t>17.2</a:t>
                      </a:r>
                      <a:endParaRPr lang="en-US" altLang="ko-KR"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a:effectLst/>
                        </a:rPr>
                        <a:t>34</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dirty="0">
                          <a:effectLst/>
                        </a:rPr>
                        <a:t>24.8%</a:t>
                      </a:r>
                      <a:endParaRPr lang="en-US" altLang="ko-KR"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l" fontAlgn="ctr"/>
                      <a:endParaRPr lang="ko-KR" altLang="en-US" sz="1200" b="0" i="0" u="none" strike="noStrike">
                        <a:solidFill>
                          <a:srgbClr val="000000"/>
                        </a:solidFill>
                        <a:effectLst/>
                        <a:latin typeface="맑은 고딕"/>
                      </a:endParaRPr>
                    </a:p>
                  </a:txBody>
                  <a:tcPr marL="8256" marR="8256" marT="8256" marB="0" anchor="ctr">
                    <a:solidFill>
                      <a:schemeClr val="bg1"/>
                    </a:solidFill>
                  </a:tcPr>
                </a:tc>
              </a:tr>
              <a:tr h="224026">
                <a:tc>
                  <a:txBody>
                    <a:bodyPr/>
                    <a:lstStyle/>
                    <a:p>
                      <a:pPr algn="l" fontAlgn="ctr"/>
                      <a:r>
                        <a:rPr lang="en-US" sz="1200" u="none" strike="noStrike" dirty="0">
                          <a:effectLst/>
                        </a:rPr>
                        <a:t>&gt;60m </a:t>
                      </a:r>
                      <a:endParaRPr lang="en-US" sz="1200" b="0" i="0" u="none" strike="noStrike" dirty="0">
                        <a:solidFill>
                          <a:srgbClr val="000000"/>
                        </a:solidFill>
                        <a:effectLst/>
                        <a:latin typeface="맑은 고딕"/>
                      </a:endParaRPr>
                    </a:p>
                  </a:txBody>
                  <a:tcPr marL="123841" marR="8256" marT="8256" marB="0" anchor="ctr">
                    <a:lnL w="12700" cmpd="sng">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dirty="0">
                          <a:effectLst/>
                        </a:rPr>
                        <a:t>12</a:t>
                      </a:r>
                      <a:endParaRPr lang="en-US" altLang="ko-KR" sz="1200" b="0"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41.4</a:t>
                      </a:r>
                      <a:endParaRPr lang="en-US" altLang="ko-KR" sz="1200" b="0" i="0" u="none" strike="noStrike" dirty="0">
                        <a:solidFill>
                          <a:srgbClr val="000000"/>
                        </a:solidFill>
                        <a:effectLst/>
                        <a:latin typeface="맑은 고딕"/>
                      </a:endParaRPr>
                    </a:p>
                  </a:txBody>
                  <a:tcPr marL="8256" marR="8256" marT="8256"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39</a:t>
                      </a:r>
                      <a:endParaRPr lang="en-US" altLang="ko-KR" sz="1200" b="0" i="0" u="none" strike="noStrike" dirty="0">
                        <a:solidFill>
                          <a:srgbClr val="000000"/>
                        </a:solidFill>
                        <a:effectLst/>
                        <a:latin typeface="맑은 고딕"/>
                      </a:endParaRPr>
                    </a:p>
                  </a:txBody>
                  <a:tcPr marL="8256" marR="8256" marT="8256"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28.5%</a:t>
                      </a:r>
                      <a:endParaRPr lang="en-US" altLang="ko-KR" sz="1200" b="0" i="0" u="none" strike="noStrike" dirty="0">
                        <a:solidFill>
                          <a:srgbClr val="000000"/>
                        </a:solidFill>
                        <a:effectLst/>
                        <a:latin typeface="맑은 고딕"/>
                      </a:endParaRPr>
                    </a:p>
                  </a:txBody>
                  <a:tcPr marL="8256" marR="8256" marT="8256" marB="0" anchor="ctr">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ko-KR" altLang="en-US" sz="1200" b="0" i="0" u="none" strike="noStrike" dirty="0">
                        <a:solidFill>
                          <a:srgbClr val="000000"/>
                        </a:solidFill>
                        <a:effectLst/>
                        <a:latin typeface="맑은 고딕"/>
                      </a:endParaRPr>
                    </a:p>
                  </a:txBody>
                  <a:tcPr marL="8256" marR="8256" marT="8256" marB="0" anchor="ctr">
                    <a:lnB w="12700" cap="flat" cmpd="sng" algn="ctr">
                      <a:solidFill>
                        <a:schemeClr val="tx1"/>
                      </a:solidFill>
                      <a:prstDash val="solid"/>
                      <a:round/>
                      <a:headEnd type="none" w="med" len="med"/>
                      <a:tailEnd type="none" w="med" len="med"/>
                    </a:lnB>
                    <a:solidFill>
                      <a:schemeClr val="bg1"/>
                    </a:solidFill>
                  </a:tcPr>
                </a:tc>
              </a:tr>
              <a:tr h="214285">
                <a:tc>
                  <a:txBody>
                    <a:bodyPr/>
                    <a:lstStyle/>
                    <a:p>
                      <a:pPr algn="l" fontAlgn="ctr"/>
                      <a:r>
                        <a:rPr lang="en-US" sz="1200" u="none" strike="noStrike" dirty="0">
                          <a:effectLst/>
                        </a:rPr>
                        <a:t>Work department</a:t>
                      </a:r>
                      <a:endParaRPr lang="en-US" sz="1200" b="0" i="0" u="none" strike="noStrike" dirty="0">
                        <a:solidFill>
                          <a:srgbClr val="000000"/>
                        </a:solidFill>
                        <a:effectLst/>
                        <a:latin typeface="맑은 고딕"/>
                      </a:endParaRPr>
                    </a:p>
                  </a:txBody>
                  <a:tcPr marL="123841" marR="8256" marT="8256" marB="0"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l" fontAlgn="ctr"/>
                      <a:r>
                        <a:rPr lang="ko-KR" altLang="en-US" sz="1200" u="none" strike="noStrike" dirty="0">
                          <a:effectLst/>
                        </a:rPr>
                        <a:t>　</a:t>
                      </a:r>
                      <a:endParaRPr lang="ko-KR" altLang="en-US" sz="1200" b="0"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pPr algn="l" fontAlgn="ctr"/>
                      <a:r>
                        <a:rPr lang="ko-KR" altLang="en-US" sz="1200" u="none" strike="noStrike" dirty="0">
                          <a:effectLst/>
                        </a:rPr>
                        <a:t>　</a:t>
                      </a:r>
                      <a:endParaRPr lang="ko-KR" altLang="en-US" sz="1200" b="0" i="0" u="none" strike="noStrike" dirty="0">
                        <a:solidFill>
                          <a:srgbClr val="000000"/>
                        </a:solidFill>
                        <a:effectLst/>
                        <a:latin typeface="맑은 고딕"/>
                      </a:endParaRPr>
                    </a:p>
                  </a:txBody>
                  <a:tcPr marL="8256" marR="8256" marT="8256"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ko-KR" altLang="en-US" sz="1200" u="none" strike="noStrike">
                          <a:effectLst/>
                        </a:rPr>
                        <a:t>　</a:t>
                      </a:r>
                      <a:endParaRPr lang="ko-KR" altLang="en-US" sz="1200" b="0" i="0" u="none" strike="noStrike">
                        <a:solidFill>
                          <a:srgbClr val="000000"/>
                        </a:solidFill>
                        <a:effectLst/>
                        <a:latin typeface="맑은 고딕"/>
                      </a:endParaRPr>
                    </a:p>
                  </a:txBody>
                  <a:tcPr marL="8256" marR="8256" marT="8256"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r>
                        <a:rPr lang="ko-KR" altLang="en-US" sz="1200" u="none" strike="noStrike" dirty="0">
                          <a:effectLst/>
                        </a:rPr>
                        <a:t>　</a:t>
                      </a:r>
                      <a:endParaRPr lang="ko-KR" altLang="en-US" sz="1200" b="0" i="0" u="none" strike="noStrike" dirty="0">
                        <a:solidFill>
                          <a:srgbClr val="000000"/>
                        </a:solidFill>
                        <a:effectLst/>
                        <a:latin typeface="맑은 고딕"/>
                      </a:endParaRPr>
                    </a:p>
                  </a:txBody>
                  <a:tcPr marL="8256" marR="8256" marT="8256" marB="0" anchor="ctr">
                    <a:lnT w="12700" cap="flat" cmpd="sng" algn="ctr">
                      <a:solidFill>
                        <a:schemeClr val="tx1"/>
                      </a:solidFill>
                      <a:prstDash val="solid"/>
                      <a:round/>
                      <a:headEnd type="none" w="med" len="med"/>
                      <a:tailEnd type="none" w="med" len="med"/>
                    </a:lnT>
                    <a:solidFill>
                      <a:schemeClr val="bg1"/>
                    </a:solidFill>
                  </a:tcPr>
                </a:tc>
                <a:tc>
                  <a:txBody>
                    <a:bodyPr/>
                    <a:lstStyle/>
                    <a:p>
                      <a:pPr algn="l" fontAlgn="ctr"/>
                      <a:endParaRPr lang="ko-KR" altLang="en-US" sz="1200" b="0" i="0" u="none" strike="noStrike">
                        <a:solidFill>
                          <a:srgbClr val="000000"/>
                        </a:solidFill>
                        <a:effectLst/>
                        <a:latin typeface="맑은 고딕"/>
                      </a:endParaRPr>
                    </a:p>
                  </a:txBody>
                  <a:tcPr marL="8256" marR="8256" marT="8256" marB="0" anchor="ctr">
                    <a:lnT w="12700" cap="flat" cmpd="sng" algn="ctr">
                      <a:solidFill>
                        <a:schemeClr val="tx1"/>
                      </a:solidFill>
                      <a:prstDash val="solid"/>
                      <a:round/>
                      <a:headEnd type="none" w="med" len="med"/>
                      <a:tailEnd type="none" w="med" len="med"/>
                    </a:lnT>
                    <a:solidFill>
                      <a:schemeClr val="bg1"/>
                    </a:solidFill>
                  </a:tcPr>
                </a:tc>
              </a:tr>
              <a:tr h="214285">
                <a:tc>
                  <a:txBody>
                    <a:bodyPr/>
                    <a:lstStyle/>
                    <a:p>
                      <a:pPr algn="l" fontAlgn="ctr"/>
                      <a:r>
                        <a:rPr lang="en-US" sz="1200" u="none" strike="noStrike" dirty="0">
                          <a:effectLst/>
                        </a:rPr>
                        <a:t>1: OPD</a:t>
                      </a:r>
                      <a:endParaRPr lang="en-US" sz="1200" b="0" i="0" u="none" strike="noStrike" dirty="0">
                        <a:solidFill>
                          <a:srgbClr val="000000"/>
                        </a:solidFill>
                        <a:effectLst/>
                        <a:latin typeface="맑은 고딕"/>
                      </a:endParaRPr>
                    </a:p>
                  </a:txBody>
                  <a:tcPr marL="123841" marR="8256" marT="8256"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a:effectLst/>
                        </a:rPr>
                        <a:t>6</a:t>
                      </a:r>
                      <a:endParaRPr lang="en-US" altLang="ko-KR" sz="1200" b="0" i="0" u="none" strike="noStrike">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solidFill>
                      <a:schemeClr val="bg1"/>
                    </a:solidFill>
                  </a:tcPr>
                </a:tc>
                <a:tc>
                  <a:txBody>
                    <a:bodyPr/>
                    <a:lstStyle/>
                    <a:p>
                      <a:pPr algn="ctr" fontAlgn="ctr"/>
                      <a:r>
                        <a:rPr lang="en-US" altLang="ko-KR" sz="1200" u="none" strike="noStrike">
                          <a:effectLst/>
                        </a:rPr>
                        <a:t>20.7%</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a:effectLst/>
                        </a:rPr>
                        <a:t>9</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a:effectLst/>
                        </a:rPr>
                        <a:t>7.0%</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l" fontAlgn="ctr"/>
                      <a:endParaRPr lang="ko-KR" altLang="en-US" sz="1200" b="0" i="0" u="none" strike="noStrike">
                        <a:solidFill>
                          <a:srgbClr val="000000"/>
                        </a:solidFill>
                        <a:effectLst/>
                        <a:latin typeface="맑은 고딕"/>
                      </a:endParaRPr>
                    </a:p>
                  </a:txBody>
                  <a:tcPr marL="8256" marR="8256" marT="8256" marB="0" anchor="ctr">
                    <a:solidFill>
                      <a:schemeClr val="bg1"/>
                    </a:solidFill>
                  </a:tcPr>
                </a:tc>
              </a:tr>
              <a:tr h="214285">
                <a:tc>
                  <a:txBody>
                    <a:bodyPr/>
                    <a:lstStyle/>
                    <a:p>
                      <a:pPr algn="l" fontAlgn="ctr"/>
                      <a:r>
                        <a:rPr lang="en-US" sz="1200" u="none" strike="noStrike" dirty="0">
                          <a:effectLst/>
                        </a:rPr>
                        <a:t>2: ER </a:t>
                      </a:r>
                      <a:endParaRPr lang="en-US" sz="1200" b="0" i="0" u="none" strike="noStrike" dirty="0">
                        <a:solidFill>
                          <a:srgbClr val="000000"/>
                        </a:solidFill>
                        <a:effectLst/>
                        <a:latin typeface="맑은 고딕"/>
                      </a:endParaRPr>
                    </a:p>
                  </a:txBody>
                  <a:tcPr marL="123841" marR="8256" marT="8256"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dirty="0">
                          <a:effectLst/>
                        </a:rPr>
                        <a:t>11</a:t>
                      </a:r>
                      <a:endParaRPr lang="en-US" altLang="ko-KR" sz="1200" b="0"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solidFill>
                      <a:schemeClr val="bg1"/>
                    </a:solidFill>
                  </a:tcPr>
                </a:tc>
                <a:tc>
                  <a:txBody>
                    <a:bodyPr/>
                    <a:lstStyle/>
                    <a:p>
                      <a:pPr algn="ctr" fontAlgn="ctr"/>
                      <a:r>
                        <a:rPr lang="en-US" altLang="ko-KR" sz="1200" u="none" strike="noStrike" dirty="0">
                          <a:effectLst/>
                        </a:rPr>
                        <a:t>37.9%</a:t>
                      </a:r>
                      <a:endParaRPr lang="en-US" altLang="ko-KR"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a:effectLst/>
                        </a:rPr>
                        <a:t>31</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dirty="0">
                          <a:effectLst/>
                        </a:rPr>
                        <a:t>24.0%</a:t>
                      </a:r>
                      <a:endParaRPr lang="en-US" altLang="ko-KR"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l" fontAlgn="ctr"/>
                      <a:endParaRPr lang="ko-KR" altLang="en-US" sz="1200" b="0" i="0" u="none" strike="noStrike">
                        <a:solidFill>
                          <a:srgbClr val="000000"/>
                        </a:solidFill>
                        <a:effectLst/>
                        <a:latin typeface="맑은 고딕"/>
                      </a:endParaRPr>
                    </a:p>
                  </a:txBody>
                  <a:tcPr marL="8256" marR="8256" marT="8256" marB="0" anchor="ctr">
                    <a:solidFill>
                      <a:schemeClr val="bg1"/>
                    </a:solidFill>
                  </a:tcPr>
                </a:tc>
              </a:tr>
              <a:tr h="214285">
                <a:tc>
                  <a:txBody>
                    <a:bodyPr/>
                    <a:lstStyle/>
                    <a:p>
                      <a:pPr algn="l" fontAlgn="ctr"/>
                      <a:r>
                        <a:rPr lang="en-US" sz="1200" u="none" strike="noStrike" dirty="0">
                          <a:effectLst/>
                        </a:rPr>
                        <a:t>3: Admission</a:t>
                      </a:r>
                      <a:endParaRPr lang="en-US" sz="1200" b="0" i="0" u="none" strike="noStrike" dirty="0">
                        <a:solidFill>
                          <a:srgbClr val="000000"/>
                        </a:solidFill>
                        <a:effectLst/>
                        <a:latin typeface="맑은 고딕"/>
                      </a:endParaRPr>
                    </a:p>
                  </a:txBody>
                  <a:tcPr marL="123841" marR="8256" marT="8256"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dirty="0">
                          <a:effectLst/>
                        </a:rPr>
                        <a:t>6</a:t>
                      </a:r>
                      <a:endParaRPr lang="en-US" altLang="ko-KR" sz="1200" b="0"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solidFill>
                      <a:schemeClr val="bg1"/>
                    </a:solidFill>
                  </a:tcPr>
                </a:tc>
                <a:tc>
                  <a:txBody>
                    <a:bodyPr/>
                    <a:lstStyle/>
                    <a:p>
                      <a:pPr algn="ctr" fontAlgn="ctr"/>
                      <a:r>
                        <a:rPr lang="en-US" altLang="ko-KR" sz="1200" u="none" strike="noStrike" dirty="0">
                          <a:effectLst/>
                        </a:rPr>
                        <a:t>20.7%</a:t>
                      </a:r>
                      <a:endParaRPr lang="en-US" altLang="ko-KR"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a:effectLst/>
                        </a:rPr>
                        <a:t>58</a:t>
                      </a:r>
                      <a:endParaRPr lang="en-US" altLang="ko-KR" sz="1200" b="0" i="0" u="none" strike="noStrike">
                        <a:solidFill>
                          <a:srgbClr val="000000"/>
                        </a:solidFill>
                        <a:effectLst/>
                        <a:latin typeface="맑은 고딕"/>
                      </a:endParaRPr>
                    </a:p>
                  </a:txBody>
                  <a:tcPr marL="8256" marR="8256" marT="8256" marB="0" anchor="ctr">
                    <a:solidFill>
                      <a:schemeClr val="bg1"/>
                    </a:solidFill>
                  </a:tcPr>
                </a:tc>
                <a:tc>
                  <a:txBody>
                    <a:bodyPr/>
                    <a:lstStyle/>
                    <a:p>
                      <a:pPr algn="ctr" fontAlgn="ctr"/>
                      <a:r>
                        <a:rPr lang="en-US" altLang="ko-KR" sz="1200" u="none" strike="noStrike" dirty="0">
                          <a:effectLst/>
                        </a:rPr>
                        <a:t>45.0%</a:t>
                      </a:r>
                      <a:endParaRPr lang="en-US" altLang="ko-KR" sz="1200" b="0" i="0" u="none" strike="noStrike" dirty="0">
                        <a:solidFill>
                          <a:srgbClr val="000000"/>
                        </a:solidFill>
                        <a:effectLst/>
                        <a:latin typeface="맑은 고딕"/>
                      </a:endParaRPr>
                    </a:p>
                  </a:txBody>
                  <a:tcPr marL="8256" marR="8256" marT="8256" marB="0" anchor="ctr">
                    <a:solidFill>
                      <a:schemeClr val="bg1"/>
                    </a:solidFill>
                  </a:tcPr>
                </a:tc>
                <a:tc>
                  <a:txBody>
                    <a:bodyPr/>
                    <a:lstStyle/>
                    <a:p>
                      <a:pPr algn="l" fontAlgn="ctr"/>
                      <a:endParaRPr lang="ko-KR" altLang="en-US" sz="1200" b="0" i="0" u="none" strike="noStrike">
                        <a:solidFill>
                          <a:srgbClr val="000000"/>
                        </a:solidFill>
                        <a:effectLst/>
                        <a:latin typeface="맑은 고딕"/>
                      </a:endParaRPr>
                    </a:p>
                  </a:txBody>
                  <a:tcPr marL="8256" marR="8256" marT="8256" marB="0" anchor="ctr">
                    <a:solidFill>
                      <a:schemeClr val="bg1"/>
                    </a:solidFill>
                  </a:tcPr>
                </a:tc>
              </a:tr>
              <a:tr h="224026">
                <a:tc>
                  <a:txBody>
                    <a:bodyPr/>
                    <a:lstStyle/>
                    <a:p>
                      <a:pPr algn="l" fontAlgn="ctr"/>
                      <a:r>
                        <a:rPr lang="en-US" sz="1200" u="none" strike="noStrike" dirty="0">
                          <a:effectLst/>
                        </a:rPr>
                        <a:t>4: Others</a:t>
                      </a:r>
                      <a:endParaRPr lang="en-US" sz="1200" b="0" i="0" u="none" strike="noStrike" dirty="0">
                        <a:solidFill>
                          <a:srgbClr val="000000"/>
                        </a:solidFill>
                        <a:effectLst/>
                        <a:latin typeface="맑은 고딕"/>
                      </a:endParaRPr>
                    </a:p>
                  </a:txBody>
                  <a:tcPr marL="123841" marR="8256" marT="8256" marB="0" anchor="ctr">
                    <a:lnL w="12700" cmpd="sng">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ko-KR" sz="1200" u="none" strike="noStrike" dirty="0">
                          <a:effectLst/>
                        </a:rPr>
                        <a:t>6</a:t>
                      </a:r>
                      <a:endParaRPr lang="en-US" altLang="ko-KR" sz="1200" b="0" i="0" u="none" strike="noStrike" dirty="0">
                        <a:solidFill>
                          <a:srgbClr val="000000"/>
                        </a:solidFill>
                        <a:effectLst/>
                        <a:latin typeface="맑은 고딕"/>
                      </a:endParaRPr>
                    </a:p>
                  </a:txBody>
                  <a:tcPr marL="8256" marR="8256" marT="8256" marB="0" anchor="ctr">
                    <a:lnL w="12700" cap="flat" cmpd="sng" algn="ctr">
                      <a:no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20.7%</a:t>
                      </a:r>
                      <a:endParaRPr lang="en-US" altLang="ko-KR" sz="1200" b="0" i="0" u="none" strike="noStrike" dirty="0">
                        <a:solidFill>
                          <a:srgbClr val="000000"/>
                        </a:solidFill>
                        <a:effectLst/>
                        <a:latin typeface="맑은 고딕"/>
                      </a:endParaRPr>
                    </a:p>
                  </a:txBody>
                  <a:tcPr marL="8256" marR="8256" marT="8256"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31</a:t>
                      </a:r>
                      <a:endParaRPr lang="en-US" altLang="ko-KR" sz="1200" b="0" i="0" u="none" strike="noStrike" dirty="0">
                        <a:solidFill>
                          <a:srgbClr val="000000"/>
                        </a:solidFill>
                        <a:effectLst/>
                        <a:latin typeface="맑은 고딕"/>
                      </a:endParaRPr>
                    </a:p>
                  </a:txBody>
                  <a:tcPr marL="8256" marR="8256" marT="8256"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ko-KR" sz="1200" u="none" strike="noStrike" dirty="0">
                          <a:effectLst/>
                        </a:rPr>
                        <a:t>24.0%</a:t>
                      </a:r>
                      <a:endParaRPr lang="en-US" altLang="ko-KR" sz="1200" b="0" i="0" u="none" strike="noStrike" dirty="0">
                        <a:solidFill>
                          <a:srgbClr val="000000"/>
                        </a:solidFill>
                        <a:effectLst/>
                        <a:latin typeface="맑은 고딕"/>
                      </a:endParaRPr>
                    </a:p>
                  </a:txBody>
                  <a:tcPr marL="8256" marR="8256" marT="8256" marB="0" anchor="ctr">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ko-KR" altLang="en-US" sz="1200" b="0" i="0" u="none" strike="noStrike" dirty="0">
                        <a:solidFill>
                          <a:srgbClr val="000000"/>
                        </a:solidFill>
                        <a:effectLst/>
                        <a:latin typeface="맑은 고딕"/>
                      </a:endParaRPr>
                    </a:p>
                  </a:txBody>
                  <a:tcPr marL="8256" marR="8256" marT="8256" marB="0" anchor="ctr">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8076123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Discussion</a:t>
            </a:r>
            <a:endParaRPr lang="ko-KR" altLang="en-US" dirty="0"/>
          </a:p>
        </p:txBody>
      </p:sp>
      <p:sp>
        <p:nvSpPr>
          <p:cNvPr id="3" name="내용 개체 틀 2"/>
          <p:cNvSpPr>
            <a:spLocks noGrp="1"/>
          </p:cNvSpPr>
          <p:nvPr>
            <p:ph idx="1"/>
          </p:nvPr>
        </p:nvSpPr>
        <p:spPr/>
        <p:txBody>
          <a:bodyPr>
            <a:noAutofit/>
          </a:bodyPr>
          <a:lstStyle/>
          <a:p>
            <a:endParaRPr lang="en-US" altLang="ko-KR" sz="1600" dirty="0" smtClean="0"/>
          </a:p>
          <a:p>
            <a:r>
              <a:rPr lang="en-US" altLang="ko-KR" sz="1600" dirty="0" smtClean="0"/>
              <a:t>TST </a:t>
            </a:r>
            <a:r>
              <a:rPr lang="ko-KR" altLang="en-US" sz="1600" dirty="0" err="1" smtClean="0"/>
              <a:t>양전율</a:t>
            </a:r>
            <a:r>
              <a:rPr lang="ko-KR" altLang="en-US" sz="1600" dirty="0" smtClean="0"/>
              <a:t> </a:t>
            </a:r>
            <a:r>
              <a:rPr lang="en-US" altLang="ko-KR" sz="1600" dirty="0" smtClean="0"/>
              <a:t>: 17.5 %</a:t>
            </a:r>
          </a:p>
          <a:p>
            <a:r>
              <a:rPr lang="en-US" altLang="ko-KR" sz="1600" dirty="0" smtClean="0"/>
              <a:t>TST </a:t>
            </a:r>
            <a:r>
              <a:rPr lang="ko-KR" altLang="en-US" sz="1600" dirty="0" err="1" smtClean="0"/>
              <a:t>양전까지의</a:t>
            </a:r>
            <a:r>
              <a:rPr lang="ko-KR" altLang="en-US" sz="1600" dirty="0" smtClean="0"/>
              <a:t> 기간 </a:t>
            </a:r>
            <a:r>
              <a:rPr lang="en-US" altLang="ko-KR" sz="1600" dirty="0" smtClean="0"/>
              <a:t>: median 23 </a:t>
            </a:r>
            <a:r>
              <a:rPr lang="ko-KR" altLang="en-US" sz="1600" dirty="0" smtClean="0"/>
              <a:t>개월</a:t>
            </a:r>
            <a:r>
              <a:rPr lang="en-US" altLang="ko-KR" sz="1600" dirty="0" smtClean="0"/>
              <a:t>,</a:t>
            </a:r>
            <a:r>
              <a:rPr lang="ko-KR" altLang="en-US" sz="1600" dirty="0" smtClean="0"/>
              <a:t> </a:t>
            </a:r>
            <a:r>
              <a:rPr lang="en-US" altLang="ko-KR" sz="1600" dirty="0" smtClean="0"/>
              <a:t>IQR 14-44</a:t>
            </a:r>
            <a:r>
              <a:rPr lang="ko-KR" altLang="en-US" sz="1600" dirty="0" smtClean="0"/>
              <a:t>개월</a:t>
            </a:r>
            <a:endParaRPr lang="en-US" altLang="ko-KR" sz="1600" dirty="0" smtClean="0"/>
          </a:p>
          <a:p>
            <a:endParaRPr lang="en-US" altLang="ko-KR" sz="1600" dirty="0" smtClean="0"/>
          </a:p>
          <a:p>
            <a:r>
              <a:rPr lang="en-US" altLang="ko-KR" sz="1600" dirty="0" smtClean="0"/>
              <a:t>TST </a:t>
            </a:r>
            <a:r>
              <a:rPr lang="ko-KR" altLang="en-US" sz="1600" dirty="0" smtClean="0"/>
              <a:t>양전자 중 </a:t>
            </a:r>
            <a:r>
              <a:rPr lang="en-US" altLang="ko-KR" sz="1600" dirty="0" smtClean="0"/>
              <a:t>IGRA </a:t>
            </a:r>
            <a:r>
              <a:rPr lang="ko-KR" altLang="en-US" sz="1600" dirty="0" err="1" smtClean="0"/>
              <a:t>시행률</a:t>
            </a:r>
            <a:r>
              <a:rPr lang="ko-KR" altLang="en-US" sz="1600" dirty="0" smtClean="0"/>
              <a:t> </a:t>
            </a:r>
            <a:r>
              <a:rPr lang="en-US" altLang="ko-KR" sz="1600" dirty="0" smtClean="0"/>
              <a:t>: 24</a:t>
            </a:r>
            <a:r>
              <a:rPr lang="ko-KR" altLang="en-US" sz="1600" dirty="0" smtClean="0"/>
              <a:t>명</a:t>
            </a:r>
            <a:r>
              <a:rPr lang="en-US" altLang="ko-KR" sz="1600" dirty="0" smtClean="0"/>
              <a:t>/29</a:t>
            </a:r>
            <a:r>
              <a:rPr lang="ko-KR" altLang="en-US" sz="1600" dirty="0" smtClean="0"/>
              <a:t>명 </a:t>
            </a:r>
            <a:r>
              <a:rPr lang="en-US" altLang="ko-KR" sz="1600" dirty="0" smtClean="0"/>
              <a:t>(83%)</a:t>
            </a:r>
          </a:p>
          <a:p>
            <a:r>
              <a:rPr lang="en-US" altLang="ko-KR" sz="1600" dirty="0" smtClean="0"/>
              <a:t>TST </a:t>
            </a:r>
            <a:r>
              <a:rPr lang="ko-KR" altLang="en-US" sz="1600" dirty="0" smtClean="0"/>
              <a:t>양전자 중 </a:t>
            </a:r>
            <a:r>
              <a:rPr lang="en-US" altLang="ko-KR" sz="1600" dirty="0" smtClean="0"/>
              <a:t>IGRA </a:t>
            </a:r>
            <a:r>
              <a:rPr lang="ko-KR" altLang="en-US" sz="1600" dirty="0" smtClean="0"/>
              <a:t>양성률 </a:t>
            </a:r>
            <a:r>
              <a:rPr lang="en-US" altLang="ko-KR" sz="1600" dirty="0" smtClean="0"/>
              <a:t>: 7</a:t>
            </a:r>
            <a:r>
              <a:rPr lang="ko-KR" altLang="en-US" sz="1600" dirty="0" smtClean="0"/>
              <a:t>명</a:t>
            </a:r>
            <a:r>
              <a:rPr lang="en-US" altLang="ko-KR" sz="1600" dirty="0" smtClean="0"/>
              <a:t>/29</a:t>
            </a:r>
            <a:r>
              <a:rPr lang="ko-KR" altLang="en-US" sz="1600" dirty="0" smtClean="0"/>
              <a:t>명 </a:t>
            </a:r>
            <a:r>
              <a:rPr lang="en-US" altLang="ko-KR" sz="1600" dirty="0" smtClean="0"/>
              <a:t>(24%)</a:t>
            </a:r>
          </a:p>
          <a:p>
            <a:pPr marL="0" indent="0">
              <a:buNone/>
            </a:pPr>
            <a:r>
              <a:rPr lang="en-US" altLang="ko-KR" sz="1600" dirty="0" smtClean="0"/>
              <a:t>	-&gt; </a:t>
            </a:r>
            <a:r>
              <a:rPr lang="en-US" altLang="ko-KR" sz="1600" dirty="0" smtClean="0">
                <a:solidFill>
                  <a:srgbClr val="FF0000"/>
                </a:solidFill>
              </a:rPr>
              <a:t>Discordance between TST &amp; IGRA</a:t>
            </a:r>
          </a:p>
          <a:p>
            <a:pPr marL="0" indent="0">
              <a:buNone/>
            </a:pPr>
            <a:endParaRPr lang="en-US" altLang="ko-KR" sz="1600" dirty="0" smtClean="0">
              <a:solidFill>
                <a:srgbClr val="FF0000"/>
              </a:solidFill>
            </a:endParaRPr>
          </a:p>
          <a:p>
            <a:r>
              <a:rPr lang="en-US" altLang="ko-KR" sz="1600" dirty="0" smtClean="0"/>
              <a:t>TST </a:t>
            </a:r>
            <a:r>
              <a:rPr lang="ko-KR" altLang="en-US" sz="1600" dirty="0" smtClean="0"/>
              <a:t>양전자 중 </a:t>
            </a:r>
            <a:r>
              <a:rPr lang="en-US" altLang="ko-KR" sz="1600" dirty="0" smtClean="0"/>
              <a:t>LTBI </a:t>
            </a:r>
            <a:r>
              <a:rPr lang="ko-KR" altLang="en-US" sz="1600" dirty="0" smtClean="0"/>
              <a:t>치료 </a:t>
            </a:r>
            <a:r>
              <a:rPr lang="en-US" altLang="ko-KR" sz="1600" dirty="0" smtClean="0"/>
              <a:t>: </a:t>
            </a:r>
            <a:r>
              <a:rPr lang="en-US" altLang="ko-KR" sz="1600" dirty="0" smtClean="0">
                <a:solidFill>
                  <a:srgbClr val="0070C0"/>
                </a:solidFill>
              </a:rPr>
              <a:t>6</a:t>
            </a:r>
            <a:r>
              <a:rPr lang="ko-KR" altLang="en-US" sz="1600" dirty="0" smtClean="0">
                <a:solidFill>
                  <a:srgbClr val="0070C0"/>
                </a:solidFill>
              </a:rPr>
              <a:t>명</a:t>
            </a:r>
            <a:r>
              <a:rPr lang="en-US" altLang="ko-KR" sz="1600" dirty="0" smtClean="0"/>
              <a:t>/29</a:t>
            </a:r>
            <a:r>
              <a:rPr lang="ko-KR" altLang="en-US" sz="1600" dirty="0"/>
              <a:t>명</a:t>
            </a:r>
            <a:r>
              <a:rPr lang="ko-KR" altLang="en-US" sz="1600" dirty="0" smtClean="0"/>
              <a:t> </a:t>
            </a:r>
            <a:r>
              <a:rPr lang="en-US" altLang="ko-KR" sz="1600" dirty="0" smtClean="0">
                <a:solidFill>
                  <a:srgbClr val="0070C0"/>
                </a:solidFill>
              </a:rPr>
              <a:t>(21%)</a:t>
            </a:r>
          </a:p>
          <a:p>
            <a:r>
              <a:rPr lang="en-US" altLang="ko-KR" sz="1600" dirty="0" smtClean="0"/>
              <a:t>TST </a:t>
            </a:r>
            <a:r>
              <a:rPr lang="ko-KR" altLang="en-US" sz="1600" dirty="0" smtClean="0"/>
              <a:t>양전자 </a:t>
            </a:r>
            <a:r>
              <a:rPr lang="en-US" altLang="ko-KR" sz="1600" dirty="0" smtClean="0"/>
              <a:t>&amp; IGRA (+) </a:t>
            </a:r>
            <a:r>
              <a:rPr lang="ko-KR" altLang="en-US" sz="1600" dirty="0" smtClean="0"/>
              <a:t>중 </a:t>
            </a:r>
            <a:r>
              <a:rPr lang="en-US" altLang="ko-KR" sz="1600" dirty="0" smtClean="0"/>
              <a:t>LTBI </a:t>
            </a:r>
            <a:r>
              <a:rPr lang="ko-KR" altLang="en-US" sz="1600" dirty="0" smtClean="0"/>
              <a:t>치료 </a:t>
            </a:r>
            <a:r>
              <a:rPr lang="en-US" altLang="ko-KR" sz="1600" dirty="0" smtClean="0"/>
              <a:t>: 6</a:t>
            </a:r>
            <a:r>
              <a:rPr lang="ko-KR" altLang="en-US" sz="1600" dirty="0" smtClean="0"/>
              <a:t>명</a:t>
            </a:r>
            <a:r>
              <a:rPr lang="en-US" altLang="ko-KR" sz="1600" dirty="0" smtClean="0"/>
              <a:t>/7</a:t>
            </a:r>
            <a:r>
              <a:rPr lang="ko-KR" altLang="en-US" sz="1600" dirty="0" smtClean="0"/>
              <a:t>명 </a:t>
            </a:r>
            <a:r>
              <a:rPr lang="en-US" altLang="ko-KR" sz="1600" dirty="0" smtClean="0"/>
              <a:t>(86%)</a:t>
            </a:r>
          </a:p>
        </p:txBody>
      </p:sp>
    </p:spTree>
    <p:extLst>
      <p:ext uri="{BB962C8B-B14F-4D97-AF65-F5344CB8AC3E}">
        <p14:creationId xmlns:p14="http://schemas.microsoft.com/office/powerpoint/2010/main" val="42845312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Discussion</a:t>
            </a:r>
            <a:endParaRPr lang="ko-KR" altLang="en-US" dirty="0"/>
          </a:p>
        </p:txBody>
      </p:sp>
      <p:sp>
        <p:nvSpPr>
          <p:cNvPr id="3" name="내용 개체 틀 2"/>
          <p:cNvSpPr>
            <a:spLocks noGrp="1"/>
          </p:cNvSpPr>
          <p:nvPr>
            <p:ph idx="1"/>
          </p:nvPr>
        </p:nvSpPr>
        <p:spPr/>
        <p:txBody>
          <a:bodyPr>
            <a:noAutofit/>
          </a:bodyPr>
          <a:lstStyle/>
          <a:p>
            <a:endParaRPr lang="en-US" altLang="ko-KR" sz="1600" dirty="0" smtClean="0"/>
          </a:p>
          <a:p>
            <a:r>
              <a:rPr lang="ko-KR" altLang="en-US" sz="1600" dirty="0" smtClean="0"/>
              <a:t>전체 대상자 </a:t>
            </a:r>
            <a:r>
              <a:rPr lang="en-US" altLang="ko-KR" sz="1600" dirty="0" smtClean="0"/>
              <a:t>(629 </a:t>
            </a:r>
            <a:r>
              <a:rPr lang="ko-KR" altLang="en-US" sz="1600" dirty="0" smtClean="0"/>
              <a:t>명</a:t>
            </a:r>
            <a:r>
              <a:rPr lang="en-US" altLang="ko-KR" sz="1600" dirty="0" smtClean="0"/>
              <a:t>) </a:t>
            </a:r>
            <a:r>
              <a:rPr lang="ko-KR" altLang="en-US" sz="1600" dirty="0" smtClean="0"/>
              <a:t>중 </a:t>
            </a:r>
            <a:r>
              <a:rPr lang="en-US" altLang="ko-KR" sz="1600" dirty="0" smtClean="0"/>
              <a:t>Active Tb </a:t>
            </a:r>
            <a:r>
              <a:rPr lang="ko-KR" altLang="en-US" sz="1600" dirty="0" smtClean="0"/>
              <a:t>발생 </a:t>
            </a:r>
            <a:r>
              <a:rPr lang="en-US" altLang="ko-KR" sz="1600" dirty="0" smtClean="0"/>
              <a:t>: 1</a:t>
            </a:r>
            <a:r>
              <a:rPr lang="ko-KR" altLang="en-US" sz="1600" dirty="0" smtClean="0"/>
              <a:t>명</a:t>
            </a:r>
            <a:endParaRPr lang="en-US" altLang="ko-KR" sz="1600" dirty="0" smtClean="0"/>
          </a:p>
          <a:p>
            <a:pPr marL="457200" lvl="1" indent="0">
              <a:buNone/>
            </a:pPr>
            <a:r>
              <a:rPr lang="en-US" altLang="ko-KR" sz="1600" dirty="0" smtClean="0"/>
              <a:t>	-&gt; </a:t>
            </a:r>
            <a:r>
              <a:rPr lang="ko-KR" altLang="en-US" sz="1600" dirty="0" smtClean="0">
                <a:solidFill>
                  <a:srgbClr val="FF0000"/>
                </a:solidFill>
              </a:rPr>
              <a:t>고위험군 검진을 통한 조기발견의 실효성 </a:t>
            </a:r>
            <a:r>
              <a:rPr lang="en-US" altLang="ko-KR" sz="1600" dirty="0" smtClean="0">
                <a:solidFill>
                  <a:srgbClr val="FF0000"/>
                </a:solidFill>
              </a:rPr>
              <a:t>?</a:t>
            </a:r>
          </a:p>
          <a:p>
            <a:pPr marL="457200" lvl="1" indent="0">
              <a:buNone/>
            </a:pPr>
            <a:endParaRPr lang="en-US" altLang="ko-KR" sz="1600" dirty="0">
              <a:solidFill>
                <a:srgbClr val="FF0000"/>
              </a:solidFill>
            </a:endParaRPr>
          </a:p>
          <a:p>
            <a:pPr marL="457200" lvl="1" indent="0">
              <a:buNone/>
            </a:pPr>
            <a:endParaRPr lang="ko-KR" altLang="en-US" sz="1600" dirty="0">
              <a:solidFill>
                <a:srgbClr val="FF0000"/>
              </a:solidFill>
            </a:endParaRPr>
          </a:p>
        </p:txBody>
      </p:sp>
    </p:spTree>
    <p:extLst>
      <p:ext uri="{BB962C8B-B14F-4D97-AF65-F5344CB8AC3E}">
        <p14:creationId xmlns:p14="http://schemas.microsoft.com/office/powerpoint/2010/main" val="27226956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Limitations</a:t>
            </a:r>
            <a:endParaRPr lang="ko-KR" altLang="en-US" dirty="0"/>
          </a:p>
        </p:txBody>
      </p:sp>
      <p:sp>
        <p:nvSpPr>
          <p:cNvPr id="3" name="내용 개체 틀 2"/>
          <p:cNvSpPr>
            <a:spLocks noGrp="1"/>
          </p:cNvSpPr>
          <p:nvPr>
            <p:ph idx="1"/>
          </p:nvPr>
        </p:nvSpPr>
        <p:spPr/>
        <p:txBody>
          <a:bodyPr>
            <a:normAutofit/>
          </a:bodyPr>
          <a:lstStyle/>
          <a:p>
            <a:endParaRPr lang="en-US" altLang="ko-KR" sz="1600" dirty="0" smtClean="0"/>
          </a:p>
          <a:p>
            <a:r>
              <a:rPr lang="en-US" altLang="ko-KR" sz="1600" dirty="0" smtClean="0"/>
              <a:t>Small sample size</a:t>
            </a:r>
          </a:p>
          <a:p>
            <a:endParaRPr lang="en-US" altLang="ko-KR" sz="1600" dirty="0"/>
          </a:p>
          <a:p>
            <a:r>
              <a:rPr lang="en-US" altLang="ko-KR" sz="1600" dirty="0" smtClean="0"/>
              <a:t>Limited information (ex&gt; Tb patient contact </a:t>
            </a:r>
            <a:r>
              <a:rPr lang="en-US" altLang="ko-KR" sz="1600" dirty="0" err="1" smtClean="0"/>
              <a:t>Hx</a:t>
            </a:r>
            <a:r>
              <a:rPr lang="en-US" altLang="ko-KR" sz="1600" dirty="0" smtClean="0"/>
              <a:t>, BCG </a:t>
            </a:r>
            <a:r>
              <a:rPr lang="en-US" altLang="ko-KR" sz="1600" dirty="0" err="1" smtClean="0"/>
              <a:t>Hx</a:t>
            </a:r>
            <a:r>
              <a:rPr lang="en-US" altLang="ko-KR" sz="1600" dirty="0" smtClean="0"/>
              <a:t>. </a:t>
            </a:r>
            <a:r>
              <a:rPr lang="en-US" altLang="ko-KR" sz="1600" dirty="0" err="1" smtClean="0"/>
              <a:t>etc</a:t>
            </a:r>
            <a:r>
              <a:rPr lang="en-US" altLang="ko-KR" sz="1600" dirty="0" smtClean="0"/>
              <a:t>)</a:t>
            </a:r>
          </a:p>
          <a:p>
            <a:pPr marL="0" indent="0">
              <a:buNone/>
            </a:pPr>
            <a:endParaRPr lang="en-US" altLang="ko-KR" sz="1600" dirty="0"/>
          </a:p>
          <a:p>
            <a:r>
              <a:rPr lang="ko-KR" altLang="en-US" sz="1600" dirty="0" smtClean="0"/>
              <a:t>부서 이동 정보 없음</a:t>
            </a:r>
            <a:endParaRPr lang="en-US" altLang="ko-KR" sz="1600" dirty="0" smtClean="0"/>
          </a:p>
          <a:p>
            <a:endParaRPr lang="en-US" altLang="ko-KR" sz="1600" dirty="0"/>
          </a:p>
          <a:p>
            <a:r>
              <a:rPr lang="ko-KR" altLang="en-US" sz="1600" dirty="0" smtClean="0"/>
              <a:t>간호사 비율 높음</a:t>
            </a:r>
            <a:endParaRPr lang="en-US" altLang="ko-KR" sz="1600" dirty="0" smtClean="0"/>
          </a:p>
          <a:p>
            <a:pPr marL="0" indent="0">
              <a:buNone/>
            </a:pPr>
            <a:endParaRPr lang="en-US" altLang="ko-KR" sz="1600" dirty="0"/>
          </a:p>
        </p:txBody>
      </p:sp>
    </p:spTree>
    <p:extLst>
      <p:ext uri="{BB962C8B-B14F-4D97-AF65-F5344CB8AC3E}">
        <p14:creationId xmlns:p14="http://schemas.microsoft.com/office/powerpoint/2010/main" val="39137212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To Do</a:t>
            </a:r>
            <a:endParaRPr lang="ko-KR" altLang="en-US" dirty="0"/>
          </a:p>
        </p:txBody>
      </p:sp>
      <p:sp>
        <p:nvSpPr>
          <p:cNvPr id="3" name="내용 개체 틀 2"/>
          <p:cNvSpPr>
            <a:spLocks noGrp="1"/>
          </p:cNvSpPr>
          <p:nvPr>
            <p:ph idx="1"/>
          </p:nvPr>
        </p:nvSpPr>
        <p:spPr/>
        <p:txBody>
          <a:bodyPr>
            <a:normAutofit/>
          </a:bodyPr>
          <a:lstStyle/>
          <a:p>
            <a:endParaRPr lang="en-US" altLang="ko-KR" sz="1600" dirty="0" smtClean="0"/>
          </a:p>
          <a:p>
            <a:r>
              <a:rPr lang="en-US" altLang="ko-KR" sz="1600" dirty="0" smtClean="0"/>
              <a:t>More sample, More information (survey)</a:t>
            </a:r>
          </a:p>
          <a:p>
            <a:endParaRPr lang="en-US" altLang="ko-KR" sz="1600" dirty="0"/>
          </a:p>
          <a:p>
            <a:r>
              <a:rPr lang="en-US" altLang="ko-KR" sz="1600" dirty="0" smtClean="0"/>
              <a:t>Conversion group vs. Non-conversion group</a:t>
            </a:r>
          </a:p>
          <a:p>
            <a:endParaRPr lang="en-US" altLang="ko-KR" sz="1600" dirty="0" smtClean="0"/>
          </a:p>
          <a:p>
            <a:r>
              <a:rPr lang="en-US" altLang="ko-KR" sz="1600" dirty="0" smtClean="0"/>
              <a:t>Annual conversion rate ?</a:t>
            </a:r>
          </a:p>
          <a:p>
            <a:endParaRPr lang="en-US" altLang="ko-KR" sz="1600" dirty="0"/>
          </a:p>
          <a:p>
            <a:r>
              <a:rPr lang="en-US" altLang="ko-KR" sz="1600" dirty="0"/>
              <a:t>High-risk HCWs vs. Low-risk HCWs</a:t>
            </a:r>
          </a:p>
          <a:p>
            <a:endParaRPr lang="ko-KR" altLang="en-US" sz="1600" dirty="0"/>
          </a:p>
        </p:txBody>
      </p:sp>
    </p:spTree>
    <p:extLst>
      <p:ext uri="{BB962C8B-B14F-4D97-AF65-F5344CB8AC3E}">
        <p14:creationId xmlns:p14="http://schemas.microsoft.com/office/powerpoint/2010/main" val="9219696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C:\Documents and Settings\ptinsdie\바탕 화면\무제-1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422083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000" y="1113967"/>
            <a:ext cx="9010650" cy="572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3"/>
          <p:cNvSpPr txBox="1">
            <a:spLocks noChangeArrowheads="1"/>
          </p:cNvSpPr>
          <p:nvPr/>
        </p:nvSpPr>
        <p:spPr bwMode="auto">
          <a:xfrm>
            <a:off x="3851920" y="6536134"/>
            <a:ext cx="5243513"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3200">
                <a:solidFill>
                  <a:schemeClr val="tx1"/>
                </a:solidFill>
                <a:latin typeface="Arial" pitchFamily="34" charset="0"/>
                <a:ea typeface="MS PGothic" pitchFamily="34" charset="-128"/>
              </a:defRPr>
            </a:lvl1pPr>
            <a:lvl2pPr marL="37931725" indent="-37474525"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800">
                <a:solidFill>
                  <a:schemeClr val="tx1"/>
                </a:solidFill>
                <a:latin typeface="Arial" pitchFamily="34" charset="0"/>
                <a:ea typeface="MS PGothic" pitchFamily="34" charset="-128"/>
              </a:defRPr>
            </a:lvl2pPr>
            <a:lvl3pPr marL="11430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400">
                <a:solidFill>
                  <a:schemeClr val="tx1"/>
                </a:solidFill>
                <a:latin typeface="Arial" pitchFamily="34" charset="0"/>
                <a:ea typeface="MS PGothic" pitchFamily="34" charset="-128"/>
              </a:defRPr>
            </a:lvl3pPr>
            <a:lvl4pPr marL="16002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4pPr>
            <a:lvl5pPr marL="20574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9pPr>
          </a:lstStyle>
          <a:p>
            <a:pPr algn="r" defTabSz="914400">
              <a:spcBef>
                <a:spcPct val="0"/>
              </a:spcBef>
              <a:buClr>
                <a:srgbClr val="FFFFFF"/>
              </a:buClr>
              <a:buFontTx/>
              <a:buNone/>
            </a:pPr>
            <a:r>
              <a:rPr lang="en-GB" altLang="ko-KR" sz="1400" dirty="0" smtClean="0"/>
              <a:t> </a:t>
            </a:r>
            <a:r>
              <a:rPr lang="en-GB" altLang="ko-KR" sz="1400" dirty="0" err="1" smtClean="0"/>
              <a:t>Koul</a:t>
            </a:r>
            <a:r>
              <a:rPr lang="en-GB" altLang="ko-KR" sz="1400" dirty="0" smtClean="0"/>
              <a:t> et al. Nature 2011</a:t>
            </a:r>
            <a:endParaRPr lang="en-GB" altLang="ko-KR" sz="1400" dirty="0"/>
          </a:p>
        </p:txBody>
      </p:sp>
    </p:spTree>
    <p:extLst>
      <p:ext uri="{BB962C8B-B14F-4D97-AF65-F5344CB8AC3E}">
        <p14:creationId xmlns:p14="http://schemas.microsoft.com/office/powerpoint/2010/main" val="17236119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LTBI to TB disease</a:t>
            </a:r>
            <a:endParaRPr lang="ko-KR" altLang="en-US" dirty="0"/>
          </a:p>
        </p:txBody>
      </p:sp>
      <p:sp>
        <p:nvSpPr>
          <p:cNvPr id="3" name="내용 개체 틀 2"/>
          <p:cNvSpPr>
            <a:spLocks noGrp="1"/>
          </p:cNvSpPr>
          <p:nvPr>
            <p:ph idx="1"/>
          </p:nvPr>
        </p:nvSpPr>
        <p:spPr/>
        <p:txBody>
          <a:bodyPr>
            <a:normAutofit/>
          </a:bodyPr>
          <a:lstStyle/>
          <a:p>
            <a:r>
              <a:rPr lang="en-US" altLang="ko-KR" sz="1600" dirty="0" smtClean="0"/>
              <a:t>HIV infection</a:t>
            </a:r>
          </a:p>
          <a:p>
            <a:r>
              <a:rPr lang="en-US" altLang="ko-KR" sz="1600" dirty="0" smtClean="0"/>
              <a:t>MTB infection within 2 </a:t>
            </a:r>
            <a:r>
              <a:rPr lang="en-US" altLang="ko-KR" sz="1600" dirty="0" err="1" smtClean="0"/>
              <a:t>yrs</a:t>
            </a:r>
            <a:endParaRPr lang="en-US" altLang="ko-KR" sz="1600" dirty="0" smtClean="0"/>
          </a:p>
          <a:p>
            <a:r>
              <a:rPr lang="en-US" altLang="ko-KR" sz="1600" dirty="0" smtClean="0"/>
              <a:t>Infants and children &lt;4yr</a:t>
            </a:r>
          </a:p>
          <a:p>
            <a:r>
              <a:rPr lang="en-US" altLang="ko-KR" sz="1600" dirty="0" smtClean="0"/>
              <a:t>DM</a:t>
            </a:r>
          </a:p>
          <a:p>
            <a:r>
              <a:rPr lang="en-US" altLang="ko-KR" sz="1600" dirty="0" smtClean="0"/>
              <a:t>CKD</a:t>
            </a:r>
          </a:p>
          <a:p>
            <a:r>
              <a:rPr lang="en-US" altLang="ko-KR" sz="1600" dirty="0" smtClean="0"/>
              <a:t>Certain hematologic disorders (Lymphoma, Leukemia)</a:t>
            </a:r>
          </a:p>
          <a:p>
            <a:r>
              <a:rPr lang="en-US" altLang="ko-KR" sz="1600" dirty="0" smtClean="0"/>
              <a:t>Other specific malignancies (H&amp;N cancer, lung cancer)</a:t>
            </a:r>
          </a:p>
          <a:p>
            <a:r>
              <a:rPr lang="en-US" altLang="ko-KR" sz="1600" dirty="0" err="1" smtClean="0"/>
              <a:t>BWt</a:t>
            </a:r>
            <a:r>
              <a:rPr lang="en-US" altLang="ko-KR" sz="1600" dirty="0" smtClean="0"/>
              <a:t> ≥10% below IBW</a:t>
            </a:r>
          </a:p>
          <a:p>
            <a:r>
              <a:rPr lang="en-US" altLang="ko-KR" sz="1600" dirty="0" smtClean="0"/>
              <a:t>Prolonged steroid use</a:t>
            </a:r>
          </a:p>
          <a:p>
            <a:r>
              <a:rPr lang="en-US" altLang="ko-KR" sz="1600" dirty="0" err="1" smtClean="0"/>
              <a:t>Hx</a:t>
            </a:r>
            <a:r>
              <a:rPr lang="en-US" altLang="ko-KR" sz="1600" dirty="0" smtClean="0"/>
              <a:t> of untreated or inadequately treated TB</a:t>
            </a:r>
            <a:endParaRPr lang="ko-KR" altLang="en-US" sz="1600" dirty="0"/>
          </a:p>
        </p:txBody>
      </p:sp>
      <p:sp>
        <p:nvSpPr>
          <p:cNvPr id="4" name="Text Box 3"/>
          <p:cNvSpPr txBox="1">
            <a:spLocks noChangeArrowheads="1"/>
          </p:cNvSpPr>
          <p:nvPr/>
        </p:nvSpPr>
        <p:spPr bwMode="auto">
          <a:xfrm>
            <a:off x="3851920" y="6381328"/>
            <a:ext cx="5243513"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3200">
                <a:solidFill>
                  <a:schemeClr val="tx1"/>
                </a:solidFill>
                <a:latin typeface="Arial" pitchFamily="34" charset="0"/>
                <a:ea typeface="MS PGothic" pitchFamily="34" charset="-128"/>
              </a:defRPr>
            </a:lvl1pPr>
            <a:lvl2pPr marL="37931725" indent="-37474525"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800">
                <a:solidFill>
                  <a:schemeClr val="tx1"/>
                </a:solidFill>
                <a:latin typeface="Arial" pitchFamily="34" charset="0"/>
                <a:ea typeface="MS PGothic" pitchFamily="34" charset="-128"/>
              </a:defRPr>
            </a:lvl2pPr>
            <a:lvl3pPr marL="11430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400">
                <a:solidFill>
                  <a:schemeClr val="tx1"/>
                </a:solidFill>
                <a:latin typeface="Arial" pitchFamily="34" charset="0"/>
                <a:ea typeface="MS PGothic" pitchFamily="34" charset="-128"/>
              </a:defRPr>
            </a:lvl3pPr>
            <a:lvl4pPr marL="16002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4pPr>
            <a:lvl5pPr marL="20574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9pPr>
          </a:lstStyle>
          <a:p>
            <a:pPr algn="r">
              <a:buNone/>
            </a:pPr>
            <a:r>
              <a:rPr lang="en-US" altLang="ko-KR" sz="1200" dirty="0" smtClean="0"/>
              <a:t>CDC</a:t>
            </a:r>
            <a:r>
              <a:rPr lang="en-US" altLang="ko-KR" sz="1200" dirty="0"/>
              <a:t>, Guidelines for Preventing </a:t>
            </a:r>
            <a:r>
              <a:rPr lang="en-US" altLang="ko-KR" sz="1200" dirty="0" smtClean="0"/>
              <a:t>the </a:t>
            </a:r>
            <a:r>
              <a:rPr lang="en-US" altLang="ko-KR" sz="1200" dirty="0"/>
              <a:t>Transmission </a:t>
            </a:r>
            <a:endParaRPr lang="en-US" altLang="ko-KR" sz="1200" dirty="0" smtClean="0"/>
          </a:p>
          <a:p>
            <a:pPr algn="r">
              <a:buNone/>
            </a:pPr>
            <a:r>
              <a:rPr lang="en-US" altLang="ko-KR" sz="1200" dirty="0" smtClean="0"/>
              <a:t>of </a:t>
            </a:r>
            <a:r>
              <a:rPr lang="en-US" altLang="ko-KR" sz="1200" dirty="0"/>
              <a:t>Mycobacterium tuberculosis in Health Care Facilities, 2005</a:t>
            </a:r>
          </a:p>
        </p:txBody>
      </p:sp>
    </p:spTree>
    <p:extLst>
      <p:ext uri="{BB962C8B-B14F-4D97-AF65-F5344CB8AC3E}">
        <p14:creationId xmlns:p14="http://schemas.microsoft.com/office/powerpoint/2010/main" val="36598622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직사각형 7"/>
          <p:cNvSpPr/>
          <p:nvPr/>
        </p:nvSpPr>
        <p:spPr>
          <a:xfrm>
            <a:off x="5319338" y="3171786"/>
            <a:ext cx="3816424"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내용 개체 틀 2"/>
          <p:cNvSpPr>
            <a:spLocks noGrp="1"/>
          </p:cNvSpPr>
          <p:nvPr>
            <p:ph idx="1"/>
          </p:nvPr>
        </p:nvSpPr>
        <p:spPr/>
        <p:txBody>
          <a:bodyPr>
            <a:normAutofit/>
          </a:bodyPr>
          <a:lstStyle/>
          <a:p>
            <a:endParaRPr lang="en-US" altLang="ko-KR" sz="1600" dirty="0" smtClean="0"/>
          </a:p>
          <a:p>
            <a:r>
              <a:rPr lang="en-US" altLang="ko-KR" sz="1600" dirty="0" smtClean="0"/>
              <a:t>N=8433, 2001-2006</a:t>
            </a:r>
          </a:p>
          <a:p>
            <a:r>
              <a:rPr lang="en-US" altLang="ko-KR" sz="1600" dirty="0" smtClean="0"/>
              <a:t>Occurrence of TB cases among HCWs </a:t>
            </a:r>
          </a:p>
          <a:p>
            <a:endParaRPr lang="en-US" altLang="ko-KR" sz="1600" dirty="0" smtClean="0"/>
          </a:p>
          <a:p>
            <a:r>
              <a:rPr lang="en-US" altLang="ko-KR" sz="1600" dirty="0" smtClean="0"/>
              <a:t>TB in 61 HCWs (0.72%)</a:t>
            </a:r>
          </a:p>
          <a:p>
            <a:r>
              <a:rPr lang="en-US" altLang="ko-KR" sz="1600" dirty="0" smtClean="0"/>
              <a:t>Nurses at Tb-related department :</a:t>
            </a:r>
          </a:p>
          <a:p>
            <a:pPr marL="0" indent="0">
              <a:buNone/>
            </a:pPr>
            <a:r>
              <a:rPr lang="en-US" altLang="ko-KR" sz="1600" dirty="0" smtClean="0"/>
              <a:t>	</a:t>
            </a:r>
            <a:r>
              <a:rPr lang="en-US" altLang="ko-KR" sz="1600" dirty="0" smtClean="0">
                <a:solidFill>
                  <a:srgbClr val="FF0000"/>
                </a:solidFill>
              </a:rPr>
              <a:t>RR 3.4 </a:t>
            </a:r>
            <a:r>
              <a:rPr lang="en-US" altLang="ko-KR" sz="1600" dirty="0" smtClean="0"/>
              <a:t>(1.52-8.25, P=0.005)</a:t>
            </a:r>
          </a:p>
          <a:p>
            <a:pPr marL="0" indent="0">
              <a:buNone/>
            </a:pPr>
            <a:r>
              <a:rPr lang="en-US" altLang="ko-KR" sz="1600" dirty="0" smtClean="0"/>
              <a:t> 	</a:t>
            </a:r>
            <a:r>
              <a:rPr lang="en-US" altLang="ko-KR" sz="1600" dirty="0" smtClean="0">
                <a:solidFill>
                  <a:srgbClr val="FF0000"/>
                </a:solidFill>
              </a:rPr>
              <a:t>PR 5.1 </a:t>
            </a:r>
            <a:r>
              <a:rPr lang="en-US" altLang="ko-KR" sz="1600" dirty="0" smtClean="0"/>
              <a:t>(3.23-8.42) </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1306" y="1772816"/>
            <a:ext cx="3789166" cy="3571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3"/>
          <p:cNvSpPr txBox="1">
            <a:spLocks noChangeArrowheads="1"/>
          </p:cNvSpPr>
          <p:nvPr/>
        </p:nvSpPr>
        <p:spPr bwMode="auto">
          <a:xfrm>
            <a:off x="3851920" y="6536134"/>
            <a:ext cx="5243513"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3200">
                <a:solidFill>
                  <a:schemeClr val="tx1"/>
                </a:solidFill>
                <a:latin typeface="Arial" pitchFamily="34" charset="0"/>
                <a:ea typeface="MS PGothic" pitchFamily="34" charset="-128"/>
              </a:defRPr>
            </a:lvl1pPr>
            <a:lvl2pPr marL="37931725" indent="-37474525"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800">
                <a:solidFill>
                  <a:schemeClr val="tx1"/>
                </a:solidFill>
                <a:latin typeface="Arial" pitchFamily="34" charset="0"/>
                <a:ea typeface="MS PGothic" pitchFamily="34" charset="-128"/>
              </a:defRPr>
            </a:lvl2pPr>
            <a:lvl3pPr marL="11430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400">
                <a:solidFill>
                  <a:schemeClr val="tx1"/>
                </a:solidFill>
                <a:latin typeface="Arial" pitchFamily="34" charset="0"/>
                <a:ea typeface="MS PGothic" pitchFamily="34" charset="-128"/>
              </a:defRPr>
            </a:lvl3pPr>
            <a:lvl4pPr marL="16002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4pPr>
            <a:lvl5pPr marL="20574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9pPr>
          </a:lstStyle>
          <a:p>
            <a:pPr algn="r" defTabSz="914400">
              <a:spcBef>
                <a:spcPct val="0"/>
              </a:spcBef>
              <a:buClr>
                <a:srgbClr val="FFFFFF"/>
              </a:buClr>
              <a:buFontTx/>
              <a:buNone/>
            </a:pPr>
            <a:r>
              <a:rPr lang="en-GB" altLang="ko-KR" sz="1400" dirty="0" smtClean="0"/>
              <a:t> Jo et al. </a:t>
            </a:r>
            <a:r>
              <a:rPr lang="en-GB" altLang="ko-KR" sz="1400" dirty="0" err="1" smtClean="0"/>
              <a:t>Int</a:t>
            </a:r>
            <a:r>
              <a:rPr lang="en-GB" altLang="ko-KR" sz="1400" dirty="0" smtClean="0"/>
              <a:t> J </a:t>
            </a:r>
            <a:r>
              <a:rPr lang="en-GB" altLang="ko-KR" sz="1400" dirty="0" err="1" smtClean="0"/>
              <a:t>Tuberc</a:t>
            </a:r>
            <a:r>
              <a:rPr lang="en-GB" altLang="ko-KR" sz="1400" dirty="0" smtClean="0"/>
              <a:t> Lung Dis 2007</a:t>
            </a:r>
            <a:endParaRPr lang="en-GB" altLang="ko-KR" sz="1400" dirty="0"/>
          </a:p>
        </p:txBody>
      </p:sp>
      <p:sp>
        <p:nvSpPr>
          <p:cNvPr id="9" name="제목 1"/>
          <p:cNvSpPr>
            <a:spLocks noGrp="1"/>
          </p:cNvSpPr>
          <p:nvPr>
            <p:ph type="title"/>
          </p:nvPr>
        </p:nvSpPr>
        <p:spPr>
          <a:xfrm>
            <a:off x="457200" y="274638"/>
            <a:ext cx="8229600" cy="1143000"/>
          </a:xfrm>
        </p:spPr>
        <p:txBody>
          <a:bodyPr/>
          <a:lstStyle/>
          <a:p>
            <a:r>
              <a:rPr lang="en-US" altLang="ko-KR" dirty="0" smtClean="0"/>
              <a:t>TB in HCWs</a:t>
            </a:r>
            <a:endParaRPr lang="ko-KR" altLang="en-US" dirty="0"/>
          </a:p>
        </p:txBody>
      </p:sp>
    </p:spTree>
    <p:extLst>
      <p:ext uri="{BB962C8B-B14F-4D97-AF65-F5344CB8AC3E}">
        <p14:creationId xmlns:p14="http://schemas.microsoft.com/office/powerpoint/2010/main" val="3295248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Prevention</a:t>
            </a:r>
            <a:endParaRPr lang="ko-KR" altLang="en-US" dirty="0"/>
          </a:p>
        </p:txBody>
      </p:sp>
      <p:sp>
        <p:nvSpPr>
          <p:cNvPr id="3" name="내용 개체 틀 2"/>
          <p:cNvSpPr>
            <a:spLocks noGrp="1"/>
          </p:cNvSpPr>
          <p:nvPr>
            <p:ph idx="1"/>
          </p:nvPr>
        </p:nvSpPr>
        <p:spPr/>
        <p:txBody>
          <a:bodyPr>
            <a:noAutofit/>
          </a:bodyPr>
          <a:lstStyle/>
          <a:p>
            <a:endParaRPr lang="en-US" altLang="ko-KR" sz="1600" dirty="0" smtClean="0"/>
          </a:p>
          <a:p>
            <a:r>
              <a:rPr lang="en-US" altLang="ko-KR" sz="1600" dirty="0" smtClean="0"/>
              <a:t>CDC, Guidelines for Preventing the Transmission of Mycobacterium Tuberculosis in Health Care Facilities, 2005</a:t>
            </a:r>
          </a:p>
          <a:p>
            <a:endParaRPr lang="en-US" altLang="ko-KR" sz="1600" dirty="0" smtClean="0"/>
          </a:p>
          <a:p>
            <a:pPr marL="0" indent="0">
              <a:buNone/>
            </a:pPr>
            <a:r>
              <a:rPr lang="en-US" altLang="ko-KR" sz="1600" dirty="0" smtClean="0"/>
              <a:t>		</a:t>
            </a:r>
            <a:r>
              <a:rPr lang="en-US" altLang="ko-KR" sz="1600" dirty="0"/>
              <a:t>	</a:t>
            </a:r>
          </a:p>
          <a:p>
            <a:r>
              <a:rPr lang="en-US" altLang="ko-KR" sz="1600" dirty="0" smtClean="0"/>
              <a:t>Decrease has occurred in</a:t>
            </a:r>
          </a:p>
          <a:p>
            <a:pPr>
              <a:buAutoNum type="arabicParenR"/>
            </a:pPr>
            <a:r>
              <a:rPr lang="en-US" altLang="ko-KR" sz="1600" dirty="0" smtClean="0"/>
              <a:t>the number of Tb outbreaks in health-care settings reported to CDC</a:t>
            </a:r>
          </a:p>
          <a:p>
            <a:pPr>
              <a:buAutoNum type="arabicParenR"/>
            </a:pPr>
            <a:r>
              <a:rPr lang="en-US" altLang="ko-KR" sz="1600" dirty="0" smtClean="0"/>
              <a:t>Health-care-associated transmission of </a:t>
            </a:r>
            <a:r>
              <a:rPr lang="en-US" altLang="ko-KR" sz="1600" dirty="0" err="1" smtClean="0"/>
              <a:t>M.Tb</a:t>
            </a:r>
            <a:r>
              <a:rPr lang="en-US" altLang="ko-KR" sz="1600" dirty="0" smtClean="0"/>
              <a:t> to PTs and HCWs</a:t>
            </a:r>
          </a:p>
          <a:p>
            <a:pPr marL="0" indent="0">
              <a:buNone/>
            </a:pPr>
            <a:endParaRPr lang="ko-KR" altLang="en-US" sz="1600" dirty="0"/>
          </a:p>
        </p:txBody>
      </p:sp>
    </p:spTree>
    <p:extLst>
      <p:ext uri="{BB962C8B-B14F-4D97-AF65-F5344CB8AC3E}">
        <p14:creationId xmlns:p14="http://schemas.microsoft.com/office/powerpoint/2010/main" val="14262789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Prevention</a:t>
            </a:r>
            <a:endParaRPr lang="ko-KR" altLang="en-US" dirty="0"/>
          </a:p>
        </p:txBody>
      </p:sp>
      <p:sp>
        <p:nvSpPr>
          <p:cNvPr id="3" name="내용 개체 틀 2"/>
          <p:cNvSpPr>
            <a:spLocks noGrp="1"/>
          </p:cNvSpPr>
          <p:nvPr>
            <p:ph idx="1"/>
          </p:nvPr>
        </p:nvSpPr>
        <p:spPr/>
        <p:txBody>
          <a:bodyPr>
            <a:normAutofit/>
          </a:bodyPr>
          <a:lstStyle/>
          <a:p>
            <a:endParaRPr lang="en-US" altLang="ko-KR" sz="1600" dirty="0" smtClean="0"/>
          </a:p>
          <a:p>
            <a:r>
              <a:rPr lang="ko-KR" altLang="en-US" sz="1600" dirty="0" smtClean="0"/>
              <a:t>대한 결핵 및 호흡기학회</a:t>
            </a:r>
            <a:r>
              <a:rPr lang="en-US" altLang="ko-KR" sz="1600" dirty="0" smtClean="0"/>
              <a:t>,</a:t>
            </a:r>
            <a:r>
              <a:rPr lang="ko-KR" altLang="en-US" sz="1600" dirty="0" smtClean="0"/>
              <a:t> 결핵 진료지침</a:t>
            </a:r>
            <a:r>
              <a:rPr lang="en-US" altLang="ko-KR" sz="1600" dirty="0" smtClean="0"/>
              <a:t>, 2014</a:t>
            </a:r>
          </a:p>
          <a:p>
            <a:endParaRPr lang="en-US" altLang="ko-KR" sz="1600" dirty="0"/>
          </a:p>
          <a:p>
            <a:r>
              <a:rPr lang="ko-KR" altLang="en-US" sz="1600" dirty="0" smtClean="0"/>
              <a:t>결핵환자에 노출될 가능성이 높거나 결핵환자를 직접 진료하거나 간호하는 부서의 직원은 정기적인 결핵검진을 받아야 한다 </a:t>
            </a:r>
            <a:r>
              <a:rPr lang="en-US" altLang="ko-KR" sz="1600" dirty="0" smtClean="0"/>
              <a:t>(IIIA)</a:t>
            </a:r>
          </a:p>
          <a:p>
            <a:r>
              <a:rPr lang="ko-KR" altLang="en-US" sz="1600" dirty="0" smtClean="0"/>
              <a:t>결핵균에 노출될 위험이 높은 검사를 시행하는 직원은 정기적인 결핵검진을 받아야 한다 </a:t>
            </a:r>
            <a:r>
              <a:rPr lang="en-US" altLang="ko-KR" sz="1600" dirty="0" smtClean="0"/>
              <a:t>(IIIA)</a:t>
            </a:r>
          </a:p>
          <a:p>
            <a:endParaRPr lang="en-US" altLang="ko-KR" sz="1600" dirty="0" smtClean="0"/>
          </a:p>
          <a:p>
            <a:pPr marL="0" indent="0">
              <a:buNone/>
            </a:pPr>
            <a:endParaRPr lang="en-US" altLang="ko-KR" sz="1600" dirty="0" smtClean="0"/>
          </a:p>
          <a:p>
            <a:pPr marL="0" indent="0">
              <a:buNone/>
            </a:pPr>
            <a:endParaRPr lang="ko-KR" altLang="en-US" sz="1600" dirty="0"/>
          </a:p>
        </p:txBody>
      </p:sp>
    </p:spTree>
    <p:extLst>
      <p:ext uri="{BB962C8B-B14F-4D97-AF65-F5344CB8AC3E}">
        <p14:creationId xmlns:p14="http://schemas.microsoft.com/office/powerpoint/2010/main" val="11642617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Should be screened HCWs</a:t>
            </a:r>
            <a:endParaRPr lang="ko-KR" altLang="en-US" dirty="0"/>
          </a:p>
        </p:txBody>
      </p:sp>
      <p:sp>
        <p:nvSpPr>
          <p:cNvPr id="3" name="내용 개체 틀 2"/>
          <p:cNvSpPr>
            <a:spLocks noGrp="1"/>
          </p:cNvSpPr>
          <p:nvPr>
            <p:ph idx="1"/>
          </p:nvPr>
        </p:nvSpPr>
        <p:spPr>
          <a:xfrm>
            <a:off x="457200" y="1600200"/>
            <a:ext cx="4114800" cy="4525963"/>
          </a:xfrm>
        </p:spPr>
        <p:txBody>
          <a:bodyPr>
            <a:normAutofit/>
          </a:bodyPr>
          <a:lstStyle/>
          <a:p>
            <a:endParaRPr lang="en-US" altLang="ko-KR" sz="1600" dirty="0" smtClean="0"/>
          </a:p>
          <a:p>
            <a:r>
              <a:rPr lang="en-US" altLang="ko-KR" sz="1600" dirty="0" smtClean="0"/>
              <a:t>Administrators or managers</a:t>
            </a:r>
          </a:p>
          <a:p>
            <a:r>
              <a:rPr lang="en-US" altLang="ko-KR" sz="1600" dirty="0" smtClean="0"/>
              <a:t>Bronchoscopy staff</a:t>
            </a:r>
          </a:p>
          <a:p>
            <a:r>
              <a:rPr lang="en-US" altLang="ko-KR" sz="1600" dirty="0" smtClean="0"/>
              <a:t>ED staff</a:t>
            </a:r>
          </a:p>
          <a:p>
            <a:r>
              <a:rPr lang="en-US" altLang="ko-KR" sz="1600" dirty="0" smtClean="0"/>
              <a:t>Food service staff</a:t>
            </a:r>
          </a:p>
          <a:p>
            <a:r>
              <a:rPr lang="en-US" altLang="ko-KR" sz="1600" dirty="0" smtClean="0"/>
              <a:t>Health aides</a:t>
            </a:r>
          </a:p>
          <a:p>
            <a:r>
              <a:rPr lang="en-US" altLang="ko-KR" sz="1600" dirty="0" smtClean="0"/>
              <a:t>Health and safety staff</a:t>
            </a:r>
          </a:p>
          <a:p>
            <a:r>
              <a:rPr lang="en-US" altLang="ko-KR" sz="1600" dirty="0" smtClean="0"/>
              <a:t>ICU staff</a:t>
            </a:r>
          </a:p>
          <a:p>
            <a:r>
              <a:rPr lang="en-US" altLang="ko-KR" sz="1600" dirty="0" smtClean="0"/>
              <a:t>Laboratory staff</a:t>
            </a:r>
          </a:p>
          <a:p>
            <a:r>
              <a:rPr lang="en-US" altLang="ko-KR" sz="1600" dirty="0" smtClean="0"/>
              <a:t>Nurses</a:t>
            </a:r>
          </a:p>
        </p:txBody>
      </p:sp>
      <p:sp>
        <p:nvSpPr>
          <p:cNvPr id="4" name="내용 개체 틀 2"/>
          <p:cNvSpPr txBox="1">
            <a:spLocks/>
          </p:cNvSpPr>
          <p:nvPr/>
        </p:nvSpPr>
        <p:spPr>
          <a:xfrm>
            <a:off x="4705672" y="1595844"/>
            <a:ext cx="4114800" cy="4540730"/>
          </a:xfrm>
          <a:prstGeom prst="rect">
            <a:avLst/>
          </a:prstGeom>
        </p:spPr>
        <p:txBody>
          <a:bodyPr vert="horz" lIns="91440" tIns="45720" rIns="91440" bIns="45720" rtlCol="0">
            <a:spAutoFit/>
          </a:bodyPr>
          <a:lstStyle>
            <a:lvl1pPr marL="342900" indent="-342900" algn="l" defTabSz="914400" rtl="0" eaLnBrk="1" latinLnBrk="1" hangingPunct="1">
              <a:lnSpc>
                <a:spcPct val="150000"/>
              </a:lnSpc>
              <a:spcBef>
                <a:spcPct val="20000"/>
              </a:spcBef>
              <a:buFont typeface="Wingdings" panose="05000000000000000000" pitchFamily="2" charset="2"/>
              <a:buChar char="ü"/>
              <a:defRPr sz="1800" kern="1200">
                <a:solidFill>
                  <a:schemeClr val="tx1"/>
                </a:solidFill>
                <a:latin typeface="HY헤드라인M" panose="02030600000101010101" pitchFamily="18" charset="-127"/>
                <a:ea typeface="HY헤드라인M" panose="02030600000101010101" pitchFamily="18" charset="-127"/>
                <a:cs typeface="+mn-cs"/>
              </a:defRPr>
            </a:lvl1pPr>
            <a:lvl2pPr marL="742950" indent="-285750" algn="l" defTabSz="914400" rtl="0" eaLnBrk="1" latinLnBrk="1" hangingPunct="1">
              <a:lnSpc>
                <a:spcPct val="150000"/>
              </a:lnSpc>
              <a:spcBef>
                <a:spcPct val="20000"/>
              </a:spcBef>
              <a:buFont typeface="Arial" pitchFamily="34" charset="0"/>
              <a:buChar char="–"/>
              <a:defRPr sz="1800" kern="1200">
                <a:solidFill>
                  <a:schemeClr val="tx1"/>
                </a:solidFill>
                <a:latin typeface="HY헤드라인M" panose="02030600000101010101" pitchFamily="18" charset="-127"/>
                <a:ea typeface="HY헤드라인M" panose="02030600000101010101" pitchFamily="18" charset="-127"/>
                <a:cs typeface="+mn-cs"/>
              </a:defRPr>
            </a:lvl2pPr>
            <a:lvl3pPr marL="1143000" indent="-228600" algn="l" defTabSz="914400" rtl="0" eaLnBrk="1" latinLnBrk="1" hangingPunct="1">
              <a:lnSpc>
                <a:spcPct val="150000"/>
              </a:lnSpc>
              <a:spcBef>
                <a:spcPct val="20000"/>
              </a:spcBef>
              <a:buFont typeface="Arial" pitchFamily="34" charset="0"/>
              <a:buChar char="•"/>
              <a:defRPr sz="1800" kern="1200">
                <a:solidFill>
                  <a:schemeClr val="tx1"/>
                </a:solidFill>
                <a:latin typeface="HY헤드라인M" panose="02030600000101010101" pitchFamily="18" charset="-127"/>
                <a:ea typeface="HY헤드라인M" panose="02030600000101010101" pitchFamily="18" charset="-127"/>
                <a:cs typeface="+mn-cs"/>
              </a:defRPr>
            </a:lvl3pPr>
            <a:lvl4pPr marL="1600200" indent="-228600" algn="l" defTabSz="914400" rtl="0" eaLnBrk="1" latinLnBrk="1" hangingPunct="1">
              <a:lnSpc>
                <a:spcPct val="150000"/>
              </a:lnSpc>
              <a:spcBef>
                <a:spcPct val="20000"/>
              </a:spcBef>
              <a:buFont typeface="Arial" pitchFamily="34" charset="0"/>
              <a:buChar char="–"/>
              <a:defRPr sz="1800" kern="1200">
                <a:solidFill>
                  <a:schemeClr val="tx1"/>
                </a:solidFill>
                <a:latin typeface="HY헤드라인M" panose="02030600000101010101" pitchFamily="18" charset="-127"/>
                <a:ea typeface="HY헤드라인M" panose="02030600000101010101" pitchFamily="18" charset="-127"/>
                <a:cs typeface="+mn-cs"/>
              </a:defRPr>
            </a:lvl4pPr>
            <a:lvl5pPr marL="2057400" indent="-228600" algn="l" defTabSz="914400" rtl="0" eaLnBrk="1" latinLnBrk="1" hangingPunct="1">
              <a:lnSpc>
                <a:spcPct val="150000"/>
              </a:lnSpc>
              <a:spcBef>
                <a:spcPct val="20000"/>
              </a:spcBef>
              <a:buFont typeface="Arial" pitchFamily="34" charset="0"/>
              <a:buChar char="»"/>
              <a:defRPr sz="1800" kern="1200">
                <a:solidFill>
                  <a:schemeClr val="tx1"/>
                </a:solidFill>
                <a:latin typeface="HY헤드라인M" panose="02030600000101010101" pitchFamily="18" charset="-127"/>
                <a:ea typeface="HY헤드라인M" panose="02030600000101010101" pitchFamily="18" charset="-127"/>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endParaRPr lang="en-US" altLang="ko-KR" sz="1600" dirty="0" smtClean="0"/>
          </a:p>
          <a:p>
            <a:r>
              <a:rPr lang="en-US" altLang="ko-KR" sz="1600" dirty="0" smtClean="0"/>
              <a:t>Pathology laboratory staff</a:t>
            </a:r>
          </a:p>
          <a:p>
            <a:r>
              <a:rPr lang="en-US" altLang="ko-KR" sz="1600" dirty="0" smtClean="0"/>
              <a:t>Patient transport staff, including EMS</a:t>
            </a:r>
          </a:p>
          <a:p>
            <a:r>
              <a:rPr lang="en-US" altLang="ko-KR" sz="1600" dirty="0" smtClean="0"/>
              <a:t>Pediatric staff</a:t>
            </a:r>
          </a:p>
          <a:p>
            <a:r>
              <a:rPr lang="en-US" altLang="ko-KR" sz="1600" dirty="0" smtClean="0"/>
              <a:t>Physicians (assistant, attending, </a:t>
            </a:r>
          </a:p>
          <a:p>
            <a:pPr marL="0" indent="0">
              <a:buNone/>
            </a:pPr>
            <a:r>
              <a:rPr lang="en-US" altLang="ko-KR" sz="1600" dirty="0" smtClean="0"/>
              <a:t>    fellow, resident, or intern)</a:t>
            </a:r>
          </a:p>
          <a:p>
            <a:pPr marL="0" indent="0">
              <a:buNone/>
            </a:pPr>
            <a:r>
              <a:rPr lang="en-US" altLang="ko-KR" sz="1600" dirty="0"/>
              <a:t> </a:t>
            </a:r>
            <a:r>
              <a:rPr lang="en-US" altLang="ko-KR" sz="1600" dirty="0" smtClean="0"/>
              <a:t>  - Including </a:t>
            </a:r>
            <a:r>
              <a:rPr lang="en-US" altLang="ko-KR" sz="1600" dirty="0" err="1" smtClean="0"/>
              <a:t>anesthesiologis</a:t>
            </a:r>
            <a:r>
              <a:rPr lang="en-US" altLang="ko-KR" sz="1600" dirty="0" smtClean="0"/>
              <a:t>,      </a:t>
            </a:r>
          </a:p>
          <a:p>
            <a:pPr marL="0" indent="0">
              <a:buNone/>
            </a:pPr>
            <a:r>
              <a:rPr lang="en-US" altLang="ko-KR" sz="1600" dirty="0"/>
              <a:t> </a:t>
            </a:r>
            <a:r>
              <a:rPr lang="en-US" altLang="ko-KR" sz="1600" dirty="0" smtClean="0"/>
              <a:t>     pathologist, </a:t>
            </a:r>
            <a:r>
              <a:rPr lang="en-US" altLang="ko-KR" sz="1600" dirty="0" err="1" smtClean="0"/>
              <a:t>psychiatritis</a:t>
            </a:r>
            <a:r>
              <a:rPr lang="en-US" altLang="ko-KR" sz="1600" dirty="0" smtClean="0"/>
              <a:t>,  </a:t>
            </a:r>
          </a:p>
          <a:p>
            <a:pPr marL="0" indent="0">
              <a:buNone/>
            </a:pPr>
            <a:r>
              <a:rPr lang="en-US" altLang="ko-KR" sz="1600" dirty="0"/>
              <a:t> </a:t>
            </a:r>
            <a:r>
              <a:rPr lang="en-US" altLang="ko-KR" sz="1600" dirty="0" smtClean="0"/>
              <a:t>     psychologist</a:t>
            </a:r>
          </a:p>
          <a:p>
            <a:r>
              <a:rPr lang="en-US" altLang="ko-KR" sz="1600" dirty="0" smtClean="0"/>
              <a:t>Radiology staff</a:t>
            </a:r>
            <a:endParaRPr lang="ko-KR" altLang="en-US" sz="1600" dirty="0"/>
          </a:p>
        </p:txBody>
      </p:sp>
      <p:sp>
        <p:nvSpPr>
          <p:cNvPr id="5" name="Text Box 3"/>
          <p:cNvSpPr txBox="1">
            <a:spLocks noChangeArrowheads="1"/>
          </p:cNvSpPr>
          <p:nvPr/>
        </p:nvSpPr>
        <p:spPr bwMode="auto">
          <a:xfrm>
            <a:off x="3851920" y="6381328"/>
            <a:ext cx="5243513"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3200">
                <a:solidFill>
                  <a:schemeClr val="tx1"/>
                </a:solidFill>
                <a:latin typeface="Arial" pitchFamily="34" charset="0"/>
                <a:ea typeface="MS PGothic" pitchFamily="34" charset="-128"/>
              </a:defRPr>
            </a:lvl1pPr>
            <a:lvl2pPr marL="37931725" indent="-37474525"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800">
                <a:solidFill>
                  <a:schemeClr val="tx1"/>
                </a:solidFill>
                <a:latin typeface="Arial" pitchFamily="34" charset="0"/>
                <a:ea typeface="MS PGothic" pitchFamily="34" charset="-128"/>
              </a:defRPr>
            </a:lvl2pPr>
            <a:lvl3pPr marL="11430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400">
                <a:solidFill>
                  <a:schemeClr val="tx1"/>
                </a:solidFill>
                <a:latin typeface="Arial" pitchFamily="34" charset="0"/>
                <a:ea typeface="MS PGothic" pitchFamily="34" charset="-128"/>
              </a:defRPr>
            </a:lvl3pPr>
            <a:lvl4pPr marL="16002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4pPr>
            <a:lvl5pPr marL="20574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9pPr>
          </a:lstStyle>
          <a:p>
            <a:pPr algn="r">
              <a:buNone/>
            </a:pPr>
            <a:r>
              <a:rPr lang="en-US" altLang="ko-KR" sz="1200" dirty="0" smtClean="0"/>
              <a:t>CDC</a:t>
            </a:r>
            <a:r>
              <a:rPr lang="en-US" altLang="ko-KR" sz="1200" dirty="0"/>
              <a:t>, Guidelines for Preventing </a:t>
            </a:r>
            <a:r>
              <a:rPr lang="en-US" altLang="ko-KR" sz="1200" dirty="0" smtClean="0"/>
              <a:t>the </a:t>
            </a:r>
            <a:r>
              <a:rPr lang="en-US" altLang="ko-KR" sz="1200" dirty="0"/>
              <a:t>Transmission </a:t>
            </a:r>
            <a:endParaRPr lang="en-US" altLang="ko-KR" sz="1200" dirty="0" smtClean="0"/>
          </a:p>
          <a:p>
            <a:pPr algn="r">
              <a:buNone/>
            </a:pPr>
            <a:r>
              <a:rPr lang="en-US" altLang="ko-KR" sz="1200" dirty="0" smtClean="0"/>
              <a:t>of </a:t>
            </a:r>
            <a:r>
              <a:rPr lang="en-US" altLang="ko-KR" sz="1200" dirty="0"/>
              <a:t>Mycobacterium tuberculosis in Health Care Facilities, 2005</a:t>
            </a:r>
          </a:p>
        </p:txBody>
      </p:sp>
    </p:spTree>
    <p:extLst>
      <p:ext uri="{BB962C8B-B14F-4D97-AF65-F5344CB8AC3E}">
        <p14:creationId xmlns:p14="http://schemas.microsoft.com/office/powerpoint/2010/main" val="8924961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CDC guideline</a:t>
            </a:r>
            <a:endParaRPr lang="ko-KR" altLang="en-US" dirty="0"/>
          </a:p>
        </p:txBody>
      </p:sp>
      <p:sp>
        <p:nvSpPr>
          <p:cNvPr id="3" name="내용 개체 틀 2"/>
          <p:cNvSpPr>
            <a:spLocks noGrp="1"/>
          </p:cNvSpPr>
          <p:nvPr>
            <p:ph idx="1"/>
          </p:nvPr>
        </p:nvSpPr>
        <p:spPr/>
        <p:txBody>
          <a:bodyPr>
            <a:noAutofit/>
          </a:bodyPr>
          <a:lstStyle/>
          <a:p>
            <a:endParaRPr lang="en-US" altLang="ko-KR" sz="1600" dirty="0" smtClean="0"/>
          </a:p>
          <a:p>
            <a:r>
              <a:rPr lang="en-US" altLang="ko-KR" sz="1600" dirty="0" smtClean="0">
                <a:solidFill>
                  <a:srgbClr val="FF0000"/>
                </a:solidFill>
              </a:rPr>
              <a:t>Initial two-step TST or </a:t>
            </a:r>
            <a:r>
              <a:rPr lang="en-US" altLang="ko-KR" sz="1600" dirty="0">
                <a:solidFill>
                  <a:srgbClr val="FF0000"/>
                </a:solidFill>
              </a:rPr>
              <a:t>IGRA </a:t>
            </a:r>
            <a:r>
              <a:rPr lang="en-US" altLang="ko-KR" sz="1600" dirty="0" smtClean="0">
                <a:solidFill>
                  <a:srgbClr val="FF0000"/>
                </a:solidFill>
              </a:rPr>
              <a:t>+ Annual Tb screen</a:t>
            </a:r>
          </a:p>
          <a:p>
            <a:pPr marL="0" indent="0">
              <a:buNone/>
            </a:pPr>
            <a:r>
              <a:rPr lang="en-US" altLang="ko-KR" sz="1600" dirty="0" smtClean="0"/>
              <a:t>	(-) : Annual </a:t>
            </a:r>
            <a:r>
              <a:rPr lang="en-US" altLang="ko-KR" sz="1600" dirty="0" err="1" smtClean="0"/>
              <a:t>M.Tb</a:t>
            </a:r>
            <a:r>
              <a:rPr lang="en-US" altLang="ko-KR" sz="1600" dirty="0" smtClean="0"/>
              <a:t> infection test + </a:t>
            </a:r>
            <a:r>
              <a:rPr lang="en-US" altLang="ko-KR" sz="1600" dirty="0" err="1" smtClean="0"/>
              <a:t>Sx</a:t>
            </a:r>
            <a:r>
              <a:rPr lang="en-US" altLang="ko-KR" sz="1600" dirty="0" smtClean="0"/>
              <a:t> screen</a:t>
            </a:r>
          </a:p>
          <a:p>
            <a:pPr marL="0" indent="0">
              <a:buNone/>
            </a:pPr>
            <a:r>
              <a:rPr lang="en-US" altLang="ko-KR" sz="1600" dirty="0" smtClean="0"/>
              <a:t>	(+) : one CXR + Annual </a:t>
            </a:r>
            <a:r>
              <a:rPr lang="en-US" altLang="ko-KR" sz="1600" dirty="0" err="1" smtClean="0"/>
              <a:t>Sx</a:t>
            </a:r>
            <a:r>
              <a:rPr lang="en-US" altLang="ko-KR" sz="1600" dirty="0" smtClean="0"/>
              <a:t> screen</a:t>
            </a:r>
          </a:p>
          <a:p>
            <a:pPr marL="0" indent="0">
              <a:buNone/>
            </a:pPr>
            <a:endParaRPr lang="en-US" altLang="ko-KR" sz="1600" dirty="0" smtClean="0"/>
          </a:p>
          <a:p>
            <a:pPr marL="0" indent="0">
              <a:buNone/>
            </a:pPr>
            <a:endParaRPr lang="en-US" altLang="ko-KR" sz="1600" dirty="0" smtClean="0"/>
          </a:p>
          <a:p>
            <a:r>
              <a:rPr lang="en-US" altLang="ko-KR" sz="1600" dirty="0" smtClean="0"/>
              <a:t>If disease is excluded, HCWs </a:t>
            </a:r>
            <a:r>
              <a:rPr lang="en-US" altLang="ko-KR" sz="1600" dirty="0" smtClean="0">
                <a:solidFill>
                  <a:srgbClr val="FF0000"/>
                </a:solidFill>
              </a:rPr>
              <a:t>should be treated </a:t>
            </a:r>
            <a:r>
              <a:rPr lang="en-US" altLang="ko-KR" sz="1600" dirty="0" smtClean="0"/>
              <a:t>for LTBI unless medically contraindicated.</a:t>
            </a:r>
          </a:p>
          <a:p>
            <a:pPr marL="0" indent="0">
              <a:buNone/>
            </a:pPr>
            <a:r>
              <a:rPr lang="en-US" altLang="ko-KR" sz="1600" dirty="0" smtClean="0"/>
              <a:t>			</a:t>
            </a:r>
            <a:r>
              <a:rPr lang="en-US" altLang="ko-KR" sz="1600" dirty="0"/>
              <a:t>	</a:t>
            </a:r>
          </a:p>
        </p:txBody>
      </p:sp>
      <p:sp>
        <p:nvSpPr>
          <p:cNvPr id="4" name="Text Box 3"/>
          <p:cNvSpPr txBox="1">
            <a:spLocks noChangeArrowheads="1"/>
          </p:cNvSpPr>
          <p:nvPr/>
        </p:nvSpPr>
        <p:spPr bwMode="auto">
          <a:xfrm>
            <a:off x="3851920" y="6381328"/>
            <a:ext cx="5243513"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3200">
                <a:solidFill>
                  <a:schemeClr val="tx1"/>
                </a:solidFill>
                <a:latin typeface="Arial" pitchFamily="34" charset="0"/>
                <a:ea typeface="MS PGothic" pitchFamily="34" charset="-128"/>
              </a:defRPr>
            </a:lvl1pPr>
            <a:lvl2pPr marL="37931725" indent="-37474525"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800">
                <a:solidFill>
                  <a:schemeClr val="tx1"/>
                </a:solidFill>
                <a:latin typeface="Arial" pitchFamily="34" charset="0"/>
                <a:ea typeface="MS PGothic" pitchFamily="34" charset="-128"/>
              </a:defRPr>
            </a:lvl2pPr>
            <a:lvl3pPr marL="11430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400">
                <a:solidFill>
                  <a:schemeClr val="tx1"/>
                </a:solidFill>
                <a:latin typeface="Arial" pitchFamily="34" charset="0"/>
                <a:ea typeface="MS PGothic" pitchFamily="34" charset="-128"/>
              </a:defRPr>
            </a:lvl3pPr>
            <a:lvl4pPr marL="16002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4pPr>
            <a:lvl5pPr marL="2057400" indent="-228600" eaLnBrk="0" hangingPunct="0">
              <a:spcBef>
                <a:spcPct val="20000"/>
              </a:spcBef>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tabLst>
                <a:tab pos="655638" algn="l"/>
                <a:tab pos="1312863" algn="l"/>
                <a:tab pos="1968500" algn="l"/>
                <a:tab pos="2625725" algn="l"/>
                <a:tab pos="3282950" algn="l"/>
                <a:tab pos="3938588" algn="l"/>
                <a:tab pos="4595813" algn="l"/>
                <a:tab pos="5253038" algn="l"/>
                <a:tab pos="5908675" algn="l"/>
                <a:tab pos="6565900" algn="l"/>
              </a:tabLst>
              <a:defRPr sz="2000">
                <a:solidFill>
                  <a:schemeClr val="tx1"/>
                </a:solidFill>
                <a:latin typeface="Arial" pitchFamily="34" charset="0"/>
                <a:ea typeface="MS PGothic" pitchFamily="34" charset="-128"/>
              </a:defRPr>
            </a:lvl9pPr>
          </a:lstStyle>
          <a:p>
            <a:pPr algn="r">
              <a:buNone/>
            </a:pPr>
            <a:r>
              <a:rPr lang="en-US" altLang="ko-KR" sz="1200" dirty="0" smtClean="0"/>
              <a:t>CDC</a:t>
            </a:r>
            <a:r>
              <a:rPr lang="en-US" altLang="ko-KR" sz="1200" dirty="0"/>
              <a:t>, Guidelines for Preventing </a:t>
            </a:r>
            <a:r>
              <a:rPr lang="en-US" altLang="ko-KR" sz="1200" dirty="0" smtClean="0"/>
              <a:t>the </a:t>
            </a:r>
            <a:r>
              <a:rPr lang="en-US" altLang="ko-KR" sz="1200" dirty="0"/>
              <a:t>Transmission </a:t>
            </a:r>
            <a:endParaRPr lang="en-US" altLang="ko-KR" sz="1200" dirty="0" smtClean="0"/>
          </a:p>
          <a:p>
            <a:pPr algn="r">
              <a:buNone/>
            </a:pPr>
            <a:r>
              <a:rPr lang="en-US" altLang="ko-KR" sz="1200" dirty="0" smtClean="0"/>
              <a:t>of </a:t>
            </a:r>
            <a:r>
              <a:rPr lang="en-US" altLang="ko-KR" sz="1200" dirty="0"/>
              <a:t>Mycobacterium tuberculosis in Health Care Facilities, 2005</a:t>
            </a:r>
          </a:p>
        </p:txBody>
      </p:sp>
    </p:spTree>
    <p:extLst>
      <p:ext uri="{BB962C8B-B14F-4D97-AF65-F5344CB8AC3E}">
        <p14:creationId xmlns:p14="http://schemas.microsoft.com/office/powerpoint/2010/main" val="3335850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5959</TotalTime>
  <Words>1343</Words>
  <Application>Microsoft Office PowerPoint</Application>
  <PresentationFormat>화면 슬라이드 쇼(4:3)</PresentationFormat>
  <Paragraphs>460</Paragraphs>
  <Slides>28</Slides>
  <Notes>5</Notes>
  <HiddenSlides>0</HiddenSlides>
  <MMClips>0</MMClips>
  <ScaleCrop>false</ScaleCrop>
  <HeadingPairs>
    <vt:vector size="4" baseType="variant">
      <vt:variant>
        <vt:lpstr>테마</vt:lpstr>
      </vt:variant>
      <vt:variant>
        <vt:i4>1</vt:i4>
      </vt:variant>
      <vt:variant>
        <vt:lpstr>슬라이드 제목</vt:lpstr>
      </vt:variant>
      <vt:variant>
        <vt:i4>28</vt:i4>
      </vt:variant>
    </vt:vector>
  </HeadingPairs>
  <TitlesOfParts>
    <vt:vector size="29" baseType="lpstr">
      <vt:lpstr>Office 테마</vt:lpstr>
      <vt:lpstr>PowerPoint 프레젠테이션</vt:lpstr>
      <vt:lpstr>PowerPoint 프레젠테이션</vt:lpstr>
      <vt:lpstr>PowerPoint 프레젠테이션</vt:lpstr>
      <vt:lpstr>LTBI to TB disease</vt:lpstr>
      <vt:lpstr>TB in HCWs</vt:lpstr>
      <vt:lpstr>Prevention</vt:lpstr>
      <vt:lpstr>Prevention</vt:lpstr>
      <vt:lpstr>Should be screened HCWs</vt:lpstr>
      <vt:lpstr>CDC guideline</vt:lpstr>
      <vt:lpstr>Tuberculin skin test</vt:lpstr>
      <vt:lpstr>IGRA</vt:lpstr>
      <vt:lpstr>PowerPoint 프레젠테이션</vt:lpstr>
      <vt:lpstr>PowerPoint 프레젠테이션</vt:lpstr>
      <vt:lpstr>PowerPoint 프레젠테이션</vt:lpstr>
      <vt:lpstr>Data of  Severance hospital</vt:lpstr>
      <vt:lpstr>Methods</vt:lpstr>
      <vt:lpstr>Methods</vt:lpstr>
      <vt:lpstr>Results</vt:lpstr>
      <vt:lpstr>PowerPoint 프레젠테이션</vt:lpstr>
      <vt:lpstr>PowerPoint 프레젠테이션</vt:lpstr>
      <vt:lpstr>PowerPoint 프레젠테이션</vt:lpstr>
      <vt:lpstr>PowerPoint 프레젠테이션</vt:lpstr>
      <vt:lpstr>PowerPoint 프레젠테이션</vt:lpstr>
      <vt:lpstr>Discussion</vt:lpstr>
      <vt:lpstr>Discussion</vt:lpstr>
      <vt:lpstr>Limitations</vt:lpstr>
      <vt:lpstr>To Do</vt:lpstr>
      <vt:lpstr>PowerPoint 프레젠테이션</vt:lpstr>
    </vt:vector>
  </TitlesOfParts>
  <Company>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Owner</dc:creator>
  <cp:lastModifiedBy>sv34b001</cp:lastModifiedBy>
  <cp:revision>239</cp:revision>
  <dcterms:created xsi:type="dcterms:W3CDTF">2010-08-12T13:33:42Z</dcterms:created>
  <dcterms:modified xsi:type="dcterms:W3CDTF">2015-05-19T06:51:49Z</dcterms:modified>
</cp:coreProperties>
</file>