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72" r:id="rId13"/>
    <p:sldId id="269" r:id="rId14"/>
    <p:sldId id="270" r:id="rId15"/>
    <p:sldId id="273" r:id="rId16"/>
    <p:sldId id="274" r:id="rId17"/>
    <p:sldId id="275" r:id="rId18"/>
  </p:sldIdLst>
  <p:sldSz cx="9144000" cy="6858000" type="screen4x3"/>
  <p:notesSz cx="6858000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00" autoAdjust="0"/>
  </p:normalViewPr>
  <p:slideViewPr>
    <p:cSldViewPr>
      <p:cViewPr>
        <p:scale>
          <a:sx n="100" d="100"/>
          <a:sy n="100" d="100"/>
        </p:scale>
        <p:origin x="-193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48020-1AA7-4B64-80FC-B134EABB7BAF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F6DB1-454F-44C9-AFD9-B271BABBC8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6415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853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Non</a:t>
            </a:r>
            <a:r>
              <a:rPr lang="en-US" altLang="ko-KR" baseline="0" dirty="0" smtClean="0"/>
              <a:t> adherence was the most significant on-treatment risk factor for unfavorable outcomes, with adjusted HR of 5.9, for participants who missed 10% or more </a:t>
            </a:r>
          </a:p>
          <a:p>
            <a:r>
              <a:rPr lang="en-US" altLang="ko-KR" baseline="0" dirty="0" smtClean="0"/>
              <a:t>2.4 for who missed LESS than 10%</a:t>
            </a:r>
          </a:p>
          <a:p>
            <a:r>
              <a:rPr lang="en-US" altLang="ko-KR" baseline="0" dirty="0" smtClean="0"/>
              <a:t>and </a:t>
            </a:r>
          </a:p>
          <a:p>
            <a:r>
              <a:rPr lang="en-US" altLang="ko-KR" baseline="0" dirty="0" smtClean="0"/>
              <a:t>2.4 for participants who missed 10% of prescribed doses relative to participants who completed treatment without any missed doses.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9BB4C-9918-448C-8520-8A68FA9F2B1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056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649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703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보라색 </a:t>
            </a:r>
            <a:r>
              <a:rPr lang="en-US" altLang="ko-KR" dirty="0" smtClean="0"/>
              <a:t>: the percentage of unfavorable outcomes at</a:t>
            </a:r>
            <a:r>
              <a:rPr lang="en-US" altLang="ko-KR" baseline="0" dirty="0" smtClean="0"/>
              <a:t> 24 months for study participants with a baseline negative or 1+ grade smear was similar in experimental and control regimens, indicating non-inferiority (difference in study adjusted Kaplan-</a:t>
            </a:r>
            <a:r>
              <a:rPr lang="en-US" altLang="ko-KR" baseline="0" dirty="0" err="1" smtClean="0"/>
              <a:t>meier</a:t>
            </a:r>
            <a:r>
              <a:rPr lang="en-US" altLang="ko-KR" baseline="0" dirty="0" smtClean="0"/>
              <a:t> estimate of unfavorable outcomes, 2.6 ; 90% CI, -0.4 to 5.6 ; p=0.05 for interaction)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빨간 네모는 </a:t>
            </a:r>
            <a:r>
              <a:rPr lang="en-US" altLang="ko-KR" dirty="0" smtClean="0"/>
              <a:t>experimental</a:t>
            </a:r>
            <a:r>
              <a:rPr lang="en-US" altLang="ko-KR" baseline="0" dirty="0" smtClean="0"/>
              <a:t> subgroups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control subgroup </a:t>
            </a:r>
            <a:r>
              <a:rPr lang="ko-KR" altLang="en-US" baseline="0" dirty="0" smtClean="0"/>
              <a:t>에 비해 </a:t>
            </a:r>
            <a:r>
              <a:rPr lang="en-US" altLang="ko-KR" baseline="0" dirty="0" smtClean="0"/>
              <a:t>non-inferior </a:t>
            </a:r>
            <a:r>
              <a:rPr lang="ko-KR" altLang="en-US" baseline="0" dirty="0" smtClean="0"/>
              <a:t>하다는 걸 의미하고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파란네모는 </a:t>
            </a:r>
            <a:r>
              <a:rPr lang="en-US" altLang="ko-KR" baseline="0" dirty="0" smtClean="0"/>
              <a:t>non-inferiority</a:t>
            </a:r>
            <a:r>
              <a:rPr lang="ko-KR" altLang="en-US" baseline="0" dirty="0" smtClean="0"/>
              <a:t>를 의미하지 않음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Study participants in the validation dataset were HIV-uninfected adults with non </a:t>
            </a:r>
            <a:r>
              <a:rPr lang="en-US" altLang="ko-KR" baseline="0" dirty="0" err="1" smtClean="0"/>
              <a:t>cavitary</a:t>
            </a:r>
            <a:r>
              <a:rPr lang="en-US" altLang="ko-KR" baseline="0" dirty="0" smtClean="0"/>
              <a:t> disease and month 2 culture-negative status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9BB4C-9918-448C-8520-8A68FA9F2B1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818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6931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8351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정보를 공유하는 건 결핵 치료하는 임상에서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정보 수집은 </a:t>
            </a:r>
            <a:r>
              <a:rPr lang="en-US" altLang="ko-KR" baseline="0" dirty="0" smtClean="0"/>
              <a:t>trial</a:t>
            </a:r>
            <a:r>
              <a:rPr lang="ko-KR" altLang="en-US" baseline="0" dirty="0" smtClean="0"/>
              <a:t>에서 표준화되지 않았음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Cavity</a:t>
            </a:r>
            <a:r>
              <a:rPr lang="ko-KR" altLang="en-US" baseline="0" dirty="0" smtClean="0"/>
              <a:t>의 크기나 개수를 분석하지 않음</a:t>
            </a:r>
            <a:endParaRPr lang="en-US" altLang="ko-KR" baseline="0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약물 용량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약에 어떻게 노출되었는지가 </a:t>
            </a:r>
            <a:r>
              <a:rPr lang="en-US" altLang="ko-KR" dirty="0" smtClean="0"/>
              <a:t>outcome</a:t>
            </a:r>
            <a:r>
              <a:rPr lang="ko-KR" altLang="en-US" dirty="0" smtClean="0"/>
              <a:t>과의 관계를 알 수 없음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585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0432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958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959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2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083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489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757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F6DB1-454F-44C9-AFD9-B271BABBC8D0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1820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남성</a:t>
            </a:r>
            <a:endParaRPr lang="en-US" altLang="ko-KR" dirty="0" smtClean="0"/>
          </a:p>
          <a:p>
            <a:r>
              <a:rPr lang="en-US" altLang="ko-KR" dirty="0" smtClean="0"/>
              <a:t>G3</a:t>
            </a:r>
          </a:p>
          <a:p>
            <a:r>
              <a:rPr lang="en-US" altLang="ko-KR" dirty="0" smtClean="0"/>
              <a:t>HIV</a:t>
            </a:r>
          </a:p>
          <a:p>
            <a:r>
              <a:rPr lang="en-US" altLang="ko-KR" dirty="0" smtClean="0"/>
              <a:t>Age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9BB4C-9918-448C-8520-8A68FA9F2B1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81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46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231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02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4895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6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just"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/>
            </a:lvl1pPr>
            <a:lvl2pPr>
              <a:buFont typeface="Arial" pitchFamily="34" charset="0"/>
              <a:buChar char="»"/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JNOH\Useful Tools for Presentation\Yonsei University College of Medicin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71" y="6309320"/>
            <a:ext cx="1858457" cy="404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7906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238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0378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90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616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75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1952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483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CA108-6335-4543-A98A-A8C41C99636A}" type="datetimeFigureOut">
              <a:rPr lang="ko-KR" altLang="en-US" smtClean="0"/>
              <a:pPr/>
              <a:t>2019-05-14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EADF0-DEAD-45F6-940E-80EAADCA0F3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D:\JNOH\Useful Tools for Presentation\Yonsei University College of Medicine.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5271" y="6309320"/>
            <a:ext cx="1858457" cy="404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116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txStyles>
    <p:titleStyle>
      <a:lvl1pPr algn="just" defTabSz="914400" rtl="0" eaLnBrk="1" latinLnBrk="1" hangingPunct="1">
        <a:spcBef>
          <a:spcPct val="0"/>
        </a:spcBef>
        <a:buNone/>
        <a:defRPr sz="3600" b="1" kern="1200" cap="none" spc="0">
          <a:ln w="12700">
            <a:solidFill>
              <a:schemeClr val="tx2">
                <a:satMod val="155000"/>
              </a:schemeClr>
            </a:solidFill>
            <a:prstDash val="solid"/>
          </a:ln>
          <a:solidFill>
            <a:schemeClr val="bg2">
              <a:tint val="85000"/>
              <a:satMod val="15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libri" pitchFamily="34" charset="0"/>
          <a:ea typeface="맑은 고딕" pitchFamily="50" charset="-127"/>
          <a:cs typeface="Calibri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800" b="1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Calibri" pitchFamily="34" charset="0"/>
          <a:ea typeface="맑은 고딕" pitchFamily="50" charset="-127"/>
          <a:cs typeface="Calibri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89123" y="4581128"/>
            <a:ext cx="6400800" cy="1752600"/>
          </a:xfrm>
        </p:spPr>
        <p:txBody>
          <a:bodyPr/>
          <a:lstStyle/>
          <a:p>
            <a:r>
              <a:rPr lang="en-US" altLang="ko-KR" dirty="0" smtClean="0"/>
              <a:t>2019.05.14 Tue</a:t>
            </a:r>
          </a:p>
          <a:p>
            <a:r>
              <a:rPr lang="ko-KR" altLang="en-US" dirty="0" smtClean="0"/>
              <a:t>호흡기내과 </a:t>
            </a:r>
            <a:r>
              <a:rPr lang="en-US" altLang="ko-KR" dirty="0" smtClean="0"/>
              <a:t>R2 </a:t>
            </a:r>
            <a:r>
              <a:rPr lang="ko-KR" altLang="en-US" dirty="0" smtClean="0"/>
              <a:t>배현</a:t>
            </a:r>
            <a:r>
              <a:rPr lang="ko-KR" altLang="en-US" dirty="0"/>
              <a:t>경</a:t>
            </a:r>
            <a:endParaRPr lang="en-US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24" y="1700808"/>
            <a:ext cx="8470998" cy="256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" y="437820"/>
            <a:ext cx="9069039" cy="127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 smtClean="0"/>
              <a:t>Experimental group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1412776"/>
            <a:ext cx="9144000" cy="506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741062" y="2795442"/>
            <a:ext cx="59057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41062" y="3356992"/>
            <a:ext cx="59057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738061" y="3938272"/>
            <a:ext cx="59057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38060" y="4725144"/>
            <a:ext cx="737595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770434" y="5301208"/>
            <a:ext cx="624015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71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Control group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4"/>
          <a:stretch/>
        </p:blipFill>
        <p:spPr bwMode="auto">
          <a:xfrm>
            <a:off x="143000" y="1745054"/>
            <a:ext cx="8821488" cy="355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755576" y="3435474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55576" y="4005064"/>
            <a:ext cx="50405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0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Control group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69" y="1556792"/>
            <a:ext cx="8356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71600" y="2824361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005508" y="3429000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23839" y="4043164"/>
            <a:ext cx="57606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500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4" y="1412776"/>
            <a:ext cx="904979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93048" y="6013668"/>
            <a:ext cx="8568952" cy="2160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23528" y="5490944"/>
            <a:ext cx="8568952" cy="216024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83176" y="2636912"/>
            <a:ext cx="8568952" cy="216024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93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Significant risk factors</a:t>
            </a:r>
          </a:p>
          <a:p>
            <a:pPr lvl="1"/>
            <a:r>
              <a:rPr lang="en-US" altLang="ko-KR" dirty="0"/>
              <a:t>Smear G3, HIV </a:t>
            </a:r>
            <a:r>
              <a:rPr lang="en-US" altLang="ko-KR" dirty="0" err="1"/>
              <a:t>seropositivity</a:t>
            </a:r>
            <a:r>
              <a:rPr lang="en-US" altLang="ko-KR" dirty="0"/>
              <a:t> and adherence of &lt;90</a:t>
            </a:r>
            <a:r>
              <a:rPr lang="en-US" altLang="ko-KR" dirty="0" smtClean="0"/>
              <a:t>%</a:t>
            </a:r>
          </a:p>
          <a:p>
            <a:pPr lvl="1"/>
            <a:endParaRPr lang="en-US" altLang="ko-KR" dirty="0"/>
          </a:p>
          <a:p>
            <a:r>
              <a:rPr lang="en-US" altLang="ko-KR" dirty="0"/>
              <a:t>Minimal </a:t>
            </a:r>
            <a:r>
              <a:rPr lang="en-US" altLang="ko-KR" dirty="0" smtClean="0"/>
              <a:t>disease</a:t>
            </a:r>
            <a:endParaRPr lang="en-US" altLang="ko-KR" dirty="0"/>
          </a:p>
          <a:p>
            <a:pPr lvl="1"/>
            <a:r>
              <a:rPr lang="en-US" altLang="ko-KR" dirty="0"/>
              <a:t>&lt;2+, or </a:t>
            </a:r>
            <a:r>
              <a:rPr lang="en-US" altLang="ko-KR" dirty="0" smtClean="0"/>
              <a:t>non-</a:t>
            </a:r>
            <a:r>
              <a:rPr lang="en-US" altLang="ko-KR" dirty="0" err="1" smtClean="0"/>
              <a:t>cavitary</a:t>
            </a:r>
            <a:r>
              <a:rPr lang="en-US" altLang="ko-KR" dirty="0" smtClean="0"/>
              <a:t> disease</a:t>
            </a:r>
          </a:p>
          <a:p>
            <a:pPr lvl="1"/>
            <a:r>
              <a:rPr lang="en-US" altLang="ko-K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Lower baseline risk  for unfavorable outcomes</a:t>
            </a:r>
          </a:p>
          <a:p>
            <a:pPr lvl="1"/>
            <a:r>
              <a:rPr lang="en-US" altLang="ko-KR" dirty="0" smtClean="0"/>
              <a:t>Four </a:t>
            </a:r>
            <a:r>
              <a:rPr lang="en-US" altLang="ko-KR" dirty="0"/>
              <a:t>month regimens were non-inferior  </a:t>
            </a:r>
            <a:r>
              <a:rPr lang="en-US" altLang="ko-KR" dirty="0" smtClean="0"/>
              <a:t>(effective)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Hard </a:t>
            </a:r>
            <a:r>
              <a:rPr lang="en-US" altLang="ko-KR" dirty="0"/>
              <a:t>to treat</a:t>
            </a:r>
          </a:p>
          <a:p>
            <a:pPr lvl="1"/>
            <a:r>
              <a:rPr lang="en-US" altLang="ko-KR" dirty="0"/>
              <a:t>High smears and cavitation</a:t>
            </a:r>
          </a:p>
          <a:p>
            <a:pPr lvl="1"/>
            <a:r>
              <a:rPr lang="en-US" altLang="ko-KR" dirty="0"/>
              <a:t>&gt; 6months to cure </a:t>
            </a:r>
            <a:r>
              <a:rPr lang="en-US" altLang="ko-KR" dirty="0" smtClean="0"/>
              <a:t>all (longer duration)</a:t>
            </a:r>
          </a:p>
          <a:p>
            <a:pPr lvl="1"/>
            <a:r>
              <a:rPr lang="en-US" altLang="ko-KR" dirty="0" smtClean="0"/>
              <a:t>Standard  treatment</a:t>
            </a:r>
          </a:p>
          <a:p>
            <a:pPr lvl="1"/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430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0" dirty="0" smtClean="0"/>
              <a:t>This trial </a:t>
            </a:r>
            <a:r>
              <a:rPr lang="en-US" altLang="ko-KR" b="0" dirty="0" smtClean="0">
                <a:solidFill>
                  <a:srgbClr val="FF0000"/>
                </a:solidFill>
              </a:rPr>
              <a:t>was stopped early </a:t>
            </a:r>
            <a:r>
              <a:rPr lang="en-US" altLang="ko-KR" b="0" dirty="0" smtClean="0"/>
              <a:t>due to higher rates of unfavorable outcomes in experimental 4-month regimen.</a:t>
            </a:r>
          </a:p>
          <a:p>
            <a:r>
              <a:rPr lang="en-US" altLang="ko-KR" b="0" dirty="0"/>
              <a:t>In clinical trials</a:t>
            </a:r>
          </a:p>
          <a:p>
            <a:r>
              <a:rPr lang="en-US" altLang="ko-KR" b="0" dirty="0"/>
              <a:t>One-size-fits-all experimental regimens</a:t>
            </a:r>
          </a:p>
          <a:p>
            <a:r>
              <a:rPr lang="en-US" altLang="ko-KR" b="0" dirty="0"/>
              <a:t>Inadequate to cure the hardest-to-treat tuberculosis</a:t>
            </a:r>
          </a:p>
          <a:p>
            <a:r>
              <a:rPr lang="en-US" altLang="ko-KR" dirty="0">
                <a:solidFill>
                  <a:srgbClr val="FF0000"/>
                </a:solidFill>
              </a:rPr>
              <a:t>Treatment duration</a:t>
            </a:r>
          </a:p>
          <a:p>
            <a:endParaRPr lang="ko-KR" altLang="en-US" b="0" dirty="0"/>
          </a:p>
        </p:txBody>
      </p:sp>
    </p:spTree>
    <p:extLst>
      <p:ext uri="{BB962C8B-B14F-4D97-AF65-F5344CB8AC3E}">
        <p14:creationId xmlns:p14="http://schemas.microsoft.com/office/powerpoint/2010/main" val="184292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Limitation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 sharing principles, Data collection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Chest radiograph interpretation was not uniform.</a:t>
            </a:r>
          </a:p>
          <a:p>
            <a:r>
              <a:rPr lang="en-US" altLang="ko-KR" dirty="0" smtClean="0"/>
              <a:t>Very few pharmacokinetic data were available.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1622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 smtClean="0">
                <a:solidFill>
                  <a:schemeClr val="tx1"/>
                </a:solidFill>
                <a:latin typeface="Arial Black" pitchFamily="34" charset="0"/>
              </a:rPr>
              <a:t>Thank you for listening</a:t>
            </a:r>
            <a:endParaRPr lang="ko-KR" altLang="en-US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3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Highly effective Rifampin-based regimens in 70s~80s.</a:t>
            </a:r>
          </a:p>
          <a:p>
            <a:r>
              <a:rPr lang="en-US" altLang="ko-KR" dirty="0" smtClean="0"/>
              <a:t>One-size-fits-all (6 months, </a:t>
            </a:r>
            <a:r>
              <a:rPr lang="en-US" altLang="ko-KR" dirty="0" err="1" smtClean="0"/>
              <a:t>Isonizid</a:t>
            </a:r>
            <a:r>
              <a:rPr lang="en-US" altLang="ko-KR" dirty="0" smtClean="0"/>
              <a:t>, Rifampin, Pyrazinamide, Ethambutol)</a:t>
            </a:r>
          </a:p>
          <a:p>
            <a:r>
              <a:rPr lang="en-US" altLang="ko-KR" dirty="0"/>
              <a:t>S</a:t>
            </a:r>
            <a:r>
              <a:rPr lang="en-US" altLang="ko-KR" dirty="0" smtClean="0"/>
              <a:t>evere forms of disease</a:t>
            </a:r>
          </a:p>
          <a:p>
            <a:pPr lvl="1"/>
            <a:r>
              <a:rPr lang="en-US" altLang="ko-KR" dirty="0" smtClean="0"/>
              <a:t>Leads to </a:t>
            </a:r>
            <a:r>
              <a:rPr lang="en-US" altLang="ko-KR" dirty="0" err="1" smtClean="0"/>
              <a:t>undertreatment</a:t>
            </a:r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Lower disease burden</a:t>
            </a:r>
          </a:p>
          <a:p>
            <a:pPr lvl="1"/>
            <a:r>
              <a:rPr lang="en-US" altLang="ko-KR" dirty="0" smtClean="0"/>
              <a:t>Unnecessarily long treatment with potential toxicities  </a:t>
            </a:r>
          </a:p>
        </p:txBody>
      </p:sp>
    </p:spTree>
    <p:extLst>
      <p:ext uri="{BB962C8B-B14F-4D97-AF65-F5344CB8AC3E}">
        <p14:creationId xmlns:p14="http://schemas.microsoft.com/office/powerpoint/2010/main" val="374303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</a:t>
            </a:r>
            <a:r>
              <a:rPr lang="en-US" altLang="ko-KR" dirty="0" smtClean="0"/>
              <a:t>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Three </a:t>
            </a:r>
            <a:r>
              <a:rPr lang="en-US" altLang="ko-KR" dirty="0" smtClean="0"/>
              <a:t>recent international randomized phase 3 </a:t>
            </a:r>
            <a:r>
              <a:rPr lang="en-US" altLang="ko-KR" dirty="0" smtClean="0">
                <a:solidFill>
                  <a:srgbClr val="FF0000"/>
                </a:solidFill>
              </a:rPr>
              <a:t>trials</a:t>
            </a:r>
          </a:p>
          <a:p>
            <a:r>
              <a:rPr lang="en-US" altLang="ko-KR" dirty="0" smtClean="0"/>
              <a:t>4 month fluoroquinolone-containing regimens, drug-susceptible pulmonary tuberculosis</a:t>
            </a:r>
          </a:p>
          <a:p>
            <a:r>
              <a:rPr lang="en-US" altLang="ko-KR" dirty="0" err="1" smtClean="0"/>
              <a:t>Gatifloxacin</a:t>
            </a:r>
            <a:r>
              <a:rPr lang="en-US" altLang="ko-KR" dirty="0" smtClean="0"/>
              <a:t> and moxifloxacin for Ethambutol or Isoniazid</a:t>
            </a:r>
          </a:p>
          <a:p>
            <a:r>
              <a:rPr lang="en-US" altLang="ko-KR" dirty="0" smtClean="0"/>
              <a:t>3 trials, 4 month </a:t>
            </a:r>
            <a:r>
              <a:rPr lang="en-US" altLang="ko-KR" dirty="0" smtClean="0"/>
              <a:t>regimen, </a:t>
            </a:r>
            <a:r>
              <a:rPr lang="en-US" altLang="ko-KR" dirty="0" smtClean="0"/>
              <a:t>non-inferiority.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136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99" y="44396"/>
            <a:ext cx="5798422" cy="681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63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56" y="260648"/>
            <a:ext cx="80486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8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1" y="764704"/>
            <a:ext cx="908453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55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282"/>
            <a:ext cx="8208912" cy="611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954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3" y="980728"/>
            <a:ext cx="899858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08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dirty="0" smtClean="0"/>
              <a:t>Experimental group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9" y="1988840"/>
            <a:ext cx="8964528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755576" y="3645024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85168" y="4437112"/>
            <a:ext cx="83450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765101" y="5003651"/>
            <a:ext cx="720080" cy="2305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8449" y="5243714"/>
            <a:ext cx="178568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889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3">
      <a:majorFont>
        <a:latin typeface="HY강B"/>
        <a:ea typeface="HY강B"/>
        <a:cs typeface=""/>
      </a:majorFont>
      <a:minorFont>
        <a:latin typeface="HY강M"/>
        <a:ea typeface="HY강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4298</TotalTime>
  <Words>400</Words>
  <Application>Microsoft Office PowerPoint</Application>
  <PresentationFormat>화면 슬라이드 쇼(4:3)</PresentationFormat>
  <Paragraphs>79</Paragraphs>
  <Slides>17</Slides>
  <Notes>17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PowerPoint 프레젠테이션</vt:lpstr>
      <vt:lpstr>Introduction</vt:lpstr>
      <vt:lpstr>Introduction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Experimental group</vt:lpstr>
      <vt:lpstr>Experimental group</vt:lpstr>
      <vt:lpstr>Control group</vt:lpstr>
      <vt:lpstr>Control group</vt:lpstr>
      <vt:lpstr>PowerPoint 프레젠테이션</vt:lpstr>
      <vt:lpstr>Discussion</vt:lpstr>
      <vt:lpstr>Discussion</vt:lpstr>
      <vt:lpstr>Limitation</vt:lpstr>
      <vt:lpstr>Thank you for listening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정맥 환류 이상 질환 Superior Vena Cava Syndrome</dc:title>
  <dc:creator>libuser</dc:creator>
  <cp:lastModifiedBy>SV34BO4WDS007</cp:lastModifiedBy>
  <cp:revision>301</cp:revision>
  <cp:lastPrinted>2019-05-13T16:58:51Z</cp:lastPrinted>
  <dcterms:created xsi:type="dcterms:W3CDTF">2012-03-28T08:12:45Z</dcterms:created>
  <dcterms:modified xsi:type="dcterms:W3CDTF">2019-05-13T17:13:28Z</dcterms:modified>
</cp:coreProperties>
</file>