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1" r:id="rId3"/>
    <p:sldId id="257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2160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320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7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42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89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463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0932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827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9747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653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31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38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FB531-1ACA-4E0F-8694-7B878A6594C6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07C97-3591-4737-AECA-13B4F1433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457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800" dirty="0" smtClean="0">
                <a:latin typeface="+mj-ea"/>
              </a:rPr>
              <a:t>Chest Conference</a:t>
            </a:r>
            <a:br>
              <a:rPr lang="en-US" altLang="ko-KR" sz="4800" dirty="0" smtClean="0">
                <a:latin typeface="+mj-ea"/>
              </a:rPr>
            </a:br>
            <a:endParaRPr lang="ko-KR" altLang="en-US" sz="4800" dirty="0">
              <a:latin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2019.12.19</a:t>
            </a:r>
          </a:p>
          <a:p>
            <a:endParaRPr lang="en-US" altLang="ko-KR" dirty="0">
              <a:latin typeface="+mj-ea"/>
              <a:ea typeface="+mj-ea"/>
            </a:endParaRPr>
          </a:p>
          <a:p>
            <a:r>
              <a:rPr lang="en-US" altLang="ko-KR" dirty="0" smtClean="0">
                <a:latin typeface="+mj-ea"/>
                <a:ea typeface="+mj-ea"/>
              </a:rPr>
              <a:t>R4 </a:t>
            </a:r>
            <a:r>
              <a:rPr lang="ko-KR" altLang="en-US" dirty="0" err="1" smtClean="0">
                <a:latin typeface="+mj-ea"/>
                <a:ea typeface="+mj-ea"/>
              </a:rPr>
              <a:t>장시환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09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800" dirty="0">
                <a:latin typeface="+mj-ea"/>
              </a:rPr>
              <a:t>Case 2. F/59  #2741356</a:t>
            </a:r>
            <a:endParaRPr lang="ko-KR" altLang="en-US" sz="4800" dirty="0">
              <a:latin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0833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7942"/>
            <a:ext cx="8534400" cy="1415506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FOB (2018.05.10)</a:t>
            </a:r>
            <a:endParaRPr lang="ko-KR" altLang="en-US" sz="4000" dirty="0">
              <a:latin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32113" r="17575"/>
          <a:stretch/>
        </p:blipFill>
        <p:spPr>
          <a:xfrm>
            <a:off x="152642" y="1410158"/>
            <a:ext cx="2902850" cy="26828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32184" t="1" r="17718" b="-268"/>
          <a:stretch/>
        </p:blipFill>
        <p:spPr>
          <a:xfrm>
            <a:off x="3173430" y="1410158"/>
            <a:ext cx="2882784" cy="2682875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2642" y="4577443"/>
            <a:ext cx="8838716" cy="19158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ko-KR" sz="1400" b="1" dirty="0" smtClean="0"/>
              <a:t>- </a:t>
            </a:r>
            <a:r>
              <a:rPr lang="en-US" altLang="ko-KR" sz="1400" b="1" dirty="0"/>
              <a:t>Rt. Bronchus</a:t>
            </a:r>
            <a:endParaRPr lang="ko-KR" altLang="ko-KR" sz="1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ko-KR" sz="1400" dirty="0" smtClean="0"/>
              <a:t>RB3 orifice</a:t>
            </a:r>
            <a:r>
              <a:rPr lang="ko-KR" altLang="en-US" sz="1400" dirty="0" smtClean="0"/>
              <a:t>에서</a:t>
            </a:r>
            <a:r>
              <a:rPr lang="en-US" altLang="ko-KR" sz="1400" dirty="0" smtClean="0"/>
              <a:t> yellowish</a:t>
            </a:r>
            <a:r>
              <a:rPr lang="en-US" altLang="ko-KR" sz="1400" dirty="0"/>
              <a:t>, thick </a:t>
            </a:r>
            <a:r>
              <a:rPr lang="en-US" altLang="ko-KR" sz="1400" dirty="0" smtClean="0"/>
              <a:t>sputum</a:t>
            </a:r>
            <a:r>
              <a:rPr lang="ko-KR" altLang="ko-KR" sz="1400" dirty="0" smtClean="0"/>
              <a:t>으로 인한</a:t>
            </a:r>
            <a:r>
              <a:rPr lang="en-US" altLang="ko-KR" sz="1400" dirty="0" smtClean="0"/>
              <a:t> obstruction</a:t>
            </a:r>
            <a:r>
              <a:rPr lang="ko-KR" altLang="ko-KR" sz="1400" dirty="0" smtClean="0"/>
              <a:t>이 관찰됨</a:t>
            </a:r>
            <a:r>
              <a:rPr lang="en-US" altLang="ko-KR" sz="1400" dirty="0" smtClean="0"/>
              <a:t>. Suction</a:t>
            </a:r>
            <a:r>
              <a:rPr lang="ko-KR" altLang="ko-KR" sz="1400" dirty="0" smtClean="0"/>
              <a:t> 후 관찰한</a:t>
            </a:r>
            <a:r>
              <a:rPr lang="en-US" altLang="ko-KR" sz="1400" dirty="0" smtClean="0"/>
              <a:t> RB3 orifice</a:t>
            </a:r>
            <a:r>
              <a:rPr lang="ko-KR" altLang="ko-KR" sz="1400" dirty="0" smtClean="0"/>
              <a:t>는</a:t>
            </a:r>
            <a:r>
              <a:rPr lang="en-US" altLang="ko-KR" sz="1400" dirty="0" smtClean="0"/>
              <a:t> mucosal swelling</a:t>
            </a:r>
            <a:r>
              <a:rPr lang="ko-KR" altLang="ko-KR" sz="1400" dirty="0" smtClean="0"/>
              <a:t>으로 </a:t>
            </a:r>
            <a:r>
              <a:rPr lang="ko-KR" altLang="ko-KR" sz="1400" dirty="0"/>
              <a:t>인한</a:t>
            </a:r>
            <a:r>
              <a:rPr lang="en-US" altLang="ko-KR" sz="1400" dirty="0"/>
              <a:t> stenosis </a:t>
            </a:r>
            <a:r>
              <a:rPr lang="ko-KR" altLang="ko-KR" sz="1400" dirty="0"/>
              <a:t>소견을 보였고</a:t>
            </a:r>
            <a:r>
              <a:rPr lang="en-US" altLang="ko-KR" sz="1400" dirty="0"/>
              <a:t>, </a:t>
            </a:r>
            <a:r>
              <a:rPr lang="en-US" altLang="ko-KR" sz="1400" dirty="0" smtClean="0"/>
              <a:t>5.9mm </a:t>
            </a:r>
            <a:r>
              <a:rPr lang="en-US" altLang="ko-KR" sz="1400" dirty="0"/>
              <a:t>scope passing</a:t>
            </a:r>
            <a:r>
              <a:rPr lang="ko-KR" altLang="ko-KR" sz="1400" dirty="0"/>
              <a:t>은 되지 않고</a:t>
            </a:r>
            <a:r>
              <a:rPr lang="en-US" altLang="ko-KR" sz="1400" dirty="0"/>
              <a:t>, biopsy </a:t>
            </a:r>
            <a:r>
              <a:rPr lang="en-US" altLang="ko-KR" sz="1400" dirty="0" err="1"/>
              <a:t>forcep</a:t>
            </a:r>
            <a:r>
              <a:rPr lang="ko-KR" altLang="ko-KR" sz="1400" dirty="0"/>
              <a:t>은 통과하였음</a:t>
            </a:r>
            <a:r>
              <a:rPr lang="en-US" altLang="ko-KR" sz="1400" dirty="0"/>
              <a:t>. RB3 orifice</a:t>
            </a:r>
            <a:r>
              <a:rPr lang="ko-KR" altLang="ko-KR" sz="1400" dirty="0"/>
              <a:t>에서</a:t>
            </a:r>
            <a:r>
              <a:rPr lang="en-US" altLang="ko-KR" sz="1400" dirty="0"/>
              <a:t> bronchial washing, tissue culture, </a:t>
            </a:r>
            <a:r>
              <a:rPr lang="en-US" altLang="ko-KR" sz="1400" dirty="0" err="1"/>
              <a:t>endobronchial</a:t>
            </a:r>
            <a:r>
              <a:rPr lang="en-US" altLang="ko-KR" sz="1400" dirty="0"/>
              <a:t> biopsy </a:t>
            </a:r>
            <a:r>
              <a:rPr lang="ko-KR" altLang="ko-KR" sz="1400" dirty="0" smtClean="0"/>
              <a:t>진행</a:t>
            </a:r>
            <a:r>
              <a:rPr lang="ko-KR" altLang="en-US" sz="1400" dirty="0"/>
              <a:t>함</a:t>
            </a:r>
            <a:r>
              <a:rPr lang="en-US" altLang="ko-KR" sz="1400" dirty="0" smtClean="0"/>
              <a:t>.</a:t>
            </a:r>
            <a:endParaRPr lang="ko-KR" altLang="ko-KR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ko-KR" sz="1400" b="1" dirty="0"/>
              <a:t>- Lt. Bronchus</a:t>
            </a:r>
            <a:endParaRPr lang="ko-KR" altLang="ko-KR" sz="1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ko-KR" sz="1400" dirty="0"/>
              <a:t>no </a:t>
            </a:r>
            <a:r>
              <a:rPr lang="en-US" altLang="ko-KR" sz="1400" dirty="0" err="1"/>
              <a:t>endobronchial</a:t>
            </a:r>
            <a:r>
              <a:rPr lang="en-US" altLang="ko-KR" sz="1400" dirty="0"/>
              <a:t> lesion and no mucosal </a:t>
            </a:r>
            <a:r>
              <a:rPr lang="en-US" altLang="ko-KR" sz="1400" dirty="0" smtClean="0"/>
              <a:t>change</a:t>
            </a:r>
            <a:endParaRPr lang="ko-KR" altLang="ko-KR" sz="1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l="32082" r="17586"/>
          <a:stretch/>
        </p:blipFill>
        <p:spPr>
          <a:xfrm>
            <a:off x="6152138" y="1410157"/>
            <a:ext cx="2904026" cy="2682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292" y="1499058"/>
            <a:ext cx="16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Right 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 Carina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73430" y="1499058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RUL Orifice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74152" y="1499058"/>
            <a:ext cx="14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RUL bronchus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234777" y="2748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Case #2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370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800" dirty="0">
                <a:latin typeface="+mj-ea"/>
              </a:rPr>
              <a:t>Case 3. F/52  #2332145</a:t>
            </a:r>
            <a:endParaRPr lang="ko-KR" altLang="en-US" sz="4800" b="1" dirty="0">
              <a:latin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010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2"/>
          <a:srcRect l="39819" t="8621" r="19296" b="4329"/>
          <a:stretch/>
        </p:blipFill>
        <p:spPr>
          <a:xfrm>
            <a:off x="154272" y="1461872"/>
            <a:ext cx="2855445" cy="282700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39819" t="8445" r="19214" b="3804"/>
          <a:stretch/>
        </p:blipFill>
        <p:spPr>
          <a:xfrm>
            <a:off x="6164405" y="1467517"/>
            <a:ext cx="2826953" cy="281571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rcRect l="39819" t="8796" r="19540" b="4504"/>
          <a:stretch/>
        </p:blipFill>
        <p:spPr>
          <a:xfrm>
            <a:off x="3153997" y="1468737"/>
            <a:ext cx="2836005" cy="281327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7942"/>
            <a:ext cx="8534400" cy="1415506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FOB #1 (2019.02.11)</a:t>
            </a:r>
            <a:endParaRPr lang="ko-KR" altLang="en-US" sz="4000" dirty="0">
              <a:latin typeface="+mj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2642" y="4492171"/>
            <a:ext cx="8838716" cy="191588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Rt.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ko-KR" altLang="ko-KR" sz="1400" dirty="0"/>
              <a:t>전반적으로</a:t>
            </a:r>
            <a:r>
              <a:rPr lang="en-US" altLang="ko-KR" sz="1400" dirty="0"/>
              <a:t> mucosa</a:t>
            </a:r>
            <a:r>
              <a:rPr lang="ko-KR" altLang="ko-KR" sz="1400" dirty="0"/>
              <a:t>의</a:t>
            </a:r>
            <a:r>
              <a:rPr lang="en-US" altLang="ko-KR" sz="1400" dirty="0"/>
              <a:t> edematous</a:t>
            </a:r>
            <a:r>
              <a:rPr lang="ko-KR" altLang="ko-KR" sz="1400" dirty="0"/>
              <a:t>한 소견 보였으며</a:t>
            </a:r>
            <a:r>
              <a:rPr lang="en-US" altLang="ko-KR" sz="1400" dirty="0"/>
              <a:t>, RB10 </a:t>
            </a:r>
            <a:r>
              <a:rPr lang="ko-KR" altLang="ko-KR" sz="1400" dirty="0"/>
              <a:t>부위에서 다량의 객담 확인되어</a:t>
            </a:r>
            <a:r>
              <a:rPr lang="en-US" altLang="ko-KR" sz="1400" dirty="0"/>
              <a:t> suction </a:t>
            </a:r>
            <a:r>
              <a:rPr lang="ko-KR" altLang="ko-KR" sz="1400" dirty="0"/>
              <a:t>시행함</a:t>
            </a:r>
            <a:r>
              <a:rPr lang="en-US" altLang="ko-KR" sz="1400" dirty="0"/>
              <a:t>. RB10 </a:t>
            </a:r>
            <a:r>
              <a:rPr lang="ko-KR" altLang="ko-KR" sz="1400" dirty="0"/>
              <a:t>부위</a:t>
            </a:r>
            <a:r>
              <a:rPr lang="en-US" altLang="ko-KR" sz="1400" dirty="0"/>
              <a:t> r/o mass, r/o Secretion</a:t>
            </a:r>
            <a:r>
              <a:rPr lang="ko-KR" altLang="ko-KR" sz="1400" dirty="0"/>
              <a:t>으로</a:t>
            </a:r>
            <a:r>
              <a:rPr lang="en-US" altLang="ko-KR" sz="1400" dirty="0"/>
              <a:t> obstruction </a:t>
            </a:r>
            <a:r>
              <a:rPr lang="ko-KR" altLang="ko-KR" sz="1400" dirty="0"/>
              <a:t>되어 있어</a:t>
            </a:r>
            <a:r>
              <a:rPr lang="en-US" altLang="ko-KR" sz="1400" dirty="0"/>
              <a:t> Bacterial, fungal </a:t>
            </a:r>
            <a:r>
              <a:rPr lang="en-US" altLang="ko-KR" sz="1400" dirty="0" err="1"/>
              <a:t>Cx</a:t>
            </a:r>
            <a:r>
              <a:rPr lang="en-US" altLang="ko-KR" sz="1400" dirty="0"/>
              <a:t> </a:t>
            </a:r>
            <a:r>
              <a:rPr lang="ko-KR" altLang="ko-KR" sz="1400" dirty="0"/>
              <a:t>포함한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endobiospy</a:t>
            </a:r>
            <a:r>
              <a:rPr lang="en-US" altLang="ko-KR" sz="1400" dirty="0"/>
              <a:t> </a:t>
            </a:r>
            <a:r>
              <a:rPr lang="ko-KR" altLang="ko-KR" sz="1400" dirty="0"/>
              <a:t>시행하였으며</a:t>
            </a:r>
            <a:r>
              <a:rPr lang="en-US" altLang="ko-KR" sz="1400" dirty="0"/>
              <a:t>, obstruction </a:t>
            </a:r>
            <a:r>
              <a:rPr lang="ko-KR" altLang="ko-KR" sz="1400" dirty="0"/>
              <a:t>으로</a:t>
            </a:r>
            <a:r>
              <a:rPr lang="en-US" altLang="ko-KR" sz="1400" dirty="0"/>
              <a:t> BAL </a:t>
            </a:r>
            <a:r>
              <a:rPr lang="ko-KR" altLang="ko-KR" sz="1400" dirty="0"/>
              <a:t>시행하지 못하고</a:t>
            </a:r>
            <a:r>
              <a:rPr lang="en-US" altLang="ko-KR" sz="1400" dirty="0"/>
              <a:t> washing </a:t>
            </a:r>
            <a:r>
              <a:rPr lang="ko-KR" altLang="ko-KR" sz="1400" dirty="0"/>
              <a:t>후 검사 종료함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Forcep</a:t>
            </a:r>
            <a:r>
              <a:rPr lang="en-US" altLang="ko-KR" sz="1400" dirty="0"/>
              <a:t> </a:t>
            </a:r>
            <a:r>
              <a:rPr lang="ko-KR" altLang="ko-KR" sz="1400" dirty="0"/>
              <a:t>으로</a:t>
            </a:r>
            <a:r>
              <a:rPr lang="en-US" altLang="ko-KR" sz="1400" dirty="0"/>
              <a:t> RB 10 </a:t>
            </a:r>
            <a:r>
              <a:rPr lang="ko-KR" altLang="ko-KR" sz="1400" dirty="0"/>
              <a:t>부위 진입 시</a:t>
            </a:r>
            <a:r>
              <a:rPr lang="en-US" altLang="ko-KR" sz="1400" dirty="0"/>
              <a:t> easy touch bleeding </a:t>
            </a:r>
            <a:r>
              <a:rPr lang="ko-KR" altLang="ko-KR" sz="1400" dirty="0"/>
              <a:t>소견 보였음</a:t>
            </a:r>
            <a:r>
              <a:rPr lang="en-US" altLang="ko-KR" sz="1400" dirty="0"/>
              <a:t>. </a:t>
            </a:r>
            <a:r>
              <a:rPr lang="ko-KR" altLang="ko-KR" sz="1400" dirty="0"/>
              <a:t>소량의</a:t>
            </a:r>
            <a:r>
              <a:rPr lang="en-US" altLang="ko-KR" sz="1400" dirty="0"/>
              <a:t> clear, thick secretion </a:t>
            </a:r>
            <a:r>
              <a:rPr lang="ko-KR" altLang="ko-KR" sz="1400" dirty="0"/>
              <a:t>있어</a:t>
            </a:r>
            <a:r>
              <a:rPr lang="en-US" altLang="ko-KR" sz="1400" dirty="0"/>
              <a:t> suction </a:t>
            </a:r>
            <a:r>
              <a:rPr lang="ko-KR" altLang="ko-KR" sz="1400" dirty="0"/>
              <a:t>하여 제거함</a:t>
            </a:r>
            <a:r>
              <a:rPr lang="en-US" altLang="ko-KR" sz="1400" dirty="0"/>
              <a:t>.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Lt.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No </a:t>
            </a:r>
            <a:r>
              <a:rPr lang="en-US" altLang="ko-KR" sz="1400" dirty="0" err="1"/>
              <a:t>endobronchial</a:t>
            </a:r>
            <a:r>
              <a:rPr lang="en-US" altLang="ko-KR" sz="1400" dirty="0"/>
              <a:t> lesion or mucosal </a:t>
            </a:r>
            <a:r>
              <a:rPr lang="en-US" altLang="ko-KR" sz="1400" dirty="0" smtClean="0"/>
              <a:t>change</a:t>
            </a:r>
            <a:endParaRPr lang="ko-KR" altLang="ko-KR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85596" y="1461872"/>
            <a:ext cx="860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RBI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84120" y="146873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RB10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97489" y="146873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RB10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34777" y="2748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Case #3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585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/>
          <a:srcRect l="39819" t="8445" r="19540" b="4505"/>
          <a:stretch/>
        </p:blipFill>
        <p:spPr>
          <a:xfrm>
            <a:off x="6132998" y="1453926"/>
            <a:ext cx="2858360" cy="284690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/>
          <a:srcRect l="39738" t="8094" r="19703" b="3980"/>
          <a:stretch/>
        </p:blipFill>
        <p:spPr>
          <a:xfrm>
            <a:off x="152642" y="1453926"/>
            <a:ext cx="2807734" cy="283028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l="39901" t="8446" r="19458" b="4154"/>
          <a:stretch/>
        </p:blipFill>
        <p:spPr>
          <a:xfrm>
            <a:off x="3131544" y="1453926"/>
            <a:ext cx="2830286" cy="283028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7942"/>
            <a:ext cx="8534400" cy="1415506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FOB #2 (2019.06.04)</a:t>
            </a:r>
            <a:endParaRPr lang="ko-KR" altLang="en-US" sz="4000" dirty="0">
              <a:latin typeface="+mj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2642" y="4492170"/>
            <a:ext cx="8838716" cy="22261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Dynamic </a:t>
            </a:r>
            <a:r>
              <a:rPr lang="en-US" altLang="ko-KR" sz="1400" dirty="0" smtClean="0"/>
              <a:t>obstruction. Bronchus </a:t>
            </a:r>
            <a:r>
              <a:rPr lang="ko-KR" altLang="ko-KR" sz="1400" dirty="0"/>
              <a:t>전반적으로</a:t>
            </a:r>
            <a:r>
              <a:rPr lang="en-US" altLang="ko-KR" sz="1400" dirty="0"/>
              <a:t> atrophic change </a:t>
            </a:r>
            <a:r>
              <a:rPr lang="ko-KR" altLang="ko-KR" sz="1400" dirty="0"/>
              <a:t>보임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Rt.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 smtClean="0"/>
              <a:t>No </a:t>
            </a:r>
            <a:r>
              <a:rPr lang="en-US" altLang="ko-KR" sz="1400" dirty="0" err="1" smtClean="0"/>
              <a:t>Endobronchial</a:t>
            </a:r>
            <a:r>
              <a:rPr lang="en-US" altLang="ko-KR" sz="1400" dirty="0" smtClean="0"/>
              <a:t> mass.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 smtClean="0"/>
              <a:t>Bronchus </a:t>
            </a:r>
            <a:r>
              <a:rPr lang="ko-KR" altLang="ko-KR" sz="1400" dirty="0"/>
              <a:t>전반적으로</a:t>
            </a:r>
            <a:r>
              <a:rPr lang="en-US" altLang="ko-KR" sz="1400" dirty="0"/>
              <a:t> yellow thick secretion </a:t>
            </a:r>
            <a:r>
              <a:rPr lang="ko-KR" altLang="ko-KR" sz="1400" dirty="0" smtClean="0"/>
              <a:t>다량</a:t>
            </a:r>
            <a:r>
              <a:rPr lang="en-US" altLang="ko-KR" sz="1400" dirty="0" smtClean="0"/>
              <a:t>. RLL</a:t>
            </a:r>
            <a:r>
              <a:rPr lang="ko-KR" altLang="ko-KR" sz="1400" dirty="0"/>
              <a:t>에서는 지속적으로</a:t>
            </a:r>
            <a:r>
              <a:rPr lang="en-US" altLang="ko-KR" sz="1400" dirty="0"/>
              <a:t> secretion </a:t>
            </a:r>
            <a:r>
              <a:rPr lang="ko-KR" altLang="ko-KR" sz="1400" dirty="0"/>
              <a:t>올라오는 </a:t>
            </a:r>
            <a:r>
              <a:rPr lang="ko-KR" altLang="ko-KR" sz="1400" dirty="0" smtClean="0"/>
              <a:t>것 확인</a:t>
            </a:r>
            <a:r>
              <a:rPr lang="en-US" altLang="ko-KR" sz="14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 smtClean="0"/>
              <a:t>RLL</a:t>
            </a:r>
            <a:r>
              <a:rPr lang="ko-KR" altLang="ko-KR" sz="1400" dirty="0"/>
              <a:t>에서</a:t>
            </a:r>
            <a:r>
              <a:rPr lang="en-US" altLang="ko-KR" sz="1400" dirty="0"/>
              <a:t> BAL (100 → 17cc) </a:t>
            </a:r>
            <a:r>
              <a:rPr lang="ko-KR" altLang="ko-KR" sz="1400" dirty="0"/>
              <a:t>시행함</a:t>
            </a:r>
            <a:r>
              <a:rPr lang="en-US" altLang="ko-KR" sz="1400" dirty="0"/>
              <a:t>. </a:t>
            </a:r>
            <a:r>
              <a:rPr lang="en-US" altLang="ko-KR" sz="1400" dirty="0" smtClean="0"/>
              <a:t>RB </a:t>
            </a:r>
            <a:r>
              <a:rPr lang="en-US" altLang="ko-KR" sz="1400" dirty="0"/>
              <a:t>8 &amp; RB 10</a:t>
            </a:r>
            <a:r>
              <a:rPr lang="ko-KR" altLang="ko-KR" sz="1400" dirty="0"/>
              <a:t>에서</a:t>
            </a:r>
            <a:r>
              <a:rPr lang="en-US" altLang="ko-KR" sz="1400" dirty="0"/>
              <a:t> TBLB * 14</a:t>
            </a:r>
            <a:r>
              <a:rPr lang="ko-KR" altLang="ko-KR" sz="1400" dirty="0"/>
              <a:t>회</a:t>
            </a:r>
            <a:r>
              <a:rPr lang="en-US" altLang="ko-KR" sz="1400" dirty="0"/>
              <a:t> (RB 8 9</a:t>
            </a:r>
            <a:r>
              <a:rPr lang="ko-KR" altLang="ko-KR" sz="1400" dirty="0"/>
              <a:t>회</a:t>
            </a:r>
            <a:r>
              <a:rPr lang="en-US" altLang="ko-KR" sz="1400" dirty="0"/>
              <a:t>, RB 10 5</a:t>
            </a:r>
            <a:r>
              <a:rPr lang="ko-KR" altLang="ko-KR" sz="1400" dirty="0"/>
              <a:t>회</a:t>
            </a:r>
            <a:r>
              <a:rPr lang="en-US" altLang="ko-KR" sz="1400" dirty="0"/>
              <a:t>) + Tissue </a:t>
            </a:r>
            <a:r>
              <a:rPr lang="en-US" altLang="ko-KR" sz="1400" dirty="0" err="1"/>
              <a:t>Cx</a:t>
            </a:r>
            <a:r>
              <a:rPr lang="en-US" altLang="ko-KR" sz="1400" dirty="0"/>
              <a:t>/Fungal </a:t>
            </a:r>
            <a:r>
              <a:rPr lang="en-US" altLang="ko-KR" sz="1400" dirty="0" err="1"/>
              <a:t>Cx</a:t>
            </a:r>
            <a:r>
              <a:rPr lang="en-US" altLang="ko-KR" sz="1400" dirty="0"/>
              <a:t> </a:t>
            </a:r>
            <a:r>
              <a:rPr lang="ko-KR" altLang="ko-KR" sz="1400" dirty="0"/>
              <a:t>시행함</a:t>
            </a:r>
            <a:r>
              <a:rPr lang="en-US" altLang="ko-KR" sz="1400" dirty="0"/>
              <a:t>. 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Lt.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No </a:t>
            </a:r>
            <a:r>
              <a:rPr lang="en-US" altLang="ko-KR" sz="1400" dirty="0" err="1"/>
              <a:t>Endobronchial</a:t>
            </a:r>
            <a:r>
              <a:rPr lang="en-US" altLang="ko-KR" sz="1400" dirty="0"/>
              <a:t> mass. </a:t>
            </a:r>
            <a:r>
              <a:rPr lang="en-US" altLang="ko-KR" sz="1400" dirty="0" smtClean="0"/>
              <a:t>Bronchus </a:t>
            </a:r>
            <a:r>
              <a:rPr lang="ko-KR" altLang="ko-KR" sz="1400" dirty="0"/>
              <a:t>전반적으로</a:t>
            </a:r>
            <a:r>
              <a:rPr lang="en-US" altLang="ko-KR" sz="1400" dirty="0"/>
              <a:t> yellow thick secretion </a:t>
            </a:r>
            <a:r>
              <a:rPr lang="ko-KR" altLang="ko-KR" sz="1400" dirty="0" err="1" smtClean="0"/>
              <a:t>중간</a:t>
            </a:r>
            <a:r>
              <a:rPr lang="ko-KR" altLang="en-US" sz="1400" dirty="0" err="1"/>
              <a:t>양</a:t>
            </a:r>
            <a:r>
              <a:rPr lang="en-US" altLang="ko-KR" sz="1400" dirty="0" smtClean="0"/>
              <a:t>.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EBUS-TBNA</a:t>
            </a:r>
            <a:r>
              <a:rPr lang="en-US" altLang="ko-KR" sz="1400" dirty="0"/>
              <a:t> at </a:t>
            </a:r>
            <a:r>
              <a:rPr lang="en-US" altLang="ko-KR" sz="1400" dirty="0" err="1"/>
              <a:t>subcarinal</a:t>
            </a:r>
            <a:r>
              <a:rPr lang="en-US" altLang="ko-KR" sz="1400" dirty="0"/>
              <a:t> (7), Rt. Lower </a:t>
            </a:r>
            <a:r>
              <a:rPr lang="en-US" altLang="ko-KR" sz="1400" dirty="0" err="1"/>
              <a:t>paratracheal</a:t>
            </a:r>
            <a:r>
              <a:rPr lang="en-US" altLang="ko-KR" sz="1400" dirty="0"/>
              <a:t> (4R), Rt. </a:t>
            </a:r>
            <a:r>
              <a:rPr lang="en-US" altLang="ko-KR" sz="1400" dirty="0" err="1"/>
              <a:t>Interlobar</a:t>
            </a:r>
            <a:r>
              <a:rPr lang="en-US" altLang="ko-KR" sz="1400" dirty="0"/>
              <a:t> (11R) lymph nodes</a:t>
            </a:r>
            <a:endParaRPr lang="ko-KR" altLang="ko-KR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85596" y="1461872"/>
            <a:ext cx="107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RB8-10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84120" y="1468737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RB10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97489" y="1468737"/>
            <a:ext cx="117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BAL @ RLL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234777" y="2748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Case #3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513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40227" t="9673" r="18155" b="1352"/>
          <a:stretch/>
        </p:blipFill>
        <p:spPr>
          <a:xfrm>
            <a:off x="6158482" y="1495957"/>
            <a:ext cx="2832876" cy="281624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40227" t="9673" r="18155" b="1352"/>
          <a:stretch/>
        </p:blipFill>
        <p:spPr>
          <a:xfrm>
            <a:off x="3164671" y="1495957"/>
            <a:ext cx="2869294" cy="285244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l="40227" t="9672" r="18074" b="1527"/>
          <a:stretch/>
        </p:blipFill>
        <p:spPr>
          <a:xfrm>
            <a:off x="152642" y="1489092"/>
            <a:ext cx="2887512" cy="285931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7942"/>
            <a:ext cx="8534400" cy="1415506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FOB #3 (2019.06.07)</a:t>
            </a:r>
            <a:endParaRPr lang="ko-KR" altLang="en-US" sz="4000" dirty="0">
              <a:latin typeface="+mj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2642" y="4601031"/>
            <a:ext cx="8838716" cy="191588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Rt.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 smtClean="0"/>
              <a:t>RB </a:t>
            </a:r>
            <a:r>
              <a:rPr lang="en-US" altLang="ko-KR" sz="1400" dirty="0"/>
              <a:t>8-10</a:t>
            </a:r>
            <a:r>
              <a:rPr lang="ko-KR" altLang="ko-KR" sz="1400" dirty="0"/>
              <a:t>의 </a:t>
            </a:r>
            <a:r>
              <a:rPr lang="en-US" altLang="ko-KR" sz="1400" dirty="0"/>
              <a:t>distal portion</a:t>
            </a:r>
            <a:r>
              <a:rPr lang="ko-KR" altLang="ko-KR" sz="1400" dirty="0"/>
              <a:t>으로</a:t>
            </a:r>
            <a:r>
              <a:rPr lang="en-US" altLang="ko-KR" sz="1400" dirty="0"/>
              <a:t> very thick secretion</a:t>
            </a:r>
            <a:r>
              <a:rPr lang="ko-KR" altLang="ko-KR" sz="1400" dirty="0"/>
              <a:t>이</a:t>
            </a:r>
            <a:r>
              <a:rPr lang="en-US" altLang="ko-KR" sz="1400" dirty="0"/>
              <a:t> bronchus </a:t>
            </a:r>
            <a:r>
              <a:rPr lang="ko-KR" altLang="ko-KR" sz="1400" dirty="0"/>
              <a:t>막고 있는 </a:t>
            </a:r>
            <a:r>
              <a:rPr lang="ko-KR" altLang="ko-KR" sz="1400" dirty="0" smtClean="0"/>
              <a:t>양상</a:t>
            </a:r>
            <a:r>
              <a:rPr lang="en-US" altLang="ko-KR" sz="1400" dirty="0" smtClean="0"/>
              <a:t>. (</a:t>
            </a:r>
            <a:r>
              <a:rPr lang="ko-KR" altLang="ko-KR" sz="1400" dirty="0"/>
              <a:t>이전 검사와 비교 시</a:t>
            </a:r>
            <a:r>
              <a:rPr lang="en-US" altLang="ko-KR" sz="1400" dirty="0"/>
              <a:t> RLL yellow secretion </a:t>
            </a:r>
            <a:r>
              <a:rPr lang="ko-KR" altLang="ko-KR" sz="1400" dirty="0"/>
              <a:t>양은 확연히 </a:t>
            </a:r>
            <a:r>
              <a:rPr lang="ko-KR" altLang="ko-KR" sz="1400" dirty="0" smtClean="0"/>
              <a:t>감</a:t>
            </a:r>
            <a:r>
              <a:rPr lang="ko-KR" altLang="en-US" sz="1400" dirty="0" smtClean="0"/>
              <a:t>소</a:t>
            </a:r>
            <a:r>
              <a:rPr lang="en-US" altLang="ko-KR" sz="1400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 smtClean="0"/>
              <a:t>RB </a:t>
            </a:r>
            <a:r>
              <a:rPr lang="en-US" altLang="ko-KR" sz="1400" dirty="0"/>
              <a:t>9 orifice</a:t>
            </a:r>
            <a:r>
              <a:rPr lang="ko-KR" altLang="ko-KR" sz="1400" dirty="0"/>
              <a:t>로</a:t>
            </a:r>
            <a:r>
              <a:rPr lang="en-US" altLang="ko-KR" sz="1400" dirty="0"/>
              <a:t> r/o </a:t>
            </a:r>
            <a:r>
              <a:rPr lang="en-US" altLang="ko-KR" sz="1400" dirty="0" err="1"/>
              <a:t>endolesion</a:t>
            </a:r>
            <a:r>
              <a:rPr lang="en-US" altLang="ko-KR" sz="1400" dirty="0"/>
              <a:t> </a:t>
            </a:r>
            <a:r>
              <a:rPr lang="en-US" altLang="ko-KR" sz="1400" dirty="0" smtClean="0"/>
              <a:t>(</a:t>
            </a:r>
            <a:r>
              <a:rPr lang="en-US" altLang="ko-KR" sz="1400" dirty="0"/>
              <a:t>more likely impacted secretion) </a:t>
            </a:r>
            <a:r>
              <a:rPr lang="ko-KR" altLang="en-US" sz="1400" dirty="0" smtClean="0"/>
              <a:t>소견으로 </a:t>
            </a:r>
            <a:r>
              <a:rPr lang="en-US" altLang="ko-KR" sz="1400" dirty="0" smtClean="0"/>
              <a:t>FOB </a:t>
            </a:r>
            <a:r>
              <a:rPr lang="en-US" altLang="ko-KR" sz="1400" dirty="0" err="1" smtClean="0"/>
              <a:t>Bx</a:t>
            </a:r>
            <a:r>
              <a:rPr lang="ko-KR" altLang="ko-KR" sz="1400" dirty="0" smtClean="0"/>
              <a:t> </a:t>
            </a:r>
            <a:r>
              <a:rPr lang="ko-KR" altLang="ko-KR" sz="1400" dirty="0"/>
              <a:t>및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forcep</a:t>
            </a:r>
            <a:r>
              <a:rPr lang="ko-KR" altLang="ko-KR" sz="1400" dirty="0"/>
              <a:t>으로</a:t>
            </a:r>
            <a:r>
              <a:rPr lang="en-US" altLang="ko-KR" sz="1400" dirty="0"/>
              <a:t> manual secretion removal </a:t>
            </a:r>
            <a:r>
              <a:rPr lang="ko-KR" altLang="ko-KR" sz="1400" dirty="0" smtClean="0"/>
              <a:t>시행</a:t>
            </a:r>
            <a:r>
              <a:rPr lang="en-US" altLang="ko-KR" sz="1400" dirty="0" smtClean="0"/>
              <a:t>.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 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b="1" dirty="0"/>
              <a:t>- Lt. Bronchus</a:t>
            </a:r>
            <a:endParaRPr lang="ko-KR" altLang="ko-KR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ko-KR" sz="1400" dirty="0"/>
              <a:t>No </a:t>
            </a:r>
            <a:r>
              <a:rPr lang="en-US" altLang="ko-KR" sz="1400" dirty="0" err="1"/>
              <a:t>endobronchial</a:t>
            </a:r>
            <a:r>
              <a:rPr lang="en-US" altLang="ko-KR" sz="1400" dirty="0"/>
              <a:t> lesion &amp; mucosal change. </a:t>
            </a:r>
            <a:r>
              <a:rPr lang="ko-KR" altLang="ko-KR" sz="1400" dirty="0"/>
              <a:t>이전 검사와 비교 시</a:t>
            </a:r>
            <a:r>
              <a:rPr lang="en-US" altLang="ko-KR" sz="1400" dirty="0"/>
              <a:t> secretion </a:t>
            </a:r>
            <a:r>
              <a:rPr lang="ko-KR" altLang="ko-KR" sz="1400" dirty="0"/>
              <a:t>감소 보임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596" y="1489092"/>
            <a:ext cx="860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RB8-10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84120" y="1495957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RB9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97489" y="1495957"/>
            <a:ext cx="1927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RB9, after removal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34777" y="2748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Case #3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32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</TotalTime>
  <Words>262</Words>
  <Application>Microsoft Office PowerPoint</Application>
  <PresentationFormat>화면 슬라이드 쇼(4:3)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Office Theme</vt:lpstr>
      <vt:lpstr>Chest Conference </vt:lpstr>
      <vt:lpstr>Case 2. F/59  #2741356</vt:lpstr>
      <vt:lpstr>FOB (2018.05.10)</vt:lpstr>
      <vt:lpstr>Case 3. F/52  #2332145</vt:lpstr>
      <vt:lpstr>FOB #1 (2019.02.11)</vt:lpstr>
      <vt:lpstr>FOB #2 (2019.06.04)</vt:lpstr>
      <vt:lpstr>FOB #3 (2019.06.07)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 </dc:title>
  <dc:creator>SV34BO4WDS029</dc:creator>
  <cp:lastModifiedBy>SV34BO4WDS029</cp:lastModifiedBy>
  <cp:revision>9</cp:revision>
  <dcterms:created xsi:type="dcterms:W3CDTF">2019-12-18T01:10:33Z</dcterms:created>
  <dcterms:modified xsi:type="dcterms:W3CDTF">2019-12-18T07:39:55Z</dcterms:modified>
</cp:coreProperties>
</file>