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358" r:id="rId3"/>
    <p:sldId id="365" r:id="rId4"/>
    <p:sldId id="366" r:id="rId5"/>
    <p:sldId id="367" r:id="rId6"/>
    <p:sldId id="377" r:id="rId7"/>
    <p:sldId id="379" r:id="rId8"/>
    <p:sldId id="383" r:id="rId9"/>
    <p:sldId id="384" r:id="rId10"/>
    <p:sldId id="380" r:id="rId11"/>
    <p:sldId id="381" r:id="rId12"/>
    <p:sldId id="388" r:id="rId13"/>
    <p:sldId id="396" r:id="rId14"/>
    <p:sldId id="391" r:id="rId15"/>
    <p:sldId id="373" r:id="rId16"/>
    <p:sldId id="420" r:id="rId17"/>
    <p:sldId id="421" r:id="rId18"/>
    <p:sldId id="422" r:id="rId19"/>
    <p:sldId id="423" r:id="rId20"/>
    <p:sldId id="399" r:id="rId21"/>
    <p:sldId id="424" r:id="rId22"/>
    <p:sldId id="418" r:id="rId23"/>
    <p:sldId id="419" r:id="rId24"/>
    <p:sldId id="425" r:id="rId25"/>
    <p:sldId id="364" r:id="rId26"/>
    <p:sldId id="427" r:id="rId27"/>
    <p:sldId id="428" r:id="rId28"/>
    <p:sldId id="432" r:id="rId29"/>
  </p:sldIdLst>
  <p:sldSz cx="9144000" cy="6858000" type="screen4x3"/>
  <p:notesSz cx="6858000" cy="9144000"/>
  <p:defaultTex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50014"/>
    <a:srgbClr val="010135"/>
    <a:srgbClr val="010157"/>
    <a:srgbClr val="010163"/>
    <a:srgbClr val="030355"/>
    <a:srgbClr val="05165F"/>
    <a:srgbClr val="061C78"/>
    <a:srgbClr val="16387C"/>
  </p:clrMru>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8588" autoAdjust="0"/>
    <p:restoredTop sz="82684" autoAdjust="0"/>
  </p:normalViewPr>
  <p:slideViewPr>
    <p:cSldViewPr>
      <p:cViewPr varScale="1">
        <p:scale>
          <a:sx n="84" d="100"/>
          <a:sy n="84" d="100"/>
        </p:scale>
        <p:origin x="-96"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14"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2AF0D5BA-65E6-4BC7-94FB-77D866C986B0}" type="datetimeFigureOut">
              <a:rPr lang="ko-KR" altLang="en-US"/>
              <a:pPr>
                <a:defRPr/>
              </a:pPr>
              <a:t>2013-02-27</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2C418639-CE22-4408-B031-FDE1A4C98161}"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C9EF9ABF-7DC4-423D-9C05-39911B5F2C20}" type="datetimeFigureOut">
              <a:rPr lang="ko-KR" altLang="en-US"/>
              <a:pPr>
                <a:defRPr/>
              </a:pPr>
              <a:t>2013-02-27</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ko-KR" altLang="en-US" noProof="0" smtClean="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031D69FE-1E9C-4DEF-8E98-BD06537F9FA1}"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n-lt"/>
        <a:ea typeface="+mn-ea"/>
        <a:cs typeface="+mn-cs"/>
      </a:defRPr>
    </a:lvl1pPr>
    <a:lvl2pPr marL="457200" algn="l" rtl="0" eaLnBrk="0" fontAlgn="base" latinLnBrk="1" hangingPunct="0">
      <a:spcBef>
        <a:spcPct val="30000"/>
      </a:spcBef>
      <a:spcAft>
        <a:spcPct val="0"/>
      </a:spcAft>
      <a:defRPr sz="1200" kern="1200">
        <a:solidFill>
          <a:schemeClr val="tx1"/>
        </a:solidFill>
        <a:latin typeface="+mn-lt"/>
        <a:ea typeface="+mn-ea"/>
        <a:cs typeface="+mn-cs"/>
      </a:defRPr>
    </a:lvl2pPr>
    <a:lvl3pPr marL="914400" algn="l" rtl="0" eaLnBrk="0" fontAlgn="base" latinLnBrk="1" hangingPunct="0">
      <a:spcBef>
        <a:spcPct val="30000"/>
      </a:spcBef>
      <a:spcAft>
        <a:spcPct val="0"/>
      </a:spcAft>
      <a:defRPr sz="1200" kern="1200">
        <a:solidFill>
          <a:schemeClr val="tx1"/>
        </a:solidFill>
        <a:latin typeface="+mn-lt"/>
        <a:ea typeface="+mn-ea"/>
        <a:cs typeface="+mn-cs"/>
      </a:defRPr>
    </a:lvl3pPr>
    <a:lvl4pPr marL="1371600" algn="l" rtl="0" eaLnBrk="0" fontAlgn="base" latinLnBrk="1" hangingPunct="0">
      <a:spcBef>
        <a:spcPct val="30000"/>
      </a:spcBef>
      <a:spcAft>
        <a:spcPct val="0"/>
      </a:spcAft>
      <a:defRPr sz="1200" kern="1200">
        <a:solidFill>
          <a:schemeClr val="tx1"/>
        </a:solidFill>
        <a:latin typeface="+mn-lt"/>
        <a:ea typeface="+mn-ea"/>
        <a:cs typeface="+mn-cs"/>
      </a:defRPr>
    </a:lvl4pPr>
    <a:lvl5pPr marL="1828800" algn="l" rtl="0" eaLnBrk="0" fontAlgn="base" latinLnBrk="1" hangingPunct="0">
      <a:spcBef>
        <a:spcPct val="30000"/>
      </a:spcBef>
      <a:spcAft>
        <a:spcPct val="0"/>
      </a:spcAft>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25603"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ko-KR" altLang="en-US" smtClean="0"/>
          </a:p>
        </p:txBody>
      </p:sp>
      <p:sp>
        <p:nvSpPr>
          <p:cNvPr id="25604"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0FE0F9-FF72-4D75-ACC2-0B6D51A07E09}" type="slidenum">
              <a:rPr lang="ko-KR" altLang="en-US" smtClean="0"/>
              <a:pPr/>
              <a:t>1</a:t>
            </a:fld>
            <a:endParaRPr lang="ko-KR"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pic>
        <p:nvPicPr>
          <p:cNvPr id="4"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5"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smtClean="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ctrTitle"/>
          </p:nvPr>
        </p:nvSpPr>
        <p:spPr>
          <a:xfrm>
            <a:off x="685800" y="2130425"/>
            <a:ext cx="7772400" cy="1470025"/>
          </a:xfrm>
        </p:spPr>
        <p:txBody>
          <a:bodyPr/>
          <a:lstStyle>
            <a:lvl1pPr>
              <a:defRPr>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smtClean="0"/>
              <a:t>마스터 부제목 스타일 편집</a:t>
            </a:r>
            <a:endParaRPr lang="ko-KR" altLang="en-US" dirty="0"/>
          </a:p>
        </p:txBody>
      </p:sp>
      <p:sp>
        <p:nvSpPr>
          <p:cNvPr id="6" name="날짜 개체 틀 3"/>
          <p:cNvSpPr>
            <a:spLocks noGrp="1"/>
          </p:cNvSpPr>
          <p:nvPr>
            <p:ph type="dt" sz="half" idx="10"/>
          </p:nvPr>
        </p:nvSpPr>
        <p:spPr/>
        <p:txBody>
          <a:bodyPr/>
          <a:lstStyle>
            <a:lvl1pPr>
              <a:defRPr/>
            </a:lvl1pPr>
          </a:lstStyle>
          <a:p>
            <a:pPr>
              <a:defRPr/>
            </a:pPr>
            <a:fld id="{AD18E734-3DFE-481A-8378-C464340476B1}" type="datetimeFigureOut">
              <a:rPr lang="ko-KR" altLang="en-US"/>
              <a:pPr>
                <a:defRPr/>
              </a:pPr>
              <a:t>2013-02-27</a:t>
            </a:fld>
            <a:endParaRPr lang="ko-KR" altLang="en-US"/>
          </a:p>
        </p:txBody>
      </p:sp>
      <p:sp>
        <p:nvSpPr>
          <p:cNvPr id="7"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8"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9503EFA0-26B8-4273-9A72-931E80D8C308}" type="slidenum">
              <a:rPr lang="ko-KR" altLang="en-US"/>
              <a:pPr>
                <a:defRPr/>
              </a:pPr>
              <a:t>‹#›</a:t>
            </a:fld>
            <a:endParaRPr lang="ko-KR"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FDEFA94A-116D-4C74-8958-89CA2272B8FC}" type="datetimeFigureOut">
              <a:rPr lang="ko-KR" altLang="en-US"/>
              <a:pPr>
                <a:defRPr/>
              </a:pPr>
              <a:t>2013-02-27</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8423FBF6-8F16-4E7B-9AF7-B07D25CB2CB9}" type="slidenum">
              <a:rPr lang="ko-KR" altLang="en-US"/>
              <a:pPr>
                <a:defRPr/>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F9591967-A38E-4C8B-B84A-80FD078CE1EB}" type="datetimeFigureOut">
              <a:rPr lang="ko-KR" altLang="en-US"/>
              <a:pPr>
                <a:defRPr/>
              </a:pPr>
              <a:t>2013-02-27</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1103C25F-C9DD-4520-BB5E-36674BFA9404}" type="slidenum">
              <a:rPr lang="ko-KR" altLang="en-US"/>
              <a:pPr>
                <a:defRPr/>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cxnSp>
        <p:nvCxnSpPr>
          <p:cNvPr id="4" name="직선 연결선 3"/>
          <p:cNvCxnSpPr/>
          <p:nvPr userDrawn="1"/>
        </p:nvCxnSpPr>
        <p:spPr>
          <a:xfrm>
            <a:off x="428625" y="1428750"/>
            <a:ext cx="8286750" cy="1588"/>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6"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smtClean="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title"/>
          </p:nvPr>
        </p:nvSpPr>
        <p:spPr/>
        <p:txBody>
          <a:bodyPr/>
          <a:lstStyle>
            <a:lvl1pPr>
              <a:defRPr b="1">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내용 개체 틀 2"/>
          <p:cNvSpPr>
            <a:spLocks noGrp="1"/>
          </p:cNvSpPr>
          <p:nvPr>
            <p:ph idx="1"/>
          </p:nvPr>
        </p:nvSpPr>
        <p:spPr/>
        <p:txBody>
          <a:bodyPr/>
          <a:lstStyle>
            <a:lvl1pPr>
              <a:buFont typeface="Wingdings" pitchFamily="2" charset="2"/>
              <a:buChar char="ü"/>
              <a:defRPr>
                <a:solidFill>
                  <a:schemeClr val="accent3">
                    <a:lumMod val="40000"/>
                    <a:lumOff val="60000"/>
                  </a:schemeClr>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7" name="날짜 개체 틀 3"/>
          <p:cNvSpPr>
            <a:spLocks noGrp="1"/>
          </p:cNvSpPr>
          <p:nvPr>
            <p:ph type="dt" sz="half" idx="10"/>
          </p:nvPr>
        </p:nvSpPr>
        <p:spPr/>
        <p:txBody>
          <a:bodyPr/>
          <a:lstStyle>
            <a:lvl1pPr>
              <a:defRPr/>
            </a:lvl1pPr>
          </a:lstStyle>
          <a:p>
            <a:pPr>
              <a:defRPr/>
            </a:pPr>
            <a:fld id="{41FD94FF-5E89-4FCF-874F-ED0E52A8F38E}" type="datetimeFigureOut">
              <a:rPr lang="ko-KR" altLang="en-US"/>
              <a:pPr>
                <a:defRPr/>
              </a:pPr>
              <a:t>2013-02-27</a:t>
            </a:fld>
            <a:endParaRPr lang="ko-KR" altLang="en-US"/>
          </a:p>
        </p:txBody>
      </p:sp>
      <p:sp>
        <p:nvSpPr>
          <p:cNvPr id="8"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9"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406BEA88-A103-422B-A45E-A61A7D6DEC4B}" type="slidenum">
              <a:rPr lang="ko-KR" altLang="en-US"/>
              <a:pPr>
                <a:defRPr/>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lvl1pPr>
              <a:defRPr/>
            </a:lvl1pPr>
          </a:lstStyle>
          <a:p>
            <a:pPr>
              <a:defRPr/>
            </a:pPr>
            <a:fld id="{930D5AB6-761F-475B-9D0D-FF1D183BA8F7}" type="datetimeFigureOut">
              <a:rPr lang="ko-KR" altLang="en-US"/>
              <a:pPr>
                <a:defRPr/>
              </a:pPr>
              <a:t>2013-02-27</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722246B6-998F-4F8D-8599-27C9045815FF}" type="slidenum">
              <a:rPr lang="ko-KR" altLang="en-US"/>
              <a:pPr>
                <a:defRPr/>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3"/>
          <p:cNvSpPr>
            <a:spLocks noGrp="1"/>
          </p:cNvSpPr>
          <p:nvPr>
            <p:ph type="dt" sz="half" idx="10"/>
          </p:nvPr>
        </p:nvSpPr>
        <p:spPr/>
        <p:txBody>
          <a:bodyPr/>
          <a:lstStyle>
            <a:lvl1pPr>
              <a:defRPr/>
            </a:lvl1pPr>
          </a:lstStyle>
          <a:p>
            <a:pPr>
              <a:defRPr/>
            </a:pPr>
            <a:fld id="{8520DE58-D665-4D93-BD0B-E3FB509C94F0}" type="datetimeFigureOut">
              <a:rPr lang="ko-KR" altLang="en-US"/>
              <a:pPr>
                <a:defRPr/>
              </a:pPr>
              <a:t>2013-02-27</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85BFD97D-9711-4752-AF35-6F2A84159E94}" type="slidenum">
              <a:rPr lang="ko-KR" altLang="en-US"/>
              <a:pPr>
                <a:defRPr/>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pic>
        <p:nvPicPr>
          <p:cNvPr id="7"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15375" y="6389688"/>
            <a:ext cx="357188" cy="357187"/>
          </a:xfrm>
          <a:prstGeom prst="rect">
            <a:avLst/>
          </a:prstGeom>
          <a:noFill/>
          <a:ln w="9525">
            <a:noFill/>
            <a:miter lim="800000"/>
            <a:headEnd/>
            <a:tailEnd/>
          </a:ln>
        </p:spPr>
      </p:pic>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8" name="날짜 개체 틀 3"/>
          <p:cNvSpPr>
            <a:spLocks noGrp="1"/>
          </p:cNvSpPr>
          <p:nvPr>
            <p:ph type="dt" sz="half" idx="10"/>
          </p:nvPr>
        </p:nvSpPr>
        <p:spPr/>
        <p:txBody>
          <a:bodyPr/>
          <a:lstStyle>
            <a:lvl1pPr>
              <a:defRPr/>
            </a:lvl1pPr>
          </a:lstStyle>
          <a:p>
            <a:pPr>
              <a:defRPr/>
            </a:pPr>
            <a:fld id="{FE723168-0139-4495-AB1F-3170D6EA25BF}" type="datetimeFigureOut">
              <a:rPr lang="ko-KR" altLang="en-US"/>
              <a:pPr>
                <a:defRPr/>
              </a:pPr>
              <a:t>2013-02-27</a:t>
            </a:fld>
            <a:endParaRPr lang="ko-KR" altLang="en-US"/>
          </a:p>
        </p:txBody>
      </p:sp>
      <p:sp>
        <p:nvSpPr>
          <p:cNvPr id="9"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10"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3"/>
          <p:cNvSpPr>
            <a:spLocks noGrp="1"/>
          </p:cNvSpPr>
          <p:nvPr>
            <p:ph type="dt" sz="half" idx="10"/>
          </p:nvPr>
        </p:nvSpPr>
        <p:spPr/>
        <p:txBody>
          <a:bodyPr/>
          <a:lstStyle>
            <a:lvl1pPr>
              <a:defRPr/>
            </a:lvl1pPr>
          </a:lstStyle>
          <a:p>
            <a:pPr>
              <a:defRPr/>
            </a:pPr>
            <a:fld id="{6A51138B-B1B8-4E4A-96FD-08FB5F24B630}" type="datetimeFigureOut">
              <a:rPr lang="ko-KR" altLang="en-US"/>
              <a:pPr>
                <a:defRPr/>
              </a:pPr>
              <a:t>2013-02-27</a:t>
            </a:fld>
            <a:endParaRPr lang="ko-KR" altLang="en-US"/>
          </a:p>
        </p:txBody>
      </p:sp>
      <p:sp>
        <p:nvSpPr>
          <p:cNvPr id="4"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5"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5BFB250A-112C-45A5-89B4-59701719E3C3}" type="slidenum">
              <a:rPr lang="ko-KR" altLang="en-US"/>
              <a:pPr>
                <a:defRPr/>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3"/>
          <p:cNvSpPr>
            <a:spLocks noGrp="1"/>
          </p:cNvSpPr>
          <p:nvPr>
            <p:ph type="dt" sz="half" idx="10"/>
          </p:nvPr>
        </p:nvSpPr>
        <p:spPr/>
        <p:txBody>
          <a:bodyPr/>
          <a:lstStyle>
            <a:lvl1pPr>
              <a:defRPr/>
            </a:lvl1pPr>
          </a:lstStyle>
          <a:p>
            <a:pPr>
              <a:defRPr/>
            </a:pPr>
            <a:fld id="{BD5DF05B-B3CC-4556-8C18-366DE2D97574}" type="datetimeFigureOut">
              <a:rPr lang="ko-KR" altLang="en-US"/>
              <a:pPr>
                <a:defRPr/>
              </a:pPr>
              <a:t>2013-02-27</a:t>
            </a:fld>
            <a:endParaRPr lang="ko-KR" altLang="en-US"/>
          </a:p>
        </p:txBody>
      </p:sp>
      <p:sp>
        <p:nvSpPr>
          <p:cNvPr id="3"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5F60DADB-82AA-42E7-86BE-1F664EBD6773}" type="datetimeFigureOut">
              <a:rPr lang="ko-KR" altLang="en-US"/>
              <a:pPr>
                <a:defRPr/>
              </a:pPr>
              <a:t>2013-02-27</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4C4D8EC5-78DC-4455-BA44-825445F18E9C}" type="slidenum">
              <a:rPr lang="ko-KR" altLang="en-US"/>
              <a:pPr>
                <a:defRPr/>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smtClean="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6FAC8A49-C07D-4527-A2E8-ACFD37F7A1F5}" type="datetimeFigureOut">
              <a:rPr lang="ko-KR" altLang="en-US"/>
              <a:pPr>
                <a:defRPr/>
              </a:pPr>
              <a:t>2013-02-27</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29A63F2D-4B9D-49BF-99CB-23C944CCCE1B}" type="slidenum">
              <a:rPr lang="ko-KR" altLang="en-US"/>
              <a:pPr>
                <a:defRPr/>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50014"/>
            </a:gs>
            <a:gs pos="0">
              <a:srgbClr val="010157">
                <a:alpha val="72157"/>
              </a:srgb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제목 개체 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d</a:t>
            </a:r>
            <a:endParaRPr lang="ko-KR" altLang="en-US" smtClean="0"/>
          </a:p>
        </p:txBody>
      </p:sp>
      <p:sp>
        <p:nvSpPr>
          <p:cNvPr id="1027" name="텍스트 개체 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p>
        </p:txBody>
      </p:sp>
      <p:sp>
        <p:nvSpPr>
          <p:cNvPr id="4" name="날짜 개체 틀 3"/>
          <p:cNvSpPr>
            <a:spLocks noGrp="1"/>
          </p:cNvSpPr>
          <p:nvPr>
            <p:ph type="dt" sz="half" idx="2"/>
          </p:nvPr>
        </p:nvSpPr>
        <p:spPr>
          <a:xfrm>
            <a:off x="457200" y="6356350"/>
            <a:ext cx="2328863" cy="365125"/>
          </a:xfrm>
          <a:prstGeom prst="rect">
            <a:avLst/>
          </a:prstGeom>
        </p:spPr>
        <p:txBody>
          <a:bodyPr vert="horz" lIns="91440" tIns="45720" rIns="91440" bIns="45720" rtlCol="0" anchor="ctr"/>
          <a:lstStyle>
            <a:lvl1pPr algn="l" fontAlgn="auto">
              <a:spcBef>
                <a:spcPts val="0"/>
              </a:spcBef>
              <a:spcAft>
                <a:spcPts val="0"/>
              </a:spcAft>
              <a:defRPr kumimoji="0" sz="1600" b="1">
                <a:solidFill>
                  <a:schemeClr val="tx1">
                    <a:tint val="75000"/>
                  </a:schemeClr>
                </a:solidFill>
                <a:latin typeface="+mn-lt"/>
                <a:ea typeface="+mn-ea"/>
              </a:defRPr>
            </a:lvl1pPr>
          </a:lstStyle>
          <a:p>
            <a:pPr>
              <a:defRPr/>
            </a:pPr>
            <a:endParaRPr lang="ko-KR" altLang="en-US"/>
          </a:p>
        </p:txBody>
      </p:sp>
    </p:spTree>
  </p:cSld>
  <p:clrMap bg1="dk1" tx1="lt1" bg2="dk2" tx2="lt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Lst>
  <p:timing>
    <p:tnLst>
      <p:par>
        <p:cTn id="1" dur="indefinite" restart="never" nodeType="tmRoot"/>
      </p:par>
    </p:tnLst>
  </p:timing>
  <p:txStyles>
    <p:titleStyle>
      <a:lvl1pPr algn="ctr" rtl="0" eaLnBrk="0" fontAlgn="base" latinLnBrk="1" hangingPunct="0">
        <a:spcBef>
          <a:spcPct val="0"/>
        </a:spcBef>
        <a:spcAft>
          <a:spcPct val="0"/>
        </a:spcAft>
        <a:defRPr sz="4400" b="1" kern="1200">
          <a:solidFill>
            <a:srgbClr val="FCD5B5"/>
          </a:solidFill>
          <a:latin typeface="Arial" pitchFamily="34" charset="0"/>
          <a:ea typeface="+mj-ea"/>
          <a:cs typeface="Arial" pitchFamily="34" charset="0"/>
        </a:defRPr>
      </a:lvl1pPr>
      <a:lvl2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2pPr>
      <a:lvl3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3pPr>
      <a:lvl4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4pPr>
      <a:lvl5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p:titleStyle>
    <p:bodyStyle>
      <a:lvl1pPr marL="342900" indent="-342900" algn="l" rtl="0" eaLnBrk="0" fontAlgn="base" latinLnBrk="1" hangingPunct="0">
        <a:spcBef>
          <a:spcPct val="20000"/>
        </a:spcBef>
        <a:spcAft>
          <a:spcPct val="0"/>
        </a:spcAft>
        <a:buFont typeface="Wingdings" pitchFamily="2" charset="2"/>
        <a:buChar char="ü"/>
        <a:defRPr sz="3200" kern="1200">
          <a:solidFill>
            <a:srgbClr val="D7E4BD"/>
          </a:solidFill>
          <a:latin typeface="Arial" pitchFamily="34" charset="0"/>
          <a:ea typeface="+mn-ea"/>
          <a:cs typeface="Arial" pitchFamily="34" charset="0"/>
        </a:defRPr>
      </a:lvl1pPr>
      <a:lvl2pPr marL="742950" indent="-285750" algn="l" rtl="0" eaLnBrk="0" fontAlgn="base" latinLnBrk="1" hangingPunct="0">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0" fontAlgn="base" latinLnBrk="1" hangingPunct="0">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부제목 2"/>
          <p:cNvSpPr>
            <a:spLocks noGrp="1"/>
          </p:cNvSpPr>
          <p:nvPr>
            <p:ph type="subTitle" idx="1"/>
          </p:nvPr>
        </p:nvSpPr>
        <p:spPr>
          <a:xfrm>
            <a:off x="571472" y="4500570"/>
            <a:ext cx="8001056" cy="1643061"/>
          </a:xfrm>
        </p:spPr>
        <p:txBody>
          <a:bodyPr/>
          <a:lstStyle/>
          <a:p>
            <a:pPr eaLnBrk="1" hangingPunct="1"/>
            <a:endParaRPr lang="en-US" altLang="ko-KR" sz="2000" smtClean="0">
              <a:solidFill>
                <a:srgbClr val="FFFF00"/>
              </a:solidFill>
              <a:latin typeface="Arial" charset="0"/>
              <a:cs typeface="Arial" charset="0"/>
            </a:endParaRPr>
          </a:p>
          <a:p>
            <a:pPr eaLnBrk="1" hangingPunct="1"/>
            <a:endParaRPr lang="en-US" altLang="ko-KR" sz="2000" smtClean="0">
              <a:solidFill>
                <a:schemeClr val="tx1"/>
              </a:solidFill>
              <a:latin typeface="Arial" charset="0"/>
              <a:cs typeface="Arial" charset="0"/>
            </a:endParaRPr>
          </a:p>
          <a:p>
            <a:pPr eaLnBrk="1" hangingPunct="1"/>
            <a:endParaRPr lang="en-US" altLang="ko-KR" sz="2000" smtClean="0">
              <a:solidFill>
                <a:schemeClr val="tx1"/>
              </a:solidFill>
              <a:latin typeface="Arial" charset="0"/>
              <a:cs typeface="Arial" charset="0"/>
            </a:endParaRPr>
          </a:p>
          <a:p>
            <a:pPr eaLnBrk="1" hangingPunct="1"/>
            <a:r>
              <a:rPr lang="en-US" altLang="ko-KR" sz="2000" smtClean="0">
                <a:solidFill>
                  <a:schemeClr val="tx1"/>
                </a:solidFill>
                <a:latin typeface="Arial" charset="0"/>
                <a:cs typeface="Arial" charset="0"/>
              </a:rPr>
              <a:t>Kim Young jae</a:t>
            </a:r>
            <a:endParaRPr lang="en-US" altLang="ko-KR" sz="2000" dirty="0" smtClean="0">
              <a:solidFill>
                <a:schemeClr val="tx1"/>
              </a:solidFill>
              <a:latin typeface="Arial" charset="0"/>
              <a:cs typeface="Arial" charset="0"/>
            </a:endParaRPr>
          </a:p>
        </p:txBody>
      </p:sp>
      <p:sp>
        <p:nvSpPr>
          <p:cNvPr id="13315" name="제목 6"/>
          <p:cNvSpPr>
            <a:spLocks noGrp="1"/>
          </p:cNvSpPr>
          <p:nvPr>
            <p:ph type="ctrTitle"/>
          </p:nvPr>
        </p:nvSpPr>
        <p:spPr>
          <a:xfrm>
            <a:off x="0" y="1857364"/>
            <a:ext cx="9144000" cy="1785940"/>
          </a:xfrm>
        </p:spPr>
        <p:txBody>
          <a:bodyPr/>
          <a:lstStyle/>
          <a:p>
            <a:r>
              <a:rPr lang="en-US" altLang="ko-KR" sz="3200" smtClean="0"/>
              <a:t>Low-Dose Aspirin for </a:t>
            </a:r>
            <a:r>
              <a:rPr lang="en-US" altLang="ko-KR" sz="3200" smtClean="0"/>
              <a:t>Preventing</a:t>
            </a:r>
            <a:br>
              <a:rPr lang="en-US" altLang="ko-KR" sz="3200" smtClean="0"/>
            </a:br>
            <a:r>
              <a:rPr lang="en-US" altLang="ko-KR" sz="3200" smtClean="0"/>
              <a:t>Recurrent Venous </a:t>
            </a:r>
            <a:r>
              <a:rPr lang="en-US" altLang="ko-KR" sz="3200" smtClean="0"/>
              <a:t>Thromboembolism</a:t>
            </a:r>
            <a:endParaRPr lang="ko-KR" altLang="en-US" sz="3200" dirty="0" smtClean="0">
              <a:solidFill>
                <a:srgbClr val="FCD5B5"/>
              </a:solidFill>
              <a:latin typeface="Arial" charset="0"/>
              <a:cs typeface="Arial" charset="0"/>
            </a:endParaRPr>
          </a:p>
        </p:txBody>
      </p:sp>
      <p:grpSp>
        <p:nvGrpSpPr>
          <p:cNvPr id="13316" name="그룹 10"/>
          <p:cNvGrpSpPr>
            <a:grpSpLocks/>
          </p:cNvGrpSpPr>
          <p:nvPr/>
        </p:nvGrpSpPr>
        <p:grpSpPr bwMode="auto">
          <a:xfrm>
            <a:off x="-1588" y="0"/>
            <a:ext cx="9145588" cy="1362075"/>
            <a:chOff x="-2109" y="-24"/>
            <a:chExt cx="9146141" cy="1362075"/>
          </a:xfrm>
        </p:grpSpPr>
        <p:pic>
          <p:nvPicPr>
            <p:cNvPr id="13317" name="Picture 7"/>
            <p:cNvPicPr>
              <a:picLocks noChangeAspect="1" noChangeArrowheads="1"/>
            </p:cNvPicPr>
            <p:nvPr/>
          </p:nvPicPr>
          <p:blipFill>
            <a:blip r:embed="rId3" cstate="print"/>
            <a:srcRect/>
            <a:stretch>
              <a:fillRect/>
            </a:stretch>
          </p:blipFill>
          <p:spPr bwMode="auto">
            <a:xfrm>
              <a:off x="6858016" y="-24"/>
              <a:ext cx="2286016" cy="1362075"/>
            </a:xfrm>
            <a:prstGeom prst="rect">
              <a:avLst/>
            </a:prstGeom>
            <a:noFill/>
            <a:ln w="9525">
              <a:noFill/>
              <a:miter lim="800000"/>
              <a:headEnd/>
              <a:tailEnd/>
            </a:ln>
          </p:spPr>
        </p:pic>
        <p:pic>
          <p:nvPicPr>
            <p:cNvPr id="13318" name="Picture 13"/>
            <p:cNvPicPr>
              <a:picLocks noChangeAspect="1" noChangeArrowheads="1"/>
            </p:cNvPicPr>
            <p:nvPr/>
          </p:nvPicPr>
          <p:blipFill>
            <a:blip r:embed="rId4" cstate="print"/>
            <a:srcRect/>
            <a:stretch>
              <a:fillRect/>
            </a:stretch>
          </p:blipFill>
          <p:spPr bwMode="auto">
            <a:xfrm>
              <a:off x="4572000" y="3175"/>
              <a:ext cx="2286016" cy="1357313"/>
            </a:xfrm>
            <a:prstGeom prst="rect">
              <a:avLst/>
            </a:prstGeom>
            <a:noFill/>
            <a:ln w="9525">
              <a:noFill/>
              <a:miter lim="800000"/>
              <a:headEnd/>
              <a:tailEnd/>
            </a:ln>
          </p:spPr>
        </p:pic>
        <p:pic>
          <p:nvPicPr>
            <p:cNvPr id="13319" name="Picture 3"/>
            <p:cNvPicPr>
              <a:picLocks noChangeAspect="1" noChangeArrowheads="1"/>
            </p:cNvPicPr>
            <p:nvPr/>
          </p:nvPicPr>
          <p:blipFill>
            <a:blip r:embed="rId5" cstate="print"/>
            <a:srcRect/>
            <a:stretch>
              <a:fillRect/>
            </a:stretch>
          </p:blipFill>
          <p:spPr bwMode="auto">
            <a:xfrm>
              <a:off x="-2109" y="0"/>
              <a:ext cx="2288093" cy="1346200"/>
            </a:xfrm>
            <a:prstGeom prst="rect">
              <a:avLst/>
            </a:prstGeom>
            <a:noFill/>
            <a:ln w="9525">
              <a:noFill/>
              <a:miter lim="800000"/>
              <a:headEnd/>
              <a:tailEnd/>
            </a:ln>
          </p:spPr>
        </p:pic>
        <p:pic>
          <p:nvPicPr>
            <p:cNvPr id="13320" name="Picture 5"/>
            <p:cNvPicPr>
              <a:picLocks noChangeAspect="1" noChangeArrowheads="1"/>
            </p:cNvPicPr>
            <p:nvPr/>
          </p:nvPicPr>
          <p:blipFill>
            <a:blip r:embed="rId6" cstate="print"/>
            <a:srcRect/>
            <a:stretch>
              <a:fillRect/>
            </a:stretch>
          </p:blipFill>
          <p:spPr bwMode="auto">
            <a:xfrm>
              <a:off x="2285984" y="0"/>
              <a:ext cx="2286016" cy="1355725"/>
            </a:xfrm>
            <a:prstGeom prst="rect">
              <a:avLst/>
            </a:prstGeom>
            <a:noFill/>
            <a:ln w="9525">
              <a:noFill/>
              <a:miter lim="800000"/>
              <a:headEnd/>
              <a:tailEnd/>
            </a:ln>
          </p:spPr>
        </p:pic>
      </p:grpSp>
      <p:sp>
        <p:nvSpPr>
          <p:cNvPr id="10" name="TextBox 9"/>
          <p:cNvSpPr txBox="1"/>
          <p:nvPr/>
        </p:nvSpPr>
        <p:spPr>
          <a:xfrm>
            <a:off x="2500298" y="4857760"/>
            <a:ext cx="4214842" cy="338554"/>
          </a:xfrm>
          <a:prstGeom prst="rect">
            <a:avLst/>
          </a:prstGeom>
          <a:noFill/>
        </p:spPr>
        <p:txBody>
          <a:bodyPr wrap="square" rtlCol="0">
            <a:spAutoFit/>
          </a:bodyPr>
          <a:lstStyle/>
          <a:p>
            <a:pPr algn="ctr"/>
            <a:r>
              <a:rPr lang="en-US" altLang="ko-KR" sz="1600" b="1" smtClean="0"/>
              <a:t>N Engl J Med 2012;367:1979-87.</a:t>
            </a:r>
            <a:endParaRPr lang="ko-KR" altLang="en-US" sz="1600"/>
          </a:p>
        </p:txBody>
      </p:sp>
      <p:sp>
        <p:nvSpPr>
          <p:cNvPr id="11" name="TextBox 10"/>
          <p:cNvSpPr txBox="1"/>
          <p:nvPr/>
        </p:nvSpPr>
        <p:spPr>
          <a:xfrm>
            <a:off x="1000100" y="3714752"/>
            <a:ext cx="7143800" cy="830997"/>
          </a:xfrm>
          <a:prstGeom prst="rect">
            <a:avLst/>
          </a:prstGeom>
          <a:noFill/>
        </p:spPr>
        <p:txBody>
          <a:bodyPr wrap="square" rtlCol="0">
            <a:spAutoFit/>
          </a:bodyPr>
          <a:lstStyle/>
          <a:p>
            <a:r>
              <a:rPr lang="en-US" altLang="ko-KR" sz="1200" smtClean="0"/>
              <a:t>Timothy A. Brighton, M.B., B.S., John W. Eikelboom, M.B., B.S., Kristy Mann, M.Biostat., Rebecca Mister, M.Sc., Alexander Gallus, M.B., B.S., Paul Ockelford, M.B., Harry Gibbs, M.B., Wendy Hague, Ph.D., Denis Xavier, M.Sc., Rafael Diaz, M.D., Adrienne Kirby, M.Sc., and John Simes, M.D., for the ASPIRE Investigators*</a:t>
            </a:r>
            <a:endParaRPr lang="ko-KR" altLang="en-US" sz="12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Methods</a:t>
            </a:r>
            <a:endParaRPr lang="ko-KR" altLang="en-US"/>
          </a:p>
        </p:txBody>
      </p:sp>
      <p:sp>
        <p:nvSpPr>
          <p:cNvPr id="3" name="내용 개체 틀 2"/>
          <p:cNvSpPr>
            <a:spLocks noGrp="1"/>
          </p:cNvSpPr>
          <p:nvPr>
            <p:ph idx="1"/>
          </p:nvPr>
        </p:nvSpPr>
        <p:spPr/>
        <p:txBody>
          <a:bodyPr/>
          <a:lstStyle/>
          <a:p>
            <a:r>
              <a:rPr lang="en-US" altLang="ko-KR" smtClean="0"/>
              <a:t> Follow-up</a:t>
            </a:r>
          </a:p>
          <a:p>
            <a:pPr>
              <a:buNone/>
            </a:pPr>
            <a:r>
              <a:rPr lang="en-US" altLang="ko-KR" smtClean="0">
                <a:solidFill>
                  <a:schemeClr val="tx1"/>
                </a:solidFill>
              </a:rPr>
              <a:t> </a:t>
            </a:r>
            <a:r>
              <a:rPr lang="en-US" altLang="ko-KR" smtClean="0">
                <a:solidFill>
                  <a:schemeClr val="tx1"/>
                </a:solidFill>
              </a:rPr>
              <a:t> </a:t>
            </a:r>
            <a:r>
              <a:rPr lang="en-US" altLang="ko-KR" sz="2400" smtClean="0">
                <a:solidFill>
                  <a:schemeClr val="tx1"/>
                </a:solidFill>
              </a:rPr>
              <a:t>- Patients attended follow-up visits at 1 month and 6 months after randomization and every </a:t>
            </a:r>
            <a:r>
              <a:rPr lang="en-US" altLang="ko-KR" sz="2400" smtClean="0">
                <a:solidFill>
                  <a:schemeClr val="tx1"/>
                </a:solidFill>
              </a:rPr>
              <a:t>6 </a:t>
            </a:r>
            <a:r>
              <a:rPr lang="en-US" altLang="ko-KR" sz="2400" smtClean="0">
                <a:solidFill>
                  <a:schemeClr val="tx1"/>
                </a:solidFill>
              </a:rPr>
              <a:t>months.</a:t>
            </a:r>
          </a:p>
          <a:p>
            <a:pPr>
              <a:buNone/>
            </a:pPr>
            <a:endParaRPr lang="en-US" altLang="ko-KR" sz="2400" smtClean="0">
              <a:solidFill>
                <a:schemeClr val="tx1"/>
              </a:solidFill>
            </a:endParaRPr>
          </a:p>
          <a:p>
            <a:pPr>
              <a:buNone/>
            </a:pPr>
            <a:r>
              <a:rPr lang="en-US" altLang="ko-KR" sz="2400" smtClean="0">
                <a:solidFill>
                  <a:schemeClr val="tx1"/>
                </a:solidFill>
              </a:rPr>
              <a:t> </a:t>
            </a:r>
            <a:r>
              <a:rPr lang="en-US" altLang="ko-KR" sz="2400" smtClean="0">
                <a:solidFill>
                  <a:schemeClr val="tx1"/>
                </a:solidFill>
              </a:rPr>
              <a:t> - All patients who were enrolled after a first episode of unprovoked deep-vein thrombosis underwent </a:t>
            </a:r>
            <a:r>
              <a:rPr lang="en-US" altLang="ko-KR" sz="2400" smtClean="0">
                <a:solidFill>
                  <a:srgbClr val="FFFF00"/>
                </a:solidFill>
              </a:rPr>
              <a:t>venous ultrasound </a:t>
            </a:r>
            <a:r>
              <a:rPr lang="en-US" altLang="ko-KR" sz="2400" smtClean="0">
                <a:solidFill>
                  <a:schemeClr val="tx1"/>
                </a:solidFill>
              </a:rPr>
              <a:t>examination within 1 month after randomization to determine whether there was residual thrombus, in order to distinguish between residual thrombosis and a recurrence of thrombosis in </a:t>
            </a:r>
            <a:r>
              <a:rPr lang="en-US" altLang="ko-KR" sz="2400" smtClean="0">
                <a:solidFill>
                  <a:schemeClr val="tx1"/>
                </a:solidFill>
              </a:rPr>
              <a:t>subsequent </a:t>
            </a:r>
            <a:r>
              <a:rPr lang="en-US" altLang="ko-KR" sz="2400" smtClean="0">
                <a:solidFill>
                  <a:schemeClr val="tx1"/>
                </a:solidFill>
              </a:rPr>
              <a:t>assessments.</a:t>
            </a:r>
            <a:endParaRPr lang="ko-KR" altLang="en-US" sz="240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Methods</a:t>
            </a:r>
            <a:endParaRPr lang="ko-KR" altLang="en-US"/>
          </a:p>
        </p:txBody>
      </p:sp>
      <p:sp>
        <p:nvSpPr>
          <p:cNvPr id="3" name="내용 개체 틀 2"/>
          <p:cNvSpPr>
            <a:spLocks noGrp="1"/>
          </p:cNvSpPr>
          <p:nvPr>
            <p:ph idx="1"/>
          </p:nvPr>
        </p:nvSpPr>
        <p:spPr/>
        <p:txBody>
          <a:bodyPr/>
          <a:lstStyle/>
          <a:p>
            <a:r>
              <a:rPr lang="en-US" altLang="ko-KR" smtClean="0"/>
              <a:t> Outcome measures</a:t>
            </a:r>
          </a:p>
          <a:p>
            <a:endParaRPr lang="en-US" altLang="ko-KR" sz="2400" smtClean="0"/>
          </a:p>
          <a:p>
            <a:pPr>
              <a:buNone/>
            </a:pPr>
            <a:r>
              <a:rPr lang="en-US" altLang="ko-KR" sz="2800" smtClean="0">
                <a:solidFill>
                  <a:schemeClr val="tx1"/>
                </a:solidFill>
              </a:rPr>
              <a:t> </a:t>
            </a:r>
            <a:r>
              <a:rPr lang="en-US" altLang="ko-KR" sz="2800" smtClean="0">
                <a:solidFill>
                  <a:schemeClr val="tx1"/>
                </a:solidFill>
              </a:rPr>
              <a:t> - The </a:t>
            </a:r>
            <a:r>
              <a:rPr lang="en-US" altLang="ko-KR" sz="2800" smtClean="0">
                <a:solidFill>
                  <a:srgbClr val="FFFF00"/>
                </a:solidFill>
              </a:rPr>
              <a:t>primary outcome </a:t>
            </a:r>
            <a:r>
              <a:rPr lang="en-US" altLang="ko-KR" sz="2800" smtClean="0">
                <a:solidFill>
                  <a:schemeClr val="tx1"/>
                </a:solidFill>
              </a:rPr>
              <a:t>of the study was a recurrence of venous thromboembolism, defined as a composite of symptomatic, objectively confirmed deep-vein thrombosis, nonfatal pulmonary embolism, or fatal </a:t>
            </a:r>
            <a:r>
              <a:rPr lang="en-US" altLang="ko-KR" sz="2800" smtClean="0">
                <a:solidFill>
                  <a:schemeClr val="tx1"/>
                </a:solidFill>
              </a:rPr>
              <a:t>pulmonary </a:t>
            </a:r>
            <a:r>
              <a:rPr lang="en-US" altLang="ko-KR" sz="2800" smtClean="0">
                <a:solidFill>
                  <a:schemeClr val="tx1"/>
                </a:solidFill>
              </a:rPr>
              <a:t>embolism</a:t>
            </a:r>
            <a:endParaRPr lang="ko-KR" altLang="en-US" sz="280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Methods</a:t>
            </a:r>
            <a:endParaRPr lang="ko-KR" altLang="en-US"/>
          </a:p>
        </p:txBody>
      </p:sp>
      <p:sp>
        <p:nvSpPr>
          <p:cNvPr id="3" name="내용 개체 틀 2"/>
          <p:cNvSpPr>
            <a:spLocks noGrp="1"/>
          </p:cNvSpPr>
          <p:nvPr>
            <p:ph idx="1"/>
          </p:nvPr>
        </p:nvSpPr>
        <p:spPr/>
        <p:txBody>
          <a:bodyPr/>
          <a:lstStyle/>
          <a:p>
            <a:r>
              <a:rPr lang="en-US" altLang="ko-KR" smtClean="0"/>
              <a:t> Outcome measures</a:t>
            </a:r>
          </a:p>
          <a:p>
            <a:endParaRPr lang="en-US" altLang="ko-KR" sz="2400" smtClean="0"/>
          </a:p>
          <a:p>
            <a:pPr>
              <a:buNone/>
            </a:pPr>
            <a:r>
              <a:rPr lang="en-US" altLang="ko-KR" sz="2400" smtClean="0">
                <a:solidFill>
                  <a:schemeClr val="tx1"/>
                </a:solidFill>
              </a:rPr>
              <a:t>  - </a:t>
            </a:r>
            <a:r>
              <a:rPr lang="en-US" altLang="ko-KR" sz="2400" smtClean="0">
                <a:solidFill>
                  <a:schemeClr val="tx1"/>
                </a:solidFill>
              </a:rPr>
              <a:t>The </a:t>
            </a:r>
            <a:r>
              <a:rPr lang="en-US" altLang="ko-KR" sz="2400" smtClean="0">
                <a:solidFill>
                  <a:srgbClr val="FFFF00"/>
                </a:solidFill>
              </a:rPr>
              <a:t>secondary outcomes </a:t>
            </a:r>
            <a:r>
              <a:rPr lang="en-US" altLang="ko-KR" sz="2400" smtClean="0">
                <a:solidFill>
                  <a:schemeClr val="tx1"/>
                </a:solidFill>
              </a:rPr>
              <a:t>were major vascular events (a composite of venous thromboembolism, myocardial infarction, stroke, or cardiovascular death</a:t>
            </a:r>
            <a:r>
              <a:rPr lang="en-US" altLang="ko-KR" sz="2400" smtClean="0">
                <a:solidFill>
                  <a:schemeClr val="tx1"/>
                </a:solidFill>
              </a:rPr>
              <a:t>)</a:t>
            </a:r>
            <a:r>
              <a:rPr lang="en-US" altLang="ko-KR" sz="2400" smtClean="0">
                <a:solidFill>
                  <a:schemeClr val="tx1"/>
                </a:solidFill>
              </a:rPr>
              <a:t> </a:t>
            </a:r>
          </a:p>
          <a:p>
            <a:pPr>
              <a:buNone/>
            </a:pPr>
            <a:endParaRPr lang="en-US" altLang="ko-KR" sz="2400" smtClean="0">
              <a:solidFill>
                <a:schemeClr val="tx1"/>
              </a:solidFill>
            </a:endParaRPr>
          </a:p>
          <a:p>
            <a:pPr>
              <a:buNone/>
            </a:pPr>
            <a:r>
              <a:rPr lang="en-US" altLang="ko-KR" sz="2400" smtClean="0">
                <a:solidFill>
                  <a:schemeClr val="tx1"/>
                </a:solidFill>
              </a:rPr>
              <a:t>  - Measure </a:t>
            </a:r>
            <a:r>
              <a:rPr lang="en-US" altLang="ko-KR" sz="2400" smtClean="0">
                <a:solidFill>
                  <a:schemeClr val="tx1"/>
                </a:solidFill>
              </a:rPr>
              <a:t>of the </a:t>
            </a:r>
            <a:r>
              <a:rPr lang="en-US" altLang="ko-KR" sz="2400" smtClean="0">
                <a:solidFill>
                  <a:srgbClr val="FFFF00"/>
                </a:solidFill>
              </a:rPr>
              <a:t>net clinical benefit </a:t>
            </a:r>
            <a:r>
              <a:rPr lang="en-US" altLang="ko-KR" sz="2400" smtClean="0">
                <a:solidFill>
                  <a:schemeClr val="tx1"/>
                </a:solidFill>
              </a:rPr>
              <a:t>(a reduction in the rate of the composite of venous thromboembolism, myocardial infarction, stroke, major bleeding, or death from any cause).</a:t>
            </a:r>
            <a:endParaRPr lang="ko-KR" altLang="en-US" sz="240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Methods</a:t>
            </a:r>
            <a:endParaRPr lang="ko-KR" altLang="en-US"/>
          </a:p>
        </p:txBody>
      </p:sp>
      <p:sp>
        <p:nvSpPr>
          <p:cNvPr id="3" name="내용 개체 틀 2"/>
          <p:cNvSpPr>
            <a:spLocks noGrp="1"/>
          </p:cNvSpPr>
          <p:nvPr>
            <p:ph idx="1"/>
          </p:nvPr>
        </p:nvSpPr>
        <p:spPr/>
        <p:txBody>
          <a:bodyPr/>
          <a:lstStyle/>
          <a:p>
            <a:r>
              <a:rPr lang="en-US" altLang="ko-KR" smtClean="0"/>
              <a:t> Outcome measures</a:t>
            </a:r>
          </a:p>
          <a:p>
            <a:endParaRPr lang="en-US" altLang="ko-KR" smtClean="0"/>
          </a:p>
          <a:p>
            <a:pPr>
              <a:buNone/>
            </a:pPr>
            <a:r>
              <a:rPr lang="en-US" altLang="ko-KR" sz="2400" smtClean="0">
                <a:solidFill>
                  <a:schemeClr val="tx1"/>
                </a:solidFill>
              </a:rPr>
              <a:t> </a:t>
            </a:r>
            <a:r>
              <a:rPr lang="en-US" altLang="ko-KR" sz="2400" smtClean="0">
                <a:solidFill>
                  <a:schemeClr val="tx1"/>
                </a:solidFill>
              </a:rPr>
              <a:t> - The </a:t>
            </a:r>
            <a:r>
              <a:rPr lang="en-US" altLang="ko-KR" sz="2400" smtClean="0">
                <a:solidFill>
                  <a:srgbClr val="FFFF00"/>
                </a:solidFill>
              </a:rPr>
              <a:t>primary safety outcome </a:t>
            </a:r>
            <a:r>
              <a:rPr lang="en-US" altLang="ko-KR" sz="2400" smtClean="0">
                <a:solidFill>
                  <a:schemeClr val="tx1"/>
                </a:solidFill>
              </a:rPr>
              <a:t>was bleeding, either major or clinically relevant </a:t>
            </a:r>
            <a:r>
              <a:rPr lang="en-US" altLang="ko-KR" sz="2400" smtClean="0">
                <a:solidFill>
                  <a:schemeClr val="tx1"/>
                </a:solidFill>
              </a:rPr>
              <a:t>nonmajor </a:t>
            </a:r>
            <a:r>
              <a:rPr lang="en-US" altLang="ko-KR" sz="2400" smtClean="0">
                <a:solidFill>
                  <a:schemeClr val="tx1"/>
                </a:solidFill>
              </a:rPr>
              <a:t>bleeding</a:t>
            </a:r>
          </a:p>
          <a:p>
            <a:pPr>
              <a:buNone/>
            </a:pPr>
            <a:endParaRPr lang="en-US" altLang="ko-KR" sz="2400" smtClean="0">
              <a:solidFill>
                <a:schemeClr val="tx1"/>
              </a:solidFill>
            </a:endParaRPr>
          </a:p>
          <a:p>
            <a:pPr>
              <a:buNone/>
            </a:pPr>
            <a:r>
              <a:rPr lang="en-US" altLang="ko-KR" sz="2400" smtClean="0">
                <a:solidFill>
                  <a:schemeClr val="tx1"/>
                </a:solidFill>
              </a:rPr>
              <a:t> </a:t>
            </a:r>
            <a:r>
              <a:rPr lang="en-US" altLang="ko-KR" sz="2400" smtClean="0">
                <a:solidFill>
                  <a:schemeClr val="tx1"/>
                </a:solidFill>
              </a:rPr>
              <a:t> </a:t>
            </a:r>
            <a:r>
              <a:rPr lang="en-US" altLang="ko-KR" sz="2400" smtClean="0">
                <a:solidFill>
                  <a:schemeClr val="tx1"/>
                </a:solidFill>
              </a:rPr>
              <a:t>- </a:t>
            </a:r>
            <a:r>
              <a:rPr lang="en-US" altLang="ko-KR" sz="2400" smtClean="0">
                <a:solidFill>
                  <a:srgbClr val="FFFF00"/>
                </a:solidFill>
              </a:rPr>
              <a:t>Major bleeding </a:t>
            </a:r>
            <a:r>
              <a:rPr lang="en-US" altLang="ko-KR" sz="2400" smtClean="0">
                <a:solidFill>
                  <a:schemeClr val="tx1"/>
                </a:solidFill>
              </a:rPr>
              <a:t>was defined as overt bleeding that was associated with a decrease in hemoglobin of at least 2 g per deciliter or that necessitated transfusion of 2 or more units of blood, involved a critical site (e.g., retroperitoneal </a:t>
            </a:r>
            <a:r>
              <a:rPr lang="en-US" altLang="ko-KR" sz="2400" smtClean="0">
                <a:solidFill>
                  <a:schemeClr val="tx1"/>
                </a:solidFill>
              </a:rPr>
              <a:t>or </a:t>
            </a:r>
            <a:r>
              <a:rPr lang="en-US" altLang="ko-KR" sz="2400" smtClean="0">
                <a:solidFill>
                  <a:schemeClr val="tx1"/>
                </a:solidFill>
              </a:rPr>
              <a:t>intracranial bleeding</a:t>
            </a:r>
            <a:r>
              <a:rPr lang="en-US" altLang="ko-KR" sz="2400" smtClean="0">
                <a:solidFill>
                  <a:schemeClr val="tx1"/>
                </a:solidFill>
              </a:rPr>
              <a:t>), was disabling, required surgical intervention, or contributed to death.</a:t>
            </a:r>
            <a:endParaRPr lang="ko-KR" altLang="en-US" sz="240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Methods</a:t>
            </a:r>
            <a:endParaRPr lang="ko-KR" altLang="en-US"/>
          </a:p>
        </p:txBody>
      </p:sp>
      <p:sp>
        <p:nvSpPr>
          <p:cNvPr id="3" name="내용 개체 틀 2"/>
          <p:cNvSpPr>
            <a:spLocks noGrp="1"/>
          </p:cNvSpPr>
          <p:nvPr>
            <p:ph idx="1"/>
          </p:nvPr>
        </p:nvSpPr>
        <p:spPr/>
        <p:txBody>
          <a:bodyPr/>
          <a:lstStyle/>
          <a:p>
            <a:r>
              <a:rPr lang="en-US" altLang="ko-KR" smtClean="0"/>
              <a:t> Statical analysis</a:t>
            </a:r>
          </a:p>
          <a:p>
            <a:pPr>
              <a:buNone/>
            </a:pPr>
            <a:r>
              <a:rPr lang="en-US" altLang="ko-KR" smtClean="0">
                <a:solidFill>
                  <a:schemeClr val="tx1"/>
                </a:solidFill>
              </a:rPr>
              <a:t>  </a:t>
            </a:r>
            <a:endParaRPr lang="en-US" altLang="ko-KR" smtClean="0">
              <a:solidFill>
                <a:schemeClr val="tx1"/>
              </a:solidFill>
            </a:endParaRPr>
          </a:p>
          <a:p>
            <a:pPr>
              <a:buNone/>
            </a:pPr>
            <a:r>
              <a:rPr lang="en-US" altLang="ko-KR" sz="2400" smtClean="0">
                <a:solidFill>
                  <a:schemeClr val="tx1"/>
                </a:solidFill>
              </a:rPr>
              <a:t> </a:t>
            </a:r>
            <a:r>
              <a:rPr lang="en-US" altLang="ko-KR" sz="2400" smtClean="0">
                <a:solidFill>
                  <a:schemeClr val="tx1"/>
                </a:solidFill>
              </a:rPr>
              <a:t> - </a:t>
            </a:r>
            <a:r>
              <a:rPr lang="en-US" altLang="ko-KR" sz="2400" smtClean="0">
                <a:solidFill>
                  <a:schemeClr val="tx1"/>
                </a:solidFill>
              </a:rPr>
              <a:t>In the primary analysis, treatment effects (with their 95% confidence intervals) were estimated by means of </a:t>
            </a:r>
            <a:r>
              <a:rPr lang="en-US" altLang="ko-KR" sz="2400" smtClean="0">
                <a:solidFill>
                  <a:srgbClr val="FFFF00"/>
                </a:solidFill>
              </a:rPr>
              <a:t>Cox </a:t>
            </a:r>
            <a:r>
              <a:rPr lang="en-US" altLang="ko-KR" sz="2400" smtClean="0">
                <a:solidFill>
                  <a:srgbClr val="FFFF00"/>
                </a:solidFill>
              </a:rPr>
              <a:t>regression </a:t>
            </a:r>
            <a:r>
              <a:rPr lang="en-US" altLang="ko-KR" sz="2400" smtClean="0">
                <a:solidFill>
                  <a:srgbClr val="FFFF00"/>
                </a:solidFill>
              </a:rPr>
              <a:t>analysis</a:t>
            </a:r>
          </a:p>
          <a:p>
            <a:pPr>
              <a:buNone/>
            </a:pPr>
            <a:r>
              <a:rPr lang="en-US" altLang="ko-KR" sz="2400" smtClean="0">
                <a:solidFill>
                  <a:schemeClr val="tx1"/>
                </a:solidFill>
              </a:rPr>
              <a:t> </a:t>
            </a:r>
            <a:r>
              <a:rPr lang="en-US" altLang="ko-KR" sz="2400" smtClean="0">
                <a:solidFill>
                  <a:schemeClr val="tx1"/>
                </a:solidFill>
              </a:rPr>
              <a:t> - We combined the results from the ASPIRE and </a:t>
            </a:r>
            <a:r>
              <a:rPr lang="en-US" altLang="ko-KR" sz="2400" smtClean="0">
                <a:solidFill>
                  <a:srgbClr val="FFFF00"/>
                </a:solidFill>
              </a:rPr>
              <a:t>WARFASA</a:t>
            </a:r>
            <a:r>
              <a:rPr lang="en-US" altLang="ko-KR" sz="2400" smtClean="0">
                <a:solidFill>
                  <a:schemeClr val="tx1"/>
                </a:solidFill>
              </a:rPr>
              <a:t> studies by performing a </a:t>
            </a:r>
            <a:r>
              <a:rPr lang="en-US" altLang="ko-KR" sz="2400" smtClean="0">
                <a:solidFill>
                  <a:srgbClr val="FFFF00"/>
                </a:solidFill>
              </a:rPr>
              <a:t>meta-analysis</a:t>
            </a:r>
            <a:r>
              <a:rPr lang="en-US" altLang="ko-KR" sz="2400" smtClean="0">
                <a:solidFill>
                  <a:schemeClr val="tx1"/>
                </a:solidFill>
              </a:rPr>
              <a:t> of the log hazard ratios for the treatment effect on </a:t>
            </a:r>
            <a:r>
              <a:rPr lang="en-US" altLang="ko-KR" sz="2400" smtClean="0">
                <a:solidFill>
                  <a:schemeClr val="tx1"/>
                </a:solidFill>
              </a:rPr>
              <a:t>vascular </a:t>
            </a:r>
            <a:r>
              <a:rPr lang="en-US" altLang="ko-KR" sz="2400" smtClean="0">
                <a:solidFill>
                  <a:schemeClr val="tx1"/>
                </a:solidFill>
              </a:rPr>
              <a:t>events</a:t>
            </a:r>
          </a:p>
          <a:p>
            <a:pPr>
              <a:buNone/>
            </a:pPr>
            <a:r>
              <a:rPr lang="en-US" altLang="ko-KR" sz="2400" smtClean="0">
                <a:solidFill>
                  <a:schemeClr val="tx1"/>
                </a:solidFill>
              </a:rPr>
              <a:t> </a:t>
            </a:r>
            <a:r>
              <a:rPr lang="en-US" altLang="ko-KR" sz="2400" smtClean="0">
                <a:solidFill>
                  <a:schemeClr val="tx1"/>
                </a:solidFill>
              </a:rPr>
              <a:t> - All analyses were performed with the use of </a:t>
            </a:r>
            <a:r>
              <a:rPr lang="en-US" altLang="ko-KR" sz="2400" smtClean="0">
                <a:solidFill>
                  <a:srgbClr val="FFFF00"/>
                </a:solidFill>
              </a:rPr>
              <a:t>SAS</a:t>
            </a:r>
            <a:r>
              <a:rPr lang="en-US" altLang="ko-KR" sz="2400" smtClean="0">
                <a:solidFill>
                  <a:schemeClr val="tx1"/>
                </a:solidFill>
              </a:rPr>
              <a:t> software, version 9.3 (SAS Institute)</a:t>
            </a:r>
            <a:endParaRPr lang="ko-KR" altLang="en-US" sz="240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Results</a:t>
            </a:r>
            <a:endParaRPr lang="ko-KR" altLang="en-US"/>
          </a:p>
        </p:txBody>
      </p:sp>
      <p:sp>
        <p:nvSpPr>
          <p:cNvPr id="3" name="내용 개체 틀 2"/>
          <p:cNvSpPr>
            <a:spLocks noGrp="1"/>
          </p:cNvSpPr>
          <p:nvPr>
            <p:ph idx="1"/>
          </p:nvPr>
        </p:nvSpPr>
        <p:spPr/>
        <p:txBody>
          <a:bodyPr/>
          <a:lstStyle/>
          <a:p>
            <a:r>
              <a:rPr lang="en-US" altLang="ko-KR" smtClean="0"/>
              <a:t> </a:t>
            </a:r>
            <a:r>
              <a:rPr lang="en-US" altLang="ko-KR" smtClean="0"/>
              <a:t>Patients</a:t>
            </a:r>
          </a:p>
          <a:p>
            <a:pPr>
              <a:buNone/>
            </a:pPr>
            <a:endParaRPr lang="en-US" altLang="ko-KR" sz="2800" smtClean="0">
              <a:solidFill>
                <a:schemeClr val="tx1"/>
              </a:solidFill>
            </a:endParaRPr>
          </a:p>
          <a:p>
            <a:pPr>
              <a:buNone/>
            </a:pPr>
            <a:r>
              <a:rPr lang="en-US" altLang="ko-KR" sz="2800" smtClean="0">
                <a:solidFill>
                  <a:schemeClr val="tx1"/>
                </a:solidFill>
              </a:rPr>
              <a:t> </a:t>
            </a:r>
            <a:r>
              <a:rPr lang="en-US" altLang="ko-KR" sz="2800" smtClean="0">
                <a:solidFill>
                  <a:schemeClr val="tx1"/>
                </a:solidFill>
              </a:rPr>
              <a:t> </a:t>
            </a:r>
            <a:r>
              <a:rPr lang="en-US" altLang="ko-KR" sz="2800" smtClean="0">
                <a:solidFill>
                  <a:schemeClr val="tx1"/>
                </a:solidFill>
              </a:rPr>
              <a:t>- </a:t>
            </a:r>
            <a:r>
              <a:rPr lang="en-US" altLang="ko-KR" sz="2800" smtClean="0">
                <a:solidFill>
                  <a:schemeClr val="tx1"/>
                </a:solidFill>
              </a:rPr>
              <a:t>From </a:t>
            </a:r>
            <a:r>
              <a:rPr lang="en-US" altLang="ko-KR" sz="2800" smtClean="0">
                <a:solidFill>
                  <a:schemeClr val="tx1"/>
                </a:solidFill>
              </a:rPr>
              <a:t>May 2003 through August 2011, a total of 822 patients underwent randomization at 56 sites in </a:t>
            </a:r>
            <a:r>
              <a:rPr lang="en-US" altLang="ko-KR" sz="2800" smtClean="0">
                <a:solidFill>
                  <a:schemeClr val="tx1"/>
                </a:solidFill>
              </a:rPr>
              <a:t>five </a:t>
            </a:r>
            <a:r>
              <a:rPr lang="en-US" altLang="ko-KR" sz="2800" smtClean="0">
                <a:solidFill>
                  <a:schemeClr val="tx1"/>
                </a:solidFill>
              </a:rPr>
              <a:t>countries</a:t>
            </a:r>
          </a:p>
          <a:p>
            <a:pPr>
              <a:buNone/>
            </a:pPr>
            <a:endParaRPr lang="en-US" altLang="ko-KR" sz="2800" smtClean="0">
              <a:solidFill>
                <a:schemeClr val="tx1"/>
              </a:solidFill>
            </a:endParaRPr>
          </a:p>
          <a:p>
            <a:pPr>
              <a:buNone/>
            </a:pPr>
            <a:r>
              <a:rPr lang="en-US" altLang="ko-KR" sz="2800" smtClean="0">
                <a:solidFill>
                  <a:schemeClr val="tx1"/>
                </a:solidFill>
              </a:rPr>
              <a:t>  - The baseline characteristics of the patients did not differ significantly between the two groups</a:t>
            </a:r>
            <a:endParaRPr lang="ko-KR" altLang="en-US" sz="280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pPr algn="ctr"/>
            <a:endParaRPr lang="ko-KR" altLang="en-US"/>
          </a:p>
        </p:txBody>
      </p:sp>
      <p:pic>
        <p:nvPicPr>
          <p:cNvPr id="1026" name="Picture 2"/>
          <p:cNvPicPr>
            <a:picLocks noChangeAspect="1" noChangeArrowheads="1"/>
          </p:cNvPicPr>
          <p:nvPr/>
        </p:nvPicPr>
        <p:blipFill>
          <a:blip r:embed="rId2"/>
          <a:srcRect/>
          <a:stretch>
            <a:fillRect/>
          </a:stretch>
        </p:blipFill>
        <p:spPr bwMode="auto">
          <a:xfrm>
            <a:off x="1714480" y="571480"/>
            <a:ext cx="5786478" cy="57002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098" name="Picture 2"/>
          <p:cNvPicPr>
            <a:picLocks noGrp="1" noChangeAspect="1" noChangeArrowheads="1"/>
          </p:cNvPicPr>
          <p:nvPr>
            <p:ph idx="1"/>
          </p:nvPr>
        </p:nvPicPr>
        <p:blipFill>
          <a:blip r:embed="rId2"/>
          <a:srcRect/>
          <a:stretch>
            <a:fillRect/>
          </a:stretch>
        </p:blipFill>
        <p:spPr bwMode="auto">
          <a:xfrm>
            <a:off x="1357290" y="285728"/>
            <a:ext cx="6357982" cy="6211708"/>
          </a:xfrm>
          <a:prstGeom prst="rect">
            <a:avLst/>
          </a:prstGeom>
          <a:noFill/>
          <a:ln w="9525">
            <a:noFill/>
            <a:miter lim="800000"/>
            <a:headEnd/>
            <a:tailEnd/>
          </a:ln>
          <a:effectLst/>
        </p:spPr>
      </p:pic>
      <p:sp>
        <p:nvSpPr>
          <p:cNvPr id="5" name="타원 4"/>
          <p:cNvSpPr/>
          <p:nvPr/>
        </p:nvSpPr>
        <p:spPr>
          <a:xfrm>
            <a:off x="7215206" y="2857496"/>
            <a:ext cx="428628" cy="21431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타원 7"/>
          <p:cNvSpPr/>
          <p:nvPr/>
        </p:nvSpPr>
        <p:spPr>
          <a:xfrm>
            <a:off x="7215206" y="4357694"/>
            <a:ext cx="428628" cy="21431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2050" name="Picture 2"/>
          <p:cNvPicPr>
            <a:picLocks noGrp="1" noChangeAspect="1" noChangeArrowheads="1"/>
          </p:cNvPicPr>
          <p:nvPr>
            <p:ph idx="1"/>
          </p:nvPr>
        </p:nvPicPr>
        <p:blipFill>
          <a:blip r:embed="rId2"/>
          <a:srcRect/>
          <a:stretch>
            <a:fillRect/>
          </a:stretch>
        </p:blipFill>
        <p:spPr bwMode="auto">
          <a:xfrm>
            <a:off x="1071538" y="642918"/>
            <a:ext cx="6929486" cy="5343729"/>
          </a:xfrm>
          <a:prstGeom prst="rect">
            <a:avLst/>
          </a:prstGeom>
          <a:noFill/>
          <a:ln w="9525">
            <a:noFill/>
            <a:miter lim="800000"/>
            <a:headEnd/>
            <a:tailEnd/>
          </a:ln>
          <a:effectLst/>
        </p:spPr>
      </p:pic>
      <p:sp>
        <p:nvSpPr>
          <p:cNvPr id="6" name="타원 5"/>
          <p:cNvSpPr/>
          <p:nvPr/>
        </p:nvSpPr>
        <p:spPr>
          <a:xfrm>
            <a:off x="4643438" y="1357298"/>
            <a:ext cx="785818" cy="2857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3074" name="Picture 2"/>
          <p:cNvPicPr>
            <a:picLocks noGrp="1" noChangeAspect="1" noChangeArrowheads="1"/>
          </p:cNvPicPr>
          <p:nvPr>
            <p:ph idx="1"/>
          </p:nvPr>
        </p:nvPicPr>
        <p:blipFill>
          <a:blip r:embed="rId2"/>
          <a:srcRect/>
          <a:stretch>
            <a:fillRect/>
          </a:stretch>
        </p:blipFill>
        <p:spPr bwMode="auto">
          <a:xfrm>
            <a:off x="1071538" y="642918"/>
            <a:ext cx="6933293" cy="5357850"/>
          </a:xfrm>
          <a:prstGeom prst="rect">
            <a:avLst/>
          </a:prstGeom>
          <a:noFill/>
          <a:ln w="9525">
            <a:noFill/>
            <a:miter lim="800000"/>
            <a:headEnd/>
            <a:tailEnd/>
          </a:ln>
          <a:effectLst/>
        </p:spPr>
      </p:pic>
      <p:sp>
        <p:nvSpPr>
          <p:cNvPr id="5" name="타원 4"/>
          <p:cNvSpPr/>
          <p:nvPr/>
        </p:nvSpPr>
        <p:spPr>
          <a:xfrm>
            <a:off x="4643438" y="1285860"/>
            <a:ext cx="785818" cy="2857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Introduction</a:t>
            </a:r>
            <a:endParaRPr lang="ko-KR" altLang="en-US"/>
          </a:p>
        </p:txBody>
      </p:sp>
      <p:sp>
        <p:nvSpPr>
          <p:cNvPr id="3" name="내용 개체 틀 2"/>
          <p:cNvSpPr>
            <a:spLocks noGrp="1"/>
          </p:cNvSpPr>
          <p:nvPr>
            <p:ph idx="1"/>
          </p:nvPr>
        </p:nvSpPr>
        <p:spPr/>
        <p:txBody>
          <a:bodyPr/>
          <a:lstStyle/>
          <a:p>
            <a:r>
              <a:rPr lang="en-US" altLang="ko-KR" smtClean="0"/>
              <a:t> </a:t>
            </a:r>
            <a:r>
              <a:rPr lang="en-US" altLang="ko-KR" sz="2500" smtClean="0"/>
              <a:t>Patients </a:t>
            </a:r>
            <a:r>
              <a:rPr lang="en-US" altLang="ko-KR" sz="2500" smtClean="0"/>
              <a:t>who have had a first episode of unprovoked </a:t>
            </a:r>
            <a:r>
              <a:rPr lang="en-US" altLang="ko-KR" sz="2500" smtClean="0">
                <a:solidFill>
                  <a:srgbClr val="FFFF00"/>
                </a:solidFill>
              </a:rPr>
              <a:t>venous thromboembolism </a:t>
            </a:r>
            <a:r>
              <a:rPr lang="en-US" altLang="ko-KR" sz="2500" smtClean="0"/>
              <a:t>are at high risk for recurrence after anticoagulant therapy is </a:t>
            </a:r>
            <a:r>
              <a:rPr lang="en-US" altLang="ko-KR" sz="2500" smtClean="0"/>
              <a:t>discontinued</a:t>
            </a:r>
            <a:r>
              <a:rPr lang="en-US" altLang="ko-KR" sz="2500" smtClean="0"/>
              <a:t>.</a:t>
            </a:r>
          </a:p>
          <a:p>
            <a:endParaRPr lang="en-US" altLang="ko-KR" sz="2500" smtClean="0"/>
          </a:p>
          <a:p>
            <a:r>
              <a:rPr lang="en-US" altLang="ko-KR" sz="2500" smtClean="0"/>
              <a:t> </a:t>
            </a:r>
            <a:r>
              <a:rPr lang="en-US" altLang="ko-KR" sz="2500" smtClean="0"/>
              <a:t>Long-term </a:t>
            </a:r>
            <a:r>
              <a:rPr lang="en-US" altLang="ko-KR" sz="2500" smtClean="0"/>
              <a:t>treatment with </a:t>
            </a:r>
            <a:r>
              <a:rPr lang="en-US" altLang="ko-KR" sz="2500" smtClean="0"/>
              <a:t>a </a:t>
            </a:r>
            <a:r>
              <a:rPr lang="en-US" altLang="ko-KR" sz="2500" smtClean="0">
                <a:solidFill>
                  <a:srgbClr val="FFFF00"/>
                </a:solidFill>
              </a:rPr>
              <a:t>vitamin K antagonist </a:t>
            </a:r>
            <a:r>
              <a:rPr lang="en-US" altLang="ko-KR" sz="2500" smtClean="0"/>
              <a:t>is </a:t>
            </a:r>
            <a:r>
              <a:rPr lang="en-US" altLang="ko-KR" sz="2500" smtClean="0"/>
              <a:t>very </a:t>
            </a:r>
            <a:r>
              <a:rPr lang="en-US" altLang="ko-KR" sz="2500" smtClean="0"/>
              <a:t>effective in </a:t>
            </a:r>
            <a:r>
              <a:rPr lang="en-US" altLang="ko-KR" sz="2500" smtClean="0"/>
              <a:t>preventing a recurrence of </a:t>
            </a:r>
            <a:r>
              <a:rPr lang="en-US" altLang="ko-KR" sz="2500" smtClean="0"/>
              <a:t>venous </a:t>
            </a:r>
            <a:r>
              <a:rPr lang="en-US" altLang="ko-KR" sz="2500" smtClean="0"/>
              <a:t>thromboembolism while </a:t>
            </a:r>
            <a:r>
              <a:rPr lang="en-US" altLang="ko-KR" sz="2500" smtClean="0"/>
              <a:t>treatment </a:t>
            </a:r>
            <a:r>
              <a:rPr lang="en-US" altLang="ko-KR" sz="2500" smtClean="0"/>
              <a:t>continues </a:t>
            </a:r>
            <a:r>
              <a:rPr lang="en-US" altLang="ko-KR" sz="2500" smtClean="0"/>
              <a:t>but </a:t>
            </a:r>
            <a:r>
              <a:rPr lang="en-US" altLang="ko-KR" sz="2500" smtClean="0"/>
              <a:t>has </a:t>
            </a:r>
            <a:r>
              <a:rPr lang="en-US" altLang="ko-KR" sz="2500" smtClean="0"/>
              <a:t>not been </a:t>
            </a:r>
            <a:r>
              <a:rPr lang="en-US" altLang="ko-KR" sz="2500" smtClean="0"/>
              <a:t>shown to improve survival, </a:t>
            </a:r>
            <a:r>
              <a:rPr lang="en-US" altLang="ko-KR" sz="2500" smtClean="0"/>
              <a:t>is </a:t>
            </a:r>
            <a:r>
              <a:rPr lang="en-US" altLang="ko-KR" sz="2500" smtClean="0"/>
              <a:t>associated with </a:t>
            </a:r>
            <a:r>
              <a:rPr lang="en-US" altLang="ko-KR" sz="2500" smtClean="0"/>
              <a:t>a substantially increased risk of bleeding</a:t>
            </a:r>
            <a:r>
              <a:rPr lang="en-US" altLang="ko-KR" sz="2500" smtClean="0"/>
              <a:t>, </a:t>
            </a:r>
            <a:r>
              <a:rPr lang="en-US" altLang="ko-KR" sz="2500" smtClean="0"/>
              <a:t>and is </a:t>
            </a:r>
            <a:r>
              <a:rPr lang="en-US" altLang="ko-KR" sz="2500" smtClean="0"/>
              <a:t>inconvenient for patients.</a:t>
            </a:r>
            <a:endParaRPr lang="ko-KR" altLang="en-US" sz="25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Discussion</a:t>
            </a:r>
            <a:endParaRPr lang="ko-KR" altLang="en-US"/>
          </a:p>
        </p:txBody>
      </p:sp>
      <p:sp>
        <p:nvSpPr>
          <p:cNvPr id="3" name="내용 개체 틀 2"/>
          <p:cNvSpPr>
            <a:spLocks noGrp="1"/>
          </p:cNvSpPr>
          <p:nvPr>
            <p:ph idx="1"/>
          </p:nvPr>
        </p:nvSpPr>
        <p:spPr/>
        <p:txBody>
          <a:bodyPr/>
          <a:lstStyle/>
          <a:p>
            <a:endParaRPr lang="en-US" altLang="ko-KR" sz="2600" smtClean="0"/>
          </a:p>
          <a:p>
            <a:r>
              <a:rPr lang="en-US" altLang="ko-KR" sz="2600" smtClean="0"/>
              <a:t> The results </a:t>
            </a:r>
            <a:r>
              <a:rPr lang="en-US" altLang="ko-KR" sz="2600" smtClean="0"/>
              <a:t>of the </a:t>
            </a:r>
            <a:r>
              <a:rPr lang="en-US" altLang="ko-KR" sz="2600" smtClean="0">
                <a:solidFill>
                  <a:srgbClr val="FFFF00"/>
                </a:solidFill>
              </a:rPr>
              <a:t>ASPIRE</a:t>
            </a:r>
            <a:r>
              <a:rPr lang="en-US" altLang="ko-KR" sz="2600" smtClean="0"/>
              <a:t> trial did not show a significant reduction in the </a:t>
            </a:r>
            <a:r>
              <a:rPr lang="en-US" altLang="ko-KR" sz="2600" smtClean="0">
                <a:solidFill>
                  <a:srgbClr val="FFFF00"/>
                </a:solidFill>
              </a:rPr>
              <a:t>primary outcome </a:t>
            </a:r>
            <a:r>
              <a:rPr lang="en-US" altLang="ko-KR" sz="2600" smtClean="0"/>
              <a:t>of recurrent venous thromboembolism with aspirin as compared with placebo in patients who had had a first unprovoked venous thromboembolism</a:t>
            </a:r>
            <a:r>
              <a:rPr lang="en-US" altLang="ko-KR" sz="2600" smtClean="0"/>
              <a:t>, </a:t>
            </a:r>
            <a:endParaRPr lang="en-US" altLang="ko-KR" sz="2600" smtClean="0"/>
          </a:p>
          <a:p>
            <a:endParaRPr lang="en-US" altLang="ko-KR" sz="2600" smtClean="0"/>
          </a:p>
          <a:p>
            <a:r>
              <a:rPr lang="en-US" altLang="ko-KR" sz="2600" smtClean="0"/>
              <a:t> </a:t>
            </a:r>
            <a:r>
              <a:rPr lang="en-US" altLang="ko-KR" sz="2600" smtClean="0"/>
              <a:t>It </a:t>
            </a:r>
            <a:r>
              <a:rPr lang="en-US" altLang="ko-KR" sz="2600" smtClean="0"/>
              <a:t>did show that aspirin reduced the </a:t>
            </a:r>
            <a:r>
              <a:rPr lang="en-US" altLang="ko-KR" sz="2600" smtClean="0">
                <a:solidFill>
                  <a:srgbClr val="FFFF00"/>
                </a:solidFill>
              </a:rPr>
              <a:t>secondary composite outcome </a:t>
            </a:r>
            <a:r>
              <a:rPr lang="en-US" altLang="ko-KR" sz="2600" smtClean="0"/>
              <a:t>of major vascular events by 34% without increasing bleeding and resulted in a significant </a:t>
            </a:r>
            <a:r>
              <a:rPr lang="en-US" altLang="ko-KR" sz="2600" smtClean="0">
                <a:solidFill>
                  <a:srgbClr val="FFFF00"/>
                </a:solidFill>
              </a:rPr>
              <a:t>net clinical benefit</a:t>
            </a:r>
            <a:endParaRPr lang="ko-KR" altLang="en-US" sz="2600">
              <a:solidFill>
                <a:srgbClr val="FFFF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Discussion</a:t>
            </a:r>
            <a:endParaRPr lang="ko-KR" altLang="en-US"/>
          </a:p>
        </p:txBody>
      </p:sp>
      <p:sp>
        <p:nvSpPr>
          <p:cNvPr id="3" name="내용 개체 틀 2"/>
          <p:cNvSpPr>
            <a:spLocks noGrp="1"/>
          </p:cNvSpPr>
          <p:nvPr>
            <p:ph idx="1"/>
          </p:nvPr>
        </p:nvSpPr>
        <p:spPr/>
        <p:txBody>
          <a:bodyPr/>
          <a:lstStyle/>
          <a:p>
            <a:endParaRPr lang="en-US" altLang="ko-KR" smtClean="0"/>
          </a:p>
          <a:p>
            <a:r>
              <a:rPr lang="en-US" altLang="ko-KR" sz="3000" smtClean="0"/>
              <a:t> The </a:t>
            </a:r>
            <a:r>
              <a:rPr lang="en-US" altLang="ko-KR" sz="3000" smtClean="0"/>
              <a:t>estimated reduction of 26% (95% CI, −5 to 48) in the rate of recurrence of venous thromboembolism with aspirin is consistent with results from the recently </a:t>
            </a:r>
            <a:r>
              <a:rPr lang="en-US" altLang="ko-KR" sz="3000" smtClean="0"/>
              <a:t>reported </a:t>
            </a:r>
            <a:r>
              <a:rPr lang="en-US" altLang="ko-KR" sz="3000" smtClean="0">
                <a:solidFill>
                  <a:srgbClr val="FFFF00"/>
                </a:solidFill>
              </a:rPr>
              <a:t>WARFASA</a:t>
            </a:r>
            <a:r>
              <a:rPr lang="en-US" altLang="ko-KR" sz="3000" smtClean="0"/>
              <a:t> study, which showed a reduction of 42% (95% CI, 7 to 64) in the rate of recurrence of venous thromboembolism</a:t>
            </a:r>
            <a:endParaRPr lang="ko-KR" altLang="en-US" sz="30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Discussion</a:t>
            </a:r>
            <a:endParaRPr lang="ko-KR" altLang="en-US"/>
          </a:p>
        </p:txBody>
      </p:sp>
      <p:sp>
        <p:nvSpPr>
          <p:cNvPr id="3" name="내용 개체 틀 2"/>
          <p:cNvSpPr>
            <a:spLocks noGrp="1"/>
          </p:cNvSpPr>
          <p:nvPr>
            <p:ph idx="1"/>
          </p:nvPr>
        </p:nvSpPr>
        <p:spPr/>
        <p:txBody>
          <a:bodyPr/>
          <a:lstStyle/>
          <a:p>
            <a:r>
              <a:rPr lang="en-US" altLang="ko-KR" smtClean="0"/>
              <a:t> WARFASA trial  </a:t>
            </a:r>
            <a:r>
              <a:rPr lang="en-US" altLang="ko-KR" sz="1800" i="1" smtClean="0">
                <a:solidFill>
                  <a:schemeClr val="tx1"/>
                </a:solidFill>
              </a:rPr>
              <a:t>(</a:t>
            </a:r>
            <a:r>
              <a:rPr lang="en-US" altLang="ko-KR" sz="1800" i="1" smtClean="0">
                <a:solidFill>
                  <a:schemeClr val="tx1"/>
                </a:solidFill>
              </a:rPr>
              <a:t>N Engl J </a:t>
            </a:r>
            <a:r>
              <a:rPr lang="en-US" altLang="ko-KR" sz="1800" i="1" smtClean="0">
                <a:solidFill>
                  <a:schemeClr val="tx1"/>
                </a:solidFill>
              </a:rPr>
              <a:t>Med </a:t>
            </a:r>
            <a:r>
              <a:rPr lang="en-US" altLang="ko-KR" sz="1800" i="1" smtClean="0">
                <a:solidFill>
                  <a:schemeClr val="tx1"/>
                </a:solidFill>
              </a:rPr>
              <a:t>2012;366:1959-67.)</a:t>
            </a:r>
            <a:endParaRPr lang="en-US" altLang="ko-KR" i="1" smtClean="0">
              <a:solidFill>
                <a:schemeClr val="tx1"/>
              </a:solidFill>
            </a:endParaRPr>
          </a:p>
          <a:p>
            <a:endParaRPr lang="en-US" altLang="ko-KR" sz="2400" smtClean="0"/>
          </a:p>
          <a:p>
            <a:pPr>
              <a:buNone/>
            </a:pPr>
            <a:r>
              <a:rPr lang="en-US" altLang="ko-KR" sz="2600" smtClean="0"/>
              <a:t>  </a:t>
            </a:r>
            <a:r>
              <a:rPr lang="en-US" altLang="ko-KR" sz="2600" smtClean="0">
                <a:solidFill>
                  <a:schemeClr val="tx1"/>
                </a:solidFill>
              </a:rPr>
              <a:t>- Venous thromboembolism recurred in 28 of the 205 patients who received aspirin and in 43 of the 197 patients who received placebo (6.6% vs. 11.2% per year; </a:t>
            </a:r>
            <a:r>
              <a:rPr lang="en-US" altLang="ko-KR" sz="2600" smtClean="0">
                <a:solidFill>
                  <a:srgbClr val="FFFF00"/>
                </a:solidFill>
              </a:rPr>
              <a:t>hazard ratio, 0.58</a:t>
            </a:r>
            <a:r>
              <a:rPr lang="en-US" altLang="ko-KR" sz="2600" smtClean="0">
                <a:solidFill>
                  <a:schemeClr val="tx1"/>
                </a:solidFill>
              </a:rPr>
              <a:t>; 95% confidence interval [CI], 0.36 to 0.93) (median study period, 24.6 </a:t>
            </a:r>
            <a:r>
              <a:rPr lang="en-US" altLang="ko-KR" sz="2600" smtClean="0">
                <a:solidFill>
                  <a:schemeClr val="tx1"/>
                </a:solidFill>
              </a:rPr>
              <a:t>months</a:t>
            </a:r>
            <a:r>
              <a:rPr lang="en-US" altLang="ko-KR" sz="2600" smtClean="0">
                <a:solidFill>
                  <a:schemeClr val="tx1"/>
                </a:solidFill>
              </a:rPr>
              <a:t>).</a:t>
            </a:r>
          </a:p>
          <a:p>
            <a:pPr>
              <a:buNone/>
            </a:pPr>
            <a:endParaRPr lang="en-US" altLang="ko-KR" sz="2600" smtClean="0">
              <a:solidFill>
                <a:schemeClr val="tx1"/>
              </a:solidFill>
            </a:endParaRPr>
          </a:p>
          <a:p>
            <a:pPr>
              <a:buNone/>
            </a:pPr>
            <a:r>
              <a:rPr lang="en-US" altLang="ko-KR" sz="2600" smtClean="0">
                <a:solidFill>
                  <a:schemeClr val="tx1"/>
                </a:solidFill>
              </a:rPr>
              <a:t>  - Adverse events were similar in the two groups.</a:t>
            </a:r>
            <a:endParaRPr lang="ko-KR" altLang="en-US" sz="260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1026" name="Picture 2"/>
          <p:cNvPicPr>
            <a:picLocks noChangeAspect="1" noChangeArrowheads="1"/>
          </p:cNvPicPr>
          <p:nvPr/>
        </p:nvPicPr>
        <p:blipFill>
          <a:blip r:embed="rId2"/>
          <a:srcRect/>
          <a:stretch>
            <a:fillRect/>
          </a:stretch>
        </p:blipFill>
        <p:spPr bwMode="auto">
          <a:xfrm>
            <a:off x="428596" y="642918"/>
            <a:ext cx="8286808" cy="5214974"/>
          </a:xfrm>
          <a:prstGeom prst="rect">
            <a:avLst/>
          </a:prstGeom>
          <a:noFill/>
          <a:ln w="9525">
            <a:noFill/>
            <a:miter lim="800000"/>
            <a:headEnd/>
            <a:tailEnd/>
          </a:ln>
          <a:effectLst/>
        </p:spPr>
      </p:pic>
      <p:sp>
        <p:nvSpPr>
          <p:cNvPr id="5" name="타원 4"/>
          <p:cNvSpPr/>
          <p:nvPr/>
        </p:nvSpPr>
        <p:spPr>
          <a:xfrm>
            <a:off x="8072462" y="2071678"/>
            <a:ext cx="500066" cy="2857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타원 5"/>
          <p:cNvSpPr/>
          <p:nvPr/>
        </p:nvSpPr>
        <p:spPr>
          <a:xfrm>
            <a:off x="8072462" y="3786190"/>
            <a:ext cx="500066" cy="2857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7" name="직선 연결선 6"/>
          <p:cNvCxnSpPr/>
          <p:nvPr/>
        </p:nvCxnSpPr>
        <p:spPr>
          <a:xfrm>
            <a:off x="571472" y="2071678"/>
            <a:ext cx="1000132"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571472" y="3786190"/>
            <a:ext cx="642942"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572000" y="6072206"/>
            <a:ext cx="3857652" cy="369332"/>
          </a:xfrm>
          <a:prstGeom prst="rect">
            <a:avLst/>
          </a:prstGeom>
          <a:noFill/>
        </p:spPr>
        <p:txBody>
          <a:bodyPr wrap="square" rtlCol="0">
            <a:spAutoFit/>
          </a:bodyPr>
          <a:lstStyle/>
          <a:p>
            <a:r>
              <a:rPr lang="en-US" altLang="ko-KR" i="1" smtClean="0"/>
              <a:t>(N Engl </a:t>
            </a:r>
            <a:r>
              <a:rPr lang="en-US" altLang="ko-KR" i="1" smtClean="0"/>
              <a:t>J </a:t>
            </a:r>
            <a:r>
              <a:rPr lang="en-US" altLang="ko-KR" i="1" smtClean="0"/>
              <a:t>Med 2012;366:1959-67</a:t>
            </a:r>
            <a:r>
              <a:rPr lang="en-US" altLang="ko-KR" i="1" smtClean="0"/>
              <a:t>.)</a:t>
            </a:r>
            <a:endParaRPr lang="ko-KR" alt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Discussion</a:t>
            </a:r>
            <a:endParaRPr lang="ko-KR" altLang="en-US"/>
          </a:p>
        </p:txBody>
      </p:sp>
      <p:sp>
        <p:nvSpPr>
          <p:cNvPr id="3" name="내용 개체 틀 2"/>
          <p:cNvSpPr>
            <a:spLocks noGrp="1"/>
          </p:cNvSpPr>
          <p:nvPr>
            <p:ph idx="1"/>
          </p:nvPr>
        </p:nvSpPr>
        <p:spPr/>
        <p:txBody>
          <a:bodyPr/>
          <a:lstStyle/>
          <a:p>
            <a:endParaRPr lang="en-US" altLang="ko-KR" smtClean="0"/>
          </a:p>
          <a:p>
            <a:endParaRPr lang="en-US" altLang="ko-KR" sz="2800" smtClean="0"/>
          </a:p>
          <a:p>
            <a:r>
              <a:rPr lang="en-US" altLang="ko-KR" sz="2800" smtClean="0"/>
              <a:t> </a:t>
            </a:r>
            <a:r>
              <a:rPr lang="en-US" altLang="ko-KR" sz="2800" smtClean="0"/>
              <a:t>The </a:t>
            </a:r>
            <a:r>
              <a:rPr lang="en-US" altLang="ko-KR" sz="2800" smtClean="0">
                <a:solidFill>
                  <a:srgbClr val="FFFF00"/>
                </a:solidFill>
              </a:rPr>
              <a:t>ASPIRE</a:t>
            </a:r>
            <a:r>
              <a:rPr lang="en-US" altLang="ko-KR" sz="2800" smtClean="0"/>
              <a:t> trial by itself was </a:t>
            </a:r>
            <a:r>
              <a:rPr lang="en-US" altLang="ko-KR" sz="2800" smtClean="0"/>
              <a:t>not </a:t>
            </a:r>
            <a:r>
              <a:rPr lang="en-US" altLang="ko-KR" sz="2800" smtClean="0"/>
              <a:t>powered to </a:t>
            </a:r>
            <a:r>
              <a:rPr lang="en-US" altLang="ko-KR" sz="2800" smtClean="0"/>
              <a:t>show a significant reduction in </a:t>
            </a:r>
            <a:r>
              <a:rPr lang="en-US" altLang="ko-KR" sz="2800" smtClean="0"/>
              <a:t>the </a:t>
            </a:r>
            <a:r>
              <a:rPr lang="en-US" altLang="ko-KR" sz="2800" smtClean="0"/>
              <a:t>primary outcome</a:t>
            </a:r>
            <a:r>
              <a:rPr lang="en-US" altLang="ko-KR" sz="2800" smtClean="0"/>
              <a:t>, but when combined with the </a:t>
            </a:r>
            <a:r>
              <a:rPr lang="en-US" altLang="ko-KR" sz="2800" smtClean="0">
                <a:solidFill>
                  <a:srgbClr val="FFFF00"/>
                </a:solidFill>
              </a:rPr>
              <a:t>WARFASA</a:t>
            </a:r>
            <a:r>
              <a:rPr lang="en-US" altLang="ko-KR" sz="2800" smtClean="0"/>
              <a:t> study, a clear effect is evident.</a:t>
            </a:r>
            <a:endParaRPr lang="ko-KR" altLang="en-US" sz="28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5122" name="Picture 2"/>
          <p:cNvPicPr>
            <a:picLocks noGrp="1" noChangeAspect="1" noChangeArrowheads="1"/>
          </p:cNvPicPr>
          <p:nvPr>
            <p:ph idx="1"/>
          </p:nvPr>
        </p:nvPicPr>
        <p:blipFill>
          <a:blip r:embed="rId2"/>
          <a:srcRect/>
          <a:stretch>
            <a:fillRect/>
          </a:stretch>
        </p:blipFill>
        <p:spPr bwMode="auto">
          <a:xfrm>
            <a:off x="500034" y="714356"/>
            <a:ext cx="8048913" cy="5214974"/>
          </a:xfrm>
          <a:prstGeom prst="rect">
            <a:avLst/>
          </a:prstGeom>
          <a:noFill/>
          <a:ln w="9525">
            <a:noFill/>
            <a:miter lim="800000"/>
            <a:headEnd/>
            <a:tailEnd/>
          </a:ln>
          <a:effectLst/>
        </p:spPr>
      </p:pic>
      <p:sp>
        <p:nvSpPr>
          <p:cNvPr id="5" name="타원 4"/>
          <p:cNvSpPr/>
          <p:nvPr/>
        </p:nvSpPr>
        <p:spPr>
          <a:xfrm>
            <a:off x="7000892" y="1857364"/>
            <a:ext cx="357190" cy="21431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타원 5"/>
          <p:cNvSpPr/>
          <p:nvPr/>
        </p:nvSpPr>
        <p:spPr>
          <a:xfrm>
            <a:off x="7000892" y="2071678"/>
            <a:ext cx="428628" cy="21431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타원 6"/>
          <p:cNvSpPr/>
          <p:nvPr/>
        </p:nvSpPr>
        <p:spPr>
          <a:xfrm>
            <a:off x="7000892" y="2428868"/>
            <a:ext cx="357190" cy="21431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타원 9"/>
          <p:cNvSpPr/>
          <p:nvPr/>
        </p:nvSpPr>
        <p:spPr>
          <a:xfrm>
            <a:off x="7000892" y="2857496"/>
            <a:ext cx="428628" cy="21431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2" name="직선 연결선 11"/>
          <p:cNvCxnSpPr/>
          <p:nvPr/>
        </p:nvCxnSpPr>
        <p:spPr>
          <a:xfrm>
            <a:off x="714348" y="2643182"/>
            <a:ext cx="500066"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714348" y="2285992"/>
            <a:ext cx="500066"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직선 연결선 13"/>
          <p:cNvCxnSpPr/>
          <p:nvPr/>
        </p:nvCxnSpPr>
        <p:spPr>
          <a:xfrm>
            <a:off x="714348" y="2071678"/>
            <a:ext cx="642942"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직선 연결선 15"/>
          <p:cNvCxnSpPr/>
          <p:nvPr/>
        </p:nvCxnSpPr>
        <p:spPr>
          <a:xfrm>
            <a:off x="714348" y="3000372"/>
            <a:ext cx="428628" cy="15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randombar(horizontal)">
                                      <p:cBhvr>
                                        <p:cTn id="23" dur="500"/>
                                        <p:tgtEl>
                                          <p:spTgt spid="12"/>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randombar(horizont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randombar(horizontal)">
                                      <p:cBhvr>
                                        <p:cTn id="31" dur="500"/>
                                        <p:tgtEl>
                                          <p:spTgt spid="16"/>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randombar(horizont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Conclusions</a:t>
            </a:r>
            <a:endParaRPr lang="ko-KR" altLang="en-US"/>
          </a:p>
        </p:txBody>
      </p:sp>
      <p:sp>
        <p:nvSpPr>
          <p:cNvPr id="3" name="내용 개체 틀 2"/>
          <p:cNvSpPr>
            <a:spLocks noGrp="1"/>
          </p:cNvSpPr>
          <p:nvPr>
            <p:ph idx="1"/>
          </p:nvPr>
        </p:nvSpPr>
        <p:spPr/>
        <p:txBody>
          <a:bodyPr/>
          <a:lstStyle/>
          <a:p>
            <a:r>
              <a:rPr lang="en-US" altLang="ko-KR" sz="2600" smtClean="0"/>
              <a:t> For patients who discontinue anticoagulation, the risk of a late recurrence of venous thromboembolism after a first unprovoked event remains high: approximately </a:t>
            </a:r>
            <a:r>
              <a:rPr lang="en-US" altLang="ko-KR" sz="2600" smtClean="0">
                <a:solidFill>
                  <a:srgbClr val="FFFF00"/>
                </a:solidFill>
              </a:rPr>
              <a:t>10% in the first year </a:t>
            </a:r>
            <a:r>
              <a:rPr lang="en-US" altLang="ko-KR" sz="2600" smtClean="0"/>
              <a:t>and </a:t>
            </a:r>
            <a:r>
              <a:rPr lang="en-US" altLang="ko-KR" sz="2600" smtClean="0">
                <a:solidFill>
                  <a:srgbClr val="FFFF00"/>
                </a:solidFill>
              </a:rPr>
              <a:t>30% after </a:t>
            </a:r>
            <a:r>
              <a:rPr lang="en-US" altLang="ko-KR" sz="2600" smtClean="0">
                <a:solidFill>
                  <a:srgbClr val="FFFF00"/>
                </a:solidFill>
              </a:rPr>
              <a:t>10 </a:t>
            </a:r>
            <a:r>
              <a:rPr lang="en-US" altLang="ko-KR" sz="2600" smtClean="0">
                <a:solidFill>
                  <a:srgbClr val="FFFF00"/>
                </a:solidFill>
              </a:rPr>
              <a:t>years</a:t>
            </a:r>
          </a:p>
          <a:p>
            <a:endParaRPr lang="en-US" altLang="ko-KR" sz="2600" smtClean="0"/>
          </a:p>
          <a:p>
            <a:r>
              <a:rPr lang="en-US" altLang="ko-KR" sz="2600" smtClean="0"/>
              <a:t> </a:t>
            </a:r>
            <a:r>
              <a:rPr lang="en-US" altLang="ko-KR" sz="2600" smtClean="0"/>
              <a:t>Treatment with vitamin K antagonists prevents the recurrence of venous thromboembolism, but many patients are unwilling to accept </a:t>
            </a:r>
            <a:r>
              <a:rPr lang="en-US" altLang="ko-KR" sz="2600" smtClean="0">
                <a:solidFill>
                  <a:srgbClr val="FFFF00"/>
                </a:solidFill>
              </a:rPr>
              <a:t>extended therapy </a:t>
            </a:r>
            <a:r>
              <a:rPr lang="en-US" altLang="ko-KR" sz="2600" smtClean="0"/>
              <a:t>because of the risk of bleeding and the inconvenience</a:t>
            </a:r>
            <a:endParaRPr lang="ko-KR" altLang="en-US" sz="26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Conclusions</a:t>
            </a:r>
            <a:endParaRPr lang="ko-KR" altLang="en-US"/>
          </a:p>
        </p:txBody>
      </p:sp>
      <p:sp>
        <p:nvSpPr>
          <p:cNvPr id="3" name="내용 개체 틀 2"/>
          <p:cNvSpPr>
            <a:spLocks noGrp="1"/>
          </p:cNvSpPr>
          <p:nvPr>
            <p:ph idx="1"/>
          </p:nvPr>
        </p:nvSpPr>
        <p:spPr/>
        <p:txBody>
          <a:bodyPr/>
          <a:lstStyle/>
          <a:p>
            <a:r>
              <a:rPr lang="en-US" altLang="ko-KR" sz="2600" smtClean="0"/>
              <a:t> </a:t>
            </a:r>
            <a:r>
              <a:rPr lang="en-US" altLang="ko-KR" sz="2600" smtClean="0">
                <a:solidFill>
                  <a:srgbClr val="FFFF00"/>
                </a:solidFill>
              </a:rPr>
              <a:t>Aspirin</a:t>
            </a:r>
            <a:r>
              <a:rPr lang="en-US" altLang="ko-KR" sz="2600" smtClean="0"/>
              <a:t>, although substantially less effective than warfarin, provides an attractive alternative because it is simple and inexpensive and its safety profile is </a:t>
            </a:r>
            <a:r>
              <a:rPr lang="en-US" altLang="ko-KR" sz="2600" smtClean="0"/>
              <a:t>well </a:t>
            </a:r>
            <a:r>
              <a:rPr lang="en-US" altLang="ko-KR" sz="2600" smtClean="0"/>
              <a:t>documented</a:t>
            </a:r>
          </a:p>
          <a:p>
            <a:endParaRPr lang="en-US" altLang="ko-KR" sz="2600" smtClean="0"/>
          </a:p>
          <a:p>
            <a:r>
              <a:rPr lang="en-US" altLang="ko-KR" sz="2600" smtClean="0"/>
              <a:t> </a:t>
            </a:r>
            <a:r>
              <a:rPr lang="en-US" altLang="ko-KR" sz="2600" smtClean="0"/>
              <a:t>The </a:t>
            </a:r>
            <a:r>
              <a:rPr lang="en-US" altLang="ko-KR" sz="2600" smtClean="0">
                <a:solidFill>
                  <a:srgbClr val="FFFF00"/>
                </a:solidFill>
              </a:rPr>
              <a:t>ASPIRE</a:t>
            </a:r>
            <a:r>
              <a:rPr lang="en-US" altLang="ko-KR" sz="2600" smtClean="0"/>
              <a:t> study suggests that for every 1000 patients treated for 1 year, aspirin can be expected to be associated with 17 fewer episodes of recurrent venous thromboembolism and 28 fewer major thrombotic events, at the cost of 5 nonfatal bleeding episodes</a:t>
            </a:r>
            <a:endParaRPr lang="ko-KR" altLang="en-US" sz="26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Conclusions</a:t>
            </a:r>
            <a:endParaRPr lang="ko-KR" altLang="en-US"/>
          </a:p>
        </p:txBody>
      </p:sp>
      <p:sp>
        <p:nvSpPr>
          <p:cNvPr id="3" name="내용 개체 틀 2"/>
          <p:cNvSpPr>
            <a:spLocks noGrp="1"/>
          </p:cNvSpPr>
          <p:nvPr>
            <p:ph idx="1"/>
          </p:nvPr>
        </p:nvSpPr>
        <p:spPr/>
        <p:txBody>
          <a:bodyPr/>
          <a:lstStyle/>
          <a:p>
            <a:endParaRPr lang="en-US" altLang="ko-KR" sz="2400" smtClean="0"/>
          </a:p>
          <a:p>
            <a:r>
              <a:rPr lang="en-US" altLang="ko-KR" sz="2400" smtClean="0"/>
              <a:t> </a:t>
            </a:r>
            <a:r>
              <a:rPr lang="en-US" altLang="ko-KR" sz="2400" smtClean="0"/>
              <a:t>The findings of the </a:t>
            </a:r>
            <a:r>
              <a:rPr lang="en-US" altLang="ko-KR" sz="2400" smtClean="0">
                <a:solidFill>
                  <a:srgbClr val="FFFF00"/>
                </a:solidFill>
              </a:rPr>
              <a:t>ASPIRE</a:t>
            </a:r>
            <a:r>
              <a:rPr lang="en-US" altLang="ko-KR" sz="2400" smtClean="0"/>
              <a:t> study, especially when considered together with data from the </a:t>
            </a:r>
            <a:r>
              <a:rPr lang="en-US" altLang="ko-KR" sz="2400" smtClean="0">
                <a:solidFill>
                  <a:srgbClr val="FFFF00"/>
                </a:solidFill>
              </a:rPr>
              <a:t>WARFASA</a:t>
            </a:r>
            <a:r>
              <a:rPr lang="en-US" altLang="ko-KR" sz="2400" smtClean="0"/>
              <a:t> study, provide consistent evidence that </a:t>
            </a:r>
            <a:r>
              <a:rPr lang="en-US" altLang="ko-KR" sz="2400" smtClean="0">
                <a:solidFill>
                  <a:srgbClr val="FFFF00"/>
                </a:solidFill>
              </a:rPr>
              <a:t>low-dose aspirin </a:t>
            </a:r>
            <a:r>
              <a:rPr lang="en-US" altLang="ko-KR" sz="2400" smtClean="0"/>
              <a:t>is beneficial in preventing recurrent venous thromboembolism and major vascular events in patients who have had a first episode of unprovoked venous thromboembolism.</a:t>
            </a:r>
          </a:p>
          <a:p>
            <a:endParaRPr lang="en-US" altLang="ko-KR" sz="2400" smtClean="0"/>
          </a:p>
          <a:p>
            <a:r>
              <a:rPr lang="en-US" altLang="ko-KR" sz="2400" smtClean="0"/>
              <a:t> Thus</a:t>
            </a:r>
            <a:r>
              <a:rPr lang="en-US" altLang="ko-KR" sz="2400" smtClean="0"/>
              <a:t>, aspirin is an </a:t>
            </a:r>
            <a:r>
              <a:rPr lang="en-US" altLang="ko-KR" sz="2400" smtClean="0">
                <a:solidFill>
                  <a:srgbClr val="FFFF00"/>
                </a:solidFill>
              </a:rPr>
              <a:t>attractive option </a:t>
            </a:r>
            <a:r>
              <a:rPr lang="en-US" altLang="ko-KR" sz="2400" smtClean="0"/>
              <a:t>for such patients once they have completed an initial course of anticoagulation therapy</a:t>
            </a:r>
            <a:endParaRPr lang="ko-KR" altLang="en-US" sz="2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Introduction</a:t>
            </a:r>
            <a:endParaRPr lang="ko-KR" altLang="en-US"/>
          </a:p>
        </p:txBody>
      </p:sp>
      <p:sp>
        <p:nvSpPr>
          <p:cNvPr id="3" name="내용 개체 틀 2"/>
          <p:cNvSpPr>
            <a:spLocks noGrp="1"/>
          </p:cNvSpPr>
          <p:nvPr>
            <p:ph idx="1"/>
          </p:nvPr>
        </p:nvSpPr>
        <p:spPr/>
        <p:txBody>
          <a:bodyPr/>
          <a:lstStyle/>
          <a:p>
            <a:r>
              <a:rPr lang="en-US" altLang="ko-KR" sz="2500" smtClean="0"/>
              <a:t> </a:t>
            </a:r>
            <a:r>
              <a:rPr lang="en-US" altLang="ko-KR" sz="2500" smtClean="0"/>
              <a:t>Many </a:t>
            </a:r>
            <a:r>
              <a:rPr lang="en-US" altLang="ko-KR" sz="2500" smtClean="0"/>
              <a:t>patients who have had a first </a:t>
            </a:r>
            <a:r>
              <a:rPr lang="en-US" altLang="ko-KR" sz="2500" smtClean="0"/>
              <a:t>episode </a:t>
            </a:r>
            <a:r>
              <a:rPr lang="en-US" altLang="ko-KR" sz="2500" smtClean="0"/>
              <a:t>of unprovoked </a:t>
            </a:r>
            <a:r>
              <a:rPr lang="en-US" altLang="ko-KR" sz="2500" smtClean="0"/>
              <a:t>venous </a:t>
            </a:r>
            <a:r>
              <a:rPr lang="en-US" altLang="ko-KR" sz="2500" smtClean="0"/>
              <a:t>thromboembolism </a:t>
            </a:r>
            <a:r>
              <a:rPr lang="en-US" altLang="ko-KR" sz="2500" smtClean="0">
                <a:solidFill>
                  <a:srgbClr val="FFFF00"/>
                </a:solidFill>
              </a:rPr>
              <a:t>discontinue anticoagulant </a:t>
            </a:r>
            <a:r>
              <a:rPr lang="en-US" altLang="ko-KR" sz="2500" smtClean="0">
                <a:solidFill>
                  <a:srgbClr val="FFFF00"/>
                </a:solidFill>
              </a:rPr>
              <a:t>therapy </a:t>
            </a:r>
            <a:r>
              <a:rPr lang="en-US" altLang="ko-KR" sz="2500" smtClean="0"/>
              <a:t>after 3 to 6 </a:t>
            </a:r>
            <a:r>
              <a:rPr lang="en-US" altLang="ko-KR" sz="2500" smtClean="0"/>
              <a:t>months </a:t>
            </a:r>
            <a:r>
              <a:rPr lang="en-US" altLang="ko-KR" sz="2500" smtClean="0"/>
              <a:t>despite recommendations </a:t>
            </a:r>
            <a:r>
              <a:rPr lang="en-US" altLang="ko-KR" sz="2500" smtClean="0"/>
              <a:t>to </a:t>
            </a:r>
            <a:r>
              <a:rPr lang="en-US" altLang="ko-KR" sz="2500" smtClean="0"/>
              <a:t>prolong </a:t>
            </a:r>
            <a:r>
              <a:rPr lang="en-US" altLang="ko-KR" sz="2500" smtClean="0"/>
              <a:t>therapy</a:t>
            </a:r>
          </a:p>
          <a:p>
            <a:endParaRPr lang="en-US" altLang="ko-KR" sz="2500" smtClean="0"/>
          </a:p>
          <a:p>
            <a:r>
              <a:rPr lang="en-US" altLang="ko-KR" sz="2500" smtClean="0"/>
              <a:t> </a:t>
            </a:r>
            <a:r>
              <a:rPr lang="en-US" altLang="ko-KR" sz="2500" smtClean="0">
                <a:solidFill>
                  <a:srgbClr val="FFFF00"/>
                </a:solidFill>
              </a:rPr>
              <a:t>Low-dose aspirin </a:t>
            </a:r>
            <a:r>
              <a:rPr lang="en-US" altLang="ko-KR" sz="2500" smtClean="0"/>
              <a:t>is a simple, inexpensive, and widely available treatment that is effective for the prevention of arterial vascular events and for the primary prevention of venous thromboembolism in high-risk surgical </a:t>
            </a:r>
            <a:r>
              <a:rPr lang="en-US" altLang="ko-KR" sz="2500" smtClean="0"/>
              <a:t>patients</a:t>
            </a:r>
            <a:r>
              <a:rPr lang="en-US" altLang="ko-KR" sz="2500" smtClean="0"/>
              <a:t>. Aspirin may </a:t>
            </a:r>
            <a:r>
              <a:rPr lang="en-US" altLang="ko-KR" sz="2500" smtClean="0"/>
              <a:t>also be effective in preventing </a:t>
            </a:r>
            <a:r>
              <a:rPr lang="en-US" altLang="ko-KR" sz="2500" smtClean="0"/>
              <a:t>a </a:t>
            </a:r>
            <a:r>
              <a:rPr lang="en-US" altLang="ko-KR" sz="2500" smtClean="0"/>
              <a:t>recurrence of </a:t>
            </a:r>
            <a:r>
              <a:rPr lang="en-US" altLang="ko-KR" sz="2500" smtClean="0"/>
              <a:t>venous thromboembolism after a first event.</a:t>
            </a:r>
            <a:endParaRPr lang="ko-KR" altLang="en-US" sz="25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Introduction</a:t>
            </a:r>
            <a:endParaRPr lang="ko-KR" altLang="en-US"/>
          </a:p>
        </p:txBody>
      </p:sp>
      <p:sp>
        <p:nvSpPr>
          <p:cNvPr id="3" name="내용 개체 틀 2"/>
          <p:cNvSpPr>
            <a:spLocks noGrp="1"/>
          </p:cNvSpPr>
          <p:nvPr>
            <p:ph idx="1"/>
          </p:nvPr>
        </p:nvSpPr>
        <p:spPr/>
        <p:txBody>
          <a:bodyPr/>
          <a:lstStyle/>
          <a:p>
            <a:pPr>
              <a:buNone/>
            </a:pPr>
            <a:endParaRPr lang="en-US" altLang="ko-KR" smtClean="0"/>
          </a:p>
          <a:p>
            <a:r>
              <a:rPr lang="en-US" altLang="ko-KR" sz="2800" smtClean="0"/>
              <a:t> </a:t>
            </a:r>
            <a:r>
              <a:rPr lang="en-US" altLang="ko-KR" sz="2800" smtClean="0"/>
              <a:t>The </a:t>
            </a:r>
            <a:r>
              <a:rPr lang="en-US" altLang="ko-KR" sz="2800" smtClean="0"/>
              <a:t>objective of our study was to </a:t>
            </a:r>
            <a:r>
              <a:rPr lang="en-US" altLang="ko-KR" sz="2800" smtClean="0"/>
              <a:t>evaluate </a:t>
            </a:r>
            <a:r>
              <a:rPr lang="en-US" altLang="ko-KR" sz="2800" smtClean="0"/>
              <a:t>the efficacy </a:t>
            </a:r>
            <a:r>
              <a:rPr lang="en-US" altLang="ko-KR" sz="2800" smtClean="0"/>
              <a:t>of </a:t>
            </a:r>
            <a:r>
              <a:rPr lang="en-US" altLang="ko-KR" sz="2800" smtClean="0">
                <a:solidFill>
                  <a:srgbClr val="FFFF00"/>
                </a:solidFill>
              </a:rPr>
              <a:t>low-dose aspirin</a:t>
            </a:r>
            <a:r>
              <a:rPr lang="en-US" altLang="ko-KR" sz="2800" smtClean="0"/>
              <a:t>, as </a:t>
            </a:r>
            <a:r>
              <a:rPr lang="en-US" altLang="ko-KR" sz="2800" smtClean="0"/>
              <a:t>compared </a:t>
            </a:r>
            <a:r>
              <a:rPr lang="en-US" altLang="ko-KR" sz="2800" smtClean="0"/>
              <a:t>with </a:t>
            </a:r>
            <a:r>
              <a:rPr lang="en-US" altLang="ko-KR" sz="2800" smtClean="0">
                <a:solidFill>
                  <a:srgbClr val="FFFF00"/>
                </a:solidFill>
              </a:rPr>
              <a:t>placebo</a:t>
            </a:r>
            <a:r>
              <a:rPr lang="en-US" altLang="ko-KR" sz="2800" smtClean="0"/>
              <a:t>, in preventing a recurrence </a:t>
            </a:r>
            <a:r>
              <a:rPr lang="en-US" altLang="ko-KR" sz="2800" smtClean="0"/>
              <a:t>of </a:t>
            </a:r>
            <a:r>
              <a:rPr lang="en-US" altLang="ko-KR" sz="2800" smtClean="0"/>
              <a:t>venous thromboembolism </a:t>
            </a:r>
            <a:r>
              <a:rPr lang="en-US" altLang="ko-KR" sz="2800" smtClean="0"/>
              <a:t>in patients who </a:t>
            </a:r>
            <a:r>
              <a:rPr lang="en-US" altLang="ko-KR" sz="2800" smtClean="0"/>
              <a:t>had </a:t>
            </a:r>
            <a:r>
              <a:rPr lang="en-US" altLang="ko-KR" sz="2800" smtClean="0"/>
              <a:t>completed initial </a:t>
            </a:r>
            <a:r>
              <a:rPr lang="en-US" altLang="ko-KR" sz="2800" smtClean="0"/>
              <a:t>anticoagulation with </a:t>
            </a:r>
            <a:r>
              <a:rPr lang="en-US" altLang="ko-KR" sz="2800" smtClean="0"/>
              <a:t>warfarin </a:t>
            </a:r>
            <a:r>
              <a:rPr lang="en-US" altLang="ko-KR" sz="2800" smtClean="0"/>
              <a:t>after a </a:t>
            </a:r>
            <a:r>
              <a:rPr lang="en-US" altLang="ko-KR" sz="2800" smtClean="0"/>
              <a:t>first unprovoked episode of venous thromboembolism.</a:t>
            </a:r>
            <a:endParaRPr lang="ko-KR" altLang="en-US" sz="28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Methods</a:t>
            </a:r>
            <a:endParaRPr lang="ko-KR" altLang="en-US"/>
          </a:p>
        </p:txBody>
      </p:sp>
      <p:sp>
        <p:nvSpPr>
          <p:cNvPr id="3" name="내용 개체 틀 2"/>
          <p:cNvSpPr>
            <a:spLocks noGrp="1"/>
          </p:cNvSpPr>
          <p:nvPr>
            <p:ph idx="1"/>
          </p:nvPr>
        </p:nvSpPr>
        <p:spPr/>
        <p:txBody>
          <a:bodyPr/>
          <a:lstStyle/>
          <a:p>
            <a:r>
              <a:rPr lang="en-US" altLang="ko-KR" smtClean="0"/>
              <a:t> Study design</a:t>
            </a:r>
          </a:p>
          <a:p>
            <a:endParaRPr lang="en-US" altLang="ko-KR" smtClean="0"/>
          </a:p>
          <a:p>
            <a:pPr>
              <a:buNone/>
            </a:pPr>
            <a:r>
              <a:rPr lang="en-US" altLang="ko-KR" sz="2400" smtClean="0">
                <a:solidFill>
                  <a:schemeClr val="tx1"/>
                </a:solidFill>
              </a:rPr>
              <a:t> </a:t>
            </a:r>
            <a:r>
              <a:rPr lang="en-US" altLang="ko-KR" sz="2400" smtClean="0">
                <a:solidFill>
                  <a:schemeClr val="tx1"/>
                </a:solidFill>
              </a:rPr>
              <a:t> - </a:t>
            </a:r>
            <a:r>
              <a:rPr lang="en-US" altLang="ko-KR" sz="2800" smtClean="0">
                <a:solidFill>
                  <a:schemeClr val="tx1"/>
                </a:solidFill>
              </a:rPr>
              <a:t>The </a:t>
            </a:r>
            <a:r>
              <a:rPr lang="en-US" altLang="ko-KR" sz="2800" smtClean="0">
                <a:solidFill>
                  <a:schemeClr val="tx1"/>
                </a:solidFill>
              </a:rPr>
              <a:t>Aspirin to Prevent Recurrent Venous Thromboembolism (</a:t>
            </a:r>
            <a:r>
              <a:rPr lang="en-US" altLang="ko-KR" sz="2800" smtClean="0">
                <a:solidFill>
                  <a:srgbClr val="FFFF00"/>
                </a:solidFill>
              </a:rPr>
              <a:t>ASPIRE</a:t>
            </a:r>
            <a:r>
              <a:rPr lang="en-US" altLang="ko-KR" sz="2800" smtClean="0">
                <a:solidFill>
                  <a:schemeClr val="tx1"/>
                </a:solidFill>
              </a:rPr>
              <a:t>) study was a double-blind, randomized</a:t>
            </a:r>
            <a:r>
              <a:rPr lang="en-US" altLang="ko-KR" sz="2800" smtClean="0">
                <a:solidFill>
                  <a:schemeClr val="tx1"/>
                </a:solidFill>
              </a:rPr>
              <a:t>, </a:t>
            </a:r>
            <a:r>
              <a:rPr lang="en-US" altLang="ko-KR" sz="2800" smtClean="0">
                <a:solidFill>
                  <a:schemeClr val="tx1"/>
                </a:solidFill>
              </a:rPr>
              <a:t>placebo-controlled </a:t>
            </a:r>
            <a:r>
              <a:rPr lang="en-US" altLang="ko-KR" sz="2800" smtClean="0">
                <a:solidFill>
                  <a:schemeClr val="tx1"/>
                </a:solidFill>
              </a:rPr>
              <a:t>study of the use of low-dose aspirin in patients who had had a first-ever unprovoked venous </a:t>
            </a:r>
            <a:r>
              <a:rPr lang="en-US" altLang="ko-KR" sz="2800" smtClean="0">
                <a:solidFill>
                  <a:schemeClr val="tx1"/>
                </a:solidFill>
              </a:rPr>
              <a:t>thromboembolism </a:t>
            </a:r>
            <a:r>
              <a:rPr lang="en-US" altLang="ko-KR" sz="2800" smtClean="0">
                <a:solidFill>
                  <a:schemeClr val="tx1"/>
                </a:solidFill>
              </a:rPr>
              <a:t>and who </a:t>
            </a:r>
            <a:r>
              <a:rPr lang="en-US" altLang="ko-KR" sz="2800" smtClean="0">
                <a:solidFill>
                  <a:schemeClr val="tx1"/>
                </a:solidFill>
              </a:rPr>
              <a:t>had completed initial anticoagulation </a:t>
            </a:r>
            <a:r>
              <a:rPr lang="en-US" altLang="ko-KR" sz="2800" smtClean="0">
                <a:solidFill>
                  <a:schemeClr val="tx1"/>
                </a:solidFill>
              </a:rPr>
              <a:t>therapy</a:t>
            </a:r>
            <a:r>
              <a:rPr lang="en-US" altLang="ko-KR" sz="2800" smtClean="0">
                <a:solidFill>
                  <a:schemeClr val="tx1"/>
                </a:solidFill>
              </a:rPr>
              <a:t>.</a:t>
            </a:r>
            <a:endParaRPr lang="en-US" altLang="ko-KR" sz="2400" smtClean="0">
              <a:solidFill>
                <a:schemeClr val="tx1"/>
              </a:solidFill>
            </a:endParaRPr>
          </a:p>
          <a:p>
            <a:pPr>
              <a:buNone/>
            </a:pPr>
            <a:endParaRPr lang="en-US" altLang="ko-KR" sz="2400" smtClean="0">
              <a:solidFill>
                <a:schemeClr val="tx1"/>
              </a:solidFill>
            </a:endParaRPr>
          </a:p>
          <a:p>
            <a:pPr>
              <a:buNone/>
            </a:pPr>
            <a:endParaRPr lang="ko-KR" altLang="en-US">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Methods</a:t>
            </a:r>
            <a:endParaRPr lang="ko-KR" altLang="en-US"/>
          </a:p>
        </p:txBody>
      </p:sp>
      <p:sp>
        <p:nvSpPr>
          <p:cNvPr id="3" name="내용 개체 틀 2"/>
          <p:cNvSpPr>
            <a:spLocks noGrp="1"/>
          </p:cNvSpPr>
          <p:nvPr>
            <p:ph idx="1"/>
          </p:nvPr>
        </p:nvSpPr>
        <p:spPr/>
        <p:txBody>
          <a:bodyPr/>
          <a:lstStyle/>
          <a:p>
            <a:r>
              <a:rPr lang="en-US" altLang="ko-KR" smtClean="0"/>
              <a:t> Study design</a:t>
            </a:r>
          </a:p>
          <a:p>
            <a:endParaRPr lang="en-US" altLang="ko-KR" smtClean="0"/>
          </a:p>
          <a:p>
            <a:pPr>
              <a:buNone/>
            </a:pPr>
            <a:r>
              <a:rPr lang="en-US" altLang="ko-KR" sz="2800" smtClean="0">
                <a:solidFill>
                  <a:schemeClr val="tx1"/>
                </a:solidFill>
              </a:rPr>
              <a:t> </a:t>
            </a:r>
            <a:r>
              <a:rPr lang="en-US" altLang="ko-KR" sz="2800" smtClean="0">
                <a:solidFill>
                  <a:schemeClr val="tx1"/>
                </a:solidFill>
              </a:rPr>
              <a:t> - We </a:t>
            </a:r>
            <a:r>
              <a:rPr lang="en-US" altLang="ko-KR" sz="2800" smtClean="0">
                <a:solidFill>
                  <a:schemeClr val="tx1"/>
                </a:solidFill>
              </a:rPr>
              <a:t>randomly assigned patients who had completed anticoagulation therapy to aspirin, at a dose of </a:t>
            </a:r>
            <a:r>
              <a:rPr lang="en-US" altLang="ko-KR" sz="2800" smtClean="0">
                <a:solidFill>
                  <a:srgbClr val="FFFF00"/>
                </a:solidFill>
              </a:rPr>
              <a:t>100 mg </a:t>
            </a:r>
            <a:r>
              <a:rPr lang="en-US" altLang="ko-KR" sz="2800" smtClean="0">
                <a:solidFill>
                  <a:schemeClr val="tx1"/>
                </a:solidFill>
              </a:rPr>
              <a:t>daily, or </a:t>
            </a:r>
            <a:r>
              <a:rPr lang="en-US" altLang="ko-KR" sz="2800" smtClean="0">
                <a:solidFill>
                  <a:schemeClr val="tx1"/>
                </a:solidFill>
              </a:rPr>
              <a:t>placebo</a:t>
            </a:r>
            <a:r>
              <a:rPr lang="en-US" altLang="ko-KR" sz="2800" smtClean="0">
                <a:solidFill>
                  <a:schemeClr val="tx1"/>
                </a:solidFill>
              </a:rPr>
              <a:t>;</a:t>
            </a:r>
          </a:p>
          <a:p>
            <a:pPr>
              <a:buNone/>
            </a:pPr>
            <a:endParaRPr lang="en-US" altLang="ko-KR" sz="2800" smtClean="0">
              <a:solidFill>
                <a:schemeClr val="tx1"/>
              </a:solidFill>
            </a:endParaRPr>
          </a:p>
          <a:p>
            <a:pPr>
              <a:buNone/>
            </a:pPr>
            <a:r>
              <a:rPr lang="en-US" altLang="ko-KR" sz="2800" smtClean="0">
                <a:solidFill>
                  <a:schemeClr val="tx1"/>
                </a:solidFill>
              </a:rPr>
              <a:t> </a:t>
            </a:r>
            <a:r>
              <a:rPr lang="en-US" altLang="ko-KR" sz="2800" smtClean="0">
                <a:solidFill>
                  <a:schemeClr val="tx1"/>
                </a:solidFill>
              </a:rPr>
              <a:t> - Patients </a:t>
            </a:r>
            <a:r>
              <a:rPr lang="en-US" altLang="ko-KR" sz="2800" smtClean="0">
                <a:solidFill>
                  <a:schemeClr val="tx1"/>
                </a:solidFill>
              </a:rPr>
              <a:t>were asked to take one tablet daily for a </a:t>
            </a:r>
            <a:r>
              <a:rPr lang="en-US" altLang="ko-KR" sz="2800" smtClean="0">
                <a:solidFill>
                  <a:srgbClr val="FFFF00"/>
                </a:solidFill>
              </a:rPr>
              <a:t>minimum of 2 years</a:t>
            </a:r>
            <a:r>
              <a:rPr lang="en-US" altLang="ko-KR" sz="2800" smtClean="0">
                <a:solidFill>
                  <a:schemeClr val="tx1"/>
                </a:solidFill>
              </a:rPr>
              <a:t>. The maximum duration of treatment was subsequently capped at 4 years.</a:t>
            </a:r>
          </a:p>
          <a:p>
            <a:pPr>
              <a:buNone/>
            </a:pPr>
            <a:endParaRPr lang="ko-KR" altLang="en-US">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Methods</a:t>
            </a:r>
            <a:endParaRPr lang="ko-KR" altLang="en-US"/>
          </a:p>
        </p:txBody>
      </p:sp>
      <p:sp>
        <p:nvSpPr>
          <p:cNvPr id="3" name="내용 개체 틀 2"/>
          <p:cNvSpPr>
            <a:spLocks noGrp="1"/>
          </p:cNvSpPr>
          <p:nvPr>
            <p:ph idx="1"/>
          </p:nvPr>
        </p:nvSpPr>
        <p:spPr/>
        <p:txBody>
          <a:bodyPr/>
          <a:lstStyle/>
          <a:p>
            <a:r>
              <a:rPr lang="en-US" altLang="ko-KR" smtClean="0"/>
              <a:t> Patients</a:t>
            </a:r>
          </a:p>
          <a:p>
            <a:pPr>
              <a:buNone/>
            </a:pPr>
            <a:r>
              <a:rPr lang="en-US" altLang="ko-KR" sz="3000" smtClean="0">
                <a:solidFill>
                  <a:schemeClr val="tx1"/>
                </a:solidFill>
              </a:rPr>
              <a:t> </a:t>
            </a:r>
            <a:r>
              <a:rPr lang="en-US" altLang="ko-KR" sz="3000" smtClean="0">
                <a:solidFill>
                  <a:schemeClr val="tx1"/>
                </a:solidFill>
              </a:rPr>
              <a:t> - Male </a:t>
            </a:r>
            <a:r>
              <a:rPr lang="en-US" altLang="ko-KR" sz="3000" smtClean="0">
                <a:solidFill>
                  <a:schemeClr val="tx1"/>
                </a:solidFill>
              </a:rPr>
              <a:t>and </a:t>
            </a:r>
            <a:r>
              <a:rPr lang="en-US" altLang="ko-KR" sz="3000" smtClean="0">
                <a:solidFill>
                  <a:schemeClr val="tx1"/>
                </a:solidFill>
              </a:rPr>
              <a:t>female, at </a:t>
            </a:r>
            <a:r>
              <a:rPr lang="en-US" altLang="ko-KR" sz="3000" smtClean="0">
                <a:solidFill>
                  <a:schemeClr val="tx1"/>
                </a:solidFill>
              </a:rPr>
              <a:t>least </a:t>
            </a:r>
            <a:r>
              <a:rPr lang="en-US" altLang="ko-KR" sz="3000" smtClean="0">
                <a:solidFill>
                  <a:srgbClr val="FFFF00"/>
                </a:solidFill>
              </a:rPr>
              <a:t>18 years </a:t>
            </a:r>
            <a:r>
              <a:rPr lang="en-US" altLang="ko-KR" sz="3000" smtClean="0">
                <a:solidFill>
                  <a:schemeClr val="tx1"/>
                </a:solidFill>
              </a:rPr>
              <a:t>of </a:t>
            </a:r>
            <a:r>
              <a:rPr lang="en-US" altLang="ko-KR" sz="3000" smtClean="0">
                <a:solidFill>
                  <a:schemeClr val="tx1"/>
                </a:solidFill>
              </a:rPr>
              <a:t>age</a:t>
            </a:r>
          </a:p>
          <a:p>
            <a:pPr>
              <a:buNone/>
            </a:pPr>
            <a:endParaRPr lang="en-US" altLang="ko-KR" sz="3000" smtClean="0">
              <a:solidFill>
                <a:schemeClr val="tx1"/>
              </a:solidFill>
            </a:endParaRPr>
          </a:p>
          <a:p>
            <a:pPr>
              <a:buNone/>
            </a:pPr>
            <a:r>
              <a:rPr lang="en-US" altLang="ko-KR" sz="3000" smtClean="0">
                <a:solidFill>
                  <a:schemeClr val="tx1"/>
                </a:solidFill>
              </a:rPr>
              <a:t>  - First unprovoked episode of objectively diagnosed symptomatic </a:t>
            </a:r>
            <a:r>
              <a:rPr lang="en-US" altLang="ko-KR" sz="3000" smtClean="0">
                <a:solidFill>
                  <a:srgbClr val="FFFF00"/>
                </a:solidFill>
              </a:rPr>
              <a:t>deep-vein thrombosis</a:t>
            </a:r>
            <a:r>
              <a:rPr lang="en-US" altLang="ko-KR" sz="3000" smtClean="0">
                <a:solidFill>
                  <a:schemeClr val="tx1"/>
                </a:solidFill>
              </a:rPr>
              <a:t> involving the popliteal vein or more proximal leg veins or an acute </a:t>
            </a:r>
            <a:r>
              <a:rPr lang="en-US" altLang="ko-KR" sz="3000" smtClean="0">
                <a:solidFill>
                  <a:srgbClr val="FFFF00"/>
                </a:solidFill>
              </a:rPr>
              <a:t>pulmonary embolism</a:t>
            </a:r>
            <a:r>
              <a:rPr lang="en-US" altLang="ko-KR" sz="3000" smtClean="0">
                <a:solidFill>
                  <a:schemeClr val="tx1"/>
                </a:solidFill>
              </a:rPr>
              <a:t>.</a:t>
            </a:r>
            <a:endParaRPr lang="ko-KR" altLang="en-US" sz="300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Methods</a:t>
            </a:r>
            <a:endParaRPr lang="ko-KR" altLang="en-US"/>
          </a:p>
        </p:txBody>
      </p:sp>
      <p:sp>
        <p:nvSpPr>
          <p:cNvPr id="3" name="내용 개체 틀 2"/>
          <p:cNvSpPr>
            <a:spLocks noGrp="1"/>
          </p:cNvSpPr>
          <p:nvPr>
            <p:ph idx="1"/>
          </p:nvPr>
        </p:nvSpPr>
        <p:spPr/>
        <p:txBody>
          <a:bodyPr/>
          <a:lstStyle/>
          <a:p>
            <a:r>
              <a:rPr lang="en-US" altLang="ko-KR" smtClean="0"/>
              <a:t> Patients</a:t>
            </a:r>
          </a:p>
          <a:p>
            <a:pPr>
              <a:buNone/>
            </a:pPr>
            <a:r>
              <a:rPr lang="en-US" altLang="ko-KR" sz="2400" smtClean="0">
                <a:solidFill>
                  <a:schemeClr val="tx1"/>
                </a:solidFill>
              </a:rPr>
              <a:t> </a:t>
            </a:r>
            <a:r>
              <a:rPr lang="en-US" altLang="ko-KR" sz="2400" smtClean="0">
                <a:solidFill>
                  <a:schemeClr val="tx1"/>
                </a:solidFill>
              </a:rPr>
              <a:t> - Venous </a:t>
            </a:r>
            <a:r>
              <a:rPr lang="en-US" altLang="ko-KR" sz="2400" smtClean="0">
                <a:solidFill>
                  <a:schemeClr val="tx1"/>
                </a:solidFill>
              </a:rPr>
              <a:t>thromboembolism </a:t>
            </a:r>
            <a:r>
              <a:rPr lang="en-US" altLang="ko-KR" sz="2400" smtClean="0">
                <a:solidFill>
                  <a:schemeClr val="tx1"/>
                </a:solidFill>
              </a:rPr>
              <a:t>was considered </a:t>
            </a:r>
            <a:r>
              <a:rPr lang="en-US" altLang="ko-KR" sz="2400" smtClean="0">
                <a:solidFill>
                  <a:schemeClr val="tx1"/>
                </a:solidFill>
              </a:rPr>
              <a:t>to be </a:t>
            </a:r>
            <a:r>
              <a:rPr lang="en-US" altLang="ko-KR" sz="2400" smtClean="0">
                <a:solidFill>
                  <a:srgbClr val="FFFF00"/>
                </a:solidFill>
              </a:rPr>
              <a:t>unprovoked</a:t>
            </a:r>
            <a:r>
              <a:rPr lang="en-US" altLang="ko-KR" sz="2400" smtClean="0">
                <a:solidFill>
                  <a:schemeClr val="tx1"/>
                </a:solidFill>
              </a:rPr>
              <a:t> </a:t>
            </a:r>
            <a:r>
              <a:rPr lang="en-US" altLang="ko-KR" sz="2400" smtClean="0">
                <a:solidFill>
                  <a:schemeClr val="tx1"/>
                </a:solidFill>
              </a:rPr>
              <a:t>if, it occurred in the absence of the following transient risk factors during the preceding </a:t>
            </a:r>
            <a:r>
              <a:rPr lang="en-US" altLang="ko-KR" sz="2400" smtClean="0">
                <a:solidFill>
                  <a:schemeClr val="tx1"/>
                </a:solidFill>
              </a:rPr>
              <a:t>2 </a:t>
            </a:r>
            <a:r>
              <a:rPr lang="en-US" altLang="ko-KR" sz="2400" smtClean="0">
                <a:solidFill>
                  <a:schemeClr val="tx1"/>
                </a:solidFill>
              </a:rPr>
              <a:t>months</a:t>
            </a:r>
          </a:p>
          <a:p>
            <a:pPr>
              <a:buNone/>
            </a:pPr>
            <a:endParaRPr lang="en-US" altLang="ko-KR" sz="2400" smtClean="0">
              <a:solidFill>
                <a:schemeClr val="tx1"/>
              </a:solidFill>
            </a:endParaRPr>
          </a:p>
          <a:p>
            <a:pPr marL="514350" indent="-514350">
              <a:buFont typeface="+mj-lt"/>
              <a:buAutoNum type="arabicParenR"/>
            </a:pPr>
            <a:r>
              <a:rPr lang="en-US" altLang="ko-KR" sz="2400" smtClean="0">
                <a:solidFill>
                  <a:schemeClr val="tx1"/>
                </a:solidFill>
              </a:rPr>
              <a:t>Confinement </a:t>
            </a:r>
            <a:r>
              <a:rPr lang="en-US" altLang="ko-KR" sz="2400" smtClean="0">
                <a:solidFill>
                  <a:schemeClr val="tx1"/>
                </a:solidFill>
              </a:rPr>
              <a:t>to bed for more than </a:t>
            </a:r>
            <a:r>
              <a:rPr lang="en-US" altLang="ko-KR" sz="2400" smtClean="0">
                <a:solidFill>
                  <a:schemeClr val="tx1"/>
                </a:solidFill>
              </a:rPr>
              <a:t>1 </a:t>
            </a:r>
            <a:r>
              <a:rPr lang="en-US" altLang="ko-KR" sz="2400" smtClean="0">
                <a:solidFill>
                  <a:schemeClr val="tx1"/>
                </a:solidFill>
              </a:rPr>
              <a:t>week</a:t>
            </a:r>
          </a:p>
          <a:p>
            <a:pPr marL="514350" indent="-514350">
              <a:buFont typeface="+mj-lt"/>
              <a:buAutoNum type="arabicParenR"/>
            </a:pPr>
            <a:r>
              <a:rPr lang="en-US" altLang="ko-KR" sz="2400" smtClean="0">
                <a:solidFill>
                  <a:schemeClr val="tx1"/>
                </a:solidFill>
              </a:rPr>
              <a:t>Major surgery</a:t>
            </a:r>
          </a:p>
          <a:p>
            <a:pPr marL="514350" indent="-514350">
              <a:buFont typeface="+mj-lt"/>
              <a:buAutoNum type="arabicParenR"/>
            </a:pPr>
            <a:r>
              <a:rPr lang="en-US" altLang="ko-KR" sz="2400" smtClean="0">
                <a:solidFill>
                  <a:schemeClr val="tx1"/>
                </a:solidFill>
              </a:rPr>
              <a:t>Trauma </a:t>
            </a:r>
            <a:r>
              <a:rPr lang="en-US" altLang="ko-KR" sz="2400" smtClean="0">
                <a:solidFill>
                  <a:schemeClr val="tx1"/>
                </a:solidFill>
              </a:rPr>
              <a:t>requiring </a:t>
            </a:r>
            <a:r>
              <a:rPr lang="en-US" altLang="ko-KR" sz="2400" smtClean="0">
                <a:solidFill>
                  <a:schemeClr val="tx1"/>
                </a:solidFill>
              </a:rPr>
              <a:t>a </a:t>
            </a:r>
            <a:r>
              <a:rPr lang="en-US" altLang="ko-KR" sz="2400" smtClean="0">
                <a:solidFill>
                  <a:schemeClr val="tx1"/>
                </a:solidFill>
              </a:rPr>
              <a:t>cast</a:t>
            </a:r>
          </a:p>
          <a:p>
            <a:pPr marL="514350" indent="-514350">
              <a:buFont typeface="+mj-lt"/>
              <a:buAutoNum type="arabicParenR"/>
            </a:pPr>
            <a:r>
              <a:rPr lang="en-US" altLang="ko-KR" sz="2400" smtClean="0">
                <a:solidFill>
                  <a:schemeClr val="tx1"/>
                </a:solidFill>
              </a:rPr>
              <a:t>Pregnancy </a:t>
            </a:r>
            <a:r>
              <a:rPr lang="en-US" altLang="ko-KR" sz="2400" smtClean="0">
                <a:solidFill>
                  <a:schemeClr val="tx1"/>
                </a:solidFill>
              </a:rPr>
              <a:t>or </a:t>
            </a:r>
            <a:r>
              <a:rPr lang="en-US" altLang="ko-KR" sz="2400" smtClean="0">
                <a:solidFill>
                  <a:schemeClr val="tx1"/>
                </a:solidFill>
              </a:rPr>
              <a:t>the </a:t>
            </a:r>
            <a:r>
              <a:rPr lang="en-US" altLang="ko-KR" sz="2400" smtClean="0">
                <a:solidFill>
                  <a:schemeClr val="tx1"/>
                </a:solidFill>
              </a:rPr>
              <a:t>puerperium</a:t>
            </a:r>
          </a:p>
          <a:p>
            <a:pPr marL="514350" indent="-514350">
              <a:buFont typeface="+mj-lt"/>
              <a:buAutoNum type="arabicParenR"/>
            </a:pPr>
            <a:r>
              <a:rPr lang="en-US" altLang="ko-KR" sz="2400" smtClean="0">
                <a:solidFill>
                  <a:schemeClr val="tx1"/>
                </a:solidFill>
              </a:rPr>
              <a:t>The </a:t>
            </a:r>
            <a:r>
              <a:rPr lang="en-US" altLang="ko-KR" sz="2400" smtClean="0">
                <a:solidFill>
                  <a:schemeClr val="tx1"/>
                </a:solidFill>
              </a:rPr>
              <a:t>use of the oral contraceptive pill or hormone-replacement therapy</a:t>
            </a:r>
            <a:endParaRPr lang="ko-KR" altLang="en-US" sz="240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mtClean="0"/>
              <a:t>Methods</a:t>
            </a:r>
            <a:endParaRPr lang="ko-KR" altLang="en-US"/>
          </a:p>
        </p:txBody>
      </p:sp>
      <p:sp>
        <p:nvSpPr>
          <p:cNvPr id="3" name="내용 개체 틀 2"/>
          <p:cNvSpPr>
            <a:spLocks noGrp="1"/>
          </p:cNvSpPr>
          <p:nvPr>
            <p:ph idx="1"/>
          </p:nvPr>
        </p:nvSpPr>
        <p:spPr/>
        <p:txBody>
          <a:bodyPr/>
          <a:lstStyle/>
          <a:p>
            <a:r>
              <a:rPr lang="en-US" altLang="ko-KR" smtClean="0"/>
              <a:t> Patients</a:t>
            </a:r>
          </a:p>
          <a:p>
            <a:pPr>
              <a:buNone/>
            </a:pPr>
            <a:r>
              <a:rPr lang="en-US" altLang="ko-KR" smtClean="0">
                <a:solidFill>
                  <a:schemeClr val="tx1"/>
                </a:solidFill>
              </a:rPr>
              <a:t> </a:t>
            </a:r>
            <a:r>
              <a:rPr lang="en-US" altLang="ko-KR" smtClean="0">
                <a:solidFill>
                  <a:schemeClr val="tx1"/>
                </a:solidFill>
              </a:rPr>
              <a:t> </a:t>
            </a:r>
            <a:r>
              <a:rPr lang="en-US" altLang="ko-KR" sz="2400" smtClean="0">
                <a:solidFill>
                  <a:schemeClr val="tx1"/>
                </a:solidFill>
              </a:rPr>
              <a:t>- Patients were </a:t>
            </a:r>
            <a:r>
              <a:rPr lang="en-US" altLang="ko-KR" sz="2400" smtClean="0">
                <a:solidFill>
                  <a:srgbClr val="FFFF00"/>
                </a:solidFill>
              </a:rPr>
              <a:t>not eligible </a:t>
            </a:r>
            <a:r>
              <a:rPr lang="en-US" altLang="ko-KR" sz="2400" smtClean="0">
                <a:solidFill>
                  <a:schemeClr val="tx1"/>
                </a:solidFill>
              </a:rPr>
              <a:t>for </a:t>
            </a:r>
            <a:r>
              <a:rPr lang="en-US" altLang="ko-KR" sz="2400" smtClean="0">
                <a:solidFill>
                  <a:schemeClr val="tx1"/>
                </a:solidFill>
              </a:rPr>
              <a:t>inclusion </a:t>
            </a:r>
            <a:r>
              <a:rPr lang="en-US" altLang="ko-KR" sz="2400" smtClean="0">
                <a:solidFill>
                  <a:schemeClr val="tx1"/>
                </a:solidFill>
              </a:rPr>
              <a:t>if,</a:t>
            </a:r>
          </a:p>
          <a:p>
            <a:pPr>
              <a:buNone/>
            </a:pPr>
            <a:endParaRPr lang="en-US" altLang="ko-KR" sz="2400" smtClean="0">
              <a:solidFill>
                <a:schemeClr val="tx1"/>
              </a:solidFill>
            </a:endParaRPr>
          </a:p>
          <a:p>
            <a:pPr marL="514350" indent="-514350">
              <a:buFont typeface="+mj-lt"/>
              <a:buAutoNum type="arabicParenR"/>
            </a:pPr>
            <a:r>
              <a:rPr lang="en-US" altLang="ko-KR" sz="2400" smtClean="0">
                <a:solidFill>
                  <a:schemeClr val="tx1"/>
                </a:solidFill>
              </a:rPr>
              <a:t>Venous </a:t>
            </a:r>
            <a:r>
              <a:rPr lang="en-US" altLang="ko-KR" sz="2400" smtClean="0">
                <a:solidFill>
                  <a:schemeClr val="tx1"/>
                </a:solidFill>
              </a:rPr>
              <a:t>thromboembolism had occurred more than 2 years </a:t>
            </a:r>
            <a:r>
              <a:rPr lang="en-US" altLang="ko-KR" sz="2400" smtClean="0">
                <a:solidFill>
                  <a:schemeClr val="tx1"/>
                </a:solidFill>
              </a:rPr>
              <a:t>before </a:t>
            </a:r>
            <a:r>
              <a:rPr lang="en-US" altLang="ko-KR" sz="2400" smtClean="0">
                <a:solidFill>
                  <a:schemeClr val="tx1"/>
                </a:solidFill>
              </a:rPr>
              <a:t>enrollment</a:t>
            </a:r>
          </a:p>
          <a:p>
            <a:pPr marL="514350" indent="-514350">
              <a:buFont typeface="+mj-lt"/>
              <a:buAutoNum type="arabicParenR"/>
            </a:pPr>
            <a:r>
              <a:rPr lang="en-US" altLang="ko-KR" sz="2400" smtClean="0">
                <a:solidFill>
                  <a:schemeClr val="tx1"/>
                </a:solidFill>
              </a:rPr>
              <a:t>Indication </a:t>
            </a:r>
            <a:r>
              <a:rPr lang="en-US" altLang="ko-KR" sz="2400" smtClean="0">
                <a:solidFill>
                  <a:schemeClr val="tx1"/>
                </a:solidFill>
              </a:rPr>
              <a:t>or contraindication for the use of aspirin, other antiplatelet therapy, or </a:t>
            </a:r>
            <a:r>
              <a:rPr lang="en-US" altLang="ko-KR" sz="2400" smtClean="0">
                <a:solidFill>
                  <a:schemeClr val="tx1"/>
                </a:solidFill>
              </a:rPr>
              <a:t>a </a:t>
            </a:r>
            <a:r>
              <a:rPr lang="en-US" altLang="ko-KR" sz="2400" smtClean="0">
                <a:solidFill>
                  <a:schemeClr val="tx1"/>
                </a:solidFill>
              </a:rPr>
              <a:t>NSAIDs</a:t>
            </a:r>
          </a:p>
          <a:p>
            <a:pPr marL="514350" indent="-514350">
              <a:buFont typeface="+mj-lt"/>
              <a:buAutoNum type="arabicParenR"/>
            </a:pPr>
            <a:r>
              <a:rPr lang="en-US" altLang="ko-KR" sz="2400" smtClean="0">
                <a:solidFill>
                  <a:schemeClr val="tx1"/>
                </a:solidFill>
              </a:rPr>
              <a:t>Indication </a:t>
            </a:r>
            <a:r>
              <a:rPr lang="en-US" altLang="ko-KR" sz="2400" smtClean="0">
                <a:solidFill>
                  <a:schemeClr val="tx1"/>
                </a:solidFill>
              </a:rPr>
              <a:t>for continuing oral </a:t>
            </a:r>
            <a:r>
              <a:rPr lang="en-US" altLang="ko-KR" sz="2400" smtClean="0">
                <a:solidFill>
                  <a:schemeClr val="tx1"/>
                </a:solidFill>
              </a:rPr>
              <a:t>anticoagulation </a:t>
            </a:r>
            <a:r>
              <a:rPr lang="en-US" altLang="ko-KR" sz="2400" smtClean="0">
                <a:solidFill>
                  <a:schemeClr val="tx1"/>
                </a:solidFill>
              </a:rPr>
              <a:t>therapy</a:t>
            </a:r>
          </a:p>
          <a:p>
            <a:pPr marL="514350" indent="-514350">
              <a:buFont typeface="+mj-lt"/>
              <a:buAutoNum type="arabicParenR"/>
            </a:pPr>
            <a:r>
              <a:rPr lang="en-US" altLang="ko-KR" sz="2400" smtClean="0">
                <a:solidFill>
                  <a:schemeClr val="tx1"/>
                </a:solidFill>
              </a:rPr>
              <a:t>Other medical problems that would interfere with participation in the trial or limit life expectancy</a:t>
            </a:r>
            <a:endParaRPr lang="ko-KR" altLang="en-US" sz="2400">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14882</TotalTime>
  <Words>1389</Words>
  <Application>Microsoft Office PowerPoint</Application>
  <PresentationFormat>화면 슬라이드 쇼(4:3)</PresentationFormat>
  <Paragraphs>116</Paragraphs>
  <Slides>28</Slides>
  <Notes>1</Notes>
  <HiddenSlides>0</HiddenSlides>
  <MMClips>0</MMClips>
  <ScaleCrop>false</ScaleCrop>
  <HeadingPairs>
    <vt:vector size="4" baseType="variant">
      <vt:variant>
        <vt:lpstr>테마</vt:lpstr>
      </vt:variant>
      <vt:variant>
        <vt:i4>1</vt:i4>
      </vt:variant>
      <vt:variant>
        <vt:lpstr>슬라이드 제목</vt:lpstr>
      </vt:variant>
      <vt:variant>
        <vt:i4>28</vt:i4>
      </vt:variant>
    </vt:vector>
  </HeadingPairs>
  <TitlesOfParts>
    <vt:vector size="29" baseType="lpstr">
      <vt:lpstr>Office 테마</vt:lpstr>
      <vt:lpstr>Low-Dose Aspirin for Preventing Recurrent Venous Thromboembolism</vt:lpstr>
      <vt:lpstr>Introduction</vt:lpstr>
      <vt:lpstr>Introduction</vt:lpstr>
      <vt:lpstr>Introduction</vt:lpstr>
      <vt:lpstr>Methods</vt:lpstr>
      <vt:lpstr>Methods</vt:lpstr>
      <vt:lpstr>Methods</vt:lpstr>
      <vt:lpstr>Methods</vt:lpstr>
      <vt:lpstr>Methods</vt:lpstr>
      <vt:lpstr>Methods</vt:lpstr>
      <vt:lpstr>Methods</vt:lpstr>
      <vt:lpstr>Methods</vt:lpstr>
      <vt:lpstr>Methods</vt:lpstr>
      <vt:lpstr>Methods</vt:lpstr>
      <vt:lpstr>Results</vt:lpstr>
      <vt:lpstr>슬라이드 16</vt:lpstr>
      <vt:lpstr>슬라이드 17</vt:lpstr>
      <vt:lpstr>슬라이드 18</vt:lpstr>
      <vt:lpstr>슬라이드 19</vt:lpstr>
      <vt:lpstr>Discussion</vt:lpstr>
      <vt:lpstr>Discussion</vt:lpstr>
      <vt:lpstr>Discussion</vt:lpstr>
      <vt:lpstr>슬라이드 23</vt:lpstr>
      <vt:lpstr>Discussion</vt:lpstr>
      <vt:lpstr>슬라이드 25</vt:lpstr>
      <vt:lpstr>Conclusions</vt:lpstr>
      <vt:lpstr>Conclusions</vt:lpstr>
      <vt:lpstr>Conclusions</vt:lpstr>
    </vt:vector>
  </TitlesOfParts>
  <Company>MY_HOME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User</dc:creator>
  <cp:lastModifiedBy>sv34b001</cp:lastModifiedBy>
  <cp:revision>1437</cp:revision>
  <dcterms:created xsi:type="dcterms:W3CDTF">2002-05-31T16:21:56Z</dcterms:created>
  <dcterms:modified xsi:type="dcterms:W3CDTF">2013-02-27T14:04:08Z</dcterms:modified>
</cp:coreProperties>
</file>