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58" r:id="rId4"/>
    <p:sldId id="273" r:id="rId5"/>
    <p:sldId id="274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2" autoAdjust="0"/>
    <p:restoredTop sz="81551" autoAdjust="0"/>
  </p:normalViewPr>
  <p:slideViewPr>
    <p:cSldViewPr>
      <p:cViewPr>
        <p:scale>
          <a:sx n="100" d="100"/>
          <a:sy n="100" d="100"/>
        </p:scale>
        <p:origin x="-516" y="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93EA0-9EAE-415F-BD31-4F3FFFA8AB53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B912B-F39A-4255-ABA9-E3493B784D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86588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45807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이에 총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trial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tyrosine kinase inhibitor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acquired resistance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가지는 환자들을 조사하였고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중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명확하게 확인이 되고 적어도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tyrosine kinase inhibitor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 이상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washout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위해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D/C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 환자들을 조사에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포함시켯으며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disease flare up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대해서는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thromboembolism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다른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nononcologic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issue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인한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hoslitalization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사망이 발생한 것은 제외하였습니다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이에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tyrosine kinase inhibitor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끊은 후 어느 정도의 빈도로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 flare up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나타나는지 관찰하고자 하였습니다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71251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6</a:t>
            </a:r>
            <a:r>
              <a:rPr lang="ko-KR" altLang="en-US" dirty="0" smtClean="0"/>
              <a:t>개의 </a:t>
            </a:r>
            <a:r>
              <a:rPr lang="en-US" altLang="ko-KR" dirty="0" smtClean="0"/>
              <a:t>clinical trial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84</a:t>
            </a:r>
            <a:r>
              <a:rPr lang="ko-KR" altLang="en-US" dirty="0" smtClean="0"/>
              <a:t>명의 환자가 </a:t>
            </a:r>
            <a:r>
              <a:rPr lang="en-US" altLang="ko-KR" dirty="0" smtClean="0"/>
              <a:t>EGFR TKI</a:t>
            </a:r>
            <a:r>
              <a:rPr lang="ko-KR" altLang="en-US" dirty="0" smtClean="0"/>
              <a:t>에 대한 </a:t>
            </a:r>
            <a:r>
              <a:rPr lang="en-US" altLang="ko-KR" dirty="0" smtClean="0"/>
              <a:t>acquired</a:t>
            </a:r>
            <a:r>
              <a:rPr lang="en-US" altLang="ko-KR" baseline="0" dirty="0" smtClean="0"/>
              <a:t> resistance</a:t>
            </a:r>
            <a:r>
              <a:rPr lang="ko-KR" altLang="en-US" baseline="0" dirty="0" smtClean="0"/>
              <a:t>를 보였고 이 중 </a:t>
            </a:r>
            <a:r>
              <a:rPr lang="en-US" altLang="ko-KR" baseline="0" dirty="0" smtClean="0"/>
              <a:t>EGFR mutation</a:t>
            </a:r>
            <a:r>
              <a:rPr lang="ko-KR" altLang="en-US" baseline="0" dirty="0" smtClean="0"/>
              <a:t>이 정확히 </a:t>
            </a:r>
            <a:r>
              <a:rPr lang="en-US" altLang="ko-KR" baseline="0" dirty="0" smtClean="0"/>
              <a:t>document </a:t>
            </a:r>
            <a:r>
              <a:rPr lang="ko-KR" altLang="en-US" baseline="0" dirty="0" smtClean="0"/>
              <a:t>되지 않은 </a:t>
            </a:r>
            <a:r>
              <a:rPr lang="en-US" altLang="ko-KR" baseline="0" dirty="0" smtClean="0"/>
              <a:t>14</a:t>
            </a:r>
            <a:r>
              <a:rPr lang="ko-KR" altLang="en-US" baseline="0" dirty="0" smtClean="0"/>
              <a:t>명과 중복 추가된 </a:t>
            </a:r>
            <a:r>
              <a:rPr lang="en-US" altLang="ko-KR" baseline="0" dirty="0" smtClean="0"/>
              <a:t>9</a:t>
            </a:r>
            <a:r>
              <a:rPr lang="ko-KR" altLang="en-US" baseline="0" dirty="0" smtClean="0"/>
              <a:t>명을 제외하고 </a:t>
            </a:r>
            <a:r>
              <a:rPr lang="en-US" altLang="ko-KR" baseline="0" dirty="0" smtClean="0"/>
              <a:t>61</a:t>
            </a:r>
            <a:r>
              <a:rPr lang="ko-KR" altLang="en-US" baseline="0" dirty="0" smtClean="0"/>
              <a:t>명이 분석 대상이 되었습니다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11055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61</a:t>
            </a:r>
            <a:r>
              <a:rPr lang="ko-KR" altLang="en-US" dirty="0" smtClean="0"/>
              <a:t>명의 환자들 중 </a:t>
            </a:r>
            <a:r>
              <a:rPr lang="en-US" altLang="ko-KR" dirty="0" smtClean="0"/>
              <a:t>14</a:t>
            </a:r>
            <a:r>
              <a:rPr lang="ko-KR" altLang="en-US" dirty="0" smtClean="0"/>
              <a:t>명이 </a:t>
            </a:r>
            <a:r>
              <a:rPr lang="en-US" altLang="ko-KR" dirty="0" smtClean="0"/>
              <a:t>TKI</a:t>
            </a:r>
            <a:r>
              <a:rPr lang="en-US" altLang="ko-KR" baseline="0" dirty="0" smtClean="0"/>
              <a:t> discontinuation </a:t>
            </a:r>
            <a:r>
              <a:rPr lang="ko-KR" altLang="en-US" baseline="0" dirty="0" smtClean="0"/>
              <a:t>후 </a:t>
            </a:r>
            <a:r>
              <a:rPr lang="en-US" altLang="ko-KR" baseline="0" dirty="0" smtClean="0"/>
              <a:t>disease progression</a:t>
            </a:r>
            <a:r>
              <a:rPr lang="ko-KR" altLang="en-US" baseline="0" dirty="0" smtClean="0"/>
              <a:t>에 의한 </a:t>
            </a:r>
            <a:r>
              <a:rPr lang="en-US" altLang="ko-KR" baseline="0" dirty="0" smtClean="0"/>
              <a:t>hospitalization</a:t>
            </a:r>
            <a:r>
              <a:rPr lang="ko-KR" altLang="en-US" baseline="0" dirty="0" smtClean="0"/>
              <a:t>을 겪거나 사망하였고</a:t>
            </a:r>
            <a:r>
              <a:rPr lang="en-US" altLang="ko-KR" baseline="0" dirty="0" smtClean="0"/>
              <a:t>, median time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8</a:t>
            </a:r>
            <a:r>
              <a:rPr lang="ko-KR" altLang="en-US" baseline="0" dirty="0" smtClean="0"/>
              <a:t>일이었으며</a:t>
            </a:r>
            <a:r>
              <a:rPr lang="en-US" altLang="ko-KR" baseline="0" dirty="0" smtClean="0"/>
              <a:t>, 14</a:t>
            </a:r>
            <a:r>
              <a:rPr lang="ko-KR" altLang="en-US" baseline="0" dirty="0" smtClean="0"/>
              <a:t>명 중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명만이 </a:t>
            </a:r>
            <a:r>
              <a:rPr lang="en-US" altLang="ko-KR" baseline="0" dirty="0" smtClean="0"/>
              <a:t>therapeutic trial</a:t>
            </a:r>
            <a:r>
              <a:rPr lang="ko-KR" altLang="en-US" baseline="0" dirty="0" smtClean="0"/>
              <a:t>을 지속했습니다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05698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Tyrosine</a:t>
            </a:r>
            <a:r>
              <a:rPr lang="en-US" altLang="ko-KR" baseline="0" dirty="0" smtClean="0"/>
              <a:t> kinase inhibitor</a:t>
            </a:r>
            <a:r>
              <a:rPr lang="ko-KR" altLang="en-US" baseline="0" dirty="0" smtClean="0"/>
              <a:t>를 끊은 뒤 </a:t>
            </a:r>
            <a:r>
              <a:rPr lang="en-US" altLang="ko-KR" baseline="0" dirty="0" smtClean="0"/>
              <a:t>disease flare up</a:t>
            </a:r>
            <a:r>
              <a:rPr lang="ko-KR" altLang="en-US" baseline="0" dirty="0" smtClean="0"/>
              <a:t>을 겪는 군은 </a:t>
            </a:r>
            <a:r>
              <a:rPr lang="en-US" altLang="ko-KR" baseline="0" dirty="0" smtClean="0"/>
              <a:t>TKI </a:t>
            </a:r>
            <a:r>
              <a:rPr lang="ko-KR" altLang="en-US" baseline="0" dirty="0" smtClean="0"/>
              <a:t>치료 시작 시점부터 </a:t>
            </a:r>
            <a:r>
              <a:rPr lang="en-US" altLang="ko-KR" baseline="0" dirty="0" smtClean="0"/>
              <a:t>disease progression</a:t>
            </a:r>
            <a:r>
              <a:rPr lang="ko-KR" altLang="en-US" baseline="0" dirty="0" smtClean="0"/>
              <a:t>까지 </a:t>
            </a:r>
            <a:r>
              <a:rPr lang="en-US" altLang="ko-KR" baseline="0" dirty="0" smtClean="0"/>
              <a:t>median 9</a:t>
            </a:r>
            <a:r>
              <a:rPr lang="ko-KR" altLang="en-US" baseline="0" dirty="0" smtClean="0"/>
              <a:t>달 가량으로 </a:t>
            </a:r>
            <a:r>
              <a:rPr lang="ko-KR" altLang="en-US" baseline="0" dirty="0" err="1" smtClean="0"/>
              <a:t>대조군보다</a:t>
            </a:r>
            <a:r>
              <a:rPr lang="ko-KR" altLang="en-US" baseline="0" dirty="0" smtClean="0"/>
              <a:t> 유의미하게 더 빨리 </a:t>
            </a:r>
            <a:r>
              <a:rPr lang="en-US" altLang="ko-KR" baseline="0" dirty="0" smtClean="0"/>
              <a:t>disease progression</a:t>
            </a:r>
            <a:r>
              <a:rPr lang="ko-KR" altLang="en-US" baseline="0" dirty="0" smtClean="0"/>
              <a:t>이 일어나는 경향을 보였습니다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05054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Flare</a:t>
            </a:r>
            <a:r>
              <a:rPr lang="en-US" altLang="ko-KR" baseline="0" dirty="0" smtClean="0"/>
              <a:t> up</a:t>
            </a:r>
            <a:r>
              <a:rPr lang="ko-KR" altLang="en-US" baseline="0" dirty="0" smtClean="0"/>
              <a:t>을 겪는 환자군들 중에는 유의미하게 </a:t>
            </a:r>
            <a:r>
              <a:rPr lang="en-US" altLang="ko-KR" baseline="0" dirty="0" smtClean="0"/>
              <a:t>TKI</a:t>
            </a:r>
            <a:r>
              <a:rPr lang="ko-KR" altLang="en-US" baseline="0" dirty="0" smtClean="0"/>
              <a:t>를 끊기 이전 </a:t>
            </a:r>
            <a:r>
              <a:rPr lang="en-US" altLang="ko-KR" baseline="0" dirty="0" smtClean="0"/>
              <a:t>pleural involvement </a:t>
            </a:r>
            <a:r>
              <a:rPr lang="ko-KR" altLang="en-US" baseline="0" dirty="0" smtClean="0"/>
              <a:t>또는 </a:t>
            </a:r>
            <a:r>
              <a:rPr lang="en-US" altLang="ko-KR" baseline="0" dirty="0" smtClean="0"/>
              <a:t>brain involvement</a:t>
            </a:r>
            <a:r>
              <a:rPr lang="ko-KR" altLang="en-US" baseline="0" dirty="0" smtClean="0"/>
              <a:t>의 발생이 연관성을 가지는 것으로 확인되었으며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기타 </a:t>
            </a:r>
            <a:r>
              <a:rPr lang="en-US" altLang="ko-KR" baseline="0" dirty="0" smtClean="0"/>
              <a:t>EGFR mutation</a:t>
            </a:r>
            <a:r>
              <a:rPr lang="ko-KR" altLang="en-US" baseline="0" dirty="0" smtClean="0"/>
              <a:t>의 여부</a:t>
            </a:r>
            <a:r>
              <a:rPr lang="en-US" altLang="ko-KR" baseline="0" dirty="0" smtClean="0"/>
              <a:t>, T790M</a:t>
            </a:r>
            <a:r>
              <a:rPr lang="ko-KR" altLang="en-US" baseline="0" dirty="0" smtClean="0"/>
              <a:t>의 유무</a:t>
            </a:r>
            <a:r>
              <a:rPr lang="en-US" altLang="ko-KR" baseline="0" dirty="0" smtClean="0"/>
              <a:t>, performance status, sex, </a:t>
            </a:r>
            <a:r>
              <a:rPr lang="ko-KR" altLang="en-US" baseline="0" dirty="0" smtClean="0"/>
              <a:t>담배 또는 </a:t>
            </a:r>
            <a:r>
              <a:rPr lang="en-US" altLang="ko-KR" baseline="0" dirty="0" smtClean="0"/>
              <a:t>TKI</a:t>
            </a:r>
            <a:r>
              <a:rPr lang="ko-KR" altLang="en-US" baseline="0" dirty="0" smtClean="0"/>
              <a:t>의 종류와는 무관한 것으로 나타났습니다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868760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mutated lung cancer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kinase activation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저하시키는 약물을 썼다가 끊은 후 다시 약물을 사용해도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acquired resistance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유지되는 양상을 보이는데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이런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flare up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양상이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GIST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환자에서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imatinib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끊었다가 다시 시작해도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rapid, symptomatic progression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나타나는 것과 같은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mechanism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 발생할 것으로 추측하고 있습니다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drug holiday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 하는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일정 기간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TKI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discontinue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 뒤 다시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retreat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함으로써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acquired resistance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대처하는 방식은 오히려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 flair up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조장할 수 있어 위험할 수 있으며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본 저널의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 고작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일만으로도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flare up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일어나는 경우가 있었기에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약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시간 가량의 약의 반감기를 고려하여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washout period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24-48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시간 가량으로 짧게 하는 등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TKI discontinuation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이후의 시간을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minimize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하는 것이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flare up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일어나지 않도록 하는 데 중요할 것으로 생각됩니다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29745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요스케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토가시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등이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2011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캔서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지에 게재한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diffuse random pulmonary metastases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mutated lung adenocarcinoma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관련이 있다는 저널입니다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56503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비소세포페암에서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가진 폐암은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iressa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알려진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gefitinib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erlotinib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같은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tyrosine kinase inhibitor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좋은 반응을 보이는 것으로 알려져 있으며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miliary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metastasis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포함한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multiple pulmonary metastasis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동반한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thyroid carcinoma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비소세포페암에서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iressa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치료에 좋은 반응을 보인 예가 있었고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이에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miliary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pulmonary metastasis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잘 일으킬 것이라는 가정 하에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retrospective investigation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시행하였습니다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89437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수술 불가능한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163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명의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adenocarcinoma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환자들을 대상으로 조사를 시행했고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50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 이상의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3cm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미만의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nodular metastasis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있는 경우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diffuse, random pulmonary metastasis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정의하여 이에 해당하는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환자군을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조사하였으며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bronchioalveolar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carcinoma pattern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제외하였습니다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46684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총 </a:t>
            </a:r>
            <a:r>
              <a:rPr lang="en-US" altLang="ko-KR" dirty="0" smtClean="0"/>
              <a:t>163</a:t>
            </a:r>
            <a:r>
              <a:rPr lang="ko-KR" altLang="en-US" dirty="0" smtClean="0"/>
              <a:t>명 중 </a:t>
            </a:r>
            <a:r>
              <a:rPr lang="en-US" altLang="ko-KR" dirty="0" smtClean="0"/>
              <a:t>77</a:t>
            </a:r>
            <a:r>
              <a:rPr lang="ko-KR" altLang="en-US" dirty="0" smtClean="0"/>
              <a:t>명에게서 </a:t>
            </a:r>
            <a:r>
              <a:rPr lang="en-US" altLang="ko-KR" dirty="0" smtClean="0"/>
              <a:t>EGFR mutation</a:t>
            </a:r>
            <a:r>
              <a:rPr lang="ko-KR" altLang="en-US" dirty="0" smtClean="0"/>
              <a:t>이 확인되었고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중 </a:t>
            </a:r>
            <a:r>
              <a:rPr lang="en-US" altLang="ko-KR" dirty="0" smtClean="0"/>
              <a:t>22</a:t>
            </a:r>
            <a:r>
              <a:rPr lang="ko-KR" altLang="en-US" dirty="0" smtClean="0"/>
              <a:t>명이 </a:t>
            </a:r>
            <a:r>
              <a:rPr lang="en-US" altLang="ko-KR" dirty="0" smtClean="0"/>
              <a:t>pulmonary</a:t>
            </a:r>
            <a:r>
              <a:rPr lang="en-US" altLang="ko-KR" baseline="0" dirty="0" smtClean="0"/>
              <a:t> metastasis</a:t>
            </a:r>
            <a:r>
              <a:rPr lang="ko-KR" altLang="en-US" baseline="0" dirty="0" smtClean="0"/>
              <a:t>를 가진 환자였으며</a:t>
            </a:r>
            <a:r>
              <a:rPr lang="en-US" altLang="ko-KR" baseline="0" dirty="0" smtClean="0"/>
              <a:t>, Wild type 83</a:t>
            </a:r>
            <a:r>
              <a:rPr lang="ko-KR" altLang="en-US" baseline="0" dirty="0" smtClean="0"/>
              <a:t>명 중 </a:t>
            </a:r>
            <a:r>
              <a:rPr lang="en-US" altLang="ko-KR" baseline="0" dirty="0" smtClean="0"/>
              <a:t>33</a:t>
            </a:r>
            <a:r>
              <a:rPr lang="ko-KR" altLang="en-US" baseline="0" dirty="0" smtClean="0"/>
              <a:t>명에서 </a:t>
            </a:r>
            <a:r>
              <a:rPr lang="en-US" altLang="ko-KR" baseline="0" dirty="0" smtClean="0"/>
              <a:t>pulmonary metastasis</a:t>
            </a:r>
            <a:r>
              <a:rPr lang="ko-KR" altLang="en-US" baseline="0" dirty="0" smtClean="0"/>
              <a:t>가 확인되었습니다</a:t>
            </a:r>
            <a:r>
              <a:rPr lang="en-US" altLang="ko-KR" baseline="0" dirty="0" smtClean="0"/>
              <a:t>. EGFR mutation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10 PYRS </a:t>
            </a:r>
            <a:r>
              <a:rPr lang="ko-KR" altLang="en-US" baseline="0" dirty="0" smtClean="0"/>
              <a:t>이하의 환자들에게서 우선적으로 나타나는 경향이 있었습니다</a:t>
            </a:r>
            <a:r>
              <a:rPr lang="en-US" altLang="ko-KR" baseline="0" dirty="0" smtClean="0"/>
              <a:t>. Diffuse random pulmonary metastasis </a:t>
            </a:r>
            <a:r>
              <a:rPr lang="ko-KR" altLang="en-US" baseline="0" dirty="0" smtClean="0"/>
              <a:t>또는 </a:t>
            </a:r>
            <a:r>
              <a:rPr lang="en-US" altLang="ko-KR" baseline="0" dirty="0" err="1" smtClean="0"/>
              <a:t>miliary</a:t>
            </a:r>
            <a:r>
              <a:rPr lang="en-US" altLang="ko-KR" baseline="0" dirty="0" smtClean="0"/>
              <a:t> metastasis </a:t>
            </a:r>
            <a:r>
              <a:rPr lang="ko-KR" altLang="en-US" baseline="0" dirty="0" smtClean="0"/>
              <a:t>양상은  </a:t>
            </a:r>
            <a:r>
              <a:rPr lang="en-US" altLang="ko-KR" baseline="0" dirty="0" smtClean="0"/>
              <a:t>EGFR mutation</a:t>
            </a:r>
            <a:r>
              <a:rPr lang="ko-KR" altLang="en-US" baseline="0" dirty="0" smtClean="0"/>
              <a:t>이 있는 환자들에게서 </a:t>
            </a:r>
            <a:r>
              <a:rPr lang="en-US" altLang="ko-KR" baseline="0" dirty="0" smtClean="0"/>
              <a:t>P value 0.043</a:t>
            </a:r>
            <a:r>
              <a:rPr lang="ko-KR" altLang="en-US" baseline="0" dirty="0" smtClean="0"/>
              <a:t>으로 유의하게 잘 나타나는 것이 확인되었습니다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EGFR-TKI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55</a:t>
            </a:r>
            <a:r>
              <a:rPr lang="ko-KR" altLang="en-US" baseline="0" dirty="0" smtClean="0"/>
              <a:t>명 중 </a:t>
            </a:r>
            <a:r>
              <a:rPr lang="en-US" altLang="ko-KR" baseline="0" dirty="0" smtClean="0"/>
              <a:t>31</a:t>
            </a:r>
            <a:r>
              <a:rPr lang="ko-KR" altLang="en-US" baseline="0" dirty="0" smtClean="0"/>
              <a:t>명에게 투여되었고 이 중 </a:t>
            </a:r>
            <a:r>
              <a:rPr lang="en-US" altLang="ko-KR" baseline="0" dirty="0" smtClean="0"/>
              <a:t>61%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partial response</a:t>
            </a:r>
            <a:r>
              <a:rPr lang="ko-KR" altLang="en-US" baseline="0" dirty="0" smtClean="0"/>
              <a:t>가 확인되었으며</a:t>
            </a:r>
            <a:r>
              <a:rPr lang="en-US" altLang="ko-KR" baseline="0" dirty="0" smtClean="0"/>
              <a:t>, EGFR mutation</a:t>
            </a:r>
            <a:r>
              <a:rPr lang="ko-KR" altLang="en-US" baseline="0" dirty="0" smtClean="0"/>
              <a:t>이 확인된 군에서 더 많이 투여되는 경향이 있었고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통계적으로 유의미하지는 않으나 여성 및 </a:t>
            </a:r>
            <a:r>
              <a:rPr lang="en-US" altLang="ko-KR" baseline="0" dirty="0" smtClean="0"/>
              <a:t>10</a:t>
            </a:r>
            <a:r>
              <a:rPr lang="ko-KR" altLang="en-US" baseline="0" dirty="0" smtClean="0"/>
              <a:t>갑년 이하</a:t>
            </a:r>
            <a:r>
              <a:rPr lang="en-US" altLang="ko-KR" baseline="0" dirty="0" smtClean="0"/>
              <a:t>(</a:t>
            </a:r>
            <a:r>
              <a:rPr lang="ko-KR" altLang="en-US" baseline="0" dirty="0" smtClean="0"/>
              <a:t>본문에 따름</a:t>
            </a:r>
            <a:r>
              <a:rPr lang="en-US" altLang="ko-KR" baseline="0" dirty="0" smtClean="0"/>
              <a:t>)</a:t>
            </a:r>
            <a:r>
              <a:rPr lang="ko-KR" altLang="en-US" baseline="0" dirty="0" smtClean="0"/>
              <a:t>의 </a:t>
            </a:r>
            <a:r>
              <a:rPr lang="ko-KR" altLang="en-US" baseline="0" dirty="0" err="1" smtClean="0"/>
              <a:t>흡연력이</a:t>
            </a:r>
            <a:r>
              <a:rPr lang="ko-KR" altLang="en-US" baseline="0" dirty="0" smtClean="0"/>
              <a:t> 있는 환자들에게서 </a:t>
            </a:r>
            <a:r>
              <a:rPr lang="en-US" altLang="ko-KR" baseline="0" dirty="0" smtClean="0"/>
              <a:t>response rate</a:t>
            </a:r>
            <a:r>
              <a:rPr lang="ko-KR" altLang="en-US" baseline="0" dirty="0" smtClean="0"/>
              <a:t>가 더 높게 나타나는 경향이 있었습니다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대신 </a:t>
            </a:r>
            <a:r>
              <a:rPr lang="en-US" altLang="ko-KR" baseline="0" dirty="0" smtClean="0"/>
              <a:t>EGFR mutation</a:t>
            </a:r>
            <a:r>
              <a:rPr lang="ko-KR" altLang="en-US" baseline="0" dirty="0" smtClean="0"/>
              <a:t>이 있는 군이</a:t>
            </a:r>
            <a:r>
              <a:rPr lang="en-US" altLang="ko-KR" baseline="0" dirty="0" smtClean="0"/>
              <a:t> wild-type</a:t>
            </a:r>
            <a:r>
              <a:rPr lang="ko-KR" altLang="en-US" baseline="0" dirty="0" smtClean="0"/>
              <a:t>보다 </a:t>
            </a:r>
            <a:r>
              <a:rPr lang="en-US" altLang="ko-KR" baseline="0" dirty="0" smtClean="0"/>
              <a:t>p value 0.0005</a:t>
            </a:r>
            <a:r>
              <a:rPr lang="ko-KR" altLang="en-US" baseline="0" dirty="0" smtClean="0"/>
              <a:t>로 유의미하게 높은 </a:t>
            </a:r>
            <a:r>
              <a:rPr lang="en-US" altLang="ko-KR" baseline="0" dirty="0" smtClean="0"/>
              <a:t>response rate</a:t>
            </a:r>
            <a:r>
              <a:rPr lang="ko-KR" altLang="en-US" baseline="0" dirty="0" smtClean="0"/>
              <a:t>를 나타내었고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특히 </a:t>
            </a:r>
            <a:r>
              <a:rPr lang="en-US" altLang="ko-KR" baseline="0" dirty="0" smtClean="0"/>
              <a:t>diffuse random metastasis</a:t>
            </a:r>
            <a:r>
              <a:rPr lang="ko-KR" altLang="en-US" baseline="0" dirty="0" smtClean="0"/>
              <a:t>가 있는 군이 </a:t>
            </a:r>
            <a:r>
              <a:rPr lang="en-US" altLang="ko-KR" baseline="0" dirty="0" smtClean="0"/>
              <a:t>EGFR-TKI </a:t>
            </a:r>
            <a:r>
              <a:rPr lang="ko-KR" altLang="en-US" baseline="0" dirty="0" smtClean="0"/>
              <a:t>투여에 더 높은 </a:t>
            </a:r>
            <a:r>
              <a:rPr lang="ko-KR" altLang="en-US" baseline="0" dirty="0" err="1" smtClean="0"/>
              <a:t>반응률을</a:t>
            </a:r>
            <a:r>
              <a:rPr lang="ko-KR" altLang="en-US" baseline="0" dirty="0" smtClean="0"/>
              <a:t> 보였습니다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3970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EGFR mutation</a:t>
            </a:r>
            <a:r>
              <a:rPr lang="ko-KR" altLang="en-US" dirty="0" smtClean="0"/>
              <a:t>에 대한 </a:t>
            </a:r>
            <a:r>
              <a:rPr lang="en-US" altLang="ko-KR" dirty="0" smtClean="0"/>
              <a:t>multivariate analysis </a:t>
            </a:r>
            <a:r>
              <a:rPr lang="ko-KR" altLang="en-US" dirty="0" smtClean="0"/>
              <a:t>상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갑년 이하의 </a:t>
            </a:r>
            <a:r>
              <a:rPr lang="en-US" altLang="ko-KR" dirty="0" smtClean="0"/>
              <a:t>smoking history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diffuse random pulmonary metastasis</a:t>
            </a:r>
            <a:r>
              <a:rPr lang="ko-KR" altLang="en-US" baseline="0" dirty="0" smtClean="0"/>
              <a:t>가 통계적으로 유의미하게 연관된 것으로 확인되었고</a:t>
            </a:r>
            <a:r>
              <a:rPr lang="en-US" altLang="ko-KR" baseline="0" dirty="0" smtClean="0"/>
              <a:t>, TKI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response rate</a:t>
            </a:r>
            <a:r>
              <a:rPr lang="ko-KR" altLang="en-US" baseline="0" dirty="0" smtClean="0"/>
              <a:t>는 대조적으로 </a:t>
            </a:r>
            <a:r>
              <a:rPr lang="en-US" altLang="ko-KR" baseline="0" dirty="0" smtClean="0"/>
              <a:t>EGFR mutation</a:t>
            </a:r>
            <a:r>
              <a:rPr lang="ko-KR" altLang="en-US" baseline="0" dirty="0" smtClean="0"/>
              <a:t>에만 유의미하게 연관된 것으로 확인되었습니다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8375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결과를 바탕으로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diffuse, random pulmonary metastasis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연관성을 확인할 수 있고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이것이 아마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VEGF, interleukin 8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같은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angiogenic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growth factor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조절 기능을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의해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망가드림으로써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angiogenic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조장하여 발생하는 것으로 추측하였습니다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tyrosine kinase inhibitor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반응은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과는 연관이 있었지만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diffuse random metastasis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자체와는 연관성이 뚜렷하지 않아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diffuse random metastasis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발생한 환자들에게서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tyrosine kinase inhibitor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좋은 반응을 나타내도록 하는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있을 것으로 생각할 수 있겠습니다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24847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다음은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Jamie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등이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2011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cancer research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게재한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있는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페암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환자들에게서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tyrosine kinase inhibitor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acquired resistance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생긴 뒤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washout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위해 약제를 끊은 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 flare up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발생하는 것에 대한 저널입니다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23449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익히 알려져 있듯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mutation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동반한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비소세포페암에서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line therapy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tyrosine kinase inhibitor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erlotinib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gefitinib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반응을 보이다가 후에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되는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acqured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resistance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보이는 경우가 있고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경우 다른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genotype-directed therapy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명확하지 않아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altLang="ko-KR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nd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therapy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cytotoxic therapy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시행하는 경우가 많습니다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때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washout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위해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EGFR inhibition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잠시 끊게 되는데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때 질환이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 progression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함으로써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hospitalization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death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유발되는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disease flare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발생하는 경우가 있습니다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B912B-F39A-4255-ABA9-E3493B784D42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9970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05396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32931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407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54936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7492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7377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687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3729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5802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26613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2502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BED72-280D-4A81-B0F4-CDC869312BB0}" type="datetimeFigureOut">
              <a:rPr lang="ko-KR" altLang="en-US" smtClean="0"/>
              <a:pPr/>
              <a:t>2016-01-05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7470-C159-4ACA-B1CD-FA6815E1640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7347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Diffuse, Random Pulmonary Metastasis with EGFR mutation in Lung Adenocarcinoma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호흡기내과 </a:t>
            </a:r>
            <a:r>
              <a:rPr lang="en-US" altLang="ko-KR" dirty="0" smtClean="0"/>
              <a:t>R2 </a:t>
            </a:r>
            <a:r>
              <a:rPr lang="ko-KR" altLang="en-US" dirty="0" smtClean="0"/>
              <a:t>이재승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7875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en-US" altLang="ko-KR" sz="1800" dirty="0" smtClean="0"/>
              <a:t>EGFR mutation </a:t>
            </a:r>
            <a:r>
              <a:rPr lang="fr-FR" altLang="ko-KR" sz="1800" dirty="0" smtClean="0"/>
              <a:t>(exon </a:t>
            </a:r>
            <a:r>
              <a:rPr lang="fr-FR" altLang="ko-KR" sz="1800" dirty="0"/>
              <a:t>18 point mutation </a:t>
            </a:r>
            <a:r>
              <a:rPr lang="fr-FR" altLang="ko-KR" sz="1800" dirty="0" smtClean="0"/>
              <a:t>G719X, </a:t>
            </a:r>
            <a:r>
              <a:rPr lang="en-US" altLang="ko-KR" sz="1800" dirty="0" smtClean="0"/>
              <a:t>exon </a:t>
            </a:r>
            <a:r>
              <a:rPr lang="en-US" altLang="ko-KR" sz="1800" dirty="0"/>
              <a:t>19 deletions, or exon 21 point mutations L858R, </a:t>
            </a:r>
            <a:r>
              <a:rPr lang="en-US" altLang="ko-KR" sz="1800" dirty="0" smtClean="0"/>
              <a:t>and L861Q</a:t>
            </a:r>
            <a:r>
              <a:rPr lang="en-US" altLang="ko-KR" sz="1800" dirty="0"/>
              <a:t>) and met the consensus criteria for acquired resistance</a:t>
            </a:r>
            <a:endParaRPr lang="en-US" altLang="ko-KR" sz="1800" dirty="0" smtClean="0"/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Discontinuation of the TKI for at least 7 days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Primary endpoint</a:t>
            </a:r>
          </a:p>
          <a:p>
            <a:pPr lvl="1"/>
            <a:r>
              <a:rPr lang="en-US" altLang="ko-KR" sz="1800" dirty="0" smtClean="0"/>
              <a:t>Frequency of disease flare after discontinuation of TKI</a:t>
            </a:r>
          </a:p>
        </p:txBody>
      </p:sp>
    </p:spTree>
    <p:extLst>
      <p:ext uri="{BB962C8B-B14F-4D97-AF65-F5344CB8AC3E}">
        <p14:creationId xmlns:p14="http://schemas.microsoft.com/office/powerpoint/2010/main" xmlns="" val="218252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24744"/>
            <a:ext cx="3650474" cy="514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670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6383"/>
            <a:ext cx="7929513" cy="476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7126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754474" cy="411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203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114800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0336" y="1609204"/>
            <a:ext cx="4257675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7849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Acquired resistance causes persistent or increasing kinase activation despite continued kinase inhibitor therapy.</a:t>
            </a:r>
          </a:p>
          <a:p>
            <a:r>
              <a:rPr lang="en-US" altLang="ko-KR" dirty="0" smtClean="0"/>
              <a:t>GIST patients experiences rapid and symptomatic progression if </a:t>
            </a:r>
            <a:r>
              <a:rPr lang="en-US" altLang="ko-KR" dirty="0" err="1" smtClean="0"/>
              <a:t>imatinib</a:t>
            </a:r>
            <a:r>
              <a:rPr lang="en-US" altLang="ko-KR" dirty="0" smtClean="0"/>
              <a:t> is stopped, and maybe the same mechanism will occur in EGFR-mutant lung cancers.</a:t>
            </a:r>
          </a:p>
          <a:p>
            <a:r>
              <a:rPr lang="en-US" altLang="ko-KR" dirty="0" smtClean="0"/>
              <a:t>“Drug holiday” (as a strategy to counter acquired resistance) can lead to more rapid tumor growth.</a:t>
            </a:r>
          </a:p>
          <a:p>
            <a:r>
              <a:rPr lang="en-US" altLang="ko-KR" dirty="0" smtClean="0"/>
              <a:t>Usual trial-mandated EGFR TKI washout period may be associated with an high risk of more rapid disease progression before initiation of experimental agents, so abbreviating washout periods is needed. (24-48hours)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897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7018262" cy="238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53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NSCLC with EGFR mutation generally respond to EGFR-TKIs (</a:t>
            </a:r>
            <a:r>
              <a:rPr lang="en-US" altLang="ko-KR" dirty="0" err="1" smtClean="0"/>
              <a:t>gefitinib</a:t>
            </a:r>
            <a:r>
              <a:rPr lang="en-US" altLang="ko-KR" dirty="0" smtClean="0"/>
              <a:t> or </a:t>
            </a:r>
            <a:r>
              <a:rPr lang="en-US" altLang="ko-KR" dirty="0" err="1" smtClean="0"/>
              <a:t>erlotinib</a:t>
            </a:r>
            <a:r>
              <a:rPr lang="en-US" altLang="ko-KR" dirty="0" smtClean="0"/>
              <a:t>).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Multiple pulmonary metastasis, particularly </a:t>
            </a:r>
            <a:r>
              <a:rPr lang="en-US" altLang="ko-KR" dirty="0" err="1" smtClean="0"/>
              <a:t>miliary</a:t>
            </a:r>
            <a:r>
              <a:rPr lang="en-US" altLang="ko-KR" dirty="0" smtClean="0"/>
              <a:t> metastasis, and response to </a:t>
            </a:r>
            <a:r>
              <a:rPr lang="en-US" altLang="ko-KR" dirty="0" err="1" smtClean="0"/>
              <a:t>gefitinib</a:t>
            </a:r>
            <a:r>
              <a:rPr lang="en-US" altLang="ko-KR" dirty="0" smtClean="0"/>
              <a:t> in patients with NSCLC has been reported.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EGFR mutated lung cancers may often develops </a:t>
            </a:r>
            <a:r>
              <a:rPr lang="en-US" altLang="ko-KR" dirty="0" err="1" smtClean="0"/>
              <a:t>miliary</a:t>
            </a:r>
            <a:r>
              <a:rPr lang="en-US" altLang="ko-KR" dirty="0" smtClean="0"/>
              <a:t> pulmonary metastases.</a:t>
            </a:r>
          </a:p>
        </p:txBody>
      </p:sp>
    </p:spTree>
    <p:extLst>
      <p:ext uri="{BB962C8B-B14F-4D97-AF65-F5344CB8AC3E}">
        <p14:creationId xmlns:p14="http://schemas.microsoft.com/office/powerpoint/2010/main" xmlns="" val="37739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/>
          </a:bodyPr>
          <a:lstStyle/>
          <a:p>
            <a:r>
              <a:rPr lang="en-US" altLang="ko-KR" sz="1600" dirty="0" smtClean="0"/>
              <a:t>Patients</a:t>
            </a:r>
          </a:p>
          <a:p>
            <a:pPr lvl="1"/>
            <a:r>
              <a:rPr lang="en-US" altLang="ko-KR" sz="1600" dirty="0" err="1" smtClean="0"/>
              <a:t>Unresectable</a:t>
            </a:r>
            <a:r>
              <a:rPr lang="en-US" altLang="ko-KR" sz="1600" dirty="0" smtClean="0"/>
              <a:t>, advanced lung adenocarcinoma patients (n=163)</a:t>
            </a:r>
          </a:p>
          <a:p>
            <a:pPr lvl="1"/>
            <a:endParaRPr lang="en-US" altLang="ko-KR" sz="1600" dirty="0"/>
          </a:p>
          <a:p>
            <a:r>
              <a:rPr lang="en-US" altLang="ko-KR" sz="1600" dirty="0" smtClean="0"/>
              <a:t>EGFR Mutational Analysis</a:t>
            </a:r>
          </a:p>
          <a:p>
            <a:pPr lvl="1"/>
            <a:r>
              <a:rPr lang="en-US" altLang="ko-KR" sz="1600" dirty="0" smtClean="0"/>
              <a:t>PNA-LNA PCR clamp method</a:t>
            </a:r>
          </a:p>
          <a:p>
            <a:pPr lvl="1"/>
            <a:endParaRPr lang="en-US" altLang="ko-KR" sz="1600" dirty="0"/>
          </a:p>
          <a:p>
            <a:r>
              <a:rPr lang="en-US" altLang="ko-KR" sz="1600" dirty="0" smtClean="0"/>
              <a:t>Imaging Studies</a:t>
            </a:r>
          </a:p>
          <a:p>
            <a:pPr lvl="1"/>
            <a:r>
              <a:rPr lang="en-US" altLang="ko-KR" sz="1600" dirty="0" smtClean="0"/>
              <a:t>Diffuse, random pulmonary metastasis as multiple nodules (&gt;50 nodules, &lt;3cm)</a:t>
            </a:r>
          </a:p>
          <a:p>
            <a:pPr lvl="1"/>
            <a:r>
              <a:rPr lang="en-US" altLang="ko-KR" sz="1600" dirty="0" smtClean="0"/>
              <a:t>BAC pattern (</a:t>
            </a:r>
            <a:r>
              <a:rPr lang="en-US" altLang="ko-KR" sz="1600" dirty="0" err="1" smtClean="0"/>
              <a:t>centrilobular</a:t>
            </a:r>
            <a:r>
              <a:rPr lang="en-US" altLang="ko-KR" sz="1600" dirty="0" smtClean="0"/>
              <a:t> distribution) was distinguished</a:t>
            </a:r>
          </a:p>
          <a:p>
            <a:pPr lvl="1"/>
            <a:endParaRPr lang="ko-KR" alt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00808"/>
            <a:ext cx="2314380" cy="437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6340" y="1700808"/>
            <a:ext cx="2243495" cy="437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2309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44799"/>
            <a:ext cx="3419475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3067326" cy="526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5432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8680"/>
            <a:ext cx="5543550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684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EGFR mutations were associated independently with diffuse, random pulmonary metastases.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EGFR mutations disrupt EGFR signaling that regulates </a:t>
            </a:r>
            <a:r>
              <a:rPr lang="en-US" altLang="ko-KR" dirty="0" err="1" smtClean="0"/>
              <a:t>angiogenic</a:t>
            </a:r>
            <a:r>
              <a:rPr lang="en-US" altLang="ko-KR" dirty="0" smtClean="0"/>
              <a:t> growth factors (</a:t>
            </a:r>
            <a:r>
              <a:rPr lang="en-US" altLang="ko-KR" dirty="0" err="1" smtClean="0"/>
              <a:t>ie</a:t>
            </a:r>
            <a:r>
              <a:rPr lang="en-US" altLang="ko-KR" dirty="0" smtClean="0"/>
              <a:t>, VEGF, IL-8), tend to develop </a:t>
            </a:r>
            <a:r>
              <a:rPr lang="en-US" altLang="ko-KR" dirty="0" err="1" smtClean="0"/>
              <a:t>angiogenic</a:t>
            </a:r>
            <a:r>
              <a:rPr lang="en-US" altLang="ko-KR" dirty="0" smtClean="0"/>
              <a:t> metastasis, such as diffuse, random pulmonary metastases.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EGFR-TKI was associated with EGFR mutations but not with diffuse random metastases -&gt; Most patients with diffuse random metastases may also had EGFR mutations that makes partial response to the EGFR-TKIs.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xmlns="" val="403311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80146"/>
            <a:ext cx="80772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978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In patients with NSCLC with EGFR mutation, 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line TKI therapy is recommended.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Patients </a:t>
            </a:r>
            <a:r>
              <a:rPr lang="en-US" altLang="ko-KR" dirty="0"/>
              <a:t>who initially benefit </a:t>
            </a:r>
            <a:r>
              <a:rPr lang="en-US" altLang="ko-KR" dirty="0" smtClean="0"/>
              <a:t>from </a:t>
            </a:r>
            <a:r>
              <a:rPr lang="en-US" altLang="ko-KR" dirty="0" err="1" smtClean="0"/>
              <a:t>erlotinib</a:t>
            </a:r>
            <a:r>
              <a:rPr lang="en-US" altLang="ko-KR" dirty="0" smtClean="0"/>
              <a:t> </a:t>
            </a:r>
            <a:r>
              <a:rPr lang="en-US" altLang="ko-KR" dirty="0"/>
              <a:t>or </a:t>
            </a:r>
            <a:r>
              <a:rPr lang="en-US" altLang="ko-KR" dirty="0" err="1"/>
              <a:t>gefitinib</a:t>
            </a:r>
            <a:r>
              <a:rPr lang="en-US" altLang="ko-KR" dirty="0"/>
              <a:t> and then develop progression </a:t>
            </a:r>
            <a:r>
              <a:rPr lang="en-US" altLang="ko-KR" dirty="0" smtClean="0"/>
              <a:t>of disease </a:t>
            </a:r>
            <a:r>
              <a:rPr lang="en-US" altLang="ko-KR" dirty="0"/>
              <a:t>are described as having acquired </a:t>
            </a:r>
            <a:r>
              <a:rPr lang="en-US" altLang="ko-KR" dirty="0" smtClean="0"/>
              <a:t>resistance.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Cytotoxic therapies are generally used when disease progresses with “acquired resistance” to TKI, because of lacking of other genotype-directed standard therapies.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Discontinuation of EGFR inhibition causes some patients more rapid progression of symptoms or a disease flare (defined as hospitalization and/or death)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xmlns="" val="288884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1329</Words>
  <Application>Microsoft Office PowerPoint</Application>
  <PresentationFormat>화면 슬라이드 쇼(4:3)</PresentationFormat>
  <Paragraphs>80</Paragraphs>
  <Slides>15</Slides>
  <Notes>15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Office 테마</vt:lpstr>
      <vt:lpstr>Diffuse, Random Pulmonary Metastasis with EGFR mutation in Lung Adenocarcinoma</vt:lpstr>
      <vt:lpstr>슬라이드 2</vt:lpstr>
      <vt:lpstr>BACKGROUND</vt:lpstr>
      <vt:lpstr>MATERIALS AND METHODS</vt:lpstr>
      <vt:lpstr>RESULTS</vt:lpstr>
      <vt:lpstr>슬라이드 6</vt:lpstr>
      <vt:lpstr>DISCUSSION</vt:lpstr>
      <vt:lpstr>슬라이드 8</vt:lpstr>
      <vt:lpstr>INTRODUCTIONS</vt:lpstr>
      <vt:lpstr>METHODS</vt:lpstr>
      <vt:lpstr>RESULTS</vt:lpstr>
      <vt:lpstr>RESULTS</vt:lpstr>
      <vt:lpstr>RESULTS</vt:lpstr>
      <vt:lpstr>RESULTS</vt:lpstr>
      <vt:lpstr>DISCUSSION</vt:lpstr>
    </vt:vector>
  </TitlesOfParts>
  <Company>연세의료원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Diffuse, Random Pulmonary Metastasis with EGFR mutation in Lung Adenocarcinoma</dc:title>
  <dc:creator>sv34b007</dc:creator>
  <cp:lastModifiedBy>Choi j</cp:lastModifiedBy>
  <cp:revision>33</cp:revision>
  <dcterms:created xsi:type="dcterms:W3CDTF">2016-01-04T10:22:58Z</dcterms:created>
  <dcterms:modified xsi:type="dcterms:W3CDTF">2016-01-05T10:47:39Z</dcterms:modified>
</cp:coreProperties>
</file>