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8" r:id="rId2"/>
    <p:sldId id="378" r:id="rId3"/>
    <p:sldId id="388" r:id="rId4"/>
    <p:sldId id="418" r:id="rId5"/>
    <p:sldId id="419" r:id="rId6"/>
    <p:sldId id="420" r:id="rId7"/>
    <p:sldId id="389" r:id="rId8"/>
    <p:sldId id="397" r:id="rId9"/>
    <p:sldId id="414" r:id="rId10"/>
    <p:sldId id="413" r:id="rId11"/>
    <p:sldId id="416" r:id="rId12"/>
    <p:sldId id="424" r:id="rId13"/>
    <p:sldId id="443" r:id="rId14"/>
    <p:sldId id="447" r:id="rId15"/>
    <p:sldId id="446" r:id="rId16"/>
    <p:sldId id="408" r:id="rId17"/>
    <p:sldId id="410" r:id="rId18"/>
    <p:sldId id="449" r:id="rId19"/>
    <p:sldId id="411" r:id="rId20"/>
    <p:sldId id="405" r:id="rId21"/>
    <p:sldId id="422" r:id="rId22"/>
    <p:sldId id="450" r:id="rId23"/>
    <p:sldId id="432" r:id="rId24"/>
    <p:sldId id="433" r:id="rId25"/>
    <p:sldId id="429" r:id="rId26"/>
    <p:sldId id="430" r:id="rId27"/>
    <p:sldId id="394" r:id="rId28"/>
    <p:sldId id="444" r:id="rId29"/>
    <p:sldId id="423" r:id="rId30"/>
    <p:sldId id="406" r:id="rId31"/>
    <p:sldId id="445" r:id="rId32"/>
    <p:sldId id="448" r:id="rId33"/>
    <p:sldId id="441" r:id="rId34"/>
    <p:sldId id="436" r:id="rId35"/>
    <p:sldId id="395" r:id="rId36"/>
    <p:sldId id="437" r:id="rId37"/>
    <p:sldId id="438" r:id="rId38"/>
    <p:sldId id="439" r:id="rId39"/>
    <p:sldId id="440" r:id="rId40"/>
    <p:sldId id="442" r:id="rId4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236" autoAdjust="0"/>
  </p:normalViewPr>
  <p:slideViewPr>
    <p:cSldViewPr>
      <p:cViewPr>
        <p:scale>
          <a:sx n="100" d="100"/>
          <a:sy n="100" d="100"/>
        </p:scale>
        <p:origin x="-29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1966-4F1B-49FE-947C-243BDF7D25A0}" type="datetimeFigureOut">
              <a:rPr lang="ko-KR" altLang="en-US" smtClean="0"/>
              <a:pPr/>
              <a:t>2015-06-09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07AB0B-3BDA-4425-A664-F7D6FF70F83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1771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ptodate.com/contents/nonspecific-interstitial-pneumonia/abstract/51,52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://www.uptodate.com/contents/image?imageKey=PULM/58583&amp;topicKey=PULM/4306&amp;rank=1~51&amp;source=see_link&amp;search=nsip+pathology" TargetMode="External"/><Relationship Id="rId4" Type="http://schemas.openxmlformats.org/officeDocument/2006/relationships/hyperlink" Target="http://www.uptodate.com/contents/image?imageKey=PULM/75438&amp;topicKey=PULM/4306&amp;rank=1~51&amp;source=see_link&amp;search=nsip+pathology" TargetMode="Externa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ptodate.com/contents/idiopathic-interstitial-pneumonias-clinical-manifestations-and-pathology/abstract/67-69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안녕하세요</a:t>
            </a:r>
            <a:r>
              <a:rPr lang="en-US" altLang="ko-KR" dirty="0" smtClean="0"/>
              <a:t>. </a:t>
            </a:r>
            <a:r>
              <a:rPr lang="ko-KR" altLang="en-US" dirty="0" smtClean="0"/>
              <a:t>호흡기 내과 강사 이상훈 입니다</a:t>
            </a:r>
            <a:r>
              <a:rPr lang="en-US" altLang="ko-KR" dirty="0" smtClean="0"/>
              <a:t>. Pleural</a:t>
            </a:r>
            <a:r>
              <a:rPr lang="en-US" altLang="ko-KR" baseline="0" dirty="0" smtClean="0"/>
              <a:t> effusion </a:t>
            </a:r>
            <a:r>
              <a:rPr lang="ko-KR" altLang="en-US" baseline="0" dirty="0" smtClean="0"/>
              <a:t>에 대해서 </a:t>
            </a:r>
            <a:r>
              <a:rPr lang="en-US" altLang="ko-KR" baseline="0" dirty="0" smtClean="0"/>
              <a:t>review </a:t>
            </a:r>
            <a:r>
              <a:rPr lang="ko-KR" altLang="en-US" baseline="0" dirty="0" smtClean="0"/>
              <a:t>를 준비하였습니다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594715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Typical CT scan from a patient with non-specific interstitial pneumonia. Note the less peripheral distribution of disease than in idiopathic pulmonary fibrosis and the widespread ground-glass change,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 with clear evidence of traction of the airways indicating that at least some, but not necessarily all, of this ground change is due to fine fibrosis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26791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Scanning power microscopy showing a patchy process with honeycomb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spaces (thick arrow), some preserved lung tissue regions (thin arrow), and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fibrosis extending into the lung from the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subpleural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regions.</a:t>
            </a:r>
          </a:p>
          <a:p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Adjacent to the regions of more chronic fibrosis (thick arrow) is a fibroblast focus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(asterisk), recognized by its convex shape and composition of edematous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fibroblastic tissue, suggestive of recent lung injury.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481722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>
                <a:effectLst/>
              </a:rPr>
              <a:t>The histopathology of nonspecific interstitial pneumonia (NSIP) is characterized by varied degrees of alveolar wall inflammation and fibrosis in a pattern that suggests temporal homogeneity </a:t>
            </a:r>
          </a:p>
          <a:p>
            <a:r>
              <a:rPr lang="en-US" altLang="ko-KR" dirty="0" smtClean="0">
                <a:effectLst/>
              </a:rPr>
              <a:t>The </a:t>
            </a:r>
            <a:r>
              <a:rPr lang="en-US" altLang="ko-KR" dirty="0" err="1" smtClean="0">
                <a:effectLst/>
              </a:rPr>
              <a:t>histopathologic</a:t>
            </a:r>
            <a:r>
              <a:rPr lang="en-US" altLang="ko-KR" dirty="0" smtClean="0">
                <a:effectLst/>
              </a:rPr>
              <a:t> features do not fit the patterns of other IIPs such as usual interstitial pneumonia (UIP), </a:t>
            </a:r>
            <a:r>
              <a:rPr lang="en-US" altLang="ko-KR" dirty="0" err="1" smtClean="0">
                <a:effectLst/>
              </a:rPr>
              <a:t>desquamative</a:t>
            </a:r>
            <a:r>
              <a:rPr lang="en-US" altLang="ko-KR" dirty="0" smtClean="0">
                <a:effectLst/>
              </a:rPr>
              <a:t> interstitial pneumonia, respiratory bronchiolitis interstitial lung disease, cryptogenic organizing pneumonia, acute interstitial pneumonia, or lymphocytic interstitial pneumonia.</a:t>
            </a:r>
          </a:p>
          <a:p>
            <a:r>
              <a:rPr lang="en-US" altLang="ko-KR" dirty="0" smtClean="0">
                <a:effectLst/>
              </a:rPr>
              <a:t>Although the </a:t>
            </a:r>
            <a:r>
              <a:rPr lang="en-US" altLang="ko-KR" dirty="0" err="1" smtClean="0">
                <a:effectLst/>
              </a:rPr>
              <a:t>histopathologic</a:t>
            </a:r>
            <a:r>
              <a:rPr lang="en-US" altLang="ko-KR" dirty="0" smtClean="0">
                <a:effectLst/>
              </a:rPr>
              <a:t> features of NSIP are well defined, the differentiation of NSIP from other IIPs, particularly IPF/UIP, is difficult and even expert pathologists may disagree on a particular biopsy [</a:t>
            </a:r>
            <a:r>
              <a:rPr lang="en-US" altLang="ko-KR" dirty="0" smtClean="0">
                <a:effectLst/>
                <a:hlinkClick r:id="rId3" action="ppaction://hlinkfile"/>
              </a:rPr>
              <a:t>51,52</a:t>
            </a:r>
            <a:r>
              <a:rPr lang="en-US" altLang="ko-KR" dirty="0" smtClean="0">
                <a:effectLst/>
              </a:rPr>
              <a:t>]. Three separate groups within NSIP have been described: Group I has primarily interstitial inflammation (</a:t>
            </a:r>
            <a:r>
              <a:rPr lang="en-US" altLang="ko-KR" dirty="0" smtClean="0">
                <a:effectLst/>
                <a:hlinkClick r:id="rId4" action="ppaction://hlinkfile"/>
              </a:rPr>
              <a:t>picture 1</a:t>
            </a:r>
            <a:r>
              <a:rPr lang="en-US" altLang="ko-KR" dirty="0" smtClean="0">
                <a:effectLst/>
              </a:rPr>
              <a:t>), Group II has both inflammation and fibrosis, and Group III has primarily fibrosis (</a:t>
            </a:r>
            <a:r>
              <a:rPr lang="en-US" altLang="ko-KR" dirty="0" smtClean="0">
                <a:effectLst/>
                <a:hlinkClick r:id="rId5" action="ppaction://hlinkfile"/>
              </a:rPr>
              <a:t>picture 2</a:t>
            </a:r>
            <a:r>
              <a:rPr lang="en-US" altLang="ko-KR" dirty="0" smtClean="0">
                <a:effectLst/>
              </a:rPr>
              <a:t>). Group III is distinguished from UIP by the absence of fibroblast foci and the presence of temporal homogeneity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789263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27003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32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28671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36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835616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경청해주셔서 감사합니다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40</a:t>
            </a:fld>
            <a:endParaRPr lang="ko-KR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>
                <a:effectLst/>
              </a:rPr>
              <a:t>Diffuse parenchymal lung diseases consist of disorders of known causes (rheumatic disease, environmental or drug related</a:t>
            </a:r>
          </a:p>
          <a:p>
            <a:endParaRPr lang="en-US" altLang="ko-KR" dirty="0" smtClean="0">
              <a:effectLst/>
            </a:endParaRPr>
          </a:p>
          <a:p>
            <a:r>
              <a:rPr lang="en-US" altLang="ko-KR" dirty="0" smtClean="0">
                <a:effectLst/>
              </a:rPr>
              <a:t>The interstitial pneumonias are further categorized as chronic </a:t>
            </a:r>
            <a:r>
              <a:rPr lang="en-US" altLang="ko-KR" dirty="0" err="1" smtClean="0">
                <a:effectLst/>
              </a:rPr>
              <a:t>fibrosing</a:t>
            </a:r>
            <a:r>
              <a:rPr lang="en-US" altLang="ko-KR" dirty="0" smtClean="0">
                <a:effectLst/>
              </a:rPr>
              <a:t>, acute or </a:t>
            </a:r>
            <a:r>
              <a:rPr lang="en-US" altLang="ko-KR" dirty="0" err="1" smtClean="0">
                <a:effectLst/>
              </a:rPr>
              <a:t>subacute</a:t>
            </a:r>
            <a:r>
              <a:rPr lang="en-US" altLang="ko-KR" dirty="0" smtClean="0">
                <a:effectLst/>
              </a:rPr>
              <a:t> </a:t>
            </a:r>
            <a:r>
              <a:rPr lang="en-US" altLang="ko-KR" dirty="0" err="1" smtClean="0">
                <a:effectLst/>
              </a:rPr>
              <a:t>fibrosing</a:t>
            </a:r>
            <a:r>
              <a:rPr lang="en-US" altLang="ko-KR" dirty="0" smtClean="0">
                <a:effectLst/>
              </a:rPr>
              <a:t>, or smoking related.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68033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Honeycomb : 0-16% NSIP</a:t>
            </a:r>
            <a:r>
              <a:rPr lang="ko-KR" altLang="en-US" dirty="0" smtClean="0"/>
              <a:t>에서 볼 수 있음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94971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>
                <a:effectLst/>
              </a:rPr>
              <a:t>NSIP had a significantly better prognosis than UIP [</a:t>
            </a:r>
            <a:r>
              <a:rPr lang="en-US" altLang="ko-KR" dirty="0" smtClean="0">
                <a:effectLst/>
                <a:hlinkClick r:id="rId3" action="ppaction://hlinkfile"/>
              </a:rPr>
              <a:t>67-69</a:t>
            </a:r>
            <a:r>
              <a:rPr lang="en-US" altLang="ko-KR" dirty="0" smtClean="0">
                <a:effectLst/>
              </a:rPr>
              <a:t>]. Nearly 75 percent of patients with NSIP improved or recovered, versus none of the patients with UIP. All of the patients with NSIP who suffered a more aggressive course were in the fibrotic subset.</a:t>
            </a:r>
          </a:p>
          <a:p>
            <a:endParaRPr lang="en-US" altLang="ko-KR" dirty="0" smtClean="0">
              <a:effectLst/>
            </a:endParaRPr>
          </a:p>
          <a:p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Recently, two promising drugs are reported for IPF patients.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Pirferidone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was beneficial in exercise-tolerance, reducing disease progression, and lung function decline. It also showed longer progression-free survival as compared with placebo [</a:t>
            </a:r>
            <a:r>
              <a:rPr lang="en-US" altLang="ko-KR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" action="ppaction://hlinkfile" tooltip="King, 2014 #10"/>
              </a:rPr>
              <a:t>30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]. The other drug, </a:t>
            </a:r>
            <a:r>
              <a:rPr lang="en-US" altLang="ko-K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nintedanib</a:t>
            </a:r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was effective in reducing FVC decline over time and slowing of disease progression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323382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Symptom duration (onset – diagnosis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까지 걸리는 시간</a:t>
            </a:r>
            <a:r>
              <a:rPr lang="en-US" altLang="ko-KR" baseline="0" dirty="0" smtClean="0"/>
              <a:t>)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2271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결론적으로 </a:t>
            </a:r>
            <a:r>
              <a:rPr lang="en-US" altLang="ko-KR" dirty="0" smtClean="0"/>
              <a:t>UIP</a:t>
            </a:r>
            <a:r>
              <a:rPr lang="ko-KR" altLang="en-US" dirty="0" smtClean="0"/>
              <a:t>에서 나이</a:t>
            </a:r>
            <a:r>
              <a:rPr lang="en-US" altLang="ko-KR" dirty="0" smtClean="0"/>
              <a:t>, male. Smoker, </a:t>
            </a:r>
            <a:r>
              <a:rPr lang="en-US" altLang="ko-KR" dirty="0" err="1" smtClean="0"/>
              <a:t>clubing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증상의 기간이 김</a:t>
            </a:r>
            <a:endParaRPr lang="en-US" altLang="ko-KR" dirty="0" smtClean="0"/>
          </a:p>
          <a:p>
            <a:r>
              <a:rPr lang="en-US" altLang="ko-KR" dirty="0" err="1" smtClean="0"/>
              <a:t>Rhematic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dz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와 연관 </a:t>
            </a:r>
            <a:r>
              <a:rPr lang="en-US" altLang="ko-KR" baseline="0" dirty="0" smtClean="0"/>
              <a:t>- NSIP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212159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결론적으로 </a:t>
            </a:r>
            <a:r>
              <a:rPr lang="en-US" altLang="ko-KR" dirty="0" smtClean="0"/>
              <a:t>UIP</a:t>
            </a:r>
            <a:r>
              <a:rPr lang="ko-KR" altLang="en-US" dirty="0" smtClean="0"/>
              <a:t>에서 나이</a:t>
            </a:r>
            <a:r>
              <a:rPr lang="en-US" altLang="ko-KR" dirty="0" smtClean="0"/>
              <a:t>, male. Smoker, </a:t>
            </a:r>
            <a:r>
              <a:rPr lang="en-US" altLang="ko-KR" dirty="0" err="1" smtClean="0"/>
              <a:t>clubing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증상의 기간이 김</a:t>
            </a:r>
            <a:endParaRPr lang="en-US" altLang="ko-KR" dirty="0" smtClean="0"/>
          </a:p>
          <a:p>
            <a:r>
              <a:rPr lang="en-US" altLang="ko-KR" dirty="0" err="1" smtClean="0"/>
              <a:t>Rhematic</a:t>
            </a:r>
            <a:r>
              <a:rPr lang="en-US" altLang="ko-KR" baseline="0" dirty="0" smtClean="0"/>
              <a:t> </a:t>
            </a:r>
            <a:r>
              <a:rPr lang="en-US" altLang="ko-KR" baseline="0" dirty="0" err="1" smtClean="0"/>
              <a:t>dz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와 연관 </a:t>
            </a:r>
            <a:r>
              <a:rPr lang="en-US" altLang="ko-KR" baseline="0" dirty="0" smtClean="0"/>
              <a:t>- NSIP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99803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109</a:t>
            </a:r>
            <a:r>
              <a:rPr lang="ko-KR" altLang="en-US" dirty="0" smtClean="0"/>
              <a:t>명 </a:t>
            </a:r>
            <a:r>
              <a:rPr lang="en-US" altLang="ko-KR" dirty="0" smtClean="0"/>
              <a:t>168</a:t>
            </a:r>
            <a:r>
              <a:rPr lang="ko-KR" altLang="en-US" dirty="0" smtClean="0"/>
              <a:t>개 </a:t>
            </a:r>
            <a:r>
              <a:rPr lang="en-US" altLang="ko-KR" dirty="0" err="1" smtClean="0"/>
              <a:t>Bx</a:t>
            </a:r>
            <a:r>
              <a:rPr lang="en-US" altLang="ko-KR" dirty="0" smtClean="0"/>
              <a:t> -&gt; 3</a:t>
            </a:r>
            <a:r>
              <a:rPr lang="ko-KR" altLang="en-US" dirty="0" smtClean="0"/>
              <a:t>명의 병리학자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02617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overall diagnostic accuracy of CT for UIP and NSIP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 70%. The diagnosis of NSIP (at all levels of confidence)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was made in 66 readings and was correct in 45 (68%). Usual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interstitial pneumonia was correctly diagnosed in 22 (88%) of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25 readings.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7AB0B-3BDA-4425-A664-F7D6FF70F838}" type="slidenum">
              <a:rPr lang="ko-KR" altLang="en-US" smtClean="0"/>
              <a:pPr/>
              <a:t>18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56019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2015-06-09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2015-06-09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2015-06-09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2015-06-09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2015-06-09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2015-06-09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2015-06-09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2015-06-09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2015-06-09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2015-06-09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A51CF-8D24-4855-A889-3014CC995E25}" type="datetimeFigureOut">
              <a:rPr lang="ko-KR" altLang="en-US" smtClean="0"/>
              <a:pPr/>
              <a:t>2015-06-09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A51CF-8D24-4855-A889-3014CC995E25}" type="datetimeFigureOut">
              <a:rPr lang="ko-KR" altLang="en-US" smtClean="0"/>
              <a:pPr/>
              <a:t>2015-06-09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F5C8B-107E-4C56-86A1-B42EB3BC3AB1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9"/>
          <p:cNvSpPr txBox="1">
            <a:spLocks noChangeArrowheads="1"/>
          </p:cNvSpPr>
          <p:nvPr/>
        </p:nvSpPr>
        <p:spPr bwMode="gray">
          <a:xfrm>
            <a:off x="0" y="4941168"/>
            <a:ext cx="5940152" cy="136815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latinLnBrk="0">
              <a:lnSpc>
                <a:spcPct val="150000"/>
              </a:lnSpc>
            </a:pPr>
            <a:r>
              <a:rPr lang="en-US" altLang="ko-KR" sz="1500" i="1" dirty="0" smtClean="0">
                <a:latin typeface="HY헤드라인M" pitchFamily="18" charset="-127"/>
                <a:ea typeface="HY헤드라인M" pitchFamily="18" charset="-127"/>
              </a:rPr>
              <a:t>S. H. Lee, </a:t>
            </a:r>
          </a:p>
          <a:p>
            <a:r>
              <a:rPr lang="en-US" altLang="ko-KR" sz="1600" dirty="0" smtClean="0">
                <a:latin typeface="HY헤드라인M" pitchFamily="18" charset="-127"/>
                <a:ea typeface="HY헤드라인M" pitchFamily="18" charset="-127"/>
                <a:cs typeface="Times New Roman" pitchFamily="18" charset="0"/>
              </a:rPr>
              <a:t>Division </a:t>
            </a:r>
            <a:r>
              <a:rPr lang="en-US" altLang="ko-KR" sz="1600" dirty="0">
                <a:latin typeface="HY헤드라인M" pitchFamily="18" charset="-127"/>
                <a:ea typeface="HY헤드라인M" pitchFamily="18" charset="-127"/>
                <a:cs typeface="Times New Roman" pitchFamily="18" charset="0"/>
              </a:rPr>
              <a:t>of Pulmonology</a:t>
            </a:r>
          </a:p>
          <a:p>
            <a:r>
              <a:rPr lang="en-US" altLang="ko-KR" sz="1600" dirty="0">
                <a:latin typeface="HY헤드라인M" pitchFamily="18" charset="-127"/>
                <a:ea typeface="HY헤드라인M" pitchFamily="18" charset="-127"/>
                <a:cs typeface="Times New Roman" pitchFamily="18" charset="0"/>
              </a:rPr>
              <a:t>Department Of internal medicine</a:t>
            </a:r>
          </a:p>
          <a:p>
            <a:r>
              <a:rPr lang="en-US" altLang="ko-KR" sz="1600" dirty="0">
                <a:latin typeface="HY헤드라인M" pitchFamily="18" charset="-127"/>
                <a:ea typeface="HY헤드라인M" pitchFamily="18" charset="-127"/>
                <a:cs typeface="Times New Roman" pitchFamily="18" charset="0"/>
              </a:rPr>
              <a:t>Yonsei University College of Medicine</a:t>
            </a:r>
          </a:p>
          <a:p>
            <a:pPr algn="ctr">
              <a:lnSpc>
                <a:spcPct val="65000"/>
              </a:lnSpc>
              <a:spcAft>
                <a:spcPct val="40000"/>
              </a:spcAft>
              <a:defRPr/>
            </a:pPr>
            <a:endParaRPr lang="en-US" altLang="ko-KR" sz="1600" kern="0" noProof="1">
              <a:gradFill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58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1">
                      <a:lumMod val="85000"/>
                      <a:lumOff val="15000"/>
                    </a:schemeClr>
                  </a:gs>
                </a:gsLst>
                <a:lin ang="10800000" scaled="1"/>
              </a:gradFill>
              <a:latin typeface="Arial"/>
              <a:cs typeface="Arial"/>
            </a:endParaRPr>
          </a:p>
          <a:p>
            <a:pPr latinLnBrk="0">
              <a:lnSpc>
                <a:spcPct val="150000"/>
              </a:lnSpc>
            </a:pPr>
            <a:endParaRPr lang="en-US" altLang="ko-KR" sz="1600" kern="0" noProof="1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" name="Rectangle 18"/>
          <p:cNvSpPr txBox="1">
            <a:spLocks noChangeArrowheads="1"/>
          </p:cNvSpPr>
          <p:nvPr/>
        </p:nvSpPr>
        <p:spPr bwMode="auto">
          <a:xfrm>
            <a:off x="317701" y="173189"/>
            <a:ext cx="8712968" cy="216024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NSIP </a:t>
            </a:r>
            <a:r>
              <a:rPr lang="en-US" altLang="ko-KR" sz="440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vs</a:t>
            </a:r>
            <a:r>
              <a:rPr lang="en-US" altLang="ko-KR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UIP/IPF </a:t>
            </a:r>
            <a:endParaRPr lang="en-US" altLang="ko-KR" sz="4400" kern="0" noProof="1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193" y="94320"/>
            <a:ext cx="5767613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675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0744" y="0"/>
            <a:ext cx="5508104" cy="2571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6" y="2687959"/>
            <a:ext cx="9009890" cy="368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6457950"/>
            <a:ext cx="47529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777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22" y="2821682"/>
            <a:ext cx="7788487" cy="3697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8" y="525464"/>
            <a:ext cx="9014717" cy="1361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060848"/>
            <a:ext cx="4810125" cy="41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908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NSIP and rheumatic </a:t>
            </a:r>
            <a:r>
              <a:rPr lang="en-US" altLang="ko-KR" sz="3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dz</a:t>
            </a:r>
            <a:endParaRPr lang="ko-KR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110 </a:t>
            </a:r>
            <a:r>
              <a:rPr lang="en-US" altLang="ko-KR" sz="2400" dirty="0" err="1" smtClean="0">
                <a:latin typeface="HY헤드라인M" pitchFamily="18" charset="-127"/>
                <a:ea typeface="HY헤드라인M" pitchFamily="18" charset="-127"/>
              </a:rPr>
              <a:t>pts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: AIDS and ILD,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NSIP was detected in 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38%.</a:t>
            </a:r>
          </a:p>
          <a:p>
            <a:pPr>
              <a:lnSpc>
                <a:spcPct val="150000"/>
              </a:lnSpc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Several connective tissue disorders </a:t>
            </a:r>
            <a:endParaRPr lang="en-US" altLang="ko-KR" sz="2400" dirty="0" smtClean="0">
              <a:latin typeface="HY헤드라인M" pitchFamily="18" charset="-127"/>
              <a:ea typeface="HY헤드라인M" pitchFamily="18" charset="-127"/>
            </a:endParaRPr>
          </a:p>
          <a:p>
            <a:pPr lvl="1">
              <a:lnSpc>
                <a:spcPct val="150000"/>
              </a:lnSpc>
            </a:pPr>
            <a:r>
              <a:rPr lang="en-US" altLang="ko-KR" sz="2000" dirty="0">
                <a:latin typeface="HY헤드라인M" pitchFamily="18" charset="-127"/>
                <a:ea typeface="HY헤드라인M" pitchFamily="18" charset="-127"/>
              </a:rPr>
              <a:t>70 patients with </a:t>
            </a:r>
            <a:r>
              <a:rPr lang="en-US" altLang="ko-KR" sz="2000" dirty="0" err="1">
                <a:latin typeface="HY헤드라인M" pitchFamily="18" charset="-127"/>
                <a:ea typeface="HY헤드라인M" pitchFamily="18" charset="-127"/>
              </a:rPr>
              <a:t>polymyositis-dermatomyositis</a:t>
            </a:r>
            <a:r>
              <a:rPr lang="en-US" altLang="ko-KR" sz="2000" dirty="0">
                <a:latin typeface="HY헤드라인M" pitchFamily="18" charset="-127"/>
                <a:ea typeface="HY헤드라인M" pitchFamily="18" charset="-127"/>
              </a:rPr>
              <a:t> (PD)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and ILD: 18 NSIP/22 </a:t>
            </a:r>
            <a:r>
              <a:rPr lang="en-US" altLang="ko-KR" sz="2000" dirty="0" err="1" smtClean="0">
                <a:latin typeface="HY헤드라인M" pitchFamily="18" charset="-127"/>
                <a:ea typeface="HY헤드라인M" pitchFamily="18" charset="-127"/>
              </a:rPr>
              <a:t>Bx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 lvl="1">
              <a:lnSpc>
                <a:spcPct val="150000"/>
              </a:lnSpc>
            </a:pPr>
            <a:r>
              <a:rPr lang="en-US" altLang="ko-KR" sz="2000" dirty="0">
                <a:latin typeface="HY헤드라인M" pitchFamily="18" charset="-127"/>
                <a:ea typeface="HY헤드라인M" pitchFamily="18" charset="-127"/>
              </a:rPr>
              <a:t>16 </a:t>
            </a:r>
            <a:r>
              <a:rPr lang="en-US" altLang="ko-KR" sz="2000" dirty="0" err="1" smtClean="0">
                <a:latin typeface="HY헤드라인M" pitchFamily="18" charset="-127"/>
                <a:ea typeface="HY헤드라인M" pitchFamily="18" charset="-127"/>
              </a:rPr>
              <a:t>pts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>
                <a:latin typeface="HY헤드라인M" pitchFamily="18" charset="-127"/>
                <a:ea typeface="HY헤드라인M" pitchFamily="18" charset="-127"/>
              </a:rPr>
              <a:t>with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RA and </a:t>
            </a:r>
            <a:r>
              <a:rPr lang="en-US" altLang="ko-KR" sz="2000" dirty="0">
                <a:latin typeface="HY헤드라인M" pitchFamily="18" charset="-127"/>
                <a:ea typeface="HY헤드라인M" pitchFamily="18" charset="-127"/>
              </a:rPr>
              <a:t>ILD,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7 : most </a:t>
            </a:r>
            <a:r>
              <a:rPr lang="en-US" altLang="ko-KR" sz="2000" dirty="0">
                <a:latin typeface="HY헤드라인M" pitchFamily="18" charset="-127"/>
                <a:ea typeface="HY헤드라인M" pitchFamily="18" charset="-127"/>
              </a:rPr>
              <a:t>consistent with NSIP </a:t>
            </a:r>
            <a:endParaRPr lang="en-US" altLang="ko-KR" sz="2000" dirty="0" smtClean="0">
              <a:latin typeface="HY헤드라인M" pitchFamily="18" charset="-127"/>
              <a:ea typeface="HY헤드라인M" pitchFamily="18" charset="-127"/>
            </a:endParaRPr>
          </a:p>
          <a:p>
            <a:pPr lvl="1">
              <a:lnSpc>
                <a:spcPct val="150000"/>
              </a:lnSpc>
            </a:pPr>
            <a:r>
              <a:rPr lang="en-US" altLang="ko-KR" sz="2000" dirty="0">
                <a:latin typeface="HY헤드라인M" pitchFamily="18" charset="-127"/>
                <a:ea typeface="HY헤드라인M" pitchFamily="18" charset="-127"/>
              </a:rPr>
              <a:t>80 </a:t>
            </a:r>
            <a:r>
              <a:rPr lang="en-US" altLang="ko-KR" sz="2000" dirty="0" err="1" smtClean="0">
                <a:latin typeface="HY헤드라인M" pitchFamily="18" charset="-127"/>
                <a:ea typeface="HY헤드라인M" pitchFamily="18" charset="-127"/>
              </a:rPr>
              <a:t>pts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2000" dirty="0">
                <a:latin typeface="HY헤드라인M" pitchFamily="18" charset="-127"/>
                <a:ea typeface="HY헤드라인M" pitchFamily="18" charset="-127"/>
              </a:rPr>
              <a:t>with ILD associated with systemic sclerosis, NSIP was identified in </a:t>
            </a:r>
            <a:r>
              <a:rPr lang="en-US" altLang="ko-KR" sz="2000" dirty="0" smtClean="0">
                <a:latin typeface="HY헤드라인M" pitchFamily="18" charset="-127"/>
                <a:ea typeface="HY헤드라인M" pitchFamily="18" charset="-127"/>
              </a:rPr>
              <a:t>62 (77.5%) </a:t>
            </a:r>
            <a:endParaRPr lang="ko-KR" altLang="en-US" sz="2000" dirty="0"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6030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Difficulty of identification</a:t>
            </a:r>
            <a:endParaRPr lang="ko-KR" alt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  <a:p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Radiology </a:t>
            </a:r>
            <a:r>
              <a:rPr lang="en-US" altLang="ko-KR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vs</a:t>
            </a:r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pathology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1971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332656"/>
            <a:ext cx="9036496" cy="1604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40788"/>
            <a:ext cx="5832648" cy="346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060848"/>
            <a:ext cx="5328592" cy="10657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872" y="6453336"/>
            <a:ext cx="473392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타원 7"/>
          <p:cNvSpPr/>
          <p:nvPr/>
        </p:nvSpPr>
        <p:spPr>
          <a:xfrm>
            <a:off x="6748834" y="2060848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/>
          <p:cNvSpPr/>
          <p:nvPr/>
        </p:nvSpPr>
        <p:spPr>
          <a:xfrm>
            <a:off x="3275856" y="2449691"/>
            <a:ext cx="864096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527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7" y="389198"/>
            <a:ext cx="9115134" cy="2650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3140968"/>
            <a:ext cx="5619750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044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362" y="3457178"/>
            <a:ext cx="562927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8956908" cy="244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659169"/>
            <a:ext cx="3686175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418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663" y="2996952"/>
            <a:ext cx="6162675" cy="343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8"/>
            <a:ext cx="8956908" cy="2447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878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3"/>
            <a:ext cx="6444207" cy="3008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025" y="6457950"/>
            <a:ext cx="47529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56992"/>
            <a:ext cx="8372475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257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en-US" altLang="ko-KR" sz="4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Classification</a:t>
            </a:r>
            <a:endParaRPr lang="ko-KR" altLang="en-US" sz="4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733" y="1340768"/>
            <a:ext cx="6118531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2219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Difficulty of </a:t>
            </a:r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identification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C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ohort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of patients with IPF, the diagnosis would be missed 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in 30–40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% using indices that do not include a biopsy. </a:t>
            </a:r>
            <a:endParaRPr lang="en-US" altLang="ko-KR" sz="2400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60000"/>
              </a:lnSpc>
            </a:pP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In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the 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same vein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, a diagnosis of NSIP without a biopsy is highly 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inaccurate with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roughly 50% being missed. Common conditions that 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may be </a:t>
            </a:r>
            <a:r>
              <a:rPr lang="en-US" altLang="ko-KR" sz="2400" dirty="0">
                <a:latin typeface="HY헤드라인M" pitchFamily="18" charset="-127"/>
                <a:ea typeface="HY헤드라인M" pitchFamily="18" charset="-127"/>
              </a:rPr>
              <a:t>confused with idiopathic NSIP 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include HP, LIP, RB-ILD, DIP.</a:t>
            </a:r>
            <a:endParaRPr lang="ko-KR" altLang="en-US" sz="2400" dirty="0"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6632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Radiologic characteristics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08648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92080" cy="4257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2851392"/>
            <a:ext cx="4572000" cy="4006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164435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5" y="3403848"/>
            <a:ext cx="9144000" cy="3378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1"/>
            <a:ext cx="7038578" cy="2390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88840"/>
            <a:ext cx="2628900" cy="20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385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2656"/>
            <a:ext cx="9143999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140968"/>
            <a:ext cx="9151582" cy="37105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3821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Pathologic characteristics</a:t>
            </a:r>
            <a:endParaRPr lang="ko-KR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" y="2060848"/>
            <a:ext cx="9143999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818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" y="2003698"/>
            <a:ext cx="4552952" cy="3227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6775" y="1979315"/>
            <a:ext cx="4467225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UIP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3118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271" y="29023"/>
            <a:ext cx="5400600" cy="6807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836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NSIP</a:t>
            </a:r>
            <a:endParaRPr lang="ko-KR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8" y="2349799"/>
            <a:ext cx="4480173" cy="3876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814" y="2087885"/>
            <a:ext cx="4510646" cy="4221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469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Prognosis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086" y="1412776"/>
            <a:ext cx="5256584" cy="5297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0818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413" y="452438"/>
            <a:ext cx="6353175" cy="595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타원 3"/>
          <p:cNvSpPr/>
          <p:nvPr/>
        </p:nvSpPr>
        <p:spPr>
          <a:xfrm>
            <a:off x="2846485" y="5445224"/>
            <a:ext cx="1365473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2316149" y="2996952"/>
            <a:ext cx="1365473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184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" y="-8383"/>
            <a:ext cx="4532920" cy="3456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74126"/>
            <a:ext cx="4231754" cy="3253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71" y="3417605"/>
            <a:ext cx="4411589" cy="3337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932040" y="3526531"/>
            <a:ext cx="4104456" cy="30243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lphaUcPeriod"/>
            </a:pP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HRCT </a:t>
            </a:r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NSIP (</a:t>
            </a: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n=44), </a:t>
            </a:r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indeterminate (</a:t>
            </a: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n=25), </a:t>
            </a:r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and UIP (</a:t>
            </a: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n=27) </a:t>
            </a:r>
          </a:p>
          <a:p>
            <a:pPr marL="342900" indent="-342900">
              <a:buAutoNum type="alphaUcPeriod"/>
            </a:pPr>
            <a:endParaRPr lang="en-US" altLang="ko-KR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342900" indent="-342900">
              <a:buAutoNum type="alphaUcPeriod"/>
            </a:pP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B) </a:t>
            </a:r>
            <a:r>
              <a:rPr lang="en-US" altLang="ko-KR" dirty="0" err="1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hNSIP</a:t>
            </a: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n=23) </a:t>
            </a:r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and </a:t>
            </a: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UIP (n=73)</a:t>
            </a:r>
          </a:p>
          <a:p>
            <a:pPr marL="342900" indent="-342900">
              <a:buAutoNum type="alphaUcPeriod"/>
            </a:pPr>
            <a:endParaRPr lang="en-US" altLang="ko-KR" dirty="0" smtClean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  <a:p>
            <a:pPr marL="342900" indent="-342900">
              <a:buAutoNum type="alphaUcPeriod"/>
            </a:pPr>
            <a:r>
              <a:rPr lang="en-US" altLang="ko-KR" dirty="0" err="1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hNSIP</a:t>
            </a: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and </a:t>
            </a: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CT as </a:t>
            </a:r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indeterminate or NSIP (</a:t>
            </a: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n=23), </a:t>
            </a:r>
            <a:r>
              <a:rPr lang="en-US" altLang="ko-KR" dirty="0" err="1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hUIP</a:t>
            </a: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and </a:t>
            </a: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CT indeterminate or NSIP </a:t>
            </a:r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n=46</a:t>
            </a:r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)</a:t>
            </a: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and </a:t>
            </a:r>
            <a:r>
              <a:rPr lang="en-US" altLang="ko-KR" dirty="0" err="1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hUIP</a:t>
            </a: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 and CT UIP </a:t>
            </a:r>
            <a:r>
              <a:rPr lang="en-US" altLang="ko-KR" dirty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(</a:t>
            </a:r>
            <a:r>
              <a:rPr lang="en-US" altLang="ko-KR" dirty="0" smtClean="0">
                <a:solidFill>
                  <a:schemeClr val="tx1"/>
                </a:solidFill>
                <a:latin typeface="HY헤드라인M" pitchFamily="18" charset="-127"/>
                <a:ea typeface="HY헤드라인M" pitchFamily="18" charset="-127"/>
              </a:rPr>
              <a:t>n=27)</a:t>
            </a:r>
            <a:endParaRPr lang="ko-KR" altLang="en-US" dirty="0">
              <a:solidFill>
                <a:schemeClr val="tx1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6729" y="6453337"/>
            <a:ext cx="2676525" cy="39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330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668" y="1601451"/>
            <a:ext cx="5976664" cy="4755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35765" cy="1553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6525344"/>
            <a:ext cx="4724400" cy="219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797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73349"/>
            <a:ext cx="4721444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8640"/>
            <a:ext cx="8641432" cy="141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785" y="6503293"/>
            <a:ext cx="469582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8260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317" y="1"/>
            <a:ext cx="742431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6494" y="1268760"/>
            <a:ext cx="5060057" cy="150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2038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584" y="0"/>
            <a:ext cx="63551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752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04664"/>
            <a:ext cx="9076298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809" y="764704"/>
            <a:ext cx="4528381" cy="5986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95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98" y="357039"/>
            <a:ext cx="7903204" cy="6453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920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367" y="158899"/>
            <a:ext cx="7131492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335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578" y="108951"/>
            <a:ext cx="7080844" cy="6640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789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" y="2426221"/>
            <a:ext cx="9144000" cy="3240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757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CASE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75/F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P.I: DM(+)/ 2014.5 cough, sputum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으로 개인병원 </a:t>
            </a:r>
            <a:r>
              <a:rPr lang="ko-KR" altLang="en-US" dirty="0" err="1" smtClean="0">
                <a:latin typeface="HY헤드라인M" pitchFamily="18" charset="-127"/>
                <a:ea typeface="HY헤드라인M" pitchFamily="18" charset="-127"/>
              </a:rPr>
              <a:t>내원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,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ko-KR" altLang="en-US" dirty="0" err="1" smtClean="0">
                <a:latin typeface="HY헤드라인M" pitchFamily="18" charset="-127"/>
                <a:ea typeface="HY헤드라인M" pitchFamily="18" charset="-127"/>
              </a:rPr>
              <a:t>폐섬유화라고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 들음 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-&gt; 14.12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월 본원 </a:t>
            </a:r>
            <a:r>
              <a:rPr lang="ko-KR" altLang="en-US" dirty="0" err="1" smtClean="0">
                <a:latin typeface="HY헤드라인M" pitchFamily="18" charset="-127"/>
                <a:ea typeface="HY헤드라인M" pitchFamily="18" charset="-127"/>
              </a:rPr>
              <a:t>내원</a:t>
            </a:r>
            <a:endParaRPr lang="en-US" altLang="ko-KR" dirty="0" smtClean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숨차거나 하진 않아요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담배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- none</a:t>
            </a:r>
          </a:p>
          <a:p>
            <a:pPr>
              <a:lnSpc>
                <a:spcPct val="150000"/>
              </a:lnSpc>
            </a:pPr>
            <a:r>
              <a:rPr lang="ko-KR" altLang="en-US" dirty="0" err="1" smtClean="0">
                <a:latin typeface="HY헤드라인M" pitchFamily="18" charset="-127"/>
                <a:ea typeface="HY헤드라인M" pitchFamily="18" charset="-127"/>
              </a:rPr>
              <a:t>입마름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: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(+),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관절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: (-), </a:t>
            </a:r>
            <a:r>
              <a:rPr lang="ko-KR" altLang="en-US" dirty="0" err="1" smtClean="0">
                <a:latin typeface="HY헤드라인M" pitchFamily="18" charset="-127"/>
                <a:ea typeface="HY헤드라인M" pitchFamily="18" charset="-127"/>
              </a:rPr>
              <a:t>눈건조</a:t>
            </a:r>
            <a:r>
              <a:rPr lang="en-US" altLang="ko-KR" dirty="0">
                <a:latin typeface="HY헤드라인M" pitchFamily="18" charset="-127"/>
                <a:ea typeface="HY헤드라인M" pitchFamily="18" charset="-127"/>
              </a:rPr>
              <a:t>: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 (+/-),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농사일</a:t>
            </a: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, </a:t>
            </a:r>
            <a:r>
              <a:rPr lang="ko-KR" altLang="en-US" dirty="0" smtClean="0">
                <a:latin typeface="HY헤드라인M" pitchFamily="18" charset="-127"/>
                <a:ea typeface="HY헤드라인M" pitchFamily="18" charset="-127"/>
              </a:rPr>
              <a:t>주부</a:t>
            </a:r>
            <a:endParaRPr lang="en-US" altLang="ko-KR" dirty="0">
              <a:latin typeface="HY헤드라인M" pitchFamily="18" charset="-127"/>
              <a:ea typeface="HY헤드라인M" pitchFamily="18" charset="-127"/>
            </a:endParaRPr>
          </a:p>
          <a:p>
            <a:pPr>
              <a:lnSpc>
                <a:spcPct val="150000"/>
              </a:lnSpc>
            </a:pP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5304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Documents and Settings\ptinsdie\바탕 화면\무제-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88899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9485" y="1342001"/>
            <a:ext cx="4405029" cy="4424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453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3735"/>
            <a:ext cx="4517759" cy="3223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402" y="20961"/>
            <a:ext cx="4219404" cy="3336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0141" y="3457110"/>
            <a:ext cx="4287357" cy="3284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130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NSIP </a:t>
            </a:r>
            <a:r>
              <a:rPr lang="en-US" altLang="ko-KR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vs</a:t>
            </a:r>
            <a:r>
              <a:rPr lang="en-US" altLang="ko-K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 IPF</a:t>
            </a:r>
            <a:endParaRPr lang="ko-KR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Treatment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Prognosis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HY헤드라인M" pitchFamily="18" charset="-127"/>
                <a:ea typeface="HY헤드라인M" pitchFamily="18" charset="-127"/>
              </a:rPr>
              <a:t>Difficulty of identification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312" y="4293096"/>
            <a:ext cx="4716016" cy="1569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2060" y="1214659"/>
            <a:ext cx="3672408" cy="22143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771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81038"/>
            <a:ext cx="9144000" cy="5882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169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7576839" cy="2933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5157192"/>
            <a:ext cx="5695950" cy="34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Clinical presentation</a:t>
            </a:r>
            <a:endParaRPr lang="ko-KR" alt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9875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7053</TotalTime>
  <Words>861</Words>
  <Application>Microsoft Office PowerPoint</Application>
  <PresentationFormat>화면 슬라이드 쇼(4:3)</PresentationFormat>
  <Paragraphs>88</Paragraphs>
  <Slides>40</Slides>
  <Notes>17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1" baseType="lpstr">
      <vt:lpstr>Office 테마</vt:lpstr>
      <vt:lpstr>PowerPoint 프레젠테이션</vt:lpstr>
      <vt:lpstr>Classification</vt:lpstr>
      <vt:lpstr>PowerPoint 프레젠테이션</vt:lpstr>
      <vt:lpstr>CASE</vt:lpstr>
      <vt:lpstr>PowerPoint 프레젠테이션</vt:lpstr>
      <vt:lpstr>PowerPoint 프레젠테이션</vt:lpstr>
      <vt:lpstr>NSIP vs IPF</vt:lpstr>
      <vt:lpstr>PowerPoint 프레젠테이션</vt:lpstr>
      <vt:lpstr>Clinical presentation</vt:lpstr>
      <vt:lpstr>PowerPoint 프레젠테이션</vt:lpstr>
      <vt:lpstr>PowerPoint 프레젠테이션</vt:lpstr>
      <vt:lpstr>PowerPoint 프레젠테이션</vt:lpstr>
      <vt:lpstr>NSIP and rheumatic dz</vt:lpstr>
      <vt:lpstr>Difficulty of identification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Difficulty of identification</vt:lpstr>
      <vt:lpstr>Radiologic characteristics</vt:lpstr>
      <vt:lpstr>PowerPoint 프레젠테이션</vt:lpstr>
      <vt:lpstr>PowerPoint 프레젠테이션</vt:lpstr>
      <vt:lpstr>PowerPoint 프레젠테이션</vt:lpstr>
      <vt:lpstr>Pathologic characteristics</vt:lpstr>
      <vt:lpstr>UIP</vt:lpstr>
      <vt:lpstr>PowerPoint 프레젠테이션</vt:lpstr>
      <vt:lpstr>NSIP</vt:lpstr>
      <vt:lpstr>Prognosis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Owner</dc:creator>
  <cp:lastModifiedBy>sv34b001</cp:lastModifiedBy>
  <cp:revision>262</cp:revision>
  <dcterms:created xsi:type="dcterms:W3CDTF">2010-08-12T13:33:42Z</dcterms:created>
  <dcterms:modified xsi:type="dcterms:W3CDTF">2015-06-09T05:10:39Z</dcterms:modified>
</cp:coreProperties>
</file>