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345" r:id="rId3"/>
    <p:sldId id="372" r:id="rId4"/>
    <p:sldId id="346" r:id="rId5"/>
    <p:sldId id="347" r:id="rId6"/>
    <p:sldId id="348" r:id="rId7"/>
    <p:sldId id="349" r:id="rId8"/>
    <p:sldId id="350" r:id="rId9"/>
    <p:sldId id="370" r:id="rId10"/>
    <p:sldId id="352" r:id="rId11"/>
    <p:sldId id="353" r:id="rId12"/>
    <p:sldId id="354" r:id="rId13"/>
    <p:sldId id="355" r:id="rId14"/>
    <p:sldId id="357" r:id="rId15"/>
    <p:sldId id="358" r:id="rId16"/>
    <p:sldId id="356" r:id="rId17"/>
    <p:sldId id="359" r:id="rId18"/>
    <p:sldId id="368" r:id="rId19"/>
    <p:sldId id="360" r:id="rId20"/>
    <p:sldId id="361" r:id="rId21"/>
    <p:sldId id="362" r:id="rId22"/>
    <p:sldId id="363" r:id="rId23"/>
    <p:sldId id="371" r:id="rId24"/>
    <p:sldId id="365" r:id="rId25"/>
    <p:sldId id="366" r:id="rId26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0014"/>
    <a:srgbClr val="010135"/>
    <a:srgbClr val="010157"/>
    <a:srgbClr val="010163"/>
    <a:srgbClr val="030355"/>
    <a:srgbClr val="05165F"/>
    <a:srgbClr val="061C78"/>
    <a:srgbClr val="1638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8035" autoAdjust="0"/>
    <p:restoredTop sz="75785" autoAdjust="0"/>
  </p:normalViewPr>
  <p:slideViewPr>
    <p:cSldViewPr>
      <p:cViewPr>
        <p:scale>
          <a:sx n="65" d="100"/>
          <a:sy n="65" d="100"/>
        </p:scale>
        <p:origin x="-956" y="5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1914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2AF0D5BA-65E6-4BC7-94FB-77D866C986B0}" type="datetimeFigureOut">
              <a:rPr lang="ko-KR" altLang="en-US"/>
              <a:pPr>
                <a:defRPr/>
              </a:pPr>
              <a:t>2013-01-09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2C418639-CE22-4408-B031-FDE1A4C9816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475172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C9EF9ABF-7DC4-423D-9C05-39911B5F2C20}" type="datetimeFigureOut">
              <a:rPr lang="ko-KR" altLang="en-US"/>
              <a:pPr>
                <a:defRPr/>
              </a:pPr>
              <a:t>2013-01-09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ko-KR" altLang="en-US" noProof="0" smtClean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031D69FE-1E9C-4DEF-8E98-BD06537F9FA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22548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 smtClean="0"/>
          </a:p>
        </p:txBody>
      </p:sp>
      <p:sp>
        <p:nvSpPr>
          <p:cNvPr id="25604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0FE0F9-FF72-4D75-ACC2-0B6D51A07E09}" type="slidenum">
              <a:rPr lang="ko-KR" altLang="en-US" smtClean="0"/>
              <a:pPr/>
              <a:t>1</a:t>
            </a:fld>
            <a:endParaRPr lang="ko-KR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본</a:t>
            </a:r>
            <a:r>
              <a:rPr lang="en-US" altLang="ko-KR" dirty="0" smtClean="0"/>
              <a:t> </a:t>
            </a:r>
            <a:r>
              <a:rPr lang="ko-KR" altLang="en-US" dirty="0" smtClean="0"/>
              <a:t>표는 </a:t>
            </a:r>
            <a:r>
              <a:rPr lang="en-US" altLang="ko-KR" dirty="0" smtClean="0"/>
              <a:t>pooled population </a:t>
            </a:r>
            <a:r>
              <a:rPr lang="ko-KR" altLang="en-US" dirty="0" smtClean="0"/>
              <a:t>에서의 </a:t>
            </a:r>
            <a:r>
              <a:rPr lang="en-US" altLang="ko-KR" dirty="0" smtClean="0"/>
              <a:t>all-cause</a:t>
            </a:r>
            <a:r>
              <a:rPr lang="en-US" altLang="ko-KR" baseline="0" dirty="0" smtClean="0"/>
              <a:t> , IPF –related mortality </a:t>
            </a:r>
            <a:r>
              <a:rPr lang="ko-KR" altLang="en-US" baseline="0" dirty="0" smtClean="0"/>
              <a:t>를 나타낸 것</a:t>
            </a:r>
            <a:r>
              <a:rPr lang="en-US" altLang="ko-KR" baseline="0" dirty="0" smtClean="0"/>
              <a:t>.</a:t>
            </a:r>
          </a:p>
          <a:p>
            <a:r>
              <a:rPr lang="en-US" altLang="ko-KR" baseline="0" dirty="0" smtClean="0"/>
              <a:t>Overall all-cause mortality, IPF related mortality </a:t>
            </a:r>
            <a:r>
              <a:rPr lang="ko-KR" altLang="en-US" baseline="0" dirty="0" smtClean="0"/>
              <a:t>그리고 </a:t>
            </a:r>
            <a:r>
              <a:rPr lang="en-US" altLang="ko-KR" baseline="0" dirty="0" smtClean="0"/>
              <a:t>on-treatment all-cause mortality, IPF-related mortality </a:t>
            </a:r>
            <a:r>
              <a:rPr lang="ko-KR" altLang="en-US" baseline="0" dirty="0" smtClean="0"/>
              <a:t>에 있어 모두 </a:t>
            </a:r>
            <a:r>
              <a:rPr lang="en-US" altLang="ko-KR" baseline="0" dirty="0" err="1" smtClean="0"/>
              <a:t>pirfenidone</a:t>
            </a:r>
            <a:r>
              <a:rPr lang="en-US" altLang="ko-KR" baseline="0" dirty="0" smtClean="0"/>
              <a:t> group </a:t>
            </a:r>
            <a:r>
              <a:rPr lang="ko-KR" altLang="en-US" baseline="0" dirty="0" smtClean="0"/>
              <a:t>의 </a:t>
            </a:r>
            <a:r>
              <a:rPr lang="en-US" altLang="ko-KR" baseline="0" dirty="0" smtClean="0"/>
              <a:t>mortality </a:t>
            </a:r>
            <a:r>
              <a:rPr lang="ko-KR" altLang="en-US" baseline="0" dirty="0" smtClean="0"/>
              <a:t>낮음</a:t>
            </a:r>
            <a:r>
              <a:rPr lang="en-US" altLang="ko-KR" baseline="0" dirty="0" smtClean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873437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본 그래프는 </a:t>
            </a:r>
            <a:r>
              <a:rPr lang="en-US" altLang="ko-KR" dirty="0" smtClean="0"/>
              <a:t>study</a:t>
            </a:r>
            <a:r>
              <a:rPr lang="en-US" altLang="ko-KR" baseline="0" dirty="0" smtClean="0"/>
              <a:t> 004, 006, pooled analysis </a:t>
            </a:r>
            <a:r>
              <a:rPr lang="ko-KR" altLang="en-US" baseline="0" dirty="0" smtClean="0"/>
              <a:t>에서의 </a:t>
            </a:r>
            <a:r>
              <a:rPr lang="en-US" altLang="ko-KR" baseline="0" dirty="0" smtClean="0"/>
              <a:t>PFS time</a:t>
            </a:r>
            <a:r>
              <a:rPr lang="ko-KR" altLang="en-US" baseline="0" dirty="0" smtClean="0"/>
              <a:t>에 대한 </a:t>
            </a:r>
            <a:r>
              <a:rPr lang="en-US" altLang="ko-KR" baseline="0" dirty="0" smtClean="0"/>
              <a:t>K-M curve</a:t>
            </a:r>
          </a:p>
          <a:p>
            <a:r>
              <a:rPr lang="en-US" altLang="ko-KR" dirty="0" smtClean="0"/>
              <a:t>Pooled population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의 </a:t>
            </a:r>
            <a:r>
              <a:rPr lang="en-US" altLang="ko-KR" baseline="0" dirty="0" smtClean="0"/>
              <a:t>analyses </a:t>
            </a:r>
            <a:r>
              <a:rPr lang="ko-KR" altLang="en-US" baseline="0" dirty="0" smtClean="0"/>
              <a:t>에서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20919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본</a:t>
            </a:r>
            <a:r>
              <a:rPr lang="en-US" altLang="ko-KR" dirty="0" smtClean="0"/>
              <a:t> </a:t>
            </a:r>
            <a:r>
              <a:rPr lang="ko-KR" altLang="en-US" dirty="0" smtClean="0"/>
              <a:t>표는 </a:t>
            </a:r>
            <a:r>
              <a:rPr lang="en-US" altLang="ko-KR" dirty="0" smtClean="0"/>
              <a:t>adverse</a:t>
            </a:r>
            <a:r>
              <a:rPr lang="en-US" altLang="ko-KR" baseline="0" dirty="0" smtClean="0"/>
              <a:t> event </a:t>
            </a:r>
            <a:r>
              <a:rPr lang="ko-KR" altLang="en-US" baseline="0" dirty="0" smtClean="0"/>
              <a:t>에 관한 것</a:t>
            </a:r>
            <a:endParaRPr lang="en-US" altLang="ko-KR" baseline="0" dirty="0" smtClean="0"/>
          </a:p>
          <a:p>
            <a:r>
              <a:rPr lang="en-US" altLang="ko-KR" baseline="0" dirty="0" smtClean="0"/>
              <a:t>GI event, </a:t>
            </a:r>
            <a:r>
              <a:rPr lang="en-US" altLang="ko-KR" baseline="0" dirty="0" err="1" smtClean="0"/>
              <a:t>sking</a:t>
            </a:r>
            <a:r>
              <a:rPr lang="en-US" altLang="ko-KR" baseline="0" dirty="0" smtClean="0"/>
              <a:t> disorder, </a:t>
            </a:r>
            <a:r>
              <a:rPr lang="ko-KR" altLang="en-US" baseline="0" dirty="0" smtClean="0"/>
              <a:t>주로 </a:t>
            </a:r>
            <a:r>
              <a:rPr lang="en-US" altLang="ko-KR" baseline="0" dirty="0" smtClean="0"/>
              <a:t>mild to moderate grade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16576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본 표는 </a:t>
            </a:r>
            <a:r>
              <a:rPr lang="en-US" altLang="ko-KR" dirty="0" smtClean="0"/>
              <a:t>2011.</a:t>
            </a:r>
            <a:r>
              <a:rPr lang="en-US" altLang="ko-KR" baseline="0" dirty="0" smtClean="0"/>
              <a:t> Respiratory research </a:t>
            </a:r>
            <a:r>
              <a:rPr lang="ko-KR" altLang="en-US" baseline="0" dirty="0" smtClean="0"/>
              <a:t>에 실린</a:t>
            </a:r>
            <a:r>
              <a:rPr lang="en-US" altLang="ko-KR" baseline="0" dirty="0" smtClean="0"/>
              <a:t> subgroup analysis </a:t>
            </a:r>
          </a:p>
          <a:p>
            <a:r>
              <a:rPr lang="ko-KR" altLang="en-US" baseline="0" dirty="0" smtClean="0"/>
              <a:t>표</a:t>
            </a:r>
            <a:r>
              <a:rPr lang="en-US" altLang="ko-KR" baseline="0" dirty="0" smtClean="0"/>
              <a:t>1, 6</a:t>
            </a:r>
            <a:r>
              <a:rPr lang="ko-KR" altLang="en-US" baseline="0" dirty="0" smtClean="0"/>
              <a:t>분 보행 검사 후 가장 낮은 </a:t>
            </a:r>
            <a:r>
              <a:rPr lang="en-US" altLang="ko-KR" baseline="0" dirty="0" smtClean="0"/>
              <a:t>saturation 90% </a:t>
            </a:r>
            <a:r>
              <a:rPr lang="ko-KR" altLang="en-US" baseline="0" dirty="0" smtClean="0"/>
              <a:t>미만이면서 </a:t>
            </a:r>
            <a:r>
              <a:rPr lang="en-US" altLang="ko-KR" baseline="0" dirty="0" smtClean="0"/>
              <a:t>baseline </a:t>
            </a:r>
            <a:r>
              <a:rPr lang="ko-KR" altLang="en-US" baseline="0" dirty="0" smtClean="0"/>
              <a:t>의 </a:t>
            </a:r>
            <a:r>
              <a:rPr lang="en-US" altLang="ko-KR" baseline="0" dirty="0" smtClean="0"/>
              <a:t>%VC&gt;70</a:t>
            </a:r>
            <a:r>
              <a:rPr lang="ko-KR" altLang="en-US" baseline="0" dirty="0" smtClean="0"/>
              <a:t>인 경우 </a:t>
            </a:r>
            <a:r>
              <a:rPr lang="en-US" altLang="ko-KR" baseline="0" dirty="0" err="1" smtClean="0"/>
              <a:t>pirferidone</a:t>
            </a:r>
            <a:r>
              <a:rPr lang="ko-KR" altLang="en-US" baseline="0" dirty="0" smtClean="0"/>
              <a:t>이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더 </a:t>
            </a:r>
            <a:r>
              <a:rPr lang="en-US" altLang="ko-KR" baseline="0" dirty="0" smtClean="0"/>
              <a:t>effective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935970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1</a:t>
            </a:r>
            <a:r>
              <a:rPr lang="ko-KR" altLang="en-US" dirty="0" smtClean="0"/>
              <a:t>년 이후 </a:t>
            </a:r>
            <a:r>
              <a:rPr lang="en-US" altLang="ko-KR" dirty="0" smtClean="0"/>
              <a:t>study 006 </a:t>
            </a:r>
            <a:r>
              <a:rPr lang="ko-KR" altLang="en-US" dirty="0" smtClean="0"/>
              <a:t>에서의 </a:t>
            </a:r>
            <a:r>
              <a:rPr lang="en-US" altLang="ko-KR" dirty="0" smtClean="0"/>
              <a:t>PFV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감소가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기대하였던 것보다 작게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216169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056296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429134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본 표의 내용은 </a:t>
            </a:r>
            <a:r>
              <a:rPr lang="en-US" altLang="ko-KR" dirty="0" err="1" smtClean="0"/>
              <a:t>Hisashi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등이 </a:t>
            </a:r>
            <a:r>
              <a:rPr lang="en-US" altLang="ko-KR" baseline="0" dirty="0" smtClean="0"/>
              <a:t>European journal of pharmacology </a:t>
            </a:r>
            <a:r>
              <a:rPr lang="ko-KR" altLang="en-US" baseline="0" dirty="0" smtClean="0"/>
              <a:t>에 </a:t>
            </a:r>
            <a:r>
              <a:rPr lang="en-US" altLang="ko-KR" baseline="0" dirty="0" smtClean="0"/>
              <a:t>2008</a:t>
            </a:r>
            <a:r>
              <a:rPr lang="ko-KR" altLang="en-US" baseline="0" dirty="0" smtClean="0"/>
              <a:t>년 발표했던 내용에서 따온 것으로 </a:t>
            </a:r>
            <a:r>
              <a:rPr lang="en-US" altLang="ko-KR" baseline="0" dirty="0" err="1" smtClean="0"/>
              <a:t>pirfenidone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이 다음과 같은 </a:t>
            </a:r>
            <a:r>
              <a:rPr lang="en-US" altLang="ko-KR" baseline="0" dirty="0" smtClean="0"/>
              <a:t>cytokine </a:t>
            </a:r>
            <a:r>
              <a:rPr lang="ko-KR" altLang="en-US" baseline="0" dirty="0" smtClean="0"/>
              <a:t>에 영상을 미쳐</a:t>
            </a:r>
            <a:r>
              <a:rPr lang="en-US" altLang="ko-KR" baseline="0" dirty="0" smtClean="0"/>
              <a:t>, fibrosis </a:t>
            </a:r>
            <a:r>
              <a:rPr lang="ko-KR" altLang="en-US" baseline="0" dirty="0" smtClean="0"/>
              <a:t>를 감소시키는 것을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3981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Vital</a:t>
            </a:r>
            <a:r>
              <a:rPr lang="en-US" altLang="ko-KR" baseline="0" dirty="0" smtClean="0"/>
              <a:t> capacity </a:t>
            </a:r>
            <a:r>
              <a:rPr lang="ko-KR" altLang="en-US" baseline="0" dirty="0" smtClean="0"/>
              <a:t>의 저하를 감소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07382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err="1" smtClean="0"/>
              <a:t>Pirfenidone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의 </a:t>
            </a:r>
            <a:r>
              <a:rPr lang="ko-KR" altLang="en-US" baseline="0" dirty="0" err="1" smtClean="0"/>
              <a:t>폐기능</a:t>
            </a:r>
            <a:r>
              <a:rPr lang="ko-KR" altLang="en-US" baseline="0" dirty="0" smtClean="0"/>
              <a:t> 저하 경감 효과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7312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51889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본 표는 </a:t>
            </a:r>
            <a:r>
              <a:rPr lang="en-US" altLang="ko-KR" dirty="0" smtClean="0"/>
              <a:t>baseline characteristics </a:t>
            </a:r>
            <a:r>
              <a:rPr lang="ko-KR" altLang="en-US" dirty="0" smtClean="0"/>
              <a:t>를 나타낸 것</a:t>
            </a:r>
            <a:r>
              <a:rPr lang="en-US" altLang="ko-KR" dirty="0" smtClean="0"/>
              <a:t>-&gt;</a:t>
            </a:r>
            <a:r>
              <a:rPr lang="en-US" altLang="ko-KR" baseline="0" dirty="0" smtClean="0"/>
              <a:t> </a:t>
            </a:r>
            <a:r>
              <a:rPr lang="ko-KR" altLang="en-US" dirty="0" smtClean="0"/>
              <a:t>두 그룹간 확연한 </a:t>
            </a:r>
            <a:r>
              <a:rPr lang="en-US" altLang="ko-KR" dirty="0" smtClean="0"/>
              <a:t>imbalance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는 </a:t>
            </a:r>
            <a:r>
              <a:rPr lang="ko-KR" altLang="en-US" dirty="0" smtClean="0"/>
              <a:t> 없었음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다만</a:t>
            </a:r>
            <a:r>
              <a:rPr lang="en-US" altLang="ko-KR" dirty="0" smtClean="0"/>
              <a:t>, 1</a:t>
            </a:r>
            <a:r>
              <a:rPr lang="ko-KR" altLang="en-US" dirty="0" smtClean="0"/>
              <a:t>년 이내 진단</a:t>
            </a:r>
            <a:r>
              <a:rPr lang="en-US" altLang="ko-KR" dirty="0" smtClean="0"/>
              <a:t>, O2 supplement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는 </a:t>
            </a:r>
            <a:r>
              <a:rPr lang="en-US" altLang="ko-KR" baseline="0" dirty="0" smtClean="0"/>
              <a:t>006</a:t>
            </a:r>
            <a:r>
              <a:rPr lang="ko-KR" altLang="en-US" baseline="0" dirty="0" smtClean="0"/>
              <a:t>에서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높음</a:t>
            </a:r>
            <a:endParaRPr lang="en-US" altLang="ko-KR" dirty="0" smtClean="0"/>
          </a:p>
          <a:p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78384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본 그래프는 </a:t>
            </a:r>
            <a:r>
              <a:rPr lang="en-US" altLang="ko-KR" dirty="0" smtClean="0"/>
              <a:t>study 004, study 006, </a:t>
            </a:r>
            <a:r>
              <a:rPr lang="ko-KR" altLang="en-US" dirty="0" smtClean="0"/>
              <a:t>그리고 </a:t>
            </a:r>
            <a:r>
              <a:rPr lang="en-US" altLang="ko-KR" dirty="0" smtClean="0"/>
              <a:t>pooled population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에서의 </a:t>
            </a:r>
            <a:r>
              <a:rPr lang="en-US" altLang="ko-KR" baseline="0" dirty="0" err="1" smtClean="0"/>
              <a:t>basline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에서의 </a:t>
            </a:r>
            <a:r>
              <a:rPr lang="en-US" altLang="ko-KR" baseline="0" dirty="0" smtClean="0"/>
              <a:t>FVC</a:t>
            </a:r>
            <a:r>
              <a:rPr lang="ko-KR" altLang="en-US" baseline="0" dirty="0" smtClean="0"/>
              <a:t>의 </a:t>
            </a:r>
            <a:r>
              <a:rPr lang="ko-KR" altLang="en-US" baseline="0" dirty="0" smtClean="0"/>
              <a:t>변화를 나타낸 것</a:t>
            </a:r>
            <a:endParaRPr lang="en-US" altLang="ko-KR" baseline="0" dirty="0" smtClean="0"/>
          </a:p>
          <a:p>
            <a:r>
              <a:rPr lang="en-US" altLang="ko-KR" baseline="0" dirty="0" smtClean="0"/>
              <a:t>Study 004 </a:t>
            </a:r>
            <a:r>
              <a:rPr lang="ko-KR" altLang="en-US" baseline="0" dirty="0" smtClean="0"/>
              <a:t>에서</a:t>
            </a:r>
            <a:r>
              <a:rPr lang="en-US" altLang="ko-KR" baseline="0" dirty="0" smtClean="0"/>
              <a:t>, 72</a:t>
            </a:r>
            <a:r>
              <a:rPr lang="ko-KR" altLang="en-US" baseline="0" dirty="0" smtClean="0"/>
              <a:t>주의 </a:t>
            </a:r>
            <a:r>
              <a:rPr lang="en-US" altLang="ko-KR" baseline="0" dirty="0" smtClean="0"/>
              <a:t>2403mg </a:t>
            </a:r>
            <a:r>
              <a:rPr lang="ko-KR" altLang="en-US" baseline="0" dirty="0" smtClean="0"/>
              <a:t>투여 </a:t>
            </a:r>
            <a:r>
              <a:rPr lang="en-US" altLang="ko-KR" baseline="0" dirty="0" smtClean="0"/>
              <a:t>group </a:t>
            </a:r>
            <a:r>
              <a:rPr lang="ko-KR" altLang="en-US" baseline="0" dirty="0" smtClean="0"/>
              <a:t>에서 </a:t>
            </a:r>
            <a:r>
              <a:rPr lang="en-US" altLang="ko-KR" baseline="0" dirty="0" smtClean="0"/>
              <a:t>placebo group </a:t>
            </a:r>
            <a:r>
              <a:rPr lang="ko-KR" altLang="en-US" baseline="0" dirty="0" smtClean="0"/>
              <a:t>과 비교하였을 때 </a:t>
            </a:r>
            <a:r>
              <a:rPr lang="en-US" altLang="ko-KR" baseline="0" dirty="0" smtClean="0"/>
              <a:t>FVC % </a:t>
            </a:r>
            <a:r>
              <a:rPr lang="ko-KR" altLang="en-US" baseline="0" dirty="0" smtClean="0"/>
              <a:t>의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감소율이 확연하게 적었음을 볼 수 있었음</a:t>
            </a:r>
            <a:r>
              <a:rPr lang="en-US" altLang="ko-KR" baseline="0" dirty="0" smtClean="0"/>
              <a:t>. </a:t>
            </a:r>
            <a:r>
              <a:rPr lang="ko-KR" altLang="en-US" baseline="0" dirty="0" smtClean="0"/>
              <a:t>이러한 </a:t>
            </a:r>
            <a:r>
              <a:rPr lang="en-US" altLang="ko-KR" baseline="0" dirty="0" smtClean="0"/>
              <a:t>treatment effect </a:t>
            </a:r>
            <a:r>
              <a:rPr lang="ko-KR" altLang="en-US" baseline="0" dirty="0" smtClean="0"/>
              <a:t>는 </a:t>
            </a:r>
            <a:r>
              <a:rPr lang="en-US" altLang="ko-KR" baseline="0" dirty="0" smtClean="0"/>
              <a:t>24</a:t>
            </a:r>
            <a:r>
              <a:rPr lang="ko-KR" altLang="en-US" baseline="0" dirty="0" smtClean="0"/>
              <a:t>주부터 명확하게 나타나기 시작함</a:t>
            </a:r>
            <a:r>
              <a:rPr lang="en-US" altLang="ko-KR" baseline="0" dirty="0" smtClean="0"/>
              <a:t>.  1197mg group </a:t>
            </a:r>
            <a:r>
              <a:rPr lang="ko-KR" altLang="en-US" baseline="0" dirty="0" smtClean="0"/>
              <a:t>의 </a:t>
            </a:r>
            <a:r>
              <a:rPr lang="en-US" altLang="ko-KR" baseline="0" dirty="0" smtClean="0"/>
              <a:t>outcome </a:t>
            </a:r>
            <a:r>
              <a:rPr lang="ko-KR" altLang="en-US" baseline="0" dirty="0" smtClean="0"/>
              <a:t>결과는 두 그룹의 중간으로 나타남</a:t>
            </a:r>
            <a:r>
              <a:rPr lang="en-US" altLang="ko-KR" baseline="0" dirty="0" smtClean="0"/>
              <a:t>. </a:t>
            </a:r>
          </a:p>
          <a:p>
            <a:r>
              <a:rPr lang="en-US" altLang="ko-KR" baseline="0" dirty="0" smtClean="0"/>
              <a:t>Study 006 </a:t>
            </a:r>
            <a:r>
              <a:rPr lang="ko-KR" altLang="en-US" baseline="0" dirty="0" smtClean="0"/>
              <a:t>에서는 </a:t>
            </a:r>
            <a:r>
              <a:rPr lang="en-US" altLang="ko-KR" baseline="0" dirty="0" smtClean="0"/>
              <a:t>72</a:t>
            </a:r>
            <a:r>
              <a:rPr lang="ko-KR" altLang="en-US" baseline="0" dirty="0" smtClean="0"/>
              <a:t>주에서의 </a:t>
            </a:r>
            <a:r>
              <a:rPr lang="en-US" altLang="ko-KR" baseline="0" dirty="0" err="1" smtClean="0"/>
              <a:t>pirfenidone</a:t>
            </a:r>
            <a:r>
              <a:rPr lang="en-US" altLang="ko-KR" baseline="0" dirty="0" smtClean="0"/>
              <a:t> group </a:t>
            </a:r>
            <a:r>
              <a:rPr lang="ko-KR" altLang="en-US" baseline="0" dirty="0" smtClean="0"/>
              <a:t>과</a:t>
            </a:r>
            <a:r>
              <a:rPr lang="en-US" altLang="ko-KR" baseline="0" dirty="0" smtClean="0"/>
              <a:t>, placebo group </a:t>
            </a:r>
            <a:r>
              <a:rPr lang="ko-KR" altLang="en-US" baseline="0" dirty="0" smtClean="0"/>
              <a:t>간의 차이가 명확하게 나타나지 않았음</a:t>
            </a:r>
            <a:r>
              <a:rPr lang="en-US" altLang="ko-KR" baseline="0" dirty="0" smtClean="0"/>
              <a:t>. </a:t>
            </a:r>
            <a:r>
              <a:rPr lang="ko-KR" altLang="en-US" baseline="0" dirty="0" smtClean="0"/>
              <a:t>그러나 </a:t>
            </a:r>
            <a:r>
              <a:rPr lang="en-US" altLang="ko-KR" baseline="0" dirty="0" smtClean="0"/>
              <a:t>12</a:t>
            </a:r>
            <a:r>
              <a:rPr lang="ko-KR" altLang="en-US" baseline="0" dirty="0" smtClean="0"/>
              <a:t>주에서</a:t>
            </a:r>
            <a:r>
              <a:rPr lang="en-US" altLang="ko-KR" baseline="0" dirty="0" smtClean="0"/>
              <a:t>, 48</a:t>
            </a:r>
            <a:r>
              <a:rPr lang="ko-KR" altLang="en-US" baseline="0" dirty="0" smtClean="0"/>
              <a:t>주까지는 유의한 차이 보임</a:t>
            </a:r>
            <a:r>
              <a:rPr lang="en-US" altLang="ko-KR" baseline="0" dirty="0" smtClean="0"/>
              <a:t>. </a:t>
            </a:r>
          </a:p>
          <a:p>
            <a:r>
              <a:rPr lang="en-US" altLang="ko-KR" dirty="0" smtClean="0"/>
              <a:t>Pooled population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에서는</a:t>
            </a:r>
            <a:r>
              <a:rPr lang="en-US" altLang="ko-KR" baseline="0" dirty="0" smtClean="0"/>
              <a:t>, </a:t>
            </a:r>
            <a:r>
              <a:rPr lang="en-US" altLang="ko-KR" baseline="0" dirty="0" err="1" smtClean="0"/>
              <a:t>pirfenodone</a:t>
            </a:r>
            <a:r>
              <a:rPr lang="en-US" altLang="ko-KR" baseline="0" dirty="0" smtClean="0"/>
              <a:t> group </a:t>
            </a:r>
            <a:r>
              <a:rPr lang="ko-KR" altLang="en-US" baseline="0" dirty="0" smtClean="0"/>
              <a:t>과 </a:t>
            </a:r>
            <a:r>
              <a:rPr lang="en-US" altLang="ko-KR" baseline="0" dirty="0" smtClean="0"/>
              <a:t>placebo group </a:t>
            </a:r>
            <a:r>
              <a:rPr lang="ko-KR" altLang="en-US" baseline="0" dirty="0" smtClean="0"/>
              <a:t>간 </a:t>
            </a:r>
            <a:r>
              <a:rPr lang="en-US" altLang="ko-KR" baseline="0" dirty="0" smtClean="0"/>
              <a:t>treatment point </a:t>
            </a:r>
            <a:r>
              <a:rPr lang="ko-KR" altLang="en-US" baseline="0" dirty="0" smtClean="0"/>
              <a:t>의 차이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412583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본</a:t>
            </a:r>
            <a:r>
              <a:rPr lang="en-US" altLang="ko-KR" dirty="0" smtClean="0"/>
              <a:t> </a:t>
            </a:r>
            <a:r>
              <a:rPr lang="ko-KR" altLang="en-US" dirty="0" smtClean="0"/>
              <a:t>표는 </a:t>
            </a:r>
            <a:r>
              <a:rPr lang="en-US" altLang="ko-KR" dirty="0" smtClean="0"/>
              <a:t>72</a:t>
            </a:r>
            <a:r>
              <a:rPr lang="ko-KR" altLang="en-US" dirty="0" smtClean="0"/>
              <a:t>주의 </a:t>
            </a:r>
            <a:r>
              <a:rPr lang="en-US" altLang="ko-KR" dirty="0" smtClean="0"/>
              <a:t>secondary efficacy</a:t>
            </a:r>
            <a:r>
              <a:rPr lang="en-US" altLang="ko-KR" baseline="0" dirty="0" smtClean="0"/>
              <a:t> endpoint </a:t>
            </a:r>
            <a:r>
              <a:rPr lang="ko-KR" altLang="en-US" baseline="0" dirty="0" smtClean="0"/>
              <a:t>를 나타낸 것</a:t>
            </a:r>
            <a:endParaRPr lang="en-US" altLang="ko-KR" baseline="0" dirty="0" smtClean="0"/>
          </a:p>
          <a:p>
            <a:r>
              <a:rPr lang="en-US" altLang="ko-KR" baseline="0" dirty="0" smtClean="0"/>
              <a:t>FVC </a:t>
            </a:r>
            <a:r>
              <a:rPr lang="ko-KR" altLang="en-US" baseline="0" dirty="0" smtClean="0"/>
              <a:t>가 </a:t>
            </a:r>
            <a:r>
              <a:rPr lang="en-US" altLang="ko-KR" baseline="0" dirty="0" smtClean="0"/>
              <a:t>10% </a:t>
            </a:r>
            <a:r>
              <a:rPr lang="ko-KR" altLang="en-US" baseline="0" dirty="0" smtClean="0"/>
              <a:t>이상의 </a:t>
            </a:r>
            <a:r>
              <a:rPr lang="en-US" altLang="ko-KR" baseline="0" dirty="0" smtClean="0"/>
              <a:t>categorical change </a:t>
            </a:r>
            <a:r>
              <a:rPr lang="ko-KR" altLang="en-US" baseline="0" dirty="0" smtClean="0"/>
              <a:t>를 보인 비율은 </a:t>
            </a:r>
            <a:r>
              <a:rPr lang="en-US" altLang="ko-KR" baseline="0" dirty="0" err="1" smtClean="0"/>
              <a:t>pirfenidone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과 </a:t>
            </a:r>
            <a:r>
              <a:rPr lang="en-US" altLang="ko-KR" baseline="0" dirty="0" smtClean="0"/>
              <a:t>placebo </a:t>
            </a:r>
            <a:r>
              <a:rPr lang="ko-KR" altLang="en-US" baseline="0" dirty="0" smtClean="0"/>
              <a:t>간에서 </a:t>
            </a:r>
            <a:r>
              <a:rPr lang="en-US" altLang="ko-KR" baseline="0" dirty="0" smtClean="0"/>
              <a:t>study 004 </a:t>
            </a:r>
            <a:r>
              <a:rPr lang="ko-KR" altLang="en-US" baseline="0" dirty="0" smtClean="0"/>
              <a:t>에서는 유의한 차이</a:t>
            </a:r>
            <a:r>
              <a:rPr lang="en-US" altLang="ko-KR" baseline="0" dirty="0" smtClean="0"/>
              <a:t>, 006 </a:t>
            </a:r>
            <a:r>
              <a:rPr lang="ko-KR" altLang="en-US" baseline="0" dirty="0" smtClean="0"/>
              <a:t>에서는 유의한 차이를 보이지 않았음</a:t>
            </a:r>
            <a:r>
              <a:rPr lang="en-US" altLang="ko-KR" baseline="0" dirty="0" smtClean="0"/>
              <a:t>. </a:t>
            </a:r>
          </a:p>
          <a:p>
            <a:r>
              <a:rPr lang="en-US" altLang="ko-KR" baseline="0" dirty="0" smtClean="0"/>
              <a:t>PFS </a:t>
            </a:r>
            <a:r>
              <a:rPr lang="ko-KR" altLang="en-US" baseline="0" dirty="0" smtClean="0"/>
              <a:t>의 경우 </a:t>
            </a:r>
            <a:r>
              <a:rPr lang="en-US" altLang="ko-KR" baseline="0" dirty="0" smtClean="0"/>
              <a:t>study 004 </a:t>
            </a:r>
            <a:r>
              <a:rPr lang="ko-KR" altLang="en-US" baseline="0" dirty="0" smtClean="0"/>
              <a:t>에서는 </a:t>
            </a:r>
            <a:r>
              <a:rPr lang="en-US" altLang="ko-KR" baseline="0" dirty="0" err="1" smtClean="0"/>
              <a:t>pirfenidone</a:t>
            </a:r>
            <a:r>
              <a:rPr lang="en-US" altLang="ko-KR" baseline="0" dirty="0" smtClean="0"/>
              <a:t> 2403mg group </a:t>
            </a:r>
            <a:r>
              <a:rPr lang="ko-KR" altLang="en-US" baseline="0" dirty="0" smtClean="0"/>
              <a:t>에서 </a:t>
            </a:r>
            <a:r>
              <a:rPr lang="en-US" altLang="ko-KR" baseline="0" dirty="0" smtClean="0"/>
              <a:t>placebo </a:t>
            </a:r>
            <a:r>
              <a:rPr lang="ko-KR" altLang="en-US" baseline="0" dirty="0" smtClean="0"/>
              <a:t>에 비하여 </a:t>
            </a:r>
            <a:r>
              <a:rPr lang="en-US" altLang="ko-KR" baseline="0" dirty="0" smtClean="0"/>
              <a:t>36% </a:t>
            </a:r>
            <a:r>
              <a:rPr lang="ko-KR" altLang="en-US" baseline="0" dirty="0" smtClean="0"/>
              <a:t>의 </a:t>
            </a:r>
            <a:r>
              <a:rPr lang="en-US" altLang="ko-KR" baseline="0" dirty="0" smtClean="0"/>
              <a:t>risk </a:t>
            </a:r>
            <a:r>
              <a:rPr lang="ko-KR" altLang="en-US" baseline="0" dirty="0" smtClean="0"/>
              <a:t>감소</a:t>
            </a:r>
            <a:r>
              <a:rPr lang="en-US" altLang="ko-KR" baseline="0" dirty="0" smtClean="0"/>
              <a:t>, study 006</a:t>
            </a:r>
            <a:r>
              <a:rPr lang="ko-KR" altLang="en-US" baseline="0" dirty="0" smtClean="0"/>
              <a:t>에서는 유의하지 않음</a:t>
            </a:r>
            <a:r>
              <a:rPr lang="en-US" altLang="ko-KR" baseline="0" dirty="0" smtClean="0"/>
              <a:t>, pooled data </a:t>
            </a:r>
            <a:r>
              <a:rPr lang="ko-KR" altLang="en-US" baseline="0" dirty="0" smtClean="0"/>
              <a:t>에서는 </a:t>
            </a:r>
            <a:r>
              <a:rPr lang="en-US" altLang="ko-KR" baseline="0" dirty="0" smtClean="0"/>
              <a:t>26% </a:t>
            </a:r>
            <a:r>
              <a:rPr lang="ko-KR" altLang="en-US" baseline="0" dirty="0" smtClean="0"/>
              <a:t>의</a:t>
            </a:r>
            <a:r>
              <a:rPr lang="en-US" altLang="ko-KR" baseline="0" dirty="0" smtClean="0"/>
              <a:t> risk </a:t>
            </a:r>
            <a:r>
              <a:rPr lang="ko-KR" altLang="en-US" baseline="0" dirty="0" smtClean="0"/>
              <a:t>감소</a:t>
            </a:r>
            <a:endParaRPr lang="en-US" altLang="ko-KR" baseline="0" dirty="0" smtClean="0"/>
          </a:p>
          <a:p>
            <a:r>
              <a:rPr lang="en-US" altLang="ko-KR" baseline="0" dirty="0" smtClean="0"/>
              <a:t>6MWT distance </a:t>
            </a:r>
            <a:r>
              <a:rPr lang="ko-KR" altLang="en-US" baseline="0" dirty="0" smtClean="0"/>
              <a:t>는 </a:t>
            </a:r>
            <a:r>
              <a:rPr lang="en-US" altLang="ko-KR" baseline="0" dirty="0" smtClean="0"/>
              <a:t>study 004 </a:t>
            </a:r>
            <a:r>
              <a:rPr lang="ko-KR" altLang="en-US" baseline="0" dirty="0" smtClean="0"/>
              <a:t>에서는 차이 없음</a:t>
            </a:r>
            <a:r>
              <a:rPr lang="en-US" altLang="ko-KR" baseline="0" dirty="0" smtClean="0"/>
              <a:t>. Study 006 </a:t>
            </a:r>
            <a:r>
              <a:rPr lang="ko-KR" altLang="en-US" baseline="0" dirty="0" smtClean="0"/>
              <a:t>에서는 유의한 차이</a:t>
            </a:r>
            <a:endParaRPr lang="en-US" altLang="ko-KR" baseline="0" dirty="0" smtClean="0"/>
          </a:p>
          <a:p>
            <a:r>
              <a:rPr lang="ko-KR" altLang="en-US" baseline="0" dirty="0" smtClean="0"/>
              <a:t>나머지는 유의한 차이 없음</a:t>
            </a:r>
            <a:r>
              <a:rPr lang="en-US" altLang="ko-KR" baseline="0" dirty="0" smtClean="0"/>
              <a:t>.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2228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본 그래프는 </a:t>
            </a:r>
            <a:r>
              <a:rPr lang="en-US" altLang="ko-KR" dirty="0" smtClean="0"/>
              <a:t>pooled</a:t>
            </a:r>
            <a:r>
              <a:rPr lang="en-US" altLang="ko-KR" baseline="0" dirty="0" smtClean="0"/>
              <a:t> population </a:t>
            </a:r>
            <a:r>
              <a:rPr lang="ko-KR" altLang="en-US" baseline="0" dirty="0" smtClean="0"/>
              <a:t>에서의 </a:t>
            </a:r>
            <a:r>
              <a:rPr lang="en-US" altLang="ko-KR" baseline="0" dirty="0" smtClean="0"/>
              <a:t>6</a:t>
            </a:r>
            <a:r>
              <a:rPr lang="ko-KR" altLang="en-US" baseline="0" dirty="0" smtClean="0"/>
              <a:t>분 보행 검사 거리의 </a:t>
            </a:r>
            <a:r>
              <a:rPr lang="en-US" altLang="ko-KR" baseline="0" dirty="0" smtClean="0"/>
              <a:t>baseline </a:t>
            </a:r>
            <a:r>
              <a:rPr lang="ko-KR" altLang="en-US" baseline="0" dirty="0" smtClean="0"/>
              <a:t>에서의 </a:t>
            </a:r>
            <a:r>
              <a:rPr lang="en-US" altLang="ko-KR" baseline="0" dirty="0" smtClean="0"/>
              <a:t>mean change ,72</a:t>
            </a:r>
            <a:r>
              <a:rPr lang="ko-KR" altLang="en-US" baseline="0" dirty="0" smtClean="0"/>
              <a:t>주에서 </a:t>
            </a:r>
            <a:r>
              <a:rPr lang="en-US" altLang="ko-KR" baseline="0" dirty="0" smtClean="0"/>
              <a:t>31.2%</a:t>
            </a:r>
            <a:r>
              <a:rPr lang="ko-KR" altLang="en-US" baseline="0" dirty="0" smtClean="0"/>
              <a:t>의 </a:t>
            </a:r>
            <a:r>
              <a:rPr lang="en-US" altLang="ko-KR" baseline="0" dirty="0" smtClean="0"/>
              <a:t>relative difference</a:t>
            </a:r>
          </a:p>
          <a:p>
            <a:r>
              <a:rPr lang="ko-KR" altLang="en-US" baseline="0" dirty="0" smtClean="0"/>
              <a:t>통계적으로 유의하게 </a:t>
            </a:r>
            <a:r>
              <a:rPr lang="en-US" altLang="ko-KR" baseline="0" dirty="0" smtClean="0"/>
              <a:t>6</a:t>
            </a:r>
            <a:r>
              <a:rPr lang="ko-KR" altLang="en-US" baseline="0" dirty="0" smtClean="0"/>
              <a:t>분 보행검사 거리 감소를 낮춤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24531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symbol_01.jpg"/>
          <p:cNvPicPr>
            <a:picLocks noChangeAspect="1" noChangeArrowheads="1"/>
          </p:cNvPicPr>
          <p:nvPr userDrawn="1"/>
        </p:nvPicPr>
        <p:blipFill>
          <a:blip r:embed="rId2" cstate="print">
            <a:lum bright="100000" contrast="-100000"/>
          </a:blip>
          <a:srcRect/>
          <a:stretch>
            <a:fillRect/>
          </a:stretch>
        </p:blipFill>
        <p:spPr bwMode="auto">
          <a:xfrm>
            <a:off x="8751888" y="6440488"/>
            <a:ext cx="357187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슬라이드 번호 개체 틀 5"/>
          <p:cNvSpPr txBox="1">
            <a:spLocks/>
          </p:cNvSpPr>
          <p:nvPr userDrawn="1"/>
        </p:nvSpPr>
        <p:spPr bwMode="auto">
          <a:xfrm>
            <a:off x="5500688" y="6492875"/>
            <a:ext cx="32861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r>
              <a:rPr kumimoji="0" lang="en-US" altLang="ko-KR" sz="1400" dirty="0" smtClean="0">
                <a:solidFill>
                  <a:srgbClr val="FFFFF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YUMC</a:t>
            </a:r>
            <a:endParaRPr kumimoji="0" lang="ko-KR" altLang="en-US" sz="1400" dirty="0">
              <a:solidFill>
                <a:srgbClr val="FFFFF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6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  <p:sp>
        <p:nvSpPr>
          <p:cNvPr id="6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8E734-3DFE-481A-8378-C464340476B1}" type="datetimeFigureOut">
              <a:rPr lang="ko-KR" altLang="en-US"/>
              <a:pPr>
                <a:defRPr/>
              </a:pPr>
              <a:t>2013-01-09</a:t>
            </a:fld>
            <a:endParaRPr lang="ko-KR" altLang="en-US"/>
          </a:p>
        </p:txBody>
      </p:sp>
      <p:sp>
        <p:nvSpPr>
          <p:cNvPr id="7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8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9503EFA0-26B8-4273-9A72-931E80D8C308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EFA94A-116D-4C74-8958-89CA2272B8FC}" type="datetimeFigureOut">
              <a:rPr lang="ko-KR" altLang="en-US"/>
              <a:pPr>
                <a:defRPr/>
              </a:pPr>
              <a:t>2013-01-09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8423FBF6-8F16-4E7B-9AF7-B07D25CB2CB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591967-A38E-4C8B-B84A-80FD078CE1EB}" type="datetimeFigureOut">
              <a:rPr lang="ko-KR" altLang="en-US"/>
              <a:pPr>
                <a:defRPr/>
              </a:pPr>
              <a:t>2013-01-09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1103C25F-C9DD-4520-BB5E-36674BFA940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직선 연결선 3"/>
          <p:cNvCxnSpPr/>
          <p:nvPr userDrawn="1"/>
        </p:nvCxnSpPr>
        <p:spPr>
          <a:xfrm>
            <a:off x="428625" y="1428750"/>
            <a:ext cx="8286750" cy="1588"/>
          </a:xfrm>
          <a:prstGeom prst="line">
            <a:avLst/>
          </a:prstGeom>
          <a:ln w="635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6" descr="symbol_01.jpg"/>
          <p:cNvPicPr>
            <a:picLocks noChangeAspect="1" noChangeArrowheads="1"/>
          </p:cNvPicPr>
          <p:nvPr userDrawn="1"/>
        </p:nvPicPr>
        <p:blipFill>
          <a:blip r:embed="rId2" cstate="print">
            <a:lum bright="100000" contrast="-100000"/>
          </a:blip>
          <a:srcRect/>
          <a:stretch>
            <a:fillRect/>
          </a:stretch>
        </p:blipFill>
        <p:spPr bwMode="auto">
          <a:xfrm>
            <a:off x="8751888" y="6440488"/>
            <a:ext cx="357187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슬라이드 번호 개체 틀 5"/>
          <p:cNvSpPr txBox="1">
            <a:spLocks/>
          </p:cNvSpPr>
          <p:nvPr userDrawn="1"/>
        </p:nvSpPr>
        <p:spPr bwMode="auto">
          <a:xfrm>
            <a:off x="5500688" y="6492875"/>
            <a:ext cx="32861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r>
              <a:rPr kumimoji="0" lang="en-US" altLang="ko-KR" sz="1400" dirty="0" smtClean="0">
                <a:solidFill>
                  <a:srgbClr val="FFFFF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YUMC</a:t>
            </a:r>
            <a:endParaRPr kumimoji="0" lang="ko-KR" altLang="en-US" sz="1400" dirty="0">
              <a:solidFill>
                <a:srgbClr val="FFFFF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6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Font typeface="Wingdings" pitchFamily="2" charset="2"/>
              <a:buChar char="ü"/>
              <a:defRPr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FD94FF-5E89-4FCF-874F-ED0E52A8F38E}" type="datetimeFigureOut">
              <a:rPr lang="ko-KR" altLang="en-US"/>
              <a:pPr>
                <a:defRPr/>
              </a:pPr>
              <a:t>2013-01-09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406BEA88-A103-422B-A45E-A61A7D6DEC4B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0D5AB6-761F-475B-9D0D-FF1D183BA8F7}" type="datetimeFigureOut">
              <a:rPr lang="ko-KR" altLang="en-US"/>
              <a:pPr>
                <a:defRPr/>
              </a:pPr>
              <a:t>2013-01-09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722246B6-998F-4F8D-8599-27C9045815F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20DE58-D665-4D93-BD0B-E3FB509C94F0}" type="datetimeFigureOut">
              <a:rPr lang="ko-KR" altLang="en-US"/>
              <a:pPr>
                <a:defRPr/>
              </a:pPr>
              <a:t>2013-01-09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85BFD97D-9711-4752-AF35-6F2A84159E9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ymbol_01.jpg"/>
          <p:cNvPicPr>
            <a:picLocks noChangeAspect="1" noChangeArrowheads="1"/>
          </p:cNvPicPr>
          <p:nvPr userDrawn="1"/>
        </p:nvPicPr>
        <p:blipFill>
          <a:blip r:embed="rId2" cstate="print">
            <a:lum bright="100000" contrast="-100000"/>
          </a:blip>
          <a:srcRect/>
          <a:stretch>
            <a:fillRect/>
          </a:stretch>
        </p:blipFill>
        <p:spPr bwMode="auto">
          <a:xfrm>
            <a:off x="8715375" y="6389688"/>
            <a:ext cx="357188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8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723168-0139-4495-AB1F-3170D6EA25BF}" type="datetimeFigureOut">
              <a:rPr lang="ko-KR" altLang="en-US"/>
              <a:pPr>
                <a:defRPr/>
              </a:pPr>
              <a:t>2013-01-09</a:t>
            </a:fld>
            <a:endParaRPr lang="ko-KR" altLang="en-US"/>
          </a:p>
        </p:txBody>
      </p:sp>
      <p:sp>
        <p:nvSpPr>
          <p:cNvPr id="9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10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51138B-B1B8-4E4A-96FD-08FB5F24B630}" type="datetimeFigureOut">
              <a:rPr lang="ko-KR" altLang="en-US"/>
              <a:pPr>
                <a:defRPr/>
              </a:pPr>
              <a:t>2013-01-09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5BFB250A-112C-45A5-89B4-59701719E3C3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5DF05B-B3CC-4556-8C18-366DE2D97574}" type="datetimeFigureOut">
              <a:rPr lang="ko-KR" altLang="en-US"/>
              <a:pPr>
                <a:defRPr/>
              </a:pPr>
              <a:t>2013-01-09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60DADB-82AA-42E7-86BE-1F664EBD6773}" type="datetimeFigureOut">
              <a:rPr lang="ko-KR" altLang="en-US"/>
              <a:pPr>
                <a:defRPr/>
              </a:pPr>
              <a:t>2013-01-09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4C4D8EC5-78DC-4455-BA44-825445F18E9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AC8A49-C07D-4527-A2E8-ACFD37F7A1F5}" type="datetimeFigureOut">
              <a:rPr lang="ko-KR" altLang="en-US"/>
              <a:pPr>
                <a:defRPr/>
              </a:pPr>
              <a:t>2013-01-09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29A63F2D-4B9D-49BF-99CB-23C944CCCE1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050014"/>
            </a:gs>
            <a:gs pos="0">
              <a:srgbClr val="010157">
                <a:alpha val="72157"/>
              </a:srgbClr>
            </a:gs>
            <a:gs pos="100000">
              <a:schemeClr val="bg2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d</a:t>
            </a:r>
            <a:endParaRPr lang="ko-KR" altLang="en-US" smtClean="0"/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3288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600" b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551" r:id="rId1"/>
    <p:sldLayoutId id="2147484552" r:id="rId2"/>
    <p:sldLayoutId id="2147484553" r:id="rId3"/>
    <p:sldLayoutId id="2147484554" r:id="rId4"/>
    <p:sldLayoutId id="2147484555" r:id="rId5"/>
    <p:sldLayoutId id="2147484556" r:id="rId6"/>
    <p:sldLayoutId id="2147484557" r:id="rId7"/>
    <p:sldLayoutId id="2147484558" r:id="rId8"/>
    <p:sldLayoutId id="2147484559" r:id="rId9"/>
    <p:sldLayoutId id="2147484560" r:id="rId10"/>
    <p:sldLayoutId id="2147484561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b="1" kern="1200">
          <a:solidFill>
            <a:srgbClr val="FCD5B5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 b="1">
          <a:solidFill>
            <a:srgbClr val="FCD5B5"/>
          </a:solidFill>
          <a:latin typeface="Arial" charset="0"/>
          <a:ea typeface="맑은 고딕" pitchFamily="50" charset="-127"/>
          <a:cs typeface="Arial" charset="0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 b="1">
          <a:solidFill>
            <a:srgbClr val="FCD5B5"/>
          </a:solidFill>
          <a:latin typeface="Arial" charset="0"/>
          <a:ea typeface="맑은 고딕" pitchFamily="50" charset="-127"/>
          <a:cs typeface="Arial" charset="0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 b="1">
          <a:solidFill>
            <a:srgbClr val="FCD5B5"/>
          </a:solidFill>
          <a:latin typeface="Arial" charset="0"/>
          <a:ea typeface="맑은 고딕" pitchFamily="50" charset="-127"/>
          <a:cs typeface="Arial" charset="0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 b="1">
          <a:solidFill>
            <a:srgbClr val="FCD5B5"/>
          </a:solidFill>
          <a:latin typeface="Arial" charset="0"/>
          <a:ea typeface="맑은 고딕" pitchFamily="50" charset="-127"/>
          <a:cs typeface="Arial" charset="0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Wingdings" pitchFamily="2" charset="2"/>
        <a:buChar char="ü"/>
        <a:defRPr sz="3200" kern="1200">
          <a:solidFill>
            <a:srgbClr val="D7E4BD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부제목 2"/>
          <p:cNvSpPr>
            <a:spLocks noGrp="1"/>
          </p:cNvSpPr>
          <p:nvPr>
            <p:ph type="subTitle" idx="1"/>
          </p:nvPr>
        </p:nvSpPr>
        <p:spPr>
          <a:xfrm>
            <a:off x="571472" y="3714752"/>
            <a:ext cx="8001056" cy="2428879"/>
          </a:xfrm>
        </p:spPr>
        <p:txBody>
          <a:bodyPr/>
          <a:lstStyle/>
          <a:p>
            <a:r>
              <a:rPr lang="en-US" altLang="ko-KR" sz="1800" dirty="0" smtClean="0"/>
              <a:t>Paul W Noble, Carlo </a:t>
            </a:r>
            <a:r>
              <a:rPr lang="en-US" altLang="ko-KR" sz="1800" dirty="0" err="1" smtClean="0"/>
              <a:t>Albera</a:t>
            </a:r>
            <a:r>
              <a:rPr lang="en-US" altLang="ko-KR" sz="1800" dirty="0" smtClean="0"/>
              <a:t>, Williamson Z Bradford, Ulrich </a:t>
            </a:r>
            <a:r>
              <a:rPr lang="en-US" altLang="ko-KR" sz="1800" dirty="0" err="1" smtClean="0"/>
              <a:t>Costabel</a:t>
            </a:r>
            <a:r>
              <a:rPr lang="en-US" altLang="ko-KR" sz="1800" dirty="0" smtClean="0"/>
              <a:t>, Marilyn K </a:t>
            </a:r>
            <a:r>
              <a:rPr lang="en-US" altLang="ko-KR" sz="1800" dirty="0" err="1" smtClean="0"/>
              <a:t>Glassberg</a:t>
            </a:r>
            <a:r>
              <a:rPr lang="en-US" altLang="ko-KR" sz="1800" dirty="0" smtClean="0"/>
              <a:t>, David </a:t>
            </a:r>
            <a:r>
              <a:rPr lang="en-US" altLang="ko-KR" sz="1800" dirty="0" err="1" smtClean="0"/>
              <a:t>Kardatzke</a:t>
            </a:r>
            <a:r>
              <a:rPr lang="en-US" altLang="ko-KR" sz="1800" dirty="0" smtClean="0"/>
              <a:t>, </a:t>
            </a:r>
            <a:r>
              <a:rPr lang="en-US" altLang="ko-KR" sz="1800" dirty="0" err="1" smtClean="0"/>
              <a:t>Talmadge</a:t>
            </a:r>
            <a:r>
              <a:rPr lang="en-US" altLang="ko-KR" sz="1800" dirty="0" smtClean="0"/>
              <a:t> E King </a:t>
            </a:r>
            <a:r>
              <a:rPr lang="en-US" altLang="ko-KR" sz="1800" dirty="0" err="1" smtClean="0"/>
              <a:t>Jr</a:t>
            </a:r>
            <a:r>
              <a:rPr lang="en-US" altLang="ko-KR" sz="1800" dirty="0" smtClean="0"/>
              <a:t>, Lisa Lancaster, Steven A </a:t>
            </a:r>
            <a:r>
              <a:rPr lang="en-US" altLang="ko-KR" sz="1800" dirty="0" err="1" smtClean="0"/>
              <a:t>Sahn</a:t>
            </a:r>
            <a:r>
              <a:rPr lang="en-US" altLang="ko-KR" sz="1800" dirty="0" smtClean="0"/>
              <a:t>, Javier </a:t>
            </a:r>
            <a:r>
              <a:rPr lang="en-US" altLang="ko-KR" sz="1800" dirty="0" err="1" smtClean="0"/>
              <a:t>Szwarcberg</a:t>
            </a:r>
            <a:r>
              <a:rPr lang="en-US" altLang="ko-KR" sz="1800" dirty="0" smtClean="0"/>
              <a:t>, Dominique </a:t>
            </a:r>
            <a:r>
              <a:rPr lang="en-US" altLang="ko-KR" sz="1800" dirty="0" err="1" smtClean="0"/>
              <a:t>Valeyre</a:t>
            </a:r>
            <a:r>
              <a:rPr lang="en-US" altLang="ko-KR" sz="1800" dirty="0" smtClean="0"/>
              <a:t>, Roland M du Bois, for the CAPACITY Study Group</a:t>
            </a:r>
          </a:p>
          <a:p>
            <a:endParaRPr lang="en-US" altLang="ko-KR" sz="1800" i="1" dirty="0" smtClean="0"/>
          </a:p>
          <a:p>
            <a:r>
              <a:rPr lang="en-US" altLang="ko-KR" sz="1800" b="1" dirty="0" smtClean="0"/>
              <a:t>Lancet 2011; 377: 1760–69</a:t>
            </a:r>
          </a:p>
          <a:p>
            <a:endParaRPr lang="en-US" altLang="ko-KR" sz="1600" b="1" dirty="0" smtClean="0">
              <a:solidFill>
                <a:schemeClr val="accent6">
                  <a:lumMod val="40000"/>
                  <a:lumOff val="60000"/>
                </a:schemeClr>
              </a:solidFill>
              <a:latin typeface="Arial" charset="0"/>
              <a:cs typeface="Arial" charset="0"/>
            </a:endParaRPr>
          </a:p>
          <a:p>
            <a:r>
              <a:rPr lang="en-US" altLang="ko-KR" sz="20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Arial" charset="0"/>
                <a:cs typeface="Arial" charset="0"/>
              </a:rPr>
              <a:t>R3 </a:t>
            </a:r>
            <a:r>
              <a:rPr lang="ko-KR" altLang="en-US" sz="20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Arial" charset="0"/>
                <a:cs typeface="Arial" charset="0"/>
              </a:rPr>
              <a:t>임아영 </a:t>
            </a:r>
            <a:endParaRPr lang="en-US" altLang="ko-KR" sz="2000" dirty="0" smtClean="0">
              <a:solidFill>
                <a:schemeClr val="accent6">
                  <a:lumMod val="40000"/>
                  <a:lumOff val="60000"/>
                </a:schemeClr>
              </a:solidFill>
              <a:latin typeface="Arial" charset="0"/>
              <a:cs typeface="Arial" charset="0"/>
            </a:endParaRPr>
          </a:p>
        </p:txBody>
      </p:sp>
      <p:sp>
        <p:nvSpPr>
          <p:cNvPr id="13315" name="제목 6"/>
          <p:cNvSpPr>
            <a:spLocks noGrp="1"/>
          </p:cNvSpPr>
          <p:nvPr>
            <p:ph type="ctrTitle"/>
          </p:nvPr>
        </p:nvSpPr>
        <p:spPr>
          <a:xfrm>
            <a:off x="0" y="2071688"/>
            <a:ext cx="9144000" cy="1470025"/>
          </a:xfrm>
        </p:spPr>
        <p:txBody>
          <a:bodyPr/>
          <a:lstStyle/>
          <a:p>
            <a:r>
              <a:rPr lang="en-US" altLang="ko-KR" sz="3200" dirty="0" err="1" smtClean="0"/>
              <a:t>Pirfenidone</a:t>
            </a:r>
            <a:r>
              <a:rPr lang="en-US" altLang="ko-KR" sz="3200" dirty="0" smtClean="0"/>
              <a:t> in patients with idiopathic pulmonary </a:t>
            </a:r>
            <a:r>
              <a:rPr lang="en-US" altLang="ko-KR" sz="3200" dirty="0" smtClean="0"/>
              <a:t>fibrosis </a:t>
            </a:r>
            <a:r>
              <a:rPr lang="en-US" altLang="ko-KR" sz="3200" dirty="0" smtClean="0"/>
              <a:t>(CAPACITY)</a:t>
            </a:r>
            <a:br>
              <a:rPr lang="en-US" altLang="ko-KR" sz="3200" dirty="0" smtClean="0"/>
            </a:br>
            <a:r>
              <a:rPr lang="en-US" altLang="ko-KR" sz="3200" dirty="0" smtClean="0"/>
              <a:t>: two </a:t>
            </a:r>
            <a:r>
              <a:rPr lang="en-US" altLang="ko-KR" sz="3200" dirty="0" err="1" smtClean="0"/>
              <a:t>randomised</a:t>
            </a:r>
            <a:r>
              <a:rPr lang="en-US" altLang="ko-KR" sz="3200" dirty="0" smtClean="0"/>
              <a:t> trials</a:t>
            </a:r>
            <a:endParaRPr lang="ko-KR" altLang="en-US" sz="3200" dirty="0" smtClean="0">
              <a:solidFill>
                <a:srgbClr val="FCD5B5"/>
              </a:solidFill>
              <a:latin typeface="Arial" charset="0"/>
              <a:cs typeface="Arial" charset="0"/>
            </a:endParaRPr>
          </a:p>
        </p:txBody>
      </p:sp>
      <p:grpSp>
        <p:nvGrpSpPr>
          <p:cNvPr id="13316" name="그룹 10"/>
          <p:cNvGrpSpPr>
            <a:grpSpLocks/>
          </p:cNvGrpSpPr>
          <p:nvPr/>
        </p:nvGrpSpPr>
        <p:grpSpPr bwMode="auto">
          <a:xfrm>
            <a:off x="-1588" y="0"/>
            <a:ext cx="9145588" cy="1362075"/>
            <a:chOff x="-2109" y="-24"/>
            <a:chExt cx="9146141" cy="1362075"/>
          </a:xfrm>
        </p:grpSpPr>
        <p:pic>
          <p:nvPicPr>
            <p:cNvPr id="13317" name="Picture 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858016" y="-24"/>
              <a:ext cx="2286016" cy="136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18" name="Picture 1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572000" y="3175"/>
              <a:ext cx="2286016" cy="13573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19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-2109" y="0"/>
              <a:ext cx="2288093" cy="134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20" name="Picture 5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285984" y="0"/>
              <a:ext cx="2286016" cy="1355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-10975"/>
            <a:ext cx="6129352" cy="686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Results (1)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458909"/>
            <a:ext cx="7594788" cy="5335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직사각형 6"/>
          <p:cNvSpPr/>
          <p:nvPr/>
        </p:nvSpPr>
        <p:spPr>
          <a:xfrm>
            <a:off x="857224" y="4857760"/>
            <a:ext cx="7072362" cy="21431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857224" y="5786454"/>
            <a:ext cx="7072362" cy="21431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Results (2)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2071678"/>
            <a:ext cx="8825420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직사각형 4"/>
          <p:cNvSpPr/>
          <p:nvPr/>
        </p:nvSpPr>
        <p:spPr>
          <a:xfrm>
            <a:off x="1763688" y="4869160"/>
            <a:ext cx="2016224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3995936" y="4868438"/>
            <a:ext cx="1584176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6444208" y="4868438"/>
            <a:ext cx="2524056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Results (3)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627" y="1500150"/>
            <a:ext cx="9118373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직사각형 3"/>
          <p:cNvSpPr/>
          <p:nvPr/>
        </p:nvSpPr>
        <p:spPr>
          <a:xfrm>
            <a:off x="179512" y="2348880"/>
            <a:ext cx="3528392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6444208" y="2348880"/>
            <a:ext cx="2520280" cy="36003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179512" y="2734629"/>
            <a:ext cx="3528392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6444208" y="2734630"/>
            <a:ext cx="2520280" cy="36003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3708151" y="3067049"/>
            <a:ext cx="2736057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Results (4)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0723" y="1751625"/>
            <a:ext cx="4143404" cy="4265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Results (5)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2214554"/>
            <a:ext cx="7094921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8926" y="0"/>
            <a:ext cx="3429024" cy="6858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Results (7)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0298" y="1457325"/>
            <a:ext cx="4019550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Results (8)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Subgroup analysis</a:t>
            </a:r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2285992"/>
            <a:ext cx="8686071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857224" y="3786190"/>
            <a:ext cx="7978640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1571604" y="5929330"/>
            <a:ext cx="700092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 smtClean="0"/>
              <a:t>(Exploratory analysis of a phase III trial of </a:t>
            </a:r>
            <a:r>
              <a:rPr lang="en-US" altLang="ko-KR" sz="1400" dirty="0" err="1" smtClean="0"/>
              <a:t>pirfenidone</a:t>
            </a:r>
            <a:r>
              <a:rPr lang="en-US" altLang="ko-KR" sz="1400" dirty="0" smtClean="0"/>
              <a:t> identifies a subpopulation of patients with idiopathic pulmonary fibrosis as benefiting from </a:t>
            </a:r>
            <a:r>
              <a:rPr lang="en-US" altLang="ko-KR" sz="1400" dirty="0" smtClean="0"/>
              <a:t>treatment</a:t>
            </a:r>
          </a:p>
          <a:p>
            <a:r>
              <a:rPr lang="en-US" altLang="ko-KR" sz="1400" dirty="0" smtClean="0"/>
              <a:t>Azuma </a:t>
            </a:r>
            <a:r>
              <a:rPr lang="en-US" altLang="ko-KR" sz="1400" dirty="0" smtClean="0"/>
              <a:t>et al. Respiratory Research 2011, 12:143)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940693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Discussion (1)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95536" y="1628800"/>
            <a:ext cx="8229600" cy="4525963"/>
          </a:xfrm>
        </p:spPr>
        <p:txBody>
          <a:bodyPr/>
          <a:lstStyle/>
          <a:p>
            <a:r>
              <a:rPr lang="en-US" altLang="ko-KR" sz="2800" dirty="0" smtClean="0"/>
              <a:t>In study 004</a:t>
            </a:r>
          </a:p>
          <a:p>
            <a:pPr lvl="1"/>
            <a:r>
              <a:rPr lang="en-US" altLang="ko-KR" sz="2400" dirty="0" err="1" smtClean="0"/>
              <a:t>Pirfenidone</a:t>
            </a:r>
            <a:r>
              <a:rPr lang="en-US" altLang="ko-KR" sz="2400" dirty="0" smtClean="0"/>
              <a:t> treatment effect </a:t>
            </a:r>
            <a:r>
              <a:rPr lang="en-US" altLang="ko-KR" sz="2400" dirty="0"/>
              <a:t>on the change in percentage predicted </a:t>
            </a:r>
            <a:r>
              <a:rPr lang="en-US" altLang="ko-KR" sz="2400" dirty="0">
                <a:solidFill>
                  <a:srgbClr val="FFFF00"/>
                </a:solidFill>
              </a:rPr>
              <a:t>FVC</a:t>
            </a:r>
            <a:r>
              <a:rPr lang="en-US" altLang="ko-KR" sz="2400" dirty="0"/>
              <a:t> </a:t>
            </a:r>
            <a:r>
              <a:rPr lang="en-US" altLang="ko-KR" sz="2400" dirty="0" smtClean="0"/>
              <a:t>at week 72, also </a:t>
            </a:r>
            <a:r>
              <a:rPr lang="en-US" altLang="ko-KR" sz="2400" dirty="0"/>
              <a:t>noted </a:t>
            </a:r>
            <a:r>
              <a:rPr lang="en-US" altLang="ko-KR" sz="2400" dirty="0" smtClean="0"/>
              <a:t>at earlier </a:t>
            </a:r>
            <a:r>
              <a:rPr lang="en-US" altLang="ko-KR" sz="2400" dirty="0" err="1" smtClean="0"/>
              <a:t>timepoints</a:t>
            </a:r>
            <a:endParaRPr lang="en-US" altLang="ko-KR" sz="2400" dirty="0" smtClean="0"/>
          </a:p>
          <a:p>
            <a:pPr lvl="1"/>
            <a:r>
              <a:rPr lang="en-US" altLang="ko-KR" sz="2400" dirty="0" smtClean="0">
                <a:solidFill>
                  <a:srgbClr val="FFFF00"/>
                </a:solidFill>
              </a:rPr>
              <a:t>Progression-free survival </a:t>
            </a:r>
            <a:r>
              <a:rPr lang="en-US" altLang="ko-KR" sz="2400" dirty="0"/>
              <a:t>and </a:t>
            </a:r>
            <a:r>
              <a:rPr lang="en-US" altLang="ko-KR" sz="2400" dirty="0">
                <a:solidFill>
                  <a:srgbClr val="FFFF00"/>
                </a:solidFill>
              </a:rPr>
              <a:t>categorical FVC </a:t>
            </a:r>
            <a:r>
              <a:rPr lang="en-US" altLang="ko-KR" sz="2400" dirty="0" smtClean="0">
                <a:solidFill>
                  <a:srgbClr val="FFFF00"/>
                </a:solidFill>
              </a:rPr>
              <a:t>change</a:t>
            </a:r>
          </a:p>
          <a:p>
            <a:pPr lvl="1"/>
            <a:r>
              <a:rPr lang="en-US" altLang="ko-KR" sz="2400" dirty="0" smtClean="0"/>
              <a:t>Efficacy dose response relation</a:t>
            </a:r>
          </a:p>
          <a:p>
            <a:r>
              <a:rPr lang="en-US" altLang="ko-KR" sz="2800" dirty="0" smtClean="0"/>
              <a:t>In study 006 </a:t>
            </a:r>
          </a:p>
          <a:p>
            <a:pPr lvl="1"/>
            <a:r>
              <a:rPr lang="en-US" altLang="ko-KR" sz="2400" dirty="0" smtClean="0"/>
              <a:t>No significant difference percentage predicted FVC change at week 72, treatment effect was noted on all </a:t>
            </a:r>
            <a:r>
              <a:rPr lang="en-US" altLang="ko-KR" sz="2400" dirty="0" err="1" smtClean="0"/>
              <a:t>timepoints</a:t>
            </a:r>
            <a:r>
              <a:rPr lang="en-US" altLang="ko-KR" sz="2400" dirty="0" smtClean="0"/>
              <a:t> during the </a:t>
            </a:r>
            <a:r>
              <a:rPr lang="en-US" altLang="ko-KR" sz="2400" dirty="0" smtClean="0">
                <a:solidFill>
                  <a:srgbClr val="FFFF00"/>
                </a:solidFill>
              </a:rPr>
              <a:t>first year</a:t>
            </a:r>
            <a:endParaRPr lang="ko-KR" altLang="en-US" sz="2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Introduction (1)</a:t>
            </a:r>
            <a:endParaRPr lang="ko-KR" altLang="en-US" dirty="0"/>
          </a:p>
        </p:txBody>
      </p:sp>
      <p:sp>
        <p:nvSpPr>
          <p:cNvPr id="5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altLang="ko-KR" sz="2800" dirty="0" smtClean="0"/>
              <a:t>Idiopathic pulmonary </a:t>
            </a:r>
            <a:r>
              <a:rPr lang="en-US" altLang="ko-KR" sz="2800" dirty="0" smtClean="0"/>
              <a:t>fibrosis </a:t>
            </a:r>
            <a:endParaRPr lang="en-US" altLang="ko-KR" sz="2800" dirty="0" smtClean="0"/>
          </a:p>
          <a:p>
            <a:pPr lvl="1"/>
            <a:r>
              <a:rPr lang="en-US" altLang="ko-KR" sz="2400" dirty="0" smtClean="0"/>
              <a:t>Chronic, progressive, and fatal lung disease with no known cause or cure</a:t>
            </a:r>
          </a:p>
          <a:p>
            <a:pPr lvl="1"/>
            <a:r>
              <a:rPr lang="en-US" altLang="ko-KR" sz="2400" dirty="0" err="1" smtClean="0"/>
              <a:t>Characterised</a:t>
            </a:r>
            <a:r>
              <a:rPr lang="en-US" altLang="ko-KR" sz="2400" dirty="0" smtClean="0"/>
              <a:t> by </a:t>
            </a:r>
            <a:r>
              <a:rPr lang="en-US" altLang="ko-KR" sz="2400" dirty="0" smtClean="0">
                <a:solidFill>
                  <a:srgbClr val="FFFF00"/>
                </a:solidFill>
              </a:rPr>
              <a:t>progressive </a:t>
            </a:r>
            <a:r>
              <a:rPr lang="en-US" altLang="ko-KR" sz="2400" dirty="0" err="1" smtClean="0">
                <a:solidFill>
                  <a:srgbClr val="FFFF00"/>
                </a:solidFill>
              </a:rPr>
              <a:t>dyspnea</a:t>
            </a:r>
            <a:r>
              <a:rPr lang="en-US" altLang="ko-KR" sz="2400" dirty="0" smtClean="0">
                <a:solidFill>
                  <a:srgbClr val="FFFF00"/>
                </a:solidFill>
              </a:rPr>
              <a:t> </a:t>
            </a:r>
            <a:r>
              <a:rPr lang="en-US" altLang="ko-KR" sz="2400" dirty="0" smtClean="0"/>
              <a:t>and </a:t>
            </a:r>
            <a:r>
              <a:rPr lang="en-US" altLang="ko-KR" sz="2400" dirty="0" smtClean="0">
                <a:solidFill>
                  <a:srgbClr val="FFFF00"/>
                </a:solidFill>
              </a:rPr>
              <a:t>irreversible loss of lung function</a:t>
            </a:r>
          </a:p>
          <a:p>
            <a:pPr lvl="1"/>
            <a:r>
              <a:rPr lang="en-US" altLang="ko-KR" sz="2400" dirty="0" smtClean="0"/>
              <a:t>Estimated median survival of 2–5 years</a:t>
            </a:r>
          </a:p>
          <a:p>
            <a:r>
              <a:rPr lang="en-US" altLang="ko-KR" sz="2800" dirty="0" err="1" smtClean="0"/>
              <a:t>Pirfenidone</a:t>
            </a:r>
            <a:r>
              <a:rPr lang="en-US" altLang="ko-KR" sz="2800" dirty="0" smtClean="0"/>
              <a:t> (5-methyl-1-phenyl-2-[1H]-</a:t>
            </a:r>
            <a:r>
              <a:rPr lang="en-US" altLang="ko-KR" sz="2800" dirty="0" err="1" smtClean="0"/>
              <a:t>pyridone</a:t>
            </a:r>
            <a:r>
              <a:rPr lang="en-US" altLang="ko-KR" sz="2800" dirty="0" smtClean="0"/>
              <a:t>)</a:t>
            </a:r>
          </a:p>
          <a:p>
            <a:pPr lvl="1"/>
            <a:r>
              <a:rPr lang="en-US" altLang="ko-KR" sz="2400" dirty="0" smtClean="0"/>
              <a:t>Regulate the activity of TGF-β and TNF-α in vitro</a:t>
            </a:r>
          </a:p>
          <a:p>
            <a:pPr lvl="1"/>
            <a:r>
              <a:rPr lang="en-US" altLang="ko-KR" sz="2400" dirty="0" smtClean="0">
                <a:solidFill>
                  <a:srgbClr val="FFFF00"/>
                </a:solidFill>
              </a:rPr>
              <a:t>Inhibit fibroblast proliferation </a:t>
            </a:r>
            <a:r>
              <a:rPr lang="en-US" altLang="ko-KR" sz="2400" dirty="0" smtClean="0"/>
              <a:t>and </a:t>
            </a:r>
            <a:r>
              <a:rPr lang="en-US" altLang="ko-KR" sz="2400" dirty="0" smtClean="0">
                <a:solidFill>
                  <a:srgbClr val="FFFF00"/>
                </a:solidFill>
              </a:rPr>
              <a:t>collagen synthesis </a:t>
            </a:r>
            <a:r>
              <a:rPr lang="en-US" altLang="ko-KR" sz="2400" dirty="0" smtClean="0"/>
              <a:t>and </a:t>
            </a:r>
            <a:r>
              <a:rPr lang="en-US" altLang="ko-KR" sz="2400" dirty="0" smtClean="0">
                <a:solidFill>
                  <a:srgbClr val="FFFF00"/>
                </a:solidFill>
              </a:rPr>
              <a:t>reduce cellular and histological </a:t>
            </a:r>
            <a:r>
              <a:rPr lang="en-US" altLang="ko-KR" sz="2400" dirty="0" smtClean="0">
                <a:solidFill>
                  <a:srgbClr val="FFFF00"/>
                </a:solidFill>
              </a:rPr>
              <a:t>markers </a:t>
            </a:r>
            <a:r>
              <a:rPr lang="en-US" altLang="ko-KR" sz="2400" dirty="0" smtClean="0"/>
              <a:t>of fibrosis in animal models of </a:t>
            </a:r>
            <a:r>
              <a:rPr lang="en-US" altLang="ko-KR" sz="2400" dirty="0" smtClean="0"/>
              <a:t>lung </a:t>
            </a:r>
            <a:r>
              <a:rPr lang="en-US" altLang="ko-KR" sz="2400" dirty="0" smtClean="0"/>
              <a:t>fibrosis</a:t>
            </a:r>
            <a:endParaRPr lang="ko-KR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Discussion (2)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800" dirty="0" smtClean="0"/>
              <a:t>Pooled data</a:t>
            </a:r>
          </a:p>
          <a:p>
            <a:pPr lvl="1"/>
            <a:r>
              <a:rPr lang="en-US" altLang="ko-KR" sz="2400" dirty="0" err="1" smtClean="0"/>
              <a:t>Pirfenidone</a:t>
            </a:r>
            <a:r>
              <a:rPr lang="en-US" altLang="ko-KR" sz="2400" dirty="0" smtClean="0"/>
              <a:t> treatment effect </a:t>
            </a:r>
            <a:r>
              <a:rPr lang="en-US" altLang="ko-KR" sz="2400" dirty="0"/>
              <a:t>on percentage predicted </a:t>
            </a:r>
            <a:r>
              <a:rPr lang="en-US" altLang="ko-KR" sz="2400" dirty="0" smtClean="0">
                <a:solidFill>
                  <a:srgbClr val="FFFF00"/>
                </a:solidFill>
              </a:rPr>
              <a:t>FVC</a:t>
            </a:r>
            <a:r>
              <a:rPr lang="en-US" altLang="ko-KR" sz="2400" dirty="0" smtClean="0"/>
              <a:t>, </a:t>
            </a:r>
            <a:r>
              <a:rPr lang="en-US" altLang="ko-KR" sz="2400" dirty="0" smtClean="0">
                <a:solidFill>
                  <a:srgbClr val="FFFF00"/>
                </a:solidFill>
              </a:rPr>
              <a:t>progression-free </a:t>
            </a:r>
            <a:r>
              <a:rPr lang="en-US" altLang="ko-KR" sz="2400" dirty="0">
                <a:solidFill>
                  <a:srgbClr val="FFFF00"/>
                </a:solidFill>
              </a:rPr>
              <a:t>survival</a:t>
            </a:r>
            <a:r>
              <a:rPr lang="en-US" altLang="ko-KR" sz="2400" dirty="0"/>
              <a:t>, and </a:t>
            </a:r>
            <a:r>
              <a:rPr lang="en-US" altLang="ko-KR" sz="2400" dirty="0">
                <a:solidFill>
                  <a:srgbClr val="FFFF00"/>
                </a:solidFill>
              </a:rPr>
              <a:t>6MWT </a:t>
            </a:r>
            <a:r>
              <a:rPr lang="en-US" altLang="ko-KR" sz="2400" dirty="0" smtClean="0">
                <a:solidFill>
                  <a:srgbClr val="FFFF00"/>
                </a:solidFill>
              </a:rPr>
              <a:t>distance</a:t>
            </a:r>
          </a:p>
          <a:p>
            <a:r>
              <a:rPr lang="en-US" altLang="ko-KR" sz="2800" dirty="0" err="1"/>
              <a:t>Pirfenidone</a:t>
            </a:r>
            <a:r>
              <a:rPr lang="en-US" altLang="ko-KR" sz="2800" dirty="0"/>
              <a:t> was safe and </a:t>
            </a:r>
            <a:r>
              <a:rPr lang="en-US" altLang="ko-KR" sz="2800" dirty="0" smtClean="0"/>
              <a:t>well tolerated</a:t>
            </a:r>
          </a:p>
          <a:p>
            <a:r>
              <a:rPr lang="en-US" altLang="ko-KR" sz="2800" dirty="0" smtClean="0"/>
              <a:t>The difference in FVC outcomes in the two studies </a:t>
            </a:r>
          </a:p>
          <a:p>
            <a:pPr lvl="1"/>
            <a:r>
              <a:rPr lang="en-US" altLang="ko-KR" sz="2400" dirty="0" smtClean="0"/>
              <a:t>Partly </a:t>
            </a:r>
            <a:r>
              <a:rPr lang="en-US" altLang="ko-KR" sz="2400" dirty="0" smtClean="0"/>
              <a:t>attributable to </a:t>
            </a:r>
            <a:r>
              <a:rPr lang="en-US" altLang="ko-KR" sz="2400" dirty="0"/>
              <a:t>a </a:t>
            </a:r>
            <a:r>
              <a:rPr lang="en-US" altLang="ko-KR" sz="2400" dirty="0">
                <a:solidFill>
                  <a:srgbClr val="FFFF00"/>
                </a:solidFill>
              </a:rPr>
              <a:t>lower than expected rate </a:t>
            </a:r>
            <a:r>
              <a:rPr lang="en-US" altLang="ko-KR" sz="2400" dirty="0"/>
              <a:t>of </a:t>
            </a:r>
            <a:r>
              <a:rPr lang="en-US" altLang="ko-KR" sz="2400" dirty="0">
                <a:solidFill>
                  <a:srgbClr val="FFFF00"/>
                </a:solidFill>
              </a:rPr>
              <a:t>FVC decline </a:t>
            </a:r>
            <a:r>
              <a:rPr lang="en-US" altLang="ko-KR" sz="2400" dirty="0"/>
              <a:t>in </a:t>
            </a:r>
            <a:r>
              <a:rPr lang="en-US" altLang="ko-KR" sz="2400" dirty="0" smtClean="0">
                <a:solidFill>
                  <a:srgbClr val="FFFF00"/>
                </a:solidFill>
              </a:rPr>
              <a:t>study 006 after </a:t>
            </a:r>
            <a:r>
              <a:rPr lang="en-US" altLang="ko-KR" sz="2400" dirty="0">
                <a:solidFill>
                  <a:srgbClr val="FFFF00"/>
                </a:solidFill>
              </a:rPr>
              <a:t>1 </a:t>
            </a:r>
            <a:r>
              <a:rPr lang="en-US" altLang="ko-KR" sz="2400" dirty="0" smtClean="0">
                <a:solidFill>
                  <a:srgbClr val="FFFF00"/>
                </a:solidFill>
              </a:rPr>
              <a:t>year</a:t>
            </a:r>
          </a:p>
          <a:p>
            <a:pPr lvl="1"/>
            <a:r>
              <a:rPr lang="en-US" altLang="ko-KR" sz="2400" dirty="0" smtClean="0"/>
              <a:t>Magnitude </a:t>
            </a:r>
            <a:r>
              <a:rPr lang="en-US" altLang="ko-KR" sz="2400" dirty="0"/>
              <a:t>of decline over </a:t>
            </a:r>
            <a:r>
              <a:rPr lang="en-US" altLang="ko-KR" sz="2400" dirty="0" smtClean="0"/>
              <a:t>time was </a:t>
            </a:r>
            <a:r>
              <a:rPr lang="en-US" altLang="ko-KR" sz="2400" dirty="0"/>
              <a:t>similar in the two </a:t>
            </a:r>
            <a:r>
              <a:rPr lang="en-US" altLang="ko-KR" sz="2400" dirty="0" err="1"/>
              <a:t>pirfenidone</a:t>
            </a:r>
            <a:r>
              <a:rPr lang="en-US" altLang="ko-KR" sz="2400" dirty="0"/>
              <a:t> groups, those in </a:t>
            </a:r>
            <a:r>
              <a:rPr lang="en-US" altLang="ko-KR" sz="2400" dirty="0" smtClean="0"/>
              <a:t>the two </a:t>
            </a:r>
            <a:r>
              <a:rPr lang="en-US" altLang="ko-KR" sz="2400" dirty="0"/>
              <a:t>placebo groups </a:t>
            </a:r>
            <a:r>
              <a:rPr lang="en-US" altLang="ko-KR" sz="2400" dirty="0" smtClean="0"/>
              <a:t>differed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227897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Discussion (3)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/>
            <a:r>
              <a:rPr lang="en-US" altLang="ko-KR" sz="2000" dirty="0" smtClean="0"/>
              <a:t>Study </a:t>
            </a:r>
            <a:r>
              <a:rPr lang="en-US" altLang="ko-KR" sz="2000" dirty="0"/>
              <a:t>006 had a </a:t>
            </a:r>
            <a:r>
              <a:rPr lang="en-US" altLang="ko-KR" sz="2000" dirty="0" smtClean="0"/>
              <a:t>greater proportion </a:t>
            </a:r>
            <a:r>
              <a:rPr lang="en-US" altLang="ko-KR" sz="2000" dirty="0"/>
              <a:t>of patients with </a:t>
            </a:r>
            <a:r>
              <a:rPr lang="en-US" altLang="ko-KR" sz="2000" dirty="0">
                <a:solidFill>
                  <a:srgbClr val="FFFF00"/>
                </a:solidFill>
              </a:rPr>
              <a:t>a recent diagnosis </a:t>
            </a:r>
            <a:r>
              <a:rPr lang="en-US" altLang="ko-KR" sz="2000" dirty="0" smtClean="0">
                <a:solidFill>
                  <a:srgbClr val="FFFF00"/>
                </a:solidFill>
              </a:rPr>
              <a:t>of IPF</a:t>
            </a:r>
          </a:p>
          <a:p>
            <a:pPr lvl="2"/>
            <a:r>
              <a:rPr lang="en-US" altLang="ko-KR" sz="2000" dirty="0" smtClean="0"/>
              <a:t>The </a:t>
            </a:r>
            <a:r>
              <a:rPr lang="en-US" altLang="ko-KR" sz="2000" dirty="0"/>
              <a:t>placebo group </a:t>
            </a:r>
            <a:r>
              <a:rPr lang="en-US" altLang="ko-KR" sz="2000" dirty="0" smtClean="0"/>
              <a:t>in study </a:t>
            </a:r>
            <a:r>
              <a:rPr lang="en-US" altLang="ko-KR" sz="2000" dirty="0"/>
              <a:t>006 had a greater proportion of patients </a:t>
            </a:r>
            <a:r>
              <a:rPr lang="en-US" altLang="ko-KR" sz="2000" dirty="0" smtClean="0"/>
              <a:t>with </a:t>
            </a:r>
            <a:r>
              <a:rPr lang="en-US" altLang="ko-KR" sz="2000" dirty="0" smtClean="0">
                <a:solidFill>
                  <a:srgbClr val="FFFF00"/>
                </a:solidFill>
              </a:rPr>
              <a:t>obstructive </a:t>
            </a:r>
            <a:r>
              <a:rPr lang="en-US" altLang="ko-KR" sz="2000" dirty="0">
                <a:solidFill>
                  <a:srgbClr val="FFFF00"/>
                </a:solidFill>
              </a:rPr>
              <a:t>airway </a:t>
            </a:r>
            <a:r>
              <a:rPr lang="en-US" altLang="ko-KR" sz="2000" dirty="0" smtClean="0">
                <a:solidFill>
                  <a:srgbClr val="FFFF00"/>
                </a:solidFill>
              </a:rPr>
              <a:t>disease</a:t>
            </a:r>
          </a:p>
          <a:p>
            <a:pPr marL="457200" lvl="1" indent="0">
              <a:buNone/>
            </a:pPr>
            <a:r>
              <a:rPr lang="en-US" altLang="ko-KR" sz="2400" dirty="0" smtClean="0"/>
              <a:t>-&gt; associated with reduced </a:t>
            </a:r>
            <a:r>
              <a:rPr lang="en-US" altLang="ko-KR" sz="2400" dirty="0"/>
              <a:t>FVC </a:t>
            </a:r>
            <a:r>
              <a:rPr lang="en-US" altLang="ko-KR" sz="2400" dirty="0" smtClean="0"/>
              <a:t>decline</a:t>
            </a:r>
          </a:p>
          <a:p>
            <a:r>
              <a:rPr lang="en-US" altLang="ko-KR" sz="2800" dirty="0"/>
              <a:t>The collective data provide evidence that </a:t>
            </a:r>
            <a:r>
              <a:rPr lang="en-US" altLang="ko-KR" sz="2800" dirty="0" err="1" smtClean="0"/>
              <a:t>pirfenidone</a:t>
            </a:r>
            <a:r>
              <a:rPr lang="en-US" altLang="ko-KR" sz="2800" dirty="0"/>
              <a:t> </a:t>
            </a:r>
            <a:r>
              <a:rPr lang="en-US" altLang="ko-KR" sz="2800" dirty="0" smtClean="0"/>
              <a:t>reduces </a:t>
            </a:r>
            <a:r>
              <a:rPr lang="en-US" altLang="ko-KR" sz="2800" dirty="0"/>
              <a:t>decline in lung function in patients </a:t>
            </a:r>
            <a:r>
              <a:rPr lang="en-US" altLang="ko-KR" sz="2800" dirty="0" smtClean="0"/>
              <a:t>with IPF</a:t>
            </a:r>
          </a:p>
          <a:p>
            <a:pPr lvl="1"/>
            <a:r>
              <a:rPr lang="en-US" altLang="ko-KR" sz="2400" dirty="0" smtClean="0"/>
              <a:t>Pooled FVC data provide evidence for a </a:t>
            </a:r>
            <a:r>
              <a:rPr lang="en-US" altLang="ko-KR" sz="2400" dirty="0" err="1" smtClean="0"/>
              <a:t>pirfenidone</a:t>
            </a:r>
            <a:r>
              <a:rPr lang="en-US" altLang="ko-KR" sz="2400" dirty="0" smtClean="0"/>
              <a:t> treatment effect</a:t>
            </a:r>
          </a:p>
          <a:p>
            <a:pPr lvl="1"/>
            <a:r>
              <a:rPr lang="en-US" altLang="ko-KR" sz="2400" dirty="0" smtClean="0"/>
              <a:t>Efficacy </a:t>
            </a:r>
            <a:r>
              <a:rPr lang="en-US" altLang="ko-KR" sz="2400" dirty="0" smtClean="0">
                <a:solidFill>
                  <a:srgbClr val="FFFF00"/>
                </a:solidFill>
              </a:rPr>
              <a:t>dose response relation </a:t>
            </a:r>
            <a:r>
              <a:rPr lang="en-US" altLang="ko-KR" sz="2400" dirty="0" smtClean="0"/>
              <a:t>was noted in study 004</a:t>
            </a:r>
          </a:p>
          <a:p>
            <a:endParaRPr lang="en-US" altLang="ko-KR" sz="2800" dirty="0" smtClean="0"/>
          </a:p>
        </p:txBody>
      </p:sp>
    </p:spTree>
    <p:extLst>
      <p:ext uri="{BB962C8B-B14F-4D97-AF65-F5344CB8AC3E}">
        <p14:creationId xmlns:p14="http://schemas.microsoft.com/office/powerpoint/2010/main" val="33845979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Discussion (4)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800" dirty="0" smtClean="0"/>
              <a:t>In </a:t>
            </a:r>
            <a:r>
              <a:rPr lang="en-US" altLang="ko-KR" sz="2800" dirty="0"/>
              <a:t>the pooled analysis </a:t>
            </a:r>
            <a:r>
              <a:rPr lang="en-US" altLang="ko-KR" sz="2800" dirty="0" smtClean="0"/>
              <a:t>of categorical </a:t>
            </a:r>
            <a:r>
              <a:rPr lang="en-US" altLang="ko-KR" sz="2800" dirty="0"/>
              <a:t>FVC </a:t>
            </a:r>
            <a:r>
              <a:rPr lang="en-US" altLang="ko-KR" sz="2800" dirty="0" smtClean="0"/>
              <a:t>change</a:t>
            </a:r>
          </a:p>
          <a:p>
            <a:pPr lvl="1"/>
            <a:r>
              <a:rPr lang="en-US" altLang="ko-KR" sz="2400" dirty="0" err="1" smtClean="0"/>
              <a:t>Pirfenidone</a:t>
            </a:r>
            <a:r>
              <a:rPr lang="en-US" altLang="ko-KR" sz="2400" dirty="0" smtClean="0"/>
              <a:t> </a:t>
            </a:r>
            <a:r>
              <a:rPr lang="en-US" altLang="ko-KR" sz="2400" dirty="0"/>
              <a:t>reduced </a:t>
            </a:r>
            <a:r>
              <a:rPr lang="en-US" altLang="ko-KR" sz="2400" dirty="0" smtClean="0"/>
              <a:t>the proportion </a:t>
            </a:r>
            <a:r>
              <a:rPr lang="en-US" altLang="ko-KR" sz="2400" dirty="0"/>
              <a:t>of patients with a 10% or more decrement </a:t>
            </a:r>
            <a:r>
              <a:rPr lang="en-US" altLang="ko-KR" sz="2400" dirty="0" smtClean="0"/>
              <a:t>by 30</a:t>
            </a:r>
            <a:r>
              <a:rPr lang="en-US" altLang="ko-KR" sz="2400" dirty="0"/>
              <a:t>% compared with </a:t>
            </a:r>
            <a:r>
              <a:rPr lang="en-US" altLang="ko-KR" sz="2400" dirty="0" smtClean="0"/>
              <a:t>placebo</a:t>
            </a:r>
          </a:p>
          <a:p>
            <a:r>
              <a:rPr lang="en-US" altLang="ko-KR" sz="2800" dirty="0" err="1" smtClean="0"/>
              <a:t>Pirfenidone</a:t>
            </a:r>
            <a:r>
              <a:rPr lang="en-US" altLang="ko-KR" sz="2800" dirty="0" smtClean="0"/>
              <a:t> was associated with</a:t>
            </a:r>
          </a:p>
          <a:p>
            <a:pPr lvl="1"/>
            <a:r>
              <a:rPr lang="en-US" altLang="ko-KR" sz="2400" dirty="0" smtClean="0"/>
              <a:t>26% reduction in the risk of death or disease progression in analyses of </a:t>
            </a:r>
            <a:r>
              <a:rPr lang="en-US" altLang="ko-KR" sz="2400" dirty="0" smtClean="0">
                <a:solidFill>
                  <a:srgbClr val="FFFF00"/>
                </a:solidFill>
              </a:rPr>
              <a:t>progression-free survival</a:t>
            </a:r>
          </a:p>
          <a:p>
            <a:pPr lvl="1"/>
            <a:r>
              <a:rPr lang="en-US" altLang="ko-KR" sz="2400" dirty="0" smtClean="0"/>
              <a:t>31% reduced mean decline in </a:t>
            </a:r>
            <a:r>
              <a:rPr lang="en-US" altLang="ko-KR" sz="2400" dirty="0" smtClean="0">
                <a:solidFill>
                  <a:srgbClr val="FFFF00"/>
                </a:solidFill>
              </a:rPr>
              <a:t>6MWT</a:t>
            </a:r>
            <a:r>
              <a:rPr lang="en-US" altLang="ko-KR" sz="2400" dirty="0" smtClean="0"/>
              <a:t> at week 72</a:t>
            </a:r>
          </a:p>
          <a:p>
            <a:pPr lvl="1"/>
            <a:r>
              <a:rPr lang="en-US" altLang="ko-KR" sz="2400" dirty="0" smtClean="0"/>
              <a:t>Favorable direction of effect on mortality</a:t>
            </a:r>
          </a:p>
          <a:p>
            <a:pPr lvl="1">
              <a:buNone/>
            </a:pPr>
            <a:r>
              <a:rPr lang="en-US" altLang="ko-KR" sz="2400" dirty="0" smtClean="0"/>
              <a:t>=&gt; Consistency with other phase 3 studies</a:t>
            </a:r>
            <a:endParaRPr lang="ko-KR" altLang="en-US" sz="2400" dirty="0" smtClean="0"/>
          </a:p>
          <a:p>
            <a:pPr lvl="1">
              <a:buNone/>
            </a:pPr>
            <a:endParaRPr lang="en-US" altLang="ko-KR" sz="2400" dirty="0" smtClean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974296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Discussion (5)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800" dirty="0" smtClean="0"/>
              <a:t>Phase III clinical trial in Japan</a:t>
            </a:r>
          </a:p>
          <a:p>
            <a:pPr lvl="1"/>
            <a:r>
              <a:rPr lang="en-US" altLang="ko-KR" sz="2400" dirty="0" smtClean="0">
                <a:solidFill>
                  <a:srgbClr val="FFFF00"/>
                </a:solidFill>
              </a:rPr>
              <a:t>Decline in VC </a:t>
            </a:r>
            <a:r>
              <a:rPr lang="en-US" altLang="ko-KR" sz="2400" dirty="0" smtClean="0"/>
              <a:t>was significantly reduced at week 52 with a similar magnitude of effect to that at week 48</a:t>
            </a:r>
          </a:p>
          <a:p>
            <a:r>
              <a:rPr lang="en-US" altLang="ko-KR" sz="2800" dirty="0" smtClean="0"/>
              <a:t>Independent Cochrane meta-analysis of all three phase 3 trials</a:t>
            </a:r>
          </a:p>
          <a:p>
            <a:pPr lvl="1"/>
            <a:r>
              <a:rPr lang="en-US" altLang="ko-KR" sz="2400" dirty="0" smtClean="0"/>
              <a:t>Significant improvement in </a:t>
            </a:r>
            <a:r>
              <a:rPr lang="en-US" altLang="ko-KR" sz="2400" dirty="0" smtClean="0">
                <a:solidFill>
                  <a:srgbClr val="FFFF00"/>
                </a:solidFill>
              </a:rPr>
              <a:t>progression-free survival </a:t>
            </a:r>
            <a:r>
              <a:rPr lang="en-US" altLang="ko-KR" sz="2400" dirty="0" smtClean="0"/>
              <a:t>, reductions in </a:t>
            </a:r>
            <a:r>
              <a:rPr lang="en-US" altLang="ko-KR" sz="2400" dirty="0" smtClean="0">
                <a:solidFill>
                  <a:srgbClr val="FFFF00"/>
                </a:solidFill>
              </a:rPr>
              <a:t>lung function</a:t>
            </a:r>
          </a:p>
          <a:p>
            <a:r>
              <a:rPr lang="en-US" altLang="ko-KR" sz="2800" dirty="0" smtClean="0"/>
              <a:t>Limitations </a:t>
            </a:r>
          </a:p>
          <a:p>
            <a:pPr lvl="1"/>
            <a:r>
              <a:rPr lang="en-US" altLang="ko-KR" sz="2400" dirty="0" smtClean="0"/>
              <a:t>Enrolled patients with </a:t>
            </a:r>
            <a:r>
              <a:rPr lang="en-US" altLang="ko-KR" sz="2400" dirty="0" smtClean="0">
                <a:solidFill>
                  <a:srgbClr val="FFFF00"/>
                </a:solidFill>
              </a:rPr>
              <a:t>mild to moderate IPF </a:t>
            </a:r>
            <a:r>
              <a:rPr lang="en-US" altLang="ko-KR" sz="2400" dirty="0" smtClean="0"/>
              <a:t>and few </a:t>
            </a:r>
            <a:r>
              <a:rPr lang="en-US" altLang="ko-KR" sz="2400" dirty="0" err="1" smtClean="0"/>
              <a:t>comorbidities</a:t>
            </a:r>
            <a:endParaRPr lang="en-US" altLang="ko-KR" sz="2400" dirty="0" smtClean="0"/>
          </a:p>
          <a:p>
            <a:endParaRPr lang="ko-KR" altLang="en-US" b="1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Discussion (6)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altLang="ko-KR" sz="2400" dirty="0" smtClean="0"/>
              <a:t>Concomitant </a:t>
            </a:r>
            <a:r>
              <a:rPr lang="en-US" altLang="ko-KR" sz="2400" dirty="0"/>
              <a:t>administration of </a:t>
            </a:r>
            <a:r>
              <a:rPr lang="en-US" altLang="ko-KR" sz="2400" dirty="0" smtClean="0"/>
              <a:t>other treatments </a:t>
            </a:r>
            <a:r>
              <a:rPr lang="en-US" altLang="ko-KR" sz="2400" dirty="0"/>
              <a:t>for idiopathic pulmonary </a:t>
            </a:r>
            <a:r>
              <a:rPr lang="en-US" altLang="ko-KR" sz="2400" dirty="0" smtClean="0"/>
              <a:t>fibrosis was prohibited</a:t>
            </a:r>
          </a:p>
          <a:p>
            <a:pPr lvl="1">
              <a:buNone/>
            </a:pPr>
            <a:r>
              <a:rPr lang="en-US" altLang="ko-KR" sz="2400" dirty="0" smtClean="0"/>
              <a:t>: Effect </a:t>
            </a:r>
            <a:r>
              <a:rPr lang="en-US" altLang="ko-KR" sz="2400" dirty="0"/>
              <a:t>of these therapies </a:t>
            </a:r>
            <a:r>
              <a:rPr lang="en-US" altLang="ko-KR" sz="2400" dirty="0" smtClean="0"/>
              <a:t>in patients </a:t>
            </a:r>
            <a:r>
              <a:rPr lang="en-US" altLang="ko-KR" sz="2400" dirty="0"/>
              <a:t>given </a:t>
            </a:r>
            <a:r>
              <a:rPr lang="en-US" altLang="ko-KR" sz="2400" dirty="0" err="1"/>
              <a:t>pirfenidone</a:t>
            </a:r>
            <a:r>
              <a:rPr lang="en-US" altLang="ko-KR" sz="2400" dirty="0"/>
              <a:t> is not </a:t>
            </a:r>
            <a:r>
              <a:rPr lang="en-US" altLang="ko-KR" sz="2400" dirty="0" smtClean="0"/>
              <a:t>known</a:t>
            </a:r>
          </a:p>
          <a:p>
            <a:pPr lvl="1"/>
            <a:r>
              <a:rPr lang="en-US" altLang="ko-KR" sz="2400" dirty="0" smtClean="0"/>
              <a:t>Effect </a:t>
            </a:r>
            <a:r>
              <a:rPr lang="en-US" altLang="ko-KR" sz="2400" dirty="0"/>
              <a:t>of </a:t>
            </a:r>
            <a:r>
              <a:rPr lang="en-US" altLang="ko-KR" sz="2400" dirty="0" smtClean="0"/>
              <a:t>treatment for </a:t>
            </a:r>
            <a:r>
              <a:rPr lang="en-US" altLang="ko-KR" sz="2400" dirty="0"/>
              <a:t>longer than 72 weeks on pulmonary function </a:t>
            </a:r>
            <a:r>
              <a:rPr lang="en-US" altLang="ko-KR" sz="2400" dirty="0" smtClean="0"/>
              <a:t>and disease </a:t>
            </a:r>
            <a:r>
              <a:rPr lang="en-US" altLang="ko-KR" sz="2400" dirty="0"/>
              <a:t>status is not known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4829493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Conclusion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800" dirty="0" smtClean="0"/>
              <a:t>IPF remains </a:t>
            </a:r>
            <a:r>
              <a:rPr lang="en-US" altLang="ko-KR" sz="2800" dirty="0"/>
              <a:t>a </a:t>
            </a:r>
            <a:r>
              <a:rPr lang="en-US" altLang="ko-KR" sz="2800" dirty="0" smtClean="0"/>
              <a:t>progressive and </a:t>
            </a:r>
            <a:r>
              <a:rPr lang="en-US" altLang="ko-KR" sz="2800" dirty="0"/>
              <a:t>fatal </a:t>
            </a:r>
            <a:r>
              <a:rPr lang="en-US" altLang="ko-KR" sz="2800" dirty="0" smtClean="0"/>
              <a:t>disorder </a:t>
            </a:r>
            <a:endParaRPr lang="en-US" altLang="ko-KR" sz="2800" dirty="0"/>
          </a:p>
          <a:p>
            <a:r>
              <a:rPr lang="en-US" altLang="ko-KR" sz="2800" dirty="0" smtClean="0"/>
              <a:t>No treatment </a:t>
            </a:r>
            <a:r>
              <a:rPr lang="en-US" altLang="ko-KR" sz="2800" dirty="0"/>
              <a:t>so far has </a:t>
            </a:r>
            <a:r>
              <a:rPr lang="en-US" altLang="ko-KR" sz="2800" dirty="0" smtClean="0"/>
              <a:t>been shown </a:t>
            </a:r>
            <a:r>
              <a:rPr lang="en-US" altLang="ko-KR" sz="2800" dirty="0"/>
              <a:t>to be </a:t>
            </a:r>
            <a:r>
              <a:rPr lang="en-US" altLang="ko-KR" sz="2800" dirty="0" smtClean="0"/>
              <a:t>efficacious</a:t>
            </a:r>
          </a:p>
          <a:p>
            <a:r>
              <a:rPr lang="en-US" altLang="ko-KR" sz="2800" dirty="0"/>
              <a:t>The data from these two </a:t>
            </a:r>
            <a:r>
              <a:rPr lang="en-US" altLang="ko-KR" sz="2800" dirty="0" smtClean="0"/>
              <a:t>phase </a:t>
            </a:r>
            <a:r>
              <a:rPr lang="en-US" altLang="ko-KR" sz="2800" dirty="0"/>
              <a:t>3 studies </a:t>
            </a:r>
            <a:endParaRPr lang="en-US" altLang="ko-KR" sz="2800" dirty="0" smtClean="0"/>
          </a:p>
          <a:p>
            <a:pPr lvl="1"/>
            <a:r>
              <a:rPr lang="en-US" altLang="ko-KR" sz="2400" dirty="0" smtClean="0"/>
              <a:t>Show benefit </a:t>
            </a:r>
            <a:r>
              <a:rPr lang="en-US" altLang="ko-KR" sz="2400" dirty="0"/>
              <a:t>and </a:t>
            </a:r>
            <a:r>
              <a:rPr lang="en-US" altLang="ko-KR" sz="2400" dirty="0" smtClean="0"/>
              <a:t>favorable </a:t>
            </a:r>
            <a:r>
              <a:rPr lang="en-US" altLang="ko-KR" sz="2400" dirty="0"/>
              <a:t>safety </a:t>
            </a:r>
            <a:r>
              <a:rPr lang="en-US" altLang="ko-KR" sz="2400" dirty="0" smtClean="0"/>
              <a:t>profile of </a:t>
            </a:r>
            <a:r>
              <a:rPr lang="en-US" altLang="ko-KR" sz="2400" dirty="0" err="1" smtClean="0"/>
              <a:t>pirfenidone</a:t>
            </a:r>
            <a:r>
              <a:rPr lang="en-US" altLang="ko-KR" sz="2400" dirty="0" smtClean="0"/>
              <a:t> </a:t>
            </a:r>
            <a:r>
              <a:rPr lang="en-US" altLang="ko-KR" sz="2400" dirty="0"/>
              <a:t>in patients with idiopathic </a:t>
            </a:r>
            <a:r>
              <a:rPr lang="en-US" altLang="ko-KR" sz="2400" dirty="0" smtClean="0"/>
              <a:t>pulmonary fibrosis</a:t>
            </a:r>
          </a:p>
          <a:p>
            <a:r>
              <a:rPr lang="en-US" altLang="ko-KR" sz="2800" dirty="0" err="1" smtClean="0"/>
              <a:t>Pirfenidone</a:t>
            </a:r>
            <a:r>
              <a:rPr lang="en-US" altLang="ko-KR" sz="2800" dirty="0" smtClean="0"/>
              <a:t> </a:t>
            </a:r>
            <a:r>
              <a:rPr lang="en-US" altLang="ko-KR" sz="2800" dirty="0"/>
              <a:t>has a </a:t>
            </a:r>
            <a:r>
              <a:rPr lang="en-US" altLang="ko-KR" sz="2800" dirty="0" smtClean="0"/>
              <a:t>favorable</a:t>
            </a:r>
            <a:r>
              <a:rPr lang="en-US" altLang="ko-KR" sz="2800" dirty="0"/>
              <a:t> </a:t>
            </a:r>
            <a:r>
              <a:rPr lang="en-US" altLang="ko-KR" sz="2800" dirty="0" smtClean="0"/>
              <a:t>benefit-risk profile </a:t>
            </a:r>
            <a:r>
              <a:rPr lang="en-US" altLang="ko-KR" sz="2800" dirty="0"/>
              <a:t>and represents a suitable </a:t>
            </a:r>
            <a:r>
              <a:rPr lang="en-US" altLang="ko-KR" sz="2800" dirty="0" smtClean="0"/>
              <a:t>treatment option </a:t>
            </a:r>
            <a:r>
              <a:rPr lang="en-US" altLang="ko-KR" sz="2800" dirty="0"/>
              <a:t>for patients </a:t>
            </a:r>
            <a:r>
              <a:rPr lang="en-US" altLang="ko-KR" sz="2800" dirty="0" smtClean="0"/>
              <a:t>with IPF 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9615861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285728"/>
            <a:ext cx="8143932" cy="3059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3500414"/>
            <a:ext cx="3855006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직사각형 9"/>
          <p:cNvSpPr/>
          <p:nvPr/>
        </p:nvSpPr>
        <p:spPr>
          <a:xfrm>
            <a:off x="4429124" y="3500438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ko-KR" sz="1400" dirty="0" smtClean="0"/>
              <a:t>(</a:t>
            </a:r>
            <a:r>
              <a:rPr lang="en-US" altLang="ko-KR" sz="1400" dirty="0" err="1" smtClean="0"/>
              <a:t>Antifibrotic</a:t>
            </a:r>
            <a:r>
              <a:rPr lang="en-US" altLang="ko-KR" sz="1400" dirty="0" smtClean="0"/>
              <a:t> </a:t>
            </a:r>
            <a:r>
              <a:rPr lang="en-US" altLang="ko-KR" sz="1400" dirty="0" smtClean="0"/>
              <a:t>action of </a:t>
            </a:r>
            <a:r>
              <a:rPr lang="en-US" altLang="ko-KR" sz="1400" dirty="0" err="1" smtClean="0"/>
              <a:t>pirfenidone</a:t>
            </a:r>
            <a:r>
              <a:rPr lang="en-US" altLang="ko-KR" sz="1400" dirty="0" smtClean="0"/>
              <a:t> and prednisolone: Different effects on pulmonary cytokines and growth factors in </a:t>
            </a:r>
            <a:r>
              <a:rPr lang="en-US" altLang="ko-KR" sz="1400" dirty="0" err="1" smtClean="0"/>
              <a:t>bleomycin</a:t>
            </a:r>
            <a:r>
              <a:rPr lang="en-US" altLang="ko-KR" sz="1400" dirty="0" smtClean="0"/>
              <a:t>-induced murine pulmonary fibrosis, </a:t>
            </a:r>
            <a:endParaRPr lang="en-US" altLang="ko-KR" sz="1400" dirty="0" smtClean="0"/>
          </a:p>
          <a:p>
            <a:r>
              <a:rPr lang="en-US" altLang="ko-KR" sz="1400" dirty="0" err="1" smtClean="0"/>
              <a:t>Hisashi</a:t>
            </a:r>
            <a:r>
              <a:rPr lang="en-US" altLang="ko-KR" sz="1400" dirty="0" smtClean="0"/>
              <a:t> </a:t>
            </a:r>
            <a:r>
              <a:rPr lang="en-US" altLang="ko-KR" sz="1400" dirty="0" smtClean="0"/>
              <a:t>Oku et al., European Journal </a:t>
            </a:r>
            <a:r>
              <a:rPr lang="en-US" altLang="ko-KR" sz="1400" dirty="0" smtClean="0"/>
              <a:t>of Pharmacology</a:t>
            </a:r>
            <a:r>
              <a:rPr lang="en-US" altLang="ko-KR" sz="1400" dirty="0" smtClean="0"/>
              <a:t>, </a:t>
            </a:r>
            <a:r>
              <a:rPr lang="en-US" altLang="ko-KR" sz="1400" dirty="0" smtClean="0"/>
              <a:t>2008)</a:t>
            </a:r>
            <a:endParaRPr lang="ko-KR" alt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Introduction (3)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800" dirty="0" smtClean="0"/>
              <a:t>Phase 2 study of 107 Japanese patients</a:t>
            </a:r>
          </a:p>
          <a:p>
            <a:pPr lvl="1"/>
            <a:r>
              <a:rPr lang="en-US" altLang="ko-KR" sz="2400" dirty="0" err="1" smtClean="0"/>
              <a:t>Randomised</a:t>
            </a:r>
            <a:r>
              <a:rPr lang="en-US" altLang="ko-KR" sz="2400" dirty="0" smtClean="0"/>
              <a:t>, double-blind, placebo-controlled</a:t>
            </a:r>
          </a:p>
          <a:p>
            <a:pPr lvl="1"/>
            <a:r>
              <a:rPr lang="en-US" altLang="ko-KR" sz="2400" dirty="0" smtClean="0">
                <a:solidFill>
                  <a:srgbClr val="FFFF00"/>
                </a:solidFill>
              </a:rPr>
              <a:t>Reduced decline </a:t>
            </a:r>
            <a:r>
              <a:rPr lang="en-US" altLang="ko-KR" sz="2400" dirty="0" smtClean="0"/>
              <a:t>in the mean change in </a:t>
            </a:r>
            <a:r>
              <a:rPr lang="en-US" altLang="ko-KR" sz="2400" dirty="0" smtClean="0">
                <a:solidFill>
                  <a:srgbClr val="FFFF00"/>
                </a:solidFill>
              </a:rPr>
              <a:t>vital capacity </a:t>
            </a:r>
            <a:r>
              <a:rPr lang="en-US" altLang="ko-KR" sz="2400" dirty="0" smtClean="0"/>
              <a:t>in </a:t>
            </a:r>
            <a:r>
              <a:rPr lang="en-US" altLang="ko-KR" sz="2400" dirty="0" err="1" smtClean="0"/>
              <a:t>pirfenidone</a:t>
            </a:r>
            <a:r>
              <a:rPr lang="en-US" altLang="ko-KR" sz="2400" dirty="0" smtClean="0"/>
              <a:t>-treated patients (p=0.037)</a:t>
            </a:r>
          </a:p>
          <a:p>
            <a:pPr lvl="1"/>
            <a:r>
              <a:rPr lang="en-US" altLang="ko-KR" sz="2400" dirty="0" smtClean="0"/>
              <a:t>Led to three phase 3 studies</a:t>
            </a:r>
          </a:p>
          <a:p>
            <a:r>
              <a:rPr lang="en-US" altLang="ko-KR" sz="2800" dirty="0" smtClean="0"/>
              <a:t>Japanese phase 3 study of 275 patients</a:t>
            </a:r>
          </a:p>
          <a:p>
            <a:pPr lvl="1"/>
            <a:r>
              <a:rPr lang="en-US" altLang="ko-KR" sz="2400" dirty="0" err="1" smtClean="0"/>
              <a:t>Pirfenidone</a:t>
            </a:r>
            <a:r>
              <a:rPr lang="en-US" altLang="ko-KR" sz="2400" dirty="0" smtClean="0"/>
              <a:t> reduced mean change in </a:t>
            </a:r>
            <a:r>
              <a:rPr lang="en-US" altLang="ko-KR" sz="2400" dirty="0" smtClean="0">
                <a:solidFill>
                  <a:srgbClr val="FFFF00"/>
                </a:solidFill>
              </a:rPr>
              <a:t>vital capacity </a:t>
            </a:r>
            <a:r>
              <a:rPr lang="en-US" altLang="ko-KR" sz="2400" dirty="0" smtClean="0"/>
              <a:t>at week 52 (p=0.042) </a:t>
            </a:r>
          </a:p>
          <a:p>
            <a:pPr lvl="1"/>
            <a:r>
              <a:rPr lang="en-US" altLang="ko-KR" sz="2400" dirty="0" smtClean="0"/>
              <a:t>Improved </a:t>
            </a:r>
            <a:r>
              <a:rPr lang="en-US" altLang="ko-KR" sz="2400" dirty="0" smtClean="0">
                <a:solidFill>
                  <a:srgbClr val="FFFF00"/>
                </a:solidFill>
              </a:rPr>
              <a:t>progression-free survival time </a:t>
            </a:r>
            <a:r>
              <a:rPr lang="en-US" altLang="ko-KR" sz="2400" dirty="0" smtClean="0"/>
              <a:t>(p=0.028)</a:t>
            </a:r>
          </a:p>
          <a:p>
            <a:pPr lvl="1">
              <a:buNone/>
            </a:pPr>
            <a:r>
              <a:rPr lang="en-US" altLang="ko-KR" sz="2400" dirty="0" smtClean="0"/>
              <a:t>=&gt; approval of </a:t>
            </a:r>
            <a:r>
              <a:rPr lang="en-US" altLang="ko-KR" sz="2400" dirty="0" err="1" smtClean="0"/>
              <a:t>pirfenidone</a:t>
            </a:r>
            <a:r>
              <a:rPr lang="en-US" altLang="ko-KR" sz="2400" dirty="0" smtClean="0"/>
              <a:t> in Japan for the treatment of idiopathic pulmonary fibrosis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Introduction (4)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800" dirty="0" smtClean="0"/>
              <a:t>The CAPACITY (Clinical Studies Assessing </a:t>
            </a:r>
            <a:r>
              <a:rPr lang="en-US" altLang="ko-KR" sz="2800" dirty="0" err="1" smtClean="0"/>
              <a:t>Pirfenidone</a:t>
            </a:r>
            <a:r>
              <a:rPr lang="en-US" altLang="ko-KR" sz="2800" dirty="0" smtClean="0"/>
              <a:t> in idiopathic pulmonary </a:t>
            </a:r>
            <a:r>
              <a:rPr lang="en-US" altLang="ko-KR" sz="2800" dirty="0" err="1" smtClean="0"/>
              <a:t>fi</a:t>
            </a:r>
            <a:r>
              <a:rPr lang="en-US" altLang="ko-KR" sz="2800" dirty="0" smtClean="0"/>
              <a:t> </a:t>
            </a:r>
            <a:r>
              <a:rPr lang="en-US" altLang="ko-KR" sz="2800" dirty="0" err="1" smtClean="0"/>
              <a:t>brosis</a:t>
            </a:r>
            <a:r>
              <a:rPr lang="en-US" altLang="ko-KR" sz="2800" dirty="0" smtClean="0"/>
              <a:t>: Research of Efficacy and Safety Outcomes) </a:t>
            </a:r>
            <a:r>
              <a:rPr lang="en-US" altLang="ko-KR" sz="2800" dirty="0" err="1" smtClean="0"/>
              <a:t>programme</a:t>
            </a:r>
            <a:endParaRPr lang="en-US" altLang="ko-KR" sz="2800" dirty="0" smtClean="0"/>
          </a:p>
          <a:p>
            <a:pPr lvl="1"/>
            <a:r>
              <a:rPr lang="en-US" altLang="ko-KR" sz="2400" dirty="0" smtClean="0"/>
              <a:t>Included two similar multinational trials (studies 004 and 006)</a:t>
            </a:r>
          </a:p>
          <a:p>
            <a:pPr lvl="1"/>
            <a:r>
              <a:rPr lang="en-US" altLang="ko-KR" sz="2400" dirty="0" smtClean="0"/>
              <a:t>Designed to confirm the effect of </a:t>
            </a:r>
            <a:r>
              <a:rPr lang="en-US" altLang="ko-KR" sz="2400" dirty="0" err="1" smtClean="0">
                <a:solidFill>
                  <a:srgbClr val="FFFF00"/>
                </a:solidFill>
              </a:rPr>
              <a:t>pirfenidone</a:t>
            </a:r>
            <a:r>
              <a:rPr lang="en-US" altLang="ko-KR" sz="2400" dirty="0" smtClean="0"/>
              <a:t> on </a:t>
            </a:r>
            <a:r>
              <a:rPr lang="en-US" altLang="ko-KR" sz="2400" dirty="0" smtClean="0">
                <a:solidFill>
                  <a:srgbClr val="FFFF00"/>
                </a:solidFill>
              </a:rPr>
              <a:t>reduction of decline in lung function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0" dirty="0" smtClean="0"/>
              <a:t>Methods (1)</a:t>
            </a:r>
            <a:endParaRPr lang="ko-KR" altLang="en-US" b="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800" dirty="0" smtClean="0"/>
              <a:t>Patients</a:t>
            </a:r>
          </a:p>
          <a:p>
            <a:pPr lvl="1"/>
            <a:r>
              <a:rPr lang="en-US" altLang="ko-KR" sz="2400" dirty="0" smtClean="0"/>
              <a:t>110 </a:t>
            </a:r>
            <a:r>
              <a:rPr lang="en-US" altLang="ko-KR" sz="2400" dirty="0" err="1" smtClean="0"/>
              <a:t>centres</a:t>
            </a:r>
            <a:r>
              <a:rPr lang="en-US" altLang="ko-KR" sz="2400" dirty="0" smtClean="0"/>
              <a:t> in 13 countries, studies 004 and 006</a:t>
            </a:r>
          </a:p>
          <a:p>
            <a:pPr lvl="1"/>
            <a:r>
              <a:rPr lang="en-US" altLang="ko-KR" sz="2400" dirty="0" smtClean="0"/>
              <a:t>Eligible patients</a:t>
            </a:r>
          </a:p>
          <a:p>
            <a:pPr lvl="2"/>
            <a:r>
              <a:rPr lang="en-US" altLang="ko-KR" sz="2000" dirty="0" smtClean="0"/>
              <a:t>Aged 40–80 years </a:t>
            </a:r>
          </a:p>
          <a:p>
            <a:pPr lvl="2"/>
            <a:r>
              <a:rPr lang="en-US" altLang="ko-KR" sz="2000" dirty="0" smtClean="0"/>
              <a:t>Diagnosis of IPF in the previous 48 months</a:t>
            </a:r>
          </a:p>
          <a:p>
            <a:pPr lvl="2"/>
            <a:r>
              <a:rPr lang="en-US" altLang="ko-KR" sz="2000" dirty="0" smtClean="0"/>
              <a:t>No evidence of improvement in measures of disease severity over the preceding year</a:t>
            </a:r>
          </a:p>
          <a:p>
            <a:pPr lvl="1"/>
            <a:r>
              <a:rPr lang="en-US" altLang="ko-KR" sz="2400" dirty="0" smtClean="0"/>
              <a:t>Inclusion criteria</a:t>
            </a:r>
          </a:p>
          <a:p>
            <a:pPr lvl="2"/>
            <a:r>
              <a:rPr lang="en-US" altLang="ko-KR" sz="2000" dirty="0" smtClean="0"/>
              <a:t>Predicted FVC of at least 50%</a:t>
            </a:r>
          </a:p>
          <a:p>
            <a:pPr lvl="2"/>
            <a:r>
              <a:rPr lang="en-US" altLang="ko-KR" sz="2000" dirty="0" smtClean="0"/>
              <a:t>Predicted </a:t>
            </a:r>
            <a:r>
              <a:rPr lang="en-US" altLang="ko-KR" sz="2000" dirty="0" err="1" smtClean="0"/>
              <a:t>DLco</a:t>
            </a:r>
            <a:r>
              <a:rPr lang="en-US" altLang="ko-KR" sz="2000" dirty="0" smtClean="0"/>
              <a:t> of at least 35%, </a:t>
            </a:r>
          </a:p>
          <a:p>
            <a:pPr lvl="2"/>
            <a:r>
              <a:rPr lang="en-US" altLang="ko-KR" sz="2000" dirty="0" smtClean="0"/>
              <a:t>Either predicted FVC or predicted </a:t>
            </a:r>
            <a:r>
              <a:rPr lang="en-US" altLang="ko-KR" sz="2000" dirty="0" err="1" smtClean="0"/>
              <a:t>DLco</a:t>
            </a:r>
            <a:r>
              <a:rPr lang="en-US" altLang="ko-KR" sz="2000" dirty="0" smtClean="0"/>
              <a:t> of 90% or less</a:t>
            </a:r>
          </a:p>
          <a:p>
            <a:pPr lvl="2"/>
            <a:r>
              <a:rPr lang="en-US" altLang="ko-KR" sz="2000" dirty="0" smtClean="0"/>
              <a:t>6-min walk test (6MWT) distance of at least 150 m</a:t>
            </a:r>
          </a:p>
          <a:p>
            <a:pPr lvl="2"/>
            <a:endParaRPr lang="en-US" altLang="ko-KR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0" dirty="0" smtClean="0"/>
              <a:t>Methods (2)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/>
            <a:r>
              <a:rPr lang="en-US" altLang="ko-KR" sz="2000" dirty="0" smtClean="0"/>
              <a:t>Younger than 50 years and those not meeting protocol criteria for definite IPF </a:t>
            </a:r>
          </a:p>
          <a:p>
            <a:pPr lvl="2">
              <a:buNone/>
            </a:pPr>
            <a:r>
              <a:rPr lang="en-US" altLang="ko-KR" sz="2000" dirty="0" smtClean="0"/>
              <a:t>=&gt; Have a lung biopsy sample showing usual interstitial pneumonia</a:t>
            </a:r>
          </a:p>
          <a:p>
            <a:pPr lvl="1"/>
            <a:r>
              <a:rPr lang="en-US" altLang="ko-KR" sz="2400" dirty="0" smtClean="0"/>
              <a:t>Exclusion criteria</a:t>
            </a:r>
          </a:p>
          <a:p>
            <a:pPr lvl="2"/>
            <a:r>
              <a:rPr lang="en-US" altLang="ko-KR" sz="2000" dirty="0" smtClean="0"/>
              <a:t>Obstructive airway disease, connective tissue disease, alternative explanation for ILD, and being on a waiting list for a lung transplant</a:t>
            </a:r>
          </a:p>
          <a:p>
            <a:r>
              <a:rPr lang="en-US" altLang="ko-KR" sz="2800" dirty="0" err="1" smtClean="0"/>
              <a:t>Randomisation</a:t>
            </a:r>
            <a:r>
              <a:rPr lang="en-US" altLang="ko-KR" sz="2800" dirty="0" smtClean="0"/>
              <a:t> and masking</a:t>
            </a:r>
          </a:p>
          <a:p>
            <a:pPr lvl="1"/>
            <a:r>
              <a:rPr lang="en-US" altLang="ko-KR" sz="2400" dirty="0" smtClean="0"/>
              <a:t>In study 004 - 2:1:2 ratio to </a:t>
            </a:r>
            <a:r>
              <a:rPr lang="en-US" altLang="ko-KR" sz="2400" dirty="0" err="1" smtClean="0"/>
              <a:t>pirfenidone</a:t>
            </a:r>
            <a:r>
              <a:rPr lang="en-US" altLang="ko-KR" sz="2400" dirty="0" smtClean="0"/>
              <a:t> 2403 mg/day, </a:t>
            </a:r>
            <a:r>
              <a:rPr lang="en-US" altLang="ko-KR" sz="2400" dirty="0" err="1" smtClean="0"/>
              <a:t>pirfenidone</a:t>
            </a:r>
            <a:r>
              <a:rPr lang="en-US" altLang="ko-KR" sz="2400" dirty="0" smtClean="0"/>
              <a:t> 1197 mg/day, or placebo</a:t>
            </a:r>
          </a:p>
          <a:p>
            <a:pPr lvl="1"/>
            <a:r>
              <a:rPr lang="en-US" altLang="ko-KR" sz="2400" dirty="0" smtClean="0"/>
              <a:t>In study 006 - 1:1 ratio to </a:t>
            </a:r>
            <a:r>
              <a:rPr lang="en-US" altLang="ko-KR" sz="2400" dirty="0" err="1" smtClean="0"/>
              <a:t>pirfenidone</a:t>
            </a:r>
            <a:r>
              <a:rPr lang="en-US" altLang="ko-KR" sz="2400" dirty="0" smtClean="0"/>
              <a:t> 2403 mg/day or placebo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0" dirty="0" smtClean="0"/>
              <a:t>Methods (3)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altLang="ko-KR" sz="2400" dirty="0" smtClean="0"/>
              <a:t>Three daily doses (</a:t>
            </a:r>
            <a:r>
              <a:rPr lang="en-US" altLang="ko-KR" sz="2400" dirty="0" err="1" smtClean="0"/>
              <a:t>pirfenidone</a:t>
            </a:r>
            <a:r>
              <a:rPr lang="en-US" altLang="ko-KR" sz="2400" dirty="0" smtClean="0"/>
              <a:t> 801 mg or 399 mg) and increased to full dose over 2 weeks</a:t>
            </a:r>
          </a:p>
          <a:p>
            <a:pPr lvl="1"/>
            <a:r>
              <a:rPr lang="en-US" altLang="ko-KR" sz="2400" dirty="0" smtClean="0"/>
              <a:t>Physical examination and clinical laboratory assessments were done at weeks 2, 4, 6, and 12, and every 12 weeks thereafter</a:t>
            </a:r>
          </a:p>
          <a:p>
            <a:pPr lvl="1"/>
            <a:r>
              <a:rPr lang="en-US" altLang="ko-KR" sz="2400" dirty="0" smtClean="0"/>
              <a:t>Pulmonary function, exercise tolerance, and </a:t>
            </a:r>
            <a:r>
              <a:rPr lang="en-US" altLang="ko-KR" sz="2400" dirty="0" err="1" smtClean="0"/>
              <a:t>dysnea</a:t>
            </a:r>
            <a:r>
              <a:rPr lang="en-US" altLang="ko-KR" sz="2400" dirty="0" smtClean="0"/>
              <a:t> </a:t>
            </a:r>
          </a:p>
          <a:p>
            <a:r>
              <a:rPr lang="en-US" altLang="ko-KR" sz="2800" dirty="0" smtClean="0"/>
              <a:t>Statistical analysis</a:t>
            </a:r>
          </a:p>
          <a:p>
            <a:pPr lvl="1"/>
            <a:r>
              <a:rPr lang="en-US" altLang="ko-KR" sz="2400" dirty="0" smtClean="0"/>
              <a:t>Primary endpoint </a:t>
            </a:r>
          </a:p>
          <a:p>
            <a:pPr lvl="2"/>
            <a:r>
              <a:rPr lang="en-US" altLang="ko-KR" sz="2000" dirty="0" smtClean="0"/>
              <a:t>Change in percentage of </a:t>
            </a:r>
            <a:r>
              <a:rPr lang="en-US" altLang="ko-KR" sz="2000" dirty="0" smtClean="0">
                <a:solidFill>
                  <a:srgbClr val="FFFF00"/>
                </a:solidFill>
              </a:rPr>
              <a:t>predicted FVC </a:t>
            </a:r>
            <a:r>
              <a:rPr lang="en-US" altLang="ko-KR" sz="2000" dirty="0" smtClean="0"/>
              <a:t>from baseline to week 72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0" dirty="0" smtClean="0"/>
              <a:t>Methods (4)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altLang="ko-KR" sz="2400" dirty="0" smtClean="0"/>
              <a:t>Secondary </a:t>
            </a:r>
            <a:r>
              <a:rPr lang="en-US" altLang="ko-KR" sz="2400" dirty="0" smtClean="0"/>
              <a:t>efficacy </a:t>
            </a:r>
            <a:r>
              <a:rPr lang="en-US" altLang="ko-KR" sz="2400" dirty="0" smtClean="0"/>
              <a:t>endpoints </a:t>
            </a:r>
          </a:p>
          <a:p>
            <a:pPr lvl="2"/>
            <a:r>
              <a:rPr lang="en-US" altLang="ko-KR" sz="2000" dirty="0" smtClean="0"/>
              <a:t>Categorical FVC (5-level scale)</a:t>
            </a:r>
          </a:p>
          <a:p>
            <a:pPr lvl="2"/>
            <a:r>
              <a:rPr lang="en-US" altLang="ko-KR" sz="2000" dirty="0" smtClean="0"/>
              <a:t>Progression-free survival (time to confirmed ≥10% decline in percentage predicted FVC, ≥15% decline in percentage predicted </a:t>
            </a:r>
            <a:r>
              <a:rPr lang="en-US" altLang="ko-KR" sz="2000" dirty="0" err="1" smtClean="0"/>
              <a:t>DLco</a:t>
            </a:r>
            <a:r>
              <a:rPr lang="en-US" altLang="ko-KR" sz="2000" dirty="0" smtClean="0"/>
              <a:t> or death), </a:t>
            </a:r>
          </a:p>
          <a:p>
            <a:pPr lvl="2"/>
            <a:r>
              <a:rPr lang="en-US" altLang="ko-KR" sz="2000" dirty="0" smtClean="0"/>
              <a:t>Worsening IPF (time to acute exacerbation, death, lung transplantation, or admission to hospital for respiratory problems)</a:t>
            </a:r>
          </a:p>
          <a:p>
            <a:pPr lvl="2"/>
            <a:r>
              <a:rPr lang="en-US" altLang="ko-KR" sz="2000" dirty="0" smtClean="0"/>
              <a:t>Dyspnea </a:t>
            </a:r>
            <a:endParaRPr lang="en-US" altLang="ko-KR" sz="2000" dirty="0" smtClean="0"/>
          </a:p>
          <a:p>
            <a:pPr lvl="2"/>
            <a:r>
              <a:rPr lang="en-US" altLang="ko-KR" sz="2000" dirty="0" smtClean="0"/>
              <a:t>6MWT distance</a:t>
            </a:r>
          </a:p>
          <a:p>
            <a:pPr lvl="2"/>
            <a:r>
              <a:rPr lang="en-US" altLang="ko-KR" sz="2000" dirty="0" smtClean="0"/>
              <a:t>Worst peripheral oxygen saturation (SpO2) during the 6MWT</a:t>
            </a:r>
          </a:p>
          <a:p>
            <a:pPr lvl="2"/>
            <a:r>
              <a:rPr lang="en-US" altLang="ko-KR" sz="2000" dirty="0" smtClean="0"/>
              <a:t>Percentage predicted </a:t>
            </a:r>
            <a:r>
              <a:rPr lang="en-US" altLang="ko-KR" sz="2000" dirty="0" err="1" smtClean="0"/>
              <a:t>DLco</a:t>
            </a:r>
            <a:endParaRPr lang="en-US" altLang="ko-KR" sz="2000" dirty="0" smtClean="0"/>
          </a:p>
          <a:p>
            <a:pPr lvl="2"/>
            <a:r>
              <a:rPr lang="en-US" altLang="ko-KR" sz="2000" dirty="0" smtClean="0"/>
              <a:t>Fibrosis by use of HRCT (study 006 only</a:t>
            </a:r>
            <a:r>
              <a:rPr lang="en-US" altLang="ko-KR" sz="2000" dirty="0" smtClean="0"/>
              <a:t>)</a:t>
            </a:r>
            <a:endParaRPr lang="ko-KR" alt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7698</TotalTime>
  <Words>1558</Words>
  <Application>Microsoft Office PowerPoint</Application>
  <PresentationFormat>화면 슬라이드 쇼(4:3)</PresentationFormat>
  <Paragraphs>163</Paragraphs>
  <Slides>25</Slides>
  <Notes>16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25</vt:i4>
      </vt:variant>
    </vt:vector>
  </HeadingPairs>
  <TitlesOfParts>
    <vt:vector size="26" baseType="lpstr">
      <vt:lpstr>Office 테마</vt:lpstr>
      <vt:lpstr>Pirfenidone in patients with idiopathic pulmonary fibrosis (CAPACITY) : two randomised trials</vt:lpstr>
      <vt:lpstr>Introduction (1)</vt:lpstr>
      <vt:lpstr>PowerPoint 프레젠테이션</vt:lpstr>
      <vt:lpstr>Introduction (3)</vt:lpstr>
      <vt:lpstr>Introduction (4)</vt:lpstr>
      <vt:lpstr>Methods (1)</vt:lpstr>
      <vt:lpstr>Methods (2)</vt:lpstr>
      <vt:lpstr>Methods (3)</vt:lpstr>
      <vt:lpstr>Methods (4)</vt:lpstr>
      <vt:lpstr>PowerPoint 프레젠테이션</vt:lpstr>
      <vt:lpstr>Results (1)</vt:lpstr>
      <vt:lpstr>Results (2)</vt:lpstr>
      <vt:lpstr>Results (3)</vt:lpstr>
      <vt:lpstr>Results (4)</vt:lpstr>
      <vt:lpstr>Results (5)</vt:lpstr>
      <vt:lpstr>PowerPoint 프레젠테이션</vt:lpstr>
      <vt:lpstr>Results (7)</vt:lpstr>
      <vt:lpstr>Results (8)</vt:lpstr>
      <vt:lpstr>Discussion (1)</vt:lpstr>
      <vt:lpstr>Discussion (2)</vt:lpstr>
      <vt:lpstr>Discussion (3)</vt:lpstr>
      <vt:lpstr>Discussion (4)</vt:lpstr>
      <vt:lpstr>Discussion (5)</vt:lpstr>
      <vt:lpstr>Discussion (6)</vt:lpstr>
      <vt:lpstr>Conclusion</vt:lpstr>
    </vt:vector>
  </TitlesOfParts>
  <Company>MY_HOME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User</dc:creator>
  <cp:lastModifiedBy>임아영</cp:lastModifiedBy>
  <cp:revision>900</cp:revision>
  <dcterms:created xsi:type="dcterms:W3CDTF">2002-05-31T16:21:56Z</dcterms:created>
  <dcterms:modified xsi:type="dcterms:W3CDTF">2013-01-09T19:35:38Z</dcterms:modified>
</cp:coreProperties>
</file>