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70" r:id="rId7"/>
    <p:sldId id="278" r:id="rId8"/>
    <p:sldId id="262" r:id="rId9"/>
    <p:sldId id="263" r:id="rId10"/>
    <p:sldId id="276" r:id="rId11"/>
    <p:sldId id="272" r:id="rId12"/>
    <p:sldId id="277" r:id="rId13"/>
    <p:sldId id="279" r:id="rId14"/>
    <p:sldId id="280" r:id="rId15"/>
    <p:sldId id="281" r:id="rId16"/>
    <p:sldId id="282" r:id="rId17"/>
    <p:sldId id="284" r:id="rId18"/>
    <p:sldId id="285" r:id="rId19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96" y="4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7E298-E18B-4D74-84AA-EF2E41F607EB}" type="datetimeFigureOut">
              <a:rPr lang="ko-KR" altLang="en-US" smtClean="0"/>
              <a:t>2017-04-12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A409D0-5D6F-476A-BC67-F48E5F66F26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7246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Flow chart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A61264-504B-4631-B490-4BA610BAF57D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9145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1984D7E-22C6-49AE-B299-8C6967E53679}" type="datetimeFigureOut">
              <a:rPr lang="ko-KR" altLang="en-US" smtClean="0"/>
              <a:t>2017-04-12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C0F10A-BF2C-4D22-9868-0449B9AB8A3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6788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1984D7E-22C6-49AE-B299-8C6967E53679}" type="datetimeFigureOut">
              <a:rPr lang="ko-KR" altLang="en-US" smtClean="0"/>
              <a:t>2017-04-12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C0F10A-BF2C-4D22-9868-0449B9AB8A3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7346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1984D7E-22C6-49AE-B299-8C6967E53679}" type="datetimeFigureOut">
              <a:rPr lang="ko-KR" altLang="en-US" smtClean="0"/>
              <a:t>2017-04-12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C0F10A-BF2C-4D22-9868-0449B9AB8A3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2693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>
                <a:latin typeface="Arial Unicode MS" pitchFamily="50" charset="-127"/>
                <a:ea typeface="Arial Unicode MS" pitchFamily="50" charset="-127"/>
                <a:cs typeface="Arial Unicode MS" pitchFamily="50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 Unicode MS" pitchFamily="50" charset="-127"/>
                <a:ea typeface="Arial Unicode MS" pitchFamily="50" charset="-127"/>
                <a:cs typeface="Arial Unicode MS" pitchFamily="50" charset="-127"/>
              </a:defRPr>
            </a:lvl1pPr>
            <a:lvl2pPr>
              <a:defRPr>
                <a:latin typeface="Arial Unicode MS" pitchFamily="50" charset="-127"/>
                <a:ea typeface="Arial Unicode MS" pitchFamily="50" charset="-127"/>
                <a:cs typeface="Arial Unicode MS" pitchFamily="50" charset="-127"/>
              </a:defRPr>
            </a:lvl2pPr>
            <a:lvl3pPr>
              <a:defRPr>
                <a:latin typeface="Arial Unicode MS" pitchFamily="50" charset="-127"/>
                <a:ea typeface="Arial Unicode MS" pitchFamily="50" charset="-127"/>
                <a:cs typeface="Arial Unicode MS" pitchFamily="50" charset="-127"/>
              </a:defRPr>
            </a:lvl3pPr>
            <a:lvl4pPr>
              <a:defRPr>
                <a:latin typeface="Arial Unicode MS" pitchFamily="50" charset="-127"/>
                <a:ea typeface="Arial Unicode MS" pitchFamily="50" charset="-127"/>
                <a:cs typeface="Arial Unicode MS" pitchFamily="50" charset="-127"/>
              </a:defRPr>
            </a:lvl4pPr>
            <a:lvl5pPr>
              <a:defRPr>
                <a:latin typeface="Arial Unicode MS" pitchFamily="50" charset="-127"/>
                <a:ea typeface="Arial Unicode MS" pitchFamily="50" charset="-127"/>
                <a:cs typeface="Arial Unicode MS" pitchFamily="50" charset="-127"/>
              </a:defRPr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1984D7E-22C6-49AE-B299-8C6967E53679}" type="datetimeFigureOut">
              <a:rPr lang="ko-KR" altLang="en-US" smtClean="0"/>
              <a:t>2017-04-12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C0F10A-BF2C-4D22-9868-0449B9AB8A3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8827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1984D7E-22C6-49AE-B299-8C6967E53679}" type="datetimeFigureOut">
              <a:rPr lang="ko-KR" altLang="en-US" smtClean="0"/>
              <a:t>2017-04-12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C0F10A-BF2C-4D22-9868-0449B9AB8A3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654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1984D7E-22C6-49AE-B299-8C6967E53679}" type="datetimeFigureOut">
              <a:rPr lang="ko-KR" altLang="en-US" smtClean="0"/>
              <a:t>2017-04-12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C0F10A-BF2C-4D22-9868-0449B9AB8A3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5201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1984D7E-22C6-49AE-B299-8C6967E53679}" type="datetimeFigureOut">
              <a:rPr lang="ko-KR" altLang="en-US" smtClean="0"/>
              <a:t>2017-04-12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C0F10A-BF2C-4D22-9868-0449B9AB8A3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5449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1984D7E-22C6-49AE-B299-8C6967E53679}" type="datetimeFigureOut">
              <a:rPr lang="ko-KR" altLang="en-US" smtClean="0"/>
              <a:t>2017-04-12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C0F10A-BF2C-4D22-9868-0449B9AB8A3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0047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1984D7E-22C6-49AE-B299-8C6967E53679}" type="datetimeFigureOut">
              <a:rPr lang="ko-KR" altLang="en-US" smtClean="0"/>
              <a:t>2017-04-12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C0F10A-BF2C-4D22-9868-0449B9AB8A3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9302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1984D7E-22C6-49AE-B299-8C6967E53679}" type="datetimeFigureOut">
              <a:rPr lang="ko-KR" altLang="en-US" smtClean="0"/>
              <a:t>2017-04-12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C0F10A-BF2C-4D22-9868-0449B9AB8A3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9462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1984D7E-22C6-49AE-B299-8C6967E53679}" type="datetimeFigureOut">
              <a:rPr lang="ko-KR" altLang="en-US" smtClean="0"/>
              <a:t>2017-04-12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C0F10A-BF2C-4D22-9868-0449B9AB8A3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87869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51984D7E-22C6-49AE-B299-8C6967E53679}" type="datetimeFigureOut">
              <a:rPr lang="ko-KR" altLang="en-US" smtClean="0"/>
              <a:t>2017-04-12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95C0F10A-BF2C-4D22-9868-0449B9AB8A3C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1031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4676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latinLnBrk="1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1" fontAlgn="base" latinLnBrk="1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latinLnBrk="1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latinLnBrk="1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latinLnBrk="1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latinLnBrk="1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971477"/>
            <a:ext cx="10363200" cy="1470025"/>
          </a:xfrm>
        </p:spPr>
        <p:txBody>
          <a:bodyPr/>
          <a:lstStyle/>
          <a:p>
            <a:r>
              <a:rPr lang="en-US" altLang="ko-KR" b="1" dirty="0" smtClean="0">
                <a:solidFill>
                  <a:schemeClr val="bg1"/>
                </a:solidFill>
              </a:rPr>
              <a:t>Clinical outcome of difficult-to-wean patients with ventilator dependency at ICU discharge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4" name="Rectangle 19"/>
          <p:cNvSpPr txBox="1">
            <a:spLocks noChangeArrowheads="1"/>
          </p:cNvSpPr>
          <p:nvPr/>
        </p:nvSpPr>
        <p:spPr bwMode="gray">
          <a:xfrm>
            <a:off x="604862" y="4312318"/>
            <a:ext cx="6000792" cy="58062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ct val="40000"/>
              </a:spcAft>
              <a:defRPr/>
            </a:pPr>
            <a:r>
              <a:rPr lang="en-US" altLang="ko-KR" sz="2400" b="1" kern="0" noProof="1" smtClean="0">
                <a:solidFill>
                  <a:schemeClr val="accent4">
                    <a:lumMod val="50000"/>
                  </a:schemeClr>
                </a:solidFill>
                <a:latin typeface="Arial"/>
                <a:cs typeface="Arial"/>
              </a:rPr>
              <a:t>Lee Jung Mo</a:t>
            </a:r>
            <a:endParaRPr lang="en-US" altLang="ko-KR" sz="2400" b="1" kern="0" noProof="1">
              <a:solidFill>
                <a:schemeClr val="accent4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" name="Rectangle 19"/>
          <p:cNvSpPr txBox="1">
            <a:spLocks noChangeArrowheads="1"/>
          </p:cNvSpPr>
          <p:nvPr/>
        </p:nvSpPr>
        <p:spPr bwMode="gray">
          <a:xfrm>
            <a:off x="610689" y="4758046"/>
            <a:ext cx="6000792" cy="142876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ct val="40000"/>
              </a:spcAft>
              <a:defRPr/>
            </a:pPr>
            <a:r>
              <a:rPr lang="en-US" altLang="ko-KR" sz="1600" b="1" kern="0" noProof="1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Division of Pulmonology, </a:t>
            </a:r>
            <a:r>
              <a:rPr lang="en-US" altLang="ko-KR" sz="1600" b="1" kern="0" noProof="1" smtClean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 </a:t>
            </a:r>
          </a:p>
          <a:p>
            <a:pPr>
              <a:spcAft>
                <a:spcPct val="40000"/>
              </a:spcAft>
              <a:defRPr/>
            </a:pPr>
            <a:r>
              <a:rPr lang="en-US" altLang="ko-KR" sz="1600" b="1" kern="0" noProof="1" smtClean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Department </a:t>
            </a:r>
            <a:r>
              <a:rPr lang="en-US" altLang="ko-KR" sz="1600" b="1" kern="0" noProof="1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of Internal Medicine, </a:t>
            </a:r>
            <a:endParaRPr lang="en-US" altLang="ko-KR" sz="1600" b="1" kern="0" noProof="1" smtClean="0"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0800000" scaled="1"/>
              </a:gradFill>
              <a:latin typeface="Arial"/>
              <a:cs typeface="Arial"/>
            </a:endParaRPr>
          </a:p>
          <a:p>
            <a:pPr>
              <a:spcAft>
                <a:spcPct val="40000"/>
              </a:spcAft>
              <a:defRPr/>
            </a:pPr>
            <a:r>
              <a:rPr lang="en-US" altLang="ko-KR" sz="1600" b="1" kern="0" noProof="1" smtClean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Institute </a:t>
            </a:r>
            <a:r>
              <a:rPr lang="en-US" altLang="ko-KR" sz="1600" b="1" kern="0" noProof="1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of Chest Diseases, </a:t>
            </a:r>
            <a:endParaRPr lang="en-US" altLang="ko-KR" sz="1600" b="1" kern="0" noProof="1" smtClean="0"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0800000" scaled="1"/>
              </a:gradFill>
              <a:latin typeface="Arial"/>
              <a:cs typeface="Arial"/>
            </a:endParaRPr>
          </a:p>
          <a:p>
            <a:pPr>
              <a:spcAft>
                <a:spcPct val="40000"/>
              </a:spcAft>
              <a:defRPr/>
            </a:pPr>
            <a:r>
              <a:rPr lang="en-US" altLang="ko-KR" sz="1600" b="1" kern="0" noProof="1" smtClean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Severance hospital, </a:t>
            </a:r>
            <a:r>
              <a:rPr lang="en-US" altLang="ko-KR" sz="1600" b="1" kern="0" noProof="1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Yonsei University College of </a:t>
            </a:r>
            <a:r>
              <a:rPr lang="en-US" altLang="ko-KR" sz="1600" b="1" kern="0" noProof="1" smtClean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Medicine</a:t>
            </a:r>
            <a:endParaRPr lang="en-US" altLang="ko-KR" sz="1600" b="1" kern="0" noProof="1"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0800000" scaled="1"/>
              </a:gradFill>
              <a:latin typeface="Arial"/>
              <a:cs typeface="Arial"/>
            </a:endParaRPr>
          </a:p>
          <a:p>
            <a:pPr>
              <a:lnSpc>
                <a:spcPct val="65000"/>
              </a:lnSpc>
              <a:spcAft>
                <a:spcPct val="40000"/>
              </a:spcAft>
              <a:defRPr/>
            </a:pPr>
            <a:endParaRPr lang="en-US" altLang="ko-KR" sz="1600" kern="0" noProof="1"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0800000" scaled="1"/>
              </a:gra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32220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b="1" dirty="0" smtClean="0"/>
              <a:t>Specialized weaning unit</a:t>
            </a:r>
            <a:endParaRPr lang="ko-KR" altLang="en-US" sz="36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 smtClean="0"/>
              <a:t>Respiratory </a:t>
            </a:r>
            <a:r>
              <a:rPr lang="en-US" altLang="ko-KR" sz="2400" dirty="0"/>
              <a:t>intermediate care units (RICUs) within acute care hospitals</a:t>
            </a:r>
          </a:p>
          <a:p>
            <a:pPr lvl="1"/>
            <a:r>
              <a:rPr lang="en-US" altLang="ko-KR" sz="2000" dirty="0"/>
              <a:t>less costly than in a ICU</a:t>
            </a:r>
          </a:p>
          <a:p>
            <a:pPr lvl="1"/>
            <a:r>
              <a:rPr lang="en-US" altLang="ko-KR" sz="2000" dirty="0"/>
              <a:t>provide multidisciplinary rehabilitation</a:t>
            </a:r>
          </a:p>
          <a:p>
            <a:pPr lvl="1"/>
            <a:r>
              <a:rPr lang="en-US" altLang="ko-KR" sz="2000" dirty="0"/>
              <a:t>serve as a bridge to home care programs or long-term care </a:t>
            </a:r>
            <a:r>
              <a:rPr lang="en-US" altLang="ko-KR" sz="2000" dirty="0" smtClean="0"/>
              <a:t>facilities</a:t>
            </a:r>
          </a:p>
          <a:p>
            <a:pPr lvl="1"/>
            <a:endParaRPr lang="en-US" altLang="ko-KR" sz="2000" dirty="0"/>
          </a:p>
          <a:p>
            <a:r>
              <a:rPr lang="en-US" altLang="ko-KR" sz="2400" dirty="0"/>
              <a:t>Specialized regional weaning centers (WCs) within rehabilitation hospitals</a:t>
            </a:r>
          </a:p>
          <a:p>
            <a:pPr lvl="1"/>
            <a:r>
              <a:rPr lang="en-US" altLang="ko-KR" sz="2000" dirty="0"/>
              <a:t>treat difficult-to-wean patients transferred from several acute care hospitals</a:t>
            </a:r>
          </a:p>
          <a:p>
            <a:pPr lvl="1"/>
            <a:r>
              <a:rPr lang="en-US" altLang="ko-KR" sz="2000" dirty="0"/>
              <a:t>specialized teams (e.g., nurses, respiratory therapists, nutritionists, psychologists and speech therapists) </a:t>
            </a:r>
          </a:p>
          <a:p>
            <a:pPr lvl="1"/>
            <a:r>
              <a:rPr lang="en-US" altLang="ko-KR" sz="2000" dirty="0"/>
              <a:t>lower costs</a:t>
            </a:r>
            <a:endParaRPr lang="ko-KR" altLang="en-US" sz="2000" dirty="0"/>
          </a:p>
          <a:p>
            <a:r>
              <a:rPr lang="en-US" altLang="ko-KR" sz="2400" dirty="0"/>
              <a:t>RICU and WC </a:t>
            </a:r>
          </a:p>
          <a:p>
            <a:pPr lvl="1"/>
            <a:r>
              <a:rPr lang="en-US" altLang="ko-KR" sz="2000" dirty="0"/>
              <a:t> weaning success rate up to 80% (34~80%)</a:t>
            </a:r>
            <a:endParaRPr lang="ko-KR" altLang="en-US" sz="2000" dirty="0"/>
          </a:p>
          <a:p>
            <a:pPr lvl="1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149107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9292" y="1229788"/>
            <a:ext cx="8998451" cy="1895343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2093" y="3687764"/>
            <a:ext cx="2335650" cy="35560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44920" y="3696687"/>
            <a:ext cx="1066275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2690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3074" y="1285251"/>
            <a:ext cx="10865852" cy="438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3807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433816"/>
          </a:xfrm>
        </p:spPr>
        <p:txBody>
          <a:bodyPr/>
          <a:lstStyle/>
          <a:p>
            <a:r>
              <a:rPr lang="en-US" altLang="ko-KR" dirty="0" smtClean="0"/>
              <a:t>Mortality at 1 year</a:t>
            </a:r>
            <a:endParaRPr lang="ko-KR" altLang="en-US" dirty="0"/>
          </a:p>
        </p:txBody>
      </p:sp>
      <p:pic>
        <p:nvPicPr>
          <p:cNvPr id="6" name="내용 개체 틀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88273" y="738000"/>
            <a:ext cx="5015454" cy="61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288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458530"/>
          </a:xfrm>
        </p:spPr>
        <p:txBody>
          <a:bodyPr/>
          <a:lstStyle/>
          <a:p>
            <a:r>
              <a:rPr lang="en-US" altLang="ko-KR" dirty="0" smtClean="0"/>
              <a:t>Proportion of patients successfully liberated from </a:t>
            </a:r>
            <a:r>
              <a:rPr lang="en-US" altLang="ko-KR" dirty="0" err="1" smtClean="0"/>
              <a:t>ventilatior</a:t>
            </a:r>
            <a:endParaRPr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01836" y="834080"/>
            <a:ext cx="5788327" cy="57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8010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971477"/>
            <a:ext cx="10363200" cy="1470025"/>
          </a:xfrm>
        </p:spPr>
        <p:txBody>
          <a:bodyPr/>
          <a:lstStyle/>
          <a:p>
            <a:r>
              <a:rPr lang="en-US" altLang="ko-KR" b="1" dirty="0" smtClean="0">
                <a:solidFill>
                  <a:schemeClr val="bg1"/>
                </a:solidFill>
              </a:rPr>
              <a:t>Clinical outcome of difficult-to-wean patients with ventilator dependency at ICU discharge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4" name="Rectangle 19"/>
          <p:cNvSpPr txBox="1">
            <a:spLocks noChangeArrowheads="1"/>
          </p:cNvSpPr>
          <p:nvPr/>
        </p:nvSpPr>
        <p:spPr bwMode="gray">
          <a:xfrm>
            <a:off x="604862" y="4312318"/>
            <a:ext cx="6000792" cy="58062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ct val="40000"/>
              </a:spcAft>
              <a:defRPr/>
            </a:pPr>
            <a:r>
              <a:rPr lang="en-US" altLang="ko-KR" sz="2400" b="1" kern="0" noProof="1" smtClean="0">
                <a:solidFill>
                  <a:schemeClr val="accent4">
                    <a:lumMod val="50000"/>
                  </a:schemeClr>
                </a:solidFill>
                <a:latin typeface="Arial"/>
                <a:cs typeface="Arial"/>
              </a:rPr>
              <a:t>Lee Jung Mo</a:t>
            </a:r>
            <a:endParaRPr lang="en-US" altLang="ko-KR" sz="2400" b="1" kern="0" noProof="1">
              <a:solidFill>
                <a:schemeClr val="accent4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" name="Rectangle 19"/>
          <p:cNvSpPr txBox="1">
            <a:spLocks noChangeArrowheads="1"/>
          </p:cNvSpPr>
          <p:nvPr/>
        </p:nvSpPr>
        <p:spPr bwMode="gray">
          <a:xfrm>
            <a:off x="610689" y="4758046"/>
            <a:ext cx="6000792" cy="142876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ct val="40000"/>
              </a:spcAft>
              <a:defRPr/>
            </a:pPr>
            <a:r>
              <a:rPr lang="en-US" altLang="ko-KR" sz="1600" b="1" kern="0" noProof="1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Division of Pulmonology, </a:t>
            </a:r>
            <a:r>
              <a:rPr lang="en-US" altLang="ko-KR" sz="1600" b="1" kern="0" noProof="1" smtClean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 </a:t>
            </a:r>
          </a:p>
          <a:p>
            <a:pPr>
              <a:spcAft>
                <a:spcPct val="40000"/>
              </a:spcAft>
              <a:defRPr/>
            </a:pPr>
            <a:r>
              <a:rPr lang="en-US" altLang="ko-KR" sz="1600" b="1" kern="0" noProof="1" smtClean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Department </a:t>
            </a:r>
            <a:r>
              <a:rPr lang="en-US" altLang="ko-KR" sz="1600" b="1" kern="0" noProof="1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of Internal Medicine, </a:t>
            </a:r>
            <a:endParaRPr lang="en-US" altLang="ko-KR" sz="1600" b="1" kern="0" noProof="1" smtClean="0"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0800000" scaled="1"/>
              </a:gradFill>
              <a:latin typeface="Arial"/>
              <a:cs typeface="Arial"/>
            </a:endParaRPr>
          </a:p>
          <a:p>
            <a:pPr>
              <a:spcAft>
                <a:spcPct val="40000"/>
              </a:spcAft>
              <a:defRPr/>
            </a:pPr>
            <a:r>
              <a:rPr lang="en-US" altLang="ko-KR" sz="1600" b="1" kern="0" noProof="1" smtClean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Institute </a:t>
            </a:r>
            <a:r>
              <a:rPr lang="en-US" altLang="ko-KR" sz="1600" b="1" kern="0" noProof="1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of Chest Diseases, </a:t>
            </a:r>
            <a:endParaRPr lang="en-US" altLang="ko-KR" sz="1600" b="1" kern="0" noProof="1" smtClean="0"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0800000" scaled="1"/>
              </a:gradFill>
              <a:latin typeface="Arial"/>
              <a:cs typeface="Arial"/>
            </a:endParaRPr>
          </a:p>
          <a:p>
            <a:pPr>
              <a:spcAft>
                <a:spcPct val="40000"/>
              </a:spcAft>
              <a:defRPr/>
            </a:pPr>
            <a:r>
              <a:rPr lang="en-US" altLang="ko-KR" sz="1600" b="1" kern="0" noProof="1" smtClean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Severance hospital, </a:t>
            </a:r>
            <a:r>
              <a:rPr lang="en-US" altLang="ko-KR" sz="1600" b="1" kern="0" noProof="1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Yonsei University College of </a:t>
            </a:r>
            <a:r>
              <a:rPr lang="en-US" altLang="ko-KR" sz="1600" b="1" kern="0" noProof="1" smtClean="0">
                <a:gradFill>
                  <a:gsLst>
                    <a:gs pos="0">
                      <a:schemeClr val="tx1">
                        <a:lumMod val="85000"/>
                        <a:lumOff val="15000"/>
                      </a:schemeClr>
                    </a:gs>
                    <a:gs pos="58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10800000" scaled="1"/>
                </a:gradFill>
                <a:latin typeface="Arial"/>
                <a:cs typeface="Arial"/>
              </a:rPr>
              <a:t>Medicine</a:t>
            </a:r>
            <a:endParaRPr lang="en-US" altLang="ko-KR" sz="1600" b="1" kern="0" noProof="1"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0800000" scaled="1"/>
              </a:gradFill>
              <a:latin typeface="Arial"/>
              <a:cs typeface="Arial"/>
            </a:endParaRPr>
          </a:p>
          <a:p>
            <a:pPr>
              <a:lnSpc>
                <a:spcPct val="65000"/>
              </a:lnSpc>
              <a:spcAft>
                <a:spcPct val="40000"/>
              </a:spcAft>
              <a:defRPr/>
            </a:pPr>
            <a:endParaRPr lang="en-US" altLang="ko-KR" sz="1600" kern="0" noProof="1"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0800000" scaled="1"/>
              </a:gra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8252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719736" y="2190436"/>
            <a:ext cx="4492489" cy="6309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 smtClean="0">
                <a:solidFill>
                  <a:schemeClr val="tx1"/>
                </a:solidFill>
              </a:rPr>
              <a:t>Patient starting HMV in medical ICU</a:t>
            </a:r>
            <a:endParaRPr lang="en-US" altLang="ko-KR" sz="1600" dirty="0">
              <a:solidFill>
                <a:schemeClr val="tx1"/>
              </a:solidFill>
            </a:endParaRPr>
          </a:p>
          <a:p>
            <a:pPr algn="ctr"/>
            <a:r>
              <a:rPr lang="en-US" altLang="ko-KR" sz="1600" dirty="0">
                <a:solidFill>
                  <a:schemeClr val="tx1"/>
                </a:solidFill>
              </a:rPr>
              <a:t>N = </a:t>
            </a:r>
            <a:r>
              <a:rPr lang="en-US" altLang="ko-KR" sz="1600" dirty="0" smtClean="0">
                <a:solidFill>
                  <a:schemeClr val="tx1"/>
                </a:solidFill>
              </a:rPr>
              <a:t>84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705193" y="3899221"/>
            <a:ext cx="4320000" cy="72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 smtClean="0">
                <a:solidFill>
                  <a:schemeClr val="tx1"/>
                </a:solidFill>
              </a:rPr>
              <a:t>Patient starting HMV, survived and discharge from ICU</a:t>
            </a:r>
            <a:endParaRPr lang="en-US" altLang="ko-KR" sz="1600" dirty="0">
              <a:solidFill>
                <a:schemeClr val="tx1"/>
              </a:solidFill>
            </a:endParaRPr>
          </a:p>
          <a:p>
            <a:pPr algn="ctr"/>
            <a:r>
              <a:rPr lang="en-US" altLang="ko-KR" sz="1600" dirty="0">
                <a:solidFill>
                  <a:schemeClr val="tx1"/>
                </a:solidFill>
              </a:rPr>
              <a:t>N = </a:t>
            </a:r>
            <a:r>
              <a:rPr lang="en-US" altLang="ko-KR" sz="1600" dirty="0" smtClean="0">
                <a:solidFill>
                  <a:schemeClr val="tx1"/>
                </a:solidFill>
              </a:rPr>
              <a:t>72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7678480" y="3075506"/>
            <a:ext cx="2880000" cy="59395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 smtClean="0">
                <a:solidFill>
                  <a:schemeClr val="tx1"/>
                </a:solidFill>
              </a:rPr>
              <a:t>Mortality in medical ICU</a:t>
            </a:r>
            <a:endParaRPr lang="en-US" altLang="ko-KR" sz="1600" dirty="0">
              <a:solidFill>
                <a:schemeClr val="tx1"/>
              </a:solidFill>
            </a:endParaRPr>
          </a:p>
          <a:p>
            <a:pPr algn="ctr"/>
            <a:r>
              <a:rPr lang="en-US" altLang="ko-KR" sz="1600" dirty="0" smtClean="0">
                <a:solidFill>
                  <a:schemeClr val="tx1"/>
                </a:solidFill>
              </a:rPr>
              <a:t>N </a:t>
            </a:r>
            <a:r>
              <a:rPr lang="en-US" altLang="ko-KR" sz="1600" dirty="0">
                <a:solidFill>
                  <a:schemeClr val="tx1"/>
                </a:solidFill>
              </a:rPr>
              <a:t>= </a:t>
            </a:r>
            <a:r>
              <a:rPr lang="en-US" altLang="ko-KR" sz="1600" dirty="0" smtClean="0">
                <a:solidFill>
                  <a:schemeClr val="tx1"/>
                </a:solidFill>
              </a:rPr>
              <a:t>12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3524196" y="5469768"/>
            <a:ext cx="2088232" cy="5040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 smtClean="0">
                <a:solidFill>
                  <a:schemeClr val="tx1"/>
                </a:solidFill>
              </a:rPr>
              <a:t>Weaning success</a:t>
            </a:r>
            <a:endParaRPr lang="en-US" altLang="ko-KR" sz="1600" dirty="0">
              <a:solidFill>
                <a:schemeClr val="tx1"/>
              </a:solidFill>
            </a:endParaRPr>
          </a:p>
          <a:p>
            <a:pPr algn="ctr"/>
            <a:r>
              <a:rPr lang="en-US" altLang="ko-KR" sz="1600" dirty="0">
                <a:solidFill>
                  <a:schemeClr val="tx1"/>
                </a:solidFill>
              </a:rPr>
              <a:t>N = </a:t>
            </a:r>
            <a:r>
              <a:rPr lang="en-US" altLang="ko-KR" sz="1600" dirty="0" smtClean="0">
                <a:solidFill>
                  <a:schemeClr val="tx1"/>
                </a:solidFill>
              </a:rPr>
              <a:t>33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6076496" y="5469768"/>
            <a:ext cx="2467776" cy="5040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 smtClean="0">
                <a:solidFill>
                  <a:schemeClr val="tx1"/>
                </a:solidFill>
              </a:rPr>
              <a:t>Weaning failure</a:t>
            </a:r>
            <a:endParaRPr lang="en-US" altLang="ko-KR" sz="1600" dirty="0">
              <a:solidFill>
                <a:schemeClr val="tx1"/>
              </a:solidFill>
            </a:endParaRPr>
          </a:p>
          <a:p>
            <a:pPr algn="ctr"/>
            <a:r>
              <a:rPr lang="en-US" altLang="ko-KR" sz="1600" dirty="0">
                <a:solidFill>
                  <a:schemeClr val="tx1"/>
                </a:solidFill>
              </a:rPr>
              <a:t>N = </a:t>
            </a:r>
            <a:r>
              <a:rPr lang="en-US" altLang="ko-KR" sz="1600" dirty="0" smtClean="0">
                <a:solidFill>
                  <a:schemeClr val="tx1"/>
                </a:solidFill>
              </a:rPr>
              <a:t>39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cxnSp>
        <p:nvCxnSpPr>
          <p:cNvPr id="22" name="직선 화살표 연결선 21"/>
          <p:cNvCxnSpPr/>
          <p:nvPr/>
        </p:nvCxnSpPr>
        <p:spPr>
          <a:xfrm>
            <a:off x="5853506" y="3384768"/>
            <a:ext cx="1754662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화살표 연결선 31"/>
          <p:cNvCxnSpPr/>
          <p:nvPr/>
        </p:nvCxnSpPr>
        <p:spPr>
          <a:xfrm>
            <a:off x="5834438" y="2851058"/>
            <a:ext cx="9534" cy="103796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직선 화살표 연결선 37"/>
          <p:cNvCxnSpPr/>
          <p:nvPr/>
        </p:nvCxnSpPr>
        <p:spPr>
          <a:xfrm flipH="1">
            <a:off x="4555130" y="4631007"/>
            <a:ext cx="1298376" cy="77481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직선 화살표 연결선 39"/>
          <p:cNvCxnSpPr/>
          <p:nvPr/>
        </p:nvCxnSpPr>
        <p:spPr>
          <a:xfrm>
            <a:off x="5834438" y="4631006"/>
            <a:ext cx="1286174" cy="75100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altLang="ko-KR" sz="3200" dirty="0" smtClean="0"/>
              <a:t>Flow chart of the enrollment of patients</a:t>
            </a:r>
            <a:endParaRPr lang="ko-KR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07152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6233964"/>
              </p:ext>
            </p:extLst>
          </p:nvPr>
        </p:nvGraphicFramePr>
        <p:xfrm>
          <a:off x="1974902" y="600670"/>
          <a:ext cx="8352928" cy="5400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08312"/>
                <a:gridCol w="1512168"/>
                <a:gridCol w="1512168"/>
                <a:gridCol w="1440160"/>
                <a:gridCol w="1080120"/>
              </a:tblGrid>
              <a:tr h="360000">
                <a:tc rowSpan="2">
                  <a:txBody>
                    <a:bodyPr/>
                    <a:lstStyle/>
                    <a:p>
                      <a:pPr algn="l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Baseline characteristics</a:t>
                      </a:r>
                      <a:endParaRPr lang="ko-KR" sz="1600" kern="100" dirty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Total</a:t>
                      </a:r>
                      <a:endParaRPr lang="ko-KR" sz="1400" kern="100" dirty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Weaning success</a:t>
                      </a:r>
                      <a:endParaRPr lang="ko-KR" sz="1400" kern="100" dirty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Weaning failure</a:t>
                      </a:r>
                      <a:endParaRPr lang="ko-KR" sz="1400" kern="100" dirty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ko-KR" sz="1400" kern="100" dirty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00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(n = </a:t>
                      </a:r>
                      <a:r>
                        <a:rPr lang="en-US" sz="1200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72)</a:t>
                      </a:r>
                      <a:endParaRPr lang="ko-KR" sz="1200" kern="100" dirty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381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(n = </a:t>
                      </a:r>
                      <a:r>
                        <a:rPr lang="en-US" altLang="ko-KR" sz="1200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33)</a:t>
                      </a:r>
                      <a:endParaRPr lang="ko-KR" altLang="ko-KR" sz="1200" kern="100" dirty="0" smtClean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381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(n = </a:t>
                      </a:r>
                      <a:r>
                        <a:rPr lang="en-US" altLang="ko-KR" sz="1200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39)</a:t>
                      </a:r>
                      <a:endParaRPr lang="ko-KR" altLang="ko-KR" sz="1200" kern="100" dirty="0" smtClean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381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200" i="1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P</a:t>
                      </a:r>
                      <a:r>
                        <a:rPr lang="en-US" altLang="ko-KR" sz="1200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-value</a:t>
                      </a:r>
                      <a:endParaRPr lang="ko-KR" sz="1200" kern="100" dirty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381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l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Age</a:t>
                      </a:r>
                      <a:r>
                        <a:rPr lang="en-US" altLang="ko-KR" sz="1400" b="1" kern="100" baseline="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 (years)</a:t>
                      </a:r>
                      <a:endParaRPr lang="ko-KR" sz="1400" b="1" kern="100" dirty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ko-KR" sz="1400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64.0 (50.3-72.8)</a:t>
                      </a:r>
                      <a:endParaRPr lang="ko-KR" sz="1400" kern="100" dirty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ko-KR" sz="1400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64.0(43.0-75.0)</a:t>
                      </a:r>
                      <a:endParaRPr lang="ko-KR" sz="1400" kern="100" dirty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ko-KR" sz="1400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64.0(52.0-68.0)</a:t>
                      </a:r>
                      <a:endParaRPr lang="ko-KR" sz="1400" kern="100" dirty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i="1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P</a:t>
                      </a:r>
                      <a:r>
                        <a:rPr lang="en-US" altLang="ko-KR" sz="1400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 =</a:t>
                      </a:r>
                      <a:r>
                        <a:rPr lang="en-US" altLang="ko-KR" sz="1400" kern="100" baseline="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 0.799</a:t>
                      </a:r>
                      <a:endParaRPr lang="ko-KR" altLang="ko-KR" sz="1400" kern="100" dirty="0" smtClean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l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Men, n (%)</a:t>
                      </a:r>
                      <a:endParaRPr lang="ko-KR" sz="1400" b="1" kern="100" dirty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47 (65.3)</a:t>
                      </a:r>
                      <a:endParaRPr lang="ko-KR" sz="1400" kern="100" dirty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21(63.6)</a:t>
                      </a:r>
                      <a:endParaRPr lang="ko-KR" sz="1400" kern="100" dirty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26(66.7)</a:t>
                      </a:r>
                      <a:endParaRPr lang="ko-KR" sz="1400" kern="100" dirty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i="1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P</a:t>
                      </a:r>
                      <a:r>
                        <a:rPr lang="en-US" altLang="ko-KR" sz="1400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 =</a:t>
                      </a:r>
                      <a:r>
                        <a:rPr lang="en-US" altLang="ko-KR" sz="1400" kern="100" baseline="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 0.789</a:t>
                      </a:r>
                      <a:endParaRPr lang="ko-KR" altLang="ko-KR" sz="1400" kern="100" dirty="0" smtClean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l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APACHE II score (ICU admission)</a:t>
                      </a:r>
                      <a:endParaRPr lang="ko-KR" sz="1400" b="1" kern="100" dirty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22.0(16.0-27.0)</a:t>
                      </a:r>
                      <a:endParaRPr lang="ko-KR" sz="1400" kern="100" dirty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20.0(15.5-24.5)</a:t>
                      </a:r>
                      <a:endParaRPr lang="ko-KR" sz="1400" kern="100" dirty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24.0(17.0-29.0)</a:t>
                      </a:r>
                      <a:endParaRPr lang="ko-KR" sz="1400" kern="100" dirty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i="1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P</a:t>
                      </a:r>
                      <a:r>
                        <a:rPr lang="en-US" altLang="ko-KR" sz="1400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 =</a:t>
                      </a:r>
                      <a:r>
                        <a:rPr lang="en-US" altLang="ko-KR" sz="1400" kern="100" baseline="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 0.022</a:t>
                      </a:r>
                      <a:endParaRPr lang="ko-KR" altLang="ko-KR" sz="1400" kern="100" dirty="0" smtClean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l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 err="1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Charlson</a:t>
                      </a:r>
                      <a:r>
                        <a:rPr lang="en-US" altLang="ko-KR" sz="1400" b="1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 comorbidity index</a:t>
                      </a:r>
                      <a:endParaRPr lang="ko-KR" sz="1400" b="1" kern="100" dirty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1.0(0.0-3.8)</a:t>
                      </a:r>
                      <a:endParaRPr lang="ko-KR" sz="1400" kern="100" dirty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2.0(0.0-4.0)</a:t>
                      </a:r>
                      <a:endParaRPr lang="ko-KR" sz="1400" kern="100" dirty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1.0(0.0-3.0)</a:t>
                      </a:r>
                      <a:endParaRPr lang="ko-KR" altLang="ko-KR" sz="1400" kern="100" dirty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i="1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P</a:t>
                      </a:r>
                      <a:r>
                        <a:rPr lang="en-US" altLang="ko-KR" sz="1400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 =</a:t>
                      </a:r>
                      <a:r>
                        <a:rPr lang="en-US" altLang="ko-KR" sz="1400" kern="100" baseline="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 0.520</a:t>
                      </a:r>
                      <a:endParaRPr lang="ko-KR" altLang="ko-KR" sz="1400" kern="100" dirty="0" smtClean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Albumin level at HMV (g/</a:t>
                      </a:r>
                      <a:r>
                        <a:rPr lang="en-US" altLang="ko-KR" sz="1400" b="1" kern="100" dirty="0" err="1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dL</a:t>
                      </a:r>
                      <a:r>
                        <a:rPr lang="en-US" altLang="ko-KR" sz="1400" b="1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)</a:t>
                      </a:r>
                      <a:endParaRPr lang="ko-KR" altLang="ko-KR" sz="1400" b="1" kern="100" dirty="0" smtClean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2.6(2.3-2.8)</a:t>
                      </a:r>
                      <a:endParaRPr lang="ko-KR" sz="1400" kern="100" dirty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2.7(2.4-2.9)</a:t>
                      </a:r>
                      <a:endParaRPr lang="ko-KR" sz="1400" kern="100" dirty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2.6(2.2-2.8)</a:t>
                      </a:r>
                      <a:endParaRPr lang="ko-KR" altLang="ko-KR" sz="1400" kern="100" dirty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i="1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P</a:t>
                      </a:r>
                      <a:r>
                        <a:rPr lang="en-US" altLang="ko-KR" sz="1400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 =</a:t>
                      </a:r>
                      <a:r>
                        <a:rPr lang="en-US" altLang="ko-KR" sz="1400" kern="100" baseline="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 0.250</a:t>
                      </a:r>
                      <a:endParaRPr lang="ko-KR" altLang="ko-KR" sz="1400" kern="100" dirty="0" smtClean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l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Hemoglobin level at HMV (g/</a:t>
                      </a:r>
                      <a:r>
                        <a:rPr lang="en-US" altLang="ko-KR" sz="1400" b="1" kern="100" dirty="0" err="1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dL</a:t>
                      </a:r>
                      <a:r>
                        <a:rPr lang="en-US" altLang="ko-KR" sz="1400" b="1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)</a:t>
                      </a:r>
                      <a:endParaRPr lang="ko-KR" sz="1400" b="1" kern="100" dirty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9.3(8.7-10.4)</a:t>
                      </a:r>
                      <a:endParaRPr lang="ko-KR" sz="1400" kern="100" dirty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9.7(8.9-10.5)</a:t>
                      </a:r>
                      <a:endParaRPr lang="ko-KR" sz="1400" kern="100" dirty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9.1(8.3-10.2)</a:t>
                      </a:r>
                      <a:endParaRPr lang="ko-KR" altLang="ko-KR" sz="1400" kern="100" dirty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i="1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P</a:t>
                      </a:r>
                      <a:r>
                        <a:rPr lang="en-US" altLang="ko-KR" sz="1400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 =</a:t>
                      </a:r>
                      <a:r>
                        <a:rPr lang="en-US" altLang="ko-KR" sz="1400" kern="100" baseline="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 0.099</a:t>
                      </a:r>
                      <a:endParaRPr lang="ko-KR" altLang="ko-KR" sz="1400" kern="100" dirty="0" smtClean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ko-KR" sz="1400" b="1" kern="100" dirty="0" smtClean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ko-KR" sz="1400" kern="100" dirty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ko-KR" sz="1400" kern="100" dirty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ko-KR" altLang="ko-KR" sz="1400" kern="100" dirty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ko-KR" sz="1400" kern="100" dirty="0" smtClean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l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Duration to HMV initiation (days)</a:t>
                      </a:r>
                      <a:endParaRPr lang="ko-KR" sz="1400" b="1" kern="100" dirty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0" u="none" dirty="0" smtClean="0">
                          <a:solidFill>
                            <a:schemeClr val="tx1"/>
                          </a:solidFill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22.5(12.0-38.8)</a:t>
                      </a:r>
                      <a:endParaRPr lang="ko-KR" sz="1400" b="0" u="none" kern="100" dirty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23.0(13.5-36.0)</a:t>
                      </a:r>
                      <a:endParaRPr lang="ko-KR" sz="1400" kern="100" dirty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21.0(10.0-41.0)</a:t>
                      </a:r>
                      <a:endParaRPr lang="ko-KR" sz="1400" kern="100" dirty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i="1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P</a:t>
                      </a:r>
                      <a:r>
                        <a:rPr lang="en-US" altLang="ko-KR" sz="1400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 =</a:t>
                      </a:r>
                      <a:r>
                        <a:rPr lang="en-US" altLang="ko-KR" sz="1400" kern="100" baseline="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 0.941</a:t>
                      </a:r>
                      <a:endParaRPr lang="ko-KR" altLang="ko-KR" sz="1400" kern="100" dirty="0" smtClean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l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Length</a:t>
                      </a:r>
                      <a:r>
                        <a:rPr lang="en-US" altLang="ko-KR" sz="1400" b="1" kern="100" baseline="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 of stay in ICU (days)</a:t>
                      </a:r>
                      <a:endParaRPr lang="ko-KR" sz="1400" b="1" kern="100" dirty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26.0(14.0-54.8)</a:t>
                      </a:r>
                      <a:endParaRPr lang="ko-KR" sz="1400" kern="100" dirty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26.0(16.5-39.0)</a:t>
                      </a:r>
                      <a:endParaRPr lang="ko-KR" sz="1400" kern="100" dirty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26.0(13.0-58.0)</a:t>
                      </a:r>
                      <a:endParaRPr lang="ko-KR" sz="1400" kern="100" dirty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i="1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P</a:t>
                      </a:r>
                      <a:r>
                        <a:rPr lang="en-US" altLang="ko-KR" sz="1400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 =</a:t>
                      </a:r>
                      <a:r>
                        <a:rPr lang="en-US" altLang="ko-KR" sz="1400" kern="100" baseline="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 0.747</a:t>
                      </a:r>
                      <a:endParaRPr lang="ko-KR" altLang="ko-KR" sz="1400" kern="100" dirty="0" smtClean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l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Length</a:t>
                      </a:r>
                      <a:r>
                        <a:rPr lang="en-US" altLang="ko-KR" sz="1400" b="1" kern="100" baseline="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 of stay in hospital (days)</a:t>
                      </a:r>
                      <a:endParaRPr lang="ko-KR" sz="1400" b="1" kern="100" dirty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105.5(60.8-165.0)</a:t>
                      </a:r>
                      <a:endParaRPr lang="ko-KR" sz="1400" kern="100" dirty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116(78.5-170.5)</a:t>
                      </a:r>
                      <a:endParaRPr lang="ko-KR" sz="1400" kern="100" dirty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80.0(34.0-165.0)</a:t>
                      </a:r>
                      <a:endParaRPr lang="ko-KR" altLang="ko-KR" sz="1400" kern="100" dirty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i="1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P</a:t>
                      </a:r>
                      <a:r>
                        <a:rPr lang="en-US" altLang="ko-KR" sz="1400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 =</a:t>
                      </a:r>
                      <a:r>
                        <a:rPr lang="en-US" altLang="ko-KR" sz="1400" kern="100" baseline="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 0.094</a:t>
                      </a:r>
                      <a:endParaRPr lang="ko-KR" altLang="ko-KR" sz="1400" kern="100" dirty="0" smtClean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l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In-hospital mortality rate</a:t>
                      </a:r>
                      <a:r>
                        <a:rPr lang="en-US" altLang="ko-KR" sz="1400" b="1" kern="100" baseline="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 (%)</a:t>
                      </a:r>
                      <a:endParaRPr lang="ko-KR" sz="1400" b="1" kern="100" dirty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9(12.5)</a:t>
                      </a:r>
                      <a:endParaRPr lang="ko-KR" sz="1400" kern="100" dirty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0(0.0)</a:t>
                      </a:r>
                      <a:endParaRPr lang="ko-KR" sz="1400" kern="100" dirty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9(23.1)</a:t>
                      </a:r>
                      <a:endParaRPr lang="ko-KR" altLang="ko-KR" sz="1400" kern="100" dirty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i="1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P</a:t>
                      </a:r>
                      <a:r>
                        <a:rPr lang="en-US" altLang="ko-KR" sz="1400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 =</a:t>
                      </a:r>
                      <a:r>
                        <a:rPr lang="en-US" altLang="ko-KR" sz="1400" kern="100" baseline="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 0.003</a:t>
                      </a:r>
                      <a:endParaRPr lang="ko-KR" altLang="ko-KR" sz="1400" kern="100" dirty="0" smtClean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l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3</a:t>
                      </a:r>
                      <a:r>
                        <a:rPr lang="en-US" altLang="ko-KR" sz="1400" b="1" kern="100" baseline="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 months survival rate (%)</a:t>
                      </a:r>
                      <a:endParaRPr lang="ko-KR" sz="1400" b="1" kern="100" dirty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57 (82.5)</a:t>
                      </a:r>
                      <a:endParaRPr lang="ko-KR" sz="1400" kern="100" dirty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27(96.4)</a:t>
                      </a:r>
                      <a:endParaRPr lang="ko-KR" sz="1400" kern="100" dirty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20(69.0)</a:t>
                      </a:r>
                      <a:endParaRPr lang="ko-KR" sz="1400" kern="100" dirty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i="1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P</a:t>
                      </a:r>
                      <a:r>
                        <a:rPr lang="en-US" altLang="ko-KR" sz="1400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 =</a:t>
                      </a:r>
                      <a:r>
                        <a:rPr lang="en-US" altLang="ko-KR" sz="1400" kern="100" baseline="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 0.012</a:t>
                      </a:r>
                      <a:endParaRPr lang="ko-KR" altLang="ko-KR" sz="1400" kern="100" dirty="0" smtClean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l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6</a:t>
                      </a:r>
                      <a:r>
                        <a:rPr lang="en-US" altLang="ko-KR" sz="1400" b="1" kern="100" baseline="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 months survival rate (%)</a:t>
                      </a:r>
                      <a:endParaRPr lang="ko-KR" sz="1400" b="1" kern="100" dirty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54 (72.2)</a:t>
                      </a:r>
                      <a:endParaRPr lang="ko-KR" sz="1400" kern="100" dirty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21(84.0)</a:t>
                      </a:r>
                      <a:endParaRPr lang="ko-KR" sz="1400" kern="100" dirty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18(62.1)</a:t>
                      </a:r>
                      <a:endParaRPr lang="ko-KR" altLang="ko-KR" sz="1400" kern="100" dirty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i="1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P</a:t>
                      </a:r>
                      <a:r>
                        <a:rPr lang="en-US" altLang="ko-KR" sz="1400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 =</a:t>
                      </a:r>
                      <a:r>
                        <a:rPr lang="en-US" altLang="ko-KR" sz="1400" kern="100" baseline="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 0.073</a:t>
                      </a:r>
                      <a:endParaRPr lang="ko-KR" altLang="ko-KR" sz="1400" kern="100" dirty="0" smtClean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34549" marR="34549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직사각형 7"/>
          <p:cNvSpPr/>
          <p:nvPr/>
        </p:nvSpPr>
        <p:spPr>
          <a:xfrm>
            <a:off x="9290478" y="2078516"/>
            <a:ext cx="1008112" cy="2880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/>
          </a:p>
        </p:txBody>
      </p:sp>
      <p:sp>
        <p:nvSpPr>
          <p:cNvPr id="9" name="직사각형 8"/>
          <p:cNvSpPr/>
          <p:nvPr/>
        </p:nvSpPr>
        <p:spPr>
          <a:xfrm>
            <a:off x="9290478" y="4927934"/>
            <a:ext cx="1008112" cy="7062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/>
          </a:p>
        </p:txBody>
      </p:sp>
    </p:spTree>
    <p:extLst>
      <p:ext uri="{BB962C8B-B14F-4D97-AF65-F5344CB8AC3E}">
        <p14:creationId xmlns:p14="http://schemas.microsoft.com/office/powerpoint/2010/main" val="554480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 smtClean="0"/>
              <a:t>Further evaluations..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 smtClean="0"/>
              <a:t>Comorbid conditions, causes of ICU admission ..</a:t>
            </a:r>
          </a:p>
          <a:p>
            <a:endParaRPr lang="en-US" altLang="ko-KR" sz="2400" dirty="0"/>
          </a:p>
          <a:p>
            <a:r>
              <a:rPr lang="en-US" altLang="ko-KR" sz="2400" dirty="0" smtClean="0"/>
              <a:t>The predictive factors for weaning success </a:t>
            </a:r>
          </a:p>
          <a:p>
            <a:endParaRPr lang="en-US" altLang="ko-KR" sz="2400" dirty="0"/>
          </a:p>
          <a:p>
            <a:r>
              <a:rPr lang="en-US" altLang="ko-KR" sz="2400" dirty="0" smtClean="0"/>
              <a:t>ROC curve of variables for predicting weaning success 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233180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b="1" dirty="0" smtClean="0"/>
              <a:t>Chronically critically ill </a:t>
            </a:r>
            <a:r>
              <a:rPr lang="en-US" altLang="ko-KR" sz="3600" b="1" dirty="0" err="1" smtClean="0"/>
              <a:t>pateints</a:t>
            </a:r>
            <a:endParaRPr lang="ko-KR" altLang="en-US" sz="36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9600" y="2092411"/>
            <a:ext cx="10972800" cy="4033753"/>
          </a:xfrm>
        </p:spPr>
        <p:txBody>
          <a:bodyPr/>
          <a:lstStyle/>
          <a:p>
            <a:r>
              <a:rPr lang="en-US" altLang="ko-KR" sz="2800" dirty="0"/>
              <a:t>Chronically critically ill </a:t>
            </a:r>
            <a:r>
              <a:rPr lang="en-US" altLang="ko-KR" sz="2800" dirty="0" err="1"/>
              <a:t>pateints</a:t>
            </a:r>
            <a:endParaRPr lang="en-US" altLang="ko-KR" sz="2800" dirty="0"/>
          </a:p>
          <a:p>
            <a:pPr lvl="1"/>
            <a:r>
              <a:rPr lang="en-US" altLang="ko-KR" sz="2400" dirty="0"/>
              <a:t>The patients who </a:t>
            </a:r>
            <a:r>
              <a:rPr lang="en-US" altLang="ko-KR" sz="2400" u="sng" dirty="0">
                <a:solidFill>
                  <a:srgbClr val="FF0000"/>
                </a:solidFill>
              </a:rPr>
              <a:t>neither die nor recover </a:t>
            </a:r>
            <a:r>
              <a:rPr lang="en-US" altLang="ko-KR" sz="2400" dirty="0"/>
              <a:t>in the ICU</a:t>
            </a:r>
            <a:endParaRPr lang="ko-KR" altLang="en-US" sz="2400" dirty="0"/>
          </a:p>
          <a:p>
            <a:endParaRPr lang="en-US" altLang="ko-KR" sz="2800" dirty="0"/>
          </a:p>
          <a:p>
            <a:r>
              <a:rPr lang="en-US" altLang="ko-KR" sz="2800" dirty="0" smtClean="0"/>
              <a:t>Advances </a:t>
            </a:r>
            <a:r>
              <a:rPr lang="en-US" altLang="ko-KR" sz="2800" dirty="0"/>
              <a:t>in intensive </a:t>
            </a:r>
            <a:r>
              <a:rPr lang="en-US" altLang="ko-KR" sz="2800" dirty="0" smtClean="0"/>
              <a:t>care medicine</a:t>
            </a:r>
          </a:p>
          <a:p>
            <a:pPr lvl="1"/>
            <a:r>
              <a:rPr lang="en-US" altLang="ko-KR" sz="2400" u="sng" dirty="0" smtClean="0"/>
              <a:t>Increasing</a:t>
            </a:r>
            <a:r>
              <a:rPr lang="en-US" altLang="ko-KR" sz="2400" dirty="0" smtClean="0"/>
              <a:t> number </a:t>
            </a:r>
            <a:r>
              <a:rPr lang="en-US" altLang="ko-KR" sz="2400" dirty="0"/>
              <a:t>of </a:t>
            </a:r>
            <a:r>
              <a:rPr lang="en-US" altLang="ko-KR" sz="2400" u="sng" dirty="0"/>
              <a:t>patients to survive</a:t>
            </a:r>
            <a:r>
              <a:rPr lang="en-US" altLang="ko-KR" sz="2400" dirty="0"/>
              <a:t> an episode of </a:t>
            </a:r>
            <a:r>
              <a:rPr lang="en-US" altLang="ko-KR" sz="2400" dirty="0" smtClean="0"/>
              <a:t>Acute respiratory failure </a:t>
            </a:r>
            <a:r>
              <a:rPr lang="en-US" altLang="ko-KR" sz="2400" dirty="0"/>
              <a:t>or </a:t>
            </a:r>
            <a:r>
              <a:rPr lang="en-US" altLang="ko-KR" sz="2400" dirty="0" smtClean="0"/>
              <a:t>Acute on chronic respiratory failure</a:t>
            </a:r>
          </a:p>
          <a:p>
            <a:pPr lvl="1"/>
            <a:r>
              <a:rPr lang="en-US" altLang="ko-KR" sz="2400" dirty="0"/>
              <a:t>large and growing population of patients with </a:t>
            </a:r>
            <a:r>
              <a:rPr lang="en-US" altLang="ko-KR" sz="2400" u="sng" dirty="0"/>
              <a:t>partial or complete dependence on MV</a:t>
            </a:r>
            <a:r>
              <a:rPr lang="en-US" altLang="ko-KR" sz="2400" dirty="0"/>
              <a:t> and other intensive care therapies</a:t>
            </a:r>
          </a:p>
          <a:p>
            <a:pPr lvl="1"/>
            <a:endParaRPr lang="en-US" altLang="ko-KR" sz="2400" dirty="0" smtClean="0"/>
          </a:p>
          <a:p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1555904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b="1" dirty="0" smtClean="0"/>
              <a:t>The difficult-to-wean patients</a:t>
            </a:r>
            <a:endParaRPr lang="ko-KR" altLang="en-US" sz="36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/>
              <a:t>Up to 40% of patients admitted to </a:t>
            </a:r>
            <a:r>
              <a:rPr lang="en-US" altLang="ko-KR" sz="2400" dirty="0" smtClean="0"/>
              <a:t>ICUs </a:t>
            </a:r>
            <a:r>
              <a:rPr lang="en-US" altLang="ko-KR" sz="2400" dirty="0"/>
              <a:t>may require mechanical </a:t>
            </a:r>
            <a:r>
              <a:rPr lang="en-US" altLang="ko-KR" sz="2400" dirty="0" smtClean="0"/>
              <a:t>ventilation</a:t>
            </a:r>
          </a:p>
          <a:p>
            <a:r>
              <a:rPr lang="en-US" altLang="ko-KR" sz="2400" dirty="0" smtClean="0"/>
              <a:t>Up </a:t>
            </a:r>
            <a:r>
              <a:rPr lang="en-US" altLang="ko-KR" sz="2400" dirty="0"/>
              <a:t>to 20% of patients will need a </a:t>
            </a:r>
            <a:r>
              <a:rPr lang="en-US" altLang="ko-KR" sz="2400" u="sng" dirty="0"/>
              <a:t>prolonged ICU length of </a:t>
            </a:r>
            <a:r>
              <a:rPr lang="en-US" altLang="ko-KR" sz="2400" u="sng" dirty="0" smtClean="0"/>
              <a:t>stay</a:t>
            </a:r>
            <a:r>
              <a:rPr lang="en-US" altLang="ko-KR" sz="2400" dirty="0" smtClean="0"/>
              <a:t> </a:t>
            </a:r>
            <a:r>
              <a:rPr lang="en-US" altLang="ko-KR" sz="2400" dirty="0"/>
              <a:t>due to </a:t>
            </a:r>
            <a:r>
              <a:rPr lang="en-US" altLang="ko-KR" sz="2400" u="sng" dirty="0"/>
              <a:t>difficult </a:t>
            </a:r>
            <a:r>
              <a:rPr lang="en-US" altLang="ko-KR" sz="2400" u="sng" dirty="0" smtClean="0"/>
              <a:t>weaning</a:t>
            </a:r>
          </a:p>
          <a:p>
            <a:endParaRPr lang="en-US" altLang="ko-KR" sz="2400" dirty="0" smtClean="0"/>
          </a:p>
          <a:p>
            <a:r>
              <a:rPr lang="en-US" altLang="ko-KR" sz="2400" dirty="0" smtClean="0"/>
              <a:t>In USA</a:t>
            </a:r>
          </a:p>
          <a:p>
            <a:pPr lvl="1"/>
            <a:r>
              <a:rPr lang="en-US" altLang="ko-KR" sz="2000" dirty="0"/>
              <a:t>more than </a:t>
            </a:r>
            <a:r>
              <a:rPr lang="en-US" altLang="ko-KR" sz="2000" dirty="0" smtClean="0"/>
              <a:t>100,000 patients</a:t>
            </a:r>
          </a:p>
          <a:p>
            <a:pPr lvl="1"/>
            <a:r>
              <a:rPr lang="en-US" altLang="ko-KR" sz="2000" dirty="0"/>
              <a:t>exceeding </a:t>
            </a:r>
            <a:r>
              <a:rPr lang="en-US" altLang="ko-KR" sz="2000" dirty="0" smtClean="0"/>
              <a:t>US $</a:t>
            </a:r>
            <a:r>
              <a:rPr lang="en-US" altLang="ko-KR" sz="2000" dirty="0"/>
              <a:t>20 billion each year for the US </a:t>
            </a:r>
            <a:r>
              <a:rPr lang="en-US" altLang="ko-KR" sz="2000" dirty="0" smtClean="0"/>
              <a:t>health care system</a:t>
            </a:r>
          </a:p>
          <a:p>
            <a:pPr lvl="1"/>
            <a:r>
              <a:rPr lang="en-US" altLang="ko-KR" sz="2000" dirty="0"/>
              <a:t>US </a:t>
            </a:r>
            <a:r>
              <a:rPr lang="en-US" altLang="ko-KR" sz="2000" dirty="0" smtClean="0"/>
              <a:t>$50 billion in 2020</a:t>
            </a:r>
          </a:p>
          <a:p>
            <a:r>
              <a:rPr lang="en-US" altLang="ko-KR" sz="2400" dirty="0" smtClean="0"/>
              <a:t>Patients with prolonged weaning</a:t>
            </a:r>
          </a:p>
          <a:p>
            <a:pPr lvl="1"/>
            <a:r>
              <a:rPr lang="en-US" altLang="ko-KR" sz="2000" dirty="0"/>
              <a:t>consume 37% of ICU resources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114495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4000" b="1" dirty="0"/>
              <a:t>The difficult-to-wean </a:t>
            </a:r>
            <a:r>
              <a:rPr lang="en-US" altLang="ko-KR" sz="4000" b="1" dirty="0" smtClean="0"/>
              <a:t>patients</a:t>
            </a:r>
            <a:endParaRPr lang="ko-KR" altLang="en-US" sz="40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Definition</a:t>
            </a:r>
          </a:p>
          <a:p>
            <a:pPr lvl="1"/>
            <a:r>
              <a:rPr lang="en-US" altLang="ko-KR" dirty="0" smtClean="0"/>
              <a:t>ERS Task Force</a:t>
            </a:r>
          </a:p>
          <a:p>
            <a:pPr lvl="2"/>
            <a:r>
              <a:rPr lang="en-US" altLang="ko-KR" dirty="0"/>
              <a:t>requiring </a:t>
            </a:r>
            <a:r>
              <a:rPr lang="en-US" altLang="ko-KR" u="sng" dirty="0"/>
              <a:t>more than 7 days </a:t>
            </a:r>
            <a:r>
              <a:rPr lang="en-US" altLang="ko-KR" dirty="0"/>
              <a:t>of weaning after the first spontaneous breathing trial (</a:t>
            </a:r>
            <a:r>
              <a:rPr lang="en-US" altLang="ko-KR" dirty="0" smtClean="0"/>
              <a:t>SBT)</a:t>
            </a:r>
          </a:p>
          <a:p>
            <a:pPr lvl="1"/>
            <a:r>
              <a:rPr lang="en-US" altLang="ko-KR" dirty="0"/>
              <a:t>The National Association for Medical Direction of Respiratory Care Consensus </a:t>
            </a:r>
            <a:r>
              <a:rPr lang="en-US" altLang="ko-KR" dirty="0" smtClean="0"/>
              <a:t>Conference</a:t>
            </a:r>
          </a:p>
          <a:p>
            <a:pPr lvl="2"/>
            <a:r>
              <a:rPr lang="en-US" altLang="ko-KR" dirty="0"/>
              <a:t>need for more than </a:t>
            </a:r>
            <a:r>
              <a:rPr lang="en-US" altLang="ko-KR" u="sng" dirty="0"/>
              <a:t>21 consecutive days </a:t>
            </a:r>
            <a:r>
              <a:rPr lang="en-US" altLang="ko-KR" dirty="0"/>
              <a:t>of MV for more than </a:t>
            </a:r>
            <a:r>
              <a:rPr lang="en-US" altLang="ko-KR" u="sng" dirty="0"/>
              <a:t>6 h </a:t>
            </a:r>
            <a:r>
              <a:rPr lang="en-US" altLang="ko-KR" u="sng" dirty="0" smtClean="0"/>
              <a:t>/ day</a:t>
            </a:r>
          </a:p>
          <a:p>
            <a:pPr lvl="1"/>
            <a:r>
              <a:rPr lang="en-US" altLang="ko-KR" dirty="0" smtClean="0"/>
              <a:t>Nelson et al.</a:t>
            </a:r>
          </a:p>
          <a:p>
            <a:pPr lvl="2"/>
            <a:r>
              <a:rPr lang="en-US" altLang="ko-KR" dirty="0" smtClean="0"/>
              <a:t>placement </a:t>
            </a:r>
            <a:r>
              <a:rPr lang="en-US" altLang="ko-KR" dirty="0"/>
              <a:t>of a </a:t>
            </a:r>
            <a:r>
              <a:rPr lang="en-US" altLang="ko-KR" u="sng" dirty="0"/>
              <a:t>tracheotomy</a:t>
            </a:r>
            <a:r>
              <a:rPr lang="en-US" altLang="ko-KR" dirty="0"/>
              <a:t> after at least </a:t>
            </a:r>
            <a:r>
              <a:rPr lang="en-US" altLang="ko-KR" u="sng" dirty="0"/>
              <a:t>10 days of </a:t>
            </a:r>
            <a:r>
              <a:rPr lang="en-US" altLang="ko-KR" u="sng" dirty="0" smtClean="0"/>
              <a:t>MV</a:t>
            </a:r>
          </a:p>
          <a:p>
            <a:pPr marL="914400" lvl="2" indent="0">
              <a:buNone/>
            </a:pPr>
            <a:r>
              <a:rPr lang="en-US" altLang="ko-KR" dirty="0"/>
              <a:t>not expected to die or to wean from the ventilator in the immediate future</a:t>
            </a:r>
            <a:endParaRPr lang="ko-KR" altLang="en-US" dirty="0"/>
          </a:p>
        </p:txBody>
      </p:sp>
      <p:sp>
        <p:nvSpPr>
          <p:cNvPr id="4" name="오른쪽 화살표 3"/>
          <p:cNvSpPr/>
          <p:nvPr/>
        </p:nvSpPr>
        <p:spPr>
          <a:xfrm>
            <a:off x="1233380" y="5952855"/>
            <a:ext cx="308344" cy="1839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9555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b="1" dirty="0" smtClean="0"/>
              <a:t>Causes of prolonged MV</a:t>
            </a:r>
            <a:endParaRPr lang="ko-KR" altLang="en-US" sz="36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9600" y="1600201"/>
            <a:ext cx="7142328" cy="4525963"/>
          </a:xfrm>
        </p:spPr>
        <p:txBody>
          <a:bodyPr/>
          <a:lstStyle/>
          <a:p>
            <a:r>
              <a:rPr lang="en-US" altLang="ko-KR" dirty="0"/>
              <a:t>severe acute condition over a severe chronic </a:t>
            </a:r>
            <a:r>
              <a:rPr lang="en-US" altLang="ko-KR" dirty="0" smtClean="0"/>
              <a:t>disease</a:t>
            </a:r>
          </a:p>
          <a:p>
            <a:r>
              <a:rPr lang="en-US" altLang="ko-KR" dirty="0"/>
              <a:t> The pathophysiologic </a:t>
            </a:r>
            <a:r>
              <a:rPr lang="en-US" altLang="ko-KR" dirty="0" smtClean="0"/>
              <a:t>mechanisms</a:t>
            </a:r>
          </a:p>
          <a:p>
            <a:pPr lvl="1"/>
            <a:r>
              <a:rPr lang="en-US" altLang="ko-KR" dirty="0"/>
              <a:t>complex and </a:t>
            </a:r>
            <a:r>
              <a:rPr lang="en-US" altLang="ko-KR" dirty="0" smtClean="0"/>
              <a:t>multifactorial</a:t>
            </a:r>
          </a:p>
          <a:p>
            <a:pPr lvl="2"/>
            <a:r>
              <a:rPr lang="en-US" altLang="ko-KR" dirty="0"/>
              <a:t>potentially </a:t>
            </a:r>
            <a:r>
              <a:rPr lang="en-US" altLang="ko-KR" u="sng" dirty="0"/>
              <a:t>reversible</a:t>
            </a:r>
            <a:r>
              <a:rPr lang="en-US" altLang="ko-KR" dirty="0"/>
              <a:t> </a:t>
            </a:r>
            <a:r>
              <a:rPr lang="en-US" altLang="ko-KR" dirty="0" smtClean="0"/>
              <a:t>etiologies and</a:t>
            </a:r>
            <a:r>
              <a:rPr lang="en-US" altLang="ko-KR" dirty="0"/>
              <a:t> </a:t>
            </a:r>
            <a:r>
              <a:rPr lang="en-US" altLang="ko-KR" u="sng" dirty="0"/>
              <a:t>irreversible</a:t>
            </a:r>
            <a:r>
              <a:rPr lang="en-US" altLang="ko-KR" dirty="0"/>
              <a:t> factors </a:t>
            </a:r>
            <a:endParaRPr lang="en-US" altLang="ko-KR" dirty="0" smtClean="0"/>
          </a:p>
          <a:p>
            <a:pPr lvl="2"/>
            <a:r>
              <a:rPr lang="en-US" altLang="ko-KR" dirty="0"/>
              <a:t>nutrition and dietary intake-related </a:t>
            </a:r>
            <a:r>
              <a:rPr lang="en-US" altLang="ko-KR" dirty="0" smtClean="0"/>
              <a:t>problems and so on..</a:t>
            </a:r>
          </a:p>
          <a:p>
            <a:pPr lvl="1"/>
            <a:r>
              <a:rPr lang="en-US" altLang="ko-KR" u="sng" dirty="0" smtClean="0"/>
              <a:t>comprehensive approach </a:t>
            </a:r>
            <a:r>
              <a:rPr lang="en-US" altLang="ko-KR" dirty="0" smtClean="0"/>
              <a:t>is needed.</a:t>
            </a:r>
            <a:endParaRPr lang="ko-KR" altLang="en-US" dirty="0"/>
          </a:p>
        </p:txBody>
      </p:sp>
      <p:pic>
        <p:nvPicPr>
          <p:cNvPr id="4" name="내용 개체 틀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8224500" y="1528550"/>
            <a:ext cx="3389747" cy="4734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988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b="1" dirty="0" smtClean="0"/>
              <a:t>Tracheostomy</a:t>
            </a:r>
            <a:endParaRPr lang="ko-KR" altLang="en-US" sz="36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800" dirty="0" smtClean="0"/>
              <a:t>Elective tracheostomy</a:t>
            </a:r>
          </a:p>
          <a:p>
            <a:pPr lvl="1"/>
            <a:r>
              <a:rPr lang="en-US" altLang="ko-KR" sz="2400" dirty="0"/>
              <a:t>a point of demarcation between acute and chronic critical </a:t>
            </a:r>
            <a:r>
              <a:rPr lang="en-US" altLang="ko-KR" sz="2400" dirty="0" smtClean="0"/>
              <a:t>illness</a:t>
            </a:r>
          </a:p>
          <a:p>
            <a:pPr lvl="1"/>
            <a:r>
              <a:rPr lang="en-US" altLang="ko-KR" sz="2400" dirty="0"/>
              <a:t>seems to increase in patients </a:t>
            </a:r>
            <a:r>
              <a:rPr lang="en-US" altLang="ko-KR" sz="2400" dirty="0" smtClean="0"/>
              <a:t>requiring prolonged MV</a:t>
            </a:r>
          </a:p>
          <a:p>
            <a:pPr lvl="1"/>
            <a:r>
              <a:rPr lang="en-US" altLang="ko-KR" sz="2400" u="sng" dirty="0" smtClean="0"/>
              <a:t>unfavorably </a:t>
            </a:r>
            <a:r>
              <a:rPr lang="en-US" altLang="ko-KR" sz="2400" u="sng" dirty="0"/>
              <a:t>influence </a:t>
            </a:r>
            <a:r>
              <a:rPr lang="en-US" altLang="ko-KR" sz="2400" dirty="0"/>
              <a:t>ICU </a:t>
            </a:r>
            <a:r>
              <a:rPr lang="en-US" altLang="ko-KR" sz="2400" dirty="0" smtClean="0"/>
              <a:t>survival in some studies</a:t>
            </a:r>
          </a:p>
          <a:p>
            <a:pPr lvl="1"/>
            <a:r>
              <a:rPr lang="en-US" altLang="ko-KR" sz="2400" dirty="0" smtClean="0"/>
              <a:t>association </a:t>
            </a:r>
            <a:r>
              <a:rPr lang="en-US" altLang="ko-KR" sz="2400" dirty="0"/>
              <a:t>with </a:t>
            </a:r>
            <a:r>
              <a:rPr lang="en-US" altLang="ko-KR" sz="2400" u="sng" dirty="0"/>
              <a:t>lower ICU and in-hospital </a:t>
            </a:r>
            <a:r>
              <a:rPr lang="en-US" altLang="ko-KR" sz="2400" u="sng" dirty="0" smtClean="0"/>
              <a:t>mortality </a:t>
            </a:r>
            <a:r>
              <a:rPr lang="en-US" altLang="ko-KR" sz="2400" dirty="0" smtClean="0"/>
              <a:t>rates</a:t>
            </a:r>
          </a:p>
          <a:p>
            <a:pPr lvl="1"/>
            <a:r>
              <a:rPr lang="en-US" altLang="ko-KR" sz="2400" dirty="0" smtClean="0"/>
              <a:t>Early tracheostomy ? Late tracheostomy ?</a:t>
            </a:r>
          </a:p>
          <a:p>
            <a:pPr lvl="1"/>
            <a:endParaRPr lang="en-US" altLang="ko-KR" sz="2400" dirty="0" smtClean="0"/>
          </a:p>
          <a:p>
            <a:r>
              <a:rPr lang="en-US" altLang="ko-KR" sz="2800" dirty="0" smtClean="0"/>
              <a:t>Decision </a:t>
            </a:r>
            <a:r>
              <a:rPr lang="en-US" altLang="ko-KR" sz="2800" dirty="0"/>
              <a:t>to </a:t>
            </a:r>
            <a:r>
              <a:rPr lang="en-US" altLang="ko-KR" sz="2800" dirty="0" smtClean="0"/>
              <a:t>perform tracheostomy </a:t>
            </a:r>
            <a:r>
              <a:rPr lang="en-US" altLang="ko-KR" sz="2800" dirty="0"/>
              <a:t>is more of an </a:t>
            </a:r>
            <a:r>
              <a:rPr lang="en-US" altLang="ko-KR" sz="2800" dirty="0" smtClean="0"/>
              <a:t>experience- </a:t>
            </a:r>
            <a:r>
              <a:rPr lang="en-US" altLang="ko-KR" sz="2800" dirty="0"/>
              <a:t>than an </a:t>
            </a:r>
            <a:r>
              <a:rPr lang="en-US" altLang="ko-KR" sz="2800" dirty="0" smtClean="0"/>
              <a:t>evidence-based decision</a:t>
            </a:r>
          </a:p>
          <a:p>
            <a:pPr lvl="1"/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1667609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b="1" dirty="0" smtClean="0"/>
              <a:t>Weaning success of </a:t>
            </a:r>
            <a:r>
              <a:rPr lang="en-US" altLang="ko-KR" sz="3600" b="1" dirty="0"/>
              <a:t>difficult-to-wean patient</a:t>
            </a:r>
            <a:r>
              <a:rPr lang="en-US" altLang="ko-KR" sz="3600" b="1" dirty="0" smtClean="0"/>
              <a:t> </a:t>
            </a:r>
            <a:endParaRPr lang="ko-KR" altLang="en-US" sz="36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9600" y="1545610"/>
            <a:ext cx="10972800" cy="4525963"/>
          </a:xfrm>
        </p:spPr>
        <p:txBody>
          <a:bodyPr/>
          <a:lstStyle/>
          <a:p>
            <a:r>
              <a:rPr lang="en-US" altLang="ko-KR" sz="2800" dirty="0" smtClean="0"/>
              <a:t>Definitions </a:t>
            </a:r>
          </a:p>
          <a:p>
            <a:pPr lvl="1"/>
            <a:r>
              <a:rPr lang="en-US" altLang="ko-KR" sz="2400" dirty="0"/>
              <a:t>48 h, 7 days or 14 days </a:t>
            </a:r>
            <a:r>
              <a:rPr lang="en-US" altLang="ko-KR" sz="2400" dirty="0" smtClean="0"/>
              <a:t>without need </a:t>
            </a:r>
            <a:r>
              <a:rPr lang="en-US" altLang="ko-KR" sz="2400" dirty="0"/>
              <a:t>of </a:t>
            </a:r>
            <a:r>
              <a:rPr lang="en-US" altLang="ko-KR" sz="2400" dirty="0" smtClean="0"/>
              <a:t>MV</a:t>
            </a:r>
          </a:p>
          <a:p>
            <a:pPr lvl="1"/>
            <a:r>
              <a:rPr lang="en-US" altLang="ko-KR" sz="2400" dirty="0"/>
              <a:t>liberation from ventilator </a:t>
            </a:r>
            <a:r>
              <a:rPr lang="en-US" altLang="ko-KR" sz="2400" dirty="0" smtClean="0"/>
              <a:t>at </a:t>
            </a:r>
            <a:r>
              <a:rPr lang="en-US" altLang="ko-KR" sz="2400" dirty="0"/>
              <a:t>the time </a:t>
            </a:r>
            <a:r>
              <a:rPr lang="en-US" altLang="ko-KR" sz="2400" dirty="0" smtClean="0"/>
              <a:t>of hospital discharge</a:t>
            </a:r>
          </a:p>
          <a:p>
            <a:pPr lvl="1"/>
            <a:r>
              <a:rPr lang="en-US" altLang="ko-KR" sz="2400" dirty="0"/>
              <a:t>liberation from ventilator </a:t>
            </a:r>
            <a:r>
              <a:rPr lang="en-US" altLang="ko-KR" sz="2400" dirty="0" smtClean="0"/>
              <a:t>at </a:t>
            </a:r>
            <a:r>
              <a:rPr lang="en-US" altLang="ko-KR" sz="2400" dirty="0"/>
              <a:t>6 months–1 year after the onset </a:t>
            </a:r>
            <a:r>
              <a:rPr lang="en-US" altLang="ko-KR" sz="2400" dirty="0" smtClean="0"/>
              <a:t>of MV</a:t>
            </a:r>
          </a:p>
          <a:p>
            <a:r>
              <a:rPr lang="en-US" altLang="ko-KR" sz="2800" dirty="0" smtClean="0"/>
              <a:t>Success rate : 30~53%</a:t>
            </a:r>
          </a:p>
          <a:p>
            <a:r>
              <a:rPr lang="en-US" altLang="ko-KR" sz="2800" dirty="0" smtClean="0"/>
              <a:t>Average time to liberation : 16 to 37 days </a:t>
            </a:r>
          </a:p>
          <a:p>
            <a:pPr lvl="1"/>
            <a:r>
              <a:rPr lang="en-US" altLang="ko-KR" sz="2400" dirty="0" smtClean="0"/>
              <a:t>Failure to wean within 60 days      persistent failure</a:t>
            </a:r>
          </a:p>
        </p:txBody>
      </p:sp>
      <p:sp>
        <p:nvSpPr>
          <p:cNvPr id="4" name="오른쪽 화살표 3"/>
          <p:cNvSpPr/>
          <p:nvPr/>
        </p:nvSpPr>
        <p:spPr>
          <a:xfrm>
            <a:off x="5641607" y="4547136"/>
            <a:ext cx="308344" cy="1839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08553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b="1" dirty="0" smtClean="0"/>
              <a:t>Management of prolonged weaning beyond ICU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9600" y="1985319"/>
            <a:ext cx="10972800" cy="4140845"/>
          </a:xfrm>
        </p:spPr>
        <p:txBody>
          <a:bodyPr/>
          <a:lstStyle/>
          <a:p>
            <a:r>
              <a:rPr lang="en-US" altLang="ko-KR" dirty="0"/>
              <a:t>R</a:t>
            </a:r>
            <a:r>
              <a:rPr lang="en-US" altLang="ko-KR" dirty="0" smtClean="0"/>
              <a:t>eady </a:t>
            </a:r>
            <a:r>
              <a:rPr lang="en-US" altLang="ko-KR" dirty="0"/>
              <a:t>for ICU </a:t>
            </a:r>
            <a:r>
              <a:rPr lang="en-US" altLang="ko-KR" dirty="0" smtClean="0"/>
              <a:t>discharge, in general</a:t>
            </a:r>
          </a:p>
          <a:p>
            <a:pPr lvl="1"/>
            <a:r>
              <a:rPr lang="en-US" altLang="ko-KR" dirty="0" smtClean="0"/>
              <a:t>acute </a:t>
            </a:r>
            <a:r>
              <a:rPr lang="en-US" altLang="ko-KR" dirty="0"/>
              <a:t>disorder is reversed </a:t>
            </a:r>
            <a:r>
              <a:rPr lang="en-US" altLang="ko-KR" dirty="0" smtClean="0"/>
              <a:t>and clinical </a:t>
            </a:r>
            <a:r>
              <a:rPr lang="en-US" altLang="ko-KR" dirty="0"/>
              <a:t>stability is </a:t>
            </a:r>
            <a:r>
              <a:rPr lang="en-US" altLang="ko-KR" dirty="0" smtClean="0"/>
              <a:t>achieved</a:t>
            </a:r>
          </a:p>
          <a:p>
            <a:pPr lvl="1"/>
            <a:endParaRPr lang="en-US" altLang="ko-KR" dirty="0" smtClean="0"/>
          </a:p>
          <a:p>
            <a:r>
              <a:rPr lang="en-US" altLang="ko-KR" dirty="0" smtClean="0"/>
              <a:t>Prolonged weaning patients</a:t>
            </a:r>
          </a:p>
          <a:p>
            <a:pPr lvl="1"/>
            <a:r>
              <a:rPr lang="en-US" altLang="ko-KR" dirty="0"/>
              <a:t>dependent on the </a:t>
            </a:r>
            <a:r>
              <a:rPr lang="en-US" altLang="ko-KR" dirty="0" smtClean="0"/>
              <a:t>ventilator</a:t>
            </a:r>
            <a:r>
              <a:rPr lang="en-US" altLang="ko-KR" dirty="0"/>
              <a:t> </a:t>
            </a:r>
            <a:r>
              <a:rPr lang="en-US" altLang="ko-KR" dirty="0" smtClean="0"/>
              <a:t>and/or tracheostomy</a:t>
            </a:r>
          </a:p>
          <a:p>
            <a:pPr lvl="1"/>
            <a:r>
              <a:rPr lang="en-US" altLang="ko-KR" dirty="0"/>
              <a:t>need NIV for several hours a day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711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b="1" dirty="0"/>
              <a:t>Where to treat the difficult-to-wean </a:t>
            </a:r>
            <a:r>
              <a:rPr lang="en-US" altLang="ko-KR" sz="3600" b="1" dirty="0" smtClean="0"/>
              <a:t>patient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 </a:t>
            </a:r>
            <a:r>
              <a:rPr lang="en-US" altLang="ko-KR" sz="2800" dirty="0"/>
              <a:t>ICUs are </a:t>
            </a:r>
            <a:r>
              <a:rPr lang="en-US" altLang="ko-KR" sz="2800" u="sng" dirty="0"/>
              <a:t>expensive</a:t>
            </a:r>
            <a:r>
              <a:rPr lang="en-US" altLang="ko-KR" sz="2800" dirty="0"/>
              <a:t> </a:t>
            </a:r>
            <a:r>
              <a:rPr lang="en-US" altLang="ko-KR" sz="2800" dirty="0" smtClean="0"/>
              <a:t>resources and probably </a:t>
            </a:r>
            <a:r>
              <a:rPr lang="en-US" altLang="ko-KR" sz="2800" u="sng" dirty="0" smtClean="0"/>
              <a:t>lacking</a:t>
            </a:r>
            <a:r>
              <a:rPr lang="en-US" altLang="ko-KR" sz="2800" dirty="0" smtClean="0"/>
              <a:t> to care for severe, acute patients.</a:t>
            </a:r>
          </a:p>
          <a:p>
            <a:endParaRPr lang="en-US" altLang="ko-KR" sz="2800" dirty="0" smtClean="0"/>
          </a:p>
          <a:p>
            <a:r>
              <a:rPr lang="en-US" altLang="ko-KR" sz="2800" dirty="0"/>
              <a:t>ICU is inappropriate for prolonged </a:t>
            </a:r>
            <a:r>
              <a:rPr lang="en-US" altLang="ko-KR" sz="2800" dirty="0" smtClean="0"/>
              <a:t>weaning patients</a:t>
            </a:r>
            <a:endParaRPr lang="en-US" altLang="ko-KR" sz="2800" dirty="0"/>
          </a:p>
          <a:p>
            <a:pPr lvl="1"/>
            <a:r>
              <a:rPr lang="en-US" altLang="ko-KR" sz="2000" dirty="0"/>
              <a:t>Quick patient turnover, high workloads for the staff, need for continuous monitoring and treatment, paucity of ICU beds</a:t>
            </a:r>
          </a:p>
          <a:p>
            <a:pPr lvl="1"/>
            <a:r>
              <a:rPr lang="en-US" altLang="ko-KR" sz="2000" dirty="0"/>
              <a:t>Detrimental effect on psychological and cognitive function</a:t>
            </a:r>
          </a:p>
          <a:p>
            <a:endParaRPr lang="en-US" altLang="ko-KR" sz="2400" dirty="0" smtClean="0"/>
          </a:p>
        </p:txBody>
      </p:sp>
    </p:spTree>
    <p:extLst>
      <p:ext uri="{BB962C8B-B14F-4D97-AF65-F5344CB8AC3E}">
        <p14:creationId xmlns:p14="http://schemas.microsoft.com/office/powerpoint/2010/main" val="2898167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Yonsei_PUM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Yonsei_PUM" id="{0B704B89-A5B3-4C96-AB34-F885D110CD30}" vid="{8D22381A-4147-4E2D-9776-1D0C272D3FE0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Yonsei_PUM</Template>
  <TotalTime>1186</TotalTime>
  <Words>791</Words>
  <Application>Microsoft Office PowerPoint</Application>
  <PresentationFormat>와이드스크린</PresentationFormat>
  <Paragraphs>176</Paragraphs>
  <Slides>18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22" baseType="lpstr">
      <vt:lpstr>Arial Unicode MS</vt:lpstr>
      <vt:lpstr>맑은 고딕</vt:lpstr>
      <vt:lpstr>Arial</vt:lpstr>
      <vt:lpstr>Yonsei_PUM</vt:lpstr>
      <vt:lpstr>Clinical outcome of difficult-to-wean patients with ventilator dependency at ICU discharge</vt:lpstr>
      <vt:lpstr>Chronically critically ill pateints</vt:lpstr>
      <vt:lpstr>The difficult-to-wean patients</vt:lpstr>
      <vt:lpstr>The difficult-to-wean patients</vt:lpstr>
      <vt:lpstr>Causes of prolonged MV</vt:lpstr>
      <vt:lpstr>Tracheostomy</vt:lpstr>
      <vt:lpstr>Weaning success of difficult-to-wean patient </vt:lpstr>
      <vt:lpstr>Management of prolonged weaning beyond ICU</vt:lpstr>
      <vt:lpstr>Where to treat the difficult-to-wean patient</vt:lpstr>
      <vt:lpstr>Specialized weaning unit</vt:lpstr>
      <vt:lpstr>PowerPoint 프레젠테이션</vt:lpstr>
      <vt:lpstr>PowerPoint 프레젠테이션</vt:lpstr>
      <vt:lpstr>Mortality at 1 year</vt:lpstr>
      <vt:lpstr>Proportion of patients successfully liberated from ventilatior</vt:lpstr>
      <vt:lpstr>Clinical outcome of difficult-to-wean patients with ventilator dependency at ICU discharge</vt:lpstr>
      <vt:lpstr>Flow chart of the enrollment of patients</vt:lpstr>
      <vt:lpstr>PowerPoint 프레젠테이션</vt:lpstr>
      <vt:lpstr>Further evaluations..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Clinical outcome of difficult-to-wean patients with ventilator dependency at ICU discharge</dc:title>
  <dc:creator>이정모(내과학교실)</dc:creator>
  <cp:lastModifiedBy>이정모(내과학교실)</cp:lastModifiedBy>
  <cp:revision>52</cp:revision>
  <dcterms:created xsi:type="dcterms:W3CDTF">2017-04-11T09:04:45Z</dcterms:created>
  <dcterms:modified xsi:type="dcterms:W3CDTF">2017-04-12T17:01:28Z</dcterms:modified>
</cp:coreProperties>
</file>