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8" r:id="rId2"/>
    <p:sldId id="743" r:id="rId3"/>
    <p:sldId id="556" r:id="rId4"/>
    <p:sldId id="742" r:id="rId5"/>
    <p:sldId id="736" r:id="rId6"/>
    <p:sldId id="668" r:id="rId7"/>
    <p:sldId id="672" r:id="rId8"/>
    <p:sldId id="669" r:id="rId9"/>
    <p:sldId id="677" r:id="rId10"/>
    <p:sldId id="679" r:id="rId11"/>
    <p:sldId id="681" r:id="rId12"/>
    <p:sldId id="685" r:id="rId13"/>
    <p:sldId id="687" r:id="rId14"/>
    <p:sldId id="690" r:id="rId15"/>
    <p:sldId id="696" r:id="rId16"/>
    <p:sldId id="702" r:id="rId17"/>
    <p:sldId id="704" r:id="rId18"/>
    <p:sldId id="706" r:id="rId19"/>
    <p:sldId id="707" r:id="rId20"/>
    <p:sldId id="711" r:id="rId21"/>
    <p:sldId id="716" r:id="rId22"/>
    <p:sldId id="735" r:id="rId23"/>
    <p:sldId id="745" r:id="rId24"/>
  </p:sldIdLst>
  <p:sldSz cx="9144000" cy="6858000" type="screen4x3"/>
  <p:notesSz cx="6864350" cy="999648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19" autoAdjust="0"/>
  </p:normalViewPr>
  <p:slideViewPr>
    <p:cSldViewPr>
      <p:cViewPr>
        <p:scale>
          <a:sx n="100" d="100"/>
          <a:sy n="100" d="100"/>
        </p:scale>
        <p:origin x="-194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4552" cy="499825"/>
          </a:xfrm>
          <a:prstGeom prst="rect">
            <a:avLst/>
          </a:prstGeom>
        </p:spPr>
        <p:txBody>
          <a:bodyPr vert="horz" lIns="91851" tIns="45926" rIns="91851" bIns="45926" rtlCol="0"/>
          <a:lstStyle>
            <a:lvl1pPr algn="l">
              <a:defRPr sz="1200"/>
            </a:lvl1pPr>
          </a:lstStyle>
          <a:p>
            <a:endParaRPr lang="ko-KR" altLang="en-US"/>
          </a:p>
        </p:txBody>
      </p:sp>
      <p:sp>
        <p:nvSpPr>
          <p:cNvPr id="3" name="날짜 개체 틀 2"/>
          <p:cNvSpPr>
            <a:spLocks noGrp="1"/>
          </p:cNvSpPr>
          <p:nvPr>
            <p:ph type="dt" sz="quarter" idx="1"/>
          </p:nvPr>
        </p:nvSpPr>
        <p:spPr>
          <a:xfrm>
            <a:off x="3888210" y="0"/>
            <a:ext cx="2974552" cy="499825"/>
          </a:xfrm>
          <a:prstGeom prst="rect">
            <a:avLst/>
          </a:prstGeom>
        </p:spPr>
        <p:txBody>
          <a:bodyPr vert="horz" lIns="91851" tIns="45926" rIns="91851" bIns="45926" rtlCol="0"/>
          <a:lstStyle>
            <a:lvl1pPr algn="r">
              <a:defRPr sz="1200"/>
            </a:lvl1pPr>
          </a:lstStyle>
          <a:p>
            <a:fld id="{3C4CF625-7CDF-400C-992D-B220AB5A778C}" type="datetimeFigureOut">
              <a:rPr lang="ko-KR" altLang="en-US" smtClean="0"/>
              <a:t>2016-10-13</a:t>
            </a:fld>
            <a:endParaRPr lang="ko-KR" altLang="en-US"/>
          </a:p>
        </p:txBody>
      </p:sp>
      <p:sp>
        <p:nvSpPr>
          <p:cNvPr id="4" name="바닥글 개체 틀 3"/>
          <p:cNvSpPr>
            <a:spLocks noGrp="1"/>
          </p:cNvSpPr>
          <p:nvPr>
            <p:ph type="ftr" sz="quarter" idx="2"/>
          </p:nvPr>
        </p:nvSpPr>
        <p:spPr>
          <a:xfrm>
            <a:off x="0" y="9494928"/>
            <a:ext cx="2974552" cy="499825"/>
          </a:xfrm>
          <a:prstGeom prst="rect">
            <a:avLst/>
          </a:prstGeom>
        </p:spPr>
        <p:txBody>
          <a:bodyPr vert="horz" lIns="91851" tIns="45926" rIns="91851" bIns="45926"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8210" y="9494928"/>
            <a:ext cx="2974552" cy="499825"/>
          </a:xfrm>
          <a:prstGeom prst="rect">
            <a:avLst/>
          </a:prstGeom>
        </p:spPr>
        <p:txBody>
          <a:bodyPr vert="horz" lIns="91851" tIns="45926" rIns="91851" bIns="45926" rtlCol="0" anchor="b"/>
          <a:lstStyle>
            <a:lvl1pPr algn="r">
              <a:defRPr sz="1200"/>
            </a:lvl1pPr>
          </a:lstStyle>
          <a:p>
            <a:fld id="{93F87965-8D51-42FA-A14D-A3AC8EF287FC}" type="slidenum">
              <a:rPr lang="ko-KR" altLang="en-US" smtClean="0"/>
              <a:t>‹#›</a:t>
            </a:fld>
            <a:endParaRPr lang="ko-KR" altLang="en-US"/>
          </a:p>
        </p:txBody>
      </p:sp>
    </p:spTree>
    <p:extLst>
      <p:ext uri="{BB962C8B-B14F-4D97-AF65-F5344CB8AC3E}">
        <p14:creationId xmlns:p14="http://schemas.microsoft.com/office/powerpoint/2010/main" val="526520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4552" cy="499825"/>
          </a:xfrm>
          <a:prstGeom prst="rect">
            <a:avLst/>
          </a:prstGeom>
        </p:spPr>
        <p:txBody>
          <a:bodyPr vert="horz" lIns="91851" tIns="45926" rIns="91851" bIns="45926" rtlCol="0"/>
          <a:lstStyle>
            <a:lvl1pPr algn="l">
              <a:defRPr sz="1200"/>
            </a:lvl1pPr>
          </a:lstStyle>
          <a:p>
            <a:endParaRPr lang="ko-KR" altLang="en-US" dirty="0"/>
          </a:p>
        </p:txBody>
      </p:sp>
      <p:sp>
        <p:nvSpPr>
          <p:cNvPr id="3" name="날짜 개체 틀 2"/>
          <p:cNvSpPr>
            <a:spLocks noGrp="1"/>
          </p:cNvSpPr>
          <p:nvPr>
            <p:ph type="dt" idx="1"/>
          </p:nvPr>
        </p:nvSpPr>
        <p:spPr>
          <a:xfrm>
            <a:off x="3888210" y="0"/>
            <a:ext cx="2974552" cy="499825"/>
          </a:xfrm>
          <a:prstGeom prst="rect">
            <a:avLst/>
          </a:prstGeom>
        </p:spPr>
        <p:txBody>
          <a:bodyPr vert="horz" lIns="91851" tIns="45926" rIns="91851" bIns="45926" rtlCol="0"/>
          <a:lstStyle>
            <a:lvl1pPr algn="r">
              <a:defRPr sz="1200"/>
            </a:lvl1pPr>
          </a:lstStyle>
          <a:p>
            <a:fld id="{91741966-4F1B-49FE-947C-243BDF7D25A0}" type="datetimeFigureOut">
              <a:rPr lang="ko-KR" altLang="en-US" smtClean="0"/>
              <a:pPr/>
              <a:t>2016-10-13</a:t>
            </a:fld>
            <a:endParaRPr lang="ko-KR" altLang="en-US" dirty="0"/>
          </a:p>
        </p:txBody>
      </p:sp>
      <p:sp>
        <p:nvSpPr>
          <p:cNvPr id="4" name="슬라이드 이미지 개체 틀 3"/>
          <p:cNvSpPr>
            <a:spLocks noGrp="1" noRot="1" noChangeAspect="1"/>
          </p:cNvSpPr>
          <p:nvPr>
            <p:ph type="sldImg" idx="2"/>
          </p:nvPr>
        </p:nvSpPr>
        <p:spPr>
          <a:xfrm>
            <a:off x="933450" y="749300"/>
            <a:ext cx="4997450" cy="3749675"/>
          </a:xfrm>
          <a:prstGeom prst="rect">
            <a:avLst/>
          </a:prstGeom>
          <a:noFill/>
          <a:ln w="12700">
            <a:solidFill>
              <a:prstClr val="black"/>
            </a:solidFill>
          </a:ln>
        </p:spPr>
        <p:txBody>
          <a:bodyPr vert="horz" lIns="91851" tIns="45926" rIns="91851" bIns="45926" rtlCol="0" anchor="ctr"/>
          <a:lstStyle/>
          <a:p>
            <a:endParaRPr lang="ko-KR" altLang="en-US" dirty="0"/>
          </a:p>
        </p:txBody>
      </p:sp>
      <p:sp>
        <p:nvSpPr>
          <p:cNvPr id="5" name="슬라이드 노트 개체 틀 4"/>
          <p:cNvSpPr>
            <a:spLocks noGrp="1"/>
          </p:cNvSpPr>
          <p:nvPr>
            <p:ph type="body" sz="quarter" idx="3"/>
          </p:nvPr>
        </p:nvSpPr>
        <p:spPr>
          <a:xfrm>
            <a:off x="686435" y="4748333"/>
            <a:ext cx="5491480" cy="4498419"/>
          </a:xfrm>
          <a:prstGeom prst="rect">
            <a:avLst/>
          </a:prstGeom>
        </p:spPr>
        <p:txBody>
          <a:bodyPr vert="horz" lIns="91851" tIns="45926" rIns="91851" bIns="45926"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94928"/>
            <a:ext cx="2974552" cy="499825"/>
          </a:xfrm>
          <a:prstGeom prst="rect">
            <a:avLst/>
          </a:prstGeom>
        </p:spPr>
        <p:txBody>
          <a:bodyPr vert="horz" lIns="91851" tIns="45926" rIns="91851" bIns="45926"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8210" y="9494928"/>
            <a:ext cx="2974552" cy="499825"/>
          </a:xfrm>
          <a:prstGeom prst="rect">
            <a:avLst/>
          </a:prstGeom>
        </p:spPr>
        <p:txBody>
          <a:bodyPr vert="horz" lIns="91851" tIns="45926" rIns="91851" bIns="45926"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ovidsp.tx.ovid.com/sp-3.22.1b/ovidweb.cgi?QS2=434f4e1a73d37e8c02e4db8ac0873fe0f1cb0db672520023318687e3b577bb4e0ff074ce7658576b1f50c6edee775467576caea038359064c71d8da4fa1e020ba44d614622e8948a97be5e94ace2c611299582d28b25ad272b3cafb47f92362caa37e9df5772e35cbcc869a27dd0600b622da929f416e775088143d6df218a63840fcf8e8358487d4a301f938dca6736eedb9f6038de61028586c9ceac2d6107202de52bdb0b2c66822c1233a32e9cf73c5e4ffc17c4fb97e3e6ed0e76d2af9ee68694906dbda249e7baea96ab0d023017cbdc96eb85e9466808a563a0f93b16a9534ca855affe7359d909f519ccc02481aeafd19fa78a75c611d5751107b3928ad7a9d88dbbd26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ovidsp.tx.ovid.com/sp-3.22.1b/ovidweb.cgi?QS2=434f4e1a73d37e8c02e4db8ac0873fe0f1cb0db672520023318687e3b577bb4e0ff074ce7658576b1f50c6edee775467576caea038359064c71d8da4fa1e020ba44d614622e8948a97be5e94ace2c611299582d28b25ad272b3cafb47f92362caa37e9df5772e35cbcc869a27dd0600b622da929f416e775088143d6df218a63840fcf8e8358487d4a301f938dca6736eedb9f6038de61028586c9ceac2d6107202de52bdb0b2c66822c1233a32e9cf73c5e4ffc17c4fb97e3e6ed0e76d2af9ee68694906dbda249e7baea96ab0d023017cbdc96eb85e9466808a563a0f93b16a9534ca855affe7359d909f519ccc02481aeafd19fa78a75c611d5751107b3928ad7a9d88dbbd26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발표를 </a:t>
            </a:r>
            <a:r>
              <a:rPr lang="ko-KR" altLang="en-US" dirty="0" err="1" smtClean="0"/>
              <a:t>맡게된</a:t>
            </a:r>
            <a:r>
              <a:rPr lang="ko-KR" altLang="en-US" dirty="0" smtClean="0"/>
              <a:t> 강사 김치영입니다</a:t>
            </a:r>
            <a:r>
              <a:rPr lang="en-US" altLang="ko-KR" dirty="0" smtClean="0"/>
              <a:t>. </a:t>
            </a:r>
          </a:p>
          <a:p>
            <a:r>
              <a:rPr lang="ko-KR" altLang="en-US" dirty="0" smtClean="0"/>
              <a:t>이번에 제가 맡게 된 주제는 </a:t>
            </a:r>
            <a:r>
              <a:rPr lang="en-US" altLang="ko-KR" dirty="0" smtClean="0"/>
              <a:t>2016</a:t>
            </a:r>
            <a:r>
              <a:rPr lang="ko-KR" altLang="en-US" dirty="0" smtClean="0"/>
              <a:t>년 </a:t>
            </a:r>
            <a:r>
              <a:rPr lang="en-US" altLang="ko-KR" dirty="0" smtClean="0"/>
              <a:t>revised </a:t>
            </a:r>
            <a:r>
              <a:rPr lang="ko-KR" altLang="en-US" dirty="0" smtClean="0"/>
              <a:t>된 </a:t>
            </a:r>
            <a:r>
              <a:rPr lang="en-US" altLang="ko-KR" dirty="0" smtClean="0"/>
              <a:t>ICU admission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Multispecialty or general ICUs are typically located within smaller, community-based hospitals or may be utilized in tertiary institutions for critically ill patients who have diagnoses that do not fit into one of the specialty ICUs. However, the complexities of critical care make it difficult to conclusively demonstrate efficacy for specialization (</a:t>
            </a:r>
            <a:r>
              <a:rPr lang="en-US" altLang="ko-KR" dirty="0">
                <a:hlinkClick r:id="rId3"/>
              </a:rPr>
              <a:t>63</a:t>
            </a:r>
            <a:r>
              <a:rPr lang="en-US" altLang="ko-KR" dirty="0"/>
              <a:t>). Studies have suggested that the organization and management of an ICU may have more of an effect on outcomes (</a:t>
            </a:r>
            <a:r>
              <a:rPr lang="en-US" altLang="ko-KR" dirty="0">
                <a:hlinkClick r:id="rId3"/>
              </a:rPr>
              <a:t>64</a:t>
            </a:r>
            <a:r>
              <a:rPr lang="en-US" altLang="ko-KR" dirty="0"/>
              <a:t>, </a:t>
            </a:r>
            <a:r>
              <a:rPr lang="en-US" altLang="ko-KR" dirty="0">
                <a:hlinkClick r:id="rId3"/>
              </a:rPr>
              <a:t>65</a:t>
            </a:r>
            <a:r>
              <a:rPr lang="en-US" altLang="ko-KR" dirty="0"/>
              <a:t>). ICU specialization is likely motivated by physician convenience and the pooling of clinical resources around specialty departments to improve efficiency (</a:t>
            </a:r>
            <a:r>
              <a:rPr lang="en-US" altLang="ko-KR" dirty="0">
                <a:hlinkClick r:id="rId3"/>
              </a:rPr>
              <a:t>66</a:t>
            </a:r>
            <a:r>
              <a:rPr lang="en-US" altLang="ko-KR" dirty="0"/>
              <a:t>). Although some studies have shown the benefit of specialization of ICUs for certain fields, the literature does not support a survival benefit for specialized over general ICU care in the case of common admitting diagnoses such as acute coronary syndrome, ischemic stroke, intracranial hemorrhage, pneumonia, abdominal surgery, or coronary artery bypass graft surgery. Admission to a specialized ICU of a patient with a primary diagnosis not associated with that specialty (i.e., “boarding”) is associated with increased risk-adjusted mortality (</a:t>
            </a:r>
            <a:r>
              <a:rPr lang="en-US" altLang="ko-KR" dirty="0">
                <a:hlinkClick r:id="rId3"/>
              </a:rPr>
              <a:t>66</a:t>
            </a:r>
            <a:r>
              <a:rPr lang="en-US" altLang="ko-KR" dirty="0"/>
              <a:t>).</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10</a:t>
            </a:fld>
            <a:endParaRPr lang="ko-KR" altLang="en-US" dirty="0"/>
          </a:p>
        </p:txBody>
      </p:sp>
    </p:spTree>
    <p:extLst>
      <p:ext uri="{BB962C8B-B14F-4D97-AF65-F5344CB8AC3E}">
        <p14:creationId xmlns:p14="http://schemas.microsoft.com/office/powerpoint/2010/main" val="926388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nursing resources (e.g., levels of education, support personnel, specific workloads),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142889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fontScale="92500" lnSpcReduction="10000"/>
          </a:bodyPr>
          <a:lstStyle/>
          <a:p>
            <a:pPr defTabSz="918515">
              <a:defRPr/>
            </a:pPr>
            <a:r>
              <a:rPr lang="en-US" altLang="ko-KR" dirty="0" smtClean="0"/>
              <a:t>In many hospitals, the majority of ICU admissions are through the ED. Patients are seen and stabilized by emergency medicine personnel. Because of a shortage of readily available empty beds in many ICUs, patients may spend hours being cared for in the ED by its staff. In one survey of 3,562 ED caregivers, half answered that ED patients requiring admission to the ICU were rarely transferred from the ED to the ICU within 1 hour (138). In a cross-sectional analytical study, ED patients with a 6-hour or higher delay in ICU transfer had higher ICU mortality (10.7% </a:t>
            </a:r>
            <a:r>
              <a:rPr lang="en-US" altLang="ko-KR" dirty="0" err="1" smtClean="0"/>
              <a:t>vs</a:t>
            </a:r>
            <a:r>
              <a:rPr lang="en-US" altLang="ko-KR" dirty="0" smtClean="0"/>
              <a:t> 8.4% for patients transferred within 6 </a:t>
            </a:r>
            <a:r>
              <a:rPr lang="en-US" altLang="ko-KR" dirty="0" err="1" smtClean="0"/>
              <a:t>hr</a:t>
            </a:r>
            <a:r>
              <a:rPr lang="en-US" altLang="ko-KR" dirty="0" smtClean="0"/>
              <a:t>; p &lt; 0.01) and hospital mortality (17.4% </a:t>
            </a:r>
            <a:r>
              <a:rPr lang="en-US" altLang="ko-KR" dirty="0" err="1" smtClean="0"/>
              <a:t>vs</a:t>
            </a:r>
            <a:r>
              <a:rPr lang="en-US" altLang="ko-KR" dirty="0" smtClean="0"/>
              <a:t> 12.9%; p &lt; 0.001) (59). In a study of trauma and emergency general surgery patients, the authors concluded that experienced clinicians could effectively triage more critically injured patients to earlier ICU admission and thereby prevent any increased mortality associated with a longer ED stay. The authors initially categorized patients as “</a:t>
            </a:r>
            <a:r>
              <a:rPr lang="en-US" altLang="ko-KR" dirty="0" err="1" smtClean="0"/>
              <a:t>nondelayed</a:t>
            </a:r>
            <a:r>
              <a:rPr lang="en-US" altLang="ko-KR" dirty="0" smtClean="0"/>
              <a:t>” when the transfer occurred within the first 3 hours, but they changed the time threshold to compare their results to the findings of </a:t>
            </a:r>
            <a:r>
              <a:rPr lang="en-US" altLang="ko-KR" dirty="0" err="1" smtClean="0"/>
              <a:t>Chalfin</a:t>
            </a:r>
            <a:r>
              <a:rPr lang="en-US" altLang="ko-KR" dirty="0" smtClean="0"/>
              <a:t> et al (59). They found that patients admitted with less than a 6-hour delay were more seriously injured and had worse outcomes than those admitted with a longer delay (139). </a:t>
            </a:r>
            <a:r>
              <a:rPr lang="en-US" altLang="ko-KR" dirty="0" err="1" smtClean="0"/>
              <a:t>Horwitz</a:t>
            </a:r>
            <a:r>
              <a:rPr lang="en-US" altLang="ko-KR" dirty="0" smtClean="0"/>
              <a:t> et al (140) showed that the transfer of a patient from the ED to an internal medicine ward is associated with adverse events that can be due to issues with poor communication, environment, workload, information technology, patient flow, and assignment of responsibility. The authors suggested that system-based interventions aimed at these issues could improve patient safety. These findings also suggest the existence of a care gap between the ED and the ward that should not necessarily be solved in the ICU. With a projected increase in numbers of critically ill patients presenting to EDs, the shortage of </a:t>
            </a:r>
            <a:r>
              <a:rPr lang="en-US" altLang="ko-KR" dirty="0" err="1" smtClean="0"/>
              <a:t>intensivists</a:t>
            </a:r>
            <a:r>
              <a:rPr lang="en-US" altLang="ko-KR" dirty="0" smtClean="0"/>
              <a:t>, and the shortage of readily available ICU beds, there will be an increased emphasis on the provision of critical care by the ED physician (141). A potential alternative could be the admission of some of these patients to intermediate care units.</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14</a:t>
            </a:fld>
            <a:endParaRPr lang="ko-KR" altLang="en-US" dirty="0"/>
          </a:p>
        </p:txBody>
      </p:sp>
    </p:spTree>
    <p:extLst>
      <p:ext uri="{BB962C8B-B14F-4D97-AF65-F5344CB8AC3E}">
        <p14:creationId xmlns:p14="http://schemas.microsoft.com/office/powerpoint/2010/main" val="657283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8515">
              <a:defRPr/>
            </a:pPr>
            <a:r>
              <a:rPr lang="en-US" altLang="ko-KR" dirty="0" smtClean="0"/>
              <a:t>Delgado et al (142) found that ED patients admitted to a less intense level of care with pneumonia, chronic obstructive pulmonary disease, myocardial infarction, or sepsis were at increased risk for unplanned transfer to the ICU. The authors concluded that “better triage from the ED, earlier intervention, or closer monitoring to prevent acute </a:t>
            </a:r>
            <a:r>
              <a:rPr lang="en-US" altLang="ko-KR" dirty="0" err="1" smtClean="0"/>
              <a:t>decompensation</a:t>
            </a:r>
            <a:r>
              <a:rPr lang="en-US" altLang="ko-KR" dirty="0" smtClean="0"/>
              <a:t>” might benefit this population. In another study of patients with community-acquired pneumonia, Brown et al (143) showed that initial ward triage of patients who were later transferred to the ICU was associated with a twofold higher 30-day mortality rate. Likewise, a retrospective Australian study showed that patients transferred to the ICU within 24 hours of admission to the ward from the ED had a significantly higher 30-day mortality rate than patients admitted to the ICU directly from the ED (144). Other studies also show that patients transferred to a more intense level of care following admission to the hospital have higher mortality and LOS (145–147). RRSs were created to minimize delays in ICU admission through early recognition and response to patients who are deteriorating in general wards. Use of these teams is discussed further in Use of Outreach Programs to Supplement ICU Care section.</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15</a:t>
            </a:fld>
            <a:endParaRPr lang="ko-KR" altLang="en-US" dirty="0"/>
          </a:p>
        </p:txBody>
      </p:sp>
    </p:spTree>
    <p:extLst>
      <p:ext uri="{BB962C8B-B14F-4D97-AF65-F5344CB8AC3E}">
        <p14:creationId xmlns:p14="http://schemas.microsoft.com/office/powerpoint/2010/main" val="2271740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줄이자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17</a:t>
            </a:fld>
            <a:endParaRPr lang="ko-KR" altLang="en-US" dirty="0"/>
          </a:p>
        </p:txBody>
      </p:sp>
    </p:spTree>
    <p:extLst>
      <p:ext uri="{BB962C8B-B14F-4D97-AF65-F5344CB8AC3E}">
        <p14:creationId xmlns:p14="http://schemas.microsoft.com/office/powerpoint/2010/main" val="2233317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smtClean="0"/>
              <a:t>두개</a:t>
            </a:r>
            <a:r>
              <a:rPr lang="ko-KR" altLang="en-US" dirty="0" smtClean="0"/>
              <a:t> 합치던지 빼던지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18</a:t>
            </a:fld>
            <a:endParaRPr lang="ko-KR" altLang="en-US" dirty="0"/>
          </a:p>
        </p:txBody>
      </p:sp>
    </p:spTree>
    <p:extLst>
      <p:ext uri="{BB962C8B-B14F-4D97-AF65-F5344CB8AC3E}">
        <p14:creationId xmlns:p14="http://schemas.microsoft.com/office/powerpoint/2010/main" val="1356150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Long</a:t>
            </a:r>
            <a:r>
              <a:rPr lang="en-US" altLang="ko-KR" baseline="0" dirty="0" smtClean="0"/>
              <a:t> term acute care </a:t>
            </a:r>
            <a:r>
              <a:rPr lang="en-US" altLang="ko-KR" baseline="0" dirty="0" err="1" smtClean="0"/>
              <a:t>hospiral</a:t>
            </a:r>
            <a:r>
              <a:rPr lang="en-US" altLang="ko-KR" baseline="0" dirty="0" smtClean="0"/>
              <a:t> </a:t>
            </a:r>
          </a:p>
          <a:p>
            <a:endParaRPr lang="en-US" altLang="ko-KR" baseline="0" dirty="0" smtClean="0"/>
          </a:p>
          <a:p>
            <a:r>
              <a:rPr lang="en-US" altLang="ko-KR" dirty="0" smtClean="0"/>
              <a:t>Step-down units are variously referred to as “high-dependency units,” “intermediate care units,” or “transitional care units.”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20</a:t>
            </a:fld>
            <a:endParaRPr lang="ko-KR" altLang="en-US" dirty="0"/>
          </a:p>
        </p:txBody>
      </p:sp>
    </p:spTree>
    <p:extLst>
      <p:ext uri="{BB962C8B-B14F-4D97-AF65-F5344CB8AC3E}">
        <p14:creationId xmlns:p14="http://schemas.microsoft.com/office/powerpoint/2010/main" val="2106923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23</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Strong</a:t>
            </a:r>
            <a:r>
              <a:rPr lang="en-US" altLang="ko-KR" baseline="0" dirty="0" smtClean="0"/>
              <a:t> or weak</a:t>
            </a:r>
          </a:p>
          <a:p>
            <a:r>
              <a:rPr lang="en-US" altLang="ko-KR" baseline="0" dirty="0" smtClean="0"/>
              <a:t>Evidence certainty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a:t>
            </a:fld>
            <a:endParaRPr lang="ko-KR" altLang="en-US" dirty="0"/>
          </a:p>
        </p:txBody>
      </p:sp>
    </p:spTree>
    <p:extLst>
      <p:ext uri="{BB962C8B-B14F-4D97-AF65-F5344CB8AC3E}">
        <p14:creationId xmlns:p14="http://schemas.microsoft.com/office/powerpoint/2010/main" val="3528538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defTabSz="918515">
              <a:defRPr/>
            </a:pPr>
            <a:r>
              <a:rPr lang="ko-KR" altLang="en-US" dirty="0" smtClean="0"/>
              <a:t>자원은 </a:t>
            </a:r>
            <a:r>
              <a:rPr lang="ko-KR" altLang="en-US" dirty="0" err="1" smtClean="0"/>
              <a:t>한정되있고</a:t>
            </a:r>
            <a:r>
              <a:rPr lang="ko-KR" altLang="en-US" dirty="0" smtClean="0"/>
              <a:t> </a:t>
            </a:r>
            <a:r>
              <a:rPr lang="en-US" altLang="ko-KR" dirty="0" smtClean="0"/>
              <a:t>, ICU </a:t>
            </a:r>
            <a:r>
              <a:rPr lang="ko-KR" altLang="en-US" dirty="0" smtClean="0"/>
              <a:t>입실은 힘들기 때문에 이에 대한 </a:t>
            </a:r>
            <a:r>
              <a:rPr lang="en-US" altLang="ko-KR" dirty="0" err="1" smtClean="0"/>
              <a:t>adm</a:t>
            </a:r>
            <a:r>
              <a:rPr lang="en-US" altLang="ko-KR" baseline="0" dirty="0" smtClean="0"/>
              <a:t> guideline </a:t>
            </a:r>
            <a:r>
              <a:rPr lang="ko-KR" altLang="en-US" baseline="0" dirty="0" smtClean="0"/>
              <a:t>이 필요하다</a:t>
            </a:r>
            <a:r>
              <a:rPr lang="en-US" altLang="ko-KR" baseline="0" dirty="0" smtClean="0"/>
              <a:t>. </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3</a:t>
            </a:fld>
            <a:endParaRPr lang="ko-KR" altLang="en-US" dirty="0"/>
          </a:p>
        </p:txBody>
      </p:sp>
    </p:spTree>
    <p:extLst>
      <p:ext uri="{BB962C8B-B14F-4D97-AF65-F5344CB8AC3E}">
        <p14:creationId xmlns:p14="http://schemas.microsoft.com/office/powerpoint/2010/main" val="30190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제한된 자원사용을 최적화 </a:t>
            </a:r>
            <a:r>
              <a:rPr lang="ko-KR" altLang="en-US" dirty="0" err="1" smtClean="0"/>
              <a:t>하기위해서는</a:t>
            </a:r>
            <a:r>
              <a:rPr lang="ko-KR" altLang="en-US" dirty="0" smtClean="0"/>
              <a:t> </a:t>
            </a:r>
            <a:endParaRPr lang="en-US" altLang="ko-KR" dirty="0" smtClean="0"/>
          </a:p>
          <a:p>
            <a:r>
              <a:rPr lang="ko-KR" altLang="en-US" dirty="0" smtClean="0"/>
              <a:t>상기 사항들을 조합해서 </a:t>
            </a:r>
            <a:r>
              <a:rPr lang="ko-KR" altLang="en-US" dirty="0" err="1" smtClean="0"/>
              <a:t>결정해야함</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4</a:t>
            </a:fld>
            <a:endParaRPr lang="ko-KR" altLang="en-US" dirty="0"/>
          </a:p>
        </p:txBody>
      </p:sp>
    </p:spTree>
    <p:extLst>
      <p:ext uri="{BB962C8B-B14F-4D97-AF65-F5344CB8AC3E}">
        <p14:creationId xmlns:p14="http://schemas.microsoft.com/office/powerpoint/2010/main" val="2892295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뺄까 말까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5</a:t>
            </a:fld>
            <a:endParaRPr lang="ko-KR" altLang="en-US" dirty="0"/>
          </a:p>
        </p:txBody>
      </p:sp>
    </p:spTree>
    <p:extLst>
      <p:ext uri="{BB962C8B-B14F-4D97-AF65-F5344CB8AC3E}">
        <p14:creationId xmlns:p14="http://schemas.microsoft.com/office/powerpoint/2010/main" val="746793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이전 가이드 라인에서는 </a:t>
            </a:r>
            <a:r>
              <a:rPr lang="ko-KR" altLang="en-US" dirty="0" err="1" smtClean="0"/>
              <a:t>세모델</a:t>
            </a:r>
            <a:r>
              <a:rPr lang="en-US" altLang="ko-KR" dirty="0" smtClean="0"/>
              <a:t>-prioritization,</a:t>
            </a:r>
            <a:r>
              <a:rPr lang="en-US" altLang="ko-KR" baseline="0" dirty="0" smtClean="0"/>
              <a:t> diagnosis model, objective parameter model</a:t>
            </a:r>
            <a:r>
              <a:rPr lang="ko-KR" altLang="en-US" baseline="0" dirty="0" smtClean="0"/>
              <a:t>로 나누어서 설명을 했었음</a:t>
            </a:r>
            <a:r>
              <a:rPr lang="en-US" altLang="ko-KR" baseline="0" dirty="0" smtClean="0"/>
              <a:t>. </a:t>
            </a:r>
          </a:p>
          <a:p>
            <a:r>
              <a:rPr lang="ko-KR" altLang="en-US" dirty="0" smtClean="0"/>
              <a:t>모든 이러한 모델은 한계가 있고</a:t>
            </a:r>
            <a:r>
              <a:rPr lang="en-US" altLang="ko-KR" dirty="0" smtClean="0"/>
              <a:t>,</a:t>
            </a:r>
            <a:r>
              <a:rPr lang="ko-KR" altLang="en-US" dirty="0" smtClean="0"/>
              <a:t>어느 것도 적절하게 검증되지 않았다</a:t>
            </a:r>
            <a:endParaRPr lang="en-US" altLang="ko-KR" dirty="0" smtClean="0"/>
          </a:p>
          <a:p>
            <a:r>
              <a:rPr lang="ko-KR" altLang="en-US" dirty="0" smtClean="0"/>
              <a:t>현재 </a:t>
            </a:r>
            <a:r>
              <a:rPr lang="en-US" altLang="ko-KR" dirty="0" smtClean="0"/>
              <a:t>ICU </a:t>
            </a:r>
            <a:r>
              <a:rPr lang="ko-KR" altLang="en-US" dirty="0" smtClean="0"/>
              <a:t>입학에 대한 모든 것을 포괄하는</a:t>
            </a:r>
            <a:r>
              <a:rPr lang="en-US" altLang="ko-KR" dirty="0" smtClean="0"/>
              <a:t>, </a:t>
            </a:r>
            <a:r>
              <a:rPr lang="ko-KR" altLang="en-US" dirty="0" smtClean="0"/>
              <a:t>명확한 기준을 보여주는 결정적인 연구는 없다</a:t>
            </a:r>
            <a:r>
              <a:rPr lang="en-US" altLang="ko-KR" dirty="0" smtClean="0"/>
              <a:t>.]</a:t>
            </a:r>
          </a:p>
          <a:p>
            <a:endParaRPr lang="en-US" altLang="ko-KR" dirty="0" smtClean="0"/>
          </a:p>
          <a:p>
            <a:r>
              <a:rPr lang="en-US" altLang="ko-KR" dirty="0"/>
              <a:t>We suggest patients needing life-sustaining interventions who have a higher probability of recovery</a:t>
            </a:r>
          </a:p>
          <a:p>
            <a:r>
              <a:rPr lang="en-US" altLang="ko-KR" dirty="0"/>
              <a:t>and would accept cardiopulmonary resuscitation receive a higher priority for ICU admission than</a:t>
            </a:r>
          </a:p>
          <a:p>
            <a:r>
              <a:rPr lang="en-US" altLang="ko-KR" dirty="0"/>
              <a:t>those with a significantly lower probability of recovery who choose not to receive cardiopulmonary</a:t>
            </a:r>
          </a:p>
          <a:p>
            <a:r>
              <a:rPr lang="en-US" altLang="ko-KR" dirty="0"/>
              <a:t>resuscitation (Table 4)</a:t>
            </a:r>
            <a:endParaRPr lang="en-US" altLang="ko-KR" dirty="0" smtClean="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6</a:t>
            </a:fld>
            <a:endParaRPr lang="ko-KR" altLang="en-US" dirty="0"/>
          </a:p>
        </p:txBody>
      </p:sp>
    </p:spTree>
    <p:extLst>
      <p:ext uri="{BB962C8B-B14F-4D97-AF65-F5344CB8AC3E}">
        <p14:creationId xmlns:p14="http://schemas.microsoft.com/office/powerpoint/2010/main" val="806809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이 분류와 각 환자의 특정한 감시와 관리 필요성에 초점을 맞추고 </a:t>
            </a:r>
            <a:r>
              <a:rPr lang="ko-KR" altLang="en-US" dirty="0" err="1"/>
              <a:t>있</a:t>
            </a:r>
            <a:r>
              <a:rPr lang="en-US" altLang="ko-KR" dirty="0"/>
              <a:t>ICU</a:t>
            </a:r>
            <a:r>
              <a:rPr lang="ko-KR" altLang="en-US" dirty="0"/>
              <a:t>과 다른 병동 서비스 간의 분열을 제거한다</a:t>
            </a:r>
            <a:r>
              <a:rPr lang="en-US" altLang="ko-KR" dirty="0"/>
              <a:t>.</a:t>
            </a:r>
          </a:p>
          <a:p>
            <a:r>
              <a:rPr lang="ko-KR" altLang="en-US" dirty="0" err="1"/>
              <a:t>이논문</a:t>
            </a:r>
            <a:r>
              <a:rPr lang="ko-KR" altLang="en-US" dirty="0"/>
              <a:t> </a:t>
            </a:r>
            <a:endParaRPr lang="en-US" altLang="ko-KR" dirty="0"/>
          </a:p>
          <a:p>
            <a:r>
              <a:rPr lang="en-US" altLang="ko-KR" dirty="0"/>
              <a:t>In 1999, a group of experts appointed by the Department of Health in the United Kingdom and led by Dr. Valerie Day suggested that patients in the hospital should be assigned a level of care based on an assessment of their clinical needs, regardless of their location (</a:t>
            </a:r>
            <a:r>
              <a:rPr lang="en-US" altLang="ko-KR" dirty="0">
                <a:hlinkClick r:id="rId3"/>
              </a:rPr>
              <a:t>46</a:t>
            </a:r>
            <a:r>
              <a:rPr lang="en-US" altLang="ko-KR" dirty="0"/>
              <a:t>). In their review of critical care services published in 2000, they described these levels as follows:</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7</a:t>
            </a:fld>
            <a:endParaRPr lang="ko-KR" altLang="en-US" dirty="0"/>
          </a:p>
        </p:txBody>
      </p:sp>
    </p:spTree>
    <p:extLst>
      <p:ext uri="{BB962C8B-B14F-4D97-AF65-F5344CB8AC3E}">
        <p14:creationId xmlns:p14="http://schemas.microsoft.com/office/powerpoint/2010/main" val="488340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8</a:t>
            </a:fld>
            <a:endParaRPr lang="ko-KR" altLang="en-US" dirty="0"/>
          </a:p>
        </p:txBody>
      </p:sp>
    </p:spTree>
    <p:extLst>
      <p:ext uri="{BB962C8B-B14F-4D97-AF65-F5344CB8AC3E}">
        <p14:creationId xmlns:p14="http://schemas.microsoft.com/office/powerpoint/2010/main" val="350554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신속하게 옮겨져야 한다</a:t>
            </a:r>
            <a:r>
              <a:rPr lang="en-US" altLang="ko-KR" dirty="0" smtClean="0"/>
              <a:t>. </a:t>
            </a:r>
          </a:p>
          <a:p>
            <a:r>
              <a:rPr lang="en-US" altLang="ko-KR" dirty="0"/>
              <a:t>The ICU provides better monitoring, decreased endotracheal tube–related complications, and more active ventilator management </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9</a:t>
            </a:fld>
            <a:endParaRPr lang="ko-KR" altLang="en-US" dirty="0"/>
          </a:p>
        </p:txBody>
      </p:sp>
    </p:spTree>
    <p:extLst>
      <p:ext uri="{BB962C8B-B14F-4D97-AF65-F5344CB8AC3E}">
        <p14:creationId xmlns:p14="http://schemas.microsoft.com/office/powerpoint/2010/main" val="4032301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2016-10-13</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2016-10-13</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539552" y="4692252"/>
            <a:ext cx="5004048" cy="1656184"/>
          </a:xfrm>
          <a:prstGeom prst="rect">
            <a:avLst/>
          </a:prstGeom>
          <a:noFill/>
          <a:ln>
            <a:miter lim="800000"/>
            <a:headEnd/>
            <a:tailEnd/>
          </a:ln>
        </p:spPr>
        <p:txBody>
          <a:bodyPr/>
          <a:lstStyle/>
          <a:p>
            <a:pPr latinLnBrk="0">
              <a:lnSpc>
                <a:spcPct val="150000"/>
              </a:lnSpc>
            </a:pPr>
            <a:r>
              <a:rPr lang="en-US" altLang="ko-KR" sz="2000" b="1" dirty="0" smtClean="0">
                <a:latin typeface="+mj-lt"/>
              </a:rPr>
              <a:t>Chi-Young Kim</a:t>
            </a:r>
          </a:p>
          <a:p>
            <a:pPr latinLnBrk="0">
              <a:lnSpc>
                <a:spcPct val="150000"/>
              </a:lnSpc>
            </a:pPr>
            <a:r>
              <a:rPr lang="en-US" altLang="ko-KR" sz="2000" b="1" dirty="0" smtClean="0">
                <a:latin typeface="+mj-lt"/>
                <a:ea typeface="HY그래픽" pitchFamily="18" charset="-127"/>
                <a:cs typeface="Times New Roman" pitchFamily="18" charset="0"/>
              </a:rPr>
              <a:t>Division </a:t>
            </a:r>
            <a:r>
              <a:rPr lang="en-US" altLang="ko-KR" sz="2000" b="1" dirty="0">
                <a:latin typeface="+mj-lt"/>
                <a:ea typeface="HY그래픽" pitchFamily="18" charset="-127"/>
                <a:cs typeface="Times New Roman" pitchFamily="18" charset="0"/>
              </a:rPr>
              <a:t>of Pulmonology</a:t>
            </a:r>
          </a:p>
          <a:p>
            <a:r>
              <a:rPr lang="en-US" altLang="ko-KR" sz="2000" b="1" dirty="0">
                <a:latin typeface="+mj-lt"/>
                <a:ea typeface="HY그래픽" pitchFamily="18" charset="-127"/>
                <a:cs typeface="Times New Roman" pitchFamily="18" charset="0"/>
              </a:rPr>
              <a:t>Department Of internal medicine</a:t>
            </a:r>
          </a:p>
          <a:p>
            <a:r>
              <a:rPr lang="en-US" altLang="ko-KR" sz="2000" b="1" dirty="0">
                <a:latin typeface="+mj-lt"/>
                <a:ea typeface="HY그래픽" pitchFamily="18" charset="-127"/>
                <a:cs typeface="Times New Roman" pitchFamily="18" charset="0"/>
              </a:rPr>
              <a:t>Yonsei University College of Medicine</a:t>
            </a:r>
          </a:p>
          <a:p>
            <a:pPr algn="ctr">
              <a:lnSpc>
                <a:spcPct val="65000"/>
              </a:lnSpc>
              <a:spcAft>
                <a:spcPct val="40000"/>
              </a:spcAft>
              <a:defRPr/>
            </a:pPr>
            <a:endParaRPr lang="en-US" altLang="ko-KR" sz="1600" kern="0" noProof="1">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cs typeface="Arial"/>
            </a:endParaRPr>
          </a:p>
          <a:p>
            <a:pPr latinLnBrk="0">
              <a:lnSpc>
                <a:spcPct val="150000"/>
              </a:lnSpc>
            </a:pPr>
            <a:endParaRPr lang="en-US" altLang="ko-KR" sz="1600" kern="0" noProof="1">
              <a:solidFill>
                <a:srgbClr val="7030A0"/>
              </a:solidFill>
              <a:effectLst>
                <a:outerShdw blurRad="38100" dist="38100" dir="2700000" algn="tl">
                  <a:srgbClr val="000000">
                    <a:alpha val="43137"/>
                  </a:srgbClr>
                </a:outerShdw>
              </a:effectLst>
              <a:latin typeface="Arial"/>
              <a:cs typeface="Arial"/>
            </a:endParaRPr>
          </a:p>
        </p:txBody>
      </p:sp>
      <p:sp>
        <p:nvSpPr>
          <p:cNvPr id="4" name="Rectangle 18"/>
          <p:cNvSpPr txBox="1">
            <a:spLocks noChangeArrowheads="1"/>
          </p:cNvSpPr>
          <p:nvPr/>
        </p:nvSpPr>
        <p:spPr bwMode="auto">
          <a:xfrm>
            <a:off x="317701" y="173189"/>
            <a:ext cx="8826299" cy="1743643"/>
          </a:xfrm>
          <a:prstGeom prst="rect">
            <a:avLst/>
          </a:prstGeom>
          <a:noFill/>
          <a:ln>
            <a:miter lim="800000"/>
            <a:headEnd/>
            <a:tailEnd/>
          </a:ln>
        </p:spPr>
        <p:txBody>
          <a:bodyPr anchor="b"/>
          <a:lstStyle/>
          <a:p>
            <a:pPr fontAlgn="auto">
              <a:spcBef>
                <a:spcPts val="0"/>
              </a:spcBef>
              <a:spcAft>
                <a:spcPts val="0"/>
              </a:spcAft>
              <a:defRPr/>
            </a:pPr>
            <a:endParaRPr lang="en-US" altLang="ko-KR" sz="4800" kern="0" noProof="1" smtClean="0">
              <a:solidFill>
                <a:srgbClr val="FFFF00"/>
              </a:solidFill>
              <a:effectLst>
                <a:outerShdw blurRad="38100" dist="38100" dir="2700000" algn="tl">
                  <a:srgbClr val="000000">
                    <a:alpha val="43137"/>
                  </a:srgbClr>
                </a:outerShdw>
              </a:effectLst>
              <a:latin typeface="+mj-lt"/>
              <a:ea typeface="HY헤드라인M" pitchFamily="18" charset="-127"/>
              <a:cs typeface="Times New Roman" pitchFamily="18" charset="0"/>
            </a:endParaRPr>
          </a:p>
        </p:txBody>
      </p:sp>
      <p:pic>
        <p:nvPicPr>
          <p:cNvPr id="3074" name="Picture 2" descr="C:\Users\himazin\Desktop\2016-10-11 20;03;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60648"/>
            <a:ext cx="7852395" cy="3661138"/>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3923928" y="3356992"/>
            <a:ext cx="468052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p:cNvSpPr/>
          <p:nvPr/>
        </p:nvSpPr>
        <p:spPr>
          <a:xfrm>
            <a:off x="3995936" y="3275455"/>
            <a:ext cx="5724128" cy="646331"/>
          </a:xfrm>
          <a:prstGeom prst="rect">
            <a:avLst/>
          </a:prstGeom>
        </p:spPr>
        <p:txBody>
          <a:bodyPr wrap="square">
            <a:spAutoFit/>
          </a:bodyPr>
          <a:lstStyle/>
          <a:p>
            <a:r>
              <a:rPr lang="en-US" altLang="ko-KR" dirty="0"/>
              <a:t>Critical Care Medicine</a:t>
            </a:r>
          </a:p>
          <a:p>
            <a:r>
              <a:rPr lang="en-US" altLang="ko-KR" dirty="0"/>
              <a:t>Issue: Volume 44(8), August 2016, p 1553–1602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413792"/>
            <a:ext cx="8229600" cy="1143000"/>
          </a:xfrm>
        </p:spPr>
        <p:txBody>
          <a:bodyPr>
            <a:normAutofit/>
          </a:bodyPr>
          <a:lstStyle/>
          <a:p>
            <a:r>
              <a:rPr lang="en-US" altLang="ko-KR" sz="3200" b="1" dirty="0" smtClean="0"/>
              <a:t>General </a:t>
            </a:r>
            <a:r>
              <a:rPr lang="en-US" altLang="ko-KR" sz="3200" b="1" dirty="0"/>
              <a:t>ICU </a:t>
            </a:r>
            <a:r>
              <a:rPr lang="en-US" altLang="ko-KR" sz="3200" b="1" dirty="0" err="1" smtClean="0"/>
              <a:t>vs</a:t>
            </a:r>
            <a:r>
              <a:rPr lang="en-US" altLang="ko-KR" sz="3200" b="1" dirty="0" smtClean="0"/>
              <a:t> </a:t>
            </a:r>
            <a:r>
              <a:rPr lang="en-US" altLang="ko-KR" sz="3200" b="1" dirty="0"/>
              <a:t>Specialized </a:t>
            </a:r>
            <a:r>
              <a:rPr lang="en-US" altLang="ko-KR" sz="3200" b="1" dirty="0" smtClean="0"/>
              <a:t>ICU</a:t>
            </a:r>
            <a:endParaRPr lang="ko-KR" altLang="en-US" sz="3200" b="1" dirty="0"/>
          </a:p>
        </p:txBody>
      </p:sp>
      <p:sp>
        <p:nvSpPr>
          <p:cNvPr id="3" name="내용 개체 틀 2"/>
          <p:cNvSpPr>
            <a:spLocks noGrp="1"/>
          </p:cNvSpPr>
          <p:nvPr>
            <p:ph idx="1"/>
          </p:nvPr>
        </p:nvSpPr>
        <p:spPr>
          <a:xfrm>
            <a:off x="457200" y="1711349"/>
            <a:ext cx="8229600" cy="3085803"/>
          </a:xfrm>
        </p:spPr>
        <p:txBody>
          <a:bodyPr>
            <a:normAutofit/>
          </a:bodyPr>
          <a:lstStyle/>
          <a:p>
            <a:pPr>
              <a:buFont typeface="Wingdings" pitchFamily="2" charset="2"/>
              <a:buChar char="ü"/>
            </a:pPr>
            <a:r>
              <a:rPr lang="en-US" altLang="ko-KR" sz="2400" dirty="0"/>
              <a:t>A</a:t>
            </a:r>
            <a:r>
              <a:rPr lang="en-US" altLang="ko-KR" sz="2400" dirty="0" smtClean="0"/>
              <a:t>voiding </a:t>
            </a:r>
            <a:r>
              <a:rPr lang="en-US" altLang="ko-KR" sz="2400" dirty="0"/>
              <a:t>admitting to a specialized ICU patients with a primary diagnosis not associated with that specialty (i.e., boarding) (grade 2C</a:t>
            </a:r>
            <a:r>
              <a:rPr lang="en-US" altLang="ko-KR" sz="2400" dirty="0" smtClean="0"/>
              <a:t>)</a:t>
            </a:r>
            <a:endParaRPr lang="en-US" altLang="ko-KR" sz="2400" dirty="0" smtClean="0"/>
          </a:p>
          <a:p>
            <a:pPr>
              <a:buFont typeface="Wingdings" pitchFamily="2" charset="2"/>
              <a:buChar char="ü"/>
            </a:pPr>
            <a:endParaRPr lang="en-US" altLang="ko-KR" sz="2400" dirty="0"/>
          </a:p>
          <a:p>
            <a:pPr>
              <a:buFont typeface="Wingdings" pitchFamily="2" charset="2"/>
              <a:buChar char="ü"/>
            </a:pPr>
            <a:r>
              <a:rPr lang="en-US" altLang="ko-KR" sz="2400" dirty="0"/>
              <a:t>A</a:t>
            </a:r>
            <a:r>
              <a:rPr lang="en-US" altLang="ko-KR" sz="2400" dirty="0" smtClean="0"/>
              <a:t>dmission </a:t>
            </a:r>
            <a:r>
              <a:rPr lang="en-US" altLang="ko-KR" sz="2400" dirty="0"/>
              <a:t>of </a:t>
            </a:r>
            <a:r>
              <a:rPr lang="en-US" altLang="ko-KR" sz="2400" dirty="0" err="1"/>
              <a:t>neurocritically</a:t>
            </a:r>
            <a:r>
              <a:rPr lang="en-US" altLang="ko-KR" sz="2400" dirty="0"/>
              <a:t> ill patients to a </a:t>
            </a:r>
            <a:r>
              <a:rPr lang="en-US" altLang="ko-KR" sz="2400" u="sng" dirty="0" err="1"/>
              <a:t>neuro</a:t>
            </a:r>
            <a:r>
              <a:rPr lang="en-US" altLang="ko-KR" sz="2400" u="sng" dirty="0"/>
              <a:t>-ICU</a:t>
            </a:r>
            <a:r>
              <a:rPr lang="en-US" altLang="ko-KR" sz="2400" dirty="0"/>
              <a:t>, especially those with a diagnosis of </a:t>
            </a:r>
            <a:r>
              <a:rPr lang="en-US" altLang="ko-KR" sz="2400" dirty="0" err="1"/>
              <a:t>intracerebral</a:t>
            </a:r>
            <a:r>
              <a:rPr lang="en-US" altLang="ko-KR" sz="2400" dirty="0"/>
              <a:t> hemorrhage or head injury (grade 2C</a:t>
            </a:r>
            <a:r>
              <a:rPr lang="en-US" altLang="ko-KR" sz="2400" dirty="0" smtClean="0"/>
              <a:t>)</a:t>
            </a:r>
            <a:endParaRPr lang="en-US" altLang="ko-KR" sz="2400" dirty="0"/>
          </a:p>
          <a:p>
            <a:endParaRPr lang="ko-KR" altLang="en-US" dirty="0"/>
          </a:p>
        </p:txBody>
      </p:sp>
    </p:spTree>
    <p:extLst>
      <p:ext uri="{BB962C8B-B14F-4D97-AF65-F5344CB8AC3E}">
        <p14:creationId xmlns:p14="http://schemas.microsoft.com/office/powerpoint/2010/main" val="2023713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
            </a:r>
            <a:br>
              <a:rPr lang="en-US" altLang="ko-KR" dirty="0" smtClean="0"/>
            </a:br>
            <a:r>
              <a:rPr lang="en-US" altLang="ko-KR" sz="4000" b="1" dirty="0" smtClean="0"/>
              <a:t>Different </a:t>
            </a:r>
            <a:r>
              <a:rPr lang="en-US" altLang="ko-KR" sz="4000" b="1" dirty="0"/>
              <a:t>Staffing </a:t>
            </a:r>
            <a:r>
              <a:rPr lang="en-US" altLang="ko-KR" sz="4000" b="1" dirty="0" smtClean="0"/>
              <a:t>Models</a:t>
            </a:r>
            <a:r>
              <a:rPr lang="en-US" altLang="ko-KR" dirty="0"/>
              <a:t/>
            </a:r>
            <a:br>
              <a:rPr lang="en-US" altLang="ko-KR" dirty="0"/>
            </a:br>
            <a:endParaRPr lang="ko-KR" altLang="en-US" dirty="0"/>
          </a:p>
        </p:txBody>
      </p:sp>
      <p:sp>
        <p:nvSpPr>
          <p:cNvPr id="3" name="내용 개체 틀 2"/>
          <p:cNvSpPr>
            <a:spLocks noGrp="1"/>
          </p:cNvSpPr>
          <p:nvPr>
            <p:ph idx="1"/>
          </p:nvPr>
        </p:nvSpPr>
        <p:spPr>
          <a:xfrm>
            <a:off x="395536" y="1556792"/>
            <a:ext cx="8568952" cy="4896544"/>
          </a:xfrm>
        </p:spPr>
        <p:txBody>
          <a:bodyPr>
            <a:noAutofit/>
          </a:bodyPr>
          <a:lstStyle/>
          <a:p>
            <a:pPr>
              <a:buFont typeface="Wingdings" pitchFamily="2" charset="2"/>
              <a:buChar char="ü"/>
            </a:pPr>
            <a:r>
              <a:rPr lang="en-US" altLang="ko-KR" sz="2000" u="sng" dirty="0">
                <a:solidFill>
                  <a:srgbClr val="FF0000"/>
                </a:solidFill>
              </a:rPr>
              <a:t>H</a:t>
            </a:r>
            <a:r>
              <a:rPr lang="en-US" altLang="ko-KR" sz="2000" u="sng" dirty="0" smtClean="0">
                <a:solidFill>
                  <a:srgbClr val="FF0000"/>
                </a:solidFill>
              </a:rPr>
              <a:t>igh-intensity </a:t>
            </a:r>
            <a:r>
              <a:rPr lang="en-US" altLang="ko-KR" sz="2000" u="sng" dirty="0">
                <a:solidFill>
                  <a:srgbClr val="FF0000"/>
                </a:solidFill>
              </a:rPr>
              <a:t>ICU </a:t>
            </a:r>
            <a:r>
              <a:rPr lang="en-US" altLang="ko-KR" sz="2000" u="sng" dirty="0" smtClean="0">
                <a:solidFill>
                  <a:srgbClr val="FF0000"/>
                </a:solidFill>
              </a:rPr>
              <a:t>model </a:t>
            </a:r>
            <a:endParaRPr lang="en-US" altLang="ko-KR" sz="2000" dirty="0"/>
          </a:p>
          <a:p>
            <a:pPr marL="0" indent="0">
              <a:buNone/>
            </a:pPr>
            <a:r>
              <a:rPr lang="en-US" altLang="ko-KR" sz="2000" dirty="0" smtClean="0"/>
              <a:t> </a:t>
            </a:r>
            <a:r>
              <a:rPr lang="en-US" altLang="ko-KR" sz="2000" dirty="0" smtClean="0"/>
              <a:t> -&gt; </a:t>
            </a:r>
            <a:r>
              <a:rPr lang="en-US" altLang="ko-KR" sz="2000" dirty="0" err="1" smtClean="0"/>
              <a:t>intensivist</a:t>
            </a:r>
            <a:r>
              <a:rPr lang="en-US" altLang="ko-KR" sz="2000" dirty="0" smtClean="0"/>
              <a:t> responsible </a:t>
            </a:r>
            <a:r>
              <a:rPr lang="en-US" altLang="ko-KR" sz="2000" dirty="0"/>
              <a:t>for day-to-day management of </a:t>
            </a:r>
            <a:endParaRPr lang="en-US" altLang="ko-KR" sz="2000" dirty="0" smtClean="0"/>
          </a:p>
          <a:p>
            <a:pPr marL="0" indent="0">
              <a:buNone/>
            </a:pPr>
            <a:r>
              <a:rPr lang="en-US" altLang="ko-KR" sz="2000" dirty="0"/>
              <a:t> </a:t>
            </a:r>
            <a:r>
              <a:rPr lang="en-US" altLang="ko-KR" sz="2000" dirty="0" smtClean="0"/>
              <a:t>     </a:t>
            </a:r>
            <a:r>
              <a:rPr lang="en-US" altLang="ko-KR" sz="2000" dirty="0" smtClean="0"/>
              <a:t>the </a:t>
            </a:r>
            <a:r>
              <a:rPr lang="en-US" altLang="ko-KR" sz="2000" dirty="0"/>
              <a:t>patient, either in a </a:t>
            </a:r>
            <a:r>
              <a:rPr lang="en-US" altLang="ko-KR" sz="2000" u="sng" dirty="0"/>
              <a:t>“</a:t>
            </a:r>
            <a:r>
              <a:rPr lang="en-US" altLang="ko-KR" sz="2000" u="sng" dirty="0">
                <a:solidFill>
                  <a:srgbClr val="FF0000"/>
                </a:solidFill>
              </a:rPr>
              <a:t>closed ICU” setting </a:t>
            </a:r>
            <a:r>
              <a:rPr lang="en-US" altLang="ko-KR" sz="2000" dirty="0"/>
              <a:t>(in which </a:t>
            </a:r>
            <a:endParaRPr lang="en-US" altLang="ko-KR" sz="2000" dirty="0" smtClean="0"/>
          </a:p>
          <a:p>
            <a:pPr marL="0" indent="0">
              <a:buNone/>
            </a:pPr>
            <a:r>
              <a:rPr lang="en-US" altLang="ko-KR" sz="2000" dirty="0"/>
              <a:t> </a:t>
            </a:r>
            <a:r>
              <a:rPr lang="en-US" altLang="ko-KR" sz="2000" dirty="0" smtClean="0"/>
              <a:t>     </a:t>
            </a:r>
            <a:r>
              <a:rPr lang="en-US" altLang="ko-KR" sz="2000" dirty="0" smtClean="0"/>
              <a:t>the </a:t>
            </a:r>
            <a:r>
              <a:rPr lang="en-US" altLang="ko-KR" sz="2000" dirty="0" err="1"/>
              <a:t>intensivist</a:t>
            </a:r>
            <a:r>
              <a:rPr lang="en-US" altLang="ko-KR" sz="2000" dirty="0"/>
              <a:t> serves as the primary physician) or </a:t>
            </a:r>
            <a:endParaRPr lang="en-US" altLang="ko-KR" sz="2000" dirty="0" smtClean="0"/>
          </a:p>
          <a:p>
            <a:pPr marL="0" indent="0">
              <a:buNone/>
            </a:pPr>
            <a:r>
              <a:rPr lang="en-US" altLang="ko-KR" sz="2000" dirty="0" smtClean="0">
                <a:solidFill>
                  <a:srgbClr val="FF0000"/>
                </a:solidFill>
              </a:rPr>
              <a:t>      through </a:t>
            </a:r>
            <a:r>
              <a:rPr lang="en-US" altLang="ko-KR" sz="2000" dirty="0">
                <a:solidFill>
                  <a:srgbClr val="FF0000"/>
                </a:solidFill>
              </a:rPr>
              <a:t>a hospital protocol for mandatory </a:t>
            </a:r>
            <a:r>
              <a:rPr lang="en-US" altLang="ko-KR" sz="2000" dirty="0" err="1">
                <a:solidFill>
                  <a:srgbClr val="FF0000"/>
                </a:solidFill>
              </a:rPr>
              <a:t>intensivist</a:t>
            </a:r>
            <a:r>
              <a:rPr lang="en-US" altLang="ko-KR" sz="2000" dirty="0">
                <a:solidFill>
                  <a:srgbClr val="FF0000"/>
                </a:solidFill>
              </a:rPr>
              <a:t> </a:t>
            </a:r>
            <a:endParaRPr lang="en-US" altLang="ko-KR" sz="2000" dirty="0" smtClean="0">
              <a:solidFill>
                <a:srgbClr val="FF0000"/>
              </a:solidFill>
            </a:endParaRPr>
          </a:p>
          <a:p>
            <a:pPr marL="0" indent="0">
              <a:buNone/>
            </a:pPr>
            <a:r>
              <a:rPr lang="en-US" altLang="ko-KR" sz="2000" dirty="0">
                <a:solidFill>
                  <a:srgbClr val="FF0000"/>
                </a:solidFill>
              </a:rPr>
              <a:t> </a:t>
            </a:r>
            <a:r>
              <a:rPr lang="en-US" altLang="ko-KR" sz="2000" dirty="0" smtClean="0">
                <a:solidFill>
                  <a:srgbClr val="FF0000"/>
                </a:solidFill>
              </a:rPr>
              <a:t>     </a:t>
            </a:r>
            <a:r>
              <a:rPr lang="en-US" altLang="ko-KR" sz="2000" dirty="0" smtClean="0">
                <a:solidFill>
                  <a:srgbClr val="FF0000"/>
                </a:solidFill>
              </a:rPr>
              <a:t>consultation </a:t>
            </a:r>
            <a:r>
              <a:rPr lang="en-US" altLang="ko-KR" sz="2000" dirty="0"/>
              <a:t>(grade 1B</a:t>
            </a:r>
            <a:r>
              <a:rPr lang="en-US" altLang="ko-KR" sz="2000" dirty="0" smtClean="0"/>
              <a:t>)</a:t>
            </a:r>
            <a:endParaRPr lang="en-US" altLang="ko-KR" sz="2000" dirty="0"/>
          </a:p>
          <a:p>
            <a:pPr marL="0" indent="0">
              <a:buNone/>
            </a:pPr>
            <a:endParaRPr lang="en-US" altLang="ko-KR" sz="2000" dirty="0" smtClean="0"/>
          </a:p>
          <a:p>
            <a:pPr>
              <a:buFont typeface="Wingdings" pitchFamily="2" charset="2"/>
              <a:buChar char="ü"/>
            </a:pPr>
            <a:r>
              <a:rPr lang="en-US" altLang="ko-KR" sz="2000" u="sng" dirty="0" smtClean="0"/>
              <a:t>optimizing </a:t>
            </a:r>
            <a:r>
              <a:rPr lang="en-US" altLang="ko-KR" sz="2000" u="sng" dirty="0"/>
              <a:t>ICU nursing resources and nursing </a:t>
            </a:r>
            <a:r>
              <a:rPr lang="en-US" altLang="ko-KR" sz="2000" u="sng" dirty="0" smtClean="0"/>
              <a:t>ratios</a:t>
            </a:r>
            <a:endParaRPr lang="en-US" altLang="ko-KR" sz="2000" dirty="0" smtClean="0"/>
          </a:p>
          <a:p>
            <a:pPr marL="0" indent="0">
              <a:buNone/>
            </a:pPr>
            <a:r>
              <a:rPr lang="en-US" altLang="ko-KR" sz="2000" dirty="0"/>
              <a:t> </a:t>
            </a:r>
            <a:r>
              <a:rPr lang="en-US" altLang="ko-KR" sz="2000" dirty="0" smtClean="0"/>
              <a:t>   (consideration </a:t>
            </a:r>
            <a:r>
              <a:rPr lang="en-US" altLang="ko-KR" sz="2000" dirty="0"/>
              <a:t>available nursing </a:t>
            </a:r>
            <a:r>
              <a:rPr lang="en-US" altLang="ko-KR" sz="2000" dirty="0" smtClean="0"/>
              <a:t>resources, </a:t>
            </a:r>
            <a:r>
              <a:rPr lang="en-US" altLang="ko-KR" sz="2000" dirty="0"/>
              <a:t>patients’ </a:t>
            </a:r>
            <a:endParaRPr lang="en-US" altLang="ko-KR" sz="2000" dirty="0" smtClean="0"/>
          </a:p>
          <a:p>
            <a:pPr marL="0" indent="0">
              <a:buNone/>
            </a:pPr>
            <a:r>
              <a:rPr lang="en-US" altLang="ko-KR" sz="2000" dirty="0"/>
              <a:t> </a:t>
            </a:r>
            <a:r>
              <a:rPr lang="en-US" altLang="ko-KR" sz="2000" dirty="0" smtClean="0"/>
              <a:t>  </a:t>
            </a:r>
            <a:r>
              <a:rPr lang="en-US" altLang="ko-KR" sz="2000" dirty="0" smtClean="0"/>
              <a:t>needs</a:t>
            </a:r>
            <a:r>
              <a:rPr lang="en-US" altLang="ko-KR" sz="2000" dirty="0"/>
              <a:t>, and </a:t>
            </a:r>
            <a:r>
              <a:rPr lang="en-US" altLang="ko-KR" sz="2000" dirty="0" smtClean="0"/>
              <a:t> patients’ medical </a:t>
            </a:r>
            <a:r>
              <a:rPr lang="en-US" altLang="ko-KR" sz="2000" dirty="0"/>
              <a:t>complexity (grade 2D</a:t>
            </a:r>
            <a:r>
              <a:rPr lang="en-US" altLang="ko-KR" sz="2000" dirty="0" smtClean="0"/>
              <a:t>)</a:t>
            </a:r>
            <a:endParaRPr lang="en-US" altLang="ko-KR" sz="2000" dirty="0"/>
          </a:p>
        </p:txBody>
      </p:sp>
    </p:spTree>
    <p:extLst>
      <p:ext uri="{BB962C8B-B14F-4D97-AF65-F5344CB8AC3E}">
        <p14:creationId xmlns:p14="http://schemas.microsoft.com/office/powerpoint/2010/main" val="3228378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
            </a:r>
            <a:br>
              <a:rPr lang="en-US" altLang="ko-KR" dirty="0"/>
            </a:br>
            <a:r>
              <a:rPr lang="en-US" altLang="ko-KR" dirty="0" smtClean="0"/>
              <a:t/>
            </a:r>
            <a:br>
              <a:rPr lang="en-US" altLang="ko-KR" dirty="0" smtClean="0"/>
            </a:br>
            <a:r>
              <a:rPr lang="en-US" altLang="ko-KR" sz="3600" b="1" dirty="0"/>
              <a:t>TRIAGE </a:t>
            </a:r>
            <a:r>
              <a:rPr lang="en-US" altLang="ko-KR" sz="3600" b="1" dirty="0" smtClean="0"/>
              <a:t>- General </a:t>
            </a:r>
            <a:r>
              <a:rPr lang="en-US" altLang="ko-KR" sz="3600" b="1" dirty="0"/>
              <a:t>Considerations</a:t>
            </a:r>
            <a:r>
              <a:rPr lang="en-US" altLang="ko-KR" dirty="0"/>
              <a:t/>
            </a:r>
            <a:br>
              <a:rPr lang="en-US" altLang="ko-KR" dirty="0"/>
            </a:br>
            <a:r>
              <a:rPr lang="en-US" altLang="ko-KR" dirty="0"/>
              <a:t/>
            </a:r>
            <a:br>
              <a:rPr lang="en-US" altLang="ko-KR" dirty="0"/>
            </a:br>
            <a:endParaRPr lang="ko-KR" altLang="en-US" dirty="0"/>
          </a:p>
        </p:txBody>
      </p:sp>
      <p:sp>
        <p:nvSpPr>
          <p:cNvPr id="3" name="내용 개체 틀 2"/>
          <p:cNvSpPr>
            <a:spLocks noGrp="1"/>
          </p:cNvSpPr>
          <p:nvPr>
            <p:ph idx="1"/>
          </p:nvPr>
        </p:nvSpPr>
        <p:spPr>
          <a:xfrm>
            <a:off x="457200" y="1600200"/>
            <a:ext cx="8363272" cy="4637112"/>
          </a:xfrm>
        </p:spPr>
        <p:txBody>
          <a:bodyPr>
            <a:normAutofit fontScale="77500" lnSpcReduction="20000"/>
          </a:bodyPr>
          <a:lstStyle/>
          <a:p>
            <a:pPr>
              <a:buFont typeface="Wingdings" pitchFamily="2" charset="2"/>
              <a:buChar char="ü"/>
            </a:pPr>
            <a:r>
              <a:rPr lang="en-US" altLang="ko-KR" sz="2900" dirty="0"/>
              <a:t>E</a:t>
            </a:r>
            <a:r>
              <a:rPr lang="en-US" altLang="ko-KR" sz="2900" dirty="0" smtClean="0"/>
              <a:t>very </a:t>
            </a:r>
            <a:r>
              <a:rPr lang="en-US" altLang="ko-KR" sz="2900" dirty="0"/>
              <a:t>ICU institute methods for prioritizing and triaging patients, with policies and guidelines </a:t>
            </a:r>
            <a:r>
              <a:rPr lang="en-US" altLang="ko-KR" sz="2900" dirty="0" smtClean="0"/>
              <a:t>(</a:t>
            </a:r>
            <a:r>
              <a:rPr lang="en-US" altLang="ko-KR" sz="2900" dirty="0"/>
              <a:t>ungraded</a:t>
            </a:r>
            <a:r>
              <a:rPr lang="en-US" altLang="ko-KR" sz="2900" dirty="0" smtClean="0"/>
              <a:t>)</a:t>
            </a:r>
          </a:p>
          <a:p>
            <a:pPr marL="0" indent="0">
              <a:buNone/>
            </a:pPr>
            <a:endParaRPr lang="en-US" altLang="ko-KR" sz="2900" dirty="0"/>
          </a:p>
          <a:p>
            <a:pPr>
              <a:buFont typeface="Wingdings" pitchFamily="2" charset="2"/>
              <a:buChar char="ü"/>
            </a:pPr>
            <a:r>
              <a:rPr lang="en-US" altLang="ko-KR" sz="2900" dirty="0" smtClean="0"/>
              <a:t>Triage </a:t>
            </a:r>
            <a:r>
              <a:rPr lang="en-US" altLang="ko-KR" sz="2900" dirty="0"/>
              <a:t>decisions are made explicitly and without </a:t>
            </a:r>
            <a:r>
              <a:rPr lang="en-US" altLang="ko-KR" sz="2900" dirty="0" smtClean="0"/>
              <a:t>bias</a:t>
            </a:r>
            <a:endParaRPr lang="en-US" altLang="ko-KR" sz="2900" dirty="0" smtClean="0"/>
          </a:p>
          <a:p>
            <a:pPr>
              <a:buFont typeface="Wingdings" pitchFamily="2" charset="2"/>
              <a:buChar char="ü"/>
            </a:pPr>
            <a:endParaRPr lang="en-US" altLang="ko-KR" sz="2900" dirty="0"/>
          </a:p>
          <a:p>
            <a:pPr>
              <a:buFont typeface="Wingdings" pitchFamily="2" charset="2"/>
              <a:buChar char="ü"/>
            </a:pPr>
            <a:r>
              <a:rPr lang="en-US" altLang="ko-KR" sz="2900" dirty="0" smtClean="0"/>
              <a:t>Ethnic </a:t>
            </a:r>
            <a:r>
              <a:rPr lang="en-US" altLang="ko-KR" sz="2900" dirty="0"/>
              <a:t>origin, race, sex, social status, sexual preference, or financial status should never be considered in triage decisions (ungraded</a:t>
            </a:r>
            <a:r>
              <a:rPr lang="en-US" altLang="ko-KR" sz="2900" dirty="0" smtClean="0"/>
              <a:t>)</a:t>
            </a:r>
            <a:endParaRPr lang="en-US" altLang="ko-KR" sz="2900" dirty="0"/>
          </a:p>
          <a:p>
            <a:pPr marL="0" indent="0">
              <a:buNone/>
            </a:pPr>
            <a:endParaRPr lang="en-US" altLang="ko-KR" sz="2900" dirty="0" smtClean="0"/>
          </a:p>
          <a:p>
            <a:pPr>
              <a:buFont typeface="Wingdings" pitchFamily="2" charset="2"/>
              <a:buChar char="ü"/>
            </a:pPr>
            <a:r>
              <a:rPr lang="en-US" altLang="ko-KR" sz="2900" dirty="0" smtClean="0"/>
              <a:t>Triage </a:t>
            </a:r>
            <a:r>
              <a:rPr lang="en-US" altLang="ko-KR" sz="2900" dirty="0"/>
              <a:t>is the process of placing patients at their most appropriate level of care, based upon their </a:t>
            </a:r>
            <a:r>
              <a:rPr lang="en-US" altLang="ko-KR" sz="2900" u="sng" dirty="0"/>
              <a:t>need for medical treatment </a:t>
            </a:r>
            <a:r>
              <a:rPr lang="en-US" altLang="ko-KR" sz="2900" dirty="0"/>
              <a:t>and the assessment that they </a:t>
            </a:r>
            <a:r>
              <a:rPr lang="en-US" altLang="ko-KR" sz="2900" u="sng" dirty="0"/>
              <a:t>will benefit from ICU </a:t>
            </a:r>
            <a:r>
              <a:rPr lang="en-US" altLang="ko-KR" sz="2900" u="sng" dirty="0" smtClean="0"/>
              <a:t>care</a:t>
            </a:r>
            <a:endParaRPr lang="en-US" altLang="ko-KR" sz="2900" u="sng" dirty="0" smtClean="0"/>
          </a:p>
          <a:p>
            <a:pPr marL="0" indent="0">
              <a:buNone/>
            </a:pPr>
            <a:endParaRPr lang="ko-KR" altLang="en-US" dirty="0"/>
          </a:p>
        </p:txBody>
      </p:sp>
    </p:spTree>
    <p:extLst>
      <p:ext uri="{BB962C8B-B14F-4D97-AF65-F5344CB8AC3E}">
        <p14:creationId xmlns:p14="http://schemas.microsoft.com/office/powerpoint/2010/main" val="3761723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
            </a:r>
            <a:br>
              <a:rPr lang="en-US" altLang="ko-KR" dirty="0" smtClean="0"/>
            </a:br>
            <a:r>
              <a:rPr lang="en-US" altLang="ko-KR" sz="3600" b="1" dirty="0" smtClean="0"/>
              <a:t>In </a:t>
            </a:r>
            <a:r>
              <a:rPr lang="en-US" altLang="ko-KR" sz="3600" b="1" dirty="0"/>
              <a:t>general, patients admitted to the </a:t>
            </a:r>
            <a:r>
              <a:rPr lang="en-US" altLang="ko-KR" sz="3600" b="1" dirty="0" smtClean="0"/>
              <a:t>ICU</a:t>
            </a:r>
            <a:r>
              <a:rPr lang="en-US" altLang="ko-KR" sz="3600" b="1" dirty="0"/>
              <a:t/>
            </a:r>
            <a:br>
              <a:rPr lang="en-US" altLang="ko-KR" sz="3600" b="1" dirty="0"/>
            </a:br>
            <a:endParaRPr lang="ko-KR" altLang="en-US" sz="3600" b="1" dirty="0"/>
          </a:p>
        </p:txBody>
      </p:sp>
      <p:sp>
        <p:nvSpPr>
          <p:cNvPr id="3" name="내용 개체 틀 2"/>
          <p:cNvSpPr>
            <a:spLocks noGrp="1"/>
          </p:cNvSpPr>
          <p:nvPr>
            <p:ph idx="1"/>
          </p:nvPr>
        </p:nvSpPr>
        <p:spPr/>
        <p:txBody>
          <a:bodyPr>
            <a:normAutofit/>
          </a:bodyPr>
          <a:lstStyle/>
          <a:p>
            <a:pPr marL="0" indent="0">
              <a:buNone/>
            </a:pPr>
            <a:r>
              <a:rPr lang="en-US" altLang="ko-KR" sz="2400" b="1" dirty="0" smtClean="0"/>
              <a:t>one </a:t>
            </a:r>
            <a:r>
              <a:rPr lang="en-US" altLang="ko-KR" sz="2400" b="1" dirty="0"/>
              <a:t>or more of the following criteria:</a:t>
            </a:r>
          </a:p>
          <a:p>
            <a:pPr marL="0" indent="0">
              <a:buNone/>
            </a:pPr>
            <a:endParaRPr lang="en-US" altLang="ko-KR" sz="2000" dirty="0" smtClean="0"/>
          </a:p>
          <a:p>
            <a:pPr marL="0" indent="0">
              <a:buNone/>
            </a:pPr>
            <a:r>
              <a:rPr lang="en-US" altLang="ko-KR" sz="2000" dirty="0" smtClean="0"/>
              <a:t>-</a:t>
            </a:r>
            <a:r>
              <a:rPr lang="en-US" altLang="ko-KR" sz="2000" dirty="0" smtClean="0"/>
              <a:t>&gt;Require </a:t>
            </a:r>
            <a:r>
              <a:rPr lang="en-US" altLang="ko-KR" sz="2000" dirty="0"/>
              <a:t>care involving specialized competency </a:t>
            </a:r>
            <a:r>
              <a:rPr lang="en-US" altLang="ko-KR" sz="2000" dirty="0" smtClean="0"/>
              <a:t>of </a:t>
            </a:r>
            <a:r>
              <a:rPr lang="en-US" altLang="ko-KR" sz="2000" dirty="0"/>
              <a:t>ICU staff </a:t>
            </a:r>
            <a:endParaRPr lang="en-US" altLang="ko-KR" sz="2000" dirty="0" smtClean="0"/>
          </a:p>
          <a:p>
            <a:pPr marL="0" indent="0">
              <a:buNone/>
            </a:pPr>
            <a:r>
              <a:rPr lang="en-US" altLang="ko-KR" sz="2000" dirty="0"/>
              <a:t> </a:t>
            </a:r>
            <a:r>
              <a:rPr lang="en-US" altLang="ko-KR" sz="2000" dirty="0" smtClean="0"/>
              <a:t>   that </a:t>
            </a:r>
            <a:r>
              <a:rPr lang="en-US" altLang="ko-KR" sz="2000" dirty="0"/>
              <a:t>is not widely available </a:t>
            </a:r>
            <a:r>
              <a:rPr lang="en-US" altLang="ko-KR" sz="2000" dirty="0" smtClean="0"/>
              <a:t>elsewhere in the hospital </a:t>
            </a:r>
          </a:p>
          <a:p>
            <a:pPr marL="0" indent="0">
              <a:buNone/>
            </a:pPr>
            <a:r>
              <a:rPr lang="en-US" altLang="ko-KR" sz="2000" dirty="0" smtClean="0"/>
              <a:t>    (e.g., MV, ECMO, IABP).</a:t>
            </a:r>
            <a:endParaRPr lang="en-US" altLang="ko-KR" sz="2000" dirty="0"/>
          </a:p>
          <a:p>
            <a:pPr marL="0" indent="0">
              <a:buNone/>
            </a:pPr>
            <a:r>
              <a:rPr lang="en-US" altLang="ko-KR" sz="2000" dirty="0" smtClean="0"/>
              <a:t>-&gt;</a:t>
            </a:r>
            <a:r>
              <a:rPr lang="en-US" altLang="ko-KR" sz="2000" dirty="0" smtClean="0"/>
              <a:t>Have </a:t>
            </a:r>
            <a:r>
              <a:rPr lang="en-US" altLang="ko-KR" sz="2000" dirty="0"/>
              <a:t>clinical instability </a:t>
            </a:r>
            <a:endParaRPr lang="en-US" altLang="ko-KR" sz="2000" dirty="0" smtClean="0"/>
          </a:p>
          <a:p>
            <a:pPr marL="0" indent="0">
              <a:buNone/>
            </a:pPr>
            <a:r>
              <a:rPr lang="en-US" altLang="ko-KR" sz="2000" dirty="0" smtClean="0"/>
              <a:t>    (</a:t>
            </a:r>
            <a:r>
              <a:rPr lang="en-US" altLang="ko-KR" sz="2000" dirty="0"/>
              <a:t>e.g., status </a:t>
            </a:r>
            <a:r>
              <a:rPr lang="en-US" altLang="ko-KR" sz="2000" dirty="0" err="1"/>
              <a:t>epilepticus</a:t>
            </a:r>
            <a:r>
              <a:rPr lang="en-US" altLang="ko-KR" sz="2000" dirty="0"/>
              <a:t>, </a:t>
            </a:r>
            <a:r>
              <a:rPr lang="en-US" altLang="ko-KR" sz="2000" dirty="0" smtClean="0"/>
              <a:t>hypoxemia</a:t>
            </a:r>
            <a:r>
              <a:rPr lang="en-US" altLang="ko-KR" sz="2000" dirty="0"/>
              <a:t>, and </a:t>
            </a:r>
            <a:r>
              <a:rPr lang="en-US" altLang="ko-KR" sz="2000" dirty="0" smtClean="0"/>
              <a:t>hypotension)</a:t>
            </a:r>
            <a:endParaRPr lang="en-US" altLang="ko-KR" sz="2000" dirty="0"/>
          </a:p>
          <a:p>
            <a:pPr marL="0" indent="0">
              <a:buNone/>
            </a:pPr>
            <a:r>
              <a:rPr lang="en-US" altLang="ko-KR" sz="2000" dirty="0" smtClean="0"/>
              <a:t>-&gt;</a:t>
            </a:r>
            <a:r>
              <a:rPr lang="en-US" altLang="ko-KR" sz="2000" dirty="0" smtClean="0"/>
              <a:t> </a:t>
            </a:r>
            <a:r>
              <a:rPr lang="en-US" altLang="ko-KR" sz="2000" dirty="0" smtClean="0"/>
              <a:t>Be </a:t>
            </a:r>
            <a:r>
              <a:rPr lang="en-US" altLang="ko-KR" sz="2000" dirty="0"/>
              <a:t>at high risk for imminent decline </a:t>
            </a:r>
            <a:endParaRPr lang="en-US" altLang="ko-KR" sz="2000" dirty="0" smtClean="0"/>
          </a:p>
          <a:p>
            <a:pPr marL="0" indent="0">
              <a:buNone/>
            </a:pPr>
            <a:r>
              <a:rPr lang="en-US" altLang="ko-KR" sz="2000" dirty="0" smtClean="0"/>
              <a:t>    (</a:t>
            </a:r>
            <a:r>
              <a:rPr lang="en-US" altLang="ko-KR" sz="2000" dirty="0"/>
              <a:t>e.g., </a:t>
            </a:r>
            <a:r>
              <a:rPr lang="en-US" altLang="ko-KR" sz="2000" dirty="0" smtClean="0"/>
              <a:t>impending intubation</a:t>
            </a:r>
            <a:r>
              <a:rPr lang="en-US" altLang="ko-KR" sz="2000" dirty="0" smtClean="0"/>
              <a:t>)</a:t>
            </a:r>
          </a:p>
          <a:p>
            <a:pPr marL="0" indent="0">
              <a:buNone/>
            </a:pPr>
            <a:r>
              <a:rPr lang="en-US" altLang="ko-KR" sz="2000" b="1" dirty="0" err="1" smtClean="0"/>
              <a:t>Overtriage</a:t>
            </a:r>
            <a:r>
              <a:rPr lang="en-US" altLang="ko-KR" sz="2000" b="1" dirty="0" smtClean="0"/>
              <a:t> </a:t>
            </a:r>
            <a:r>
              <a:rPr lang="en-US" altLang="ko-KR" sz="2000" b="1" dirty="0"/>
              <a:t>is more acceptable and preferable </a:t>
            </a:r>
            <a:r>
              <a:rPr lang="en-US" altLang="ko-KR" sz="2000" b="1" dirty="0" smtClean="0"/>
              <a:t>to </a:t>
            </a:r>
            <a:r>
              <a:rPr lang="en-US" altLang="ko-KR" sz="2000" b="1" dirty="0" err="1" smtClean="0"/>
              <a:t>undertriage</a:t>
            </a:r>
            <a:r>
              <a:rPr lang="en-US" altLang="ko-KR" sz="2000" b="1" dirty="0" smtClean="0"/>
              <a:t>. </a:t>
            </a:r>
          </a:p>
          <a:p>
            <a:pPr marL="0" indent="0">
              <a:buNone/>
            </a:pPr>
            <a:r>
              <a:rPr lang="en-US" altLang="ko-KR" sz="2000" b="1" dirty="0"/>
              <a:t> </a:t>
            </a:r>
            <a:r>
              <a:rPr lang="en-US" altLang="ko-KR" sz="2000" b="1" dirty="0" smtClean="0"/>
              <a:t>   (grade </a:t>
            </a:r>
            <a:r>
              <a:rPr lang="en-US" altLang="ko-KR" sz="2000" b="1" dirty="0"/>
              <a:t>2D</a:t>
            </a:r>
            <a:r>
              <a:rPr lang="en-US" altLang="ko-KR" sz="2000" b="1" dirty="0" smtClean="0"/>
              <a:t>)</a:t>
            </a:r>
            <a:endParaRPr lang="en-US" altLang="ko-KR" sz="2000" b="1" dirty="0"/>
          </a:p>
          <a:p>
            <a:pPr marL="0" indent="0">
              <a:buNone/>
            </a:pPr>
            <a:endParaRPr lang="en-US" altLang="ko-KR" sz="2400" dirty="0"/>
          </a:p>
        </p:txBody>
      </p:sp>
    </p:spTree>
    <p:extLst>
      <p:ext uri="{BB962C8B-B14F-4D97-AF65-F5344CB8AC3E}">
        <p14:creationId xmlns:p14="http://schemas.microsoft.com/office/powerpoint/2010/main" val="8343056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413792"/>
            <a:ext cx="8229600" cy="1143000"/>
          </a:xfrm>
        </p:spPr>
        <p:txBody>
          <a:bodyPr>
            <a:normAutofit/>
          </a:bodyPr>
          <a:lstStyle/>
          <a:p>
            <a:r>
              <a:rPr lang="en-US" altLang="ko-KR" sz="3200" b="1" dirty="0" smtClean="0"/>
              <a:t>Transfer </a:t>
            </a:r>
            <a:r>
              <a:rPr lang="en-US" altLang="ko-KR" sz="3200" b="1" dirty="0"/>
              <a:t>to the ICU From the </a:t>
            </a:r>
            <a:r>
              <a:rPr lang="en-US" altLang="ko-KR" sz="3200" b="1" dirty="0" smtClean="0"/>
              <a:t>ED</a:t>
            </a:r>
            <a:endParaRPr lang="ko-KR" altLang="en-US" sz="3200" b="1" dirty="0"/>
          </a:p>
        </p:txBody>
      </p:sp>
      <p:sp>
        <p:nvSpPr>
          <p:cNvPr id="3" name="내용 개체 틀 2"/>
          <p:cNvSpPr>
            <a:spLocks noGrp="1"/>
          </p:cNvSpPr>
          <p:nvPr>
            <p:ph idx="1"/>
          </p:nvPr>
        </p:nvSpPr>
        <p:spPr>
          <a:xfrm>
            <a:off x="467544" y="1916832"/>
            <a:ext cx="8219256" cy="3412976"/>
          </a:xfrm>
        </p:spPr>
        <p:txBody>
          <a:bodyPr>
            <a:normAutofit/>
          </a:bodyPr>
          <a:lstStyle/>
          <a:p>
            <a:pPr>
              <a:buFont typeface="Wingdings" pitchFamily="2" charset="2"/>
              <a:buChar char="ü"/>
            </a:pPr>
            <a:r>
              <a:rPr lang="en-US" altLang="ko-KR" sz="2400" dirty="0" smtClean="0"/>
              <a:t>Minimizing </a:t>
            </a:r>
            <a:r>
              <a:rPr lang="en-US" altLang="ko-KR" sz="2400" dirty="0"/>
              <a:t>the transfer time of critically ill patients from the ED to the ICU (&lt; </a:t>
            </a:r>
            <a:r>
              <a:rPr lang="en-US" altLang="ko-KR" sz="2400" dirty="0" smtClean="0"/>
              <a:t>6hr </a:t>
            </a:r>
            <a:r>
              <a:rPr lang="en-US" altLang="ko-KR" sz="2400" dirty="0"/>
              <a:t>in </a:t>
            </a:r>
            <a:r>
              <a:rPr lang="en-US" altLang="ko-KR" sz="2400" dirty="0" err="1"/>
              <a:t>nontrauma</a:t>
            </a:r>
            <a:r>
              <a:rPr lang="en-US" altLang="ko-KR" sz="2400" dirty="0"/>
              <a:t> patients) (grade 2D</a:t>
            </a:r>
            <a:r>
              <a:rPr lang="en-US" altLang="ko-KR" sz="2400" dirty="0" smtClean="0"/>
              <a:t>).</a:t>
            </a:r>
          </a:p>
          <a:p>
            <a:pPr>
              <a:buFont typeface="Wingdings" pitchFamily="2" charset="2"/>
              <a:buChar char="ü"/>
            </a:pPr>
            <a:endParaRPr lang="en-US" altLang="ko-KR" sz="2400" dirty="0"/>
          </a:p>
          <a:p>
            <a:pPr>
              <a:buFont typeface="Wingdings" pitchFamily="2" charset="2"/>
              <a:buChar char="ü"/>
            </a:pPr>
            <a:r>
              <a:rPr lang="en-US" altLang="ko-KR" sz="2400" dirty="0" smtClean="0"/>
              <a:t>Considering </a:t>
            </a:r>
            <a:r>
              <a:rPr lang="en-US" altLang="ko-KR" sz="2400" dirty="0"/>
              <a:t>the frequent lack of rapid ICU bed availability, emergency medicine practitioners be prepared to deliver critical care in the ED (ungraded).</a:t>
            </a:r>
          </a:p>
          <a:p>
            <a:endParaRPr lang="ko-KR" altLang="en-US" dirty="0"/>
          </a:p>
        </p:txBody>
      </p:sp>
    </p:spTree>
    <p:extLst>
      <p:ext uri="{BB962C8B-B14F-4D97-AF65-F5344CB8AC3E}">
        <p14:creationId xmlns:p14="http://schemas.microsoft.com/office/powerpoint/2010/main" val="3563313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ICU </a:t>
            </a:r>
            <a:r>
              <a:rPr lang="en-US" altLang="ko-KR" sz="3200" b="1" dirty="0"/>
              <a:t>Transfer </a:t>
            </a:r>
            <a:endParaRPr lang="ko-KR" altLang="en-US" sz="3200" b="1" dirty="0"/>
          </a:p>
        </p:txBody>
      </p:sp>
      <p:sp>
        <p:nvSpPr>
          <p:cNvPr id="3" name="내용 개체 틀 2"/>
          <p:cNvSpPr>
            <a:spLocks noGrp="1"/>
          </p:cNvSpPr>
          <p:nvPr>
            <p:ph idx="1"/>
          </p:nvPr>
        </p:nvSpPr>
        <p:spPr/>
        <p:txBody>
          <a:bodyPr>
            <a:normAutofit fontScale="92500"/>
          </a:bodyPr>
          <a:lstStyle/>
          <a:p>
            <a:pPr>
              <a:buFont typeface="Wingdings" pitchFamily="2" charset="2"/>
              <a:buChar char="ü"/>
            </a:pPr>
            <a:r>
              <a:rPr lang="en-US" altLang="ko-KR" sz="2400" b="1" dirty="0"/>
              <a:t>From ED to a Less Intense Level of Care</a:t>
            </a:r>
            <a:r>
              <a:rPr lang="en-US" altLang="ko-KR" sz="2400" dirty="0"/>
              <a:t/>
            </a:r>
            <a:br>
              <a:rPr lang="en-US" altLang="ko-KR" sz="2400" dirty="0"/>
            </a:br>
            <a:r>
              <a:rPr lang="en-US" altLang="ko-KR" sz="2400" dirty="0">
                <a:sym typeface="Wingdings" pitchFamily="2" charset="2"/>
              </a:rPr>
              <a:t> </a:t>
            </a:r>
            <a:r>
              <a:rPr lang="en-US" altLang="ko-KR" sz="2400" dirty="0" smtClean="0"/>
              <a:t>close </a:t>
            </a:r>
            <a:r>
              <a:rPr lang="en-US" altLang="ko-KR" sz="2400" dirty="0"/>
              <a:t>monitoring and timely intervention for those who are </a:t>
            </a:r>
            <a:r>
              <a:rPr lang="en-US" altLang="ko-KR" sz="2400" dirty="0" smtClean="0"/>
              <a:t>  triaged </a:t>
            </a:r>
            <a:r>
              <a:rPr lang="en-US" altLang="ko-KR" sz="2400" dirty="0"/>
              <a:t>to the ward. These interventions might reduce delayed transfers to the ICU of </a:t>
            </a:r>
            <a:r>
              <a:rPr lang="en-US" altLang="ko-KR" sz="2400" dirty="0" err="1"/>
              <a:t>undertriaged</a:t>
            </a:r>
            <a:r>
              <a:rPr lang="en-US" altLang="ko-KR" sz="2400" dirty="0"/>
              <a:t> patients and prevent acute deterioration of those still requiring stabilization after hospital admission (grade 2D</a:t>
            </a:r>
            <a:r>
              <a:rPr lang="en-US" altLang="ko-KR" sz="2400" dirty="0" smtClean="0"/>
              <a:t>)</a:t>
            </a:r>
          </a:p>
          <a:p>
            <a:pPr>
              <a:buFont typeface="Wingdings" pitchFamily="2" charset="2"/>
              <a:buChar char="ü"/>
            </a:pPr>
            <a:endParaRPr lang="en-US" altLang="ko-KR" sz="2400" dirty="0" smtClean="0"/>
          </a:p>
          <a:p>
            <a:pPr>
              <a:buFont typeface="Wingdings" pitchFamily="2" charset="2"/>
              <a:buChar char="ü"/>
            </a:pPr>
            <a:r>
              <a:rPr lang="en-US" altLang="ko-KR" sz="2400" b="1" dirty="0"/>
              <a:t>Unplanned ICU Admissions From the Operating </a:t>
            </a:r>
            <a:r>
              <a:rPr lang="en-US" altLang="ko-KR" sz="2400" b="1" dirty="0" smtClean="0"/>
              <a:t>Room</a:t>
            </a:r>
          </a:p>
          <a:p>
            <a:pPr marL="0" indent="0">
              <a:buNone/>
            </a:pPr>
            <a:r>
              <a:rPr lang="en-US" altLang="ko-KR" sz="2400" dirty="0" smtClean="0"/>
              <a:t> </a:t>
            </a:r>
            <a:r>
              <a:rPr lang="en-US" altLang="ko-KR" sz="2400" dirty="0" smtClean="0"/>
              <a:t>   </a:t>
            </a:r>
            <a:r>
              <a:rPr lang="en-US" altLang="ko-KR" sz="2400" dirty="0" smtClean="0">
                <a:sym typeface="Wingdings" pitchFamily="2" charset="2"/>
              </a:rPr>
              <a:t> </a:t>
            </a:r>
            <a:r>
              <a:rPr lang="en-US" altLang="ko-KR" sz="2400" dirty="0" smtClean="0"/>
              <a:t>patients </a:t>
            </a:r>
            <a:r>
              <a:rPr lang="en-US" altLang="ko-KR" sz="2400" dirty="0"/>
              <a:t>with risk factors for postoperative instability </a:t>
            </a:r>
            <a:r>
              <a:rPr lang="en-US" altLang="ko-KR" sz="2400" dirty="0" smtClean="0"/>
              <a:t> </a:t>
            </a:r>
          </a:p>
          <a:p>
            <a:pPr marL="0" indent="0">
              <a:buNone/>
            </a:pPr>
            <a:r>
              <a:rPr lang="en-US" altLang="ko-KR" sz="2400" dirty="0"/>
              <a:t> </a:t>
            </a:r>
            <a:r>
              <a:rPr lang="en-US" altLang="ko-KR" sz="2400" dirty="0" smtClean="0"/>
              <a:t>   or </a:t>
            </a:r>
            <a:r>
              <a:rPr lang="en-US" altLang="ko-KR" sz="2400" dirty="0" err="1"/>
              <a:t>decompensation</a:t>
            </a:r>
            <a:r>
              <a:rPr lang="en-US" altLang="ko-KR" sz="2400" dirty="0"/>
              <a:t> be closely monitored and managed in </a:t>
            </a:r>
            <a:endParaRPr lang="en-US" altLang="ko-KR" sz="2400" dirty="0" smtClean="0"/>
          </a:p>
          <a:p>
            <a:pPr marL="0" indent="0">
              <a:buNone/>
            </a:pPr>
            <a:r>
              <a:rPr lang="en-US" altLang="ko-KR" sz="2400" dirty="0"/>
              <a:t> </a:t>
            </a:r>
            <a:r>
              <a:rPr lang="en-US" altLang="ko-KR" sz="2400" dirty="0" smtClean="0"/>
              <a:t>   a </a:t>
            </a:r>
            <a:r>
              <a:rPr lang="en-US" altLang="ko-KR" sz="2400" dirty="0"/>
              <a:t>higher level of care unit than the ward in the immediate </a:t>
            </a:r>
            <a:endParaRPr lang="en-US" altLang="ko-KR" sz="2400" dirty="0" smtClean="0"/>
          </a:p>
          <a:p>
            <a:pPr marL="0" indent="0">
              <a:buNone/>
            </a:pPr>
            <a:r>
              <a:rPr lang="en-US" altLang="ko-KR" sz="2400" dirty="0"/>
              <a:t> </a:t>
            </a:r>
            <a:r>
              <a:rPr lang="en-US" altLang="ko-KR" sz="2400" dirty="0" smtClean="0"/>
              <a:t>   postoperative </a:t>
            </a:r>
            <a:r>
              <a:rPr lang="en-US" altLang="ko-KR" sz="2400" dirty="0"/>
              <a:t>period (ungraded</a:t>
            </a:r>
            <a:r>
              <a:rPr lang="en-US" altLang="ko-KR" sz="2400" dirty="0" smtClean="0"/>
              <a:t>)</a:t>
            </a:r>
            <a:endParaRPr lang="en-US" altLang="ko-KR" sz="2400" dirty="0"/>
          </a:p>
          <a:p>
            <a:endParaRPr lang="ko-KR" altLang="en-US" sz="2400" dirty="0"/>
          </a:p>
        </p:txBody>
      </p:sp>
    </p:spTree>
    <p:extLst>
      <p:ext uri="{BB962C8B-B14F-4D97-AF65-F5344CB8AC3E}">
        <p14:creationId xmlns:p14="http://schemas.microsoft.com/office/powerpoint/2010/main" val="2839447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Triage</a:t>
            </a:r>
            <a:endParaRPr lang="ko-KR" altLang="en-US" sz="3200" b="1" dirty="0"/>
          </a:p>
        </p:txBody>
      </p:sp>
      <p:sp>
        <p:nvSpPr>
          <p:cNvPr id="3" name="내용 개체 틀 2"/>
          <p:cNvSpPr>
            <a:spLocks noGrp="1"/>
          </p:cNvSpPr>
          <p:nvPr>
            <p:ph idx="1"/>
          </p:nvPr>
        </p:nvSpPr>
        <p:spPr>
          <a:xfrm>
            <a:off x="457200" y="1600200"/>
            <a:ext cx="8435280" cy="4565104"/>
          </a:xfrm>
        </p:spPr>
        <p:txBody>
          <a:bodyPr>
            <a:normAutofit fontScale="92500"/>
          </a:bodyPr>
          <a:lstStyle/>
          <a:p>
            <a:pPr>
              <a:buFont typeface="Wingdings" pitchFamily="2" charset="2"/>
              <a:buChar char="ü"/>
            </a:pPr>
            <a:r>
              <a:rPr lang="en-US" altLang="ko-KR" sz="2600" b="1" dirty="0"/>
              <a:t>E</a:t>
            </a:r>
            <a:r>
              <a:rPr lang="en-US" altLang="ko-KR" sz="2600" b="1" dirty="0" smtClean="0"/>
              <a:t>lderly </a:t>
            </a:r>
            <a:r>
              <a:rPr lang="en-US" altLang="ko-KR" sz="2600" b="1" dirty="0"/>
              <a:t>(&gt; 80 </a:t>
            </a:r>
            <a:r>
              <a:rPr lang="en-US" altLang="ko-KR" sz="2600" b="1" dirty="0" err="1"/>
              <a:t>yr</a:t>
            </a:r>
            <a:r>
              <a:rPr lang="en-US" altLang="ko-KR" sz="2600" b="1" dirty="0"/>
              <a:t>) </a:t>
            </a:r>
            <a:r>
              <a:rPr lang="en-US" altLang="ko-KR" sz="2600" b="1" dirty="0" smtClean="0"/>
              <a:t>patients</a:t>
            </a:r>
          </a:p>
          <a:p>
            <a:pPr marL="0" indent="0">
              <a:buNone/>
            </a:pPr>
            <a:r>
              <a:rPr lang="en-US" altLang="ko-KR" dirty="0"/>
              <a:t> </a:t>
            </a:r>
            <a:r>
              <a:rPr lang="en-US" altLang="ko-KR" dirty="0" smtClean="0"/>
              <a:t> </a:t>
            </a:r>
            <a:r>
              <a:rPr lang="en-US" altLang="ko-KR" sz="2200" dirty="0" smtClean="0"/>
              <a:t>-patient’s </a:t>
            </a:r>
            <a:r>
              <a:rPr lang="en-US" altLang="ko-KR" sz="2200" dirty="0"/>
              <a:t>comorbidities, severity of </a:t>
            </a:r>
            <a:r>
              <a:rPr lang="en-US" altLang="ko-KR" sz="2200" dirty="0" smtClean="0"/>
              <a:t>illness, </a:t>
            </a:r>
            <a:r>
              <a:rPr lang="en-US" altLang="ko-KR" sz="2200" dirty="0" err="1" smtClean="0"/>
              <a:t>prehospital</a:t>
            </a:r>
            <a:r>
              <a:rPr lang="en-US" altLang="ko-KR" sz="2200" dirty="0" smtClean="0"/>
              <a:t> functional </a:t>
            </a:r>
            <a:endParaRPr lang="en-US" altLang="ko-KR" sz="2200" dirty="0" smtClean="0"/>
          </a:p>
          <a:p>
            <a:pPr marL="0" indent="0">
              <a:buNone/>
            </a:pPr>
            <a:r>
              <a:rPr lang="en-US" altLang="ko-KR" sz="2200" dirty="0"/>
              <a:t> </a:t>
            </a:r>
            <a:r>
              <a:rPr lang="en-US" altLang="ko-KR" sz="2200" dirty="0" smtClean="0"/>
              <a:t>   </a:t>
            </a:r>
            <a:r>
              <a:rPr lang="en-US" altLang="ko-KR" sz="2200" dirty="0" smtClean="0"/>
              <a:t>status</a:t>
            </a:r>
            <a:r>
              <a:rPr lang="en-US" altLang="ko-KR" sz="2200" dirty="0"/>
              <a:t>, and patient </a:t>
            </a:r>
            <a:r>
              <a:rPr lang="en-US" altLang="ko-KR" sz="2200" dirty="0" smtClean="0"/>
              <a:t>preferences </a:t>
            </a:r>
            <a:r>
              <a:rPr lang="en-US" altLang="ko-KR" sz="2200" dirty="0"/>
              <a:t>with regard </a:t>
            </a:r>
            <a:r>
              <a:rPr lang="en-US" altLang="ko-KR" sz="2200" dirty="0" smtClean="0"/>
              <a:t>to life-sustaining </a:t>
            </a:r>
            <a:endParaRPr lang="en-US" altLang="ko-KR" sz="2200" dirty="0" smtClean="0"/>
          </a:p>
          <a:p>
            <a:pPr marL="0" indent="0">
              <a:buNone/>
            </a:pPr>
            <a:r>
              <a:rPr lang="en-US" altLang="ko-KR" sz="2200" dirty="0"/>
              <a:t> </a:t>
            </a:r>
            <a:r>
              <a:rPr lang="en-US" altLang="ko-KR" sz="2200" dirty="0" smtClean="0"/>
              <a:t>   </a:t>
            </a:r>
            <a:r>
              <a:rPr lang="en-US" altLang="ko-KR" sz="2200" dirty="0" smtClean="0"/>
              <a:t>treatment</a:t>
            </a:r>
            <a:r>
              <a:rPr lang="en-US" altLang="ko-KR" sz="2200" dirty="0"/>
              <a:t>, not on their </a:t>
            </a:r>
            <a:r>
              <a:rPr lang="en-US" altLang="ko-KR" sz="2200" dirty="0" smtClean="0"/>
              <a:t>chronological age </a:t>
            </a:r>
            <a:r>
              <a:rPr lang="en-US" altLang="ko-KR" sz="2200" dirty="0"/>
              <a:t>(grade 2C</a:t>
            </a:r>
            <a:r>
              <a:rPr lang="en-US" altLang="ko-KR" sz="2200" dirty="0" smtClean="0"/>
              <a:t>)</a:t>
            </a:r>
          </a:p>
          <a:p>
            <a:pPr marL="0" indent="0">
              <a:buNone/>
            </a:pPr>
            <a:endParaRPr lang="en-US" altLang="ko-KR" sz="2200" dirty="0"/>
          </a:p>
          <a:p>
            <a:pPr>
              <a:buFont typeface="Wingdings" pitchFamily="2" charset="2"/>
              <a:buChar char="ü"/>
            </a:pPr>
            <a:r>
              <a:rPr lang="en-US" altLang="ko-KR" sz="2600" b="1" dirty="0" smtClean="0"/>
              <a:t>Patients </a:t>
            </a:r>
            <a:r>
              <a:rPr lang="en-US" altLang="ko-KR" sz="2600" b="1" dirty="0"/>
              <a:t>With </a:t>
            </a:r>
            <a:r>
              <a:rPr lang="en-US" altLang="ko-KR" sz="2600" b="1" dirty="0" smtClean="0"/>
              <a:t>Malignancies</a:t>
            </a:r>
          </a:p>
          <a:p>
            <a:pPr marL="0" indent="0">
              <a:buNone/>
            </a:pPr>
            <a:endParaRPr lang="en-US" altLang="ko-KR" sz="2200" dirty="0"/>
          </a:p>
          <a:p>
            <a:pPr marL="0" indent="0">
              <a:buNone/>
            </a:pPr>
            <a:r>
              <a:rPr lang="en-US" altLang="ko-KR" sz="2200" dirty="0" smtClean="0"/>
              <a:t>   - with </a:t>
            </a:r>
            <a:r>
              <a:rPr lang="en-US" altLang="ko-KR" sz="2200" dirty="0"/>
              <a:t>careful consideration of their long-term </a:t>
            </a:r>
            <a:r>
              <a:rPr lang="en-US" altLang="ko-KR" sz="2200" dirty="0" smtClean="0"/>
              <a:t>prognosis (ungraded</a:t>
            </a:r>
            <a:r>
              <a:rPr lang="en-US" altLang="ko-KR" sz="2200" dirty="0"/>
              <a:t>)</a:t>
            </a:r>
          </a:p>
          <a:p>
            <a:pPr marL="0" indent="0">
              <a:buNone/>
            </a:pPr>
            <a:r>
              <a:rPr lang="en-US" altLang="ko-KR" sz="2200" dirty="0"/>
              <a:t> </a:t>
            </a:r>
            <a:r>
              <a:rPr lang="en-US" altLang="ko-KR" sz="2200" dirty="0" smtClean="0"/>
              <a:t>  </a:t>
            </a:r>
            <a:r>
              <a:rPr lang="en-US" altLang="ko-KR" sz="2200" dirty="0" smtClean="0"/>
              <a:t>- in </a:t>
            </a:r>
            <a:r>
              <a:rPr lang="en-US" altLang="ko-KR" sz="2200" dirty="0"/>
              <a:t>particular cancer patients with advanced disease, be </a:t>
            </a:r>
            <a:r>
              <a:rPr lang="en-US" altLang="ko-KR" sz="2200" dirty="0" smtClean="0"/>
              <a:t>reassessed</a:t>
            </a:r>
          </a:p>
          <a:p>
            <a:pPr marL="0" indent="0">
              <a:buNone/>
            </a:pPr>
            <a:r>
              <a:rPr lang="en-US" altLang="ko-KR" sz="2200" dirty="0"/>
              <a:t> </a:t>
            </a:r>
            <a:r>
              <a:rPr lang="en-US" altLang="ko-KR" sz="2200" dirty="0" smtClean="0"/>
              <a:t>  </a:t>
            </a:r>
            <a:r>
              <a:rPr lang="en-US" altLang="ko-KR" sz="2200" dirty="0"/>
              <a:t> </a:t>
            </a:r>
            <a:r>
              <a:rPr lang="en-US" altLang="ko-KR" sz="2200" dirty="0" smtClean="0"/>
              <a:t> </a:t>
            </a:r>
            <a:r>
              <a:rPr lang="en-US" altLang="ko-KR" sz="2200" dirty="0" smtClean="0"/>
              <a:t>and </a:t>
            </a:r>
            <a:r>
              <a:rPr lang="en-US" altLang="ko-KR" sz="2200" dirty="0"/>
              <a:t>discussed with the patient, next of kin</a:t>
            </a:r>
            <a:r>
              <a:rPr lang="en-US" altLang="ko-KR" sz="2200" dirty="0" smtClean="0"/>
              <a:t>, legal </a:t>
            </a:r>
            <a:r>
              <a:rPr lang="en-US" altLang="ko-KR" sz="2200" dirty="0"/>
              <a:t>representative, </a:t>
            </a:r>
            <a:endParaRPr lang="en-US" altLang="ko-KR" sz="2200" dirty="0" smtClean="0"/>
          </a:p>
          <a:p>
            <a:pPr marL="0" indent="0">
              <a:buNone/>
            </a:pPr>
            <a:r>
              <a:rPr lang="en-US" altLang="ko-KR" sz="2200" dirty="0"/>
              <a:t> </a:t>
            </a:r>
            <a:r>
              <a:rPr lang="en-US" altLang="ko-KR" sz="2200" dirty="0" smtClean="0"/>
              <a:t>  </a:t>
            </a:r>
            <a:r>
              <a:rPr lang="en-US" altLang="ko-KR" sz="2200" dirty="0" smtClean="0"/>
              <a:t>  or </a:t>
            </a:r>
            <a:r>
              <a:rPr lang="en-US" altLang="ko-KR" sz="2200" dirty="0"/>
              <a:t>power of attorney at </a:t>
            </a:r>
            <a:r>
              <a:rPr lang="en-US" altLang="ko-KR" sz="2200" dirty="0" smtClean="0"/>
              <a:t>regular intervals </a:t>
            </a:r>
            <a:r>
              <a:rPr lang="en-US" altLang="ko-KR" sz="2200" dirty="0"/>
              <a:t>(ungraded</a:t>
            </a:r>
            <a:r>
              <a:rPr lang="en-US" altLang="ko-KR" sz="2200" dirty="0" smtClean="0"/>
              <a:t>)</a:t>
            </a:r>
            <a:endParaRPr lang="en-US" altLang="ko-KR" sz="2200" dirty="0"/>
          </a:p>
          <a:p>
            <a:pPr>
              <a:buFont typeface="Wingdings" pitchFamily="2" charset="2"/>
              <a:buChar char="ü"/>
            </a:pPr>
            <a:endParaRPr lang="ko-KR" altLang="en-US" sz="2200" dirty="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Triage </a:t>
            </a:r>
            <a:r>
              <a:rPr lang="en-US" altLang="ko-KR" sz="3200" b="1" dirty="0"/>
              <a:t>in </a:t>
            </a:r>
            <a:r>
              <a:rPr lang="en-US" altLang="ko-KR" sz="3200" b="1" dirty="0" smtClean="0"/>
              <a:t>Epidemics</a:t>
            </a:r>
            <a:endParaRPr lang="ko-KR" altLang="en-US" sz="3200" b="1" dirty="0"/>
          </a:p>
        </p:txBody>
      </p:sp>
      <p:sp>
        <p:nvSpPr>
          <p:cNvPr id="3" name="내용 개체 틀 2"/>
          <p:cNvSpPr>
            <a:spLocks noGrp="1"/>
          </p:cNvSpPr>
          <p:nvPr>
            <p:ph idx="1"/>
          </p:nvPr>
        </p:nvSpPr>
        <p:spPr>
          <a:xfrm>
            <a:off x="323528" y="1700808"/>
            <a:ext cx="8640960" cy="4493096"/>
          </a:xfrm>
        </p:spPr>
        <p:txBody>
          <a:bodyPr>
            <a:normAutofit/>
          </a:bodyPr>
          <a:lstStyle/>
          <a:p>
            <a:pPr>
              <a:buFont typeface="Wingdings" pitchFamily="2" charset="2"/>
              <a:buChar char="ü"/>
            </a:pPr>
            <a:r>
              <a:rPr lang="en-US" altLang="ko-KR" sz="2000" dirty="0"/>
              <a:t>N</a:t>
            </a:r>
            <a:r>
              <a:rPr lang="en-US" altLang="ko-KR" sz="2000" dirty="0" smtClean="0"/>
              <a:t>ot </a:t>
            </a:r>
            <a:r>
              <a:rPr lang="en-US" altLang="ko-KR" sz="2000" dirty="0"/>
              <a:t>using scoring systems alone to determine level of care or removal from higher levels of care </a:t>
            </a:r>
            <a:endParaRPr lang="en-US" altLang="ko-KR" sz="2000" dirty="0" smtClean="0"/>
          </a:p>
          <a:p>
            <a:pPr marL="0" indent="0">
              <a:buNone/>
            </a:pPr>
            <a:r>
              <a:rPr lang="en-US" altLang="ko-KR" sz="2000" dirty="0"/>
              <a:t> </a:t>
            </a:r>
            <a:r>
              <a:rPr lang="en-US" altLang="ko-KR" sz="2000" dirty="0" smtClean="0"/>
              <a:t>   (not </a:t>
            </a:r>
            <a:r>
              <a:rPr lang="en-US" altLang="ko-KR" sz="2000" dirty="0"/>
              <a:t>accurate in predicting individual </a:t>
            </a:r>
            <a:r>
              <a:rPr lang="en-US" altLang="ko-KR" sz="2000" dirty="0" smtClean="0"/>
              <a:t>mortality (Grade </a:t>
            </a:r>
            <a:r>
              <a:rPr lang="en-US" altLang="ko-KR" sz="2000" dirty="0"/>
              <a:t>2C</a:t>
            </a:r>
            <a:r>
              <a:rPr lang="en-US" altLang="ko-KR" sz="2000" dirty="0" smtClean="0"/>
              <a:t>)</a:t>
            </a:r>
            <a:endParaRPr lang="en-US" altLang="ko-KR" sz="2000" dirty="0" smtClean="0"/>
          </a:p>
          <a:p>
            <a:pPr marL="0" indent="0">
              <a:buNone/>
            </a:pPr>
            <a:endParaRPr lang="en-US" altLang="ko-KR" sz="2000" dirty="0"/>
          </a:p>
          <a:p>
            <a:pPr>
              <a:buFont typeface="Wingdings" pitchFamily="2" charset="2"/>
              <a:buChar char="ü"/>
            </a:pPr>
            <a:r>
              <a:rPr lang="en-US" altLang="ko-KR" sz="2000" dirty="0" smtClean="0"/>
              <a:t>All </a:t>
            </a:r>
            <a:r>
              <a:rPr lang="en-US" altLang="ko-KR" sz="2000" dirty="0"/>
              <a:t>hospitals and regional areas develop a coordinated triage plan for </a:t>
            </a:r>
            <a:r>
              <a:rPr lang="en-US" altLang="ko-KR" sz="2000" dirty="0" smtClean="0"/>
              <a:t>epidemics</a:t>
            </a:r>
            <a:endParaRPr lang="en-US" altLang="ko-KR" sz="2000" dirty="0" smtClean="0"/>
          </a:p>
          <a:p>
            <a:pPr>
              <a:buFont typeface="Wingdings" pitchFamily="2" charset="2"/>
              <a:buChar char="ü"/>
            </a:pPr>
            <a:endParaRPr lang="en-US" altLang="ko-KR" sz="2000" dirty="0" smtClean="0"/>
          </a:p>
          <a:p>
            <a:pPr>
              <a:buFont typeface="Wingdings" pitchFamily="2" charset="2"/>
              <a:buChar char="ü"/>
            </a:pPr>
            <a:r>
              <a:rPr lang="en-US" altLang="ko-KR" sz="2000" dirty="0" smtClean="0"/>
              <a:t>The </a:t>
            </a:r>
            <a:r>
              <a:rPr lang="en-US" altLang="ko-KR" sz="2000" dirty="0"/>
              <a:t>hospital plans should include both triage and dissemination of patients throughout the hospital (ungraded</a:t>
            </a:r>
            <a:r>
              <a:rPr lang="en-US" altLang="ko-KR" sz="2000" dirty="0" smtClean="0"/>
              <a:t>)</a:t>
            </a:r>
            <a:endParaRPr lang="en-US" altLang="ko-KR" sz="2000" dirty="0" smtClean="0"/>
          </a:p>
          <a:p>
            <a:pPr>
              <a:buFont typeface="Wingdings" pitchFamily="2" charset="2"/>
              <a:buChar char="ü"/>
            </a:pPr>
            <a:endParaRPr lang="en-US" altLang="ko-KR" sz="2000" dirty="0"/>
          </a:p>
          <a:p>
            <a:pPr>
              <a:buFont typeface="Wingdings" pitchFamily="2" charset="2"/>
              <a:buChar char="ü"/>
            </a:pPr>
            <a:r>
              <a:rPr lang="en-US" altLang="ko-KR" sz="2000" dirty="0" smtClean="0"/>
              <a:t> </a:t>
            </a:r>
            <a:r>
              <a:rPr lang="en-US" altLang="ko-KR" sz="2000" dirty="0"/>
              <a:t>N</a:t>
            </a:r>
            <a:r>
              <a:rPr lang="en-US" altLang="ko-KR" sz="2000" dirty="0" smtClean="0"/>
              <a:t>ontraditional </a:t>
            </a:r>
            <a:r>
              <a:rPr lang="en-US" altLang="ko-KR" sz="2000" dirty="0"/>
              <a:t>settings be considered and utilized for the care of critically ill patients (ungraded</a:t>
            </a:r>
            <a:r>
              <a:rPr lang="en-US" altLang="ko-KR" sz="2000" dirty="0" smtClean="0"/>
              <a:t>)</a:t>
            </a:r>
            <a:endParaRPr lang="en-US" altLang="ko-KR" sz="2000" dirty="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922114"/>
          </a:xfrm>
        </p:spPr>
        <p:txBody>
          <a:bodyPr>
            <a:normAutofit/>
          </a:bodyPr>
          <a:lstStyle/>
          <a:p>
            <a:r>
              <a:rPr lang="en-US" altLang="ko-KR" sz="3200" b="1" dirty="0"/>
              <a:t>Triage in Natural </a:t>
            </a:r>
            <a:r>
              <a:rPr lang="en-US" altLang="ko-KR" sz="3200" b="1" dirty="0" smtClean="0"/>
              <a:t>Disasters</a:t>
            </a:r>
            <a:endParaRPr lang="ko-KR" altLang="en-US" sz="3200" b="1" dirty="0"/>
          </a:p>
        </p:txBody>
      </p:sp>
      <p:sp>
        <p:nvSpPr>
          <p:cNvPr id="3" name="내용 개체 틀 2"/>
          <p:cNvSpPr>
            <a:spLocks noGrp="1"/>
          </p:cNvSpPr>
          <p:nvPr>
            <p:ph idx="1"/>
          </p:nvPr>
        </p:nvSpPr>
        <p:spPr/>
        <p:txBody>
          <a:bodyPr>
            <a:normAutofit/>
          </a:bodyPr>
          <a:lstStyle/>
          <a:p>
            <a:pPr>
              <a:buFont typeface="Wingdings" pitchFamily="2" charset="2"/>
              <a:buChar char="ü"/>
            </a:pPr>
            <a:r>
              <a:rPr lang="en-US" altLang="ko-KR" sz="2000" dirty="0" smtClean="0"/>
              <a:t>In </a:t>
            </a:r>
            <a:r>
              <a:rPr lang="en-US" altLang="ko-KR" sz="2000" dirty="0"/>
              <a:t>areas at risk, ICUs be prepared to deal with the victims of not only </a:t>
            </a:r>
            <a:r>
              <a:rPr lang="en-US" altLang="ko-KR" sz="2000" u="sng" dirty="0"/>
              <a:t>external disasters </a:t>
            </a:r>
            <a:r>
              <a:rPr lang="en-US" altLang="ko-KR" sz="2000" dirty="0"/>
              <a:t>but also </a:t>
            </a:r>
            <a:r>
              <a:rPr lang="en-US" altLang="ko-KR" sz="2000" u="sng" dirty="0"/>
              <a:t>internal </a:t>
            </a:r>
            <a:r>
              <a:rPr lang="en-US" altLang="ko-KR" sz="2000" u="sng" dirty="0" smtClean="0"/>
              <a:t>disasters</a:t>
            </a:r>
            <a:r>
              <a:rPr lang="en-US" altLang="ko-KR" sz="2000" dirty="0" smtClean="0"/>
              <a:t>.</a:t>
            </a:r>
            <a:endParaRPr lang="en-US" altLang="ko-KR" sz="2000" dirty="0"/>
          </a:p>
          <a:p>
            <a:pPr marL="0" indent="0">
              <a:buNone/>
            </a:pPr>
            <a:r>
              <a:rPr lang="en-US" altLang="ko-KR" sz="2000" dirty="0" smtClean="0"/>
              <a:t>    (collapse </a:t>
            </a:r>
            <a:r>
              <a:rPr lang="en-US" altLang="ko-KR" sz="2000" dirty="0"/>
              <a:t>of surrounding services in large-scale disasters </a:t>
            </a:r>
            <a:endParaRPr lang="en-US" altLang="ko-KR" sz="2000" dirty="0" smtClean="0"/>
          </a:p>
          <a:p>
            <a:pPr marL="0" indent="0">
              <a:buNone/>
            </a:pPr>
            <a:r>
              <a:rPr lang="en-US" altLang="ko-KR" sz="2000" dirty="0"/>
              <a:t> </a:t>
            </a:r>
            <a:r>
              <a:rPr lang="en-US" altLang="ko-KR" sz="2000" dirty="0" smtClean="0"/>
              <a:t>    such </a:t>
            </a:r>
            <a:r>
              <a:rPr lang="en-US" altLang="ko-KR" sz="2000" dirty="0"/>
              <a:t>as an earthquake, tsunami, or major </a:t>
            </a:r>
            <a:r>
              <a:rPr lang="en-US" altLang="ko-KR" sz="2000" dirty="0" smtClean="0"/>
              <a:t>tornado)</a:t>
            </a:r>
          </a:p>
          <a:p>
            <a:pPr marL="0" indent="0">
              <a:buNone/>
            </a:pPr>
            <a:endParaRPr lang="en-US" altLang="ko-KR" sz="2000" dirty="0" smtClean="0"/>
          </a:p>
          <a:p>
            <a:pPr>
              <a:buFont typeface="Wingdings" pitchFamily="2" charset="2"/>
              <a:buChar char="ü"/>
            </a:pPr>
            <a:r>
              <a:rPr lang="en-US" altLang="ko-KR" sz="2000" dirty="0" smtClean="0"/>
              <a:t>Every </a:t>
            </a:r>
            <a:r>
              <a:rPr lang="en-US" altLang="ko-KR" sz="2000" dirty="0"/>
              <a:t>ICU should have general disaster and evacuation plans </a:t>
            </a:r>
            <a:endParaRPr lang="en-US" altLang="ko-KR" sz="2000" dirty="0" smtClean="0"/>
          </a:p>
          <a:p>
            <a:pPr marL="0" indent="0">
              <a:buNone/>
            </a:pPr>
            <a:r>
              <a:rPr lang="en-US" altLang="ko-KR" sz="2000" dirty="0"/>
              <a:t> </a:t>
            </a:r>
            <a:r>
              <a:rPr lang="en-US" altLang="ko-KR" sz="2000" dirty="0" smtClean="0"/>
              <a:t>   such </a:t>
            </a:r>
            <a:r>
              <a:rPr lang="en-US" altLang="ko-KR" sz="2000" dirty="0"/>
              <a:t>as those required by the Joint Commission Standards </a:t>
            </a:r>
            <a:endParaRPr lang="en-US" altLang="ko-KR" sz="2000" dirty="0" smtClean="0"/>
          </a:p>
          <a:p>
            <a:pPr marL="0" indent="0">
              <a:buNone/>
            </a:pPr>
            <a:r>
              <a:rPr lang="en-US" altLang="ko-KR" sz="2000" dirty="0"/>
              <a:t> </a:t>
            </a:r>
            <a:r>
              <a:rPr lang="en-US" altLang="ko-KR" sz="2000" dirty="0" smtClean="0"/>
              <a:t>   in </a:t>
            </a:r>
            <a:r>
              <a:rPr lang="en-US" altLang="ko-KR" sz="2000" dirty="0"/>
              <a:t>the United States (ungraded</a:t>
            </a:r>
            <a:r>
              <a:rPr lang="en-US" altLang="ko-KR" sz="2000" dirty="0" smtClean="0"/>
              <a:t>)</a:t>
            </a:r>
            <a:endParaRPr lang="ko-KR" altLang="en-US" sz="2000" dirty="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a:t>ICU </a:t>
            </a:r>
            <a:r>
              <a:rPr lang="en-US" altLang="ko-KR" sz="3200" b="1" dirty="0" smtClean="0"/>
              <a:t>Discharge- </a:t>
            </a:r>
            <a:r>
              <a:rPr lang="en-US" altLang="ko-KR" sz="3200" b="1" dirty="0"/>
              <a:t>Timing </a:t>
            </a:r>
            <a:endParaRPr lang="ko-KR" altLang="en-US" sz="3200" b="1" dirty="0"/>
          </a:p>
        </p:txBody>
      </p:sp>
      <p:sp>
        <p:nvSpPr>
          <p:cNvPr id="3" name="내용 개체 틀 2"/>
          <p:cNvSpPr>
            <a:spLocks noGrp="1"/>
          </p:cNvSpPr>
          <p:nvPr>
            <p:ph idx="1"/>
          </p:nvPr>
        </p:nvSpPr>
        <p:spPr/>
        <p:txBody>
          <a:bodyPr>
            <a:normAutofit/>
          </a:bodyPr>
          <a:lstStyle/>
          <a:p>
            <a:pPr>
              <a:buFont typeface="Wingdings" pitchFamily="2" charset="2"/>
              <a:buChar char="ü"/>
            </a:pPr>
            <a:r>
              <a:rPr lang="en-US" altLang="ko-KR" sz="2400" b="1" dirty="0" smtClean="0"/>
              <a:t>Day </a:t>
            </a:r>
            <a:r>
              <a:rPr lang="en-US" altLang="ko-KR" sz="2400" b="1" dirty="0"/>
              <a:t>Versus Night </a:t>
            </a:r>
            <a:r>
              <a:rPr lang="en-US" altLang="ko-KR" sz="2400" b="1" dirty="0" smtClean="0"/>
              <a:t>Discharge</a:t>
            </a:r>
          </a:p>
          <a:p>
            <a:pPr marL="0" indent="0">
              <a:buNone/>
            </a:pPr>
            <a:r>
              <a:rPr lang="en-US" altLang="ko-KR" sz="2400" dirty="0"/>
              <a:t> </a:t>
            </a:r>
            <a:r>
              <a:rPr lang="en-US" altLang="ko-KR" sz="2400" dirty="0" smtClean="0"/>
              <a:t>   </a:t>
            </a:r>
            <a:r>
              <a:rPr lang="en-US" altLang="ko-KR" sz="2400" dirty="0" smtClean="0">
                <a:sym typeface="Wingdings" pitchFamily="2" charset="2"/>
              </a:rPr>
              <a:t> </a:t>
            </a:r>
            <a:r>
              <a:rPr lang="en-US" altLang="ko-KR" sz="2000" dirty="0" smtClean="0"/>
              <a:t>Avoid </a:t>
            </a:r>
            <a:r>
              <a:rPr lang="en-US" altLang="ko-KR" sz="2000" dirty="0"/>
              <a:t>discharge from ICU “after </a:t>
            </a:r>
            <a:r>
              <a:rPr lang="en-US" altLang="ko-KR" sz="2000" dirty="0" smtClean="0"/>
              <a:t>hours </a:t>
            </a:r>
            <a:r>
              <a:rPr lang="en-US" altLang="ko-KR" sz="2000" dirty="0"/>
              <a:t>(“night shift”, </a:t>
            </a:r>
            <a:r>
              <a:rPr lang="en-US" altLang="ko-KR" sz="2000" dirty="0" smtClean="0"/>
              <a:t> </a:t>
            </a:r>
          </a:p>
          <a:p>
            <a:pPr marL="0" indent="0">
              <a:buNone/>
            </a:pPr>
            <a:r>
              <a:rPr lang="en-US" altLang="ko-KR" sz="2000" dirty="0"/>
              <a:t> </a:t>
            </a:r>
            <a:r>
              <a:rPr lang="en-US" altLang="ko-KR" sz="2000" dirty="0" smtClean="0"/>
              <a:t>   after </a:t>
            </a:r>
            <a:r>
              <a:rPr lang="en-US" altLang="ko-KR" sz="2000" dirty="0"/>
              <a:t>7 PM in institutions </a:t>
            </a:r>
            <a:r>
              <a:rPr lang="en-US" altLang="ko-KR" sz="2000" dirty="0" smtClean="0"/>
              <a:t>with </a:t>
            </a:r>
            <a:r>
              <a:rPr lang="en-US" altLang="ko-KR" sz="2000" dirty="0"/>
              <a:t>12-hr shifts) (grade 2C</a:t>
            </a:r>
            <a:r>
              <a:rPr lang="en-US" altLang="ko-KR" sz="2000" dirty="0" smtClean="0"/>
              <a:t>)</a:t>
            </a:r>
          </a:p>
          <a:p>
            <a:pPr>
              <a:buFont typeface="Wingdings" pitchFamily="2" charset="2"/>
              <a:buChar char="ü"/>
            </a:pPr>
            <a:endParaRPr lang="en-US" altLang="ko-KR" sz="2400" dirty="0" smtClean="0"/>
          </a:p>
          <a:p>
            <a:pPr>
              <a:buFont typeface="Wingdings" pitchFamily="2" charset="2"/>
              <a:buChar char="ü"/>
            </a:pPr>
            <a:r>
              <a:rPr lang="en-US" altLang="ko-KR" sz="2400" b="1" dirty="0" smtClean="0"/>
              <a:t>Weekday </a:t>
            </a:r>
            <a:r>
              <a:rPr lang="en-US" altLang="ko-KR" sz="2400" b="1" dirty="0"/>
              <a:t>Versus Weekend </a:t>
            </a:r>
            <a:r>
              <a:rPr lang="en-US" altLang="ko-KR" sz="2400" b="1" dirty="0" smtClean="0"/>
              <a:t>Discharge</a:t>
            </a:r>
          </a:p>
          <a:p>
            <a:pPr marL="0" indent="0">
              <a:buNone/>
            </a:pPr>
            <a:r>
              <a:rPr lang="en-US" altLang="ko-KR" sz="2400" dirty="0" smtClean="0"/>
              <a:t> </a:t>
            </a:r>
            <a:r>
              <a:rPr lang="en-US" altLang="ko-KR" sz="2400" dirty="0" smtClean="0"/>
              <a:t>  </a:t>
            </a:r>
            <a:r>
              <a:rPr lang="en-US" altLang="ko-KR" sz="2400" dirty="0" smtClean="0">
                <a:sym typeface="Wingdings" pitchFamily="2" charset="2"/>
              </a:rPr>
              <a:t> </a:t>
            </a:r>
            <a:r>
              <a:rPr lang="en-US" altLang="ko-KR" sz="2000" dirty="0" smtClean="0"/>
              <a:t>Weekend </a:t>
            </a:r>
            <a:r>
              <a:rPr lang="en-US" altLang="ko-KR" sz="2000" dirty="0"/>
              <a:t>discharge from the ICU has not been found </a:t>
            </a:r>
            <a:endParaRPr lang="en-US" altLang="ko-KR" sz="2000" dirty="0" smtClean="0"/>
          </a:p>
          <a:p>
            <a:pPr marL="0" indent="0">
              <a:buNone/>
            </a:pPr>
            <a:r>
              <a:rPr lang="en-US" altLang="ko-KR" sz="2000" dirty="0"/>
              <a:t> </a:t>
            </a:r>
            <a:r>
              <a:rPr lang="en-US" altLang="ko-KR" sz="2000" dirty="0" smtClean="0"/>
              <a:t> </a:t>
            </a:r>
            <a:r>
              <a:rPr lang="en-US" altLang="ko-KR" sz="2000" dirty="0"/>
              <a:t> </a:t>
            </a:r>
            <a:r>
              <a:rPr lang="en-US" altLang="ko-KR" sz="2000" dirty="0" smtClean="0"/>
              <a:t> to </a:t>
            </a:r>
            <a:r>
              <a:rPr lang="en-US" altLang="ko-KR" sz="2000" dirty="0"/>
              <a:t>be associated with increased </a:t>
            </a:r>
            <a:r>
              <a:rPr lang="en-US" altLang="ko-KR" sz="2000" dirty="0" smtClean="0"/>
              <a:t>mortality</a:t>
            </a:r>
            <a:r>
              <a:rPr lang="en-US" altLang="ko-KR" sz="2000" dirty="0"/>
              <a:t> (ungraded</a:t>
            </a:r>
            <a:r>
              <a:rPr lang="en-US" altLang="ko-KR" sz="2000" dirty="0" smtClean="0"/>
              <a:t>)</a:t>
            </a:r>
            <a:r>
              <a:rPr lang="en-US" altLang="ko-KR" sz="2000" dirty="0"/>
              <a:t> </a:t>
            </a:r>
          </a:p>
          <a:p>
            <a:pPr marL="0" indent="0">
              <a:buNone/>
            </a:pPr>
            <a:r>
              <a:rPr lang="en-US" altLang="ko-KR" sz="2400" dirty="0" smtClean="0"/>
              <a:t> </a:t>
            </a:r>
            <a:endParaRPr lang="en-US" altLang="ko-KR" dirty="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sz="3600" b="1" dirty="0" smtClean="0"/>
              <a:t>Scoring </a:t>
            </a:r>
            <a:r>
              <a:rPr lang="en-US" altLang="ko-KR" sz="3600" b="1" dirty="0"/>
              <a:t>for Certainty of Evidence and Strength of Recommendation</a:t>
            </a:r>
            <a:endParaRPr lang="ko-KR" altLang="en-US" sz="3600" dirty="0"/>
          </a:p>
        </p:txBody>
      </p:sp>
      <p:pic>
        <p:nvPicPr>
          <p:cNvPr id="4" name="Picture 2" descr="C:\Users\himazin\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204864"/>
            <a:ext cx="8048625"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390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
            </a:r>
            <a:br>
              <a:rPr lang="en-US" altLang="ko-KR" dirty="0" smtClean="0"/>
            </a:br>
            <a:r>
              <a:rPr lang="en-US" altLang="ko-KR" sz="3600" b="1" dirty="0" smtClean="0"/>
              <a:t>Discharge </a:t>
            </a:r>
            <a:r>
              <a:rPr lang="en-US" altLang="ko-KR" sz="3600" b="1" dirty="0"/>
              <a:t>Strategies to Reduce ICU </a:t>
            </a:r>
            <a:r>
              <a:rPr lang="en-US" altLang="ko-KR" sz="3600" dirty="0"/>
              <a:t/>
            </a:r>
            <a:br>
              <a:rPr lang="en-US" altLang="ko-KR" sz="3600" dirty="0"/>
            </a:br>
            <a:endParaRPr lang="ko-KR" altLang="en-US" sz="3600" dirty="0"/>
          </a:p>
        </p:txBody>
      </p:sp>
      <p:sp>
        <p:nvSpPr>
          <p:cNvPr id="3" name="내용 개체 틀 2"/>
          <p:cNvSpPr>
            <a:spLocks noGrp="1"/>
          </p:cNvSpPr>
          <p:nvPr>
            <p:ph idx="1"/>
          </p:nvPr>
        </p:nvSpPr>
        <p:spPr/>
        <p:txBody>
          <a:bodyPr>
            <a:normAutofit fontScale="92500"/>
          </a:bodyPr>
          <a:lstStyle/>
          <a:p>
            <a:pPr>
              <a:buFont typeface="Wingdings" pitchFamily="2" charset="2"/>
              <a:buChar char="ü"/>
            </a:pPr>
            <a:r>
              <a:rPr lang="en-US" altLang="ko-KR" sz="2400" b="1" dirty="0"/>
              <a:t>H</a:t>
            </a:r>
            <a:r>
              <a:rPr lang="en-US" altLang="ko-KR" sz="2400" b="1" dirty="0" smtClean="0"/>
              <a:t>igh </a:t>
            </a:r>
            <a:r>
              <a:rPr lang="en-US" altLang="ko-KR" sz="2400" b="1" dirty="0"/>
              <a:t>risk </a:t>
            </a:r>
            <a:r>
              <a:rPr lang="en-US" altLang="ko-KR" sz="2400" b="1" dirty="0" smtClean="0"/>
              <a:t>patients for </a:t>
            </a:r>
            <a:r>
              <a:rPr lang="en-US" altLang="ko-KR" sz="2400" b="1" dirty="0"/>
              <a:t>mortality and readmission </a:t>
            </a:r>
            <a:endParaRPr lang="en-US" altLang="ko-KR" sz="2400" b="1" dirty="0" smtClean="0"/>
          </a:p>
          <a:p>
            <a:pPr marL="0" indent="0">
              <a:buNone/>
            </a:pPr>
            <a:r>
              <a:rPr lang="en-US" altLang="ko-KR" sz="2400" b="1" dirty="0"/>
              <a:t> </a:t>
            </a:r>
            <a:r>
              <a:rPr lang="en-US" altLang="ko-KR" sz="2400" b="1" dirty="0" smtClean="0"/>
              <a:t>   </a:t>
            </a:r>
            <a:r>
              <a:rPr lang="en-US" altLang="ko-KR" sz="2200" dirty="0" smtClean="0"/>
              <a:t>(</a:t>
            </a:r>
            <a:r>
              <a:rPr lang="en-US" altLang="ko-KR" sz="2200" dirty="0"/>
              <a:t>high </a:t>
            </a:r>
            <a:r>
              <a:rPr lang="en-US" altLang="ko-KR" sz="2200" dirty="0" smtClean="0"/>
              <a:t>severity </a:t>
            </a:r>
            <a:r>
              <a:rPr lang="en-US" altLang="ko-KR" sz="2200" dirty="0"/>
              <a:t>of illness, multiple comorbidities, </a:t>
            </a:r>
            <a:endParaRPr lang="en-US" altLang="ko-KR" sz="2200" dirty="0" smtClean="0"/>
          </a:p>
          <a:p>
            <a:pPr marL="0" indent="0">
              <a:buNone/>
            </a:pPr>
            <a:r>
              <a:rPr lang="en-US" altLang="ko-KR" sz="2200" dirty="0"/>
              <a:t> </a:t>
            </a:r>
            <a:r>
              <a:rPr lang="en-US" altLang="ko-KR" sz="2200" dirty="0" smtClean="0"/>
              <a:t>    physiologic instability</a:t>
            </a:r>
            <a:r>
              <a:rPr lang="en-US" altLang="ko-KR" sz="2200" dirty="0"/>
              <a:t>, and ongoing organ support) </a:t>
            </a:r>
            <a:endParaRPr lang="en-US" altLang="ko-KR" sz="2200" dirty="0" smtClean="0"/>
          </a:p>
          <a:p>
            <a:pPr marL="0" indent="0">
              <a:buNone/>
            </a:pPr>
            <a:r>
              <a:rPr lang="en-US" altLang="ko-KR" sz="2400" dirty="0" smtClean="0"/>
              <a:t>   </a:t>
            </a:r>
            <a:r>
              <a:rPr lang="en-US" altLang="ko-KR" sz="2400" dirty="0" smtClean="0">
                <a:sym typeface="Wingdings" pitchFamily="2" charset="2"/>
              </a:rPr>
              <a:t> </a:t>
            </a:r>
            <a:r>
              <a:rPr lang="en-US" altLang="ko-KR" sz="2200" dirty="0" smtClean="0"/>
              <a:t>step-down unit or LTACH as opposed to the regular ward </a:t>
            </a:r>
          </a:p>
          <a:p>
            <a:pPr marL="0" indent="0">
              <a:buNone/>
            </a:pPr>
            <a:r>
              <a:rPr lang="en-US" altLang="ko-KR" sz="2200" dirty="0" smtClean="0"/>
              <a:t>        (grade 2C)</a:t>
            </a:r>
          </a:p>
          <a:p>
            <a:pPr marL="0" indent="0">
              <a:buNone/>
            </a:pPr>
            <a:endParaRPr lang="en-US" altLang="ko-KR" sz="2200" dirty="0" smtClean="0"/>
          </a:p>
          <a:p>
            <a:pPr>
              <a:buFont typeface="Wingdings" pitchFamily="2" charset="2"/>
              <a:buChar char="ü"/>
            </a:pPr>
            <a:r>
              <a:rPr lang="en-US" altLang="ko-KR" sz="2400" b="1" dirty="0" smtClean="0"/>
              <a:t>Long-Term </a:t>
            </a:r>
            <a:r>
              <a:rPr lang="en-US" altLang="ko-KR" sz="2400" b="1" dirty="0"/>
              <a:t>Acute-Care </a:t>
            </a:r>
            <a:r>
              <a:rPr lang="en-US" altLang="ko-KR" sz="2400" b="1" dirty="0" smtClean="0"/>
              <a:t>Hospitals</a:t>
            </a:r>
            <a:endParaRPr lang="en-US" altLang="ko-KR" sz="2400" b="1" dirty="0"/>
          </a:p>
          <a:p>
            <a:pPr marL="0" indent="0">
              <a:buNone/>
            </a:pPr>
            <a:r>
              <a:rPr lang="en-US" altLang="ko-KR" sz="2400" dirty="0"/>
              <a:t> </a:t>
            </a:r>
            <a:r>
              <a:rPr lang="en-US" altLang="ko-KR" sz="2400" dirty="0" smtClean="0"/>
              <a:t>  </a:t>
            </a:r>
            <a:r>
              <a:rPr lang="en-US" altLang="ko-KR" sz="2200" dirty="0" smtClean="0">
                <a:sym typeface="Wingdings" pitchFamily="2" charset="2"/>
              </a:rPr>
              <a:t> </a:t>
            </a:r>
            <a:r>
              <a:rPr lang="en-US" altLang="ko-KR" sz="2200" dirty="0" smtClean="0"/>
              <a:t>provide </a:t>
            </a:r>
            <a:r>
              <a:rPr lang="en-US" altLang="ko-KR" sz="2200" dirty="0"/>
              <a:t>continuing care expected to be needed for </a:t>
            </a:r>
            <a:endParaRPr lang="en-US" altLang="ko-KR" sz="2200" dirty="0" smtClean="0"/>
          </a:p>
          <a:p>
            <a:pPr marL="0" indent="0">
              <a:buNone/>
            </a:pPr>
            <a:r>
              <a:rPr lang="en-US" altLang="ko-KR" sz="2200" dirty="0"/>
              <a:t> </a:t>
            </a:r>
            <a:r>
              <a:rPr lang="en-US" altLang="ko-KR" sz="2200" dirty="0" smtClean="0"/>
              <a:t>     at least </a:t>
            </a:r>
            <a:r>
              <a:rPr lang="en-US" altLang="ko-KR" sz="2200" dirty="0"/>
              <a:t>25 days after discharge from an acute-care </a:t>
            </a:r>
            <a:r>
              <a:rPr lang="en-US" altLang="ko-KR" sz="2200" dirty="0" smtClean="0"/>
              <a:t>hospital </a:t>
            </a:r>
            <a:endParaRPr lang="en-US" altLang="ko-KR" sz="2200" dirty="0"/>
          </a:p>
          <a:p>
            <a:pPr marL="0" indent="0">
              <a:buNone/>
            </a:pPr>
            <a:r>
              <a:rPr lang="en-US" altLang="ko-KR" sz="2200" dirty="0" smtClean="0"/>
              <a:t>   </a:t>
            </a:r>
            <a:r>
              <a:rPr lang="en-US" altLang="ko-KR" sz="2200" dirty="0" smtClean="0">
                <a:sym typeface="Wingdings" pitchFamily="2" charset="2"/>
              </a:rPr>
              <a:t> </a:t>
            </a:r>
            <a:r>
              <a:rPr lang="en-US" altLang="ko-KR" sz="2200" dirty="0" smtClean="0"/>
              <a:t>many </a:t>
            </a:r>
            <a:r>
              <a:rPr lang="en-US" altLang="ko-KR" sz="2200" dirty="0"/>
              <a:t>ICU-level </a:t>
            </a:r>
            <a:r>
              <a:rPr lang="en-US" altLang="ko-KR" sz="2200" dirty="0" smtClean="0"/>
              <a:t>services</a:t>
            </a:r>
          </a:p>
          <a:p>
            <a:pPr marL="0" indent="0">
              <a:buNone/>
            </a:pPr>
            <a:r>
              <a:rPr lang="en-US" altLang="ko-KR" sz="2200" dirty="0"/>
              <a:t> </a:t>
            </a:r>
            <a:r>
              <a:rPr lang="en-US" altLang="ko-KR" sz="2200" dirty="0" smtClean="0"/>
              <a:t>     (vasoactive medications , mechanical ventilation</a:t>
            </a:r>
            <a:r>
              <a:rPr lang="en-US" altLang="ko-KR" sz="2200" dirty="0"/>
              <a:t>)</a:t>
            </a:r>
            <a:endParaRPr lang="en-US" altLang="ko-KR" sz="2400" dirty="0" smtClean="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To Supplement </a:t>
            </a:r>
            <a:r>
              <a:rPr lang="en-US" altLang="ko-KR" sz="3200" b="1" dirty="0"/>
              <a:t>ICU </a:t>
            </a:r>
            <a:r>
              <a:rPr lang="en-US" altLang="ko-KR" sz="3200" b="1" dirty="0" smtClean="0"/>
              <a:t>Care</a:t>
            </a:r>
            <a:endParaRPr lang="ko-KR" altLang="en-US" sz="3200" b="1" dirty="0"/>
          </a:p>
        </p:txBody>
      </p:sp>
      <p:sp>
        <p:nvSpPr>
          <p:cNvPr id="3" name="내용 개체 틀 2"/>
          <p:cNvSpPr>
            <a:spLocks noGrp="1"/>
          </p:cNvSpPr>
          <p:nvPr>
            <p:ph idx="1"/>
          </p:nvPr>
        </p:nvSpPr>
        <p:spPr/>
        <p:txBody>
          <a:bodyPr>
            <a:normAutofit fontScale="55000" lnSpcReduction="20000"/>
          </a:bodyPr>
          <a:lstStyle/>
          <a:p>
            <a:pPr>
              <a:buFont typeface="Wingdings" pitchFamily="2" charset="2"/>
              <a:buChar char="ü"/>
            </a:pPr>
            <a:r>
              <a:rPr lang="en-US" altLang="ko-KR" sz="4400" b="1" dirty="0"/>
              <a:t>Readmission to </a:t>
            </a:r>
            <a:r>
              <a:rPr lang="en-US" altLang="ko-KR" sz="4400" b="1" dirty="0" smtClean="0"/>
              <a:t>ICU</a:t>
            </a:r>
            <a:endParaRPr lang="en-US" altLang="ko-KR" sz="4400" b="1" dirty="0"/>
          </a:p>
          <a:p>
            <a:pPr marL="0" indent="0">
              <a:buNone/>
            </a:pPr>
            <a:r>
              <a:rPr lang="en-US" altLang="ko-KR" sz="3600" dirty="0" smtClean="0"/>
              <a:t>   </a:t>
            </a:r>
            <a:r>
              <a:rPr lang="en-US" altLang="ko-KR" sz="3600" dirty="0" smtClean="0">
                <a:sym typeface="Wingdings" pitchFamily="2" charset="2"/>
              </a:rPr>
              <a:t> </a:t>
            </a:r>
            <a:r>
              <a:rPr lang="en-US" altLang="ko-KR" sz="3600" dirty="0" smtClean="0"/>
              <a:t>Standardized </a:t>
            </a:r>
            <a:r>
              <a:rPr lang="en-US" altLang="ko-KR" sz="3600" dirty="0"/>
              <a:t>process for discharge from the ICU </a:t>
            </a:r>
            <a:endParaRPr lang="en-US" altLang="ko-KR" sz="3600" dirty="0" smtClean="0"/>
          </a:p>
          <a:p>
            <a:pPr marL="0" indent="0">
              <a:buNone/>
            </a:pPr>
            <a:r>
              <a:rPr lang="en-US" altLang="ko-KR" sz="3600" dirty="0"/>
              <a:t> </a:t>
            </a:r>
            <a:r>
              <a:rPr lang="en-US" altLang="ko-KR" sz="3600" dirty="0" smtClean="0"/>
              <a:t>      (both </a:t>
            </a:r>
            <a:r>
              <a:rPr lang="en-US" altLang="ko-KR" sz="3600" dirty="0"/>
              <a:t>oral and written </a:t>
            </a:r>
            <a:r>
              <a:rPr lang="en-US" altLang="ko-KR" sz="3600" dirty="0" smtClean="0"/>
              <a:t>formats) </a:t>
            </a:r>
          </a:p>
          <a:p>
            <a:pPr marL="0" indent="0">
              <a:buNone/>
            </a:pPr>
            <a:r>
              <a:rPr lang="en-US" altLang="ko-KR" sz="3600" dirty="0"/>
              <a:t> </a:t>
            </a:r>
            <a:r>
              <a:rPr lang="en-US" altLang="ko-KR" sz="3600" dirty="0" smtClean="0"/>
              <a:t>  </a:t>
            </a:r>
            <a:r>
              <a:rPr lang="en-US" altLang="ko-KR" sz="3600" dirty="0" smtClean="0">
                <a:sym typeface="Wingdings" pitchFamily="2" charset="2"/>
              </a:rPr>
              <a:t> </a:t>
            </a:r>
            <a:r>
              <a:rPr lang="en-US" altLang="ko-KR" sz="3600" dirty="0" smtClean="0"/>
              <a:t>may </a:t>
            </a:r>
            <a:r>
              <a:rPr lang="en-US" altLang="ko-KR" sz="3600" dirty="0"/>
              <a:t>reduce readmission </a:t>
            </a:r>
            <a:r>
              <a:rPr lang="en-US" altLang="ko-KR" sz="3600" dirty="0" smtClean="0"/>
              <a:t>rate (ungraded)</a:t>
            </a:r>
            <a:endParaRPr lang="en-US" altLang="ko-KR" sz="3600" dirty="0"/>
          </a:p>
          <a:p>
            <a:pPr>
              <a:buFont typeface="Wingdings" pitchFamily="2" charset="2"/>
              <a:buChar char="ü"/>
            </a:pPr>
            <a:endParaRPr lang="en-US" altLang="ko-KR" sz="3600" dirty="0"/>
          </a:p>
          <a:p>
            <a:pPr>
              <a:buFont typeface="Wingdings" pitchFamily="2" charset="2"/>
              <a:buChar char="ü"/>
            </a:pPr>
            <a:r>
              <a:rPr lang="en-US" altLang="ko-KR" sz="4400" b="1" dirty="0" smtClean="0"/>
              <a:t>RRS </a:t>
            </a:r>
            <a:r>
              <a:rPr lang="en-US" altLang="ko-KR" sz="4400" b="1" dirty="0"/>
              <a:t>Intervention Prior to ICU </a:t>
            </a:r>
            <a:r>
              <a:rPr lang="en-US" altLang="ko-KR" sz="4400" b="1" dirty="0" smtClean="0"/>
              <a:t>Admission</a:t>
            </a:r>
          </a:p>
          <a:p>
            <a:pPr marL="0" indent="0">
              <a:buNone/>
            </a:pPr>
            <a:r>
              <a:rPr lang="en-US" altLang="ko-KR" sz="3600" dirty="0" smtClean="0"/>
              <a:t>   </a:t>
            </a:r>
            <a:r>
              <a:rPr lang="en-US" altLang="ko-KR" sz="3600" dirty="0" smtClean="0">
                <a:sym typeface="Wingdings" pitchFamily="2" charset="2"/>
              </a:rPr>
              <a:t> </a:t>
            </a:r>
            <a:r>
              <a:rPr lang="en-US" altLang="ko-KR" sz="3600" dirty="0" smtClean="0"/>
              <a:t>early </a:t>
            </a:r>
            <a:r>
              <a:rPr lang="en-US" altLang="ko-KR" sz="3600" dirty="0"/>
              <a:t>review of acutely ill non-ICU patients </a:t>
            </a:r>
            <a:endParaRPr lang="en-US" altLang="ko-KR" sz="3600" dirty="0" smtClean="0"/>
          </a:p>
          <a:p>
            <a:pPr marL="0" indent="0">
              <a:buNone/>
            </a:pPr>
            <a:r>
              <a:rPr lang="en-US" altLang="ko-KR" sz="3600" dirty="0" smtClean="0"/>
              <a:t>   </a:t>
            </a:r>
            <a:r>
              <a:rPr lang="en-US" altLang="ko-KR" sz="3600" dirty="0" smtClean="0">
                <a:sym typeface="Wingdings" pitchFamily="2" charset="2"/>
              </a:rPr>
              <a:t> </a:t>
            </a:r>
            <a:r>
              <a:rPr lang="en-US" altLang="ko-KR" sz="3600" dirty="0" smtClean="0"/>
              <a:t>to </a:t>
            </a:r>
            <a:r>
              <a:rPr lang="en-US" altLang="ko-KR" sz="3600" dirty="0"/>
              <a:t>prevent </a:t>
            </a:r>
            <a:r>
              <a:rPr lang="en-US" altLang="ko-KR" sz="3600" dirty="0" smtClean="0"/>
              <a:t>unnecessary </a:t>
            </a:r>
            <a:r>
              <a:rPr lang="en-US" altLang="ko-KR" sz="3600" dirty="0"/>
              <a:t>ICU admissions (grade 2C</a:t>
            </a:r>
            <a:r>
              <a:rPr lang="en-US" altLang="ko-KR" sz="3600" dirty="0" smtClean="0"/>
              <a:t>)</a:t>
            </a:r>
          </a:p>
          <a:p>
            <a:pPr marL="0" indent="0">
              <a:buNone/>
            </a:pPr>
            <a:endParaRPr lang="en-US" altLang="ko-KR" sz="3600" dirty="0" smtClean="0"/>
          </a:p>
          <a:p>
            <a:pPr>
              <a:buFont typeface="Wingdings" pitchFamily="2" charset="2"/>
              <a:buChar char="ü"/>
            </a:pPr>
            <a:r>
              <a:rPr lang="en-US" altLang="ko-KR" sz="4400" b="1" dirty="0"/>
              <a:t>ICU Consult Teams in the </a:t>
            </a:r>
            <a:r>
              <a:rPr lang="en-US" altLang="ko-KR" sz="4400" b="1" dirty="0" smtClean="0"/>
              <a:t>Wards</a:t>
            </a:r>
          </a:p>
          <a:p>
            <a:pPr marL="0" indent="0">
              <a:buNone/>
            </a:pPr>
            <a:r>
              <a:rPr lang="en-US" altLang="ko-KR" sz="3600" dirty="0"/>
              <a:t> </a:t>
            </a:r>
            <a:r>
              <a:rPr lang="en-US" altLang="ko-KR" sz="3600" dirty="0" smtClean="0"/>
              <a:t>   </a:t>
            </a:r>
            <a:r>
              <a:rPr lang="en-US" altLang="ko-KR" sz="3600" dirty="0" smtClean="0">
                <a:sym typeface="Wingdings" pitchFamily="2" charset="2"/>
              </a:rPr>
              <a:t> </a:t>
            </a:r>
            <a:r>
              <a:rPr lang="en-US" altLang="ko-KR" sz="3600" dirty="0" smtClean="0"/>
              <a:t>facilitate </a:t>
            </a:r>
            <a:r>
              <a:rPr lang="en-US" altLang="ko-KR" sz="3600" dirty="0"/>
              <a:t>transition from the </a:t>
            </a:r>
            <a:r>
              <a:rPr lang="en-US" altLang="ko-KR" sz="3600" dirty="0" smtClean="0"/>
              <a:t>ICU</a:t>
            </a:r>
          </a:p>
          <a:p>
            <a:pPr marL="0" indent="0">
              <a:buNone/>
            </a:pPr>
            <a:r>
              <a:rPr lang="en-US" altLang="ko-KR" sz="3600" dirty="0"/>
              <a:t> </a:t>
            </a:r>
            <a:r>
              <a:rPr lang="en-US" altLang="ko-KR" sz="3600" dirty="0" smtClean="0"/>
              <a:t>   </a:t>
            </a:r>
            <a:r>
              <a:rPr lang="en-US" altLang="ko-KR" sz="3600" dirty="0" smtClean="0">
                <a:sym typeface="Wingdings" pitchFamily="2" charset="2"/>
              </a:rPr>
              <a:t> </a:t>
            </a:r>
            <a:r>
              <a:rPr lang="en-US" altLang="ko-KR" sz="3600" dirty="0" smtClean="0"/>
              <a:t>assist </a:t>
            </a:r>
            <a:r>
              <a:rPr lang="en-US" altLang="ko-KR" sz="3600" dirty="0"/>
              <a:t>ward staff in the management of deteriorating </a:t>
            </a:r>
            <a:r>
              <a:rPr lang="en-US" altLang="ko-KR" sz="3600" dirty="0" smtClean="0"/>
              <a:t>patients </a:t>
            </a:r>
          </a:p>
          <a:p>
            <a:pPr marL="0" indent="0">
              <a:buNone/>
            </a:pPr>
            <a:r>
              <a:rPr lang="en-US" altLang="ko-KR" sz="3600" dirty="0"/>
              <a:t> </a:t>
            </a:r>
            <a:r>
              <a:rPr lang="en-US" altLang="ko-KR" sz="3600" dirty="0" smtClean="0"/>
              <a:t>   </a:t>
            </a:r>
            <a:r>
              <a:rPr lang="en-US" altLang="ko-KR" sz="3600" dirty="0" smtClean="0">
                <a:sym typeface="Wingdings" pitchFamily="2" charset="2"/>
              </a:rPr>
              <a:t> </a:t>
            </a:r>
            <a:r>
              <a:rPr lang="en-US" altLang="ko-KR" sz="3600" dirty="0" smtClean="0"/>
              <a:t>facilitate </a:t>
            </a:r>
            <a:r>
              <a:rPr lang="en-US" altLang="ko-KR" sz="3600" dirty="0"/>
              <a:t>transfer to ICU, and reduce rates of readmission to </a:t>
            </a:r>
            <a:endParaRPr lang="en-US" altLang="ko-KR" sz="3600" dirty="0" smtClean="0"/>
          </a:p>
          <a:p>
            <a:pPr marL="0" indent="0">
              <a:buNone/>
            </a:pPr>
            <a:r>
              <a:rPr lang="en-US" altLang="ko-KR" sz="3600" dirty="0"/>
              <a:t> </a:t>
            </a:r>
            <a:r>
              <a:rPr lang="en-US" altLang="ko-KR" sz="3600" dirty="0" smtClean="0"/>
              <a:t>      critical care </a:t>
            </a:r>
            <a:r>
              <a:rPr lang="en-US" altLang="ko-KR" sz="3600" dirty="0"/>
              <a:t>(grade 2C</a:t>
            </a:r>
            <a:r>
              <a:rPr lang="en-US" altLang="ko-KR" sz="3600" dirty="0" smtClean="0"/>
              <a:t>)</a:t>
            </a:r>
            <a:endParaRPr lang="en-US" altLang="ko-KR" sz="3600" dirty="0"/>
          </a:p>
          <a:p>
            <a:pPr marL="0" indent="0">
              <a:buNone/>
            </a:pPr>
            <a:endParaRPr lang="en-US" altLang="ko-KR" dirty="0"/>
          </a:p>
          <a:p>
            <a:endParaRPr lang="ko-KR" altLang="en-US" dirty="0"/>
          </a:p>
        </p:txBody>
      </p:sp>
    </p:spTree>
    <p:extLst>
      <p:ext uri="{BB962C8B-B14F-4D97-AF65-F5344CB8AC3E}">
        <p14:creationId xmlns:p14="http://schemas.microsoft.com/office/powerpoint/2010/main" val="14510619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Conclusion</a:t>
            </a:r>
            <a:endParaRPr lang="ko-KR" altLang="en-US" sz="3200" b="1" dirty="0"/>
          </a:p>
        </p:txBody>
      </p:sp>
      <p:sp>
        <p:nvSpPr>
          <p:cNvPr id="3" name="내용 개체 틀 2"/>
          <p:cNvSpPr>
            <a:spLocks noGrp="1"/>
          </p:cNvSpPr>
          <p:nvPr>
            <p:ph idx="1"/>
          </p:nvPr>
        </p:nvSpPr>
        <p:spPr/>
        <p:txBody>
          <a:bodyPr>
            <a:noAutofit/>
          </a:bodyPr>
          <a:lstStyle/>
          <a:p>
            <a:pPr>
              <a:buFont typeface="Wingdings" pitchFamily="2" charset="2"/>
              <a:buChar char="ü"/>
            </a:pPr>
            <a:r>
              <a:rPr lang="en-US" altLang="ko-KR" sz="2000" dirty="0" smtClean="0"/>
              <a:t>The </a:t>
            </a:r>
            <a:r>
              <a:rPr lang="en-US" altLang="ko-KR" sz="2000" dirty="0"/>
              <a:t>decision to admit to the ICU can be very easy when resources are abundant or very difficult when limited. </a:t>
            </a:r>
            <a:endParaRPr lang="en-US" altLang="ko-KR" sz="2000" dirty="0" smtClean="0"/>
          </a:p>
          <a:p>
            <a:pPr>
              <a:buFont typeface="Wingdings" pitchFamily="2" charset="2"/>
              <a:buChar char="ü"/>
            </a:pPr>
            <a:endParaRPr lang="en-US" altLang="ko-KR" sz="2000" dirty="0" smtClean="0"/>
          </a:p>
          <a:p>
            <a:pPr>
              <a:buFont typeface="Wingdings" pitchFamily="2" charset="2"/>
              <a:buChar char="ü"/>
            </a:pPr>
            <a:r>
              <a:rPr lang="en-US" altLang="ko-KR" sz="2000" dirty="0" smtClean="0"/>
              <a:t>Scarce </a:t>
            </a:r>
            <a:r>
              <a:rPr lang="en-US" altLang="ko-KR" sz="2000" dirty="0"/>
              <a:t>resources may threaten or impede the allocation of critical care services to patients; misusing these resources can aggravate the problem. </a:t>
            </a:r>
            <a:endParaRPr lang="en-US" altLang="ko-KR" sz="2000" dirty="0" smtClean="0"/>
          </a:p>
          <a:p>
            <a:pPr>
              <a:buFont typeface="Wingdings" pitchFamily="2" charset="2"/>
              <a:buChar char="ü"/>
            </a:pPr>
            <a:endParaRPr lang="en-US" altLang="ko-KR" sz="2000" dirty="0" smtClean="0"/>
          </a:p>
          <a:p>
            <a:pPr>
              <a:buFont typeface="Wingdings" pitchFamily="2" charset="2"/>
              <a:buChar char="ü"/>
            </a:pPr>
            <a:r>
              <a:rPr lang="en-US" altLang="ko-KR" sz="2000" u="sng" dirty="0" smtClean="0"/>
              <a:t>We </a:t>
            </a:r>
            <a:r>
              <a:rPr lang="en-US" altLang="ko-KR" sz="2000" u="sng" dirty="0"/>
              <a:t>need to further develop preventive strategies </a:t>
            </a:r>
            <a:r>
              <a:rPr lang="en-US" altLang="ko-KR" sz="2000" dirty="0"/>
              <a:t>to reduce the burden of critical illness, educate our noncritical care colleagues about these interventions, and improve our outreach, developing early identification and intervention systems.</a:t>
            </a:r>
            <a:endParaRPr lang="ko-KR" altLang="en-US" sz="2000" dirty="0"/>
          </a:p>
        </p:txBody>
      </p:sp>
    </p:spTree>
    <p:extLst>
      <p:ext uri="{BB962C8B-B14F-4D97-AF65-F5344CB8AC3E}">
        <p14:creationId xmlns:p14="http://schemas.microsoft.com/office/powerpoint/2010/main" val="20177362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Documents and Settings\ptinsdie\바탕 화면\무제-1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145858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395536" y="1556792"/>
            <a:ext cx="8686800" cy="4525963"/>
          </a:xfrm>
        </p:spPr>
        <p:txBody>
          <a:bodyPr>
            <a:normAutofit/>
          </a:bodyPr>
          <a:lstStyle/>
          <a:p>
            <a:pPr>
              <a:buFont typeface="Wingdings" pitchFamily="2" charset="2"/>
              <a:buChar char="ü"/>
            </a:pPr>
            <a:r>
              <a:rPr lang="en-US" altLang="ko-KR" sz="2400" dirty="0"/>
              <a:t>The ICU is an area within a medical facility equipped with advanced technologies such as ventilators and personnel trained to provide intensive, advanced life-supportive care to critically ill </a:t>
            </a:r>
            <a:r>
              <a:rPr lang="en-US" altLang="ko-KR" sz="2400" dirty="0" smtClean="0"/>
              <a:t>patients</a:t>
            </a:r>
            <a:endParaRPr lang="en-US" altLang="ko-KR" sz="2400" dirty="0" smtClean="0"/>
          </a:p>
          <a:p>
            <a:pPr>
              <a:buFont typeface="Wingdings" pitchFamily="2" charset="2"/>
              <a:buChar char="ü"/>
            </a:pPr>
            <a:endParaRPr lang="en-US" altLang="ko-KR" sz="2400" dirty="0" smtClean="0"/>
          </a:p>
          <a:p>
            <a:pPr>
              <a:buFont typeface="Wingdings" pitchFamily="2" charset="2"/>
              <a:buChar char="ü"/>
            </a:pPr>
            <a:r>
              <a:rPr lang="en-US" altLang="ko-KR" sz="2400" dirty="0" smtClean="0"/>
              <a:t>These </a:t>
            </a:r>
            <a:r>
              <a:rPr lang="en-US" altLang="ko-KR" sz="2400" dirty="0"/>
              <a:t>units can be general or specialized and can be organized by specific systems, pathologies, or problems (e.g., neurological, burn, or trauma ICUs, and medical or surgical ICUs) or by age groups (e.g., adult or PICUs</a:t>
            </a:r>
            <a:r>
              <a:rPr lang="en-US" altLang="ko-KR" sz="2400" dirty="0" smtClean="0"/>
              <a:t>)</a:t>
            </a:r>
            <a:endParaRPr lang="en-US" altLang="ko-KR" sz="2400" dirty="0" smtClean="0"/>
          </a:p>
        </p:txBody>
      </p:sp>
      <p:sp>
        <p:nvSpPr>
          <p:cNvPr id="38915" name="Rectangle 4"/>
          <p:cNvSpPr>
            <a:spLocks noChangeArrowheads="1"/>
          </p:cNvSpPr>
          <p:nvPr/>
        </p:nvSpPr>
        <p:spPr bwMode="auto">
          <a:xfrm>
            <a:off x="1691680" y="332656"/>
            <a:ext cx="5536357" cy="788665"/>
          </a:xfrm>
          <a:prstGeom prst="rect">
            <a:avLst/>
          </a:prstGeom>
          <a:solidFill>
            <a:schemeClr val="bg1"/>
          </a:solidFill>
          <a:ln>
            <a:noFill/>
          </a:ln>
          <a:extLst/>
        </p:spPr>
        <p:txBody>
          <a:bodyPr anchor="ctr"/>
          <a:lstStyle/>
          <a:p>
            <a:pPr algn="ctr"/>
            <a:endParaRPr lang="en-US" altLang="ko-KR" sz="4400" b="1" dirty="0"/>
          </a:p>
          <a:p>
            <a:pPr algn="ctr"/>
            <a:r>
              <a:rPr lang="en-US" altLang="ko-KR" sz="4000" b="1" dirty="0" smtClean="0"/>
              <a:t>ICU</a:t>
            </a:r>
            <a:r>
              <a:rPr lang="en-US" altLang="ko-KR" sz="5400" b="1" dirty="0" smtClean="0"/>
              <a:t> </a:t>
            </a:r>
            <a:endParaRPr lang="en-US" altLang="ko-KR" sz="4400" b="1" dirty="0"/>
          </a:p>
          <a:p>
            <a:pPr algn="ctr"/>
            <a:endParaRPr lang="en-US" altLang="ko-KR" sz="4400" b="1" dirty="0"/>
          </a:p>
        </p:txBody>
      </p:sp>
    </p:spTree>
    <p:extLst>
      <p:ext uri="{BB962C8B-B14F-4D97-AF65-F5344CB8AC3E}">
        <p14:creationId xmlns:p14="http://schemas.microsoft.com/office/powerpoint/2010/main" val="22002156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
            </a:r>
            <a:br>
              <a:rPr lang="en-US" altLang="ko-KR" dirty="0" smtClean="0"/>
            </a:br>
            <a:r>
              <a:rPr lang="en-US" altLang="ko-KR" sz="4000" b="1" dirty="0" smtClean="0"/>
              <a:t>To </a:t>
            </a:r>
            <a:r>
              <a:rPr lang="en-US" altLang="ko-KR" sz="4000" b="1" dirty="0"/>
              <a:t>optimize resource </a:t>
            </a:r>
            <a:r>
              <a:rPr lang="en-US" altLang="ko-KR" sz="4000" b="1" dirty="0" smtClean="0"/>
              <a:t>use</a:t>
            </a:r>
            <a:r>
              <a:rPr lang="en-US" altLang="ko-KR" sz="4000" b="1" dirty="0"/>
              <a:t/>
            </a:r>
            <a:br>
              <a:rPr lang="en-US" altLang="ko-KR" sz="4000" b="1" dirty="0"/>
            </a:br>
            <a:endParaRPr lang="ko-KR" altLang="en-US" sz="3600" b="1" dirty="0"/>
          </a:p>
        </p:txBody>
      </p:sp>
      <p:sp>
        <p:nvSpPr>
          <p:cNvPr id="3" name="내용 개체 틀 2"/>
          <p:cNvSpPr>
            <a:spLocks noGrp="1"/>
          </p:cNvSpPr>
          <p:nvPr>
            <p:ph idx="1"/>
          </p:nvPr>
        </p:nvSpPr>
        <p:spPr/>
        <p:txBody>
          <a:bodyPr>
            <a:normAutofit/>
          </a:bodyPr>
          <a:lstStyle/>
          <a:p>
            <a:pPr>
              <a:buFont typeface="Wingdings" pitchFamily="2" charset="2"/>
              <a:buChar char="ü"/>
            </a:pPr>
            <a:r>
              <a:rPr lang="en-US" altLang="ko-KR" sz="2400" dirty="0" smtClean="0"/>
              <a:t>Specific </a:t>
            </a:r>
            <a:r>
              <a:rPr lang="en-US" altLang="ko-KR" sz="2400" dirty="0"/>
              <a:t>patient needs that can be only addressed in </a:t>
            </a:r>
            <a:r>
              <a:rPr lang="en-US" altLang="ko-KR" sz="2400" dirty="0" smtClean="0"/>
              <a:t> the </a:t>
            </a:r>
            <a:r>
              <a:rPr lang="en-US" altLang="ko-KR" sz="2400" dirty="0"/>
              <a:t>ICU </a:t>
            </a:r>
            <a:r>
              <a:rPr lang="en-US" altLang="ko-KR" sz="2400" dirty="0" smtClean="0"/>
              <a:t>environment, such as life-supportive therapies</a:t>
            </a:r>
          </a:p>
          <a:p>
            <a:pPr>
              <a:buFont typeface="Wingdings" pitchFamily="2" charset="2"/>
              <a:buChar char="ü"/>
            </a:pPr>
            <a:r>
              <a:rPr lang="en-US" altLang="ko-KR" sz="2400" dirty="0"/>
              <a:t>A</a:t>
            </a:r>
            <a:r>
              <a:rPr lang="en-US" altLang="ko-KR" sz="2400" dirty="0" smtClean="0"/>
              <a:t>vailable clinical expertise </a:t>
            </a:r>
          </a:p>
          <a:p>
            <a:pPr>
              <a:buFont typeface="Wingdings" pitchFamily="2" charset="2"/>
              <a:buChar char="ü"/>
            </a:pPr>
            <a:r>
              <a:rPr lang="en-US" altLang="ko-KR" sz="2400" dirty="0"/>
              <a:t>P</a:t>
            </a:r>
            <a:r>
              <a:rPr lang="en-US" altLang="ko-KR" sz="2400" dirty="0" smtClean="0"/>
              <a:t>rioritization </a:t>
            </a:r>
            <a:r>
              <a:rPr lang="en-US" altLang="ko-KR" sz="2400" dirty="0"/>
              <a:t>according to the patient’s </a:t>
            </a:r>
            <a:r>
              <a:rPr lang="en-US" altLang="ko-KR" sz="2400" dirty="0" smtClean="0"/>
              <a:t>condition</a:t>
            </a:r>
          </a:p>
          <a:p>
            <a:pPr>
              <a:buFont typeface="Wingdings" pitchFamily="2" charset="2"/>
              <a:buChar char="ü"/>
            </a:pPr>
            <a:r>
              <a:rPr lang="en-US" altLang="ko-KR" sz="2400" dirty="0"/>
              <a:t>D</a:t>
            </a:r>
            <a:r>
              <a:rPr lang="en-US" altLang="ko-KR" sz="2400" dirty="0" smtClean="0"/>
              <a:t>iagnosis</a:t>
            </a:r>
            <a:endParaRPr lang="en-US" altLang="ko-KR" sz="2400" dirty="0"/>
          </a:p>
          <a:p>
            <a:pPr>
              <a:buFont typeface="Wingdings" pitchFamily="2" charset="2"/>
              <a:buChar char="ü"/>
            </a:pPr>
            <a:r>
              <a:rPr lang="en-US" altLang="ko-KR" sz="2400" dirty="0"/>
              <a:t>B</a:t>
            </a:r>
            <a:r>
              <a:rPr lang="en-US" altLang="ko-KR" sz="2400" dirty="0" smtClean="0"/>
              <a:t>ed </a:t>
            </a:r>
            <a:r>
              <a:rPr lang="en-US" altLang="ko-KR" sz="2400" dirty="0"/>
              <a:t>availability</a:t>
            </a:r>
          </a:p>
          <a:p>
            <a:pPr>
              <a:buFont typeface="Wingdings" pitchFamily="2" charset="2"/>
              <a:buChar char="ü"/>
            </a:pPr>
            <a:r>
              <a:rPr lang="en-US" altLang="ko-KR" sz="2400" dirty="0"/>
              <a:t>O</a:t>
            </a:r>
            <a:r>
              <a:rPr lang="en-US" altLang="ko-KR" sz="2400" dirty="0" smtClean="0"/>
              <a:t>bjective </a:t>
            </a:r>
            <a:r>
              <a:rPr lang="en-US" altLang="ko-KR" sz="2400" dirty="0"/>
              <a:t>parameters at the time of referral, such as respiratory rate</a:t>
            </a:r>
          </a:p>
          <a:p>
            <a:pPr>
              <a:buFont typeface="Wingdings" pitchFamily="2" charset="2"/>
              <a:buChar char="ü"/>
            </a:pPr>
            <a:r>
              <a:rPr lang="en-US" altLang="ko-KR" sz="2400" dirty="0"/>
              <a:t>P</a:t>
            </a:r>
            <a:r>
              <a:rPr lang="en-US" altLang="ko-KR" sz="2400" dirty="0" smtClean="0"/>
              <a:t>otential </a:t>
            </a:r>
            <a:r>
              <a:rPr lang="en-US" altLang="ko-KR" sz="2400" dirty="0"/>
              <a:t>for the patient to benefit from interventions</a:t>
            </a:r>
          </a:p>
          <a:p>
            <a:pPr>
              <a:buFont typeface="Wingdings" pitchFamily="2" charset="2"/>
              <a:buChar char="ü"/>
            </a:pPr>
            <a:r>
              <a:rPr lang="en-US" altLang="ko-KR" sz="2400" dirty="0"/>
              <a:t>P</a:t>
            </a:r>
            <a:r>
              <a:rPr lang="en-US" altLang="ko-KR" sz="2400" dirty="0" smtClean="0"/>
              <a:t>rognosis                                        </a:t>
            </a:r>
            <a:endParaRPr lang="ko-KR" altLang="en-US" sz="2400" dirty="0"/>
          </a:p>
        </p:txBody>
      </p:sp>
      <p:sp>
        <p:nvSpPr>
          <p:cNvPr id="4" name="직사각형 3"/>
          <p:cNvSpPr/>
          <p:nvPr/>
        </p:nvSpPr>
        <p:spPr>
          <a:xfrm>
            <a:off x="6876256" y="6165304"/>
            <a:ext cx="1303562" cy="369332"/>
          </a:xfrm>
          <a:prstGeom prst="rect">
            <a:avLst/>
          </a:prstGeom>
        </p:spPr>
        <p:txBody>
          <a:bodyPr wrap="none">
            <a:spAutoFit/>
          </a:bodyPr>
          <a:lstStyle/>
          <a:p>
            <a:r>
              <a:rPr lang="en-US" altLang="ko-KR" dirty="0"/>
              <a:t>(grade 2D</a:t>
            </a:r>
            <a:r>
              <a:rPr lang="en-US" altLang="ko-KR" dirty="0" smtClean="0"/>
              <a:t>)</a:t>
            </a:r>
            <a:endParaRPr lang="en-US" altLang="ko-KR" dirty="0"/>
          </a:p>
        </p:txBody>
      </p:sp>
    </p:spTree>
    <p:extLst>
      <p:ext uri="{BB962C8B-B14F-4D97-AF65-F5344CB8AC3E}">
        <p14:creationId xmlns:p14="http://schemas.microsoft.com/office/powerpoint/2010/main" val="3024287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ICU admission</a:t>
            </a:r>
            <a:endParaRPr lang="ko-KR" altLang="en-US" sz="3200" b="1" dirty="0"/>
          </a:p>
        </p:txBody>
      </p:sp>
      <p:sp>
        <p:nvSpPr>
          <p:cNvPr id="3" name="내용 개체 틀 2"/>
          <p:cNvSpPr>
            <a:spLocks noGrp="1"/>
          </p:cNvSpPr>
          <p:nvPr>
            <p:ph idx="1"/>
          </p:nvPr>
        </p:nvSpPr>
        <p:spPr>
          <a:xfrm>
            <a:off x="467544" y="1700808"/>
            <a:ext cx="8229600" cy="3052936"/>
          </a:xfrm>
        </p:spPr>
        <p:txBody>
          <a:bodyPr/>
          <a:lstStyle/>
          <a:p>
            <a:pPr>
              <a:buFont typeface="Wingdings" pitchFamily="2" charset="2"/>
              <a:buChar char="ü"/>
            </a:pPr>
            <a:r>
              <a:rPr lang="en-US" altLang="ko-KR" sz="2400" dirty="0" smtClean="0"/>
              <a:t>Using </a:t>
            </a:r>
            <a:r>
              <a:rPr lang="en-US" altLang="ko-KR" sz="2400" dirty="0"/>
              <a:t>the following tools for bed allocation during the admission and triage processes (ungraded</a:t>
            </a:r>
            <a:r>
              <a:rPr lang="en-US" altLang="ko-KR" sz="2400" dirty="0" smtClean="0"/>
              <a:t>)</a:t>
            </a:r>
          </a:p>
          <a:p>
            <a:pPr>
              <a:buFont typeface="Wingdings" pitchFamily="2" charset="2"/>
              <a:buChar char="ü"/>
            </a:pPr>
            <a:endParaRPr lang="en-US" altLang="ko-KR" sz="2400" dirty="0"/>
          </a:p>
          <a:p>
            <a:pPr>
              <a:buFont typeface="Wingdings" pitchFamily="2" charset="2"/>
              <a:buChar char="ü"/>
            </a:pPr>
            <a:r>
              <a:rPr lang="en-US" altLang="ko-KR" sz="2400" dirty="0" smtClean="0"/>
              <a:t>Guide </a:t>
            </a:r>
            <a:r>
              <a:rPr lang="en-US" altLang="ko-KR" sz="2400" dirty="0"/>
              <a:t>to resource allocation of intensive monitoring and care including levels of monitoring, care, and nursing </a:t>
            </a:r>
            <a:r>
              <a:rPr lang="en-US" altLang="ko-KR" sz="2400" dirty="0" smtClean="0"/>
              <a:t>ratios</a:t>
            </a:r>
            <a:endParaRPr lang="ko-KR" altLang="en-US" sz="2400" dirty="0"/>
          </a:p>
          <a:p>
            <a:endParaRPr lang="ko-KR" altLang="en-US" dirty="0"/>
          </a:p>
        </p:txBody>
      </p:sp>
    </p:spTree>
    <p:extLst>
      <p:ext uri="{BB962C8B-B14F-4D97-AF65-F5344CB8AC3E}">
        <p14:creationId xmlns:p14="http://schemas.microsoft.com/office/powerpoint/2010/main" val="1837388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ICU </a:t>
            </a:r>
            <a:r>
              <a:rPr lang="en-US" altLang="ko-KR" sz="3200" b="1" dirty="0"/>
              <a:t>Admission Prioritization Framework</a:t>
            </a:r>
            <a:endParaRPr lang="ko-KR" altLang="en-US" sz="3200" dirty="0"/>
          </a:p>
        </p:txBody>
      </p:sp>
      <p:pic>
        <p:nvPicPr>
          <p:cNvPr id="4098" name="Picture 2" descr="C:\Users\himazin\Desktop\2016-10-11 20;10;05.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568" y="1484784"/>
            <a:ext cx="7957578"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직사각형 2"/>
          <p:cNvSpPr/>
          <p:nvPr/>
        </p:nvSpPr>
        <p:spPr>
          <a:xfrm>
            <a:off x="7452320" y="6381328"/>
            <a:ext cx="1354858" cy="369332"/>
          </a:xfrm>
          <a:prstGeom prst="rect">
            <a:avLst/>
          </a:prstGeom>
        </p:spPr>
        <p:txBody>
          <a:bodyPr wrap="none">
            <a:spAutoFit/>
          </a:bodyPr>
          <a:lstStyle/>
          <a:p>
            <a:r>
              <a:rPr lang="en-US" altLang="ko-KR" dirty="0"/>
              <a:t>(grade 2D</a:t>
            </a:r>
            <a:r>
              <a:rPr lang="en-US" altLang="ko-KR" dirty="0" smtClean="0"/>
              <a:t>)</a:t>
            </a:r>
            <a:endParaRPr lang="ko-KR" altLang="en-US" dirty="0"/>
          </a:p>
        </p:txBody>
      </p:sp>
    </p:spTree>
    <p:extLst>
      <p:ext uri="{BB962C8B-B14F-4D97-AF65-F5344CB8AC3E}">
        <p14:creationId xmlns:p14="http://schemas.microsoft.com/office/powerpoint/2010/main" val="3341333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46856" y="341784"/>
            <a:ext cx="8229600" cy="1143000"/>
          </a:xfrm>
        </p:spPr>
        <p:txBody>
          <a:bodyPr>
            <a:normAutofit/>
          </a:bodyPr>
          <a:lstStyle/>
          <a:p>
            <a:r>
              <a:rPr lang="en-US" altLang="ko-KR" sz="3200" b="1" dirty="0" smtClean="0"/>
              <a:t>Identifying the Required </a:t>
            </a:r>
            <a:r>
              <a:rPr lang="en-US" altLang="ko-KR" sz="3200" b="1" dirty="0"/>
              <a:t>Level of </a:t>
            </a:r>
            <a:r>
              <a:rPr lang="en-US" altLang="ko-KR" sz="3200" b="1" dirty="0" smtClean="0"/>
              <a:t>Care</a:t>
            </a:r>
            <a:endParaRPr lang="ko-KR" altLang="en-US" sz="3200" b="1" dirty="0"/>
          </a:p>
        </p:txBody>
      </p:sp>
      <p:sp>
        <p:nvSpPr>
          <p:cNvPr id="3" name="내용 개체 틀 2"/>
          <p:cNvSpPr>
            <a:spLocks noGrp="1"/>
          </p:cNvSpPr>
          <p:nvPr>
            <p:ph idx="1"/>
          </p:nvPr>
        </p:nvSpPr>
        <p:spPr>
          <a:xfrm>
            <a:off x="323528" y="1700808"/>
            <a:ext cx="8568952" cy="4032448"/>
          </a:xfrm>
        </p:spPr>
        <p:txBody>
          <a:bodyPr>
            <a:normAutofit/>
          </a:bodyPr>
          <a:lstStyle/>
          <a:p>
            <a:pPr>
              <a:buFont typeface="Wingdings" pitchFamily="2" charset="2"/>
              <a:buChar char="ü"/>
            </a:pPr>
            <a:r>
              <a:rPr lang="en-US" altLang="ko-KR" sz="2400" dirty="0" smtClean="0">
                <a:solidFill>
                  <a:srgbClr val="0070C0"/>
                </a:solidFill>
              </a:rPr>
              <a:t>Level 0 </a:t>
            </a:r>
            <a:r>
              <a:rPr lang="en-US" altLang="ko-KR" sz="2400" dirty="0" smtClean="0"/>
              <a:t>: </a:t>
            </a:r>
            <a:r>
              <a:rPr lang="en-US" altLang="ko-KR" sz="2000" dirty="0"/>
              <a:t>regular hospitalized patients with </a:t>
            </a:r>
            <a:endParaRPr lang="en-US" altLang="ko-KR" sz="2000" dirty="0" smtClean="0"/>
          </a:p>
          <a:p>
            <a:pPr marL="0" indent="0">
              <a:buNone/>
            </a:pPr>
            <a:r>
              <a:rPr lang="en-US" altLang="ko-KR" sz="2000" dirty="0" smtClean="0"/>
              <a:t>                  no </a:t>
            </a:r>
            <a:r>
              <a:rPr lang="en-US" altLang="ko-KR" sz="2000" dirty="0"/>
              <a:t>intensive monitoring or care </a:t>
            </a:r>
            <a:r>
              <a:rPr lang="en-US" altLang="ko-KR" sz="2000" dirty="0" smtClean="0"/>
              <a:t>requirements</a:t>
            </a:r>
            <a:endParaRPr lang="en-US" altLang="ko-KR" sz="2000" dirty="0"/>
          </a:p>
          <a:p>
            <a:pPr>
              <a:buFont typeface="Wingdings" pitchFamily="2" charset="2"/>
              <a:buChar char="ü"/>
            </a:pPr>
            <a:r>
              <a:rPr lang="en-US" altLang="ko-KR" sz="2400" dirty="0" smtClean="0">
                <a:solidFill>
                  <a:srgbClr val="0070C0"/>
                </a:solidFill>
              </a:rPr>
              <a:t>Level I </a:t>
            </a:r>
            <a:r>
              <a:rPr lang="en-US" altLang="ko-KR" sz="2400" dirty="0" smtClean="0"/>
              <a:t>: </a:t>
            </a:r>
            <a:r>
              <a:rPr lang="en-US" altLang="ko-KR" sz="2000" dirty="0"/>
              <a:t>patients requiring additional monitoring </a:t>
            </a:r>
            <a:endParaRPr lang="en-US" altLang="ko-KR" sz="2000" dirty="0" smtClean="0"/>
          </a:p>
          <a:p>
            <a:pPr marL="0" indent="0">
              <a:buNone/>
            </a:pPr>
            <a:r>
              <a:rPr lang="en-US" altLang="ko-KR" sz="2000" dirty="0"/>
              <a:t> </a:t>
            </a:r>
            <a:r>
              <a:rPr lang="en-US" altLang="ko-KR" sz="2000" dirty="0" smtClean="0"/>
              <a:t>                such </a:t>
            </a:r>
            <a:r>
              <a:rPr lang="en-US" altLang="ko-KR" sz="2000" dirty="0"/>
              <a:t>as continuous electrocardiographic </a:t>
            </a:r>
            <a:r>
              <a:rPr lang="en-US" altLang="ko-KR" sz="2000" dirty="0" smtClean="0"/>
              <a:t>monitoring</a:t>
            </a:r>
            <a:endParaRPr lang="en-US" altLang="ko-KR" sz="2000" dirty="0"/>
          </a:p>
          <a:p>
            <a:pPr>
              <a:buFont typeface="Wingdings" pitchFamily="2" charset="2"/>
              <a:buChar char="ü"/>
            </a:pPr>
            <a:r>
              <a:rPr lang="en-US" altLang="ko-KR" sz="2400" dirty="0" smtClean="0">
                <a:solidFill>
                  <a:srgbClr val="0070C0"/>
                </a:solidFill>
              </a:rPr>
              <a:t>Level II </a:t>
            </a:r>
            <a:r>
              <a:rPr lang="en-US" altLang="ko-KR" sz="2400" dirty="0" smtClean="0"/>
              <a:t>: </a:t>
            </a:r>
            <a:r>
              <a:rPr lang="en-US" altLang="ko-KR" sz="2000" dirty="0"/>
              <a:t>patients requiring more frequent monitoring </a:t>
            </a:r>
            <a:endParaRPr lang="en-US" altLang="ko-KR" sz="2000" dirty="0" smtClean="0"/>
          </a:p>
          <a:p>
            <a:pPr marL="0" indent="0">
              <a:buNone/>
            </a:pPr>
            <a:r>
              <a:rPr lang="en-US" altLang="ko-KR" sz="2000" dirty="0" smtClean="0"/>
              <a:t>                  and interventions  (single-organ dysfunction) </a:t>
            </a:r>
            <a:endParaRPr lang="en-US" altLang="ko-KR" sz="2000" dirty="0"/>
          </a:p>
          <a:p>
            <a:pPr>
              <a:buFont typeface="Wingdings" pitchFamily="2" charset="2"/>
              <a:buChar char="ü"/>
            </a:pPr>
            <a:r>
              <a:rPr lang="en-US" altLang="ko-KR" sz="2400" dirty="0" smtClean="0">
                <a:solidFill>
                  <a:srgbClr val="0070C0"/>
                </a:solidFill>
              </a:rPr>
              <a:t>Level III </a:t>
            </a:r>
            <a:r>
              <a:rPr lang="en-US" altLang="ko-KR" sz="2400" dirty="0" smtClean="0"/>
              <a:t>: </a:t>
            </a:r>
            <a:r>
              <a:rPr lang="en-US" altLang="ko-KR" sz="2000" dirty="0"/>
              <a:t>patients requiring life-supportive therapies </a:t>
            </a:r>
            <a:endParaRPr lang="en-US" altLang="ko-KR" sz="2000" dirty="0" smtClean="0"/>
          </a:p>
          <a:p>
            <a:pPr marL="0" indent="0">
              <a:buNone/>
            </a:pPr>
            <a:r>
              <a:rPr lang="en-US" altLang="ko-KR" sz="2000" dirty="0"/>
              <a:t> </a:t>
            </a:r>
            <a:r>
              <a:rPr lang="en-US" altLang="ko-KR" sz="2000" dirty="0" smtClean="0"/>
              <a:t>                 (</a:t>
            </a:r>
            <a:r>
              <a:rPr lang="en-US" altLang="ko-KR" sz="2000" dirty="0" smtClean="0"/>
              <a:t>single </a:t>
            </a:r>
            <a:r>
              <a:rPr lang="en-US" altLang="ko-KR" sz="2000" dirty="0"/>
              <a:t>or </a:t>
            </a:r>
            <a:r>
              <a:rPr lang="en-US" altLang="ko-KR" sz="2000" dirty="0" err="1" smtClean="0"/>
              <a:t>multiorgan</a:t>
            </a:r>
            <a:r>
              <a:rPr lang="en-US" altLang="ko-KR" sz="2000" dirty="0" smtClean="0"/>
              <a:t> failure , which </a:t>
            </a:r>
            <a:r>
              <a:rPr lang="en-US" altLang="ko-KR" sz="2000" dirty="0"/>
              <a:t>can only be </a:t>
            </a:r>
            <a:r>
              <a:rPr lang="en-US" altLang="ko-KR" sz="2000" dirty="0" smtClean="0"/>
              <a:t>provided</a:t>
            </a:r>
          </a:p>
          <a:p>
            <a:pPr marL="0" indent="0">
              <a:buNone/>
            </a:pPr>
            <a:r>
              <a:rPr lang="en-US" altLang="ko-KR" sz="2000" dirty="0"/>
              <a:t> </a:t>
            </a:r>
            <a:r>
              <a:rPr lang="en-US" altLang="ko-KR" sz="2000" dirty="0" smtClean="0"/>
              <a:t>                  in </a:t>
            </a:r>
            <a:r>
              <a:rPr lang="en-US" altLang="ko-KR" sz="2000" dirty="0"/>
              <a:t>the </a:t>
            </a:r>
            <a:r>
              <a:rPr lang="en-US" altLang="ko-KR" sz="2000" dirty="0" smtClean="0"/>
              <a:t>ICU)</a:t>
            </a:r>
            <a:endParaRPr lang="en-US" altLang="ko-KR" sz="2000" dirty="0"/>
          </a:p>
          <a:p>
            <a:endParaRPr lang="ko-KR" altLang="en-US" sz="3100" dirty="0"/>
          </a:p>
        </p:txBody>
      </p:sp>
    </p:spTree>
    <p:extLst>
      <p:ext uri="{BB962C8B-B14F-4D97-AF65-F5344CB8AC3E}">
        <p14:creationId xmlns:p14="http://schemas.microsoft.com/office/powerpoint/2010/main" val="875736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b="1" dirty="0" smtClean="0"/>
              <a:t>Guide </a:t>
            </a:r>
            <a:r>
              <a:rPr lang="en-US" altLang="ko-KR" sz="3200" b="1" dirty="0"/>
              <a:t>to </a:t>
            </a:r>
            <a:r>
              <a:rPr lang="en-US" altLang="ko-KR" sz="3200" b="1" dirty="0" smtClean="0"/>
              <a:t>Resource Allocation of </a:t>
            </a:r>
            <a:r>
              <a:rPr lang="en-US" altLang="ko-KR" sz="3200" b="1" dirty="0"/>
              <a:t>Intensive Monitoring and Care</a:t>
            </a:r>
            <a:endParaRPr lang="ko-KR" altLang="en-US" sz="3200" dirty="0"/>
          </a:p>
        </p:txBody>
      </p:sp>
      <p:pic>
        <p:nvPicPr>
          <p:cNvPr id="5122" name="Picture 2" descr="C:\Users\himazin\Desktop\2016-10-11 20;12;25.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568" y="1772816"/>
            <a:ext cx="772009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44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274638"/>
            <a:ext cx="8964488" cy="1282154"/>
          </a:xfrm>
        </p:spPr>
        <p:txBody>
          <a:bodyPr>
            <a:normAutofit fontScale="90000"/>
          </a:bodyPr>
          <a:lstStyle/>
          <a:p>
            <a:r>
              <a:rPr lang="en-US" altLang="ko-KR" dirty="0" smtClean="0"/>
              <a:t/>
            </a:r>
            <a:br>
              <a:rPr lang="en-US" altLang="ko-KR" dirty="0" smtClean="0"/>
            </a:br>
            <a:r>
              <a:rPr lang="en-US" altLang="ko-KR" sz="3100" b="1" dirty="0" smtClean="0"/>
              <a:t>Care </a:t>
            </a:r>
            <a:r>
              <a:rPr lang="en-US" altLang="ko-KR" sz="3100" b="1" dirty="0"/>
              <a:t>in the ICU </a:t>
            </a:r>
            <a:r>
              <a:rPr lang="en-US" altLang="ko-KR" sz="3100" b="1" dirty="0" err="1" smtClean="0"/>
              <a:t>vs</a:t>
            </a:r>
            <a:r>
              <a:rPr lang="en-US" altLang="ko-KR" sz="3100" b="1" dirty="0" smtClean="0"/>
              <a:t> </a:t>
            </a:r>
            <a:r>
              <a:rPr lang="en-US" altLang="ko-KR" sz="3100" b="1" dirty="0"/>
              <a:t>Ward(Intensive </a:t>
            </a:r>
            <a:r>
              <a:rPr lang="en-US" altLang="ko-KR" sz="3100" b="1" dirty="0" smtClean="0"/>
              <a:t>Care)</a:t>
            </a:r>
            <a:r>
              <a:rPr lang="en-US" altLang="ko-KR" sz="3600" b="1" dirty="0"/>
              <a:t/>
            </a:r>
            <a:br>
              <a:rPr lang="en-US" altLang="ko-KR" sz="3600" b="1" dirty="0"/>
            </a:br>
            <a:endParaRPr lang="ko-KR" altLang="en-US" sz="3600" b="1" dirty="0"/>
          </a:p>
        </p:txBody>
      </p:sp>
      <p:sp>
        <p:nvSpPr>
          <p:cNvPr id="3" name="내용 개체 틀 2"/>
          <p:cNvSpPr>
            <a:spLocks noGrp="1"/>
          </p:cNvSpPr>
          <p:nvPr>
            <p:ph idx="1"/>
          </p:nvPr>
        </p:nvSpPr>
        <p:spPr>
          <a:xfrm>
            <a:off x="457200" y="1783357"/>
            <a:ext cx="8229600" cy="4525963"/>
          </a:xfrm>
        </p:spPr>
        <p:txBody>
          <a:bodyPr>
            <a:normAutofit/>
          </a:bodyPr>
          <a:lstStyle/>
          <a:p>
            <a:pPr>
              <a:buFont typeface="Wingdings" pitchFamily="2" charset="2"/>
              <a:buChar char="ü"/>
            </a:pPr>
            <a:r>
              <a:rPr lang="en-US" altLang="ko-KR" sz="2400" dirty="0"/>
              <a:t>P</a:t>
            </a:r>
            <a:r>
              <a:rPr lang="en-US" altLang="ko-KR" sz="2400" dirty="0" smtClean="0"/>
              <a:t>atients </a:t>
            </a:r>
            <a:r>
              <a:rPr lang="en-US" altLang="ko-KR" sz="2400" dirty="0"/>
              <a:t>with invasive mechanical ventilation or complex life-threatening conditions, including those with sepsis, be treated in an </a:t>
            </a:r>
            <a:r>
              <a:rPr lang="en-US" altLang="ko-KR" sz="2400" dirty="0" smtClean="0"/>
              <a:t>ICU</a:t>
            </a:r>
            <a:endParaRPr lang="en-US" altLang="ko-KR" sz="2400" dirty="0" smtClean="0"/>
          </a:p>
          <a:p>
            <a:pPr>
              <a:buFont typeface="Wingdings" pitchFamily="2" charset="2"/>
              <a:buChar char="ü"/>
            </a:pPr>
            <a:r>
              <a:rPr lang="en-US" altLang="ko-KR" sz="2400" dirty="0" smtClean="0"/>
              <a:t>Patients </a:t>
            </a:r>
            <a:r>
              <a:rPr lang="en-US" altLang="ko-KR" sz="2400" dirty="0"/>
              <a:t>should not be weaned from mechanical ventilation on the general ward unless the ward is a </a:t>
            </a:r>
            <a:r>
              <a:rPr lang="en-US" altLang="ko-KR" sz="2400" dirty="0" smtClean="0"/>
              <a:t>high dependency/intermediate </a:t>
            </a:r>
            <a:r>
              <a:rPr lang="en-US" altLang="ko-KR" sz="2400" dirty="0"/>
              <a:t>unit </a:t>
            </a:r>
            <a:r>
              <a:rPr lang="en-US" altLang="ko-KR" sz="2400" dirty="0" smtClean="0"/>
              <a:t>(</a:t>
            </a:r>
            <a:r>
              <a:rPr lang="en-US" altLang="ko-KR" sz="2400" dirty="0"/>
              <a:t>grade 2C</a:t>
            </a:r>
            <a:r>
              <a:rPr lang="en-US" altLang="ko-KR" sz="2400" dirty="0" smtClean="0"/>
              <a:t>)</a:t>
            </a:r>
            <a:endParaRPr lang="en-US" altLang="ko-KR" sz="2400" dirty="0"/>
          </a:p>
          <a:p>
            <a:pPr>
              <a:buFont typeface="Wingdings" pitchFamily="2" charset="2"/>
              <a:buChar char="ü"/>
            </a:pPr>
            <a:r>
              <a:rPr lang="en-US" altLang="ko-KR" sz="2400" dirty="0" smtClean="0"/>
              <a:t>Critically </a:t>
            </a:r>
            <a:r>
              <a:rPr lang="en-US" altLang="ko-KR" sz="2400" dirty="0"/>
              <a:t>ill patients in the ED or on the general ward be transferred to a higher level of care, such as the ICU, in an expeditious manner (grade 2D</a:t>
            </a:r>
            <a:r>
              <a:rPr lang="en-US" altLang="ko-KR" sz="2400" dirty="0" smtClean="0"/>
              <a:t>)</a:t>
            </a:r>
            <a:endParaRPr lang="en-US" altLang="ko-KR" sz="2400" dirty="0"/>
          </a:p>
        </p:txBody>
      </p:sp>
    </p:spTree>
    <p:extLst>
      <p:ext uri="{BB962C8B-B14F-4D97-AF65-F5344CB8AC3E}">
        <p14:creationId xmlns:p14="http://schemas.microsoft.com/office/powerpoint/2010/main" val="22931363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11494</TotalTime>
  <Words>2218</Words>
  <Application>Microsoft Office PowerPoint</Application>
  <PresentationFormat>화면 슬라이드 쇼(4:3)</PresentationFormat>
  <Paragraphs>208</Paragraphs>
  <Slides>23</Slides>
  <Notes>17</Notes>
  <HiddenSlides>1</HiddenSlides>
  <MMClips>0</MMClips>
  <ScaleCrop>false</ScaleCrop>
  <HeadingPairs>
    <vt:vector size="4" baseType="variant">
      <vt:variant>
        <vt:lpstr>테마</vt:lpstr>
      </vt:variant>
      <vt:variant>
        <vt:i4>1</vt:i4>
      </vt:variant>
      <vt:variant>
        <vt:lpstr>슬라이드 제목</vt:lpstr>
      </vt:variant>
      <vt:variant>
        <vt:i4>23</vt:i4>
      </vt:variant>
    </vt:vector>
  </HeadingPairs>
  <TitlesOfParts>
    <vt:vector size="24" baseType="lpstr">
      <vt:lpstr>Office 테마</vt:lpstr>
      <vt:lpstr>PowerPoint 프레젠테이션</vt:lpstr>
      <vt:lpstr>Scoring for Certainty of Evidence and Strength of Recommendation</vt:lpstr>
      <vt:lpstr>PowerPoint 프레젠테이션</vt:lpstr>
      <vt:lpstr> To optimize resource use </vt:lpstr>
      <vt:lpstr>ICU admission</vt:lpstr>
      <vt:lpstr>ICU Admission Prioritization Framework</vt:lpstr>
      <vt:lpstr>Identifying the Required Level of Care</vt:lpstr>
      <vt:lpstr>Guide to Resource Allocation of Intensive Monitoring and Care</vt:lpstr>
      <vt:lpstr> Care in the ICU vs Ward(Intensive Care) </vt:lpstr>
      <vt:lpstr>General ICU vs Specialized ICU</vt:lpstr>
      <vt:lpstr> Different Staffing Models </vt:lpstr>
      <vt:lpstr>  TRIAGE - General Considerations  </vt:lpstr>
      <vt:lpstr> In general, patients admitted to the ICU </vt:lpstr>
      <vt:lpstr>Transfer to the ICU From the ED</vt:lpstr>
      <vt:lpstr>ICU Transfer </vt:lpstr>
      <vt:lpstr>Triage</vt:lpstr>
      <vt:lpstr>Triage in Epidemics</vt:lpstr>
      <vt:lpstr>Triage in Natural Disasters</vt:lpstr>
      <vt:lpstr>ICU Discharge- Timing </vt:lpstr>
      <vt:lpstr> Discharge Strategies to Reduce ICU  </vt:lpstr>
      <vt:lpstr>To Supplement ICU Care</vt:lpstr>
      <vt:lpstr>Conclusion</vt:lpstr>
      <vt:lpstr>PowerPoint 프레젠테이션</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김치영(내과부)</cp:lastModifiedBy>
  <cp:revision>471</cp:revision>
  <cp:lastPrinted>2016-10-12T13:17:30Z</cp:lastPrinted>
  <dcterms:created xsi:type="dcterms:W3CDTF">2010-08-12T13:33:42Z</dcterms:created>
  <dcterms:modified xsi:type="dcterms:W3CDTF">2016-10-12T21:42:11Z</dcterms:modified>
</cp:coreProperties>
</file>